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4A02"/>
    <a:srgbClr val="47B0FF"/>
    <a:srgbClr val="EE1E1E"/>
    <a:srgbClr val="0065B0"/>
    <a:srgbClr val="0062AC"/>
    <a:srgbClr val="2CAE2C"/>
    <a:srgbClr val="66FF66"/>
    <a:srgbClr val="FA6500"/>
    <a:srgbClr val="FF6600"/>
    <a:srgbClr val="00504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 varScale="1">
        <p:scale>
          <a:sx n="88" d="100"/>
          <a:sy n="88" d="100"/>
        </p:scale>
        <p:origin x="-96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DB4F3-C169-4183-B174-178E7E3058C6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E6DE8-4A06-49D3-8457-C5AC1CA7A3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E6DE8-4A06-49D3-8457-C5AC1CA7A3C5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A23A-EF4F-43F5-AF45-20773010B420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3171-B0B1-40D4-B57A-2320F8D3AB0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A23A-EF4F-43F5-AF45-20773010B420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3171-B0B1-40D4-B57A-2320F8D3AB0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A23A-EF4F-43F5-AF45-20773010B420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3171-B0B1-40D4-B57A-2320F8D3AB0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A23A-EF4F-43F5-AF45-20773010B420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3171-B0B1-40D4-B57A-2320F8D3AB0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A23A-EF4F-43F5-AF45-20773010B420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3171-B0B1-40D4-B57A-2320F8D3AB0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A23A-EF4F-43F5-AF45-20773010B420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3171-B0B1-40D4-B57A-2320F8D3AB0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A23A-EF4F-43F5-AF45-20773010B420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3171-B0B1-40D4-B57A-2320F8D3AB0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A23A-EF4F-43F5-AF45-20773010B420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3171-B0B1-40D4-B57A-2320F8D3AB0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A23A-EF4F-43F5-AF45-20773010B420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3171-B0B1-40D4-B57A-2320F8D3AB0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A23A-EF4F-43F5-AF45-20773010B420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3171-B0B1-40D4-B57A-2320F8D3AB0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A23A-EF4F-43F5-AF45-20773010B420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3171-B0B1-40D4-B57A-2320F8D3AB0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FA23A-EF4F-43F5-AF45-20773010B420}" type="datetimeFigureOut">
              <a:rPr lang="zh-TW" altLang="en-US" smtClean="0"/>
              <a:pPr/>
              <a:t>2013/6/3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F3171-B0B1-40D4-B57A-2320F8D3AB0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3946382_125436025192_2.jpg"/>
          <p:cNvPicPr>
            <a:picLocks noChangeAspect="1"/>
          </p:cNvPicPr>
          <p:nvPr/>
        </p:nvPicPr>
        <p:blipFill>
          <a:blip r:embed="rId3" cstate="print"/>
          <a:srcRect t="4615" b="485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932040" y="1772816"/>
            <a:ext cx="3888432" cy="1368152"/>
          </a:xfrm>
        </p:spPr>
        <p:txBody>
          <a:bodyPr>
            <a:noAutofit/>
          </a:bodyPr>
          <a:lstStyle/>
          <a:p>
            <a:r>
              <a:rPr lang="zh-TW" altLang="en-US" sz="8800" dirty="0" smtClean="0">
                <a:solidFill>
                  <a:srgbClr val="FFC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禮物</a:t>
            </a:r>
            <a:endParaRPr lang="zh-TW" altLang="en-US" sz="8800" dirty="0">
              <a:solidFill>
                <a:srgbClr val="FFC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355976" y="6093296"/>
            <a:ext cx="4788024" cy="764704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綜一丁 </a:t>
            </a:r>
            <a:r>
              <a:rPr lang="en-US" altLang="zh-TW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35</a:t>
            </a:r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劉</a:t>
            </a:r>
            <a:r>
              <a:rPr lang="zh-TW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庭妤</a:t>
            </a:r>
          </a:p>
        </p:txBody>
      </p:sp>
      <p:pic>
        <p:nvPicPr>
          <p:cNvPr id="4" name="圖片 3" descr="2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404664"/>
            <a:ext cx="4312408" cy="602128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8" name="矩形 7"/>
          <p:cNvSpPr/>
          <p:nvPr/>
        </p:nvSpPr>
        <p:spPr>
          <a:xfrm>
            <a:off x="4932040" y="4509120"/>
            <a:ext cx="37444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6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  <a:cs typeface="Ebrima" pitchFamily="2" charset="0"/>
              </a:rPr>
              <a:t>作者</a:t>
            </a:r>
            <a:r>
              <a:rPr lang="en-US" altLang="zh-TW" sz="26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  <a:cs typeface="Ebrima" pitchFamily="2" charset="0"/>
              </a:rPr>
              <a:t>:</a:t>
            </a:r>
            <a:r>
              <a:rPr lang="zh-TW" altLang="en-US" sz="26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  <a:cs typeface="Ebrima" pitchFamily="2" charset="0"/>
              </a:rPr>
              <a:t>史賓賽．強森博士</a:t>
            </a:r>
            <a:endParaRPr lang="zh-TW" altLang="en-US" sz="2600" dirty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4660276_084030076910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-1"/>
            <a:ext cx="9144001" cy="4670227"/>
          </a:xfrm>
          <a:effectLst>
            <a:reflection blurRad="6350" stA="52000" endA="300" endPos="35000" dir="5400000" sy="-100000" algn="bl" rotWithShape="0"/>
          </a:effec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作者簡介</a:t>
            </a:r>
            <a:endParaRPr lang="zh-TW" altLang="en-US" sz="5400" b="1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圖片 5" descr="spencer-johnson-229x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1412776"/>
            <a:ext cx="3352932" cy="4392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矩形 6"/>
          <p:cNvSpPr/>
          <p:nvPr/>
        </p:nvSpPr>
        <p:spPr>
          <a:xfrm>
            <a:off x="0" y="1412776"/>
            <a:ext cx="57241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2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Ebrima" pitchFamily="2" charset="0"/>
              </a:rPr>
              <a:t>作者</a:t>
            </a:r>
            <a:r>
              <a:rPr lang="en-US" altLang="zh-TW" sz="22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Ebrima" pitchFamily="2" charset="0"/>
              </a:rPr>
              <a:t>:</a:t>
            </a:r>
            <a:r>
              <a:rPr lang="zh-TW" altLang="en-US" sz="22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Ebrima" pitchFamily="2" charset="0"/>
              </a:rPr>
              <a:t>史賓賽．強森博士（</a:t>
            </a:r>
            <a:r>
              <a:rPr lang="en-US" altLang="zh-TW" sz="22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Ebrima" pitchFamily="2" charset="0"/>
              </a:rPr>
              <a:t>Spencer Johnson</a:t>
            </a:r>
            <a:r>
              <a:rPr lang="zh-TW" altLang="en-US" sz="22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Ebrima" pitchFamily="2" charset="0"/>
              </a:rPr>
              <a:t>） </a:t>
            </a:r>
          </a:p>
          <a:p>
            <a:r>
              <a:rPr lang="zh-TW" altLang="en-US" sz="22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Ebrima" pitchFamily="2" charset="0"/>
              </a:rPr>
              <a:t>　　全球最知名的經營企管和心靈勵志暢銷作家，他與肯．布蘭查合著的</a:t>
            </a:r>
            <a:r>
              <a:rPr lang="en-US" altLang="zh-TW" sz="22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Ebrima" pitchFamily="2" charset="0"/>
              </a:rPr>
              <a:t>《</a:t>
            </a:r>
            <a:r>
              <a:rPr lang="zh-TW" altLang="en-US" sz="22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Ebrima" pitchFamily="2" charset="0"/>
              </a:rPr>
              <a:t>一分鐘經理人</a:t>
            </a:r>
            <a:r>
              <a:rPr lang="en-US" altLang="zh-TW" sz="22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Ebrima" pitchFamily="2" charset="0"/>
              </a:rPr>
              <a:t>》</a:t>
            </a:r>
            <a:r>
              <a:rPr lang="zh-TW" altLang="en-US" sz="22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Ebrima" pitchFamily="2" charset="0"/>
              </a:rPr>
              <a:t>系列，早已成為企管類書籍的經典之作，他的</a:t>
            </a:r>
            <a:r>
              <a:rPr lang="en-US" altLang="zh-TW" sz="22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Ebrima" pitchFamily="2" charset="0"/>
              </a:rPr>
              <a:t>《</a:t>
            </a:r>
            <a:r>
              <a:rPr lang="zh-TW" altLang="en-US" sz="22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Ebrima" pitchFamily="2" charset="0"/>
              </a:rPr>
              <a:t>誰搬走了我的乳酪？</a:t>
            </a:r>
            <a:r>
              <a:rPr lang="en-US" altLang="zh-TW" sz="22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Ebrima" pitchFamily="2" charset="0"/>
              </a:rPr>
              <a:t>》</a:t>
            </a:r>
            <a:r>
              <a:rPr lang="zh-TW" altLang="en-US" sz="22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Ebrima" pitchFamily="2" charset="0"/>
              </a:rPr>
              <a:t>更是膾炙人口，風行世界各地。強森博士擅長用簡單的寓言故事闡述生命的哲理，從而帶給讀者工作和生活上的啟發，備受歡迎和好評。包括</a:t>
            </a:r>
            <a:r>
              <a:rPr lang="en-US" altLang="zh-TW" sz="22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Ebrima" pitchFamily="2" charset="0"/>
              </a:rPr>
              <a:t>CNN</a:t>
            </a:r>
            <a:r>
              <a:rPr lang="zh-TW" altLang="en-US" sz="22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Ebrima" pitchFamily="2" charset="0"/>
              </a:rPr>
              <a:t>、</a:t>
            </a:r>
            <a:r>
              <a:rPr lang="en-US" altLang="zh-TW" sz="22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Ebrima" pitchFamily="2" charset="0"/>
              </a:rPr>
              <a:t>ABC</a:t>
            </a:r>
            <a:r>
              <a:rPr lang="zh-TW" altLang="en-US" sz="22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Ebrima" pitchFamily="2" charset="0"/>
              </a:rPr>
              <a:t>、</a:t>
            </a:r>
            <a:r>
              <a:rPr lang="en-US" altLang="zh-TW" sz="22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Ebrima" pitchFamily="2" charset="0"/>
              </a:rPr>
              <a:t>NBC</a:t>
            </a:r>
            <a:r>
              <a:rPr lang="zh-TW" altLang="en-US" sz="22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Ebrima" pitchFamily="2" charset="0"/>
              </a:rPr>
              <a:t>、</a:t>
            </a:r>
            <a:r>
              <a:rPr lang="en-US" altLang="zh-TW" sz="22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Ebrima" pitchFamily="2" charset="0"/>
              </a:rPr>
              <a:t>BBC</a:t>
            </a:r>
            <a:r>
              <a:rPr lang="zh-TW" altLang="en-US" sz="22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Ebrima" pitchFamily="2" charset="0"/>
              </a:rPr>
              <a:t>、時代雜誌、紐約時報、華爾街日報、今日美國、財富雜誌、美國商業週刊、讀者文摘、美聯社和合眾國際社等全球各大媒體都經常刊出他的相關報導，他的作品總銷售量更已超過</a:t>
            </a:r>
            <a:r>
              <a:rPr lang="en-US" altLang="zh-TW" sz="22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Ebrima" pitchFamily="2" charset="0"/>
              </a:rPr>
              <a:t>3000</a:t>
            </a:r>
            <a:r>
              <a:rPr lang="zh-TW" altLang="en-US" sz="22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Ebrima" pitchFamily="2" charset="0"/>
              </a:rPr>
              <a:t>萬冊，發行</a:t>
            </a:r>
            <a:r>
              <a:rPr lang="en-US" altLang="zh-TW" sz="22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Ebrima" pitchFamily="2" charset="0"/>
              </a:rPr>
              <a:t>40</a:t>
            </a:r>
            <a:r>
              <a:rPr lang="zh-TW" altLang="en-US" sz="22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Ebrima" pitchFamily="2" charset="0"/>
              </a:rPr>
              <a:t>種以上語言版本。 </a:t>
            </a:r>
            <a:endParaRPr lang="zh-TW" altLang="en-US" sz="2200" b="1" dirty="0" smtClean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Ebrim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4660276_084030076910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670227"/>
          </a:xfrm>
          <a:effectLst>
            <a:reflection blurRad="6350" stA="52000" endA="300" endPos="35000" dir="5400000" sy="-100000" algn="bl" rotWithShape="0"/>
          </a:effec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 smtClean="0">
                <a:ln>
                  <a:solidFill>
                    <a:srgbClr val="4362E7"/>
                  </a:solidFill>
                </a:ln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本書目錄</a:t>
            </a:r>
            <a:endParaRPr lang="zh-TW" altLang="en-US" sz="6000" b="1" dirty="0">
              <a:ln>
                <a:solidFill>
                  <a:srgbClr val="4362E7"/>
                </a:solidFill>
              </a:ln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043608" y="2060848"/>
            <a:ext cx="69127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srgbClr val="F20000"/>
                </a:solidFill>
                <a:latin typeface="SimHei" pitchFamily="49" charset="-122"/>
                <a:ea typeface="SimHei" pitchFamily="49" charset="-122"/>
              </a:rPr>
              <a:t> 在說故事之前</a:t>
            </a:r>
            <a:endParaRPr lang="en-US" altLang="zh-TW" sz="2800" b="1" dirty="0" smtClean="0">
              <a:solidFill>
                <a:srgbClr val="F20000"/>
              </a:solidFill>
              <a:latin typeface="SimHei" pitchFamily="49" charset="-122"/>
              <a:ea typeface="SimHei" pitchFamily="49" charset="-122"/>
            </a:endParaRPr>
          </a:p>
          <a:p>
            <a:pPr algn="ctr"/>
            <a:endParaRPr lang="en-US" altLang="zh-TW" sz="2800" b="1" dirty="0" smtClean="0">
              <a:solidFill>
                <a:srgbClr val="F20000"/>
              </a:solidFill>
              <a:latin typeface="SimHei" pitchFamily="49" charset="-122"/>
              <a:ea typeface="SimHei" pitchFamily="49" charset="-122"/>
            </a:endParaRPr>
          </a:p>
          <a:p>
            <a:pPr algn="ctr"/>
            <a:r>
              <a:rPr lang="zh-TW" altLang="en-US" sz="2800" b="1" dirty="0" smtClean="0">
                <a:solidFill>
                  <a:srgbClr val="F20000"/>
                </a:solidFill>
                <a:latin typeface="SimHei" pitchFamily="49" charset="-122"/>
                <a:ea typeface="SimHei" pitchFamily="49" charset="-122"/>
              </a:rPr>
              <a:t> 禮物的故事</a:t>
            </a:r>
            <a:endParaRPr lang="en-US" altLang="zh-TW" sz="2800" b="1" dirty="0" smtClean="0">
              <a:solidFill>
                <a:srgbClr val="F20000"/>
              </a:solidFill>
              <a:latin typeface="SimHei" pitchFamily="49" charset="-122"/>
              <a:ea typeface="SimHei" pitchFamily="49" charset="-122"/>
            </a:endParaRPr>
          </a:p>
          <a:p>
            <a:pPr algn="ctr">
              <a:buFont typeface="Wingdings" pitchFamily="2" charset="2"/>
              <a:buChar char="l"/>
            </a:pPr>
            <a:r>
              <a:rPr lang="zh-TW" altLang="en-US" sz="2800" b="1" dirty="0" smtClean="0">
                <a:latin typeface="SimHei" pitchFamily="49" charset="-122"/>
                <a:ea typeface="SimHei" pitchFamily="49" charset="-122"/>
              </a:rPr>
              <a:t>把握現在</a:t>
            </a:r>
            <a:endParaRPr lang="en-US" altLang="zh-TW" sz="2800" b="1" dirty="0" smtClean="0">
              <a:latin typeface="SimHei" pitchFamily="49" charset="-122"/>
              <a:ea typeface="SimHei" pitchFamily="49" charset="-122"/>
            </a:endParaRPr>
          </a:p>
          <a:p>
            <a:pPr algn="ctr">
              <a:buFont typeface="Wingdings" pitchFamily="2" charset="2"/>
              <a:buChar char="l"/>
            </a:pPr>
            <a:r>
              <a:rPr lang="zh-TW" altLang="en-US" sz="2800" b="1" dirty="0" smtClean="0">
                <a:latin typeface="SimHei" pitchFamily="49" charset="-122"/>
                <a:ea typeface="SimHei" pitchFamily="49" charset="-122"/>
              </a:rPr>
              <a:t>像過去學習</a:t>
            </a:r>
            <a:endParaRPr lang="en-US" altLang="zh-TW" sz="2800" b="1" dirty="0" smtClean="0">
              <a:latin typeface="SimHei" pitchFamily="49" charset="-122"/>
              <a:ea typeface="SimHei" pitchFamily="49" charset="-122"/>
            </a:endParaRPr>
          </a:p>
          <a:p>
            <a:pPr algn="ctr">
              <a:buFont typeface="Wingdings" pitchFamily="2" charset="2"/>
              <a:buChar char="l"/>
            </a:pPr>
            <a:r>
              <a:rPr lang="zh-TW" altLang="en-US" sz="2800" b="1" dirty="0" smtClean="0">
                <a:latin typeface="SimHei" pitchFamily="49" charset="-122"/>
                <a:ea typeface="SimHei" pitchFamily="49" charset="-122"/>
              </a:rPr>
              <a:t>創造未來</a:t>
            </a:r>
            <a:endParaRPr lang="en-US" altLang="zh-TW" sz="2800" b="1" dirty="0" smtClean="0">
              <a:latin typeface="SimHei" pitchFamily="49" charset="-122"/>
              <a:ea typeface="SimHei" pitchFamily="49" charset="-122"/>
            </a:endParaRPr>
          </a:p>
          <a:p>
            <a:pPr algn="ctr"/>
            <a:endParaRPr lang="en-US" altLang="zh-TW" sz="2800" b="1" dirty="0" smtClean="0">
              <a:solidFill>
                <a:srgbClr val="F60000"/>
              </a:solidFill>
              <a:latin typeface="SimHei" pitchFamily="49" charset="-122"/>
              <a:ea typeface="SimHei" pitchFamily="49" charset="-122"/>
            </a:endParaRPr>
          </a:p>
          <a:p>
            <a:pPr algn="ctr"/>
            <a:r>
              <a:rPr lang="zh-TW" altLang="en-US" sz="2800" b="1" dirty="0" smtClean="0">
                <a:solidFill>
                  <a:srgbClr val="F60000"/>
                </a:solidFill>
                <a:latin typeface="SimHei" pitchFamily="49" charset="-122"/>
                <a:ea typeface="SimHei" pitchFamily="49" charset="-122"/>
              </a:rPr>
              <a:t> 在說完故事之後</a:t>
            </a:r>
            <a:endParaRPr lang="zh-TW" altLang="en-US" sz="2800" b="1" dirty="0">
              <a:solidFill>
                <a:srgbClr val="F60000"/>
              </a:solidFill>
              <a:latin typeface="SimHei" pitchFamily="49" charset="-122"/>
              <a:ea typeface="SimHei" pitchFamily="49" charset="-122"/>
            </a:endParaRPr>
          </a:p>
        </p:txBody>
      </p:sp>
      <p:pic>
        <p:nvPicPr>
          <p:cNvPr id="6" name="圖片 5" descr="t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2060848"/>
            <a:ext cx="576064" cy="576064"/>
          </a:xfrm>
          <a:prstGeom prst="rect">
            <a:avLst/>
          </a:prstGeom>
        </p:spPr>
      </p:pic>
      <p:pic>
        <p:nvPicPr>
          <p:cNvPr id="7" name="圖片 6" descr="t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2924944"/>
            <a:ext cx="576064" cy="576064"/>
          </a:xfrm>
          <a:prstGeom prst="rect">
            <a:avLst/>
          </a:prstGeom>
        </p:spPr>
      </p:pic>
      <p:pic>
        <p:nvPicPr>
          <p:cNvPr id="8" name="圖片 7" descr="t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5085184"/>
            <a:ext cx="576064" cy="576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4660276_084030076910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4670227"/>
          </a:xfrm>
          <a:effectLst>
            <a:reflection blurRad="6350" stA="52000" endA="300" endPos="35000" dir="5400000" sy="-100000" algn="bl" rotWithShape="0"/>
          </a:effec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>
                <a:ln>
                  <a:solidFill>
                    <a:srgbClr val="00B050"/>
                  </a:solidFill>
                </a:ln>
                <a:gradFill flip="none" rotWithShape="1">
                  <a:gsLst>
                    <a:gs pos="0">
                      <a:srgbClr val="00CC00">
                        <a:tint val="66000"/>
                        <a:satMod val="160000"/>
                      </a:srgbClr>
                    </a:gs>
                    <a:gs pos="50000">
                      <a:srgbClr val="00CC00">
                        <a:tint val="44500"/>
                        <a:satMod val="160000"/>
                      </a:srgbClr>
                    </a:gs>
                    <a:gs pos="100000">
                      <a:srgbClr val="00CC00">
                        <a:tint val="23500"/>
                        <a:satMod val="160000"/>
                      </a:srgbClr>
                    </a:gs>
                  </a:gsLst>
                  <a:lin ang="5400000" scaled="1"/>
                  <a:tileRect/>
                </a:gradFill>
                <a:latin typeface="GulimChe" pitchFamily="49" charset="-127"/>
                <a:ea typeface="GulimChe" pitchFamily="49" charset="-127"/>
              </a:rPr>
              <a:t>內容大意</a:t>
            </a:r>
            <a:endParaRPr lang="zh-TW" altLang="en-US" sz="5400" b="1" dirty="0">
              <a:ln>
                <a:solidFill>
                  <a:srgbClr val="00B050"/>
                </a:solidFill>
              </a:ln>
              <a:gradFill flip="none" rotWithShape="1">
                <a:gsLst>
                  <a:gs pos="0">
                    <a:srgbClr val="00CC00">
                      <a:tint val="66000"/>
                      <a:satMod val="160000"/>
                    </a:srgbClr>
                  </a:gs>
                  <a:gs pos="50000">
                    <a:srgbClr val="00CC00">
                      <a:tint val="44500"/>
                      <a:satMod val="160000"/>
                    </a:srgbClr>
                  </a:gs>
                  <a:gs pos="100000">
                    <a:srgbClr val="00CC00">
                      <a:tint val="23500"/>
                      <a:satMod val="160000"/>
                    </a:srgbClr>
                  </a:gs>
                </a:gsLst>
                <a:lin ang="5400000" scaled="1"/>
                <a:tileRect/>
              </a:gradFill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43608" y="1700808"/>
            <a:ext cx="7128792" cy="378565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zh-TW" altLang="en-US" sz="2000" b="1" dirty="0" smtClean="0">
                <a:solidFill>
                  <a:srgbClr val="00504E"/>
                </a:solidFill>
                <a:latin typeface="Ebrima" pitchFamily="2" charset="0"/>
                <a:ea typeface="微軟正黑體" pitchFamily="34" charset="-120"/>
                <a:cs typeface="Ebrima" pitchFamily="2" charset="0"/>
              </a:rPr>
              <a:t>　</a:t>
            </a:r>
            <a:r>
              <a:rPr lang="zh-TW" altLang="en-US" sz="2000" b="1" dirty="0" smtClean="0">
                <a:solidFill>
                  <a:srgbClr val="00504E"/>
                </a:solidFill>
                <a:latin typeface="GulimChe" pitchFamily="49" charset="-127"/>
                <a:ea typeface="GulimChe" pitchFamily="49" charset="-127"/>
                <a:cs typeface="Ebrima" pitchFamily="2" charset="0"/>
              </a:rPr>
              <a:t>　這</a:t>
            </a:r>
            <a:r>
              <a:rPr lang="zh-TW" altLang="en-US" sz="2000" b="1" dirty="0" smtClean="0">
                <a:solidFill>
                  <a:srgbClr val="00504E"/>
                </a:solidFill>
                <a:latin typeface="GulimChe" pitchFamily="49" charset="-127"/>
                <a:ea typeface="GulimChe" pitchFamily="49" charset="-127"/>
                <a:cs typeface="Ebrima" pitchFamily="2" charset="0"/>
              </a:rPr>
              <a:t>是一個追尋</a:t>
            </a:r>
            <a:r>
              <a:rPr lang="en-US" altLang="zh-TW" sz="2000" b="1" dirty="0" smtClean="0">
                <a:solidFill>
                  <a:srgbClr val="00504E"/>
                </a:solidFill>
                <a:latin typeface="GulimChe" pitchFamily="49" charset="-127"/>
                <a:ea typeface="GulimChe" pitchFamily="49" charset="-127"/>
                <a:cs typeface="Ebrima" pitchFamily="2" charset="0"/>
              </a:rPr>
              <a:t>『</a:t>
            </a:r>
            <a:r>
              <a:rPr lang="zh-TW" altLang="en-US" sz="2000" b="1" dirty="0" smtClean="0">
                <a:solidFill>
                  <a:srgbClr val="00504E"/>
                </a:solidFill>
                <a:latin typeface="GulimChe" pitchFamily="49" charset="-127"/>
                <a:ea typeface="GulimChe" pitchFamily="49" charset="-127"/>
                <a:cs typeface="Ebrima" pitchFamily="2" charset="0"/>
              </a:rPr>
              <a:t>禮物</a:t>
            </a:r>
            <a:r>
              <a:rPr lang="en-US" altLang="zh-TW" sz="2000" b="1" dirty="0" smtClean="0">
                <a:solidFill>
                  <a:srgbClr val="00504E"/>
                </a:solidFill>
                <a:latin typeface="GulimChe" pitchFamily="49" charset="-127"/>
                <a:ea typeface="GulimChe" pitchFamily="49" charset="-127"/>
                <a:cs typeface="Ebrima" pitchFamily="2" charset="0"/>
              </a:rPr>
              <a:t>』</a:t>
            </a:r>
            <a:r>
              <a:rPr lang="zh-TW" altLang="en-US" sz="2000" b="1" dirty="0" smtClean="0">
                <a:solidFill>
                  <a:srgbClr val="00504E"/>
                </a:solidFill>
                <a:latin typeface="GulimChe" pitchFamily="49" charset="-127"/>
                <a:ea typeface="GulimChe" pitchFamily="49" charset="-127"/>
                <a:cs typeface="Ebrima" pitchFamily="2" charset="0"/>
              </a:rPr>
              <a:t>的故事，也是一個年輕人成長的旅程。當他還是小男孩的時候，有一位充滿智慧的老人對他說，世上有一個特別的</a:t>
            </a:r>
            <a:r>
              <a:rPr lang="en-US" altLang="zh-TW" sz="2000" b="1" dirty="0" smtClean="0">
                <a:solidFill>
                  <a:srgbClr val="00504E"/>
                </a:solidFill>
                <a:latin typeface="GulimChe" pitchFamily="49" charset="-127"/>
                <a:ea typeface="GulimChe" pitchFamily="49" charset="-127"/>
                <a:cs typeface="Ebrima" pitchFamily="2" charset="0"/>
              </a:rPr>
              <a:t>『</a:t>
            </a:r>
            <a:r>
              <a:rPr lang="zh-TW" altLang="en-US" sz="2000" b="1" dirty="0" smtClean="0">
                <a:solidFill>
                  <a:srgbClr val="00504E"/>
                </a:solidFill>
                <a:latin typeface="GulimChe" pitchFamily="49" charset="-127"/>
                <a:ea typeface="GulimChe" pitchFamily="49" charset="-127"/>
                <a:cs typeface="Ebrima" pitchFamily="2" charset="0"/>
              </a:rPr>
              <a:t>禮物</a:t>
            </a:r>
            <a:r>
              <a:rPr lang="en-US" altLang="zh-TW" sz="2000" b="1" dirty="0" smtClean="0">
                <a:solidFill>
                  <a:srgbClr val="00504E"/>
                </a:solidFill>
                <a:latin typeface="GulimChe" pitchFamily="49" charset="-127"/>
                <a:ea typeface="GulimChe" pitchFamily="49" charset="-127"/>
                <a:cs typeface="Ebrima" pitchFamily="2" charset="0"/>
              </a:rPr>
              <a:t>』</a:t>
            </a:r>
            <a:r>
              <a:rPr lang="zh-TW" altLang="en-US" sz="2000" b="1" dirty="0" smtClean="0">
                <a:solidFill>
                  <a:srgbClr val="00504E"/>
                </a:solidFill>
                <a:latin typeface="GulimChe" pitchFamily="49" charset="-127"/>
                <a:ea typeface="GulimChe" pitchFamily="49" charset="-127"/>
                <a:cs typeface="Ebrima" pitchFamily="2" charset="0"/>
              </a:rPr>
              <a:t>，這個禮物會讓他的人生變得更快樂、更成功！可是這個禮物，只有他自己才找得到。 </a:t>
            </a:r>
            <a:endParaRPr lang="en-US" altLang="zh-TW" sz="2000" b="1" dirty="0" smtClean="0">
              <a:solidFill>
                <a:srgbClr val="00504E"/>
              </a:solidFill>
              <a:latin typeface="GulimChe" pitchFamily="49" charset="-127"/>
              <a:ea typeface="GulimChe" pitchFamily="49" charset="-127"/>
              <a:cs typeface="Ebrima" pitchFamily="2" charset="0"/>
            </a:endParaRPr>
          </a:p>
          <a:p>
            <a:endParaRPr lang="zh-TW" altLang="en-US" sz="2000" b="1" dirty="0" smtClean="0">
              <a:solidFill>
                <a:srgbClr val="00504E"/>
              </a:solidFill>
              <a:latin typeface="GulimChe" pitchFamily="49" charset="-127"/>
              <a:ea typeface="GulimChe" pitchFamily="49" charset="-127"/>
              <a:cs typeface="Ebrima" pitchFamily="2" charset="0"/>
            </a:endParaRPr>
          </a:p>
          <a:p>
            <a:r>
              <a:rPr lang="zh-TW" altLang="en-US" sz="2000" b="1" dirty="0" smtClean="0">
                <a:solidFill>
                  <a:srgbClr val="00504E"/>
                </a:solidFill>
                <a:latin typeface="GulimChe" pitchFamily="49" charset="-127"/>
                <a:ea typeface="GulimChe" pitchFamily="49" charset="-127"/>
                <a:cs typeface="Ebrima" pitchFamily="2" charset="0"/>
              </a:rPr>
              <a:t>　</a:t>
            </a:r>
            <a:r>
              <a:rPr lang="zh-TW" altLang="en-US" sz="2000" b="1" dirty="0" smtClean="0">
                <a:solidFill>
                  <a:srgbClr val="00504E"/>
                </a:solidFill>
                <a:latin typeface="GulimChe" pitchFamily="49" charset="-127"/>
                <a:ea typeface="GulimChe" pitchFamily="49" charset="-127"/>
                <a:cs typeface="Ebrima" pitchFamily="2" charset="0"/>
              </a:rPr>
              <a:t>　年輕人</a:t>
            </a:r>
            <a:r>
              <a:rPr lang="zh-TW" altLang="en-US" sz="2000" b="1" dirty="0" smtClean="0">
                <a:solidFill>
                  <a:srgbClr val="00504E"/>
                </a:solidFill>
                <a:latin typeface="GulimChe" pitchFamily="49" charset="-127"/>
                <a:ea typeface="GulimChe" pitchFamily="49" charset="-127"/>
                <a:cs typeface="Ebrima" pitchFamily="2" charset="0"/>
              </a:rPr>
              <a:t>用盡方法，四處探尋，渴望得到這份能讓他快樂的</a:t>
            </a:r>
            <a:r>
              <a:rPr lang="en-US" altLang="zh-TW" sz="2000" b="1" dirty="0" smtClean="0">
                <a:solidFill>
                  <a:srgbClr val="00504E"/>
                </a:solidFill>
                <a:latin typeface="GulimChe" pitchFamily="49" charset="-127"/>
                <a:ea typeface="GulimChe" pitchFamily="49" charset="-127"/>
                <a:cs typeface="Ebrima" pitchFamily="2" charset="0"/>
              </a:rPr>
              <a:t>『</a:t>
            </a:r>
            <a:r>
              <a:rPr lang="zh-TW" altLang="en-US" sz="2000" b="1" dirty="0" smtClean="0">
                <a:solidFill>
                  <a:srgbClr val="00504E"/>
                </a:solidFill>
                <a:latin typeface="GulimChe" pitchFamily="49" charset="-127"/>
                <a:ea typeface="GulimChe" pitchFamily="49" charset="-127"/>
                <a:cs typeface="Ebrima" pitchFamily="2" charset="0"/>
              </a:rPr>
              <a:t>禮物</a:t>
            </a:r>
            <a:r>
              <a:rPr lang="en-US" altLang="zh-TW" sz="2000" b="1" dirty="0" smtClean="0">
                <a:solidFill>
                  <a:srgbClr val="00504E"/>
                </a:solidFill>
                <a:latin typeface="GulimChe" pitchFamily="49" charset="-127"/>
                <a:ea typeface="GulimChe" pitchFamily="49" charset="-127"/>
                <a:cs typeface="Ebrima" pitchFamily="2" charset="0"/>
              </a:rPr>
              <a:t>』</a:t>
            </a:r>
            <a:r>
              <a:rPr lang="zh-TW" altLang="en-US" sz="2000" b="1" dirty="0" smtClean="0">
                <a:solidFill>
                  <a:srgbClr val="00504E"/>
                </a:solidFill>
                <a:latin typeface="GulimChe" pitchFamily="49" charset="-127"/>
                <a:ea typeface="GulimChe" pitchFamily="49" charset="-127"/>
                <a:cs typeface="Ebrima" pitchFamily="2" charset="0"/>
              </a:rPr>
              <a:t>。但他越是拚命去找，反而覺得自己越來越不快樂，他的</a:t>
            </a:r>
            <a:r>
              <a:rPr lang="en-US" altLang="zh-TW" sz="2000" b="1" dirty="0" smtClean="0">
                <a:solidFill>
                  <a:srgbClr val="00504E"/>
                </a:solidFill>
                <a:latin typeface="GulimChe" pitchFamily="49" charset="-127"/>
                <a:ea typeface="GulimChe" pitchFamily="49" charset="-127"/>
                <a:cs typeface="Ebrima" pitchFamily="2" charset="0"/>
              </a:rPr>
              <a:t>『</a:t>
            </a:r>
            <a:r>
              <a:rPr lang="zh-TW" altLang="en-US" sz="2000" b="1" dirty="0" smtClean="0">
                <a:solidFill>
                  <a:srgbClr val="00504E"/>
                </a:solidFill>
                <a:latin typeface="GulimChe" pitchFamily="49" charset="-127"/>
                <a:ea typeface="GulimChe" pitchFamily="49" charset="-127"/>
                <a:cs typeface="Ebrima" pitchFamily="2" charset="0"/>
              </a:rPr>
              <a:t>禮物</a:t>
            </a:r>
            <a:r>
              <a:rPr lang="en-US" altLang="zh-TW" sz="2000" b="1" dirty="0" smtClean="0">
                <a:solidFill>
                  <a:srgbClr val="00504E"/>
                </a:solidFill>
                <a:latin typeface="GulimChe" pitchFamily="49" charset="-127"/>
                <a:ea typeface="GulimChe" pitchFamily="49" charset="-127"/>
                <a:cs typeface="Ebrima" pitchFamily="2" charset="0"/>
              </a:rPr>
              <a:t>』</a:t>
            </a:r>
            <a:r>
              <a:rPr lang="zh-TW" altLang="en-US" sz="2000" b="1" dirty="0" smtClean="0">
                <a:solidFill>
                  <a:srgbClr val="00504E"/>
                </a:solidFill>
                <a:latin typeface="GulimChe" pitchFamily="49" charset="-127"/>
                <a:ea typeface="GulimChe" pitchFamily="49" charset="-127"/>
                <a:cs typeface="Ebrima" pitchFamily="2" charset="0"/>
              </a:rPr>
              <a:t>也始終沒有出現。 </a:t>
            </a:r>
            <a:endParaRPr lang="en-US" altLang="zh-TW" sz="2000" b="1" dirty="0" smtClean="0">
              <a:solidFill>
                <a:srgbClr val="00504E"/>
              </a:solidFill>
              <a:latin typeface="GulimChe" pitchFamily="49" charset="-127"/>
              <a:ea typeface="GulimChe" pitchFamily="49" charset="-127"/>
              <a:cs typeface="Ebrima" pitchFamily="2" charset="0"/>
            </a:endParaRPr>
          </a:p>
          <a:p>
            <a:endParaRPr lang="zh-TW" altLang="en-US" sz="2000" b="1" dirty="0" smtClean="0">
              <a:solidFill>
                <a:srgbClr val="00504E"/>
              </a:solidFill>
              <a:latin typeface="GulimChe" pitchFamily="49" charset="-127"/>
              <a:ea typeface="GulimChe" pitchFamily="49" charset="-127"/>
              <a:cs typeface="Ebrima" pitchFamily="2" charset="0"/>
            </a:endParaRPr>
          </a:p>
          <a:p>
            <a:r>
              <a:rPr lang="zh-TW" altLang="en-US" sz="2000" b="1" dirty="0" smtClean="0">
                <a:solidFill>
                  <a:srgbClr val="00504E"/>
                </a:solidFill>
                <a:latin typeface="GulimChe" pitchFamily="49" charset="-127"/>
                <a:ea typeface="GulimChe" pitchFamily="49" charset="-127"/>
                <a:cs typeface="Ebrima" pitchFamily="2" charset="0"/>
              </a:rPr>
              <a:t>　</a:t>
            </a:r>
            <a:r>
              <a:rPr lang="zh-TW" altLang="en-US" sz="2000" b="1" dirty="0" smtClean="0">
                <a:solidFill>
                  <a:srgbClr val="00504E"/>
                </a:solidFill>
                <a:latin typeface="GulimChe" pitchFamily="49" charset="-127"/>
                <a:ea typeface="GulimChe" pitchFamily="49" charset="-127"/>
                <a:cs typeface="Ebrima" pitchFamily="2" charset="0"/>
              </a:rPr>
              <a:t>　直到</a:t>
            </a:r>
            <a:r>
              <a:rPr lang="zh-TW" altLang="en-US" sz="2000" b="1" dirty="0" smtClean="0">
                <a:solidFill>
                  <a:srgbClr val="00504E"/>
                </a:solidFill>
                <a:latin typeface="GulimChe" pitchFamily="49" charset="-127"/>
                <a:ea typeface="GulimChe" pitchFamily="49" charset="-127"/>
                <a:cs typeface="Ebrima" pitchFamily="2" charset="0"/>
              </a:rPr>
              <a:t>有一天，年輕人決定暫時放下這一切，不再汲汲營營地盲目追尋，他才赫然發現，那份</a:t>
            </a:r>
            <a:r>
              <a:rPr lang="en-US" altLang="zh-TW" sz="2000" b="1" dirty="0" smtClean="0">
                <a:solidFill>
                  <a:srgbClr val="00504E"/>
                </a:solidFill>
                <a:latin typeface="GulimChe" pitchFamily="49" charset="-127"/>
                <a:ea typeface="GulimChe" pitchFamily="49" charset="-127"/>
                <a:cs typeface="Ebrima" pitchFamily="2" charset="0"/>
              </a:rPr>
              <a:t>『</a:t>
            </a:r>
            <a:r>
              <a:rPr lang="zh-TW" altLang="en-US" sz="2000" b="1" dirty="0" smtClean="0">
                <a:solidFill>
                  <a:srgbClr val="00504E"/>
                </a:solidFill>
                <a:latin typeface="GulimChe" pitchFamily="49" charset="-127"/>
                <a:ea typeface="GulimChe" pitchFamily="49" charset="-127"/>
                <a:cs typeface="Ebrima" pitchFamily="2" charset="0"/>
              </a:rPr>
              <a:t>禮物</a:t>
            </a:r>
            <a:r>
              <a:rPr lang="en-US" altLang="zh-TW" sz="2000" b="1" dirty="0" smtClean="0">
                <a:solidFill>
                  <a:srgbClr val="00504E"/>
                </a:solidFill>
                <a:latin typeface="GulimChe" pitchFamily="49" charset="-127"/>
                <a:ea typeface="GulimChe" pitchFamily="49" charset="-127"/>
                <a:cs typeface="Ebrima" pitchFamily="2" charset="0"/>
              </a:rPr>
              <a:t>』</a:t>
            </a:r>
            <a:r>
              <a:rPr lang="zh-TW" altLang="en-US" sz="2000" b="1" dirty="0" smtClean="0">
                <a:solidFill>
                  <a:srgbClr val="00504E"/>
                </a:solidFill>
                <a:latin typeface="GulimChe" pitchFamily="49" charset="-127"/>
                <a:ea typeface="GulimChe" pitchFamily="49" charset="-127"/>
                <a:cs typeface="Ebrima" pitchFamily="2" charset="0"/>
              </a:rPr>
              <a:t>，原來一直就在他的身邊</a:t>
            </a:r>
            <a:r>
              <a:rPr lang="en-US" altLang="zh-TW" sz="2000" b="1" dirty="0" smtClean="0">
                <a:solidFill>
                  <a:srgbClr val="00504E"/>
                </a:solidFill>
                <a:latin typeface="GulimChe" pitchFamily="49" charset="-127"/>
                <a:ea typeface="GulimChe" pitchFamily="49" charset="-127"/>
                <a:cs typeface="Ebrima" pitchFamily="2" charset="0"/>
              </a:rPr>
              <a:t>……</a:t>
            </a:r>
            <a:endParaRPr lang="en-US" altLang="zh-TW" sz="2000" b="1" dirty="0">
              <a:solidFill>
                <a:srgbClr val="00504E"/>
              </a:solidFill>
              <a:latin typeface="GulimChe" pitchFamily="49" charset="-127"/>
              <a:ea typeface="GulimChe" pitchFamily="49" charset="-127"/>
              <a:cs typeface="Ebrima" pitchFamily="2" charset="0"/>
            </a:endParaRPr>
          </a:p>
        </p:txBody>
      </p:sp>
      <p:pic>
        <p:nvPicPr>
          <p:cNvPr id="6" name="圖片 5" descr="1384667_110224098_2.jpg"/>
          <p:cNvPicPr>
            <a:picLocks noChangeAspect="1"/>
          </p:cNvPicPr>
          <p:nvPr/>
        </p:nvPicPr>
        <p:blipFill>
          <a:blip r:embed="rId3" cstate="print"/>
          <a:srcRect t="4851" b="2751"/>
          <a:stretch>
            <a:fillRect/>
          </a:stretch>
        </p:blipFill>
        <p:spPr>
          <a:xfrm>
            <a:off x="6876256" y="5273824"/>
            <a:ext cx="1714500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4660276_084030076910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4670227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contourW="12700">
              <a:contourClr>
                <a:schemeClr val="accent6">
                  <a:lumMod val="75000"/>
                </a:schemeClr>
              </a:contourClr>
            </a:sp3d>
          </a:bodyPr>
          <a:lstStyle/>
          <a:p>
            <a:r>
              <a:rPr lang="zh-TW" altLang="en-US" sz="5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佳句</a:t>
            </a:r>
            <a:endParaRPr lang="zh-TW" altLang="en-US" sz="5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/>
          </a:bodyPr>
          <a:lstStyle/>
          <a:p>
            <a:pPr algn="ctr"/>
            <a:endParaRPr lang="en-US" altLang="zh-TW" sz="2000" dirty="0" smtClean="0">
              <a:solidFill>
                <a:srgbClr val="C00000"/>
              </a:solidFill>
            </a:endParaRPr>
          </a:p>
          <a:p>
            <a:pPr algn="ctr"/>
            <a:r>
              <a:rPr lang="zh-TW" altLang="en-US" sz="2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即使</a:t>
            </a:r>
            <a:r>
              <a:rPr lang="zh-TW" altLang="en-US" sz="2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在　最惡劣的環境裡， </a:t>
            </a:r>
          </a:p>
          <a:p>
            <a:pPr algn="ctr">
              <a:buNone/>
            </a:pPr>
            <a:r>
              <a:rPr lang="zh-TW" altLang="en-US" sz="2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在當下的那個時刻，如果你專注在　好的事上面， </a:t>
            </a:r>
          </a:p>
          <a:p>
            <a:pPr algn="ctr">
              <a:buNone/>
            </a:pPr>
            <a:r>
              <a:rPr lang="zh-TW" altLang="en-US" sz="2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它會讓你變得更快樂，就在今天</a:t>
            </a:r>
            <a:r>
              <a:rPr lang="zh-TW" altLang="en-US" sz="2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</a:p>
          <a:p>
            <a:pPr algn="ctr">
              <a:buNone/>
            </a:pPr>
            <a:r>
              <a:rPr lang="zh-TW" altLang="en-US" sz="2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他</a:t>
            </a:r>
            <a:r>
              <a:rPr lang="zh-TW" altLang="en-US" sz="2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給予你所需要的　活力和自信　去解決　那些不好的事</a:t>
            </a:r>
            <a:r>
              <a:rPr lang="zh-TW" altLang="en-US" sz="2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0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000" b="1" dirty="0" smtClean="0">
                <a:ln w="3175">
                  <a:noFill/>
                </a:ln>
                <a:solidFill>
                  <a:srgbClr val="FA65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放掉過去，的確很難，如果沒有從過去學習。 </a:t>
            </a:r>
          </a:p>
          <a:p>
            <a:pPr algn="ctr">
              <a:buNone/>
            </a:pPr>
            <a:r>
              <a:rPr lang="zh-TW" altLang="en-US" sz="2000" b="1" dirty="0" smtClean="0">
                <a:ln w="3175">
                  <a:noFill/>
                </a:ln>
                <a:solidFill>
                  <a:srgbClr val="FA65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一旦你懂得從過去學習、懂得放開過去，你便可以改善現況，就在今天</a:t>
            </a:r>
          </a:p>
          <a:p>
            <a:pPr algn="ctr">
              <a:buNone/>
            </a:pPr>
            <a:endParaRPr lang="zh-TW" altLang="en-US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000" b="1" dirty="0" smtClean="0">
                <a:ln w="317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仔細審視你對過去事件的感覺。 </a:t>
            </a:r>
          </a:p>
          <a:p>
            <a:pPr algn="ctr">
              <a:buNone/>
            </a:pPr>
            <a:r>
              <a:rPr lang="zh-TW" altLang="en-US" sz="2000" b="1" dirty="0" smtClean="0">
                <a:ln w="317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從中學到一些寶貴的經驗。 </a:t>
            </a:r>
            <a:endParaRPr lang="en-US" altLang="zh-TW" sz="2000" b="1" dirty="0" smtClean="0">
              <a:ln w="3175">
                <a:solidFill>
                  <a:schemeClr val="accent6">
                    <a:lumMod val="75000"/>
                  </a:schemeClr>
                </a:solidFill>
              </a:ln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r>
              <a:rPr lang="zh-TW" altLang="en-US" sz="2000" b="1" dirty="0" smtClean="0">
                <a:ln w="3175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善用學到的東西，更享受今天的工作和生活</a:t>
            </a:r>
            <a:endParaRPr lang="en-US" altLang="zh-TW" sz="2000" b="1" dirty="0" smtClean="0">
              <a:ln w="3175">
                <a:solidFill>
                  <a:schemeClr val="accent6">
                    <a:lumMod val="75000"/>
                  </a:schemeClr>
                </a:solidFill>
              </a:ln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endParaRPr lang="zh-TW" altLang="en-US" sz="2000" dirty="0" smtClean="0"/>
          </a:p>
          <a:p>
            <a:pPr algn="ctr">
              <a:buNone/>
            </a:pPr>
            <a:endParaRPr lang="zh-TW" altLang="en-US" dirty="0" smtClean="0"/>
          </a:p>
          <a:p>
            <a:pPr>
              <a:buNone/>
            </a:pPr>
            <a:endParaRPr lang="zh-TW" altLang="en-US" dirty="0"/>
          </a:p>
        </p:txBody>
      </p:sp>
      <p:pic>
        <p:nvPicPr>
          <p:cNvPr id="5" name="圖片 4" descr="00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9" y="5085184"/>
            <a:ext cx="648072" cy="849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4660276_084030076910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670227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佳句２</a:t>
            </a:r>
            <a:endParaRPr lang="zh-TW" altLang="en-US" sz="54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2000" b="1" dirty="0" smtClean="0">
                <a:ln w="6350">
                  <a:solidFill>
                    <a:srgbClr val="2CAE2C"/>
                  </a:solidFill>
                </a:ln>
                <a:solidFill>
                  <a:srgbClr val="66FF66"/>
                </a:solidFill>
                <a:latin typeface="微軟正黑體" pitchFamily="34" charset="-120"/>
                <a:ea typeface="微軟正黑體" pitchFamily="34" charset="-120"/>
              </a:rPr>
              <a:t>沒人</a:t>
            </a:r>
            <a:r>
              <a:rPr lang="zh-TW" altLang="en-US" sz="2000" b="1" dirty="0" smtClean="0">
                <a:ln w="6350">
                  <a:solidFill>
                    <a:srgbClr val="2CAE2C"/>
                  </a:solidFill>
                </a:ln>
                <a:solidFill>
                  <a:srgbClr val="66FF66"/>
                </a:solidFill>
                <a:latin typeface="微軟正黑體" pitchFamily="34" charset="-120"/>
                <a:ea typeface="微軟正黑體" pitchFamily="34" charset="-120"/>
              </a:rPr>
              <a:t>可以預測未來，也沒有人可以控制未來。 </a:t>
            </a:r>
          </a:p>
          <a:p>
            <a:pPr algn="ctr">
              <a:buNone/>
            </a:pPr>
            <a:r>
              <a:rPr lang="zh-TW" altLang="en-US" sz="2000" b="1" dirty="0" smtClean="0">
                <a:ln w="6350">
                  <a:solidFill>
                    <a:srgbClr val="2CAE2C"/>
                  </a:solidFill>
                </a:ln>
                <a:solidFill>
                  <a:srgbClr val="66FF66"/>
                </a:solidFill>
                <a:latin typeface="微軟正黑體" pitchFamily="34" charset="-120"/>
                <a:ea typeface="微軟正黑體" pitchFamily="34" charset="-120"/>
              </a:rPr>
              <a:t>然而，你越是清楚去想像你所期望的未來， </a:t>
            </a:r>
          </a:p>
          <a:p>
            <a:pPr algn="ctr">
              <a:buNone/>
            </a:pPr>
            <a:r>
              <a:rPr lang="zh-TW" altLang="en-US" sz="2000" b="1" dirty="0" smtClean="0">
                <a:ln w="6350">
                  <a:solidFill>
                    <a:srgbClr val="2CAE2C"/>
                  </a:solidFill>
                </a:ln>
                <a:solidFill>
                  <a:srgbClr val="66FF66"/>
                </a:solidFill>
                <a:latin typeface="微軟正黑體" pitchFamily="34" charset="-120"/>
                <a:ea typeface="微軟正黑體" pitchFamily="34" charset="-120"/>
              </a:rPr>
              <a:t>好好地去計畫它，然後現在去做些事情幫助它實現， </a:t>
            </a:r>
          </a:p>
          <a:p>
            <a:pPr algn="ctr">
              <a:buNone/>
            </a:pPr>
            <a:r>
              <a:rPr lang="zh-TW" altLang="en-US" sz="2000" b="1" dirty="0" smtClean="0">
                <a:ln w="6350">
                  <a:solidFill>
                    <a:srgbClr val="2CAE2C"/>
                  </a:solidFill>
                </a:ln>
                <a:solidFill>
                  <a:srgbClr val="66FF66"/>
                </a:solidFill>
                <a:latin typeface="微軟正黑體" pitchFamily="34" charset="-120"/>
                <a:ea typeface="微軟正黑體" pitchFamily="34" charset="-120"/>
              </a:rPr>
              <a:t>那你現在的焦慮就會越少，就會越瞭解未來。</a:t>
            </a:r>
          </a:p>
          <a:p>
            <a:pPr algn="ctr">
              <a:buNone/>
            </a:pP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000" b="1" dirty="0" smtClean="0">
                <a:solidFill>
                  <a:srgbClr val="0065B0"/>
                </a:solidFill>
                <a:latin typeface="微軟正黑體" pitchFamily="34" charset="-120"/>
                <a:ea typeface="微軟正黑體" pitchFamily="34" charset="-120"/>
              </a:rPr>
              <a:t>當</a:t>
            </a:r>
            <a:r>
              <a:rPr lang="zh-TW" altLang="en-US" sz="2000" b="1" dirty="0" smtClean="0">
                <a:solidFill>
                  <a:srgbClr val="0065B0"/>
                </a:solidFill>
                <a:latin typeface="微軟正黑體" pitchFamily="34" charset="-120"/>
                <a:ea typeface="微軟正黑體" pitchFamily="34" charset="-120"/>
              </a:rPr>
              <a:t>你帶著目的　生活和工作， </a:t>
            </a:r>
          </a:p>
          <a:p>
            <a:pPr algn="ctr">
              <a:buNone/>
            </a:pPr>
            <a:r>
              <a:rPr lang="zh-TW" altLang="en-US" sz="2000" b="1" dirty="0" smtClean="0">
                <a:solidFill>
                  <a:srgbClr val="0065B0"/>
                </a:solidFill>
                <a:latin typeface="微軟正黑體" pitchFamily="34" charset="-120"/>
                <a:ea typeface="微軟正黑體" pitchFamily="34" charset="-120"/>
              </a:rPr>
              <a:t>認真面對目前最最重要的事， </a:t>
            </a:r>
          </a:p>
          <a:p>
            <a:pPr algn="ctr">
              <a:buNone/>
            </a:pPr>
            <a:r>
              <a:rPr lang="zh-TW" altLang="en-US" sz="2000" b="1" dirty="0" smtClean="0">
                <a:solidFill>
                  <a:srgbClr val="0065B0"/>
                </a:solidFill>
                <a:latin typeface="微軟正黑體" pitchFamily="34" charset="-120"/>
                <a:ea typeface="微軟正黑體" pitchFamily="34" charset="-120"/>
              </a:rPr>
              <a:t>你就更有能力，領導、管理、支持別人，成為更棒的</a:t>
            </a:r>
            <a:r>
              <a:rPr lang="zh-TW" altLang="en-US" sz="2000" b="1" dirty="0" smtClean="0">
                <a:solidFill>
                  <a:srgbClr val="0065B0"/>
                </a:solidFill>
                <a:latin typeface="微軟正黑體" pitchFamily="34" charset="-120"/>
                <a:ea typeface="微軟正黑體" pitchFamily="34" charset="-120"/>
              </a:rPr>
              <a:t>朋友和愛人。</a:t>
            </a:r>
            <a:endParaRPr lang="en-US" altLang="zh-TW" sz="2000" b="1" dirty="0" smtClean="0">
              <a:solidFill>
                <a:srgbClr val="0065B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0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就從今天開始　描繪出一個美好未來的樣貌。 </a:t>
            </a:r>
          </a:p>
          <a:p>
            <a:pPr algn="ctr">
              <a:buNone/>
            </a:pPr>
            <a:r>
              <a:rPr lang="zh-TW" altLang="en-US" sz="20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制定一個實際的計畫。 </a:t>
            </a:r>
            <a:br>
              <a:rPr lang="zh-TW" altLang="en-US" sz="20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000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付諸行動讓美夢成真。</a:t>
            </a:r>
          </a:p>
          <a:p>
            <a:pPr algn="ctr">
              <a:buNone/>
            </a:pPr>
            <a:endParaRPr lang="zh-TW" altLang="en-US" sz="2000" dirty="0"/>
          </a:p>
        </p:txBody>
      </p:sp>
      <p:pic>
        <p:nvPicPr>
          <p:cNvPr id="5" name="圖片 4" descr="07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5" y="5229200"/>
            <a:ext cx="659441" cy="86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4660276_084030076910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4670227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gradFill flip="none" rotWithShape="1">
                  <a:gsLst>
                    <a:gs pos="0">
                      <a:srgbClr val="FF0000">
                        <a:tint val="66000"/>
                        <a:satMod val="160000"/>
                      </a:srgbClr>
                    </a:gs>
                    <a:gs pos="50000">
                      <a:srgbClr val="FF0000">
                        <a:tint val="44500"/>
                        <a:satMod val="160000"/>
                      </a:srgbClr>
                    </a:gs>
                    <a:gs pos="100000">
                      <a:srgbClr val="FF0000">
                        <a:tint val="23500"/>
                        <a:satMod val="160000"/>
                      </a:srgbClr>
                    </a:gs>
                  </a:gsLst>
                  <a:lin ang="16200000" scaled="1"/>
                  <a:tileRect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心得</a:t>
            </a:r>
            <a:endParaRPr lang="zh-TW" altLang="en-US" sz="5400" dirty="0">
              <a:gradFill flip="none" rotWithShape="1">
                <a:gsLst>
                  <a:gs pos="0">
                    <a:srgbClr val="FF0000">
                      <a:tint val="66000"/>
                      <a:satMod val="160000"/>
                    </a:srgbClr>
                  </a:gs>
                  <a:gs pos="50000">
                    <a:srgbClr val="FF0000">
                      <a:tint val="44500"/>
                      <a:satMod val="160000"/>
                    </a:srgbClr>
                  </a:gs>
                  <a:gs pos="100000">
                    <a:srgbClr val="FF000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閱讀完這故事後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彷彿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感覺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自己收到禮物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每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個人生都會有起起伏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伏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，而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我們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可以選擇尋找禮物，讓自己變得快樂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故事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中有句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話讓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我深刻，「你不只知道要『做什麼』，還要知道『為什麼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』。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『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有目的』的工作和生活，才是面對每天生活的實際態度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!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」（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p.99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）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我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覺得人生需要目標，為了目標我們努力追尋，而不是盲目的生活，在浪費寶貴的時間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。在學習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過程中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進步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、成長。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其實這份『禮物』告訴我們要</a:t>
            </a:r>
            <a:r>
              <a:rPr lang="zh-TW" altLang="zh-TW" sz="2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把握現在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、向</a:t>
            </a:r>
            <a:r>
              <a:rPr lang="zh-TW" altLang="zh-TW" sz="2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過去學習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zh-TW" altLang="zh-TW" sz="2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創造未來</a:t>
            </a: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，運用這三點讓自己的人生變得快樂，享受工作和生活。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</a:b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「</a:t>
            </a:r>
            <a:r>
              <a:rPr lang="zh-TW" altLang="en-US" sz="2000" b="1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重點不是這個故事說了什麼，而是你從故事裡學到了什麼，這便是故事的價值所在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（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p.15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）」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zh-TW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4660276_084030076910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4670227"/>
          </a:xfrm>
          <a:effectLst>
            <a:reflection blurRad="6350" stA="52000" endA="300" endPos="35000" dir="5400000" sy="-100000" algn="bl" rotWithShape="0"/>
          </a:effec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>
                <a:blipFill>
                  <a:blip r:embed="rId3"/>
                  <a:tile tx="0" ty="0" sx="100000" sy="100000" flip="none" algn="tl"/>
                </a:blipFill>
              </a:rPr>
              <a:t>資料來源</a:t>
            </a:r>
            <a:endParaRPr lang="zh-TW" altLang="en-US" sz="5400" b="1" dirty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91680" y="2276872"/>
            <a:ext cx="59046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u="sng" dirty="0" smtClean="0"/>
              <a:t>http://www.books.com.tw/exep/prod/booksfile.php?item=0010281596</a:t>
            </a:r>
            <a:endParaRPr lang="zh-TW" altLang="en-US" sz="2400" u="sng" dirty="0"/>
          </a:p>
        </p:txBody>
      </p:sp>
      <p:sp>
        <p:nvSpPr>
          <p:cNvPr id="6" name="矩形 5"/>
          <p:cNvSpPr/>
          <p:nvPr/>
        </p:nvSpPr>
        <p:spPr>
          <a:xfrm>
            <a:off x="1835696" y="3573016"/>
            <a:ext cx="51457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u="sng" dirty="0" smtClean="0"/>
              <a:t>http://blog.yam.com/lambiz/article/11451003</a:t>
            </a:r>
            <a:endParaRPr lang="zh-TW" altLang="en-US" sz="2400" u="sng" dirty="0"/>
          </a:p>
        </p:txBody>
      </p:sp>
      <p:sp>
        <p:nvSpPr>
          <p:cNvPr id="8" name="文字方塊 7"/>
          <p:cNvSpPr txBox="1"/>
          <p:nvPr/>
        </p:nvSpPr>
        <p:spPr>
          <a:xfrm>
            <a:off x="1547664" y="5085184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rgbClr val="FE4A02"/>
                </a:solidFill>
              </a:rPr>
              <a:t>還有 這</a:t>
            </a:r>
            <a:r>
              <a:rPr lang="zh-TW" altLang="en-US" sz="2400" b="1" dirty="0" smtClean="0">
                <a:solidFill>
                  <a:srgbClr val="FE4A02"/>
                </a:solidFill>
              </a:rPr>
              <a:t>本書</a:t>
            </a:r>
            <a:endParaRPr lang="zh-TW" altLang="en-US" sz="2400" b="1" dirty="0">
              <a:solidFill>
                <a:srgbClr val="FE4A0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4660276_084030076910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670227"/>
          </a:xfrm>
          <a:effectLst>
            <a:reflection blurRad="6350" stA="52000" endA="300" endPos="35000" dir="5400000" sy="-100000" algn="bl" rotWithShape="0"/>
          </a:effec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356992"/>
            <a:ext cx="8229600" cy="2376264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r>
              <a:rPr lang="zh-TW" altLang="en-US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謝謝大家</a:t>
            </a:r>
            <a:endParaRPr lang="zh-TW" altLang="en-US" sz="9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5" name="圖片 4" descr="07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7" y="4941169"/>
            <a:ext cx="727660" cy="86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483</TotalTime>
  <Words>252</Words>
  <Application>Microsoft Office PowerPoint</Application>
  <PresentationFormat>如螢幕大小 (4:3)</PresentationFormat>
  <Paragraphs>62</Paragraphs>
  <Slides>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禮物</vt:lpstr>
      <vt:lpstr>作者簡介</vt:lpstr>
      <vt:lpstr>本書目錄</vt:lpstr>
      <vt:lpstr>內容大意</vt:lpstr>
      <vt:lpstr>佳句</vt:lpstr>
      <vt:lpstr>佳句２</vt:lpstr>
      <vt:lpstr>心得</vt:lpstr>
      <vt:lpstr>資料來源</vt:lpstr>
      <vt:lpstr>謝謝大家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禮物</dc:title>
  <dc:creator>Owner</dc:creator>
  <cp:lastModifiedBy>Owner</cp:lastModifiedBy>
  <cp:revision>51</cp:revision>
  <dcterms:created xsi:type="dcterms:W3CDTF">2013-06-02T07:01:47Z</dcterms:created>
  <dcterms:modified xsi:type="dcterms:W3CDTF">2013-06-03T14:05:20Z</dcterms:modified>
</cp:coreProperties>
</file>