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58" r:id="rId4"/>
    <p:sldId id="271" r:id="rId5"/>
    <p:sldId id="260" r:id="rId6"/>
    <p:sldId id="274" r:id="rId7"/>
    <p:sldId id="272" r:id="rId8"/>
    <p:sldId id="273" r:id="rId9"/>
    <p:sldId id="275" r:id="rId10"/>
    <p:sldId id="276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2E22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530FAC-8C91-4CBF-B428-79510FC2EB66}" type="datetimeFigureOut">
              <a:rPr lang="zh-TW" altLang="en-US" smtClean="0"/>
              <a:pPr/>
              <a:t>2013/5/27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56AE86-9298-494B-88DA-5B055328C2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FAC-8C91-4CBF-B428-79510FC2EB66}" type="datetimeFigureOut">
              <a:rPr lang="zh-TW" altLang="en-US" smtClean="0"/>
              <a:pPr/>
              <a:t>2013/5/27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AE86-9298-494B-88DA-5B055328C2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FAC-8C91-4CBF-B428-79510FC2EB66}" type="datetimeFigureOut">
              <a:rPr lang="zh-TW" altLang="en-US" smtClean="0"/>
              <a:pPr/>
              <a:t>2013/5/27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AE86-9298-494B-88DA-5B055328C2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530FAC-8C91-4CBF-B428-79510FC2EB66}" type="datetimeFigureOut">
              <a:rPr lang="zh-TW" altLang="en-US" smtClean="0"/>
              <a:pPr/>
              <a:t>2013/5/27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56AE86-9298-494B-88DA-5B055328C20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530FAC-8C91-4CBF-B428-79510FC2EB66}" type="datetimeFigureOut">
              <a:rPr lang="zh-TW" altLang="en-US" smtClean="0"/>
              <a:pPr/>
              <a:t>2013/5/27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56AE86-9298-494B-88DA-5B055328C2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FAC-8C91-4CBF-B428-79510FC2EB66}" type="datetimeFigureOut">
              <a:rPr lang="zh-TW" altLang="en-US" smtClean="0"/>
              <a:pPr/>
              <a:t>2013/5/27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AE86-9298-494B-88DA-5B055328C20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FAC-8C91-4CBF-B428-79510FC2EB66}" type="datetimeFigureOut">
              <a:rPr lang="zh-TW" altLang="en-US" smtClean="0"/>
              <a:pPr/>
              <a:t>2013/5/27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AE86-9298-494B-88DA-5B055328C20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530FAC-8C91-4CBF-B428-79510FC2EB66}" type="datetimeFigureOut">
              <a:rPr lang="zh-TW" altLang="en-US" smtClean="0"/>
              <a:pPr/>
              <a:t>2013/5/27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56AE86-9298-494B-88DA-5B055328C20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FAC-8C91-4CBF-B428-79510FC2EB66}" type="datetimeFigureOut">
              <a:rPr lang="zh-TW" altLang="en-US" smtClean="0"/>
              <a:pPr/>
              <a:t>2013/5/27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AE86-9298-494B-88DA-5B055328C2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530FAC-8C91-4CBF-B428-79510FC2EB66}" type="datetimeFigureOut">
              <a:rPr lang="zh-TW" altLang="en-US" smtClean="0"/>
              <a:pPr/>
              <a:t>2013/5/27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56AE86-9298-494B-88DA-5B055328C20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530FAC-8C91-4CBF-B428-79510FC2EB66}" type="datetimeFigureOut">
              <a:rPr lang="zh-TW" altLang="en-US" smtClean="0"/>
              <a:pPr/>
              <a:t>2013/5/27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56AE86-9298-494B-88DA-5B055328C20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530FAC-8C91-4CBF-B428-79510FC2EB66}" type="datetimeFigureOut">
              <a:rPr lang="zh-TW" altLang="en-US" smtClean="0"/>
              <a:pPr/>
              <a:t>2013/5/27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56AE86-9298-494B-88DA-5B055328C2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ipe dir="u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huayuworld.org/oliviachenhsien/11976/2009/02/27/24633" TargetMode="External"/><Relationship Id="rId2" Type="http://schemas.openxmlformats.org/officeDocument/2006/relationships/hyperlink" Target="http://www.books.com.tw/exep/prod/booksfile.php?item=001020777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rot="426384">
            <a:off x="6070211" y="2801196"/>
            <a:ext cx="3965869" cy="2348869"/>
          </a:xfrm>
        </p:spPr>
        <p:txBody>
          <a:bodyPr>
            <a:noAutofit/>
          </a:bodyPr>
          <a:lstStyle/>
          <a:p>
            <a:r>
              <a:rPr lang="zh-TW" altLang="en-US" sz="15000" b="1" dirty="0" smtClean="0">
                <a:solidFill>
                  <a:srgbClr val="FF0000"/>
                </a:solidFill>
                <a:latin typeface="Arial Black" pitchFamily="34" charset="0"/>
                <a:ea typeface="微軟正黑體" pitchFamily="34" charset="-120"/>
              </a:rPr>
              <a:t>青鳥</a:t>
            </a:r>
            <a:endParaRPr lang="zh-TW" altLang="en-US" sz="15000" b="1" dirty="0">
              <a:solidFill>
                <a:srgbClr val="FF0000"/>
              </a:solidFill>
              <a:latin typeface="Arial Black" pitchFamily="34" charset="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6281936"/>
            <a:ext cx="3312368" cy="576064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rgbClr val="7030A0"/>
                </a:solidFill>
              </a:rPr>
              <a:t>綜一丁 </a:t>
            </a:r>
            <a:r>
              <a:rPr lang="en-US" altLang="zh-TW" sz="2400" dirty="0" smtClean="0">
                <a:solidFill>
                  <a:srgbClr val="7030A0"/>
                </a:solidFill>
              </a:rPr>
              <a:t>24 </a:t>
            </a:r>
            <a:r>
              <a:rPr lang="zh-TW" altLang="en-US" sz="2400" dirty="0" smtClean="0">
                <a:solidFill>
                  <a:srgbClr val="7030A0"/>
                </a:solidFill>
              </a:rPr>
              <a:t>陳云喬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pic>
        <p:nvPicPr>
          <p:cNvPr id="4" name="圖片 3" descr="DSC051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80728"/>
            <a:ext cx="3528392" cy="4797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352195541-414241590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25630"/>
            <a:ext cx="9204515" cy="483237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報告結束</a:t>
            </a:r>
            <a:endParaRPr lang="zh-TW" altLang="en-US" sz="66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11800" b="1" dirty="0" smtClean="0">
                <a:solidFill>
                  <a:schemeClr val="accent5">
                    <a:lumMod val="50000"/>
                  </a:schemeClr>
                </a:solidFill>
                <a:latin typeface="Wide Latin" pitchFamily="18" charset="0"/>
                <a:ea typeface="MS PGothic" pitchFamily="34" charset="-128"/>
              </a:rPr>
              <a:t>謝謝大家～</a:t>
            </a:r>
            <a:endParaRPr lang="en-US" altLang="zh-TW" sz="7700" b="1" dirty="0" smtClean="0">
              <a:ea typeface="微軟正黑體" pitchFamily="34" charset="-120"/>
            </a:endParaRPr>
          </a:p>
          <a:p>
            <a:pPr algn="ctr">
              <a:buNone/>
            </a:pPr>
            <a:endParaRPr lang="en-US" altLang="zh-TW" sz="5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en-US" altLang="zh-TW" sz="5000" b="1" dirty="0" smtClean="0">
              <a:solidFill>
                <a:srgbClr val="7030A0"/>
              </a:solidFill>
            </a:endParaRPr>
          </a:p>
          <a:p>
            <a:pPr algn="r">
              <a:buNone/>
            </a:pPr>
            <a:endParaRPr lang="en-US" altLang="zh-TW" sz="5000" b="1" dirty="0" smtClean="0">
              <a:solidFill>
                <a:srgbClr val="7030A0"/>
              </a:solidFill>
            </a:endParaRPr>
          </a:p>
          <a:p>
            <a:pPr algn="r">
              <a:buNone/>
            </a:pPr>
            <a:r>
              <a:rPr lang="zh-TW" altLang="en-US" sz="5000" b="1" dirty="0" smtClean="0">
                <a:solidFill>
                  <a:srgbClr val="7030A0"/>
                </a:solidFill>
              </a:rPr>
              <a:t>綜一丁 </a:t>
            </a:r>
            <a:r>
              <a:rPr lang="en-US" altLang="zh-TW" sz="5000" b="1" dirty="0" smtClean="0">
                <a:solidFill>
                  <a:srgbClr val="7030A0"/>
                </a:solidFill>
              </a:rPr>
              <a:t>24 </a:t>
            </a:r>
            <a:r>
              <a:rPr lang="zh-TW" altLang="en-US" sz="5000" b="1" dirty="0" smtClean="0">
                <a:solidFill>
                  <a:srgbClr val="7030A0"/>
                </a:solidFill>
              </a:rPr>
              <a:t>陳云喬</a:t>
            </a:r>
          </a:p>
          <a:p>
            <a:pPr algn="ctr">
              <a:buNone/>
            </a:pPr>
            <a:endParaRPr lang="en-US" altLang="zh-TW" sz="7700" b="1" dirty="0" smtClean="0">
              <a:ea typeface="微軟正黑體" pitchFamily="34" charset="-12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目錄</a:t>
            </a:r>
            <a:r>
              <a:rPr lang="en-US" altLang="zh-TW" sz="66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:</a:t>
            </a:r>
            <a:endParaRPr lang="zh-TW" altLang="en-US" sz="6600" b="1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  <a:ea typeface="微軟正黑體" pitchFamily="34" charset="-120"/>
              </a:rPr>
              <a:t>前    言 </a:t>
            </a:r>
            <a:r>
              <a:rPr lang="en-US" altLang="zh-TW" b="1" dirty="0" smtClean="0">
                <a:solidFill>
                  <a:srgbClr val="0070C0"/>
                </a:solidFill>
                <a:ea typeface="微軟正黑體" pitchFamily="34" charset="-120"/>
              </a:rPr>
              <a:t>:</a:t>
            </a:r>
            <a:r>
              <a:rPr lang="zh-TW" altLang="en-US" b="1" dirty="0" smtClean="0">
                <a:solidFill>
                  <a:srgbClr val="0070C0"/>
                </a:solidFill>
                <a:ea typeface="微軟正黑體" pitchFamily="34" charset="-120"/>
              </a:rPr>
              <a:t>   尋找幸福的青鳥</a:t>
            </a:r>
            <a:r>
              <a:rPr lang="en-US" altLang="zh-TW" b="1" dirty="0" smtClean="0">
                <a:solidFill>
                  <a:srgbClr val="0070C0"/>
                </a:solidFill>
                <a:ea typeface="微軟正黑體" pitchFamily="34" charset="-120"/>
              </a:rPr>
              <a:t>………….5</a:t>
            </a:r>
          </a:p>
          <a:p>
            <a:r>
              <a:rPr lang="zh-TW" altLang="en-US" b="1" dirty="0" smtClean="0">
                <a:solidFill>
                  <a:srgbClr val="0070C0"/>
                </a:solidFill>
                <a:ea typeface="微軟正黑體" pitchFamily="34" charset="-120"/>
              </a:rPr>
              <a:t>第一章     樵夫的小屋</a:t>
            </a:r>
            <a:r>
              <a:rPr lang="en-US" altLang="zh-TW" b="1" dirty="0" smtClean="0">
                <a:solidFill>
                  <a:srgbClr val="0070C0"/>
                </a:solidFill>
                <a:ea typeface="微軟正黑體" pitchFamily="34" charset="-120"/>
              </a:rPr>
              <a:t>……………….11</a:t>
            </a:r>
          </a:p>
          <a:p>
            <a:r>
              <a:rPr lang="zh-TW" altLang="en-US" b="1" dirty="0" smtClean="0">
                <a:solidFill>
                  <a:srgbClr val="0070C0"/>
                </a:solidFill>
                <a:ea typeface="微軟正黑體" pitchFamily="34" charset="-120"/>
              </a:rPr>
              <a:t>第二章     魔術師之家</a:t>
            </a:r>
            <a:r>
              <a:rPr lang="en-US" altLang="zh-TW" b="1" dirty="0" smtClean="0">
                <a:solidFill>
                  <a:srgbClr val="0070C0"/>
                </a:solidFill>
                <a:ea typeface="微軟正黑體" pitchFamily="34" charset="-120"/>
              </a:rPr>
              <a:t>……………….29</a:t>
            </a:r>
          </a:p>
          <a:p>
            <a:r>
              <a:rPr lang="zh-TW" altLang="en-US" b="1" dirty="0" smtClean="0">
                <a:solidFill>
                  <a:srgbClr val="0070C0"/>
                </a:solidFill>
                <a:ea typeface="微軟正黑體" pitchFamily="34" charset="-120"/>
              </a:rPr>
              <a:t>第三章     回憶之國 </a:t>
            </a:r>
            <a:r>
              <a:rPr lang="en-US" altLang="zh-TW" b="1" dirty="0" smtClean="0">
                <a:solidFill>
                  <a:srgbClr val="0070C0"/>
                </a:solidFill>
                <a:ea typeface="微軟正黑體" pitchFamily="34" charset="-120"/>
              </a:rPr>
              <a:t>…………………37</a:t>
            </a:r>
          </a:p>
          <a:p>
            <a:r>
              <a:rPr lang="zh-TW" altLang="en-US" b="1" dirty="0" smtClean="0">
                <a:solidFill>
                  <a:srgbClr val="0070C0"/>
                </a:solidFill>
                <a:ea typeface="微軟正黑體" pitchFamily="34" charset="-120"/>
              </a:rPr>
              <a:t>第四章     夜之宮殿</a:t>
            </a:r>
            <a:r>
              <a:rPr lang="en-US" altLang="zh-TW" b="1" dirty="0" smtClean="0">
                <a:solidFill>
                  <a:srgbClr val="0070C0"/>
                </a:solidFill>
                <a:ea typeface="微軟正黑體" pitchFamily="34" charset="-120"/>
              </a:rPr>
              <a:t>………………….49</a:t>
            </a:r>
          </a:p>
          <a:p>
            <a:r>
              <a:rPr lang="zh-TW" altLang="en-US" b="1" dirty="0" smtClean="0">
                <a:solidFill>
                  <a:srgbClr val="0070C0"/>
                </a:solidFill>
                <a:ea typeface="微軟正黑體" pitchFamily="34" charset="-120"/>
              </a:rPr>
              <a:t>第五章     森林中</a:t>
            </a:r>
            <a:r>
              <a:rPr lang="en-US" altLang="zh-TW" b="1" dirty="0" smtClean="0">
                <a:solidFill>
                  <a:srgbClr val="0070C0"/>
                </a:solidFill>
                <a:ea typeface="微軟正黑體" pitchFamily="34" charset="-120"/>
              </a:rPr>
              <a:t>…………………….69</a:t>
            </a:r>
          </a:p>
          <a:p>
            <a:r>
              <a:rPr lang="zh-TW" altLang="en-US" b="1" dirty="0" smtClean="0">
                <a:solidFill>
                  <a:srgbClr val="0070C0"/>
                </a:solidFill>
                <a:ea typeface="微軟正黑體" pitchFamily="34" charset="-120"/>
              </a:rPr>
              <a:t>第六章     墓    地</a:t>
            </a:r>
            <a:r>
              <a:rPr lang="en-US" altLang="zh-TW" b="1" dirty="0" smtClean="0">
                <a:solidFill>
                  <a:srgbClr val="0070C0"/>
                </a:solidFill>
                <a:ea typeface="微軟正黑體" pitchFamily="34" charset="-120"/>
              </a:rPr>
              <a:t>…………………….95</a:t>
            </a:r>
          </a:p>
          <a:p>
            <a:r>
              <a:rPr lang="zh-TW" altLang="en-US" b="1" dirty="0" smtClean="0">
                <a:solidFill>
                  <a:srgbClr val="0070C0"/>
                </a:solidFill>
                <a:ea typeface="微軟正黑體" pitchFamily="34" charset="-120"/>
              </a:rPr>
              <a:t>第七章     幸福花園</a:t>
            </a:r>
            <a:r>
              <a:rPr lang="en-US" altLang="zh-TW" b="1" dirty="0" smtClean="0">
                <a:solidFill>
                  <a:srgbClr val="0070C0"/>
                </a:solidFill>
                <a:ea typeface="微軟正黑體" pitchFamily="34" charset="-120"/>
              </a:rPr>
              <a:t>…………………..103</a:t>
            </a:r>
          </a:p>
          <a:p>
            <a:r>
              <a:rPr lang="zh-TW" altLang="en-US" b="1" dirty="0" smtClean="0">
                <a:solidFill>
                  <a:srgbClr val="0070C0"/>
                </a:solidFill>
                <a:ea typeface="微軟正黑體" pitchFamily="34" charset="-120"/>
              </a:rPr>
              <a:t>第八章     未來之國</a:t>
            </a:r>
            <a:r>
              <a:rPr lang="en-US" altLang="zh-TW" b="1" dirty="0" smtClean="0">
                <a:solidFill>
                  <a:srgbClr val="0070C0"/>
                </a:solidFill>
                <a:ea typeface="微軟正黑體" pitchFamily="34" charset="-120"/>
              </a:rPr>
              <a:t>…………………..127</a:t>
            </a:r>
          </a:p>
          <a:p>
            <a:r>
              <a:rPr lang="zh-TW" altLang="en-US" b="1" dirty="0" smtClean="0">
                <a:solidFill>
                  <a:srgbClr val="0070C0"/>
                </a:solidFill>
                <a:ea typeface="微軟正黑體" pitchFamily="34" charset="-120"/>
              </a:rPr>
              <a:t>第九章     傷心的離別</a:t>
            </a:r>
            <a:r>
              <a:rPr lang="en-US" altLang="zh-TW" b="1" dirty="0" smtClean="0">
                <a:solidFill>
                  <a:srgbClr val="0070C0"/>
                </a:solidFill>
                <a:ea typeface="微軟正黑體" pitchFamily="34" charset="-120"/>
              </a:rPr>
              <a:t>………………..149</a:t>
            </a:r>
          </a:p>
          <a:p>
            <a:r>
              <a:rPr lang="zh-TW" altLang="en-US" b="1" dirty="0" smtClean="0">
                <a:solidFill>
                  <a:srgbClr val="0070C0"/>
                </a:solidFill>
                <a:ea typeface="微軟正黑體" pitchFamily="34" charset="-120"/>
              </a:rPr>
              <a:t>第十章     奇妙的早晨</a:t>
            </a:r>
            <a:r>
              <a:rPr lang="en-US" altLang="zh-TW" b="1" dirty="0" smtClean="0">
                <a:solidFill>
                  <a:srgbClr val="0070C0"/>
                </a:solidFill>
                <a:ea typeface="微軟正黑體" pitchFamily="34" charset="-120"/>
              </a:rPr>
              <a:t>…………………161</a:t>
            </a:r>
            <a:endParaRPr lang="zh-TW" altLang="en-US" b="1" dirty="0">
              <a:solidFill>
                <a:srgbClr val="0070C0"/>
              </a:solidFill>
              <a:ea typeface="微軟正黑體" pitchFamily="34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TW" altLang="en-US" sz="73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書本介紹</a:t>
            </a:r>
            <a:r>
              <a:rPr lang="en-US" altLang="zh-TW" sz="73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:</a:t>
            </a:r>
            <a:r>
              <a:rPr lang="en-US" altLang="zh-TW" sz="40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altLang="zh-TW" sz="40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467600" cy="48737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TW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2"/>
            <a:r>
              <a:rPr lang="zh-TW" altLang="en-US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微軟正黑體" pitchFamily="34" charset="-120"/>
              </a:rPr>
              <a:t>書名</a:t>
            </a:r>
            <a:r>
              <a:rPr lang="en-US" altLang="zh-TW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微軟正黑體" pitchFamily="34" charset="-120"/>
              </a:rPr>
              <a:t>:</a:t>
            </a:r>
            <a:r>
              <a:rPr lang="zh-TW" altLang="en-US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微軟正黑體" pitchFamily="34" charset="-120"/>
              </a:rPr>
              <a:t>  青鳥</a:t>
            </a:r>
            <a:endParaRPr lang="en-US" altLang="zh-TW" sz="53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ea typeface="微軟正黑體" pitchFamily="34" charset="-120"/>
            </a:endParaRPr>
          </a:p>
          <a:p>
            <a:endParaRPr lang="en-US" altLang="zh-TW" sz="53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ea typeface="微軟正黑體" pitchFamily="34" charset="-120"/>
            </a:endParaRPr>
          </a:p>
          <a:p>
            <a:pPr lvl="2"/>
            <a:r>
              <a:rPr lang="zh-TW" altLang="en-US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微軟正黑體" pitchFamily="34" charset="-120"/>
              </a:rPr>
              <a:t>作者</a:t>
            </a:r>
            <a:r>
              <a:rPr lang="en-US" altLang="zh-TW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微軟正黑體" pitchFamily="34" charset="-120"/>
              </a:rPr>
              <a:t>:</a:t>
            </a:r>
            <a:r>
              <a:rPr lang="zh-TW" altLang="en-US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微軟正黑體" pitchFamily="34" charset="-120"/>
              </a:rPr>
              <a:t>  </a:t>
            </a:r>
            <a:r>
              <a:rPr lang="zh-TW" altLang="en-US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莫里斯</a:t>
            </a:r>
            <a:r>
              <a:rPr lang="en-US" altLang="zh-TW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‧</a:t>
            </a:r>
            <a:r>
              <a:rPr lang="zh-TW" altLang="en-US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微軟正黑體" pitchFamily="34" charset="-120"/>
              </a:rPr>
              <a:t>梅特林克</a:t>
            </a:r>
            <a:endParaRPr lang="en-US" altLang="zh-TW" sz="53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ea typeface="微軟正黑體" pitchFamily="34" charset="-120"/>
            </a:endParaRPr>
          </a:p>
          <a:p>
            <a:endParaRPr lang="en-US" altLang="zh-TW" sz="53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ea typeface="微軟正黑體" pitchFamily="34" charset="-120"/>
            </a:endParaRPr>
          </a:p>
          <a:p>
            <a:pPr lvl="2"/>
            <a:r>
              <a:rPr lang="zh-TW" altLang="en-US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微軟正黑體" pitchFamily="34" charset="-120"/>
              </a:rPr>
              <a:t>譯者</a:t>
            </a:r>
            <a:r>
              <a:rPr lang="en-US" altLang="zh-TW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微軟正黑體" pitchFamily="34" charset="-120"/>
              </a:rPr>
              <a:t>:</a:t>
            </a:r>
            <a:r>
              <a:rPr lang="zh-TW" altLang="en-US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微軟正黑體" pitchFamily="34" charset="-120"/>
              </a:rPr>
              <a:t>  朱陵</a:t>
            </a:r>
            <a:endParaRPr lang="en-US" altLang="zh-TW" sz="53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ea typeface="微軟正黑體" pitchFamily="34" charset="-120"/>
            </a:endParaRPr>
          </a:p>
          <a:p>
            <a:endParaRPr lang="en-US" altLang="zh-TW" sz="53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ea typeface="微軟正黑體" pitchFamily="34" charset="-120"/>
            </a:endParaRPr>
          </a:p>
          <a:p>
            <a:pPr lvl="2"/>
            <a:r>
              <a:rPr lang="zh-TW" altLang="en-US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微軟正黑體" pitchFamily="34" charset="-120"/>
              </a:rPr>
              <a:t>出版社</a:t>
            </a:r>
            <a:r>
              <a:rPr lang="en-US" altLang="zh-TW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微軟正黑體" pitchFamily="34" charset="-120"/>
              </a:rPr>
              <a:t>:</a:t>
            </a:r>
            <a:r>
              <a:rPr lang="zh-TW" altLang="en-US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微軟正黑體" pitchFamily="34" charset="-120"/>
              </a:rPr>
              <a:t>  元麓書社</a:t>
            </a:r>
          </a:p>
          <a:p>
            <a:endParaRPr lang="zh-TW" alt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圖片 3" descr="blue-bird-vector_6475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99145">
            <a:off x="5622059" y="324008"/>
            <a:ext cx="2090321" cy="248364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作者簡介</a:t>
            </a:r>
            <a:r>
              <a:rPr lang="en-US" altLang="zh-TW" sz="6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: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zh-TW" altLang="en-US" sz="4000" b="1" dirty="0" smtClean="0">
                <a:solidFill>
                  <a:schemeClr val="accent6">
                    <a:lumMod val="50000"/>
                  </a:schemeClr>
                </a:solidFill>
                <a:ea typeface="微軟正黑體" pitchFamily="34" charset="-120"/>
              </a:rPr>
              <a:t>  　　莫里斯</a:t>
            </a:r>
            <a:r>
              <a:rPr lang="en-US" altLang="zh-TW" sz="4000" b="1" dirty="0" smtClean="0">
                <a:solidFill>
                  <a:schemeClr val="accent6">
                    <a:lumMod val="50000"/>
                  </a:schemeClr>
                </a:solidFill>
                <a:ea typeface="微軟正黑體" pitchFamily="34" charset="-120"/>
              </a:rPr>
              <a:t>‧</a:t>
            </a:r>
            <a:r>
              <a:rPr lang="zh-TW" altLang="en-US" sz="4000" b="1" dirty="0" smtClean="0">
                <a:solidFill>
                  <a:schemeClr val="accent6">
                    <a:lumMod val="50000"/>
                  </a:schemeClr>
                </a:solidFill>
                <a:ea typeface="微軟正黑體" pitchFamily="34" charset="-120"/>
              </a:rPr>
              <a:t>梅特林克（</a:t>
            </a:r>
            <a:r>
              <a:rPr lang="en-US" altLang="zh-TW" sz="4000" b="1" dirty="0" smtClean="0">
                <a:solidFill>
                  <a:schemeClr val="accent6">
                    <a:lumMod val="50000"/>
                  </a:schemeClr>
                </a:solidFill>
                <a:ea typeface="微軟正黑體" pitchFamily="34" charset="-120"/>
              </a:rPr>
              <a:t>Maurice </a:t>
            </a:r>
            <a:r>
              <a:rPr lang="en-US" altLang="zh-TW" sz="4000" b="1" dirty="0" err="1" smtClean="0">
                <a:solidFill>
                  <a:schemeClr val="accent6">
                    <a:lumMod val="50000"/>
                  </a:schemeClr>
                </a:solidFill>
                <a:ea typeface="微軟正黑體" pitchFamily="34" charset="-120"/>
              </a:rPr>
              <a:t>Maetrlinck</a:t>
            </a:r>
            <a:r>
              <a:rPr lang="zh-TW" altLang="en-US" sz="4000" b="1" dirty="0" smtClean="0">
                <a:solidFill>
                  <a:schemeClr val="accent6">
                    <a:lumMod val="50000"/>
                  </a:schemeClr>
                </a:solidFill>
                <a:ea typeface="微軟正黑體" pitchFamily="34" charset="-120"/>
              </a:rPr>
              <a:t>，</a:t>
            </a:r>
            <a:r>
              <a:rPr lang="en-US" altLang="zh-TW" sz="4000" b="1" dirty="0" smtClean="0">
                <a:solidFill>
                  <a:schemeClr val="accent6">
                    <a:lumMod val="50000"/>
                  </a:schemeClr>
                </a:solidFill>
                <a:ea typeface="微軟正黑體" pitchFamily="34" charset="-120"/>
              </a:rPr>
              <a:t>1862-1949</a:t>
            </a:r>
            <a:r>
              <a:rPr lang="zh-TW" altLang="en-US" sz="4000" b="1" dirty="0" smtClean="0">
                <a:solidFill>
                  <a:schemeClr val="accent6">
                    <a:lumMod val="50000"/>
                  </a:schemeClr>
                </a:solidFill>
                <a:ea typeface="微軟正黑體" pitchFamily="34" charset="-120"/>
              </a:rPr>
              <a:t>）。比利時象徵主義詩人及劇作家。「青鳥」發表於一九○九年，一九一一年在法國巴黎上演後，立即造成了轟動，並榮獲諾貝爾文學獎。被譽為「比利時的莎士比亞」。他的作品具有豐富的</a:t>
            </a:r>
            <a:r>
              <a:rPr lang="zh-TW" altLang="en-US" sz="4000" b="1" dirty="0" smtClean="0">
                <a:solidFill>
                  <a:schemeClr val="accent6">
                    <a:lumMod val="50000"/>
                  </a:schemeClr>
                </a:solidFill>
                <a:ea typeface="微軟正黑體" pitchFamily="34" charset="-120"/>
              </a:rPr>
              <a:t>想像力與哲理</a:t>
            </a:r>
            <a:r>
              <a:rPr lang="zh-TW" altLang="en-US" sz="4000" b="1" dirty="0" smtClean="0">
                <a:solidFill>
                  <a:schemeClr val="accent6">
                    <a:lumMod val="50000"/>
                  </a:schemeClr>
                </a:solidFill>
                <a:ea typeface="微軟正黑體" pitchFamily="34" charset="-120"/>
              </a:rPr>
              <a:t>思想，其中以「青鳥」一書，廣為世人所知。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本書簡介</a:t>
            </a:r>
            <a:r>
              <a:rPr lang="en-US" altLang="zh-TW" sz="6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:</a:t>
            </a:r>
            <a:endParaRPr lang="zh-TW" altLang="en-US" sz="66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3000" b="1" dirty="0" smtClean="0">
                <a:solidFill>
                  <a:srgbClr val="7030A0"/>
                </a:solidFill>
                <a:ea typeface="微軟正黑體" pitchFamily="34" charset="-120"/>
              </a:rPr>
              <a:t>　　「青鳥」是幸福的象徵。相信大家都知道奇奇爾和米琪兒尋找青鳥的故事吧</a:t>
            </a:r>
            <a:r>
              <a:rPr lang="en-US" altLang="zh-TW" sz="3000" b="1" dirty="0" smtClean="0">
                <a:solidFill>
                  <a:srgbClr val="7030A0"/>
                </a:solidFill>
                <a:ea typeface="微軟正黑體" pitchFamily="34" charset="-120"/>
              </a:rPr>
              <a:t>!</a:t>
            </a:r>
            <a:r>
              <a:rPr lang="zh-TW" altLang="en-US" sz="3000" b="1" dirty="0" smtClean="0">
                <a:solidFill>
                  <a:srgbClr val="7030A0"/>
                </a:solidFill>
                <a:ea typeface="微軟正黑體" pitchFamily="34" charset="-120"/>
              </a:rPr>
              <a:t>但是除了這兩個名字非常著名以外，作者所要表達的，是真正幸福的意義。只有表面的「幸福」不能算是真正的幸福。那麼甚麼是幸福呢</a:t>
            </a:r>
            <a:r>
              <a:rPr lang="en-US" altLang="zh-TW" sz="3000" b="1" dirty="0" smtClean="0">
                <a:solidFill>
                  <a:srgbClr val="7030A0"/>
                </a:solidFill>
                <a:ea typeface="微軟正黑體" pitchFamily="34" charset="-120"/>
              </a:rPr>
              <a:t>?</a:t>
            </a:r>
            <a:r>
              <a:rPr lang="zh-TW" altLang="en-US" sz="3000" b="1" dirty="0" smtClean="0">
                <a:solidFill>
                  <a:srgbClr val="7030A0"/>
                </a:solidFill>
                <a:ea typeface="微軟正黑體" pitchFamily="34" charset="-120"/>
              </a:rPr>
              <a:t>在「回憶之國」以及幽靈、疾病、戰爭，關係所有不幸精靈的「夜之宮殿」；以及描繪死者世界的「墓地」；還有訴說各種幸福的「幸福花園」中，告訴了我們，什麼是－真正的幸福。</a:t>
            </a:r>
            <a:endParaRPr lang="zh-TW" altLang="en-US" sz="3000" b="1" dirty="0">
              <a:solidFill>
                <a:srgbClr val="7030A0"/>
              </a:solidFill>
              <a:ea typeface="微軟正黑體" pitchFamily="34" charset="-12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所謂幸福：</a:t>
            </a:r>
            <a:endParaRPr lang="zh-TW" altLang="en-US" sz="66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ea typeface="微軟正黑體" pitchFamily="34" charset="-120"/>
              </a:rPr>
              <a:t>「青鳥」就在自己身邊，而且經常在振翅飛翔，這象徵著真正的幸福應該是一種肯定而堅實的幸福，只有腳踏實地的人才能得到。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ea typeface="微軟正黑體" pitchFamily="34" charset="-120"/>
            </a:endParaRPr>
          </a:p>
          <a:p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ea typeface="微軟正黑體" pitchFamily="34" charset="-120"/>
            </a:endParaRPr>
          </a:p>
          <a:p>
            <a:r>
              <a:rPr lang="zh-TW" altLang="en-US" sz="2800" b="1" u="sng" dirty="0" smtClean="0">
                <a:solidFill>
                  <a:schemeClr val="accent2">
                    <a:lumMod val="50000"/>
                  </a:schemeClr>
                </a:solidFill>
                <a:ea typeface="微軟正黑體" pitchFamily="34" charset="-120"/>
              </a:rPr>
              <a:t>梅花尼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ea typeface="微軟正黑體" pitchFamily="34" charset="-120"/>
              </a:rPr>
              <a:t>有首小詩： 「終日尋春不見春，芒鞋踏破嶺頭雲。歸來笑拈梅花嗅，春在枝頭已十分。 」是指： 「穿著一雙芒鞋踏遍嶺頭白雲，為的是尋春，卻在返回後聞了梅花香，恍然大悟春就在眼前。 」 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ea typeface="微軟正黑體" pitchFamily="34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在另一本書上有一首詩，覺得很不錯，分享給大家 </a:t>
            </a:r>
            <a:r>
              <a:rPr lang="en-US" altLang="zh-TW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^^</a:t>
            </a:r>
            <a:endParaRPr lang="zh-TW" altLang="en-US" sz="4000" b="1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7467600" cy="520519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zh-TW" altLang="en-US" sz="3800" b="1" dirty="0" smtClean="0">
                <a:solidFill>
                  <a:srgbClr val="002060"/>
                </a:solidFill>
                <a:ea typeface="微軟正黑體" pitchFamily="34" charset="-120"/>
              </a:rPr>
              <a:t>縱然追求幸福 要經歷苦楚和折磨</a:t>
            </a:r>
            <a:endParaRPr lang="en-US" altLang="zh-TW" sz="3800" b="1" dirty="0" smtClean="0">
              <a:solidFill>
                <a:srgbClr val="002060"/>
              </a:solidFill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3800" b="1" dirty="0" smtClean="0">
                <a:solidFill>
                  <a:srgbClr val="002060"/>
                </a:solidFill>
                <a:ea typeface="微軟正黑體" pitchFamily="34" charset="-120"/>
              </a:rPr>
              <a:t>要陷入失望深淵 人們也不應該失去</a:t>
            </a:r>
            <a:endParaRPr lang="en-US" altLang="zh-TW" sz="3800" b="1" dirty="0" smtClean="0">
              <a:solidFill>
                <a:srgbClr val="002060"/>
              </a:solidFill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3800" b="1" dirty="0" smtClean="0">
                <a:solidFill>
                  <a:srgbClr val="002060"/>
                </a:solidFill>
                <a:ea typeface="微軟正黑體" pitchFamily="34" charset="-120"/>
              </a:rPr>
              <a:t>追求幸福的夢 因為 真正的幸福</a:t>
            </a:r>
            <a:endParaRPr lang="en-US" altLang="zh-TW" sz="3800" b="1" dirty="0" smtClean="0">
              <a:solidFill>
                <a:srgbClr val="002060"/>
              </a:solidFill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3800" b="1" dirty="0" smtClean="0">
                <a:solidFill>
                  <a:srgbClr val="002060"/>
                </a:solidFill>
                <a:ea typeface="微軟正黑體" pitchFamily="34" charset="-120"/>
              </a:rPr>
              <a:t>往往藏在種種苦楚和絕望中</a:t>
            </a:r>
            <a:endParaRPr lang="en-US" altLang="zh-TW" sz="3800" b="1" dirty="0" smtClean="0">
              <a:solidFill>
                <a:srgbClr val="002060"/>
              </a:solidFill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3800" b="1" dirty="0" smtClean="0">
                <a:solidFill>
                  <a:srgbClr val="002060"/>
                </a:solidFill>
                <a:ea typeface="微軟正黑體" pitchFamily="34" charset="-120"/>
              </a:rPr>
              <a:t>也唯有讓一個人 歷經各種折磨</a:t>
            </a:r>
            <a:endParaRPr lang="en-US" altLang="zh-TW" sz="3800" b="1" dirty="0" smtClean="0">
              <a:solidFill>
                <a:srgbClr val="002060"/>
              </a:solidFill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3800" b="1" dirty="0" smtClean="0">
                <a:solidFill>
                  <a:srgbClr val="002060"/>
                </a:solidFill>
                <a:ea typeface="微軟正黑體" pitchFamily="34" charset="-120"/>
              </a:rPr>
              <a:t>他才能發現 原來 幸福</a:t>
            </a:r>
            <a:endParaRPr lang="en-US" altLang="zh-TW" sz="3800" b="1" dirty="0" smtClean="0">
              <a:solidFill>
                <a:srgbClr val="002060"/>
              </a:solidFill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3800" b="1" dirty="0" smtClean="0">
                <a:solidFill>
                  <a:srgbClr val="002060"/>
                </a:solidFill>
                <a:ea typeface="微軟正黑體" pitchFamily="34" charset="-120"/>
              </a:rPr>
              <a:t>來自於一種單純又快樂的滿足</a:t>
            </a:r>
            <a:endParaRPr lang="en-US" altLang="zh-TW" sz="3800" b="1" dirty="0" smtClean="0">
              <a:solidFill>
                <a:srgbClr val="002060"/>
              </a:solidFill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3800" b="1" dirty="0" smtClean="0">
                <a:solidFill>
                  <a:srgbClr val="002060"/>
                </a:solidFill>
                <a:ea typeface="微軟正黑體" pitchFamily="34" charset="-120"/>
              </a:rPr>
              <a:t>才能看見 原來 青鳥</a:t>
            </a:r>
            <a:endParaRPr lang="en-US" altLang="zh-TW" sz="3800" b="1" dirty="0" smtClean="0">
              <a:solidFill>
                <a:srgbClr val="002060"/>
              </a:solidFill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3800" b="1" dirty="0" smtClean="0">
                <a:solidFill>
                  <a:srgbClr val="002060"/>
                </a:solidFill>
                <a:ea typeface="微軟正黑體" pitchFamily="34" charset="-120"/>
              </a:rPr>
              <a:t>一直停駐再我們簡單的心靈中</a:t>
            </a:r>
            <a:r>
              <a:rPr lang="zh-TW" altLang="en-US" sz="3200" b="1" dirty="0" smtClean="0"/>
              <a:t/>
            </a:r>
            <a:br>
              <a:rPr lang="zh-TW" altLang="en-US" sz="3200" b="1" dirty="0" smtClean="0"/>
            </a:br>
            <a:endParaRPr lang="zh-TW" altLang="en-US" sz="3200" b="1" dirty="0" smtClean="0"/>
          </a:p>
          <a:p>
            <a:pPr algn="ctr">
              <a:buNone/>
            </a:pPr>
            <a:endParaRPr lang="zh-TW" altLang="en-US" sz="3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心得</a:t>
            </a:r>
            <a:r>
              <a:rPr lang="en-US" altLang="zh-TW" sz="66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zh-TW" altLang="en-US" sz="66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000" b="1" dirty="0" smtClean="0">
                <a:solidFill>
                  <a:schemeClr val="bg2">
                    <a:lumMod val="25000"/>
                  </a:schemeClr>
                </a:solidFill>
                <a:ea typeface="微軟正黑體" pitchFamily="34" charset="-120"/>
              </a:rPr>
              <a:t>   　　</a:t>
            </a:r>
            <a:r>
              <a:rPr lang="zh-TW" altLang="en-US" sz="3500" b="1" dirty="0" smtClean="0">
                <a:solidFill>
                  <a:schemeClr val="bg2">
                    <a:lumMod val="25000"/>
                  </a:schemeClr>
                </a:solidFill>
                <a:ea typeface="微軟正黑體" pitchFamily="34" charset="-120"/>
              </a:rPr>
              <a:t>這本書是因為在國中時有一篇課文叫</a:t>
            </a:r>
            <a:r>
              <a:rPr lang="en-US" altLang="zh-TW" sz="3500" b="1" dirty="0" smtClean="0">
                <a:solidFill>
                  <a:schemeClr val="bg2">
                    <a:lumMod val="25000"/>
                  </a:schemeClr>
                </a:solidFill>
                <a:ea typeface="微軟正黑體" pitchFamily="34" charset="-120"/>
              </a:rPr>
              <a:t>:</a:t>
            </a:r>
            <a:r>
              <a:rPr lang="zh-TW" altLang="en-US" sz="3500" b="1" dirty="0" smtClean="0">
                <a:solidFill>
                  <a:schemeClr val="bg2">
                    <a:lumMod val="25000"/>
                  </a:schemeClr>
                </a:solidFill>
                <a:ea typeface="微軟正黑體" pitchFamily="34" charset="-120"/>
              </a:rPr>
              <a:t>「</a:t>
            </a:r>
            <a:r>
              <a:rPr lang="zh-TW" altLang="en-US" sz="3500" b="1" dirty="0" smtClean="0">
                <a:solidFill>
                  <a:schemeClr val="bg2">
                    <a:lumMod val="25000"/>
                  </a:schemeClr>
                </a:solidFill>
                <a:ea typeface="微軟正黑體" pitchFamily="34" charset="-120"/>
              </a:rPr>
              <a:t>青鳥</a:t>
            </a:r>
            <a:r>
              <a:rPr lang="zh-TW" altLang="en-US" sz="3500" b="1" dirty="0" smtClean="0">
                <a:solidFill>
                  <a:schemeClr val="bg2">
                    <a:lumMod val="25000"/>
                  </a:schemeClr>
                </a:solidFill>
                <a:ea typeface="微軟正黑體" pitchFamily="34" charset="-120"/>
              </a:rPr>
              <a:t>就在我</a:t>
            </a:r>
            <a:r>
              <a:rPr lang="zh-TW" altLang="en-US" sz="3500" b="1" dirty="0" smtClean="0">
                <a:solidFill>
                  <a:schemeClr val="bg2">
                    <a:lumMod val="25000"/>
                  </a:schemeClr>
                </a:solidFill>
                <a:ea typeface="微軟正黑體" pitchFamily="34" charset="-120"/>
              </a:rPr>
              <a:t>身邊」，</a:t>
            </a:r>
            <a:r>
              <a:rPr lang="zh-TW" altLang="en-US" sz="3500" b="1" dirty="0" smtClean="0">
                <a:solidFill>
                  <a:schemeClr val="bg2">
                    <a:lumMod val="25000"/>
                  </a:schemeClr>
                </a:solidFill>
                <a:ea typeface="微軟正黑體" pitchFamily="34" charset="-120"/>
              </a:rPr>
              <a:t>而老師就買了本叫「青鳥」的小說送給我們當禮物。一開始大家收到書都覺得很無聊，要不是老師說要寫學習單我們也不想去讀它 ，不過仔細的讀完後，真正了解到的是</a:t>
            </a:r>
            <a:r>
              <a:rPr lang="en-US" altLang="zh-TW" sz="3500" b="1" dirty="0" smtClean="0">
                <a:solidFill>
                  <a:schemeClr val="bg2">
                    <a:lumMod val="25000"/>
                  </a:schemeClr>
                </a:solidFill>
                <a:ea typeface="微軟正黑體" pitchFamily="34" charset="-120"/>
              </a:rPr>
              <a:t>: </a:t>
            </a:r>
            <a:r>
              <a:rPr lang="zh-TW" altLang="en-US" sz="3500" b="1" dirty="0" smtClean="0">
                <a:solidFill>
                  <a:schemeClr val="bg2">
                    <a:lumMod val="25000"/>
                  </a:schemeClr>
                </a:solidFill>
                <a:ea typeface="微軟正黑體" pitchFamily="34" charset="-120"/>
              </a:rPr>
              <a:t>「只要懂得知足，便會感受到幸福就在身邊。」</a:t>
            </a:r>
            <a:endParaRPr lang="zh-TW" altLang="en-US" sz="3500" b="1" dirty="0">
              <a:solidFill>
                <a:schemeClr val="bg2">
                  <a:lumMod val="25000"/>
                </a:schemeClr>
              </a:solidFill>
              <a:ea typeface="微軟正黑體" pitchFamily="34" charset="-12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資料來源：</a:t>
            </a:r>
            <a:endParaRPr lang="zh-TW" altLang="en-US" sz="66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>
              <a:hlinkClick r:id="rId2"/>
            </a:endParaRPr>
          </a:p>
          <a:p>
            <a:endParaRPr lang="en-US" altLang="zh-TW" dirty="0" smtClean="0">
              <a:hlinkClick r:id="rId2"/>
            </a:endParaRPr>
          </a:p>
          <a:p>
            <a:r>
              <a:rPr lang="en-US" altLang="zh-TW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微軟正黑體" pitchFamily="34" charset="-120"/>
                <a:hlinkClick r:id="rId2"/>
              </a:rPr>
              <a:t>http://www.books.com.tw/exep/prod/booksfile.php?item=001</a:t>
            </a:r>
          </a:p>
          <a:p>
            <a:endParaRPr lang="en-US" altLang="zh-TW" sz="3000" b="1" dirty="0" smtClean="0">
              <a:solidFill>
                <a:schemeClr val="tx1">
                  <a:lumMod val="95000"/>
                  <a:lumOff val="5000"/>
                </a:schemeClr>
              </a:solidFill>
              <a:ea typeface="微軟正黑體" pitchFamily="34" charset="-120"/>
              <a:hlinkClick r:id="rId2"/>
            </a:endParaRPr>
          </a:p>
          <a:p>
            <a:r>
              <a:rPr lang="en-US" altLang="zh-TW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微軟正黑體" pitchFamily="34" charset="-120"/>
                <a:hlinkClick r:id="rId3"/>
              </a:rPr>
              <a:t>http://blog.huayuworld.org/oliviachenhsien/11976/2009/02/27/24633 </a:t>
            </a:r>
            <a:r>
              <a:rPr lang="en-US" altLang="zh-TW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微軟正黑體" pitchFamily="34" charset="-120"/>
                <a:hlinkClick r:id="rId2"/>
              </a:rPr>
              <a:t>0207773</a:t>
            </a:r>
            <a:endParaRPr lang="zh-TW" altLang="en-US" sz="3000" b="1" dirty="0">
              <a:solidFill>
                <a:schemeClr val="tx1">
                  <a:lumMod val="95000"/>
                  <a:lumOff val="5000"/>
                </a:schemeClr>
              </a:solidFill>
              <a:ea typeface="微軟正黑體" pitchFamily="34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</TotalTime>
  <Words>336</Words>
  <Application>Microsoft Office PowerPoint</Application>
  <PresentationFormat>如螢幕大小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青鳥</vt:lpstr>
      <vt:lpstr>目錄:</vt:lpstr>
      <vt:lpstr>書本介紹: </vt:lpstr>
      <vt:lpstr>作者簡介: </vt:lpstr>
      <vt:lpstr>本書簡介:</vt:lpstr>
      <vt:lpstr>所謂幸福：</vt:lpstr>
      <vt:lpstr>在另一本書上有一首詩，覺得很不錯，分享給大家 ^^</vt:lpstr>
      <vt:lpstr>心得:</vt:lpstr>
      <vt:lpstr>資料來源：</vt:lpstr>
      <vt:lpstr>報告結束</vt:lpstr>
    </vt:vector>
  </TitlesOfParts>
  <Company>SYNNEX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青鳥</dc:title>
  <dc:creator>0.0</dc:creator>
  <cp:lastModifiedBy>0.0</cp:lastModifiedBy>
  <cp:revision>16</cp:revision>
  <dcterms:created xsi:type="dcterms:W3CDTF">2013-05-27T09:45:43Z</dcterms:created>
  <dcterms:modified xsi:type="dcterms:W3CDTF">2013-05-27T15:31:01Z</dcterms:modified>
</cp:coreProperties>
</file>