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5" r:id="rId3"/>
    <p:sldId id="266" r:id="rId4"/>
    <p:sldId id="268" r:id="rId5"/>
    <p:sldId id="257" r:id="rId6"/>
    <p:sldId id="258" r:id="rId7"/>
    <p:sldId id="269" r:id="rId8"/>
    <p:sldId id="259" r:id="rId9"/>
    <p:sldId id="263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2013/3/14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2013/3/14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2013/3/14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2013/3/14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2013/3/14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2013/3/14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2013/3/14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2013/3/14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2013/3/14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2013/3/14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2013/3/14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zh-TW" altLang="en-US" smtClean="0"/>
              <a:t>按一下圖示以新增圖片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2013/3/14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5004048" y="0"/>
            <a:ext cx="4139952" cy="68579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6000" b="1" dirty="0">
                <a:solidFill>
                  <a:schemeClr val="accent5">
                    <a:lumMod val="75000"/>
                  </a:schemeClr>
                </a:solidFill>
              </a:rPr>
              <a:t>介紹書名</a:t>
            </a:r>
            <a:endParaRPr lang="en-US" altLang="zh-TW" sz="60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en-US" altLang="zh-TW" sz="6000" b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zh-TW" altLang="en-US" sz="6000" b="1" dirty="0" smtClean="0">
                <a:solidFill>
                  <a:srgbClr val="002060"/>
                </a:solidFill>
              </a:rPr>
              <a:t>我是謝坤山</a:t>
            </a:r>
            <a:endParaRPr lang="zh-TW" altLang="en-US" sz="6000" b="1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Users\SH61R4\Desktop\DSC0976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609364" y="716870"/>
            <a:ext cx="6858000" cy="5424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9314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endParaRPr lang="en-US" altLang="zh-TW" sz="6000" dirty="0" smtClean="0"/>
          </a:p>
          <a:p>
            <a:r>
              <a:rPr lang="zh-TW" altLang="en-US" sz="6000" b="1" dirty="0" smtClean="0">
                <a:solidFill>
                  <a:schemeClr val="accent5">
                    <a:lumMod val="75000"/>
                  </a:schemeClr>
                </a:solidFill>
              </a:rPr>
              <a:t>製作人</a:t>
            </a:r>
            <a:r>
              <a:rPr lang="en-US" altLang="zh-TW" sz="6000" dirty="0" smtClean="0">
                <a:solidFill>
                  <a:schemeClr val="accent5">
                    <a:lumMod val="75000"/>
                  </a:schemeClr>
                </a:solidFill>
              </a:rPr>
              <a:t>:</a:t>
            </a:r>
          </a:p>
          <a:p>
            <a:pPr algn="ctr"/>
            <a:r>
              <a:rPr lang="zh-TW" altLang="en-US" sz="9600" b="1" dirty="0" smtClean="0"/>
              <a:t>黃宜敏</a:t>
            </a:r>
            <a:endParaRPr lang="zh-TW" altLang="en-US" sz="9600" b="1" dirty="0"/>
          </a:p>
        </p:txBody>
      </p:sp>
    </p:spTree>
    <p:extLst>
      <p:ext uri="{BB962C8B-B14F-4D97-AF65-F5344CB8AC3E}">
        <p14:creationId xmlns:p14="http://schemas.microsoft.com/office/powerpoint/2010/main" val="3051127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196752"/>
          </a:xfrm>
        </p:spPr>
        <p:txBody>
          <a:bodyPr/>
          <a:lstStyle/>
          <a:p>
            <a:pPr algn="ctr"/>
            <a:r>
              <a:rPr lang="zh-TW" altLang="en-US" sz="8800" b="1" dirty="0" smtClean="0">
                <a:solidFill>
                  <a:schemeClr val="accent5">
                    <a:lumMod val="75000"/>
                  </a:schemeClr>
                </a:solidFill>
                <a:latin typeface="+mj-ea"/>
              </a:rPr>
              <a:t>目錄</a:t>
            </a:r>
            <a:endParaRPr lang="zh-TW" altLang="en-US" sz="8800" b="1" dirty="0">
              <a:solidFill>
                <a:schemeClr val="accent5">
                  <a:lumMod val="75000"/>
                </a:schemeClr>
              </a:solidFill>
              <a:latin typeface="+mj-ea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980728"/>
            <a:ext cx="9144000" cy="5877272"/>
          </a:xfrm>
        </p:spPr>
        <p:txBody>
          <a:bodyPr>
            <a:noAutofit/>
          </a:bodyPr>
          <a:lstStyle/>
          <a:p>
            <a:pPr marL="457200" indent="-457200" algn="ctr">
              <a:buFont typeface="+mj-lt"/>
              <a:buAutoNum type="arabicPeriod"/>
            </a:pPr>
            <a:r>
              <a:rPr lang="zh-TW" altLang="en-US" sz="2800" dirty="0" smtClean="0"/>
              <a:t>驚悚的轉捩</a:t>
            </a:r>
            <a:endParaRPr lang="en-US" altLang="zh-TW" sz="2800" dirty="0" smtClean="0"/>
          </a:p>
          <a:p>
            <a:pPr marL="457200" indent="-457200" algn="ctr">
              <a:buFont typeface="+mj-lt"/>
              <a:buAutoNum type="arabicPeriod"/>
            </a:pPr>
            <a:r>
              <a:rPr lang="zh-TW" altLang="en-US" sz="2800" dirty="0"/>
              <a:t>悲欣</a:t>
            </a:r>
            <a:r>
              <a:rPr lang="zh-TW" altLang="en-US" sz="2800" dirty="0" smtClean="0"/>
              <a:t>童年</a:t>
            </a:r>
            <a:endParaRPr lang="en-US" altLang="zh-TW" sz="2800" dirty="0" smtClean="0"/>
          </a:p>
          <a:p>
            <a:pPr marL="457200" indent="-457200" algn="ctr">
              <a:buFont typeface="+mj-lt"/>
              <a:buAutoNum type="arabicPeriod"/>
            </a:pPr>
            <a:r>
              <a:rPr lang="zh-TW" altLang="en-US" sz="2800" dirty="0"/>
              <a:t>勇喔</a:t>
            </a:r>
            <a:r>
              <a:rPr lang="en-US" altLang="zh-TW" sz="2800" dirty="0"/>
              <a:t>!</a:t>
            </a:r>
            <a:r>
              <a:rPr lang="zh-TW" altLang="en-US" sz="2800" dirty="0"/>
              <a:t>少年</a:t>
            </a:r>
            <a:r>
              <a:rPr lang="zh-TW" altLang="en-US" sz="2800" dirty="0" smtClean="0"/>
              <a:t>仔</a:t>
            </a:r>
            <a:endParaRPr lang="en-US" altLang="zh-TW" sz="2800" dirty="0" smtClean="0"/>
          </a:p>
          <a:p>
            <a:pPr marL="457200" indent="-457200" algn="ctr">
              <a:buFont typeface="+mj-lt"/>
              <a:buAutoNum type="arabicPeriod"/>
            </a:pPr>
            <a:r>
              <a:rPr lang="zh-TW" altLang="en-US" sz="2800" dirty="0"/>
              <a:t>逆境重</a:t>
            </a:r>
            <a:r>
              <a:rPr lang="zh-TW" altLang="en-US" sz="2800" dirty="0" smtClean="0"/>
              <a:t>生</a:t>
            </a:r>
            <a:endParaRPr lang="en-US" altLang="zh-TW" sz="2800" dirty="0" smtClean="0"/>
          </a:p>
          <a:p>
            <a:pPr marL="457200" indent="-457200" algn="ctr">
              <a:buFont typeface="+mj-lt"/>
              <a:buAutoNum type="arabicPeriod"/>
            </a:pPr>
            <a:r>
              <a:rPr lang="zh-TW" altLang="en-US" sz="2800" dirty="0"/>
              <a:t>踏上希望之</a:t>
            </a:r>
            <a:r>
              <a:rPr lang="zh-TW" altLang="en-US" sz="2800" dirty="0" smtClean="0"/>
              <a:t>路</a:t>
            </a:r>
            <a:endParaRPr lang="en-US" altLang="zh-TW" sz="2800" dirty="0" smtClean="0"/>
          </a:p>
          <a:p>
            <a:pPr marL="457200" indent="-457200" algn="ctr">
              <a:buFont typeface="+mj-lt"/>
              <a:buAutoNum type="arabicPeriod"/>
            </a:pPr>
            <a:r>
              <a:rPr lang="zh-TW" altLang="en-US" sz="2800" dirty="0"/>
              <a:t>二十四歲上</a:t>
            </a:r>
            <a:r>
              <a:rPr lang="zh-TW" altLang="en-US" sz="2800" dirty="0" smtClean="0"/>
              <a:t>國中</a:t>
            </a:r>
            <a:endParaRPr lang="en-US" altLang="zh-TW" sz="2800" dirty="0" smtClean="0"/>
          </a:p>
          <a:p>
            <a:pPr marL="457200" indent="-457200" algn="ctr">
              <a:buFont typeface="+mj-lt"/>
              <a:buAutoNum type="arabicPeriod"/>
            </a:pPr>
            <a:r>
              <a:rPr lang="zh-TW" altLang="en-US" sz="2800" dirty="0" smtClean="0"/>
              <a:t>母親</a:t>
            </a:r>
            <a:endParaRPr lang="en-US" altLang="zh-TW" sz="2800" dirty="0" smtClean="0"/>
          </a:p>
          <a:p>
            <a:pPr marL="457200" indent="-457200" algn="ctr">
              <a:buFont typeface="+mj-lt"/>
              <a:buAutoNum type="arabicPeriod"/>
            </a:pPr>
            <a:r>
              <a:rPr lang="zh-TW" altLang="en-US" sz="2800" dirty="0"/>
              <a:t>淺嚐情</a:t>
            </a:r>
            <a:r>
              <a:rPr lang="zh-TW" altLang="en-US" sz="2800" dirty="0" smtClean="0"/>
              <a:t>緣</a:t>
            </a:r>
            <a:endParaRPr lang="en-US" altLang="zh-TW" sz="2800" dirty="0" smtClean="0"/>
          </a:p>
          <a:p>
            <a:pPr marL="457200" indent="-457200" algn="ctr">
              <a:buFont typeface="+mj-lt"/>
              <a:buAutoNum type="arabicPeriod"/>
            </a:pPr>
            <a:r>
              <a:rPr lang="zh-TW" altLang="en-US" sz="2800" dirty="0"/>
              <a:t>航向幸福的</a:t>
            </a:r>
            <a:r>
              <a:rPr lang="zh-TW" altLang="en-US" sz="2800" dirty="0" smtClean="0"/>
              <a:t>港灣</a:t>
            </a:r>
            <a:endParaRPr lang="en-US" altLang="zh-TW" sz="2800" dirty="0" smtClean="0"/>
          </a:p>
          <a:p>
            <a:pPr marL="457200" indent="-457200" algn="ctr">
              <a:buFont typeface="+mj-lt"/>
              <a:buAutoNum type="arabicPeriod"/>
            </a:pPr>
            <a:r>
              <a:rPr lang="zh-TW" altLang="en-US" sz="2800" dirty="0"/>
              <a:t>感悟</a:t>
            </a:r>
            <a:r>
              <a:rPr lang="zh-TW" altLang="en-US" sz="2800" dirty="0" smtClean="0"/>
              <a:t>人生</a:t>
            </a:r>
            <a:endParaRPr lang="en-US" altLang="zh-TW" sz="2800" dirty="0" smtClean="0"/>
          </a:p>
          <a:p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085466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620687"/>
          </a:xfrm>
        </p:spPr>
        <p:txBody>
          <a:bodyPr/>
          <a:lstStyle/>
          <a:p>
            <a:pPr algn="ctr"/>
            <a:r>
              <a:rPr lang="zh-TW" altLang="en-US" sz="4800" b="1" dirty="0">
                <a:solidFill>
                  <a:srgbClr val="FF0000"/>
                </a:solidFill>
              </a:rPr>
              <a:t>作者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介紹</a:t>
            </a:r>
            <a:r>
              <a:rPr lang="en-US" altLang="zh-TW" sz="4800" b="1" dirty="0" smtClean="0">
                <a:solidFill>
                  <a:srgbClr val="FF0000"/>
                </a:solidFill>
              </a:rPr>
              <a:t>:</a:t>
            </a:r>
            <a:endParaRPr lang="zh-TW" altLang="en-US" sz="4800" b="1" dirty="0">
              <a:solidFill>
                <a:srgbClr val="FF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63093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3200" b="1" dirty="0" smtClean="0"/>
              <a:t>謝坤山是一位口</a:t>
            </a:r>
            <a:r>
              <a:rPr lang="zh-TW" altLang="en-US" sz="3200" b="1" dirty="0"/>
              <a:t>足</a:t>
            </a:r>
            <a:r>
              <a:rPr lang="zh-TW" altLang="en-US" sz="3200" b="1" dirty="0" smtClean="0"/>
              <a:t>畫家，從小</a:t>
            </a:r>
            <a:r>
              <a:rPr lang="zh-TW" altLang="en-US" sz="3200" b="1" dirty="0"/>
              <a:t>家境並不富裕，他十六歲那年</a:t>
            </a:r>
            <a:r>
              <a:rPr lang="zh-TW" altLang="en-US" sz="3200" b="1" dirty="0" smtClean="0"/>
              <a:t>打工，突然被高壓電給電到，使他失去</a:t>
            </a:r>
            <a:r>
              <a:rPr lang="zh-TW" altLang="en-US" sz="3200" b="1" dirty="0"/>
              <a:t>了</a:t>
            </a:r>
            <a:r>
              <a:rPr lang="zh-TW" altLang="en-US" sz="3200" b="1" dirty="0" smtClean="0"/>
              <a:t>雙手</a:t>
            </a:r>
            <a:r>
              <a:rPr lang="zh-TW" altLang="en-US" sz="3200" b="1" dirty="0"/>
              <a:t>和一隻腳，但謝坤山不氣餒，全心全意朝向藝術發展他</a:t>
            </a:r>
            <a:r>
              <a:rPr lang="zh-TW" altLang="en-US" sz="3200" b="1" dirty="0" smtClean="0"/>
              <a:t>的新的</a:t>
            </a:r>
            <a:r>
              <a:rPr lang="zh-TW" altLang="en-US" sz="3200" b="1" dirty="0"/>
              <a:t>人生</a:t>
            </a:r>
            <a:r>
              <a:rPr lang="zh-TW" altLang="en-US" sz="3200" b="1" dirty="0" smtClean="0"/>
              <a:t>。在藝術</a:t>
            </a:r>
            <a:r>
              <a:rPr lang="zh-TW" altLang="en-US" sz="3200" b="1" dirty="0"/>
              <a:t>的世界讓謝坤山忘記了自己的殘疾，產生了相當大的鼓舞，</a:t>
            </a:r>
            <a:r>
              <a:rPr lang="en-US" altLang="zh-TW" sz="3200" b="1" dirty="0"/>
              <a:t>1980</a:t>
            </a:r>
            <a:r>
              <a:rPr lang="zh-TW" altLang="en-US" sz="3200" b="1" dirty="0"/>
              <a:t>年他師事陳惠蘭和畫家吳炫三、勤勞的耕耘他在繪畫上的醒思，並回到學校完成國中、和高中教育。這段時間他與妻子林也真相戀，最後結婚成家，生了兩個女兒、並成為台灣知名的職業畫家。</a:t>
            </a:r>
          </a:p>
          <a:p>
            <a:pPr marL="0" indent="0">
              <a:buNone/>
            </a:pPr>
            <a:r>
              <a:rPr lang="zh-TW" altLang="en-US" sz="3200" b="1" dirty="0"/>
              <a:t>目前謝坤山也是國際口足繪畫的亞洲理事。</a:t>
            </a:r>
          </a:p>
          <a:p>
            <a:pPr marL="0" indent="0">
              <a:buNone/>
            </a:pPr>
            <a:r>
              <a:rPr lang="zh-TW" altLang="en-US" sz="3200" b="1" dirty="0"/>
              <a:t>他曾在</a:t>
            </a:r>
            <a:r>
              <a:rPr lang="en-US" altLang="zh-TW" sz="3200" b="1" dirty="0"/>
              <a:t>1996</a:t>
            </a:r>
            <a:r>
              <a:rPr lang="zh-TW" altLang="en-US" sz="3200" b="1" dirty="0"/>
              <a:t>年獲得第</a:t>
            </a:r>
            <a:r>
              <a:rPr lang="en-US" altLang="zh-TW" sz="3200" b="1" dirty="0"/>
              <a:t>34</a:t>
            </a:r>
            <a:r>
              <a:rPr lang="zh-TW" altLang="en-US" sz="3200" b="1" dirty="0"/>
              <a:t>屆全國「十大傑出青年」</a:t>
            </a:r>
            <a:r>
              <a:rPr lang="zh-TW" altLang="en-US" sz="3200" b="1" dirty="0" smtClean="0"/>
              <a:t>。</a:t>
            </a:r>
            <a:endParaRPr lang="zh-TW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35921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-99391"/>
            <a:ext cx="9144000" cy="720080"/>
          </a:xfrm>
        </p:spPr>
        <p:txBody>
          <a:bodyPr/>
          <a:lstStyle/>
          <a:p>
            <a:pPr algn="ctr"/>
            <a:r>
              <a:rPr lang="zh-TW" altLang="en-US" sz="4800" b="1" dirty="0">
                <a:solidFill>
                  <a:srgbClr val="FF0000"/>
                </a:solidFill>
              </a:rPr>
              <a:t>內容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大綱</a:t>
            </a:r>
            <a:endParaRPr lang="zh-TW" altLang="en-US" sz="4800" b="1" dirty="0">
              <a:solidFill>
                <a:srgbClr val="FF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476672"/>
            <a:ext cx="9144000" cy="63813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3200" b="1" dirty="0" smtClean="0">
                <a:solidFill>
                  <a:schemeClr val="accent5">
                    <a:lumMod val="75000"/>
                  </a:schemeClr>
                </a:solidFill>
              </a:rPr>
              <a:t>十六</a:t>
            </a:r>
            <a:r>
              <a:rPr lang="zh-TW" altLang="en-US" sz="3200" b="1" dirty="0">
                <a:solidFill>
                  <a:schemeClr val="accent5">
                    <a:lumMod val="75000"/>
                  </a:schemeClr>
                </a:solidFill>
              </a:rPr>
              <a:t>歲那年，謝坤山因工作時誤觸高壓電，失去了雙手、右小腿，右眼也喪失視力，左腳趾也燒壞了。</a:t>
            </a:r>
            <a:r>
              <a:rPr lang="zh-TW" altLang="en-US" sz="3200" b="1" dirty="0"/>
              <a:t>在別人眼中，他變得像一個可怕的怪物。當時，他家境清寒，父母實在無力負擔這突如其來的龐大醫藥費用，親友都力勸他的父母放棄他算了。但他的</a:t>
            </a:r>
            <a:r>
              <a:rPr lang="zh-TW" altLang="en-US" sz="3200" b="1" dirty="0" smtClean="0"/>
              <a:t>母親扔然不放棄他，</a:t>
            </a:r>
            <a:r>
              <a:rPr lang="zh-TW" altLang="en-US" sz="3200" b="1" dirty="0"/>
              <a:t>在後來艱苦的日子裡，給了他努力活下去的勇氣，也賜給他第二個生命</a:t>
            </a:r>
            <a:r>
              <a:rPr lang="zh-TW" altLang="en-US" sz="3200" b="1" dirty="0" smtClean="0"/>
              <a:t>。</a:t>
            </a:r>
            <a:endParaRPr lang="en-US" altLang="zh-TW" sz="3200" b="1" dirty="0" smtClean="0"/>
          </a:p>
          <a:p>
            <a:pPr marL="0" indent="0">
              <a:buNone/>
            </a:pPr>
            <a:r>
              <a:rPr lang="zh-TW" altLang="en-US" sz="3200" b="1" dirty="0" smtClean="0"/>
              <a:t>出院</a:t>
            </a:r>
            <a:r>
              <a:rPr lang="zh-TW" altLang="en-US" sz="3200" b="1" dirty="0"/>
              <a:t>後的謝坤山，就像初生的嬰兒一樣，什麼也不會，連吃飯、上廁所、洗澡都無法自理，完全要依賴母親。他心疼地感受到母親沉重的負擔。為了母親，</a:t>
            </a:r>
            <a:r>
              <a:rPr lang="zh-TW" altLang="en-US" sz="3200" b="1" dirty="0">
                <a:solidFill>
                  <a:schemeClr val="accent5">
                    <a:lumMod val="75000"/>
                  </a:schemeClr>
                </a:solidFill>
              </a:rPr>
              <a:t>他覺得自已有必要先學習克服身體的障礙，於是期許自已能從「照顧自已」開始</a:t>
            </a:r>
            <a:r>
              <a:rPr lang="zh-TW" altLang="en-US" sz="3200" b="1" dirty="0" smtClean="0">
                <a:solidFill>
                  <a:schemeClr val="accent5">
                    <a:lumMod val="75000"/>
                  </a:schemeClr>
                </a:solidFill>
              </a:rPr>
              <a:t>。</a:t>
            </a:r>
            <a:endParaRPr lang="en-US" altLang="zh-TW" sz="3200" b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4360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0"/>
            <a:ext cx="9036495" cy="69573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600" b="1" dirty="0">
                <a:latin typeface="+mn-ea"/>
              </a:rPr>
              <a:t>他堅強的毅力和勇氣，使他終於學會親自處理日常生活中的大小事，讓母親有更多的休息時間。</a:t>
            </a:r>
            <a:r>
              <a:rPr lang="zh-TW" altLang="en-US" sz="3600" b="1" dirty="0">
                <a:solidFill>
                  <a:schemeClr val="accent5">
                    <a:lumMod val="75000"/>
                  </a:schemeClr>
                </a:solidFill>
                <a:latin typeface="+mn-ea"/>
              </a:rPr>
              <a:t>他樂觀且從不問自己失去過什麼，只問自己還擁有什麼，認為每個人只要「盡多少本分，就能得多少本事。</a:t>
            </a:r>
            <a:r>
              <a:rPr lang="zh-TW" altLang="en-US" sz="3600" b="1" dirty="0" smtClean="0">
                <a:solidFill>
                  <a:schemeClr val="accent5">
                    <a:lumMod val="75000"/>
                  </a:schemeClr>
                </a:solidFill>
                <a:latin typeface="+mn-ea"/>
              </a:rPr>
              <a:t>」</a:t>
            </a:r>
            <a:endParaRPr lang="en-US" altLang="zh-TW" sz="3600" b="1" dirty="0">
              <a:solidFill>
                <a:schemeClr val="accent5">
                  <a:lumMod val="75000"/>
                </a:schemeClr>
              </a:solidFill>
              <a:latin typeface="+mn-ea"/>
            </a:endParaRPr>
          </a:p>
          <a:p>
            <a:pPr marL="0" indent="0">
              <a:buNone/>
            </a:pPr>
            <a:r>
              <a:rPr lang="zh-TW" altLang="en-US" sz="3600" b="1" dirty="0" smtClean="0">
                <a:latin typeface="+mn-ea"/>
              </a:rPr>
              <a:t>後來</a:t>
            </a:r>
            <a:r>
              <a:rPr lang="zh-TW" altLang="en-US" sz="3600" b="1" dirty="0">
                <a:latin typeface="+mn-ea"/>
              </a:rPr>
              <a:t>，他又用嘴咬筆桿，練習在紙上寫字，其間辛苦的經歷過邊寫邊流口水的窘境，以及字體歪歪扭扭，不成形樣的挫敗。可是幾年之後，他終於領略出用嘴咬筆的技巧，開始能在家中自學自畫，進入繪畫的新天地，</a:t>
            </a:r>
            <a:r>
              <a:rPr lang="zh-TW" altLang="en-US" sz="3600" b="1" dirty="0">
                <a:solidFill>
                  <a:schemeClr val="accent5">
                    <a:lumMod val="75000"/>
                  </a:schemeClr>
                </a:solidFill>
                <a:latin typeface="+mn-ea"/>
              </a:rPr>
              <a:t>也開啟了他人生的</a:t>
            </a:r>
            <a:r>
              <a:rPr lang="zh-TW" altLang="en-US" sz="3600" b="1" dirty="0" smtClean="0">
                <a:solidFill>
                  <a:schemeClr val="accent5">
                    <a:lumMod val="75000"/>
                  </a:schemeClr>
                </a:solidFill>
                <a:latin typeface="+mn-ea"/>
              </a:rPr>
              <a:t>新人生</a:t>
            </a:r>
            <a:r>
              <a:rPr lang="zh-TW" altLang="en-US" sz="3600" b="1" dirty="0" smtClean="0">
                <a:latin typeface="+mn-ea"/>
              </a:rPr>
              <a:t>。</a:t>
            </a:r>
            <a:endParaRPr lang="en-US" altLang="zh-TW" sz="3600" b="1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34646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" y="22941"/>
            <a:ext cx="9143999" cy="68579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200" b="1" dirty="0">
                <a:latin typeface="+mn-ea"/>
              </a:rPr>
              <a:t>民國六十九年，他得到名畫家吳炫三先生的指導興鼓勵，白天學畫，晚上讀補校，精勤地學了七年的時間，完成高中的學業。</a:t>
            </a:r>
            <a:r>
              <a:rPr lang="zh-TW" altLang="en-US" sz="3200" b="1" dirty="0">
                <a:solidFill>
                  <a:schemeClr val="accent5">
                    <a:lumMod val="75000"/>
                  </a:schemeClr>
                </a:solidFill>
                <a:latin typeface="+mn-ea"/>
              </a:rPr>
              <a:t>那段日子裡，他將生命的熱力發揮在畫布上，並且曾六次參加全國性比賽，雖然每次都落選了，但他仍然勇敢地一次次跟自我的創作挑戰。</a:t>
            </a:r>
            <a:r>
              <a:rPr lang="zh-TW" altLang="en-US" sz="3200" b="1" dirty="0">
                <a:latin typeface="+mn-ea"/>
              </a:rPr>
              <a:t>一直到第七次參賽，他終於入選全國油畫展，民國</a:t>
            </a:r>
            <a:r>
              <a:rPr lang="zh-TW" altLang="en-US" sz="3200" b="1" dirty="0" smtClean="0">
                <a:latin typeface="+mn-ea"/>
              </a:rPr>
              <a:t>八十六年六月得到</a:t>
            </a:r>
            <a:r>
              <a:rPr lang="zh-TW" altLang="en-US" sz="3200" b="1" dirty="0">
                <a:latin typeface="+mn-ea"/>
              </a:rPr>
              <a:t>國際繪畫競賽的視覺創作獎。</a:t>
            </a:r>
          </a:p>
          <a:p>
            <a:pPr marL="0" indent="0">
              <a:buNone/>
            </a:pPr>
            <a:r>
              <a:rPr lang="zh-TW" altLang="en-US" sz="3200" b="1" dirty="0">
                <a:latin typeface="+mn-ea"/>
              </a:rPr>
              <a:t>謝坤山在學習繪畫的態度上，是用心、嚴謹地完成每一幅作品。</a:t>
            </a:r>
            <a:r>
              <a:rPr lang="zh-TW" altLang="en-US" sz="3200" b="1" dirty="0">
                <a:solidFill>
                  <a:schemeClr val="accent5">
                    <a:lumMod val="75000"/>
                  </a:schemeClr>
                </a:solidFill>
                <a:latin typeface="+mn-ea"/>
              </a:rPr>
              <a:t>在生活中，他則選擇了快樂，用心地去掌握每一刻的現在。他認為人都擁有無限的可能，只看有沒有勇氣去承擔</a:t>
            </a:r>
            <a:r>
              <a:rPr lang="zh-TW" altLang="en-US" sz="3200" dirty="0" smtClean="0">
                <a:solidFill>
                  <a:schemeClr val="accent5">
                    <a:lumMod val="75000"/>
                  </a:schemeClr>
                </a:solidFill>
                <a:latin typeface="+mn-ea"/>
              </a:rPr>
              <a:t>。</a:t>
            </a:r>
            <a:endParaRPr lang="zh-TW" altLang="en-US" sz="3200" dirty="0">
              <a:solidFill>
                <a:schemeClr val="accent5">
                  <a:lumMod val="75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95361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09442" y="1"/>
            <a:ext cx="7125113" cy="1052736"/>
          </a:xfrm>
        </p:spPr>
        <p:txBody>
          <a:bodyPr/>
          <a:lstStyle/>
          <a:p>
            <a:pPr algn="ctr"/>
            <a:r>
              <a:rPr lang="zh-TW" altLang="en-US" sz="4800" b="1" dirty="0">
                <a:solidFill>
                  <a:srgbClr val="FF0000"/>
                </a:solidFill>
                <a:latin typeface="+mn-ea"/>
                <a:ea typeface="+mn-ea"/>
              </a:rPr>
              <a:t>心得</a:t>
            </a:r>
            <a:r>
              <a:rPr lang="zh-TW" altLang="en-US" sz="4800" b="1" dirty="0" smtClean="0">
                <a:solidFill>
                  <a:srgbClr val="FF0000"/>
                </a:solidFill>
                <a:latin typeface="+mn-ea"/>
                <a:ea typeface="+mn-ea"/>
              </a:rPr>
              <a:t>分享</a:t>
            </a:r>
            <a:endParaRPr lang="zh-TW" altLang="en-US" b="1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908720"/>
            <a:ext cx="9143999" cy="594927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4800" b="1" dirty="0"/>
              <a:t>看完這本書，讓我了解到在一個沒有健全的肢體中，謝坤山是如何面對自己的命運，又是如何面對困難，也讓我了解到</a:t>
            </a:r>
            <a:r>
              <a:rPr lang="zh-TW" altLang="en-US" sz="4800" b="1" dirty="0">
                <a:solidFill>
                  <a:schemeClr val="accent5">
                    <a:lumMod val="75000"/>
                  </a:schemeClr>
                </a:solidFill>
              </a:rPr>
              <a:t>就算沒有健全的身體，</a:t>
            </a:r>
            <a:r>
              <a:rPr lang="zh-TW" altLang="en-US" sz="4800" b="1" dirty="0" smtClean="0">
                <a:solidFill>
                  <a:schemeClr val="accent5">
                    <a:lumMod val="75000"/>
                  </a:schemeClr>
                </a:solidFill>
              </a:rPr>
              <a:t>只要我們</a:t>
            </a:r>
            <a:r>
              <a:rPr lang="zh-TW" altLang="en-US" sz="4800" b="1" dirty="0">
                <a:solidFill>
                  <a:schemeClr val="accent5">
                    <a:lumMod val="75000"/>
                  </a:schemeClr>
                </a:solidFill>
              </a:rPr>
              <a:t>不要放棄生命、夢想，樂觀的看待這個世界，總有一天也可以成功，甚至比一般人還要成功。</a:t>
            </a:r>
          </a:p>
        </p:txBody>
      </p:sp>
    </p:spTree>
    <p:extLst>
      <p:ext uri="{BB962C8B-B14F-4D97-AF65-F5344CB8AC3E}">
        <p14:creationId xmlns:p14="http://schemas.microsoft.com/office/powerpoint/2010/main" val="2628791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0"/>
            <a:ext cx="9143999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13000" dirty="0" smtClean="0">
                <a:solidFill>
                  <a:schemeClr val="accent5">
                    <a:lumMod val="75000"/>
                  </a:schemeClr>
                </a:solidFill>
              </a:rPr>
              <a:t>謝謝觀賞</a:t>
            </a:r>
            <a:endParaRPr lang="zh-TW" altLang="en-US" sz="130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256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TC102455596[[fn=春天]]</Template>
  <TotalTime>124</TotalTime>
  <Words>750</Words>
  <Application>Microsoft Office PowerPoint</Application>
  <PresentationFormat>如螢幕大小 (4:3)</PresentationFormat>
  <Paragraphs>31</Paragraphs>
  <Slides>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Spring</vt:lpstr>
      <vt:lpstr>PowerPoint 簡報</vt:lpstr>
      <vt:lpstr>PowerPoint 簡報</vt:lpstr>
      <vt:lpstr>目錄</vt:lpstr>
      <vt:lpstr>作者介紹:</vt:lpstr>
      <vt:lpstr>內容大綱</vt:lpstr>
      <vt:lpstr>PowerPoint 簡報</vt:lpstr>
      <vt:lpstr>PowerPoint 簡報</vt:lpstr>
      <vt:lpstr>心得分享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介紹書名</dc:title>
  <dc:creator>SH61R4</dc:creator>
  <cp:lastModifiedBy>SH61R4</cp:lastModifiedBy>
  <cp:revision>14</cp:revision>
  <dcterms:created xsi:type="dcterms:W3CDTF">2013-01-27T12:49:18Z</dcterms:created>
  <dcterms:modified xsi:type="dcterms:W3CDTF">2013-03-13T22:06:27Z</dcterms:modified>
</cp:coreProperties>
</file>