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62" r:id="rId2"/>
    <p:sldId id="257" r:id="rId3"/>
    <p:sldId id="261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CDD2-A640-43A5-9DA9-BA66621AB228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7D0-C5FB-4503-86A0-FD95780D7D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CDD2-A640-43A5-9DA9-BA66621AB228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7D0-C5FB-4503-86A0-FD95780D7D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CDD2-A640-43A5-9DA9-BA66621AB228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7D0-C5FB-4503-86A0-FD95780D7D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CDD2-A640-43A5-9DA9-BA66621AB228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7D0-C5FB-4503-86A0-FD95780D7D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CDD2-A640-43A5-9DA9-BA66621AB228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7D0-C5FB-4503-86A0-FD95780D7D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CDD2-A640-43A5-9DA9-BA66621AB228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7D0-C5FB-4503-86A0-FD95780D7D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CDD2-A640-43A5-9DA9-BA66621AB228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7D0-C5FB-4503-86A0-FD95780D7D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CDD2-A640-43A5-9DA9-BA66621AB228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7D0-C5FB-4503-86A0-FD95780D7D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CDD2-A640-43A5-9DA9-BA66621AB228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7D0-C5FB-4503-86A0-FD95780D7D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CDD2-A640-43A5-9DA9-BA66621AB228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7D0-C5FB-4503-86A0-FD95780D7D4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CDD2-A640-43A5-9DA9-BA66621AB228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7D0-C5FB-4503-86A0-FD95780D7D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4CDD2-A640-43A5-9DA9-BA66621AB228}" type="datetimeFigureOut">
              <a:rPr lang="zh-TW" altLang="en-US" smtClean="0"/>
              <a:pPr/>
              <a:t>2014/4/9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C47D0-C5FB-4503-86A0-FD95780D7D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iki/%E4%B9%9D%E5%93%81%E4%B8%AD%E6%AD%A3%E5%88%B6" TargetMode="External"/><Relationship Id="rId3" Type="http://schemas.openxmlformats.org/officeDocument/2006/relationships/hyperlink" Target="http://zh.wikipedia.org/wiki/%E4%B8%96%E8%A2%AD" TargetMode="External"/><Relationship Id="rId7" Type="http://schemas.openxmlformats.org/officeDocument/2006/relationships/hyperlink" Target="http://zh.wikipedia.org/wiki/%E6%9B%B9%E4%B8%95" TargetMode="External"/><Relationship Id="rId2" Type="http://schemas.openxmlformats.org/officeDocument/2006/relationships/hyperlink" Target="http://zh.wikipedia.org/wiki/%E7%A7%A6%E4%BB%A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iki/%E4%B8%89%E5%9C%8B%E6%99%82%E4%BB%A3" TargetMode="External"/><Relationship Id="rId5" Type="http://schemas.openxmlformats.org/officeDocument/2006/relationships/hyperlink" Target="http://zh.wikipedia.org/wiki/%E5%AF%9F%E4%B8%BE" TargetMode="External"/><Relationship Id="rId10" Type="http://schemas.openxmlformats.org/officeDocument/2006/relationships/hyperlink" Target="http://zh.wikipedia.org/wiki/%E5%AE%8B%E6%9C%9D" TargetMode="External"/><Relationship Id="rId4" Type="http://schemas.openxmlformats.org/officeDocument/2006/relationships/hyperlink" Target="http://zh.wikipedia.org/wiki/%E6%B1%89%E6%9C%9D" TargetMode="External"/><Relationship Id="rId9" Type="http://schemas.openxmlformats.org/officeDocument/2006/relationships/hyperlink" Target="http://zh.wikipedia.org/wiki/%E8%BF%9B%E5%A3%AB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            </a:t>
            </a:r>
            <a:r>
              <a:rPr lang="zh-TW" altLang="en-US" sz="6600" dirty="0" smtClean="0"/>
              <a:t>十萬進士</a:t>
            </a:r>
            <a:endParaRPr lang="zh-TW" altLang="en-US" sz="6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內文大意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主要是說中國古代科舉制度的流變以及產生的</a:t>
            </a:r>
            <a:r>
              <a:rPr lang="zh-TW" altLang="en-US" dirty="0" smtClean="0"/>
              <a:t>弊端，作者</a:t>
            </a:r>
            <a:r>
              <a:rPr lang="zh-TW" altLang="en-US" dirty="0" smtClean="0"/>
              <a:t>說，如果不是科舉制度，古代中國該如何來選擇自己的官吏呢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中國的版圖如此遼闊，政權結構如此複雜，需要的官吏數額也就</a:t>
            </a:r>
            <a:r>
              <a:rPr lang="zh-TW" altLang="en-US" dirty="0" smtClean="0"/>
              <a:t>十分驚人。為此</a:t>
            </a:r>
            <a:r>
              <a:rPr lang="zh-TW" altLang="en-US" dirty="0" smtClean="0"/>
              <a:t>建立一種能夠廣泛承認、長久有效的官吏選擇</a:t>
            </a:r>
            <a:r>
              <a:rPr lang="zh-TW" altLang="en-US" dirty="0" smtClean="0"/>
              <a:t>規範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科舉制度的流變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科舉制度起源於中國的隋代，</a:t>
            </a:r>
            <a:r>
              <a:rPr lang="zh-TW" altLang="en-US" dirty="0" smtClean="0">
                <a:hlinkClick r:id="rId2" tooltip="秦代"/>
              </a:rPr>
              <a:t>秦代</a:t>
            </a:r>
            <a:r>
              <a:rPr lang="zh-TW" altLang="en-US" dirty="0" smtClean="0"/>
              <a:t>之前中國曾採用</a:t>
            </a:r>
            <a:r>
              <a:rPr lang="zh-TW" altLang="en-US" dirty="0" smtClean="0">
                <a:hlinkClick r:id="rId3" tooltip="世襲"/>
              </a:rPr>
              <a:t>世襲</a:t>
            </a:r>
            <a:r>
              <a:rPr lang="zh-TW" altLang="en-US" dirty="0" smtClean="0"/>
              <a:t>制度取士</a:t>
            </a:r>
            <a:r>
              <a:rPr lang="zh-TW" altLang="en-US" dirty="0" smtClean="0"/>
              <a:t>。</a:t>
            </a:r>
            <a:r>
              <a:rPr lang="zh-TW" altLang="en-US" dirty="0" smtClean="0">
                <a:hlinkClick r:id="rId4" tooltip="漢朝"/>
              </a:rPr>
              <a:t>漢朝</a:t>
            </a:r>
            <a:r>
              <a:rPr lang="zh-TW" altLang="en-US" dirty="0" smtClean="0"/>
              <a:t>時分封制度逐漸被廢</a:t>
            </a:r>
            <a:r>
              <a:rPr lang="zh-TW" altLang="en-US" dirty="0" smtClean="0"/>
              <a:t>，</a:t>
            </a:r>
            <a:r>
              <a:rPr lang="zh-TW" altLang="en-US" dirty="0" smtClean="0"/>
              <a:t>當時採用的是</a:t>
            </a:r>
            <a:r>
              <a:rPr lang="zh-TW" altLang="en-US" dirty="0" smtClean="0">
                <a:hlinkClick r:id="rId5" tooltip="察舉"/>
              </a:rPr>
              <a:t>察舉制</a:t>
            </a:r>
            <a:r>
              <a:rPr lang="zh-TW" altLang="en-US" dirty="0" smtClean="0"/>
              <a:t>，</a:t>
            </a:r>
            <a:r>
              <a:rPr lang="zh-TW" altLang="en-US" dirty="0" smtClean="0"/>
              <a:t>至</a:t>
            </a:r>
            <a:r>
              <a:rPr lang="zh-TW" altLang="en-US" dirty="0" smtClean="0">
                <a:hlinkClick r:id="rId6" tooltip="三國時代"/>
              </a:rPr>
              <a:t>三國時代</a:t>
            </a:r>
            <a:r>
              <a:rPr lang="zh-TW" altLang="en-US" dirty="0" smtClean="0"/>
              <a:t>，</a:t>
            </a:r>
            <a:r>
              <a:rPr lang="zh-TW" altLang="en-US" dirty="0" smtClean="0">
                <a:hlinkClick r:id="rId7" tooltip="曹丕"/>
              </a:rPr>
              <a:t>魏文帝</a:t>
            </a:r>
            <a:r>
              <a:rPr lang="zh-TW" altLang="en-US" dirty="0" smtClean="0"/>
              <a:t>時創立</a:t>
            </a:r>
            <a:r>
              <a:rPr lang="zh-TW" altLang="en-US" dirty="0" smtClean="0">
                <a:hlinkClick r:id="rId8" tooltip="九品中正制"/>
              </a:rPr>
              <a:t>九品中正制</a:t>
            </a:r>
            <a:r>
              <a:rPr lang="zh-TW" altLang="en-US" dirty="0" smtClean="0"/>
              <a:t>，</a:t>
            </a:r>
            <a:r>
              <a:rPr lang="zh-TW" altLang="en-US" dirty="0" smtClean="0"/>
              <a:t>到了隋代</a:t>
            </a:r>
            <a:r>
              <a:rPr lang="zh-TW" altLang="en-US" dirty="0" smtClean="0"/>
              <a:t>，</a:t>
            </a:r>
            <a:r>
              <a:rPr lang="zh-TW" altLang="en-US" dirty="0" smtClean="0"/>
              <a:t>設</a:t>
            </a:r>
            <a:r>
              <a:rPr lang="zh-TW" altLang="en-US" dirty="0" smtClean="0">
                <a:hlinkClick r:id="rId9" tooltip="進士"/>
              </a:rPr>
              <a:t>進士</a:t>
            </a:r>
            <a:r>
              <a:rPr lang="zh-TW" altLang="en-US" dirty="0" smtClean="0"/>
              <a:t>科取</a:t>
            </a:r>
            <a:r>
              <a:rPr lang="zh-TW" altLang="en-US" dirty="0" smtClean="0"/>
              <a:t>士</a:t>
            </a:r>
            <a:r>
              <a:rPr lang="zh-TW" altLang="en-US" dirty="0" smtClean="0"/>
              <a:t>成為以後的科舉</a:t>
            </a:r>
            <a:r>
              <a:rPr lang="zh-TW" altLang="en-US" dirty="0" smtClean="0"/>
              <a:t>，</a:t>
            </a:r>
            <a:r>
              <a:rPr lang="zh-TW" altLang="en-US" dirty="0" smtClean="0">
                <a:hlinkClick r:id="rId10" tooltip="宋朝"/>
              </a:rPr>
              <a:t>宋代</a:t>
            </a:r>
            <a:r>
              <a:rPr lang="zh-TW" altLang="en-US" dirty="0" smtClean="0"/>
              <a:t>進一步改良了唐朝的科舉制度，確立了一套相當完整的體制。宋朝的科舉制度公平性大幅提升，許多大臣的子孫也未考上</a:t>
            </a:r>
            <a:r>
              <a:rPr lang="zh-TW" altLang="en-US" dirty="0" smtClean="0"/>
              <a:t>科舉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科舉制度的好處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 smtClean="0"/>
              <a:t>1). </a:t>
            </a:r>
            <a:r>
              <a:rPr lang="zh-TW" altLang="en-US" dirty="0" smtClean="0"/>
              <a:t>開放考試，吸收了不少寒士進入政權，有益於擴大和鞏固封建統治的政治基礎，改變了封建社會前期豪門士族把持朝政的局面。</a:t>
            </a:r>
          </a:p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2). </a:t>
            </a:r>
            <a:r>
              <a:rPr lang="zh-TW" altLang="en-US" dirty="0" smtClean="0"/>
              <a:t>科舉制度使得廣大平民百姓，通過讀書入仕做官，給封建政權注入了生機與活力。</a:t>
            </a:r>
          </a:p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3). </a:t>
            </a:r>
            <a:r>
              <a:rPr lang="zh-TW" altLang="en-US" dirty="0" smtClean="0"/>
              <a:t>以科舉制度選拔官吏，從此有了以知識水準的依據，有利於形成高素質的官僚體系。</a:t>
            </a:r>
          </a:p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4). </a:t>
            </a:r>
            <a:r>
              <a:rPr lang="zh-TW" altLang="en-US" dirty="0" smtClean="0"/>
              <a:t>科舉制度將</a:t>
            </a:r>
            <a:r>
              <a:rPr lang="zh-TW" altLang="en-US" dirty="0" smtClean="0"/>
              <a:t>讀書，考試，做官三者聯繫，把權、位與學識結合起來，營造了古代尊師重道的美俗傳統和刻苦勤奮讀書的習慣。</a:t>
            </a:r>
          </a:p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5). </a:t>
            </a:r>
            <a:r>
              <a:rPr lang="zh-TW" altLang="en-US" dirty="0" smtClean="0"/>
              <a:t>科舉制度促進了文學的繁榮，如唐以詩賦取士，促進了唐詩繁榮。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科舉制度的壞處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1). </a:t>
            </a:r>
            <a:r>
              <a:rPr lang="zh-TW" altLang="en-US" dirty="0" smtClean="0"/>
              <a:t>明清實行八股取士，從內容到形式嚴重束縛應考者，使許多知識分子不講求實際學問，束縛了知識分子的思想。</a:t>
            </a:r>
          </a:p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2). </a:t>
            </a:r>
            <a:r>
              <a:rPr lang="zh-TW" altLang="en-US" dirty="0" smtClean="0"/>
              <a:t>八股取士所帶來的脫離實際的學風，對學術文化的發展產生了極為消極的影響。</a:t>
            </a:r>
          </a:p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3). </a:t>
            </a:r>
            <a:r>
              <a:rPr lang="zh-TW" altLang="en-US" dirty="0" smtClean="0"/>
              <a:t>科舉制度嚴重阻礙了科學文化的發展，是導致近代中國自然科學落後的重要原因之一。</a:t>
            </a:r>
          </a:p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4). </a:t>
            </a:r>
            <a:r>
              <a:rPr lang="zh-TW" altLang="en-US" dirty="0" smtClean="0"/>
              <a:t>科舉制度不利於知識創新，更不利於創新人才的培養。</a:t>
            </a:r>
          </a:p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5). </a:t>
            </a:r>
            <a:r>
              <a:rPr lang="zh-TW" altLang="en-US" dirty="0" smtClean="0"/>
              <a:t>科舉制度既是制度，也必然有其漏洞，造成做弊事件層出不窮。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影響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科舉制在國際上也產生過廣泛的影響。日本、朝鮮（韓國）、越南都曾仿照中國實行</a:t>
            </a:r>
            <a:r>
              <a:rPr lang="zh-TW" altLang="en-US" dirty="0" smtClean="0"/>
              <a:t>科舉制度</a:t>
            </a:r>
            <a:r>
              <a:rPr lang="zh-TW" altLang="en-US" dirty="0" smtClean="0"/>
              <a:t>。</a:t>
            </a:r>
            <a:r>
              <a:rPr lang="zh-TW" altLang="en-US" dirty="0" smtClean="0"/>
              <a:t>科舉制度</a:t>
            </a:r>
            <a:r>
              <a:rPr lang="zh-TW" altLang="en-US" dirty="0" smtClean="0"/>
              <a:t>害人心，讀書人醉心科舉，他們都是迂腐無能，除了讀書考取功名，便不事生產沒有其他謀生的技能</a:t>
            </a:r>
            <a:r>
              <a:rPr lang="zh-TW" altLang="en-US" dirty="0" smtClean="0"/>
              <a:t>。</a:t>
            </a:r>
            <a:r>
              <a:rPr lang="zh-TW" altLang="en-US" dirty="0" smtClean="0"/>
              <a:t>科舉制度影響了讀書人的一生，考試失敗會被人奚落；但一旦中了舉，又立即轉貧為富，生活、身分、地位完全改變，受人尊敬。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191</TotalTime>
  <Words>274</Words>
  <Application>Microsoft Office PowerPoint</Application>
  <PresentationFormat>如螢幕大小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龍騰四海</vt:lpstr>
      <vt:lpstr>            十萬進士</vt:lpstr>
      <vt:lpstr>內文大意</vt:lpstr>
      <vt:lpstr>科舉制度的流變</vt:lpstr>
      <vt:lpstr>科舉制度的好處</vt:lpstr>
      <vt:lpstr>科舉制度的壞處</vt:lpstr>
      <vt:lpstr>影響</vt:lpstr>
    </vt:vector>
  </TitlesOfParts>
  <Company>台灣微軟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十萬盡是</dc:title>
  <dc:creator>微軟用戶</dc:creator>
  <cp:lastModifiedBy>微軟用戶</cp:lastModifiedBy>
  <cp:revision>19</cp:revision>
  <dcterms:created xsi:type="dcterms:W3CDTF">2014-04-08T14:03:48Z</dcterms:created>
  <dcterms:modified xsi:type="dcterms:W3CDTF">2014-04-09T16:33:35Z</dcterms:modified>
</cp:coreProperties>
</file>