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9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8" r:id="rId23"/>
    <p:sldId id="289" r:id="rId24"/>
    <p:sldId id="275" r:id="rId25"/>
    <p:sldId id="284" r:id="rId26"/>
    <p:sldId id="285" r:id="rId27"/>
    <p:sldId id="286" r:id="rId28"/>
    <p:sldId id="276" r:id="rId29"/>
    <p:sldId id="277" r:id="rId30"/>
    <p:sldId id="278" r:id="rId31"/>
    <p:sldId id="279" r:id="rId32"/>
    <p:sldId id="280" r:id="rId33"/>
    <p:sldId id="281" r:id="rId34"/>
    <p:sldId id="287" r:id="rId35"/>
    <p:sldId id="282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A50021"/>
    <a:srgbClr val="800080"/>
    <a:srgbClr val="FF99FF"/>
    <a:srgbClr val="000099"/>
    <a:srgbClr val="00CC00"/>
    <a:srgbClr val="008000"/>
    <a:srgbClr val="FF6600"/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7CA24-58AB-4F6E-9AA3-E5B35ADA603A}" type="datetimeFigureOut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FD295-88FD-438C-933A-F4A78D1DE6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54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C1D3-8041-465E-A707-8451464826AE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E8EC7-95F1-4249-B9FD-62AC1CD32543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233C-E45A-4E2A-99CF-EDBED046DA6A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EF47-74E5-4B16-B49D-3572A15C1950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A989-5613-477D-AA8E-FDCFB2B6FBD8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4325-4338-427D-97E0-443D79F2A6A1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EB57-DD0A-4AAF-9D78-43DFA064BAD2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A7A4-331F-49DE-BC98-32BC59614E16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5B3B-4093-44AC-85D4-5FE7D52419CA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80C8-AF04-4097-B21B-34B4FACEE2E7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92E94-77C7-4847-9809-D91EDF627F7A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6FDA319-2993-47CF-8AEE-DD0112200A46}" type="datetime1">
              <a:rPr lang="zh-TW" altLang="en-US" smtClean="0"/>
              <a:t>2017/5/22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391A93A-5A58-4BCB-B84B-287E5CEBC91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microsoft.com/office/2007/relationships/hdphoto" Target="../media/hdphoto1.wdp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課程：旅遊實務</a:t>
            </a:r>
            <a:endParaRPr lang="en-US" altLang="zh-TW" dirty="0" smtClean="0"/>
          </a:p>
          <a:p>
            <a:r>
              <a:rPr lang="zh-TW" altLang="en-US" dirty="0"/>
              <a:t>授課</a:t>
            </a:r>
            <a:r>
              <a:rPr lang="zh-TW" altLang="en-US" dirty="0" smtClean="0"/>
              <a:t>班級：</a:t>
            </a:r>
            <a:endParaRPr lang="en-US" altLang="zh-TW" dirty="0" smtClean="0"/>
          </a:p>
          <a:p>
            <a:r>
              <a:rPr lang="zh-TW" altLang="en-US" dirty="0" smtClean="0"/>
              <a:t>授課老師：孫效文</a:t>
            </a: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國際航空公司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377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澳門航空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275856" y="836712"/>
            <a:ext cx="3783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3300"/>
                </a:solidFill>
              </a:rPr>
              <a:t>Air </a:t>
            </a:r>
            <a:r>
              <a:rPr lang="en-US" altLang="zh-TW" sz="3200" b="1" dirty="0" smtClean="0">
                <a:solidFill>
                  <a:srgbClr val="FF3300"/>
                </a:solidFill>
              </a:rPr>
              <a:t>Macau</a:t>
            </a:r>
            <a:r>
              <a:rPr lang="zh-TW" altLang="en-US" sz="3200" b="1" dirty="0" smtClean="0">
                <a:solidFill>
                  <a:srgbClr val="FF33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3300"/>
                </a:solidFill>
              </a:rPr>
              <a:t>NX</a:t>
            </a:r>
            <a:endParaRPr lang="zh-TW" altLang="en-US" sz="3200" b="1" dirty="0">
              <a:solidFill>
                <a:srgbClr val="FF3300"/>
              </a:solidFill>
            </a:endParaRPr>
          </a:p>
        </p:txBody>
      </p:sp>
      <p:pic>
        <p:nvPicPr>
          <p:cNvPr id="1026" name="Picture 2" descr="「澳門航空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312367" cy="208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「澳門航空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38594" r="7450" b="39098"/>
          <a:stretch/>
        </p:blipFill>
        <p:spPr bwMode="auto">
          <a:xfrm>
            <a:off x="3419872" y="6021288"/>
            <a:ext cx="2026757" cy="5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澳門航空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84" y="3787600"/>
            <a:ext cx="238553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「澳門航空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970"/>
            <a:ext cx="3602157" cy="208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「澳門航空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7600"/>
            <a:ext cx="314590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987993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香港</a:t>
            </a:r>
            <a:r>
              <a:rPr lang="en-US" altLang="zh-TW" dirty="0" smtClean="0"/>
              <a:t>-</a:t>
            </a:r>
            <a:r>
              <a:rPr lang="zh-TW" altLang="en-US" dirty="0" smtClean="0"/>
              <a:t>香港快運航空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3074" name="Picture 2" descr="https://upload.wikimedia.org/wikipedia/commons/thumb/3/33/HK_express_logo_2013.svg/200px-HK_express_logo_2013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05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355976" y="811275"/>
            <a:ext cx="3783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C00FF"/>
                </a:solidFill>
              </a:rPr>
              <a:t>HK express</a:t>
            </a:r>
            <a:r>
              <a:rPr lang="zh-TW" altLang="en-US" sz="3200" b="1" dirty="0" smtClean="0">
                <a:solidFill>
                  <a:srgbClr val="FF3300"/>
                </a:solidFill>
              </a:rPr>
              <a:t>  </a:t>
            </a:r>
            <a:r>
              <a:rPr lang="en-US" altLang="zh-TW" sz="3200" b="1" dirty="0" smtClean="0">
                <a:solidFill>
                  <a:srgbClr val="FF3300"/>
                </a:solidFill>
              </a:rPr>
              <a:t>UO</a:t>
            </a:r>
            <a:endParaRPr lang="zh-TW" altLang="en-US" sz="3200" b="1" dirty="0">
              <a:solidFill>
                <a:srgbClr val="FF3300"/>
              </a:solidFill>
            </a:endParaRPr>
          </a:p>
        </p:txBody>
      </p:sp>
      <p:pic>
        <p:nvPicPr>
          <p:cNvPr id="3076" name="Picture 4" descr="「hk express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47375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「hk express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500874" cy="218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相關圖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996"/>
            <a:ext cx="400740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「hk express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83645"/>
            <a:ext cx="3889860" cy="218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4257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新加坡</a:t>
            </a:r>
            <a:r>
              <a:rPr lang="en-US" altLang="zh-TW" dirty="0" smtClean="0"/>
              <a:t>-</a:t>
            </a:r>
            <a:r>
              <a:rPr lang="zh-TW" altLang="en-US" dirty="0" smtClean="0"/>
              <a:t>新加坡航空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80986" y="83671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CC9900"/>
                </a:solidFill>
              </a:rPr>
              <a:t>Singapore </a:t>
            </a:r>
            <a:r>
              <a:rPr lang="en-US" altLang="zh-TW" sz="3200" dirty="0" smtClean="0">
                <a:solidFill>
                  <a:srgbClr val="00B0F0"/>
                </a:solidFill>
              </a:rPr>
              <a:t>Airlines</a:t>
            </a:r>
            <a:r>
              <a:rPr lang="en-US" altLang="zh-TW" sz="3200" dirty="0" smtClean="0">
                <a:solidFill>
                  <a:srgbClr val="CC9900"/>
                </a:solidFill>
              </a:rPr>
              <a:t>   SQ</a:t>
            </a:r>
            <a:endParaRPr lang="zh-TW" altLang="en-US" sz="3200" dirty="0">
              <a:solidFill>
                <a:srgbClr val="CC9900"/>
              </a:solidFill>
            </a:endParaRPr>
          </a:p>
        </p:txBody>
      </p:sp>
      <p:pic>
        <p:nvPicPr>
          <p:cNvPr id="10244" name="Picture 4" descr="https://upload.wikimedia.org/wikipedia/zh/thumb/f/fa/Singapore_Airlines.svg/200px-Singapore_Airlin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021271"/>
            <a:ext cx="288032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pload.wikimedia.org/wikipedia/commons/thumb/8/8f/Boeing_747-412,_Singapore_Airlines_AN0123334.jpg/270px-Boeing_747-412,_Singapore_Airlines_AN0123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9" y="1685210"/>
            <a:ext cx="2686479" cy="174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8" name="Picture 8" descr="http://f.blog.xuite.net/f/6/a/6/15633808/blog_4325973/txt/364901703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68" y="1693009"/>
            <a:ext cx="259228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0" name="Picture 10" descr="http://www.etsgo.com.tw/eWeb_joyeetour/IMGDB/000002/000002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73" y="1685209"/>
            <a:ext cx="2615687" cy="174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2" name="Picture 12" descr="http://musa4trip.files.wordpress.com/2014/04/singapore-airlines-cabin-cr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38"/>
            <a:ext cx="2686479" cy="200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4" name="Picture 14" descr="http://i2.sinaimg.cn/jc/p/2012-04-09/U2143P1247T1D15964F79DT201204091010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63" y="3802129"/>
            <a:ext cx="2977234" cy="198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391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新加坡</a:t>
            </a:r>
            <a:r>
              <a:rPr lang="en-US" altLang="zh-TW" dirty="0" smtClean="0"/>
              <a:t>-</a:t>
            </a:r>
            <a:r>
              <a:rPr lang="zh-TW" altLang="en-US" dirty="0" smtClean="0"/>
              <a:t>捷星</a:t>
            </a:r>
            <a:r>
              <a:rPr lang="zh-TW" altLang="en-US" dirty="0"/>
              <a:t>亞洲</a:t>
            </a:r>
            <a:r>
              <a:rPr lang="zh-TW" altLang="en-US" dirty="0" smtClean="0"/>
              <a:t>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572000" y="93625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C000"/>
                </a:solidFill>
              </a:rPr>
              <a:t>Jet Star Asia Airways   3K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upload.wikimedia.org/wikipedia/zh/thumb/6/6e/Jsa.png/200px-J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17232"/>
            <a:ext cx="19050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1.sinaimg.cn/jc/2013-03-15/U2143P1247T1D35155F3DT20130315143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31088" cy="1919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linsam79.files.wordpress.com/2010/08/dsc07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43" y="3048999"/>
            <a:ext cx="3256842" cy="218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https://upload.wikimedia.org/wikipedia/commons/7/76/Singapore_Changi_Airport,_Terminal_1,_Jetstar_Asia_Airways,_Dec_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16" y="1590489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4227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新加坡</a:t>
            </a:r>
            <a:r>
              <a:rPr lang="en-US" altLang="zh-TW" dirty="0" smtClean="0"/>
              <a:t>-</a:t>
            </a:r>
            <a:r>
              <a:rPr lang="zh-TW" altLang="en-US" dirty="0" smtClean="0"/>
              <a:t>酷航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19872" y="64386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FF00"/>
                </a:solidFill>
              </a:rPr>
              <a:t>Scoot    TZ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://test.enews.com.tw/upload/article/3c8f9a173f749710d6377d3150cf90da/34320150206172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8333"/>
            <a:ext cx="3312368" cy="220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upload.wikimedia.org/wikipedia/commons/4/4d/Scoot_Boeing_777-200ER_KC_S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2976"/>
            <a:ext cx="3436639" cy="228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://cdn.feeyo.com/pic/20150725/201507250342037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0920"/>
            <a:ext cx="358333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http://haidaopic.qtour.com/Upload/Hd_Flights/2015-03/20150327132056981_9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25143"/>
            <a:ext cx="1309005" cy="11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897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菲律賓航空</a:t>
            </a:r>
            <a:endParaRPr lang="zh-TW" altLang="en-US" dirty="0"/>
          </a:p>
        </p:txBody>
      </p:sp>
      <p:pic>
        <p:nvPicPr>
          <p:cNvPr id="3074" name="Picture 2" descr="http://www.skyscanner.com.tw/images/airlines/bar/P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021288"/>
            <a:ext cx="2286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427984" y="62068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</a:rPr>
              <a:t>Philippine Airlines   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PR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://www.twwiki.com/uploads/wiki/63/84/78204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" y="1844824"/>
            <a:ext cx="3744416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://pic.pimg.tw/wttours/1379488978-2913375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429000"/>
            <a:ext cx="3368119" cy="2085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http://twimg.edgesuite.net/images/ReNews/20150727/640_d8d7e84e3f75b0bebd8fbfc058ae12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791744" cy="2209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387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宿霧太平洋航空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999284" y="785239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solidFill>
                  <a:srgbClr val="FFCC00"/>
                </a:solidFill>
              </a:rPr>
              <a:t>Cubu</a:t>
            </a:r>
            <a:r>
              <a:rPr lang="en-US" altLang="zh-TW" sz="3200" b="1" dirty="0" smtClean="0">
                <a:solidFill>
                  <a:srgbClr val="FFCC00"/>
                </a:solidFill>
              </a:rPr>
              <a:t> Pacific   5J</a:t>
            </a:r>
            <a:endParaRPr lang="zh-TW" altLang="en-US" sz="3200" b="1" dirty="0">
              <a:solidFill>
                <a:srgbClr val="FFCC00"/>
              </a:solidFill>
            </a:endParaRPr>
          </a:p>
        </p:txBody>
      </p:sp>
      <p:pic>
        <p:nvPicPr>
          <p:cNvPr id="4098" name="Picture 2" descr="http://www.atstpe.com.tw/ImgAdmin/CHTCompany_Two/images/20140910153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4026"/>
            <a:ext cx="3600400" cy="240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s://lcc.flights/wp-content/uploads/2014/09/cebu-pacific-air-a330-300-1200px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84026"/>
            <a:ext cx="3600400" cy="2400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://a4.att.hudong.com/66/69/013000004110791245396960624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r="10558" b="16615"/>
          <a:stretch/>
        </p:blipFill>
        <p:spPr bwMode="auto">
          <a:xfrm>
            <a:off x="2843808" y="1556792"/>
            <a:ext cx="3202649" cy="2174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://pic.pimg.tw/didasmile/1380272584-26341300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23849"/>
            <a:ext cx="2736304" cy="13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abroad.dewey.com.tw/bacolod/images/boracay/boracay-2-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92" y="5670961"/>
            <a:ext cx="1934605" cy="5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884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泰國航空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95936" y="904219"/>
            <a:ext cx="4140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C00FF"/>
                </a:solidFill>
              </a:rPr>
              <a:t>Thai Airways    TG</a:t>
            </a:r>
            <a:endParaRPr lang="zh-TW" altLang="en-US" sz="3200" b="1" dirty="0">
              <a:solidFill>
                <a:srgbClr val="CC00FF"/>
              </a:solidFill>
            </a:endParaRPr>
          </a:p>
        </p:txBody>
      </p:sp>
      <p:pic>
        <p:nvPicPr>
          <p:cNvPr id="5122" name="Picture 2" descr="http://news.xinhuanet.com/photo/2006-09/21/xinsrc_1420903211058500392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94" y="2456892"/>
            <a:ext cx="199822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a0.att.hudong.com/64/55/01300001084616133240558223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5300"/>
            <a:ext cx="2808312" cy="173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http://flyouthk.com/wp-content/uploads/2015/08/thai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56" y="1542201"/>
            <a:ext cx="3000500" cy="2000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http://img.dugoogle.com/wp-content/uploads/2014/b1477161f3a6_7A95/KBinsert_1cmy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13" y="3789040"/>
            <a:ext cx="2857500" cy="190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http://cdn-www.airliners.net/aviation-photos/middle/1/5/3/18983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/>
        </p:blipFill>
        <p:spPr bwMode="auto">
          <a:xfrm>
            <a:off x="168738" y="3789040"/>
            <a:ext cx="2685844" cy="1757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2" name="Picture 12" descr="http://a4.att.hudong.com/14/48/20300001084616133240481386480_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2" b="29527"/>
          <a:stretch/>
        </p:blipFill>
        <p:spPr bwMode="auto">
          <a:xfrm>
            <a:off x="3491880" y="6021288"/>
            <a:ext cx="1666958" cy="4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134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馬來西亞航空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644006" y="828001"/>
            <a:ext cx="411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</a:rPr>
              <a:t>Malaysia Airways    </a:t>
            </a:r>
            <a:r>
              <a:rPr lang="en-US" altLang="zh-TW" sz="3200" b="1" dirty="0" smtClean="0">
                <a:solidFill>
                  <a:srgbClr val="66FFFF"/>
                </a:solidFill>
              </a:rPr>
              <a:t>MH</a:t>
            </a:r>
            <a:endParaRPr lang="zh-TW" altLang="en-US" sz="3200" b="1" dirty="0">
              <a:solidFill>
                <a:srgbClr val="66FFFF"/>
              </a:solidFill>
            </a:endParaRPr>
          </a:p>
        </p:txBody>
      </p:sp>
      <p:pic>
        <p:nvPicPr>
          <p:cNvPr id="6146" name="Picture 2" descr="https://upload.wikimedia.org/wikipedia/commons/0/0b/Malaysia_Airlines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94" y="6021288"/>
            <a:ext cx="2232248" cy="5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tatic.ettoday.net/images/540/d540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" y="1628800"/>
            <a:ext cx="313234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ttp://v1c.im.tv/beta/2014/03/ART1403131613-85363-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55" y="3429000"/>
            <a:ext cx="3621211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www.luxurywatcher.com/downloads/customer/40000/9000/388065652514854485356/discuss/md_pic/2012070314481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57" y="1412776"/>
            <a:ext cx="345638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7096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印尼航空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56838" y="836712"/>
            <a:ext cx="524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CC99"/>
                </a:solidFill>
              </a:rPr>
              <a:t>Garuda Indonesia Airways   GA</a:t>
            </a:r>
            <a:endParaRPr lang="zh-TW" altLang="en-US" sz="3200" b="1" dirty="0">
              <a:solidFill>
                <a:srgbClr val="00CC99"/>
              </a:solidFill>
            </a:endParaRPr>
          </a:p>
        </p:txBody>
      </p:sp>
      <p:pic>
        <p:nvPicPr>
          <p:cNvPr id="7170" name="Picture 2" descr="http://static.nownews.com/newspic/1904/i1904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56" y="3645024"/>
            <a:ext cx="403418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4.att.hudong.com/40/47/01300000994731130088477768815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93096"/>
            <a:ext cx="18622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ic.pimg.tw/chenshilun/2880406b7565744abaf12b525cb08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2" y="1800117"/>
            <a:ext cx="2770323" cy="183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garudaholidays.com.tw/eWeb_bali/IMGDB/000002/000001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r="4983" b="32597"/>
          <a:stretch/>
        </p:blipFill>
        <p:spPr bwMode="auto">
          <a:xfrm>
            <a:off x="2843807" y="1800117"/>
            <a:ext cx="3435280" cy="1838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p4.img.cctvpic.com/20120918/images/1347960505593_1347960505593_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b="3909"/>
          <a:stretch/>
        </p:blipFill>
        <p:spPr bwMode="auto">
          <a:xfrm>
            <a:off x="6156176" y="1800949"/>
            <a:ext cx="2940242" cy="183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456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-</a:t>
            </a:r>
            <a:r>
              <a:rPr lang="zh-TW" altLang="en-US" dirty="0" smtClean="0"/>
              <a:t>日本航空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355976" y="83671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66FFFF"/>
                </a:solidFill>
              </a:rPr>
              <a:t>Japan Airlines        JL </a:t>
            </a:r>
            <a:endParaRPr lang="zh-TW" altLang="en-US" sz="3200" dirty="0">
              <a:solidFill>
                <a:srgbClr val="66FFFF"/>
              </a:solidFill>
            </a:endParaRPr>
          </a:p>
        </p:txBody>
      </p:sp>
      <p:pic>
        <p:nvPicPr>
          <p:cNvPr id="2050" name="Picture 2" descr="https://upload.wikimedia.org/wikipedia/commons/thumb/3/3f/Japan_Airlines_logo.svg/200px-Japan_Airline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1" y="4877783"/>
            <a:ext cx="1905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2.att.hudong.com/83/27/013000001809191246872720439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491880" cy="1942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://i0.sinaimg.cn/jc/2012-10-07/U6634P1247T1D27386F3DT201210071021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17290"/>
            <a:ext cx="2928142" cy="195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http://a3.att.hudong.com/46/27/01300000180919124687273295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8" y="4005539"/>
            <a:ext cx="3469093" cy="173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http://www.pkusky.com/upfile/images/kong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2899"/>
            <a:ext cx="2928142" cy="195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766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印度航空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19" y="961065"/>
            <a:ext cx="309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Air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India   AI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upload.wikimedia.org/wikipedia/zh/thumb/f/f7/Air_India.svg/250px-Air_Ind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78" y="430449"/>
            <a:ext cx="23812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wimg.edgesuite.net/images/ReNews/20150225/640_1a4401a30c64ab9b1c50c34a0c7c9c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" y="2852936"/>
            <a:ext cx="2876550" cy="190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http://www.martin.com.tw/upload/gu/images/2015081010553339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/>
          <a:stretch/>
        </p:blipFill>
        <p:spPr bwMode="auto">
          <a:xfrm>
            <a:off x="2986749" y="1772832"/>
            <a:ext cx="2876550" cy="1722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0" name="Picture 8" descr="http://hk.on.cc/int/bkn/cnt/news/20150415/photo/bknint-20150415184952281-0415_17011_001_01b.jpg?1943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99" y="2852936"/>
            <a:ext cx="2662365" cy="190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2" name="Picture 10" descr="http://hk.on.cc/int/bkn/cnt/news/20150108/photo/bknint-20150108233622480-0108_17011_001_01b.jpg?23412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11143"/>
          <a:stretch/>
        </p:blipFill>
        <p:spPr bwMode="auto">
          <a:xfrm>
            <a:off x="2558583" y="4221088"/>
            <a:ext cx="3727492" cy="2059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486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東南亞</a:t>
            </a:r>
            <a:r>
              <a:rPr lang="en-US" altLang="zh-TW" dirty="0" smtClean="0"/>
              <a:t>-</a:t>
            </a:r>
            <a:r>
              <a:rPr lang="zh-TW" altLang="en-US" dirty="0" smtClean="0"/>
              <a:t>亞洲航空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19" y="830440"/>
            <a:ext cx="309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Air Asia  AK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upload.wikimedia.org/wikipedia/commons/thumb/f/f5/AirAsia_New_Logo.svg/2000px-AirAsia_New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1287547" cy="12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travelchannelhk.com/tc/wp-content/uploads/2014/08/air_asia_A330-3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12921" r="5266" b="10888"/>
          <a:stretch/>
        </p:blipFill>
        <p:spPr bwMode="auto">
          <a:xfrm>
            <a:off x="179512" y="1700808"/>
            <a:ext cx="3425802" cy="203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 descr="https://farm4.staticflickr.com/3918/15314293926_4e5c38997c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9"/>
          <a:stretch/>
        </p:blipFill>
        <p:spPr bwMode="auto">
          <a:xfrm>
            <a:off x="179512" y="4005064"/>
            <a:ext cx="3430763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6" name="Picture 10" descr="http://img1.cache.netease.com/catchpic/B/BC/BC323039B024A5B8DB88C7E7308A41B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75" y="1695890"/>
            <a:ext cx="3060010" cy="2036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8" name="Picture 12" descr="http://photocdn.sohu.com/20150623/mp19761902_1435024162444_6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3129437" cy="2086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 descr="https://lcc.flights/wp-content/uploads/2014/08/Air_Asia_X_Airbus_A330-300_MEL_Zha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64" y="2924944"/>
            <a:ext cx="282795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045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中東</a:t>
            </a:r>
            <a:r>
              <a:rPr lang="en-US" altLang="zh-TW" dirty="0" smtClean="0"/>
              <a:t>-</a:t>
            </a:r>
            <a:r>
              <a:rPr lang="zh-TW" altLang="en-US" dirty="0" smtClean="0"/>
              <a:t>卡達航空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509556" y="803142"/>
            <a:ext cx="3308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A50021"/>
                </a:solidFill>
              </a:rPr>
              <a:t>QATAR</a:t>
            </a:r>
            <a:r>
              <a:rPr lang="zh-TW" altLang="en-US" sz="3200" b="1" dirty="0" smtClean="0">
                <a:solidFill>
                  <a:srgbClr val="A50021"/>
                </a:solidFill>
              </a:rPr>
              <a:t> </a:t>
            </a:r>
            <a:r>
              <a:rPr lang="en-US" altLang="zh-TW" sz="3200" b="1" dirty="0" smtClean="0">
                <a:solidFill>
                  <a:srgbClr val="A50021"/>
                </a:solidFill>
              </a:rPr>
              <a:t>Airways QR</a:t>
            </a:r>
            <a:endParaRPr lang="zh-TW" altLang="en-US" sz="3200" b="1" dirty="0">
              <a:solidFill>
                <a:srgbClr val="A50021"/>
              </a:solidFill>
            </a:endParaRPr>
          </a:p>
        </p:txBody>
      </p:sp>
      <p:pic>
        <p:nvPicPr>
          <p:cNvPr id="1026" name="Picture 2" descr="https://upload.wikimedia.org/wikipedia/zh/thumb/9/9b/Qatar_Airways_Logo.svg/296px-Qatar_Airways_Logo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33" y="116632"/>
            <a:ext cx="2448272" cy="68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c/c9/QTR_A7-APA_A380%21137_EDHI_16-04-14.jpg/1280px-QTR_A7-APA_A380%21137_EDHI_16-04-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7" b="15235"/>
          <a:stretch/>
        </p:blipFill>
        <p:spPr bwMode="auto">
          <a:xfrm>
            <a:off x="153264" y="1700808"/>
            <a:ext cx="3885186" cy="1924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5/54/A7-ALA_%2819397355348%29.jpg/1920px-A7-ALA_%2819397355348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12796"/>
          <a:stretch/>
        </p:blipFill>
        <p:spPr bwMode="auto">
          <a:xfrm>
            <a:off x="153266" y="4005065"/>
            <a:ext cx="3885184" cy="1814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「卡達航空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73" y="1699007"/>
            <a:ext cx="3960440" cy="1926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相關圖片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1"/>
          <a:stretch/>
        </p:blipFill>
        <p:spPr bwMode="auto">
          <a:xfrm>
            <a:off x="5129012" y="3815549"/>
            <a:ext cx="3654971" cy="2037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卡達航空」的圖片搜尋結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9086" r="6008" b="5105"/>
          <a:stretch/>
        </p:blipFill>
        <p:spPr bwMode="auto">
          <a:xfrm>
            <a:off x="3131840" y="2952039"/>
            <a:ext cx="2664296" cy="172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4951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中東</a:t>
            </a:r>
            <a:r>
              <a:rPr lang="en-US" altLang="zh-TW" dirty="0" smtClean="0"/>
              <a:t>-</a:t>
            </a:r>
            <a:r>
              <a:rPr lang="zh-TW" altLang="en-US" dirty="0" smtClean="0"/>
              <a:t>阿聯酋航空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2050" name="Picture 2" descr="https://upload.wikimedia.org/wikipedia/commons/thumb/c/c4/Emirates_A380-800%E9%99%8D%E8%90%BD%E6%96%BC%E5%8F%B0%E7%81%A3%E6%A1%83%E5%9C%92%E6%A9%9F%E5%A0%B4.jpg/1920px-Emirates_A380-800%E9%99%8D%E8%90%BD%E6%96%BC%E5%8F%B0%E7%81%A3%E6%A1%83%E5%9C%92%E6%A9%9F%E5%A0%B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4636" r="4828" b="14096"/>
          <a:stretch/>
        </p:blipFill>
        <p:spPr bwMode="auto">
          <a:xfrm>
            <a:off x="313327" y="1412776"/>
            <a:ext cx="3904141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23929" y="62068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50"/>
                </a:solidFill>
              </a:rPr>
              <a:t>Emirates</a:t>
            </a:r>
            <a:r>
              <a:rPr lang="zh-TW" altLang="en-US" sz="3200" b="1" dirty="0" smtClean="0">
                <a:solidFill>
                  <a:srgbClr val="A50021"/>
                </a:solidFill>
              </a:rPr>
              <a:t>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EK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s://upload.wikimedia.org/wikipedia/commons/thumb/d/d0/Emirates_logo.svg/131px-Emirates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21351"/>
            <a:ext cx="12477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阿聯酋航空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64" y="3983682"/>
            <a:ext cx="3008288" cy="225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相關圖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04" y="1428408"/>
            <a:ext cx="3619889" cy="200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阿聯酋航空 B777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44" y="2881256"/>
            <a:ext cx="3380105" cy="225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阿聯酋航空 制服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9" y="3861048"/>
            <a:ext cx="3816618" cy="2542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7813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歐洲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荷蘭航空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915816" y="1412776"/>
            <a:ext cx="45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F0"/>
                </a:solidFill>
              </a:rPr>
              <a:t>Royal Dutch Airlines    KL</a:t>
            </a:r>
            <a:endParaRPr lang="zh-TW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10242" name="Picture 2" descr="https://upload.wikimedia.org/wikipedia/commons/thumb/c/c7/KLM_logo.svg/200px-KLM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5496"/>
            <a:ext cx="19050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ic.pimg.tw/sabrinana27/1428673778-26702832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323446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files.chinese-no1.com/zxgc20110428/5016Product/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27" y="1844824"/>
            <a:ext cx="2809410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farm8.staticflickr.com/7219/7138634525_9efa6db331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" b="9749"/>
          <a:stretch/>
        </p:blipFill>
        <p:spPr bwMode="auto">
          <a:xfrm>
            <a:off x="2771800" y="3352710"/>
            <a:ext cx="3346725" cy="199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bbs1.people.com.cn/postImages/98/05/89/9F/14112997728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4" y="4725144"/>
            <a:ext cx="3330313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asiannews.nl/chinese/cms/wp-content/uploads/KLM-to-fly-to-Zimbabwe1-615x3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8" y="4653136"/>
            <a:ext cx="3170642" cy="174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2412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歐洲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德國漢莎航空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995936" y="26064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6600"/>
                </a:solidFill>
              </a:rPr>
              <a:t>Deutsche Lufthansa </a:t>
            </a:r>
            <a:r>
              <a:rPr lang="zh-TW" altLang="en-US" sz="3200" dirty="0" smtClean="0">
                <a:solidFill>
                  <a:srgbClr val="FF6600"/>
                </a:solidFill>
              </a:rPr>
              <a:t>  </a:t>
            </a:r>
            <a:r>
              <a:rPr lang="en-US" altLang="zh-TW" sz="3200" dirty="0" smtClean="0">
                <a:solidFill>
                  <a:srgbClr val="FF6600"/>
                </a:solidFill>
              </a:rPr>
              <a:t>LH</a:t>
            </a:r>
            <a:endParaRPr lang="zh-TW" altLang="en-US" sz="3200" b="1" dirty="0">
              <a:solidFill>
                <a:srgbClr val="FF6600"/>
              </a:solidFill>
            </a:endParaRPr>
          </a:p>
        </p:txBody>
      </p:sp>
      <p:pic>
        <p:nvPicPr>
          <p:cNvPr id="2050" name="Picture 2" descr="https://upload.wikimedia.org/wikipedia/zh/thumb/5/54/Lufthansa_Logo.svg/757px-Lufthans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5423"/>
            <a:ext cx="3240360" cy="5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漢莎航空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1" y="1471200"/>
            <a:ext cx="3672408" cy="2342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「漢莎航空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4197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漢莎航空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9864"/>
            <a:ext cx="3136896" cy="209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「漢莎航空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672408" cy="2450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87330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zh-TW" altLang="en-US" dirty="0" smtClean="0"/>
              <a:t>歐洲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義大利航空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283968" y="90872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CC00"/>
                </a:solidFill>
              </a:rPr>
              <a:t>Alitalia</a:t>
            </a:r>
            <a:r>
              <a:rPr lang="zh-TW" altLang="en-US" sz="3200" b="1" dirty="0" smtClean="0">
                <a:solidFill>
                  <a:srgbClr val="00CC00"/>
                </a:solidFill>
              </a:rPr>
              <a:t>  </a:t>
            </a:r>
            <a:r>
              <a:rPr lang="en-US" altLang="zh-TW" sz="3200" b="1" dirty="0" smtClean="0">
                <a:solidFill>
                  <a:srgbClr val="00CC00"/>
                </a:solidFill>
              </a:rPr>
              <a:t>AZ</a:t>
            </a:r>
            <a:endParaRPr lang="zh-TW" altLang="en-US" sz="3200" b="1" dirty="0">
              <a:solidFill>
                <a:srgbClr val="00CC00"/>
              </a:solidFill>
            </a:endParaRPr>
          </a:p>
        </p:txBody>
      </p:sp>
      <p:pic>
        <p:nvPicPr>
          <p:cNvPr id="3076" name="Picture 4" descr="「義大利航空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10" y="1468019"/>
            <a:ext cx="3237496" cy="215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「義大利航空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40872"/>
            <a:ext cx="3176823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「義大利航空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221590" cy="212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https://upload.wikimedia.org/wikipedia/commons/0/01/Alitalia_logo_splash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8393"/>
            <a:ext cx="2520280" cy="6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相關圖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1" y="1524283"/>
            <a:ext cx="2731490" cy="2100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10515359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歐洲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英國航空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4102" name="Picture 6" descr="「英國航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28884" r="5462" b="29166"/>
          <a:stretch/>
        </p:blipFill>
        <p:spPr bwMode="auto">
          <a:xfrm>
            <a:off x="6170090" y="19445"/>
            <a:ext cx="2973910" cy="821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081858" y="894331"/>
            <a:ext cx="344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99FF"/>
                </a:solidFill>
              </a:rPr>
              <a:t>British </a:t>
            </a:r>
            <a:r>
              <a:rPr lang="en-US" altLang="zh-TW" sz="3200" dirty="0" smtClean="0">
                <a:solidFill>
                  <a:srgbClr val="FF99FF"/>
                </a:solidFill>
              </a:rPr>
              <a:t>Airways</a:t>
            </a:r>
            <a:r>
              <a:rPr lang="zh-TW" altLang="en-US" sz="3200" dirty="0" smtClean="0">
                <a:solidFill>
                  <a:srgbClr val="FF99FF"/>
                </a:solidFill>
              </a:rPr>
              <a:t>  </a:t>
            </a:r>
            <a:r>
              <a:rPr lang="en-US" altLang="zh-TW" sz="3200" dirty="0" smtClean="0">
                <a:solidFill>
                  <a:srgbClr val="FF99FF"/>
                </a:solidFill>
              </a:rPr>
              <a:t>BA</a:t>
            </a:r>
            <a:endParaRPr lang="zh-TW" altLang="en-US" sz="3200" b="1" dirty="0">
              <a:solidFill>
                <a:srgbClr val="FF99FF"/>
              </a:solidFill>
            </a:endParaRPr>
          </a:p>
        </p:txBody>
      </p:sp>
      <p:pic>
        <p:nvPicPr>
          <p:cNvPr id="4104" name="Picture 8" descr="「英國航空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6724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6" name="Picture 10" descr="https://upload.wikimedia.org/wikipedia/commons/thumb/b/bc/British_Airways_Airbus_A380-841_F-WWSK_PAS_2013_01.jpg/1920px-British_Airways_Airbus_A380-841_F-WWSK_PAS_2013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9645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8" name="Picture 12" descr="「英國航空 制服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39" y="3284984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10" name="Picture 14" descr="「英國航空 客艙」的圖片搜尋結果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"/>
          <a:stretch/>
        </p:blipFill>
        <p:spPr bwMode="auto">
          <a:xfrm>
            <a:off x="179512" y="4221088"/>
            <a:ext cx="2880320" cy="207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14" name="Picture 18" descr="https://upload.wikimedia.org/wikipedia/commons/thumb/3/34/2010-07-08_A319_BA_G-EUOI_EDDF_01.jpg/1920px-2010-07-08_A319_BA_G-EUOI_EDDF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64" y="4186172"/>
            <a:ext cx="2752208" cy="183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9992532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加拿大航空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19" y="878580"/>
            <a:ext cx="309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</a:rPr>
              <a:t>Air Canada    AC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ttp://0.omg.io/wego/image/upload/c_fit,w_400,h_135/flights/airlines_rectangular/A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85792"/>
            <a:ext cx="2952328" cy="9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100.travel/public/uploads/image/20140811/20140811113348_66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8920"/>
            <a:ext cx="474405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http://img.chinaluxus.com/pic/trav/2011/11/09/20111109174215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1" y="1484784"/>
            <a:ext cx="2670593" cy="178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3.sinaimg.cn/jc/s/2007-12-06/U2143P27T1D475284F3DT200712071511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72573"/>
            <a:ext cx="2688515" cy="1787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cdn.feeyo.com/pic/20091022/20091022104730836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b="10502"/>
          <a:stretch/>
        </p:blipFill>
        <p:spPr bwMode="auto">
          <a:xfrm>
            <a:off x="135871" y="4587090"/>
            <a:ext cx="2585650" cy="1696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img.dugoogle.com/wp-content/uploads/2014/b1477161f3a6_7A95/air_canada_rou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72895"/>
            <a:ext cx="2330612" cy="1911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31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://a2.att.hudong.com/37/44/01300000180919124687440124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384376" cy="2254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美國航空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20" y="961065"/>
            <a:ext cx="483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F0"/>
                </a:solidFill>
              </a:rPr>
              <a:t>American Airlines    AA</a:t>
            </a:r>
            <a:endParaRPr lang="zh-TW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12290" name="Picture 2" descr="https://upload.wikimedia.org/wikipedia/zh/9/99/American_Airline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21289"/>
            <a:ext cx="3528392" cy="5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199it.com/wp-content/uploads/2015/04/14079221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3752"/>
            <a:ext cx="3136962" cy="2195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4" name="Picture 6" descr="http://i0.sinaimg.cn/jc/s/2007-12-14/U2143P27T1D476581F26DT200712140916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642347"/>
            <a:ext cx="3274465" cy="218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300" name="Picture 12" descr="http://i3.sinaimg.cn/jc/s/2010-01-08/U2143P27T1D579990F3DT201001080941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5013"/>
            <a:ext cx="2964415" cy="1976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533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-</a:t>
            </a:r>
            <a:r>
              <a:rPr lang="zh-TW" altLang="en-US" dirty="0" smtClean="0"/>
              <a:t>全日空航空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11960" y="764704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66FFFF"/>
                </a:solidFill>
              </a:rPr>
              <a:t>All Nippon Airlines       NH</a:t>
            </a:r>
            <a:endParaRPr lang="zh-TW" altLang="en-US" sz="3200" dirty="0">
              <a:solidFill>
                <a:srgbClr val="66FFFF"/>
              </a:solidFill>
            </a:endParaRPr>
          </a:p>
        </p:txBody>
      </p:sp>
      <p:sp>
        <p:nvSpPr>
          <p:cNvPr id="5" name="AutoShape 2" descr="「全日空航空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76" name="Picture 4" descr="https://upload.wikimedia.org/wikipedia/commons/thumb/8/8d/All_Nippon_Airways_Logo.svg/250px-All_Nippon_Airways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56025"/>
            <a:ext cx="1800200" cy="4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.sinaimg.cn/transform/20140725/awrnsfu0745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69123"/>
            <a:ext cx="2695228" cy="165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http://images2.sina.com/travel/news/tnews/2011-10-20/U168P210T2D11626F13DT20111020080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26" y="1412776"/>
            <a:ext cx="2657123" cy="166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http://www.ce.cn/aero/aircraft/boeing/b767/gallery/201112/29/W0201307155809226439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69123"/>
            <a:ext cx="2218743" cy="1664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4" name="Picture 12" descr="http://www.airxsj.com/images/hk_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46" y="3865431"/>
            <a:ext cx="2818284" cy="122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238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達美航空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19" y="776399"/>
            <a:ext cx="352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00000"/>
                </a:solidFill>
              </a:rPr>
              <a:t>Delta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 </a:t>
            </a:r>
            <a:r>
              <a:rPr lang="en-US" altLang="zh-TW" sz="3200" b="1" dirty="0" smtClean="0">
                <a:solidFill>
                  <a:srgbClr val="C00000"/>
                </a:solidFill>
              </a:rPr>
              <a:t>Airlines    DL</a:t>
            </a:r>
            <a:endParaRPr lang="zh-TW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http://www.skyscanner.com.tw/images/airlines/bar/D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30" y="5450858"/>
            <a:ext cx="2164347" cy="5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pic.pimg.tw/chchung/d0532eeee27d80f76d48631c533faa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3" y="1536037"/>
            <a:ext cx="3384376" cy="19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Picture 6" descr="http://pic.pimg.tw/sultt/1417088212-4031955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324848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0" name="Picture 8" descr="http://image.wangchao.net.cn/baike/1266667335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69" y="1556792"/>
            <a:ext cx="3141326" cy="2055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4" name="Picture 12" descr="http://www.twwiki.com/uploads/wiki/cc/24/710375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3" y="4383285"/>
            <a:ext cx="2729881" cy="183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6" name="Picture 14" descr="http://www.chinamgt.com/images/article/main/t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30" y="4537463"/>
            <a:ext cx="2474382" cy="182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952500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美洲</a:t>
            </a:r>
            <a:r>
              <a:rPr lang="en-US" altLang="zh-TW" dirty="0" smtClean="0"/>
              <a:t>-</a:t>
            </a:r>
            <a:r>
              <a:rPr lang="zh-TW" altLang="en-US" dirty="0" smtClean="0"/>
              <a:t>聯合航空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51919" y="776399"/>
            <a:ext cx="3744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F0"/>
                </a:solidFill>
              </a:rPr>
              <a:t>United Airlines    UA</a:t>
            </a:r>
            <a:endParaRPr lang="zh-TW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14338" name="Picture 2" descr="https://upload.wikimedia.org/wikipedia/zh/thumb/6/61/United_Airlines_2010_logo.svg/490px-United_Airlines_2010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021288"/>
            <a:ext cx="2592288" cy="5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gcache.cnyes.com/cnews/20121004/201210041018329681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294578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2" name="Picture 6" descr="http://i217.photobucket.com/albums/cc35/angus0829/fs92009-05-1421-01-20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6107"/>
            <a:ext cx="2528236" cy="1896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AutoShape 8" descr="http://static.apple.nextmedia.com/images/e-paper/20140916/large/1410853565_4c3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10" descr="http://static.apple.nextmedia.com/images/e-paper/20140916/large/1410853565_4c3e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348" name="Picture 12" descr="http://static.apple.nextmedia.com/images/e-paper/20140916/large/1410853565_4c3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0" y="4259339"/>
            <a:ext cx="2939893" cy="1653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50" name="Picture 14" descr="http://orientaldaily.on.cc/cnt/china_world/20140506/photo/0506-00180-032b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59339"/>
            <a:ext cx="3119858" cy="1793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52" name="Picture 16" descr="http://cdn.unwire.pro/wp-content/uploads/2015/07/united-airline-use-millions-of-flier-miles-to-reward-security-hole-reports-1-590x3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30" y="2924944"/>
            <a:ext cx="2772308" cy="18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665253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中國國際航空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83966" y="816191"/>
            <a:ext cx="309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Air China   CA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s://upload.wikimedia.org/wikipedia/zh/thumb/d/d1/Air_China.svg/250px-Air_Chin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6"/>
            <a:ext cx="23812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vignette4.wikia.nocookie.net/zh.uncyclopedia/images/0/0d/200706200355021.jpg/revision/latest?cb=2011092417035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 bwMode="auto">
          <a:xfrm>
            <a:off x="323528" y="1700808"/>
            <a:ext cx="283002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6" name="Picture 6" descr="http://image2.sina.com.cn/jc/p/2006-11-03/U1220P27T1D409660F3DT20061103184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3098"/>
            <a:ext cx="2592288" cy="172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8" name="Picture 8" descr="http://images.china.cn/attachement/jpg/site1000/20070824/000802e406ec083888f9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556792"/>
            <a:ext cx="296826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70" name="Picture 10" descr="http://www.airchina.com/images/th/cn/tripmanager/service_notice/lasted_travel_notice/2010/06/10/700F581BDFF38E41914A709FF07397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3" y="4509120"/>
            <a:ext cx="2808312" cy="1873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72" name="Picture 12" descr="http://pic.pimg.tw/travelsolio/49fc44e6bf14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12318" r="6174" b="11756"/>
          <a:stretch/>
        </p:blipFill>
        <p:spPr bwMode="auto">
          <a:xfrm>
            <a:off x="5364087" y="4367057"/>
            <a:ext cx="3168352" cy="2015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5744812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中國南方航空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23928" y="54868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F0"/>
                </a:solidFill>
              </a:rPr>
              <a:t>China Southern Airlines   CZ</a:t>
            </a:r>
            <a:endParaRPr lang="zh-TW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16386" name="Picture 2" descr="http://www.9588.com/airline/images/c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30" y="1472816"/>
            <a:ext cx="3672408" cy="232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 descr="https://upload.wikimedia.org/wikipedia/zh/thumb/9/91/China_Southern_logo.svg/250px-China_Southern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544266"/>
            <a:ext cx="238125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big5.gov.cn/gate/big5/www.gov.cn/jrzg/images/images/1c6f6506c16a0f0a829d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520280" cy="167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2" name="Picture 8" descr="http://freighter.flyteam.jp/photo/242970/640x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2443"/>
            <a:ext cx="3135662" cy="209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4" name="Picture 10" descr="http://pic.feeyo.com/pic/20101004/2010100410031248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6334" r="209" b="12432"/>
          <a:stretch/>
        </p:blipFill>
        <p:spPr bwMode="auto">
          <a:xfrm>
            <a:off x="5364088" y="3626750"/>
            <a:ext cx="3535419" cy="1921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615614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中國東方航空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995936" y="54868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B0F0"/>
                </a:solidFill>
              </a:rPr>
              <a:t>China Eastern Airlines</a:t>
            </a:r>
            <a:r>
              <a:rPr lang="en-US" altLang="zh-TW" sz="3200" b="1" dirty="0" smtClean="0">
                <a:solidFill>
                  <a:srgbClr val="00B0F0"/>
                </a:solidFill>
              </a:rPr>
              <a:t> 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MU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upload.wikimedia.org/wikipedia/zh/thumb/a/a4/China_Eastern_logo_%282014%29.svg/258px-China_Eastern_logo_%282014%29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24574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中國東方航空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240360" cy="215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「中國東方航空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21088"/>
            <a:ext cx="324036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「中國東方航空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55" y="1556792"/>
            <a:ext cx="3498063" cy="1860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「中國東方航空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2918155" cy="218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2" name="Picture 12" descr="「中國東方航空」的圖片搜尋結果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r="32425"/>
          <a:stretch/>
        </p:blipFill>
        <p:spPr bwMode="auto">
          <a:xfrm>
            <a:off x="3635896" y="2961056"/>
            <a:ext cx="2304256" cy="2520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072177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廈門航空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01491" y="60439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B0F0"/>
                </a:solidFill>
              </a:rPr>
              <a:t>Xiamen Airlines    MU</a:t>
            </a:r>
            <a:endParaRPr lang="zh-TW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17410" name="Picture 2" descr="http://hr.xiamenair.com.cn/WebForm/common/ShowImage.aspx?TYPE=slider&amp;F_File_ID=%271f83c6b0-74f8-4ebf-8960-709fc203ef3a%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25" y="5949280"/>
            <a:ext cx="3672408" cy="73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cldol.com/newbrand/upload/201207262040016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21700" cy="2021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4" name="Picture 6" descr="http://static.ettoday.net/images/718/d7186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86" y="3829117"/>
            <a:ext cx="3197310" cy="21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fengsung.com/attach/image/201409/140903230416505_78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7842" r="9543" b="7842"/>
          <a:stretch/>
        </p:blipFill>
        <p:spPr bwMode="auto">
          <a:xfrm>
            <a:off x="4934638" y="1366113"/>
            <a:ext cx="3309770" cy="221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8" name="Picture 10" descr="http://news.carnoc.com/file/150728/150728103700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64" y="3799333"/>
            <a:ext cx="3255344" cy="1953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081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-</a:t>
            </a:r>
            <a:r>
              <a:rPr lang="zh-TW" altLang="en-US" dirty="0" smtClean="0"/>
              <a:t>樂桃航空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98168" y="871905"/>
            <a:ext cx="344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99FF"/>
                </a:solidFill>
              </a:rPr>
              <a:t>Peach Aviation  MM</a:t>
            </a:r>
            <a:endParaRPr lang="zh-TW" altLang="en-US" sz="3200" dirty="0">
              <a:solidFill>
                <a:srgbClr val="FF99FF"/>
              </a:solidFill>
            </a:endParaRPr>
          </a:p>
        </p:txBody>
      </p:sp>
      <p:pic>
        <p:nvPicPr>
          <p:cNvPr id="4098" name="Picture 2" descr="http://static.ettoday.net/images/465/d465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517761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s://upload.wikimedia.org/wikipedia/commons/thumb/d/d9/Peach_Aviation_Logo.svg/250px-Peach_Aviation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01208"/>
            <a:ext cx="1872208" cy="5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apple.nextmedia.com/images/apple-photos/apple/20140628/large/28wb11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41" y="3789040"/>
            <a:ext cx="3312368" cy="1438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://www.visit-japan.jp/sp/visa1st/images/ph_detail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61" y="1551694"/>
            <a:ext cx="2750928" cy="1805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6" name="Picture 10" descr="http://www.travelqna.org/travel/wp-content/uploads/2013/12/DSC_00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3"/>
            <a:ext cx="2704734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165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韓</a:t>
            </a:r>
            <a:r>
              <a:rPr lang="zh-TW" altLang="en-US" dirty="0"/>
              <a:t>亞</a:t>
            </a:r>
            <a:r>
              <a:rPr lang="zh-TW" altLang="en-US" dirty="0" smtClean="0"/>
              <a:t>航空</a:t>
            </a:r>
            <a:endParaRPr lang="zh-TW" altLang="en-US" dirty="0"/>
          </a:p>
        </p:txBody>
      </p:sp>
      <p:pic>
        <p:nvPicPr>
          <p:cNvPr id="5122" name="Picture 2" descr="https://upload.wikimedia.org/wikipedia/commons/thumb/7/74/Asiana_Airlines.svg/300px-Asiana_Airlin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15" y="5157192"/>
            <a:ext cx="285750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707904" y="76470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</a:rPr>
              <a:t>Asiana Airlines    OZ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http://image.wangchao.net.cn/baike/1266451509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97174" cy="1932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http://www.hshw.com/d/file/article/2015/12/568344ade5e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76" y="1557392"/>
            <a:ext cx="2827891" cy="1932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http://image.wangchao.net.cn/baike/1266451507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46" y="1557392"/>
            <a:ext cx="2946153" cy="1956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http://www.zuji.com.hk/media/119644/Airlines-Mastheads-710x150-O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33" y="4005064"/>
            <a:ext cx="6135082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764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大</a:t>
            </a:r>
            <a:r>
              <a:rPr lang="zh-TW" altLang="en-US" dirty="0"/>
              <a:t>韓航空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07904" y="909470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66FFFF"/>
                </a:solidFill>
              </a:rPr>
              <a:t>Korean Air    KE</a:t>
            </a:r>
            <a:endParaRPr lang="zh-TW" altLang="en-US" sz="3200" b="1" dirty="0">
              <a:solidFill>
                <a:srgbClr val="66FFFF"/>
              </a:solidFill>
            </a:endParaRPr>
          </a:p>
        </p:txBody>
      </p:sp>
      <p:pic>
        <p:nvPicPr>
          <p:cNvPr id="6146" name="Picture 2" descr="http://www.liontravel.com/comm/2tkt/hotsale/koreanair/new/images/top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72" y="3717032"/>
            <a:ext cx="2376264" cy="10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6.googleusercontent.com/-jUWN6jIpMx8/AAAAAAAAAAI/AAAAAAAAADg/TLZwTpCJ3as/s0-c-k-no-ns/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6916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hk.on.cc/hk/bkn/cnt/news/20140815/photo/bkn-20140815124232397-0815_00822_001_01b.jpg?051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4" y="2917370"/>
            <a:ext cx="2588490" cy="1830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www.travelbag.hk/wp-content/uploads/2015/08/img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83" y="1556792"/>
            <a:ext cx="2843842" cy="185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4" name="Picture 10" descr="https://www.liontravel.com/comm/2tkt/hotsale/koreanair/new/images/A380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8813"/>
            <a:ext cx="2618828" cy="1743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42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</a:t>
            </a:r>
            <a:r>
              <a:rPr lang="en-US" altLang="zh-TW" dirty="0" smtClean="0"/>
              <a:t>-</a:t>
            </a:r>
            <a:r>
              <a:rPr lang="zh-TW" altLang="en-US" dirty="0" smtClean="0"/>
              <a:t>真航空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563888" y="83671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err="1" smtClean="0">
                <a:solidFill>
                  <a:srgbClr val="99FF33"/>
                </a:solidFill>
              </a:rPr>
              <a:t>Jin</a:t>
            </a:r>
            <a:r>
              <a:rPr lang="en-US" altLang="zh-TW" sz="3200" b="1" dirty="0" smtClean="0">
                <a:solidFill>
                  <a:srgbClr val="99FF33"/>
                </a:solidFill>
              </a:rPr>
              <a:t> Air    LJ</a:t>
            </a:r>
            <a:endParaRPr lang="zh-TW" altLang="en-US" sz="3200" b="1" dirty="0">
              <a:solidFill>
                <a:srgbClr val="99FF33"/>
              </a:solidFill>
            </a:endParaRPr>
          </a:p>
        </p:txBody>
      </p:sp>
      <p:pic>
        <p:nvPicPr>
          <p:cNvPr id="7170" name="Picture 2" descr="http://www.new-chitose-airport.jp/img/share/logo/detail/j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76" y="4992971"/>
            <a:ext cx="2448272" cy="8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eethk.com/wp-content/uploads/2012/03/321015_222006011196381_221939257869723_633785_132687589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59228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http://travel.meethk.com/wp-content/uploads/2015/05/Jin_Air_Boeing_777-200ER_taking_off_from_Seoul_Inche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2615160" cy="1744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http://www.suntravel.com.tw/attachments/36/20121123_136386_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71" y="1571267"/>
            <a:ext cx="2610460" cy="173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8" name="Picture 10" descr="http://pic.pimg.tw/dailin114/1353121065-24506411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89040"/>
            <a:ext cx="2600185" cy="172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2" name="Picture 14" descr="http://pic.pimg.tw/dailin114/1353121066-26212142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71" y="3789040"/>
            <a:ext cx="2610460" cy="1957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372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香港</a:t>
            </a:r>
            <a:r>
              <a:rPr lang="en-US" altLang="zh-TW" dirty="0" smtClean="0"/>
              <a:t>-</a:t>
            </a:r>
            <a:r>
              <a:rPr lang="zh-TW" altLang="en-US" dirty="0" smtClean="0"/>
              <a:t>國泰航空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936254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CC99"/>
                </a:solidFill>
              </a:rPr>
              <a:t>Cathay </a:t>
            </a:r>
            <a:r>
              <a:rPr lang="en-US" altLang="zh-TW" sz="3200" b="1" dirty="0" smtClean="0">
                <a:solidFill>
                  <a:srgbClr val="00CC99"/>
                </a:solidFill>
              </a:rPr>
              <a:t>Pacific Airways    CX</a:t>
            </a:r>
            <a:endParaRPr lang="zh-TW" altLang="en-US" sz="3200" b="1" dirty="0">
              <a:solidFill>
                <a:srgbClr val="00CC99"/>
              </a:solidFill>
            </a:endParaRPr>
          </a:p>
        </p:txBody>
      </p:sp>
      <p:pic>
        <p:nvPicPr>
          <p:cNvPr id="8194" name="Picture 2" descr="https://upload.wikimedia.org/wikipedia/zh/thumb/5/58/Cathay_Pacific_2014.svg/250px-Cathay_Pacific_2014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373216"/>
            <a:ext cx="238125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pic.pimg.tw/daphne980320/1378355376-3686193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81" y="3933056"/>
            <a:ext cx="3994968" cy="12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e/e3/Cathaypacific_b747-400_b-hkf_ar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32856"/>
            <a:ext cx="2556581" cy="1628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0" name="Picture 8" descr="http://i3.sinaimg.cn/travel/ul/2008/0903/U3059P704DT200809031747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42912"/>
            <a:ext cx="2525266" cy="168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2" name="Picture 10" descr="http://pic.pimg.tw/travelsolio/4a1169684bc6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6144" r="4156" b="11690"/>
          <a:stretch/>
        </p:blipFill>
        <p:spPr bwMode="auto">
          <a:xfrm>
            <a:off x="6084168" y="2062905"/>
            <a:ext cx="2636079" cy="1687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09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香港</a:t>
            </a:r>
            <a:r>
              <a:rPr lang="en-US" altLang="zh-TW" dirty="0" smtClean="0"/>
              <a:t>-</a:t>
            </a:r>
            <a:r>
              <a:rPr lang="zh-TW" altLang="en-US" dirty="0" smtClean="0"/>
              <a:t>港龍航空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3" y="936254"/>
            <a:ext cx="3783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Cathay Dragon  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KA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://www.104.com.tw/cfdocs/project/1112/dragonair_111230/img/img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56" y="4365104"/>
            <a:ext cx="3403263" cy="1410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.share.photo.xuite.net/tomkx/1f6a62d/19360976/110125807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9" y="2420888"/>
            <a:ext cx="3024336" cy="152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 descr="http://i3.sinaimg.cn/travel/ul/2008/0903/U3059P704DT20080903181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8" y="1628800"/>
            <a:ext cx="271414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8" name="Picture 12" descr="https://upload.wikimedia.org/wikipedia/commons/1/19/Dragon_Air_A320-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9" y="4081122"/>
            <a:ext cx="2502278" cy="125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30" name="Picture 14" descr="http://a3.att.hudong.com/83/87/013000000791391213338778469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65" y="3962516"/>
            <a:ext cx="2255205" cy="1447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1A93A-5A58-4BCB-B84B-287E5CEBC91B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6146" name="Picture 2" descr="「港龍航空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5833915"/>
            <a:ext cx="1655676" cy="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4/41/Cathay_Dragon_Airbus_A330-343_B-HYQ.jpg/1920px-Cathay_Dragon_Airbus_A330-343_B-HY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11" y="1628800"/>
            <a:ext cx="280831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61874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471</TotalTime>
  <Words>307</Words>
  <Application>Microsoft Office PowerPoint</Application>
  <PresentationFormat>如螢幕大小 (4:3)</PresentationFormat>
  <Paragraphs>107</Paragraphs>
  <Slides>35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地平線</vt:lpstr>
      <vt:lpstr>國際航空公司</vt:lpstr>
      <vt:lpstr>日本-日本航空</vt:lpstr>
      <vt:lpstr>日本-全日空航空</vt:lpstr>
      <vt:lpstr>日本-樂桃航空</vt:lpstr>
      <vt:lpstr>韓國-韓亞航空</vt:lpstr>
      <vt:lpstr>韓國-大韓航空</vt:lpstr>
      <vt:lpstr>韓國-真航空 </vt:lpstr>
      <vt:lpstr>香港-國泰航空</vt:lpstr>
      <vt:lpstr>香港-港龍航空</vt:lpstr>
      <vt:lpstr>澳門航空</vt:lpstr>
      <vt:lpstr>香港-香港快運航空</vt:lpstr>
      <vt:lpstr>新加坡-新加坡航空</vt:lpstr>
      <vt:lpstr>新加坡-捷星亞洲航空</vt:lpstr>
      <vt:lpstr>新加坡-酷航</vt:lpstr>
      <vt:lpstr>東南亞-菲律賓航空</vt:lpstr>
      <vt:lpstr>東南亞-宿霧太平洋航空</vt:lpstr>
      <vt:lpstr>東南亞-泰國航空</vt:lpstr>
      <vt:lpstr>東南亞-馬來西亞航空</vt:lpstr>
      <vt:lpstr>東南亞-印尼航空</vt:lpstr>
      <vt:lpstr>東南亞-印度航空</vt:lpstr>
      <vt:lpstr>東南亞-亞洲航空</vt:lpstr>
      <vt:lpstr>中東-卡達航空</vt:lpstr>
      <vt:lpstr>中東-阿聯酋航空</vt:lpstr>
      <vt:lpstr>歐洲-荷蘭航空</vt:lpstr>
      <vt:lpstr>歐洲-德國漢莎航空</vt:lpstr>
      <vt:lpstr>歐洲-義大利航空</vt:lpstr>
      <vt:lpstr>歐洲-英國航空</vt:lpstr>
      <vt:lpstr>美洲-加拿大航空</vt:lpstr>
      <vt:lpstr>美洲-美國航空</vt:lpstr>
      <vt:lpstr>美洲-達美航空</vt:lpstr>
      <vt:lpstr>美洲-聯合航空</vt:lpstr>
      <vt:lpstr>中國-中國國際航空</vt:lpstr>
      <vt:lpstr>中國-中國南方航空</vt:lpstr>
      <vt:lpstr>中國-中國東方航空</vt:lpstr>
      <vt:lpstr>中國-廈門航空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國際航空公司</dc:title>
  <dc:creator>user</dc:creator>
  <cp:lastModifiedBy>userA</cp:lastModifiedBy>
  <cp:revision>37</cp:revision>
  <dcterms:created xsi:type="dcterms:W3CDTF">2016-01-12T01:46:02Z</dcterms:created>
  <dcterms:modified xsi:type="dcterms:W3CDTF">2017-05-22T03:58:13Z</dcterms:modified>
</cp:coreProperties>
</file>