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1" r:id="rId2"/>
    <p:sldId id="257" r:id="rId3"/>
    <p:sldId id="258" r:id="rId4"/>
    <p:sldId id="259" r:id="rId5"/>
    <p:sldId id="260" r:id="rId6"/>
    <p:sldId id="261" r:id="rId7"/>
    <p:sldId id="397" r:id="rId8"/>
    <p:sldId id="343" r:id="rId9"/>
    <p:sldId id="402" r:id="rId10"/>
    <p:sldId id="344" r:id="rId11"/>
    <p:sldId id="345" r:id="rId12"/>
    <p:sldId id="346" r:id="rId13"/>
    <p:sldId id="403" r:id="rId14"/>
    <p:sldId id="409" r:id="rId15"/>
    <p:sldId id="347" r:id="rId16"/>
    <p:sldId id="351" r:id="rId17"/>
    <p:sldId id="357" r:id="rId18"/>
    <p:sldId id="352" r:id="rId19"/>
    <p:sldId id="404" r:id="rId20"/>
    <p:sldId id="405" r:id="rId21"/>
    <p:sldId id="406" r:id="rId22"/>
    <p:sldId id="358" r:id="rId23"/>
    <p:sldId id="407" r:id="rId24"/>
    <p:sldId id="359" r:id="rId25"/>
    <p:sldId id="360" r:id="rId26"/>
    <p:sldId id="361" r:id="rId27"/>
    <p:sldId id="408" r:id="rId28"/>
    <p:sldId id="362" r:id="rId29"/>
    <p:sldId id="399" r:id="rId30"/>
    <p:sldId id="376" r:id="rId31"/>
    <p:sldId id="377" r:id="rId32"/>
    <p:sldId id="378" r:id="rId33"/>
    <p:sldId id="396" r:id="rId34"/>
    <p:sldId id="262" r:id="rId35"/>
    <p:sldId id="369" r:id="rId36"/>
    <p:sldId id="341" r:id="rId37"/>
    <p:sldId id="366" r:id="rId38"/>
    <p:sldId id="370" r:id="rId39"/>
    <p:sldId id="390" r:id="rId40"/>
    <p:sldId id="392" r:id="rId41"/>
    <p:sldId id="391" r:id="rId42"/>
    <p:sldId id="401" r:id="rId4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A50021"/>
    <a:srgbClr val="A40021"/>
    <a:srgbClr val="0000FF"/>
    <a:srgbClr val="FF3300"/>
    <a:srgbClr val="C00000"/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8" autoAdjust="0"/>
  </p:normalViewPr>
  <p:slideViewPr>
    <p:cSldViewPr>
      <p:cViewPr>
        <p:scale>
          <a:sx n="100" d="100"/>
          <a:sy n="100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32"/>
    </p:cViewPr>
  </p:sorterViewPr>
  <p:notesViewPr>
    <p:cSldViewPr>
      <p:cViewPr varScale="1">
        <p:scale>
          <a:sx n="61" d="100"/>
          <a:sy n="61" d="100"/>
        </p:scale>
        <p:origin x="-26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3689EC17-C3C1-4B40-ABCC-064917526E20}" type="datetimeFigureOut">
              <a:rPr lang="zh-TW" altLang="en-US"/>
              <a:pPr>
                <a:defRPr/>
              </a:pPr>
              <a:t>2018/9/12</a:t>
            </a:fld>
            <a:endParaRPr lang="en-US" altLang="zh-TW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A3792453-D6FA-401D-A299-B1F45355C6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A47C5C65-8F9F-4543-A7E9-7D22D885524C}" type="datetimeFigureOut">
              <a:rPr lang="zh-TW" altLang="en-US"/>
              <a:pPr>
                <a:defRPr/>
              </a:pPr>
              <a:t>2018/9/12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D8DE6FF6-666F-429B-9DE8-91E78BA448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26FBD8-9FC0-46A0-839F-49BF56F81293}" type="slidenum">
              <a:rPr lang="zh-TW" altLang="en-US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24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646443-7DCE-4846-B66D-74291E381BB2}" type="slidenum">
              <a:rPr lang="zh-TW" altLang="en-US" smtClean="0">
                <a:solidFill>
                  <a:srgbClr val="000000"/>
                </a:solidFill>
                <a:ea typeface="新細明體" charset="-120"/>
              </a:rPr>
              <a:pPr/>
              <a:t>36</a:t>
            </a:fld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48E9E8-7A14-4D93-940C-CED6B9389AD0}" type="slidenum">
              <a:rPr lang="zh-TW" altLang="en-US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5E54A6-FF0D-4C0B-AE55-046999352235}" type="slidenum">
              <a:rPr lang="zh-TW" altLang="en-US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1B1166-35DB-4141-A32A-8D987C209E9E}" type="slidenum">
              <a:rPr lang="zh-TW" altLang="en-US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4D72A7-E3B7-4473-86B5-1C462252A487}" type="slidenum">
              <a:rPr lang="zh-TW" altLang="en-US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D4A860-6269-4E13-A7CF-157D39823D44}" type="slidenum">
              <a:rPr lang="zh-TW" altLang="en-US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3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9FA54-080E-4887-9004-B34177D9EDFF}" type="slidenum">
              <a:rPr lang="zh-TW" altLang="en-US" sz="1200">
                <a:solidFill>
                  <a:schemeClr val="tx1"/>
                </a:solidFill>
              </a:rPr>
              <a:pPr algn="r"/>
              <a:t>8</a:t>
            </a:fld>
            <a:endParaRPr lang="en-US" altLang="zh-TW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939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A3812B-A9A8-4F2D-8EAD-9ADD3868178C}" type="slidenum">
              <a:rPr lang="zh-TW" altLang="en-US" smtClean="0">
                <a:ea typeface="新細明體" charset="-120"/>
              </a:rPr>
              <a:pPr/>
              <a:t>34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9CB6-BF28-4ABB-845F-3DEDB3C4565B}" type="datetimeFigureOut">
              <a:rPr lang="zh-TW" altLang="en-US"/>
              <a:pPr>
                <a:defRPr/>
              </a:pPr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10E5-A6E3-41D1-BD42-7D9B37D957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096A5-7CA0-4016-917D-B8A54FD821D0}" type="datetimeFigureOut">
              <a:rPr lang="zh-TW" altLang="en-US"/>
              <a:pPr>
                <a:defRPr/>
              </a:pPr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D26F-A8B7-4D4F-B928-46F3F1C77E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FB9A-11C6-4DE5-8B9E-173FA3CD0D09}" type="datetimeFigureOut">
              <a:rPr lang="zh-TW" altLang="en-US"/>
              <a:pPr>
                <a:defRPr/>
              </a:pPr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90DFA-F95C-4147-8BF9-1D0F600479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3F3CA-1A3F-4A2E-9D4F-323CB1DAC431}" type="datetimeFigureOut">
              <a:rPr lang="zh-TW" altLang="en-US"/>
              <a:pPr>
                <a:defRPr/>
              </a:pPr>
              <a:t>2018/9/12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FC43-2001-4006-A1A3-0236093684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B056-6EF2-4723-A6F6-E91E0CADDBE6}" type="datetimeFigureOut">
              <a:rPr lang="zh-TW" altLang="en-US"/>
              <a:pPr>
                <a:defRPr/>
              </a:pPr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9DFE5-39DF-40BF-8C0E-443984E8A9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2FA8-B3B2-484F-B026-BD73ADC8399C}" type="datetimeFigureOut">
              <a:rPr lang="zh-TW" altLang="en-US"/>
              <a:pPr>
                <a:defRPr/>
              </a:pPr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85E8-98AD-4E08-8C2A-07E44195B9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937A-E0C0-43B2-A7DB-11DA28F3FC34}" type="datetimeFigureOut">
              <a:rPr lang="zh-TW" altLang="en-US"/>
              <a:pPr>
                <a:defRPr/>
              </a:pPr>
              <a:t>2018/9/12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15EF-A185-49ED-80F6-4571F51FEA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2A03-440B-4ED1-B624-7EAEE2EEE5B1}" type="datetimeFigureOut">
              <a:rPr lang="zh-TW" altLang="en-US"/>
              <a:pPr>
                <a:defRPr/>
              </a:pPr>
              <a:t>2018/9/12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3097-B836-4FF9-9ACE-2D31B00ADD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80730-4844-412B-9023-0BDE8D4A7EBD}" type="datetimeFigureOut">
              <a:rPr lang="zh-TW" altLang="en-US"/>
              <a:pPr>
                <a:defRPr/>
              </a:pPr>
              <a:t>2018/9/12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5CD54-4086-418B-92CF-A0D4E4D5C2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0A659-1C26-4F22-A194-A7DB92AA304E}" type="datetimeFigureOut">
              <a:rPr lang="zh-TW" altLang="en-US"/>
              <a:pPr>
                <a:defRPr/>
              </a:pPr>
              <a:t>2018/9/12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2AB48-0FE3-42BF-B742-B2DCE090E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3E32-7FAD-4F06-8626-0DF25AC90AF5}" type="datetimeFigureOut">
              <a:rPr lang="zh-TW" altLang="en-US"/>
              <a:pPr>
                <a:defRPr/>
              </a:pPr>
              <a:t>2018/9/12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3A361-B603-4B07-BE7F-327FE3A1B1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463B-C29A-4707-A120-DE196D3A0F7A}" type="datetimeFigureOut">
              <a:rPr lang="zh-TW" altLang="en-US"/>
              <a:pPr>
                <a:defRPr/>
              </a:pPr>
              <a:t>2018/9/12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24C1-F9C4-4114-B594-43119E2B29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2052A08-2F14-4074-8550-4B2C101C50C3}" type="datetimeFigureOut">
              <a:rPr lang="zh-TW" altLang="en-US"/>
              <a:pPr>
                <a:defRPr/>
              </a:pPr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D36511-801B-4C59-AD43-69E0CC1179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slide" Target="slide17.xml"/><Relationship Id="rId3" Type="http://schemas.openxmlformats.org/officeDocument/2006/relationships/slide" Target="slide2.xml"/><Relationship Id="rId21" Type="http://schemas.openxmlformats.org/officeDocument/2006/relationships/image" Target="../media/image5.png"/><Relationship Id="rId7" Type="http://schemas.openxmlformats.org/officeDocument/2006/relationships/slide" Target="slide39.xml"/><Relationship Id="rId12" Type="http://schemas.openxmlformats.org/officeDocument/2006/relationships/image" Target="../media/image46.png"/><Relationship Id="rId17" Type="http://schemas.openxmlformats.org/officeDocument/2006/relationships/image" Target="../media/image19.png"/><Relationship Id="rId25" Type="http://schemas.openxmlformats.org/officeDocument/2006/relationships/image" Target="../media/image7.png"/><Relationship Id="rId2" Type="http://schemas.openxmlformats.org/officeDocument/2006/relationships/image" Target="../media/image3.png"/><Relationship Id="rId16" Type="http://schemas.openxmlformats.org/officeDocument/2006/relationships/image" Target="../media/image31.png"/><Relationship Id="rId20" Type="http://schemas.openxmlformats.org/officeDocument/2006/relationships/slide" Target="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45.png"/><Relationship Id="rId24" Type="http://schemas.openxmlformats.org/officeDocument/2006/relationships/slide" Target="slide19.xml"/><Relationship Id="rId5" Type="http://schemas.openxmlformats.org/officeDocument/2006/relationships/slide" Target="slide22.xml"/><Relationship Id="rId15" Type="http://schemas.openxmlformats.org/officeDocument/2006/relationships/image" Target="../media/image49.png"/><Relationship Id="rId23" Type="http://schemas.openxmlformats.org/officeDocument/2006/relationships/image" Target="../media/image6.png"/><Relationship Id="rId10" Type="http://schemas.openxmlformats.org/officeDocument/2006/relationships/image" Target="../media/image44.png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31.png"/><Relationship Id="rId3" Type="http://schemas.openxmlformats.org/officeDocument/2006/relationships/image" Target="../media/image3.png"/><Relationship Id="rId21" Type="http://schemas.openxmlformats.org/officeDocument/2006/relationships/slide" Target="slide41.xml"/><Relationship Id="rId7" Type="http://schemas.openxmlformats.org/officeDocument/2006/relationships/image" Target="../media/image4.png"/><Relationship Id="rId12" Type="http://schemas.openxmlformats.org/officeDocument/2006/relationships/slide" Target="slide40.xml"/><Relationship Id="rId17" Type="http://schemas.openxmlformats.org/officeDocument/2006/relationships/image" Target="../media/image55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image" Target="../media/image6.png"/><Relationship Id="rId24" Type="http://schemas.openxmlformats.org/officeDocument/2006/relationships/image" Target="../media/image61.png"/><Relationship Id="rId5" Type="http://schemas.openxmlformats.org/officeDocument/2006/relationships/image" Target="../media/image9.png"/><Relationship Id="rId15" Type="http://schemas.openxmlformats.org/officeDocument/2006/relationships/image" Target="../media/image53.png"/><Relationship Id="rId23" Type="http://schemas.openxmlformats.org/officeDocument/2006/relationships/image" Target="../media/image60.png"/><Relationship Id="rId10" Type="http://schemas.openxmlformats.org/officeDocument/2006/relationships/slide" Target="slide26.xml"/><Relationship Id="rId19" Type="http://schemas.openxmlformats.org/officeDocument/2006/relationships/image" Target="../media/image57.png"/><Relationship Id="rId4" Type="http://schemas.openxmlformats.org/officeDocument/2006/relationships/slide" Target="slide23.xml"/><Relationship Id="rId9" Type="http://schemas.openxmlformats.org/officeDocument/2006/relationships/image" Target="../media/image5.png"/><Relationship Id="rId14" Type="http://schemas.openxmlformats.org/officeDocument/2006/relationships/image" Target="../media/image52.png"/><Relationship Id="rId22" Type="http://schemas.openxmlformats.org/officeDocument/2006/relationships/image" Target="../media/image59.png"/><Relationship Id="rId27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6.png"/><Relationship Id="rId1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slide" Target="slide28.xml"/><Relationship Id="rId12" Type="http://schemas.openxmlformats.org/officeDocument/2006/relationships/image" Target="../media/image65.png"/><Relationship Id="rId17" Type="http://schemas.openxmlformats.org/officeDocument/2006/relationships/image" Target="../media/image31.png"/><Relationship Id="rId2" Type="http://schemas.openxmlformats.org/officeDocument/2006/relationships/image" Target="../media/image3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64.png"/><Relationship Id="rId5" Type="http://schemas.openxmlformats.org/officeDocument/2006/relationships/slide" Target="slide27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8.png"/><Relationship Id="rId9" Type="http://schemas.openxmlformats.org/officeDocument/2006/relationships/slide" Target="slide42.xml"/><Relationship Id="rId1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slide" Target="slide34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24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10" Type="http://schemas.openxmlformats.org/officeDocument/2006/relationships/slide" Target="slide7.xml"/><Relationship Id="rId19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openxmlformats.org/officeDocument/2006/relationships/image" Target="../media/image6.png"/><Relationship Id="rId14" Type="http://schemas.openxmlformats.org/officeDocument/2006/relationships/slide" Target="slide8.xml"/><Relationship Id="rId22" Type="http://schemas.openxmlformats.org/officeDocument/2006/relationships/slide" Target="slide35.xml"/><Relationship Id="rId27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slide" Target="slide10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5" Type="http://schemas.openxmlformats.org/officeDocument/2006/relationships/slide" Target="slide11.xml"/><Relationship Id="rId10" Type="http://schemas.openxmlformats.org/officeDocument/2006/relationships/image" Target="../media/image28.png"/><Relationship Id="rId19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image" Target="../media/image27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8.png"/><Relationship Id="rId3" Type="http://schemas.openxmlformats.org/officeDocument/2006/relationships/slide" Target="slide15.xml"/><Relationship Id="rId21" Type="http://schemas.openxmlformats.org/officeDocument/2006/relationships/slide" Target="slide13.xml"/><Relationship Id="rId7" Type="http://schemas.openxmlformats.org/officeDocument/2006/relationships/image" Target="../media/image33.png"/><Relationship Id="rId12" Type="http://schemas.openxmlformats.org/officeDocument/2006/relationships/slide" Target="slide38.xml"/><Relationship Id="rId17" Type="http://schemas.openxmlformats.org/officeDocument/2006/relationships/slide" Target="slide2.xml"/><Relationship Id="rId2" Type="http://schemas.openxmlformats.org/officeDocument/2006/relationships/image" Target="../media/image3.png"/><Relationship Id="rId16" Type="http://schemas.openxmlformats.org/officeDocument/2006/relationships/image" Target="../media/image4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7.png"/><Relationship Id="rId5" Type="http://schemas.openxmlformats.org/officeDocument/2006/relationships/slide" Target="slide37.xml"/><Relationship Id="rId15" Type="http://schemas.openxmlformats.org/officeDocument/2006/relationships/image" Target="../media/image40.png"/><Relationship Id="rId23" Type="http://schemas.openxmlformats.org/officeDocument/2006/relationships/slide" Target="slide14.xml"/><Relationship Id="rId10" Type="http://schemas.openxmlformats.org/officeDocument/2006/relationships/image" Target="../media/image36.png"/><Relationship Id="rId19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Relationship Id="rId2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標題 2"/>
          <p:cNvSpPr>
            <a:spLocks/>
          </p:cNvSpPr>
          <p:nvPr/>
        </p:nvSpPr>
        <p:spPr bwMode="auto">
          <a:xfrm>
            <a:off x="6302375" y="5387975"/>
            <a:ext cx="25908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蘇轍</a:t>
            </a:r>
          </a:p>
        </p:txBody>
      </p:sp>
      <p:sp>
        <p:nvSpPr>
          <p:cNvPr id="16387" name="標題 5"/>
          <p:cNvSpPr>
            <a:spLocks/>
          </p:cNvSpPr>
          <p:nvPr/>
        </p:nvSpPr>
        <p:spPr bwMode="auto">
          <a:xfrm>
            <a:off x="250825" y="4437063"/>
            <a:ext cx="77771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5400">
                <a:solidFill>
                  <a:srgbClr val="006600"/>
                </a:solidFill>
                <a:latin typeface="Calibri" pitchFamily="34" charset="0"/>
                <a:ea typeface="標楷體" pitchFamily="65" charset="-120"/>
              </a:rPr>
              <a:t>第十四課　黃州快哉亭記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/>
          </p:cNvSpPr>
          <p:nvPr/>
        </p:nvSpPr>
        <p:spPr bwMode="auto">
          <a:xfrm>
            <a:off x="179388" y="908050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亭名快哉，在於可覽觀江流之勝，還可使人興懷古之幽情。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32771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/>
          </p:cNvSpPr>
          <p:nvPr/>
        </p:nvSpPr>
        <p:spPr bwMode="auto">
          <a:xfrm>
            <a:off x="587375" y="981075"/>
            <a:ext cx="80883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  <a:tabLst>
                <a:tab pos="6994525" algn="l"/>
              </a:tabLst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本段解釋此亭名為「快哉」之因，並緊扣「快哉」著墨。從近觀、遠眺的角度所描繪的山川形勝，與三國人物的流風遺韻，皆令人稱快。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3"/>
          <p:cNvSpPr>
            <a:spLocks/>
          </p:cNvSpPr>
          <p:nvPr/>
        </p:nvSpPr>
        <p:spPr bwMode="auto">
          <a:xfrm>
            <a:off x="179388" y="984250"/>
            <a:ext cx="87947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由這亭子可以看到的景物，南北有百里，東西有三十</a:t>
            </a:r>
            <a:r>
              <a:rPr kumimoji="0" lang="en-US" altLang="zh-TW" sz="280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kumimoji="0" lang="en-US" altLang="zh-TW" sz="2800">
                <a:solidFill>
                  <a:schemeClr val="tx1"/>
                </a:solidFill>
                <a:ea typeface="標楷體" pitchFamily="65" charset="-120"/>
              </a:rPr>
            </a:b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里。波濤洶湧奔放，風雲散聚變幻不定。白天可以看見船隻在亭前來來去去，晚上可以聽見魚龍在亭下悲鳴長嘯，景物變化迅速，動人心魄，驚人眼目，令人不敢久看。現在竟然能夠靠坐在几旁、席上觀賞美景，放眼四望就可以飽覽美景。</a:t>
            </a:r>
          </a:p>
        </p:txBody>
      </p:sp>
      <p:pic>
        <p:nvPicPr>
          <p:cNvPr id="34819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3"/>
          <p:cNvSpPr>
            <a:spLocks/>
          </p:cNvSpPr>
          <p:nvPr/>
        </p:nvSpPr>
        <p:spPr bwMode="auto">
          <a:xfrm>
            <a:off x="179388" y="984250"/>
            <a:ext cx="87947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向西遠望武昌的許多山嶺，山峰高低起伏，草木縱橫排列，每當煙霧消散太陽升起，漁父樵夫的房子都可指著數出來。這就是亭子為什麼叫「快哉」的原因。至於那江中狹長沙洲的岸邊，武昌舊城的遺址，曾經是曹操、孫權傲視群倫的所在，也是周瑜、陸遜任意驅馳、角逐戰鬥的地方，他們流傳下來的風采史跡，也足以讓世俗的人稱快叫好。</a:t>
            </a:r>
          </a:p>
        </p:txBody>
      </p:sp>
      <p:pic>
        <p:nvPicPr>
          <p:cNvPr id="35843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根據本段所指出，亭子命名為「快哉」的原因為何？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5675" y="1844675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本段寫命名為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「快哉」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的原因有二：</a:t>
            </a:r>
          </a:p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(1)自然景觀：可覽觀江流勝景。</a:t>
            </a:r>
          </a:p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(2)人文景致：前人之風流遺韻，可使人興</a:t>
            </a:r>
          </a:p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思古之幽情，令人稱快。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6868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/>
          </p:cNvSpPr>
          <p:nvPr/>
        </p:nvSpPr>
        <p:spPr bwMode="auto">
          <a:xfrm>
            <a:off x="352425" y="889000"/>
            <a:ext cx="8396288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0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昔楚襄王 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從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宋玉 、景差 於蘭臺 之宮，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有風颯然 至者，王披襟當之 ，曰：「快哉此風！寡人所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庶人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者耶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？」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宋玉曰：「此獨大王之雄風耳，庶人安得共之？」玉之言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蓋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有諷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焉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夫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風無雄雌之異，而人有遇不遇之變 。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楚王之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所以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為樂，與庶人之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所以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為憂，此則人之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變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也，而風何與焉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？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891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37892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08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71" descr="2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78000" y="13430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72" descr="2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8163" y="13430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73" descr="2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13430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74" descr="2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30850" y="13430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75" descr="3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26425" y="13430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76" descr="3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76600" y="22240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77" descr="3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32063" y="48339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78" descr="3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60988" y="57340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0" name="Rectangle 180"/>
          <p:cNvSpPr>
            <a:spLocks noChangeArrowheads="1"/>
          </p:cNvSpPr>
          <p:nvPr/>
        </p:nvSpPr>
        <p:spPr bwMode="auto">
          <a:xfrm>
            <a:off x="2051050" y="1665288"/>
            <a:ext cx="2057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使</a:t>
            </a:r>
            <a:r>
              <a:rPr kumimoji="0" lang="en-US" altLang="zh-TW" sz="2100" b="1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跟隨，帶領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041525" y="1357313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61622" name="Rectangle 182"/>
          <p:cNvSpPr>
            <a:spLocks noChangeArrowheads="1"/>
          </p:cNvSpPr>
          <p:nvPr/>
        </p:nvSpPr>
        <p:spPr bwMode="auto">
          <a:xfrm>
            <a:off x="7785100" y="2563813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和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7724775" y="2214563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61624" name="Rectangle 184"/>
          <p:cNvSpPr>
            <a:spLocks noChangeArrowheads="1"/>
          </p:cNvSpPr>
          <p:nvPr/>
        </p:nvSpPr>
        <p:spPr bwMode="auto">
          <a:xfrm>
            <a:off x="369888" y="3516313"/>
            <a:ext cx="13938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共享、共有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814388" y="310197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61626" name="Rectangle 186"/>
          <p:cNvSpPr>
            <a:spLocks noChangeArrowheads="1"/>
          </p:cNvSpPr>
          <p:nvPr/>
        </p:nvSpPr>
        <p:spPr bwMode="auto">
          <a:xfrm>
            <a:off x="2286000" y="3754438"/>
            <a:ext cx="19256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推測語氣，大概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3292475" y="40084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61628" name="Rectangle 188"/>
          <p:cNvSpPr>
            <a:spLocks noChangeArrowheads="1"/>
          </p:cNvSpPr>
          <p:nvPr/>
        </p:nvSpPr>
        <p:spPr bwMode="auto">
          <a:xfrm>
            <a:off x="4211638" y="429895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於此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4367213" y="3981450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61630" name="Rectangle 190"/>
          <p:cNvSpPr>
            <a:spLocks noChangeArrowheads="1"/>
          </p:cNvSpPr>
          <p:nvPr/>
        </p:nvSpPr>
        <p:spPr bwMode="auto">
          <a:xfrm>
            <a:off x="5091113" y="4300538"/>
            <a:ext cx="16144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發語詞，無義</a:t>
            </a:r>
          </a:p>
        </p:txBody>
      </p:sp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5083175" y="4043363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61632" name="Rectangle 192"/>
          <p:cNvSpPr>
            <a:spLocks noChangeArrowheads="1"/>
          </p:cNvSpPr>
          <p:nvPr/>
        </p:nvSpPr>
        <p:spPr bwMode="auto">
          <a:xfrm>
            <a:off x="3255963" y="4630738"/>
            <a:ext cx="16033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何以、為什麼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4187825" y="4865688"/>
            <a:ext cx="755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61634" name="Rectangle 194"/>
          <p:cNvSpPr>
            <a:spLocks noChangeArrowheads="1"/>
          </p:cNvSpPr>
          <p:nvPr/>
        </p:nvSpPr>
        <p:spPr bwMode="auto">
          <a:xfrm>
            <a:off x="7380288" y="5195888"/>
            <a:ext cx="16906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何以、為什麼</a:t>
            </a:r>
          </a:p>
        </p:txBody>
      </p:sp>
      <p:sp>
        <p:nvSpPr>
          <p:cNvPr id="8" name="文字方塊 14"/>
          <p:cNvSpPr txBox="1">
            <a:spLocks noChangeArrowheads="1"/>
          </p:cNvSpPr>
          <p:nvPr/>
        </p:nvSpPr>
        <p:spPr bwMode="auto">
          <a:xfrm>
            <a:off x="7392988" y="4862513"/>
            <a:ext cx="755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61636" name="Rectangle 196"/>
          <p:cNvSpPr>
            <a:spLocks noChangeArrowheads="1"/>
          </p:cNvSpPr>
          <p:nvPr/>
        </p:nvSpPr>
        <p:spPr bwMode="auto">
          <a:xfrm>
            <a:off x="1052513" y="5411788"/>
            <a:ext cx="1866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此處指際遇不同</a:t>
            </a:r>
          </a:p>
        </p:txBody>
      </p:sp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2566988" y="5746750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61638" name="Rectangle 198"/>
          <p:cNvSpPr>
            <a:spLocks noChangeArrowheads="1"/>
          </p:cNvSpPr>
          <p:nvPr/>
        </p:nvSpPr>
        <p:spPr bwMode="auto">
          <a:xfrm>
            <a:off x="468313" y="1989138"/>
            <a:ext cx="4895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楚王藉著一陣風的舒爽，流露出自得之情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897063" y="3417888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0" name="Rectangle 200"/>
          <p:cNvSpPr>
            <a:spLocks noChangeArrowheads="1"/>
          </p:cNvSpPr>
          <p:nvPr/>
        </p:nvSpPr>
        <p:spPr bwMode="auto">
          <a:xfrm>
            <a:off x="2628900" y="2846388"/>
            <a:ext cx="6191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宋玉藉著大王獨享雄風，諷諭楚王宜多體察民生疾苦</a:t>
            </a:r>
          </a:p>
        </p:txBody>
      </p:sp>
      <p:pic>
        <p:nvPicPr>
          <p:cNvPr id="10" name="圖片 18" descr="下標籤-析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52975" y="4303713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2" name="Rectangle 202"/>
          <p:cNvSpPr>
            <a:spLocks noChangeArrowheads="1"/>
          </p:cNvSpPr>
          <p:nvPr/>
        </p:nvSpPr>
        <p:spPr bwMode="auto">
          <a:xfrm>
            <a:off x="3059113" y="5219700"/>
            <a:ext cx="428466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楚王與人民之所以有憂樂之異，是人本身處境不同，與風（外物）無關</a:t>
            </a:r>
          </a:p>
        </p:txBody>
      </p:sp>
      <p:sp>
        <p:nvSpPr>
          <p:cNvPr id="37925" name="Freeform 203"/>
          <p:cNvSpPr>
            <a:spLocks/>
          </p:cNvSpPr>
          <p:nvPr/>
        </p:nvSpPr>
        <p:spPr bwMode="auto">
          <a:xfrm>
            <a:off x="6827838" y="2003425"/>
            <a:ext cx="468312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61644" name="Picture 204" descr="上標籤-修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86575" y="186055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7327900" y="1871663"/>
            <a:ext cx="16319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設問（懸問）</a:t>
            </a:r>
          </a:p>
        </p:txBody>
      </p:sp>
      <p:grpSp>
        <p:nvGrpSpPr>
          <p:cNvPr id="37928" name="Group 206"/>
          <p:cNvGrpSpPr>
            <a:grpSpLocks/>
          </p:cNvGrpSpPr>
          <p:nvPr/>
        </p:nvGrpSpPr>
        <p:grpSpPr bwMode="auto">
          <a:xfrm>
            <a:off x="1598613" y="2889250"/>
            <a:ext cx="236537" cy="179388"/>
            <a:chOff x="2154" y="3657"/>
            <a:chExt cx="230" cy="137"/>
          </a:xfrm>
        </p:grpSpPr>
        <p:sp>
          <p:nvSpPr>
            <p:cNvPr id="3795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95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7929" name="Freeform 209"/>
          <p:cNvSpPr>
            <a:spLocks/>
          </p:cNvSpPr>
          <p:nvPr/>
        </p:nvSpPr>
        <p:spPr bwMode="auto">
          <a:xfrm flipV="1">
            <a:off x="4535488" y="3500438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61650" name="Picture 210" descr="上標籤-修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95813" y="35464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48"/>
          <p:cNvSpPr txBox="1">
            <a:spLocks noChangeArrowheads="1"/>
          </p:cNvSpPr>
          <p:nvPr/>
        </p:nvSpPr>
        <p:spPr bwMode="auto">
          <a:xfrm>
            <a:off x="5003800" y="3538538"/>
            <a:ext cx="16240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倒反（反語）</a:t>
            </a:r>
          </a:p>
        </p:txBody>
      </p:sp>
      <p:grpSp>
        <p:nvGrpSpPr>
          <p:cNvPr id="37932" name="Group 212"/>
          <p:cNvGrpSpPr>
            <a:grpSpLocks/>
          </p:cNvGrpSpPr>
          <p:nvPr/>
        </p:nvGrpSpPr>
        <p:grpSpPr bwMode="auto">
          <a:xfrm flipV="1">
            <a:off x="1103313" y="4329113"/>
            <a:ext cx="236537" cy="179387"/>
            <a:chOff x="2154" y="3657"/>
            <a:chExt cx="230" cy="137"/>
          </a:xfrm>
        </p:grpSpPr>
        <p:sp>
          <p:nvSpPr>
            <p:cNvPr id="37948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949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7933" name="Freeform 215"/>
          <p:cNvSpPr>
            <a:spLocks/>
          </p:cNvSpPr>
          <p:nvPr/>
        </p:nvSpPr>
        <p:spPr bwMode="auto">
          <a:xfrm flipV="1">
            <a:off x="1330325" y="6054725"/>
            <a:ext cx="468313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61656" name="Picture 216" descr="上標籤-修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390650" y="61007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48"/>
          <p:cNvSpPr txBox="1">
            <a:spLocks noChangeArrowheads="1"/>
          </p:cNvSpPr>
          <p:nvPr/>
        </p:nvSpPr>
        <p:spPr bwMode="auto">
          <a:xfrm>
            <a:off x="1878013" y="6165850"/>
            <a:ext cx="1638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設問（激問）</a:t>
            </a:r>
          </a:p>
        </p:txBody>
      </p:sp>
      <p:grpSp>
        <p:nvGrpSpPr>
          <p:cNvPr id="37936" name="Group 218"/>
          <p:cNvGrpSpPr>
            <a:grpSpLocks/>
          </p:cNvGrpSpPr>
          <p:nvPr/>
        </p:nvGrpSpPr>
        <p:grpSpPr bwMode="auto">
          <a:xfrm flipV="1">
            <a:off x="5003800" y="6054725"/>
            <a:ext cx="236538" cy="179388"/>
            <a:chOff x="2154" y="3657"/>
            <a:chExt cx="230" cy="137"/>
          </a:xfrm>
        </p:grpSpPr>
        <p:sp>
          <p:nvSpPr>
            <p:cNvPr id="3794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94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3" name="圖片 18" descr="下標籤-析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461000" y="6046788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8" name="Picture 10" descr="上方ICON-段析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9" name="Picture 11" descr="上方ICON-段旨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0" name="Picture 12" descr="上方ICON-語譯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1" name="Picture 13" descr="上方ICON-課堂Q&amp;A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6" name="Picture 226" descr="上標籤-修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78663" y="429418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67" name="Text Box 227"/>
          <p:cNvSpPr txBox="1">
            <a:spLocks noChangeArrowheads="1"/>
          </p:cNvSpPr>
          <p:nvPr/>
        </p:nvSpPr>
        <p:spPr bwMode="auto">
          <a:xfrm>
            <a:off x="7319963" y="4302125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61668" name="Text Box 228"/>
          <p:cNvSpPr txBox="1">
            <a:spLocks noChangeArrowheads="1"/>
          </p:cNvSpPr>
          <p:nvPr/>
        </p:nvSpPr>
        <p:spPr bwMode="auto">
          <a:xfrm>
            <a:off x="2336800" y="517048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14" name="文字方塊 48"/>
          <p:cNvSpPr txBox="1">
            <a:spLocks noChangeArrowheads="1"/>
          </p:cNvSpPr>
          <p:nvPr/>
        </p:nvSpPr>
        <p:spPr bwMode="auto">
          <a:xfrm>
            <a:off x="5564188" y="4554538"/>
            <a:ext cx="3213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錯綜（抽換詞面：異、變）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1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5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1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1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6"/>
                  </p:tgtEl>
                </p:cond>
              </p:nextCondLst>
            </p:seq>
          </p:childTnLst>
        </p:cTn>
      </p:par>
    </p:tnLst>
    <p:bldLst>
      <p:bldP spid="61620" grpId="0"/>
      <p:bldP spid="61620" grpId="1"/>
      <p:bldP spid="61622" grpId="0"/>
      <p:bldP spid="61622" grpId="1"/>
      <p:bldP spid="61624" grpId="0"/>
      <p:bldP spid="61624" grpId="1"/>
      <p:bldP spid="61626" grpId="0"/>
      <p:bldP spid="61626" grpId="1"/>
      <p:bldP spid="61628" grpId="0"/>
      <p:bldP spid="61628" grpId="1"/>
      <p:bldP spid="61630" grpId="0"/>
      <p:bldP spid="61630" grpId="1"/>
      <p:bldP spid="61632" grpId="0"/>
      <p:bldP spid="61632" grpId="1"/>
      <p:bldP spid="61634" grpId="0"/>
      <p:bldP spid="61634" grpId="1"/>
      <p:bldP spid="61636" grpId="0"/>
      <p:bldP spid="61636" grpId="1"/>
      <p:bldP spid="61638" grpId="0"/>
      <p:bldP spid="61638" grpId="1"/>
      <p:bldP spid="61640" grpId="0"/>
      <p:bldP spid="61640" grpId="1"/>
      <p:bldP spid="61642" grpId="0"/>
      <p:bldP spid="61642" grpId="1"/>
      <p:bldP spid="49" grpId="0"/>
      <p:bldP spid="49" grpId="1"/>
      <p:bldP spid="11" grpId="0"/>
      <p:bldP spid="11" grpId="1"/>
      <p:bldP spid="12" grpId="0"/>
      <p:bldP spid="12" grpId="1"/>
      <p:bldP spid="61667" grpId="0"/>
      <p:bldP spid="61667" grpId="1"/>
      <p:bldP spid="61668" grpId="0"/>
      <p:bldP spid="61668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3"/>
          <p:cNvSpPr>
            <a:spLocks/>
          </p:cNvSpPr>
          <p:nvPr/>
        </p:nvSpPr>
        <p:spPr bwMode="auto">
          <a:xfrm>
            <a:off x="179388" y="908050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交代「快哉」二字的出處，並說明人生憂樂取決於各人處境不同，與外物無涉。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38915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/>
          </p:cNvSpPr>
          <p:nvPr/>
        </p:nvSpPr>
        <p:spPr bwMode="auto">
          <a:xfrm>
            <a:off x="155575" y="981075"/>
            <a:ext cx="88217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此段先引宋玉</a:t>
            </a:r>
            <a:r>
              <a:rPr kumimoji="0" lang="en-US" altLang="zh-TW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〈</a:t>
            </a: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風賦</a:t>
            </a:r>
            <a:r>
              <a:rPr kumimoji="0" lang="en-US" altLang="zh-TW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〉</a:t>
            </a: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交代「快哉」的典故出處，並藉著楚王、庶人因處境不同而對風有不同感受，引發下文「自得」之論。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從前楚襄王帶著宋玉、景差同遊蘭臺宮，有陣涼風颯颯吹來，楚襄王敞開衣襟迎著風，說：「這涼風真使人暢快呀！這是我和百姓所能共享的嗎？」宋玉說：「這只是大王獨享的雄風罷了，百姓哪能和您同享？」宋玉的話大概有諷諫的意味。風並沒有雄雌的差別，可是人卻有得志與不得志的差異。楚王之所以感到快樂，和百姓之所以感到憂傷，這是因為人的際遇有所不同，跟風又有什麼相干呢？</a:t>
            </a:r>
          </a:p>
        </p:txBody>
      </p:sp>
      <p:pic>
        <p:nvPicPr>
          <p:cNvPr id="40963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內容版面配置區 2"/>
          <p:cNvSpPr>
            <a:spLocks/>
          </p:cNvSpPr>
          <p:nvPr/>
        </p:nvSpPr>
        <p:spPr bwMode="auto">
          <a:xfrm>
            <a:off x="0" y="692150"/>
            <a:ext cx="8820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4813" indent="-404813" eaLnBrk="0" hangingPunct="0">
              <a:lnSpc>
                <a:spcPct val="95000"/>
              </a:lnSpc>
              <a:buFont typeface="Arial" charset="0"/>
              <a:buNone/>
            </a:pPr>
            <a:r>
              <a:rPr kumimoji="0" lang="en-US" altLang="zh-TW" sz="3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zh-TW" sz="3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文中安插楚王與宋玉的一段對話，其用意為何？【問題討論二】</a:t>
            </a:r>
            <a:endParaRPr kumimoji="0" lang="en-US" altLang="zh-TW" sz="30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04813" indent="-404813" eaLnBrk="0" hangingPunct="0">
              <a:lnSpc>
                <a:spcPct val="95000"/>
              </a:lnSpc>
              <a:buFont typeface="Arial" charset="0"/>
              <a:buNone/>
            </a:pPr>
            <a:r>
              <a:rPr kumimoji="0" lang="zh-TW" altLang="en-US" sz="3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635000" y="1611313"/>
            <a:ext cx="86042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2000"/>
              </a:lnSpc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700">
                <a:ea typeface="標楷體" pitchFamily="65" charset="-120"/>
              </a:rPr>
              <a:t>文中前兩段由領略風光轉為對歷史的懷想，三國名將的流風遺跡足以令人稱快，文章至此，其意似已盡，可以擱筆。但作者筆底瀾翻，轉而考證「快哉」二字的來歷，進而安排楚王與宋玉對話。這並不是節外生枝，因為上文均圍繞「快哉」二字展開，此為全文之題旨，進一步充分論述，自屬必要。因為文章要轉入議論，作者先引用楚襄王與宋玉的對話。楚襄王登上蘭臺，享受到清風的快意，發出了「快哉此風！寡人所與庶人共者耶？」這個幼稚而又荒唐的發問。宋玉因勢利導，回答巧妙，以「風之雌雄」說明人間不平等的議論。楚襄王認為是快樂，而庶人則認為是憂患，這是人地位境遇不同，所產生的感覺不同。並由此過渡到最後一段的議論──坦然自得，方能無入而不快。內容承上啟下，一脈貫通，實在富有深意。</a:t>
            </a:r>
          </a:p>
        </p:txBody>
      </p:sp>
      <p:pic>
        <p:nvPicPr>
          <p:cNvPr id="41988" name="Picture 7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61277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25962"/>
          </a:xfrm>
        </p:spPr>
        <p:txBody>
          <a:bodyPr anchor="ctr"/>
          <a:lstStyle/>
          <a:p>
            <a:pPr algn="ctr" eaLnBrk="1" hangingPunct="1">
              <a:lnSpc>
                <a:spcPct val="85000"/>
              </a:lnSpc>
              <a:spcBef>
                <a:spcPct val="30000"/>
              </a:spcBef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第一段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spcBef>
                <a:spcPct val="30000"/>
              </a:spcBef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第二段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spcBef>
                <a:spcPct val="30000"/>
              </a:spcBef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第三段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spcBef>
                <a:spcPct val="30000"/>
              </a:spcBef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第四段</a:t>
            </a:r>
            <a:endParaRPr lang="zh-TW" altLang="en-US" sz="48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蘇轍認為宋玉所言「此獨大王之雄風耳，庶人安得共之」有諷諭之意，請說出其諷諭意涵。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844675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宋玉藉著大王獨享雄風，諷諭國君與百姓境遇不同，應體恤人民，多體察民生疾苦。</a:t>
            </a:r>
          </a:p>
        </p:txBody>
      </p:sp>
      <p:pic>
        <p:nvPicPr>
          <p:cNvPr id="43012" name="Picture 7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楚王與人民之所以有憂樂之異的原因是什麼？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358900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en-US">
                <a:ea typeface="標楷體" pitchFamily="65" charset="-120"/>
              </a:rPr>
              <a:t>貴賤、貧富、得志、不得志之境遇不同。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44036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/>
          </p:cNvSpPr>
          <p:nvPr/>
        </p:nvSpPr>
        <p:spPr bwMode="auto">
          <a:xfrm>
            <a:off x="334963" y="1033463"/>
            <a:ext cx="863917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士生於世，使其中不自得 ，將 何往而非病 ？使其中</a:t>
            </a:r>
            <a:r>
              <a:rPr kumimoji="0" lang="zh-TW" altLang="en-US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坦然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，不以物傷性 ，將何適而非快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？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今張君不以謫為</a:t>
            </a:r>
            <a:r>
              <a:rPr kumimoji="0" lang="zh-TW" altLang="en-US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患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，竊 會計 之餘功 ，而自</a:t>
            </a:r>
            <a:r>
              <a:rPr kumimoji="0" lang="zh-TW" altLang="en-US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放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山水之間，此其中宜有以過人者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。將 蓬戶甕牖 無所不快，而況乎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濯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長江之清流，挹 西山 之白雲，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窮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耳目之勝以自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適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也哉？</a:t>
            </a:r>
          </a:p>
        </p:txBody>
      </p:sp>
      <p:sp>
        <p:nvSpPr>
          <p:cNvPr id="45059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45060" name="Picture 6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0" descr="上方ICON-段析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87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1" descr="上方ICON-段旨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4438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2" descr="上方ICON-語譯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2452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28" descr="3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60850" y="1557338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29" descr="3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18100" y="1557338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30" descr="3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61200" y="1557338"/>
            <a:ext cx="3571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31" descr="3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14688" y="2492375"/>
            <a:ext cx="35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32" descr="3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81688" y="2565400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133" descr="3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52600" y="3500438"/>
            <a:ext cx="35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34" descr="4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628900" y="3500438"/>
            <a:ext cx="35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135" descr="4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921125" y="3500438"/>
            <a:ext cx="35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136" descr="42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827338" y="4508500"/>
            <a:ext cx="35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137" descr="43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430713" y="4508500"/>
            <a:ext cx="35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138" descr="4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120900" y="552132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Picture 139" descr="45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979738" y="552132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92" name="Rectangle 140"/>
          <p:cNvSpPr>
            <a:spLocks noChangeArrowheads="1"/>
          </p:cNvSpPr>
          <p:nvPr/>
        </p:nvSpPr>
        <p:spPr bwMode="auto">
          <a:xfrm>
            <a:off x="415925" y="2908300"/>
            <a:ext cx="3076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形容內心平靜，沒有憂慮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27038" y="2589213"/>
            <a:ext cx="7112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74894" name="Rectangle 142"/>
          <p:cNvSpPr>
            <a:spLocks noChangeArrowheads="1"/>
          </p:cNvSpPr>
          <p:nvPr/>
        </p:nvSpPr>
        <p:spPr bwMode="auto">
          <a:xfrm>
            <a:off x="323850" y="3884613"/>
            <a:ext cx="1336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憂慮、痛苦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776288" y="3578225"/>
            <a:ext cx="36988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74897" name="Rectangle 145"/>
          <p:cNvSpPr>
            <a:spLocks noChangeArrowheads="1"/>
          </p:cNvSpPr>
          <p:nvPr/>
        </p:nvSpPr>
        <p:spPr bwMode="auto">
          <a:xfrm>
            <a:off x="4716463" y="3232150"/>
            <a:ext cx="13366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放懷、縱情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5178425" y="3578225"/>
            <a:ext cx="36988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74899" name="Rectangle 147"/>
          <p:cNvSpPr>
            <a:spLocks noChangeArrowheads="1"/>
          </p:cNvSpPr>
          <p:nvPr/>
        </p:nvSpPr>
        <p:spPr bwMode="auto">
          <a:xfrm>
            <a:off x="7475538" y="4868863"/>
            <a:ext cx="5349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洗滌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7516813" y="4578350"/>
            <a:ext cx="36988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74901" name="Rectangle 149"/>
          <p:cNvSpPr>
            <a:spLocks noChangeArrowheads="1"/>
          </p:cNvSpPr>
          <p:nvPr/>
        </p:nvSpPr>
        <p:spPr bwMode="auto">
          <a:xfrm>
            <a:off x="4613275" y="5876925"/>
            <a:ext cx="534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竭盡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4699000" y="5567363"/>
            <a:ext cx="36988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74903" name="Rectangle 151"/>
          <p:cNvSpPr>
            <a:spLocks noChangeArrowheads="1"/>
          </p:cNvSpPr>
          <p:nvPr/>
        </p:nvSpPr>
        <p:spPr bwMode="auto">
          <a:xfrm>
            <a:off x="6877050" y="5876925"/>
            <a:ext cx="10779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舒適愉快</a:t>
            </a:r>
          </a:p>
        </p:txBody>
      </p:sp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7177088" y="5567363"/>
            <a:ext cx="36988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74905" name="Rectangle 153"/>
          <p:cNvSpPr>
            <a:spLocks noChangeArrowheads="1"/>
          </p:cNvSpPr>
          <p:nvPr/>
        </p:nvSpPr>
        <p:spPr bwMode="auto">
          <a:xfrm>
            <a:off x="450850" y="1939925"/>
            <a:ext cx="4049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人生唯有坦然自得，方能隨遇而安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930900" y="2903538"/>
            <a:ext cx="2587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07" name="Rectangle 155"/>
          <p:cNvSpPr>
            <a:spLocks noChangeArrowheads="1"/>
          </p:cNvSpPr>
          <p:nvPr/>
        </p:nvSpPr>
        <p:spPr bwMode="auto">
          <a:xfrm>
            <a:off x="3995738" y="3884613"/>
            <a:ext cx="48244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盛讚張夢得坦然曠達，不以物傷性的情懷</a:t>
            </a:r>
          </a:p>
        </p:txBody>
      </p:sp>
      <p:pic>
        <p:nvPicPr>
          <p:cNvPr id="7" name="圖片 18" descr="下標籤-析.pn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197100" y="4883150"/>
            <a:ext cx="2587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2" name="Freeform 157"/>
          <p:cNvSpPr>
            <a:spLocks/>
          </p:cNvSpPr>
          <p:nvPr/>
        </p:nvSpPr>
        <p:spPr bwMode="auto">
          <a:xfrm>
            <a:off x="2365375" y="1341438"/>
            <a:ext cx="468313" cy="19843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74910" name="Picture 158" descr="上標籤-修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414588" y="1196975"/>
            <a:ext cx="2508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2843213" y="1316038"/>
            <a:ext cx="59769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錯綜（抽換詞面：往、適）、設問（激問）、映襯</a:t>
            </a:r>
          </a:p>
        </p:txBody>
      </p:sp>
      <p:grpSp>
        <p:nvGrpSpPr>
          <p:cNvPr id="45095" name="Group 160"/>
          <p:cNvGrpSpPr>
            <a:grpSpLocks/>
          </p:cNvGrpSpPr>
          <p:nvPr/>
        </p:nvGrpSpPr>
        <p:grpSpPr bwMode="auto">
          <a:xfrm>
            <a:off x="5588000" y="2381250"/>
            <a:ext cx="236538" cy="198438"/>
            <a:chOff x="2154" y="3657"/>
            <a:chExt cx="230" cy="137"/>
          </a:xfrm>
        </p:grpSpPr>
        <p:sp>
          <p:nvSpPr>
            <p:cNvPr id="45102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03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74915" name="Picture 163" descr="上標籤-修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893888" y="3905250"/>
            <a:ext cx="2508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16" name="Text Box 164"/>
          <p:cNvSpPr txBox="1">
            <a:spLocks noChangeArrowheads="1"/>
          </p:cNvSpPr>
          <p:nvPr/>
        </p:nvSpPr>
        <p:spPr bwMode="auto">
          <a:xfrm>
            <a:off x="2146300" y="3917950"/>
            <a:ext cx="142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74917" name="Text Box 165"/>
          <p:cNvSpPr txBox="1">
            <a:spLocks noChangeArrowheads="1"/>
          </p:cNvSpPr>
          <p:nvPr/>
        </p:nvSpPr>
        <p:spPr bwMode="auto">
          <a:xfrm>
            <a:off x="2481263" y="3917950"/>
            <a:ext cx="142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8" name="文字方塊 48"/>
          <p:cNvSpPr txBox="1">
            <a:spLocks noChangeArrowheads="1"/>
          </p:cNvSpPr>
          <p:nvPr/>
        </p:nvSpPr>
        <p:spPr bwMode="auto">
          <a:xfrm>
            <a:off x="2178050" y="4106863"/>
            <a:ext cx="5397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借代</a:t>
            </a:r>
          </a:p>
        </p:txBody>
      </p:sp>
      <p:sp>
        <p:nvSpPr>
          <p:cNvPr id="74927" name="Text Box 175"/>
          <p:cNvSpPr txBox="1">
            <a:spLocks noChangeArrowheads="1"/>
          </p:cNvSpPr>
          <p:nvPr/>
        </p:nvSpPr>
        <p:spPr bwMode="auto">
          <a:xfrm>
            <a:off x="5895975" y="1958975"/>
            <a:ext cx="142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74928" name="Text Box 176"/>
          <p:cNvSpPr txBox="1">
            <a:spLocks noChangeArrowheads="1"/>
          </p:cNvSpPr>
          <p:nvPr/>
        </p:nvSpPr>
        <p:spPr bwMode="auto">
          <a:xfrm>
            <a:off x="4652963" y="2941638"/>
            <a:ext cx="142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49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91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4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915"/>
                  </p:tgtEl>
                </p:cond>
              </p:nextCondLst>
            </p:seq>
          </p:childTnLst>
        </p:cTn>
      </p:par>
    </p:tnLst>
    <p:bldLst>
      <p:bldP spid="74892" grpId="0"/>
      <p:bldP spid="74892" grpId="1"/>
      <p:bldP spid="74894" grpId="0"/>
      <p:bldP spid="74894" grpId="1"/>
      <p:bldP spid="74897" grpId="0"/>
      <p:bldP spid="74897" grpId="1"/>
      <p:bldP spid="74899" grpId="0"/>
      <p:bldP spid="74899" grpId="1"/>
      <p:bldP spid="74901" grpId="0"/>
      <p:bldP spid="74901" grpId="1"/>
      <p:bldP spid="74903" grpId="0"/>
      <p:bldP spid="74903" grpId="1"/>
      <p:bldP spid="74905" grpId="0"/>
      <p:bldP spid="74905" grpId="1"/>
      <p:bldP spid="74907" grpId="0"/>
      <p:bldP spid="74907" grpId="1"/>
      <p:bldP spid="49" grpId="0"/>
      <p:bldP spid="49" grpId="1"/>
      <p:bldP spid="74916" grpId="0"/>
      <p:bldP spid="74916" grpId="1"/>
      <p:bldP spid="74917" grpId="0"/>
      <p:bldP spid="74917" grpId="1"/>
      <p:bldP spid="8" grpId="0"/>
      <p:bldP spid="8" grpId="1"/>
      <p:bldP spid="74927" grpId="0"/>
      <p:bldP spid="74927" grpId="1"/>
      <p:bldP spid="74928" grpId="0"/>
      <p:bldP spid="7492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/>
          </p:cNvSpPr>
          <p:nvPr/>
        </p:nvSpPr>
        <p:spPr bwMode="auto">
          <a:xfrm>
            <a:off x="325438" y="1033463"/>
            <a:ext cx="842327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不然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連山絕壑 ，</a:t>
            </a:r>
            <a:r>
              <a:rPr kumimoji="0" lang="zh-TW" altLang="en-US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長林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古木，振 之以清風，照之以明月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，此皆騷人思士 之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所以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悲傷憔悴而不能勝 者，烏 睹其為快也哉！</a:t>
            </a:r>
          </a:p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元豐六年十一月朔日 趙郡 蘇轍記。</a:t>
            </a:r>
          </a:p>
        </p:txBody>
      </p:sp>
      <p:sp>
        <p:nvSpPr>
          <p:cNvPr id="47107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47108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12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562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3" descr="上方ICON-課堂Q&amp;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7995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0" descr="4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62263" y="15811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1" descr="4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94338" y="15795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12" descr="4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41713" y="25622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3" descr="4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42225" y="25622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4" descr="5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3738" y="35226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5" descr="5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22663" y="46831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6" descr="5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37063" y="46894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93" name="Rectangle 17"/>
          <p:cNvSpPr>
            <a:spLocks noChangeArrowheads="1"/>
          </p:cNvSpPr>
          <p:nvPr/>
        </p:nvSpPr>
        <p:spPr bwMode="auto">
          <a:xfrm>
            <a:off x="179388" y="1920875"/>
            <a:ext cx="1600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如果不是這樣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27038" y="1616075"/>
            <a:ext cx="71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178195" name="Rectangle 19"/>
          <p:cNvSpPr>
            <a:spLocks noChangeArrowheads="1"/>
          </p:cNvSpPr>
          <p:nvPr/>
        </p:nvSpPr>
        <p:spPr bwMode="auto">
          <a:xfrm>
            <a:off x="3238500" y="1060450"/>
            <a:ext cx="118903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深邃茂密的樹林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3452813" y="1616075"/>
            <a:ext cx="71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178197" name="Rectangle 21"/>
          <p:cNvSpPr>
            <a:spLocks noChangeArrowheads="1"/>
          </p:cNvSpPr>
          <p:nvPr/>
        </p:nvSpPr>
        <p:spPr bwMode="auto">
          <a:xfrm>
            <a:off x="4211638" y="2924175"/>
            <a:ext cx="1600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何以、為什麼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4159250" y="2587625"/>
            <a:ext cx="71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178199" name="Rectangle 23"/>
          <p:cNvSpPr>
            <a:spLocks noChangeArrowheads="1"/>
          </p:cNvSpPr>
          <p:nvPr/>
        </p:nvSpPr>
        <p:spPr bwMode="auto">
          <a:xfrm>
            <a:off x="2089150" y="1920875"/>
            <a:ext cx="673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一旦心情愁苦，缺乏曠達胸襟，那麼風景也不能使人愉快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52525" y="2882900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6" name="Freeform 25"/>
          <p:cNvSpPr>
            <a:spLocks/>
          </p:cNvSpPr>
          <p:nvPr/>
        </p:nvSpPr>
        <p:spPr bwMode="auto">
          <a:xfrm>
            <a:off x="1654175" y="1400175"/>
            <a:ext cx="468313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78202" name="Picture 26" descr="上標籤-修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14500" y="127000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2268538" y="1247775"/>
            <a:ext cx="5445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</a:t>
            </a:r>
          </a:p>
        </p:txBody>
      </p:sp>
      <p:grpSp>
        <p:nvGrpSpPr>
          <p:cNvPr id="47129" name="Group 28"/>
          <p:cNvGrpSpPr>
            <a:grpSpLocks/>
          </p:cNvGrpSpPr>
          <p:nvPr/>
        </p:nvGrpSpPr>
        <p:grpSpPr bwMode="auto">
          <a:xfrm>
            <a:off x="4551363" y="1400175"/>
            <a:ext cx="236537" cy="179388"/>
            <a:chOff x="2154" y="3657"/>
            <a:chExt cx="230" cy="137"/>
          </a:xfrm>
        </p:grpSpPr>
        <p:sp>
          <p:nvSpPr>
            <p:cNvPr id="47142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143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7130" name="Freeform 31"/>
          <p:cNvSpPr>
            <a:spLocks/>
          </p:cNvSpPr>
          <p:nvPr/>
        </p:nvSpPr>
        <p:spPr bwMode="auto">
          <a:xfrm>
            <a:off x="5386388" y="1400175"/>
            <a:ext cx="468312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78208" name="Picture 32" descr="上標籤-修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446713" y="127000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6084888" y="1257300"/>
            <a:ext cx="5445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倒裝</a:t>
            </a:r>
          </a:p>
        </p:txBody>
      </p:sp>
      <p:grpSp>
        <p:nvGrpSpPr>
          <p:cNvPr id="47133" name="Group 34"/>
          <p:cNvGrpSpPr>
            <a:grpSpLocks/>
          </p:cNvGrpSpPr>
          <p:nvPr/>
        </p:nvGrpSpPr>
        <p:grpSpPr bwMode="auto">
          <a:xfrm>
            <a:off x="717550" y="2379663"/>
            <a:ext cx="236538" cy="179387"/>
            <a:chOff x="2154" y="3657"/>
            <a:chExt cx="230" cy="137"/>
          </a:xfrm>
        </p:grpSpPr>
        <p:sp>
          <p:nvSpPr>
            <p:cNvPr id="4714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14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7134" name="Freeform 37"/>
          <p:cNvSpPr>
            <a:spLocks/>
          </p:cNvSpPr>
          <p:nvPr/>
        </p:nvSpPr>
        <p:spPr bwMode="auto">
          <a:xfrm flipV="1">
            <a:off x="588963" y="3898900"/>
            <a:ext cx="468312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78214" name="Picture 38" descr="上標籤-修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9288" y="394493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8"/>
          <p:cNvSpPr txBox="1">
            <a:spLocks noChangeArrowheads="1"/>
          </p:cNvSpPr>
          <p:nvPr/>
        </p:nvSpPr>
        <p:spPr bwMode="auto">
          <a:xfrm>
            <a:off x="1076325" y="3948113"/>
            <a:ext cx="16240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設問（激問）</a:t>
            </a:r>
          </a:p>
        </p:txBody>
      </p:sp>
      <p:grpSp>
        <p:nvGrpSpPr>
          <p:cNvPr id="47137" name="Group 40"/>
          <p:cNvGrpSpPr>
            <a:grpSpLocks/>
          </p:cNvGrpSpPr>
          <p:nvPr/>
        </p:nvGrpSpPr>
        <p:grpSpPr bwMode="auto">
          <a:xfrm flipV="1">
            <a:off x="2671763" y="3898900"/>
            <a:ext cx="236537" cy="179388"/>
            <a:chOff x="2154" y="3657"/>
            <a:chExt cx="230" cy="137"/>
          </a:xfrm>
        </p:grpSpPr>
        <p:sp>
          <p:nvSpPr>
            <p:cNvPr id="47138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139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20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20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8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214"/>
                  </p:tgtEl>
                </p:cond>
              </p:nextCondLst>
            </p:seq>
          </p:childTnLst>
        </p:cTn>
      </p:par>
    </p:tnLst>
    <p:bldLst>
      <p:bldP spid="178193" grpId="0"/>
      <p:bldP spid="178193" grpId="1"/>
      <p:bldP spid="178195" grpId="0"/>
      <p:bldP spid="178195" grpId="1"/>
      <p:bldP spid="178197" grpId="0"/>
      <p:bldP spid="178197" grpId="1"/>
      <p:bldP spid="178199" grpId="0"/>
      <p:bldP spid="178199" grpId="1"/>
      <p:bldP spid="49" grpId="0"/>
      <p:bldP spid="49" grpId="1"/>
      <p:bldP spid="4" grpId="0"/>
      <p:bldP spid="4" grpId="1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3"/>
          <p:cNvSpPr>
            <a:spLocks/>
          </p:cNvSpPr>
          <p:nvPr/>
        </p:nvSpPr>
        <p:spPr bwMode="auto">
          <a:xfrm>
            <a:off x="179388" y="981075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強調唯有坦然自得方能隨遇而安，並盛讚張夢得具有樂觀曠達的胸襟，能縱情山水以自適。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48131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3"/>
          <p:cNvSpPr>
            <a:spLocks/>
          </p:cNvSpPr>
          <p:nvPr/>
        </p:nvSpPr>
        <p:spPr bwMode="auto">
          <a:xfrm>
            <a:off x="0" y="981075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作者提出「心中坦然則何往不快」的主旨，以「今張君不以謫為患」照應「謫居齊安」；「此其中宜有以過人者」照應「其中坦然」；「而況乎濯長江之清流」照應「江出西陵」；「挹西山之白雲」照應「西望武昌」句；「烏睹其為快也哉」照應題目「快哉」。可見其結構之嚴謹。</a:t>
            </a:r>
          </a:p>
        </p:txBody>
      </p:sp>
      <p:pic>
        <p:nvPicPr>
          <p:cNvPr id="49155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600">
                <a:solidFill>
                  <a:schemeClr val="tx1"/>
                </a:solidFill>
                <a:ea typeface="標楷體" pitchFamily="65" charset="-120"/>
              </a:rPr>
              <a:t>讀書人活在世上，假使他內心不自在，那麼到哪裡能不感到憂愁呢？如果他心中坦然自在，不因外在事物影響而傷害自己的本性，那麼到哪裡能不感到愉快呢？現在張君不把貶官當作憂患，而利用處理公務之餘的閒暇時間，自我縱情於山水之中，這是他的內心應有超越常人的地方。這樣，即使住在用蓬草作門、用破甕作窗子的簡陋居處裡，也不會不快</a:t>
            </a:r>
            <a:r>
              <a:rPr kumimoji="0" lang="en-US" altLang="zh-TW" sz="260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kumimoji="0" lang="en-US" altLang="zh-TW" sz="2600">
                <a:solidFill>
                  <a:schemeClr val="tx1"/>
                </a:solidFill>
                <a:ea typeface="標楷體" pitchFamily="65" charset="-120"/>
              </a:rPr>
            </a:br>
            <a:r>
              <a:rPr kumimoji="0" lang="zh-TW" altLang="en-US" sz="2600">
                <a:solidFill>
                  <a:schemeClr val="tx1"/>
                </a:solidFill>
                <a:ea typeface="標楷體" pitchFamily="65" charset="-120"/>
              </a:rPr>
              <a:t>樂，更何況可以藉長江的清流洗滌心胸，可以招引西山的白雲悠然享受，竭盡耳目所能感受到的美好事物，使自己舒適愉快呢？</a:t>
            </a:r>
          </a:p>
        </p:txBody>
      </p:sp>
      <p:pic>
        <p:nvPicPr>
          <p:cNvPr id="50179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要不是這樣坦然曠達，那連綿的山陵，極深的山谷，深邃茂密的樹林，古老的樹木，在清風吹拂、明月高照之下，這些都將使多愁善感的詩人文士悲傷憔悴而不能承受，哪裡還能看到它們是使人愉快的呢？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元豐六年十一月初一趙郡人蘇轍記。</a:t>
            </a:r>
          </a:p>
        </p:txBody>
      </p:sp>
      <p:pic>
        <p:nvPicPr>
          <p:cNvPr id="51203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作者於文中如何寬慰張夢得？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374775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士生於世，使其中不自得，將何往而非病？使其中坦然，不以物傷性，將何適而非快？</a:t>
            </a:r>
          </a:p>
        </p:txBody>
      </p:sp>
      <p:pic>
        <p:nvPicPr>
          <p:cNvPr id="52228" name="Picture 1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文中蘇轍認為張夢得有「過人之處」，所指為何？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844675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ea typeface="標楷體" pitchFamily="65" charset="-120"/>
              </a:rPr>
              <a:t>張夢得不把貶官當作憂患，而利用公務之餘的閒暇時間，縱情於山水之中，他</a:t>
            </a:r>
            <a:r>
              <a:rPr kumimoji="0" lang="zh-TW" altLang="en-US">
                <a:ea typeface="標楷體" pitchFamily="65" charset="-120"/>
              </a:rPr>
              <a:t>調適自己心情的能力</a:t>
            </a:r>
            <a:r>
              <a:rPr kumimoji="0" lang="en-US" altLang="zh-TW">
                <a:ea typeface="標楷體" pitchFamily="65" charset="-120"/>
              </a:rPr>
              <a:t>應該有超過常人的地方。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53252" name="Picture 8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854075" y="1243013"/>
            <a:ext cx="7634288" cy="3516312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江出西陵 ，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得平地，其流奔放肆大 。南合沅、湘 ，北合漢、沔 ，其勢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益張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。至於赤壁 之下，波流浸灌 ，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與海相若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。清河 張君夢得 謫居齊安 ，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即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其廬之西南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亭，以覽觀江流之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勝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，而余兄子瞻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名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之曰「快哉」。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20484" name="Picture 10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 descr="上方ICON-段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上方ICON-課堂Q&amp;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圖片 17" descr="下方ICON-回目次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0" descr="下一頁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34" descr="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19338" y="18081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35" descr="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759575" y="18081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36" descr="3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925638" y="27971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7" descr="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224338" y="27971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38" descr="5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993063" y="27686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39" descr="6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367088" y="37687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40" descr="7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350000" y="37782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41" descr="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989888" y="37877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42" descr="9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306638" y="47498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0" name="Rectangle 144"/>
          <p:cNvSpPr>
            <a:spLocks noChangeArrowheads="1"/>
          </p:cNvSpPr>
          <p:nvPr/>
        </p:nvSpPr>
        <p:spPr bwMode="auto">
          <a:xfrm>
            <a:off x="2947988" y="211772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才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860675" y="1822450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242" name="Rectangle 146"/>
          <p:cNvSpPr>
            <a:spLocks noChangeArrowheads="1"/>
          </p:cNvSpPr>
          <p:nvPr/>
        </p:nvSpPr>
        <p:spPr bwMode="auto">
          <a:xfrm>
            <a:off x="5580063" y="3095625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更加壯闊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5556250" y="2822575"/>
            <a:ext cx="744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4244" name="Rectangle 148"/>
          <p:cNvSpPr>
            <a:spLocks noChangeArrowheads="1"/>
          </p:cNvSpPr>
          <p:nvPr/>
        </p:nvSpPr>
        <p:spPr bwMode="auto">
          <a:xfrm>
            <a:off x="3924300" y="3473450"/>
            <a:ext cx="35004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與海相似，形容江水浩蕩無邊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3943350" y="3822700"/>
            <a:ext cx="1420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　　</a:t>
            </a:r>
          </a:p>
        </p:txBody>
      </p:sp>
      <p:sp>
        <p:nvSpPr>
          <p:cNvPr id="4246" name="Rectangle 150"/>
          <p:cNvSpPr>
            <a:spLocks noChangeArrowheads="1"/>
          </p:cNvSpPr>
          <p:nvPr/>
        </p:nvSpPr>
        <p:spPr bwMode="auto">
          <a:xfrm>
            <a:off x="2530475" y="5084763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就、靠近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2860675" y="47831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248" name="Rectangle 152"/>
          <p:cNvSpPr>
            <a:spLocks noChangeArrowheads="1"/>
          </p:cNvSpPr>
          <p:nvPr/>
        </p:nvSpPr>
        <p:spPr bwMode="auto">
          <a:xfrm>
            <a:off x="4940300" y="5084763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建造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5000625" y="47831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250" name="Rectangle 154"/>
          <p:cNvSpPr>
            <a:spLocks noChangeArrowheads="1"/>
          </p:cNvSpPr>
          <p:nvPr/>
        </p:nvSpPr>
        <p:spPr bwMode="auto">
          <a:xfrm>
            <a:off x="820738" y="6021388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美景</a:t>
            </a:r>
          </a:p>
        </p:txBody>
      </p:sp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909638" y="5753100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252" name="Rectangle 156"/>
          <p:cNvSpPr>
            <a:spLocks noChangeArrowheads="1"/>
          </p:cNvSpPr>
          <p:nvPr/>
        </p:nvSpPr>
        <p:spPr bwMode="auto">
          <a:xfrm>
            <a:off x="3355975" y="6021388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命名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3408363" y="5753100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20513" name="Freeform 158"/>
          <p:cNvSpPr>
            <a:spLocks/>
          </p:cNvSpPr>
          <p:nvPr/>
        </p:nvSpPr>
        <p:spPr bwMode="auto">
          <a:xfrm flipV="1">
            <a:off x="4827588" y="2155825"/>
            <a:ext cx="468312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255" name="Picture 159" descr="上標籤-修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887913" y="22018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5476875" y="2201863"/>
            <a:ext cx="5508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層遞</a:t>
            </a:r>
          </a:p>
        </p:txBody>
      </p:sp>
      <p:grpSp>
        <p:nvGrpSpPr>
          <p:cNvPr id="20516" name="Group 161"/>
          <p:cNvGrpSpPr>
            <a:grpSpLocks/>
          </p:cNvGrpSpPr>
          <p:nvPr/>
        </p:nvGrpSpPr>
        <p:grpSpPr bwMode="auto">
          <a:xfrm flipV="1">
            <a:off x="4948238" y="4135438"/>
            <a:ext cx="236537" cy="179387"/>
            <a:chOff x="2154" y="3657"/>
            <a:chExt cx="230" cy="137"/>
          </a:xfrm>
        </p:grpSpPr>
        <p:sp>
          <p:nvSpPr>
            <p:cNvPr id="2051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1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5"/>
                  </p:tgtEl>
                </p:cond>
              </p:nextCondLst>
            </p:seq>
          </p:childTnLst>
        </p:cTn>
      </p:par>
    </p:tnLst>
    <p:bldLst>
      <p:bldP spid="4240" grpId="0"/>
      <p:bldP spid="4240" grpId="1"/>
      <p:bldP spid="4242" grpId="0"/>
      <p:bldP spid="4242" grpId="1"/>
      <p:bldP spid="4244" grpId="0"/>
      <p:bldP spid="4244" grpId="1"/>
      <p:bldP spid="4246" grpId="0"/>
      <p:bldP spid="4246" grpId="1"/>
      <p:bldP spid="4248" grpId="0"/>
      <p:bldP spid="4248" grpId="1"/>
      <p:bldP spid="4250" grpId="0"/>
      <p:bldP spid="4250" grpId="1"/>
      <p:bldP spid="4252" grpId="0"/>
      <p:bldP spid="4252" grpId="1"/>
      <p:bldP spid="49" grpId="0"/>
      <p:bldP spid="4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內容版面配置區 2"/>
          <p:cNvSpPr>
            <a:spLocks/>
          </p:cNvSpPr>
          <p:nvPr/>
        </p:nvSpPr>
        <p:spPr bwMode="auto">
          <a:xfrm>
            <a:off x="250825" y="765175"/>
            <a:ext cx="84597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面對「連山絕壑，長林古木，振之以清風，照之以明月」的美景，為何騷人思士仍悲傷憔悴？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020763" y="2328863"/>
            <a:ext cx="75834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活在世上，假使內心不自得其樂，因外在境遇而傷害本性，那麼到哪裡都會感到憂傷。</a:t>
            </a:r>
          </a:p>
        </p:txBody>
      </p:sp>
      <p:pic>
        <p:nvPicPr>
          <p:cNvPr id="54276" name="Picture 7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第四段哪些地方用了反詰語氣？在文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具有什麼效果？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844675"/>
            <a:ext cx="817245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3250" indent="-603250">
              <a:spcBef>
                <a:spcPct val="20000"/>
              </a:spcBef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「將何往而非病」、「將何適而非快」、「窮耳目之勝以自適也哉」、「烏睹其為快也哉」。</a:t>
            </a:r>
          </a:p>
          <a:p>
            <a:pPr marL="603250" indent="-603250">
              <a:spcBef>
                <a:spcPct val="20000"/>
              </a:spcBef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反詰句帶來提醒的效果，作者促請反思人生真正的快樂在於「心」而不在於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「境」。</a:t>
            </a:r>
          </a:p>
        </p:txBody>
      </p:sp>
      <p:pic>
        <p:nvPicPr>
          <p:cNvPr id="55300" name="Picture 7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8363"/>
            <a:ext cx="7778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內容版面配置區 2"/>
          <p:cNvSpPr>
            <a:spLocks/>
          </p:cNvSpPr>
          <p:nvPr/>
        </p:nvSpPr>
        <p:spPr bwMode="auto">
          <a:xfrm>
            <a:off x="144463" y="765175"/>
            <a:ext cx="91805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請由文中所述，說明「快哉亭」名為「快哉」有何意涵？【問題討論一】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906588"/>
            <a:ext cx="81724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(1)本文先以長江水流奔騰肆大之勢，記敘由快哉亭見到的實景勝狀，從長江風雲到武昌岡陵，均是耳目所見所聞之「快」。</a:t>
            </a:r>
          </a:p>
          <a:p>
            <a:pPr marL="541338" indent="-5413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(2)再進一步描述古戰場英雄豪傑事蹟，說明亦足以稱快世俗。</a:t>
            </a:r>
          </a:p>
          <a:p>
            <a:pPr marL="541338" indent="-5413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(3)藉由楚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襄王「快哉此風」的史事，點出「快哉」二字之出處。</a:t>
            </a:r>
          </a:p>
          <a:p>
            <a:pPr marL="541338" indent="-5413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(4)「快哉」的真正意涵在於內心的坦然自適，不以物傷性，自然能「何適而非快」。以此勸慰張夢得並自勉之。</a:t>
            </a:r>
            <a:endParaRPr kumimoji="0" lang="zh-TW" altLang="en-US" sz="28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6324" name="Picture 10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8363"/>
            <a:ext cx="7778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圖片 4" descr="下方ICON-關閉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圖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內容版面配置區 2"/>
          <p:cNvSpPr>
            <a:spLocks/>
          </p:cNvSpPr>
          <p:nvPr/>
        </p:nvSpPr>
        <p:spPr bwMode="auto">
          <a:xfrm>
            <a:off x="0" y="765175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1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11.</a:t>
            </a:r>
            <a:r>
              <a:rPr kumimoji="0" lang="zh-TW" altLang="zh-TW" sz="31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挫折是人生難以避免的遭遇，當面對挫折時，文中「士生於世，使其中不自得，將何往而非病？使其中坦然，不以物傷性，將何適而非快？」帶給你怎樣的啟示？【問題討論三】</a:t>
            </a:r>
            <a:endParaRPr kumimoji="0" lang="en-US" altLang="zh-TW" sz="31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1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755650" y="2757488"/>
            <a:ext cx="81724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要自得坦然，就得避免因喜怒哀樂而有情緒上的過度波動，尤其是身處逆境挫折，或是面對重大壓力時，更須維持平常心，一方面不陷入悲觀頹喪的泥淖，另一方面不以得失榮辱為懷，通過修養和克制，積極提高我們的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EQ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。（鼓勵學生踴躍發言，從共同探討促成正確認知和自我期許）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1.西陵：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西陵峽，長江三峽之一，在湖北省巴東縣與宜昌市之間。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2.奔放肆大：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指水勢奔騰，江面壯闊。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3.沅湘：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沅江和湘江，為湖南省境內兩條主要河流，北注入洞庭湖。沅，音ㄩㄢˊ。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4.漢沔：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即漢水。北源自陝西省留霸縣者為沔水，西源自陝西省寧強縣者為漢水。二源合流後，通稱漢水，於湖北省武漢市匯入長江。沔，音ㄇㄧㄢˇ。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5.赤壁：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此指赤鼻磯，在今湖北省黃岡市城外。至於三國時周瑜破曹軍之赤壁，則在今湖北省赤壁市。</a:t>
            </a:r>
          </a:p>
        </p:txBody>
      </p:sp>
      <p:pic>
        <p:nvPicPr>
          <p:cNvPr id="58371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3"/>
          <p:cNvSpPr txBox="1">
            <a:spLocks/>
          </p:cNvSpPr>
          <p:nvPr/>
        </p:nvSpPr>
        <p:spPr bwMode="auto">
          <a:xfrm>
            <a:off x="250825" y="1052513"/>
            <a:ext cx="84978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354013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6.浸灌：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即灌注、流注。</a:t>
            </a:r>
          </a:p>
          <a:p>
            <a:pPr marL="354013" indent="-354013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7.清河：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古郡名，今河北省清河縣。</a:t>
            </a:r>
          </a:p>
          <a:p>
            <a:pPr marL="354013" indent="-354013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8.張君夢得：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張夢得，字懷民，清河人，蘇軾貶居黃州時的好友。君，對人的尊稱。</a:t>
            </a:r>
          </a:p>
          <a:p>
            <a:pPr marL="354013" indent="-354013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9.齊安：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古郡名，即黃州。</a:t>
            </a:r>
          </a:p>
        </p:txBody>
      </p:sp>
      <p:pic>
        <p:nvPicPr>
          <p:cNvPr id="60419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3"/>
          <p:cNvSpPr txBox="1">
            <a:spLocks/>
          </p:cNvSpPr>
          <p:nvPr/>
        </p:nvSpPr>
        <p:spPr bwMode="auto">
          <a:xfrm>
            <a:off x="250825" y="1052513"/>
            <a:ext cx="86058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8638" indent="-5286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10.一舍：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古代計算行軍里數的單位，三十里為一舍。</a:t>
            </a:r>
          </a:p>
          <a:p>
            <a:pPr marL="528638" indent="-5286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11.風雲開闔：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形容風雲變幻不定。開闔，散聚。闔，音ㄏㄜˊ，閉。</a:t>
            </a:r>
          </a:p>
          <a:p>
            <a:pPr marL="528638" indent="-5286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12.倏忽：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迅速的樣子。倏，音ㄕㄨˋ。</a:t>
            </a:r>
          </a:p>
          <a:p>
            <a:pPr marL="528638" indent="-5286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13.動心駭目：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動人心魄，驚人眼目。指對所見事物感受很深，震撼極大。駭，音ㄏㄞˋ。</a:t>
            </a:r>
          </a:p>
          <a:p>
            <a:pPr marL="528638" indent="-5286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14.乃得翫之几席之上：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竟然能夠靠坐在几旁、席上觀賞美景。翫，音ㄨㄢˋ，通「玩」，觀賞。几，古人坐時憑依的小桌。席，坐臥時的鋪墊用具。</a:t>
            </a:r>
          </a:p>
          <a:p>
            <a:pPr marL="528638" indent="-5286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15.舉目而足：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放眼四望就可以飽覽美景。</a:t>
            </a:r>
            <a:endParaRPr lang="zh-TW" altLang="en-US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43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3"/>
          <p:cNvSpPr txBox="1">
            <a:spLocks/>
          </p:cNvSpPr>
          <p:nvPr/>
        </p:nvSpPr>
        <p:spPr bwMode="auto">
          <a:xfrm>
            <a:off x="323850" y="908050"/>
            <a:ext cx="860583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16.武昌：</a:t>
            </a:r>
            <a:r>
              <a:rPr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古都名，即黃州對岸的鄂州（今湖北省鄂州市），吳國孫權早期建都於此。</a:t>
            </a:r>
          </a:p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17.草木行列：</a:t>
            </a:r>
            <a:r>
              <a:rPr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指草木縱橫。行列，縱者為行，橫者為列。行，音ㄏㄤˊ。</a:t>
            </a:r>
          </a:p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18.長洲：</a:t>
            </a:r>
            <a:r>
              <a:rPr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江中狹長的沙洲。</a:t>
            </a:r>
          </a:p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19.故城之墟：</a:t>
            </a:r>
            <a:r>
              <a:rPr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舊城的遺跡。故城，指孫吳的故都武昌宮城的遺跡。墟，本指廢城，此指遺址、遺跡。</a:t>
            </a:r>
          </a:p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20.孫仲謀：</a:t>
            </a:r>
            <a:r>
              <a:rPr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孫權，字仲謀，東漢吳郡富春（今浙江省富陽市）人。曾聯合劉備於赤壁大破曹操。後稱帝，史稱吳大帝。</a:t>
            </a:r>
          </a:p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21.睥睨：</a:t>
            </a:r>
            <a:r>
              <a:rPr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音ㄅㄧˋ ㄋㄧˋ，斜著眼睛看人，表示傲然輕視之意。</a:t>
            </a:r>
          </a:p>
        </p:txBody>
      </p:sp>
      <p:pic>
        <p:nvPicPr>
          <p:cNvPr id="63491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3"/>
          <p:cNvSpPr txBox="1">
            <a:spLocks/>
          </p:cNvSpPr>
          <p:nvPr/>
        </p:nvSpPr>
        <p:spPr bwMode="auto">
          <a:xfrm>
            <a:off x="250825" y="908050"/>
            <a:ext cx="860583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ct val="200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22.周瑜：</a:t>
            </a:r>
            <a:r>
              <a:rPr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字公瑾，三國時孫吳名將。赤壁之戰，大破曹軍，天下三分的局勢因而形成。</a:t>
            </a:r>
          </a:p>
          <a:p>
            <a:pPr marL="541338" indent="-541338">
              <a:spcBef>
                <a:spcPct val="200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23.陸遜：</a:t>
            </a:r>
            <a:r>
              <a:rPr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字伯言，三國時孫吳名將。曾敗劉備於夷陵（今湖北省宜昌市）。後大破曹休，凱旋過武昌，孫權令左右用御蓋衛護他出入殿門，以表彰其貢獻。</a:t>
            </a:r>
          </a:p>
          <a:p>
            <a:pPr marL="541338" indent="-541338">
              <a:spcBef>
                <a:spcPct val="200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24.騁騖：</a:t>
            </a:r>
            <a:r>
              <a:rPr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音ㄔㄥˇ ㄨˋ，任意驅馳，在此有角逐爭鬥之意。</a:t>
            </a:r>
          </a:p>
          <a:p>
            <a:pPr marL="541338" indent="-541338">
              <a:spcBef>
                <a:spcPct val="200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25.流風遺跡：</a:t>
            </a:r>
            <a:r>
              <a:rPr lang="en-US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流傳下來的風采史跡。</a:t>
            </a:r>
            <a:endParaRPr lang="zh-TW" altLang="en-US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4515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3"/>
          <p:cNvSpPr txBox="1">
            <a:spLocks/>
          </p:cNvSpPr>
          <p:nvPr/>
        </p:nvSpPr>
        <p:spPr bwMode="auto">
          <a:xfrm>
            <a:off x="107950" y="765175"/>
            <a:ext cx="8964613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1013" indent="-481013">
              <a:lnSpc>
                <a:spcPct val="95000"/>
              </a:lnSpc>
              <a:spcBef>
                <a:spcPct val="1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26.楚襄王：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即楚頃襄王，名橫，戰國楚懷王之子。下文楚王與宋玉之對話，引自宋玉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風賦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481013" indent="-481013">
              <a:lnSpc>
                <a:spcPct val="95000"/>
              </a:lnSpc>
              <a:spcBef>
                <a:spcPct val="1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27.宋玉：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戰國楚國大夫，屈原弟子，長於辭賦，作有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九辯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風賦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神女賦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高唐賦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等。</a:t>
            </a:r>
          </a:p>
          <a:p>
            <a:pPr marL="481013" indent="-481013">
              <a:lnSpc>
                <a:spcPct val="95000"/>
              </a:lnSpc>
              <a:spcBef>
                <a:spcPct val="1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28.景差：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戰國楚國大夫，長於辭賦，與宋玉齊名。差，音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ㄘㄨㄛ。</a:t>
            </a:r>
          </a:p>
          <a:p>
            <a:pPr marL="481013" indent="-481013">
              <a:lnSpc>
                <a:spcPct val="95000"/>
              </a:lnSpc>
              <a:spcBef>
                <a:spcPct val="1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29.蘭臺：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楚國樓臺名，在今湖北省鍾祥市。</a:t>
            </a:r>
          </a:p>
          <a:p>
            <a:pPr marL="481013" indent="-481013">
              <a:lnSpc>
                <a:spcPct val="95000"/>
              </a:lnSpc>
              <a:spcBef>
                <a:spcPct val="1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30.颯然：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形容風聲。颯，音ㄙㄚˋ。</a:t>
            </a:r>
          </a:p>
          <a:p>
            <a:pPr marL="481013" indent="-481013">
              <a:lnSpc>
                <a:spcPct val="95000"/>
              </a:lnSpc>
              <a:spcBef>
                <a:spcPct val="1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31.披襟當之：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敞開衣襟迎著涼風。披，打開。襟，胸前交疊的衣領。當，迎著、對著。</a:t>
            </a:r>
          </a:p>
          <a:p>
            <a:pPr marL="481013" indent="-481013">
              <a:lnSpc>
                <a:spcPct val="95000"/>
              </a:lnSpc>
              <a:spcBef>
                <a:spcPct val="1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32.遇不遇之變：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指得志與不得志的差異。遇，得到賞識、得志。</a:t>
            </a:r>
          </a:p>
          <a:p>
            <a:pPr marL="481013" indent="-481013">
              <a:lnSpc>
                <a:spcPct val="95000"/>
              </a:lnSpc>
              <a:spcBef>
                <a:spcPct val="1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33.風何與焉：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跟風又有什麼相干呢？與，音ㄩˋ，參與，在此有相干之意。</a:t>
            </a:r>
          </a:p>
        </p:txBody>
      </p:sp>
      <p:pic>
        <p:nvPicPr>
          <p:cNvPr id="65539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79388" y="1092200"/>
            <a:ext cx="8713787" cy="4137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TW" altLang="zh-TW" smtClean="0">
                <a:ea typeface="標楷體" pitchFamily="65" charset="-120"/>
              </a:rPr>
              <a:t>記快哉亭的興建與命名之由來。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2253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3"/>
          <p:cNvSpPr txBox="1">
            <a:spLocks/>
          </p:cNvSpPr>
          <p:nvPr/>
        </p:nvSpPr>
        <p:spPr bwMode="auto">
          <a:xfrm>
            <a:off x="250825" y="836613"/>
            <a:ext cx="86058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34.使其中不自得：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假使他內心不自在。使，假使。中，通「衷」，指內心。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35.將：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則、那麼。下文「將何適而非快」的「將」字亦同。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36.何往而非病：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到哪裡能不感到憂愁？病，憂愁。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37.不以物傷性：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指不因外在事物的影響而傷害自己的本性。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38.何適而非快：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到哪裡能不感到愉快？適，往。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39.竊：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偷取，此指利用。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40.會計：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管理及出納財務，此指處理公務。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41.餘功：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指公務之餘的閒暇時間。</a:t>
            </a:r>
          </a:p>
        </p:txBody>
      </p:sp>
      <p:pic>
        <p:nvPicPr>
          <p:cNvPr id="66563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3"/>
          <p:cNvSpPr txBox="1">
            <a:spLocks/>
          </p:cNvSpPr>
          <p:nvPr/>
        </p:nvSpPr>
        <p:spPr bwMode="auto">
          <a:xfrm>
            <a:off x="250825" y="908050"/>
            <a:ext cx="87852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42.將：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即使。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43.蓬戶甕牖：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用蓬草作門，用破甕作窗子，形容簡陋的居處。亦借指貧寒之家。甕，音ㄨㄥˋ，口小腹大的陶製容器。牖，音ㄧㄡˇ，窗戶。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44.挹：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音ㄧˋ，牽引、招引。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45.西山：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為上文「武昌諸山」之一，在今湖北省鄂州市望江亭西南。</a:t>
            </a:r>
          </a:p>
        </p:txBody>
      </p:sp>
      <p:pic>
        <p:nvPicPr>
          <p:cNvPr id="67587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3"/>
          <p:cNvSpPr txBox="1">
            <a:spLocks/>
          </p:cNvSpPr>
          <p:nvPr/>
        </p:nvSpPr>
        <p:spPr bwMode="auto">
          <a:xfrm>
            <a:off x="144463" y="908050"/>
            <a:ext cx="903605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46.絕壑：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深谷。壑，音ㄏㄨㄛˋ。</a:t>
            </a:r>
          </a:p>
          <a:p>
            <a:pPr marL="541338" indent="-541338"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47.振：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搖動，此指吹拂。</a:t>
            </a:r>
          </a:p>
          <a:p>
            <a:pPr marL="541338" indent="-541338"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48.騷人思士：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多愁善感、憂思不已的詩人文士。</a:t>
            </a:r>
          </a:p>
          <a:p>
            <a:pPr marL="541338" indent="-541338"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49.勝：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音ㄕㄥ，忍受、承受。</a:t>
            </a:r>
          </a:p>
          <a:p>
            <a:pPr marL="541338" indent="-541338"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50.烏：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豈、哪裡。</a:t>
            </a:r>
          </a:p>
          <a:p>
            <a:pPr marL="541338" indent="-541338"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51.朔日：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農曆每月初一。朔，音ㄕㄨㄛˋ。</a:t>
            </a:r>
          </a:p>
          <a:p>
            <a:pPr marL="541338" indent="-541338"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52.趙郡：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蘇轍祖籍為趙郡欒城（今河北省石家莊市）。</a:t>
            </a:r>
          </a:p>
        </p:txBody>
      </p:sp>
      <p:pic>
        <p:nvPicPr>
          <p:cNvPr id="68611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55575" y="981075"/>
            <a:ext cx="8821738" cy="45259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lang="zh-TW" altLang="en-US" sz="2800" smtClean="0">
                <a:ea typeface="標楷體" pitchFamily="65" charset="-120"/>
              </a:rPr>
              <a:t>起筆先以層遞的方式描寫江流的三變：奔放肆大→其勢益張→與海相若，呼應建亭目的就是觀覽江流的勝景。然後依序交代建亭之人、建亭背景、亭之所在、建亭目的、命亭之人，最後點出亭名。</a:t>
            </a:r>
          </a:p>
        </p:txBody>
      </p:sp>
      <p:pic>
        <p:nvPicPr>
          <p:cNvPr id="24579" name="圖片 4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長江出了西陵峽，才流到平地，水勢奔騰且江面壯闊。南面匯合沅江、湘江，北面匯合漢水、沔水，水勢更加壯闊。到了赤壁下面，各方水流匯聚灌注，水面遼闊得像大海一樣。清河人張夢得先生因貶官住到齊安，就在他房子的西南面建了一座亭子，用來觀賞長江水流的美景，我的哥哥子瞻為它命名為「快哉」。</a:t>
            </a:r>
          </a:p>
        </p:txBody>
      </p:sp>
      <p:pic>
        <p:nvPicPr>
          <p:cNvPr id="26627" name="圖片 4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長江流出西陵峽後有哪三種變化？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503363"/>
            <a:ext cx="79216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始得平地，其流奔放肆大。</a:t>
            </a:r>
          </a:p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南合沅、湘，北合漢、沔，其勢益張。</a:t>
            </a:r>
          </a:p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至於赤壁之下，波流浸灌，與海相若。</a:t>
            </a:r>
          </a:p>
        </p:txBody>
      </p:sp>
      <p:pic>
        <p:nvPicPr>
          <p:cNvPr id="28676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038225"/>
            <a:ext cx="7940675" cy="3516313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蓋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亭之所見，南北百里，東西一舍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 。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濤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瀾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洶湧，風雲開闔 。晝則舟楫出沒於其前，夜則魚龍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悲嘯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於其下，變化倏忽 ，動心駭目 ，不可久視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。今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乃得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翫之几席之上 ，舉目而足 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29700" name="Picture 69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12" descr="1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6475" y="15811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13" descr="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55825" y="25622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14" descr="1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16325" y="35417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15" descr="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2275" y="35433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16" descr="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06800" y="45132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17" descr="1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21325" y="45227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90" name="Rectangle 118"/>
          <p:cNvSpPr>
            <a:spLocks noChangeArrowheads="1"/>
          </p:cNvSpPr>
          <p:nvPr/>
        </p:nvSpPr>
        <p:spPr bwMode="auto">
          <a:xfrm>
            <a:off x="760413" y="1927225"/>
            <a:ext cx="1866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句首助詞，無義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87400" y="15954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392" name="Rectangle 120"/>
          <p:cNvSpPr>
            <a:spLocks noChangeArrowheads="1"/>
          </p:cNvSpPr>
          <p:nvPr/>
        </p:nvSpPr>
        <p:spPr bwMode="auto">
          <a:xfrm>
            <a:off x="7019925" y="1273175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水中大波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6991350" y="15954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394" name="Rectangle 122"/>
          <p:cNvSpPr>
            <a:spLocks noChangeArrowheads="1"/>
          </p:cNvSpPr>
          <p:nvPr/>
        </p:nvSpPr>
        <p:spPr bwMode="auto">
          <a:xfrm>
            <a:off x="6011863" y="2281238"/>
            <a:ext cx="24479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形容魚龍的悲哀長鳴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7727950" y="2576513"/>
            <a:ext cx="731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54397" name="Rectangle 125"/>
          <p:cNvSpPr>
            <a:spLocks noChangeArrowheads="1"/>
          </p:cNvSpPr>
          <p:nvPr/>
        </p:nvSpPr>
        <p:spPr bwMode="auto">
          <a:xfrm>
            <a:off x="296863" y="4862513"/>
            <a:ext cx="800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竟、卻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769938" y="454977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399" name="Rectangle 127"/>
          <p:cNvSpPr>
            <a:spLocks noChangeArrowheads="1"/>
          </p:cNvSpPr>
          <p:nvPr/>
        </p:nvSpPr>
        <p:spPr bwMode="auto">
          <a:xfrm>
            <a:off x="1187450" y="417512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能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1128713" y="454977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401" name="Rectangle 129"/>
          <p:cNvSpPr>
            <a:spLocks noChangeArrowheads="1"/>
          </p:cNvSpPr>
          <p:nvPr/>
        </p:nvSpPr>
        <p:spPr bwMode="auto">
          <a:xfrm>
            <a:off x="827088" y="1233488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指快哉亭視野遼闊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29338" y="1917700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05" name="Rectangle 133"/>
          <p:cNvSpPr>
            <a:spLocks noChangeArrowheads="1"/>
          </p:cNvSpPr>
          <p:nvPr/>
        </p:nvSpPr>
        <p:spPr bwMode="auto">
          <a:xfrm>
            <a:off x="2268538" y="2889250"/>
            <a:ext cx="5111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敘寫快哉亭前江流之壯觀及景物變化之急速</a:t>
            </a:r>
          </a:p>
        </p:txBody>
      </p:sp>
      <p:pic>
        <p:nvPicPr>
          <p:cNvPr id="6" name="圖片 18" descr="下標籤-析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43800" y="3887788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1" name="Freeform 136"/>
          <p:cNvSpPr>
            <a:spLocks/>
          </p:cNvSpPr>
          <p:nvPr/>
        </p:nvSpPr>
        <p:spPr bwMode="auto">
          <a:xfrm flipV="1">
            <a:off x="3084513" y="1938338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4409" name="Picture 137" descr="上標籤-修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44838" y="19843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4337050" y="1984375"/>
            <a:ext cx="533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</a:t>
            </a:r>
          </a:p>
        </p:txBody>
      </p:sp>
      <p:grpSp>
        <p:nvGrpSpPr>
          <p:cNvPr id="29724" name="Group 139"/>
          <p:cNvGrpSpPr>
            <a:grpSpLocks/>
          </p:cNvGrpSpPr>
          <p:nvPr/>
        </p:nvGrpSpPr>
        <p:grpSpPr bwMode="auto">
          <a:xfrm flipV="1">
            <a:off x="5689600" y="1938338"/>
            <a:ext cx="236538" cy="179387"/>
            <a:chOff x="2154" y="3657"/>
            <a:chExt cx="230" cy="137"/>
          </a:xfrm>
        </p:grpSpPr>
        <p:sp>
          <p:nvSpPr>
            <p:cNvPr id="2974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4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9725" name="Freeform 143"/>
          <p:cNvSpPr>
            <a:spLocks/>
          </p:cNvSpPr>
          <p:nvPr/>
        </p:nvSpPr>
        <p:spPr bwMode="auto">
          <a:xfrm flipV="1">
            <a:off x="6799263" y="1928813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4416" name="Picture 144" descr="上標籤-修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9588" y="197485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48"/>
          <p:cNvSpPr txBox="1">
            <a:spLocks noChangeArrowheads="1"/>
          </p:cNvSpPr>
          <p:nvPr/>
        </p:nvSpPr>
        <p:spPr bwMode="auto">
          <a:xfrm>
            <a:off x="684213" y="2936875"/>
            <a:ext cx="16573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對偶、</a:t>
            </a:r>
          </a:p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摹寫（視覺）</a:t>
            </a:r>
          </a:p>
        </p:txBody>
      </p:sp>
      <p:grpSp>
        <p:nvGrpSpPr>
          <p:cNvPr id="29728" name="Group 146"/>
          <p:cNvGrpSpPr>
            <a:grpSpLocks/>
          </p:cNvGrpSpPr>
          <p:nvPr/>
        </p:nvGrpSpPr>
        <p:grpSpPr bwMode="auto">
          <a:xfrm flipV="1">
            <a:off x="1863725" y="2909888"/>
            <a:ext cx="236538" cy="179387"/>
            <a:chOff x="2154" y="3657"/>
            <a:chExt cx="230" cy="137"/>
          </a:xfrm>
        </p:grpSpPr>
        <p:sp>
          <p:nvSpPr>
            <p:cNvPr id="2973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4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54421" name="Picture 149" descr="上標籤-修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89838" y="290512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22" name="Text Box 150"/>
          <p:cNvSpPr txBox="1">
            <a:spLocks noChangeArrowheads="1"/>
          </p:cNvSpPr>
          <p:nvPr/>
        </p:nvSpPr>
        <p:spPr bwMode="auto">
          <a:xfrm>
            <a:off x="7831138" y="2913063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54423" name="Text Box 151"/>
          <p:cNvSpPr txBox="1">
            <a:spLocks noChangeArrowheads="1"/>
          </p:cNvSpPr>
          <p:nvPr/>
        </p:nvSpPr>
        <p:spPr bwMode="auto">
          <a:xfrm>
            <a:off x="8185150" y="2913063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8" name="文字方塊 48"/>
          <p:cNvSpPr txBox="1">
            <a:spLocks noChangeArrowheads="1"/>
          </p:cNvSpPr>
          <p:nvPr/>
        </p:nvSpPr>
        <p:spPr bwMode="auto">
          <a:xfrm>
            <a:off x="7451725" y="3155950"/>
            <a:ext cx="16017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轉化（擬人）</a:t>
            </a:r>
          </a:p>
        </p:txBody>
      </p:sp>
      <p:pic>
        <p:nvPicPr>
          <p:cNvPr id="29733" name="Picture 10" descr="上方ICON-段析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687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4" name="Picture 11" descr="上方ICON-段旨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484438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5" name="Picture 12" descr="上方ICON-語譯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72452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432" name="Group 160"/>
          <p:cNvGrpSpPr>
            <a:grpSpLocks/>
          </p:cNvGrpSpPr>
          <p:nvPr/>
        </p:nvGrpSpPr>
        <p:grpSpPr bwMode="auto">
          <a:xfrm>
            <a:off x="3708400" y="3860800"/>
            <a:ext cx="3668713" cy="390525"/>
            <a:chOff x="2336" y="2454"/>
            <a:chExt cx="2311" cy="246"/>
          </a:xfrm>
        </p:grpSpPr>
        <p:sp>
          <p:nvSpPr>
            <p:cNvPr id="29737" name="Rectangle 134"/>
            <p:cNvSpPr>
              <a:spLocks noChangeArrowheads="1"/>
            </p:cNvSpPr>
            <p:nvPr/>
          </p:nvSpPr>
          <p:spPr bwMode="auto">
            <a:xfrm>
              <a:off x="2336" y="2498"/>
              <a:ext cx="21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</a:tabLst>
              </a:pPr>
              <a:r>
                <a:rPr kumimoji="0" lang="zh-TW" altLang="en-US" sz="2100" b="1">
                  <a:solidFill>
                    <a:srgbClr val="006600"/>
                  </a:solidFill>
                  <a:ea typeface="微軟正黑體" pitchFamily="34" charset="-120"/>
                </a:rPr>
                <a:t>以上十句為近觀，寫「江景」</a:t>
              </a:r>
            </a:p>
          </p:txBody>
        </p:sp>
        <p:sp>
          <p:nvSpPr>
            <p:cNvPr id="29738" name="Freeform 159"/>
            <p:cNvSpPr>
              <a:spLocks/>
            </p:cNvSpPr>
            <p:nvPr/>
          </p:nvSpPr>
          <p:spPr bwMode="auto">
            <a:xfrm>
              <a:off x="4542" y="2454"/>
              <a:ext cx="105" cy="174"/>
            </a:xfrm>
            <a:custGeom>
              <a:avLst/>
              <a:gdLst>
                <a:gd name="T0" fmla="*/ 105 w 105"/>
                <a:gd name="T1" fmla="*/ 0 h 174"/>
                <a:gd name="T2" fmla="*/ 105 w 105"/>
                <a:gd name="T3" fmla="*/ 174 h 174"/>
                <a:gd name="T4" fmla="*/ 0 w 105"/>
                <a:gd name="T5" fmla="*/ 174 h 174"/>
                <a:gd name="T6" fmla="*/ 0 60000 65536"/>
                <a:gd name="T7" fmla="*/ 0 60000 65536"/>
                <a:gd name="T8" fmla="*/ 0 60000 65536"/>
                <a:gd name="T9" fmla="*/ 0 w 105"/>
                <a:gd name="T10" fmla="*/ 0 h 174"/>
                <a:gd name="T11" fmla="*/ 105 w 105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174">
                  <a:moveTo>
                    <a:pt x="105" y="0"/>
                  </a:moveTo>
                  <a:lnTo>
                    <a:pt x="105" y="174"/>
                  </a:lnTo>
                  <a:lnTo>
                    <a:pt x="0" y="174"/>
                  </a:lnTo>
                </a:path>
              </a:pathLst>
            </a:cu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med" len="med"/>
              <a:tailEnd type="stealth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0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4390" grpId="0"/>
      <p:bldP spid="54390" grpId="1"/>
      <p:bldP spid="54392" grpId="0"/>
      <p:bldP spid="54392" grpId="1"/>
      <p:bldP spid="54394" grpId="0"/>
      <p:bldP spid="54394" grpId="1"/>
      <p:bldP spid="54397" grpId="0"/>
      <p:bldP spid="54397" grpId="1"/>
      <p:bldP spid="54399" grpId="0"/>
      <p:bldP spid="54399" grpId="1"/>
      <p:bldP spid="54401" grpId="0"/>
      <p:bldP spid="54401" grpId="1"/>
      <p:bldP spid="54405" grpId="0"/>
      <p:bldP spid="54405" grpId="1"/>
      <p:bldP spid="49" grpId="0"/>
      <p:bldP spid="49" grpId="1"/>
      <p:bldP spid="7" grpId="0"/>
      <p:bldP spid="7" grpId="1"/>
      <p:bldP spid="54422" grpId="0"/>
      <p:bldP spid="54422" grpId="1"/>
      <p:bldP spid="54423" grpId="0"/>
      <p:bldP spid="54423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31747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3"/>
          <p:cNvSpPr>
            <a:spLocks/>
          </p:cNvSpPr>
          <p:nvPr/>
        </p:nvSpPr>
        <p:spPr bwMode="auto">
          <a:xfrm>
            <a:off x="595313" y="1033463"/>
            <a:ext cx="794067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西望武昌 諸山，岡陵起伏，草木行列 ，煙消日出，漁父樵夫之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舍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皆可指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數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，此其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所以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kumimoji="0" lang="zh-TW" altLang="zh-TW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快哉</a:t>
            </a:r>
            <a:r>
              <a:rPr kumimoji="0" lang="zh-TW" altLang="zh-TW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者也。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至於長洲 </a:t>
            </a:r>
            <a:r>
              <a:rPr kumimoji="0" lang="en-US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之濱，故城之墟</a:t>
            </a:r>
            <a:r>
              <a:rPr kumimoji="0" lang="en-US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，曹孟德、孫仲謀 之所睥睨 ，周瑜 、陸遜 之所騁騖 ，其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流風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遺跡 ，亦足以稱快世俗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749" name="Picture 8" descr="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4063" y="15621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9" descr="1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48438" y="15906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0" descr="1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35417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1" descr="1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1863" y="35417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2" descr="2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84338" y="45323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3" descr="2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24225" y="45323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4" descr="2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68825" y="45323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5" descr="2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84850" y="45323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6" descr="2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05688" y="45323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7" descr="2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98675" y="55118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圖片 17" descr="下方ICON-回目次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3103563" y="227647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房屋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181350" y="25860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171030" name="Rectangle 22"/>
          <p:cNvSpPr>
            <a:spLocks noChangeArrowheads="1"/>
          </p:cNvSpPr>
          <p:nvPr/>
        </p:nvSpPr>
        <p:spPr bwMode="auto">
          <a:xfrm>
            <a:off x="4398963" y="224472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計算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4586288" y="2586038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171032" name="Rectangle 24"/>
          <p:cNvSpPr>
            <a:spLocks noChangeArrowheads="1"/>
          </p:cNvSpPr>
          <p:nvPr/>
        </p:nvSpPr>
        <p:spPr bwMode="auto">
          <a:xfrm>
            <a:off x="6067425" y="2889250"/>
            <a:ext cx="1600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何以、為什麼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6018213" y="2586038"/>
            <a:ext cx="769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171034" name="Rectangle 26"/>
          <p:cNvSpPr>
            <a:spLocks noChangeArrowheads="1"/>
          </p:cNvSpPr>
          <p:nvPr/>
        </p:nvSpPr>
        <p:spPr bwMode="auto">
          <a:xfrm>
            <a:off x="725488" y="5194300"/>
            <a:ext cx="4854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即「遺風」，指前人在後人心目中的形象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692150" y="5518150"/>
            <a:ext cx="769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56163" y="2941638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747713" y="1955800"/>
            <a:ext cx="1663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物象清晰可辨</a:t>
            </a:r>
          </a:p>
        </p:txBody>
      </p:sp>
      <p:pic>
        <p:nvPicPr>
          <p:cNvPr id="5" name="圖片 18" descr="下標籤-析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148263" y="2940050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40" name="Rectangle 32"/>
          <p:cNvSpPr>
            <a:spLocks noChangeArrowheads="1"/>
          </p:cNvSpPr>
          <p:nvPr/>
        </p:nvSpPr>
        <p:spPr bwMode="auto">
          <a:xfrm>
            <a:off x="1763713" y="3900488"/>
            <a:ext cx="5643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憑弔名勝古蹟，想見昔人風采，也足以稱為快事</a:t>
            </a:r>
          </a:p>
        </p:txBody>
      </p:sp>
      <p:grpSp>
        <p:nvGrpSpPr>
          <p:cNvPr id="171045" name="Group 37"/>
          <p:cNvGrpSpPr>
            <a:grpSpLocks/>
          </p:cNvGrpSpPr>
          <p:nvPr/>
        </p:nvGrpSpPr>
        <p:grpSpPr bwMode="auto">
          <a:xfrm>
            <a:off x="2339975" y="5842000"/>
            <a:ext cx="2635250" cy="403225"/>
            <a:chOff x="1474" y="3702"/>
            <a:chExt cx="1660" cy="254"/>
          </a:xfrm>
        </p:grpSpPr>
        <p:sp>
          <p:nvSpPr>
            <p:cNvPr id="31785" name="Rectangle 33"/>
            <p:cNvSpPr>
              <a:spLocks noChangeArrowheads="1"/>
            </p:cNvSpPr>
            <p:nvPr/>
          </p:nvSpPr>
          <p:spPr bwMode="auto">
            <a:xfrm>
              <a:off x="1474" y="3754"/>
              <a:ext cx="151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0" algn="l"/>
                </a:tabLst>
              </a:pPr>
              <a:r>
                <a:rPr kumimoji="0" lang="zh-TW" altLang="en-US" sz="2100" b="1">
                  <a:solidFill>
                    <a:srgbClr val="006600"/>
                  </a:solidFill>
                  <a:ea typeface="微軟正黑體" pitchFamily="34" charset="-120"/>
                </a:rPr>
                <a:t>以上六句為人文景象</a:t>
              </a:r>
            </a:p>
          </p:txBody>
        </p:sp>
        <p:sp>
          <p:nvSpPr>
            <p:cNvPr id="31786" name="Freeform 34"/>
            <p:cNvSpPr>
              <a:spLocks/>
            </p:cNvSpPr>
            <p:nvPr/>
          </p:nvSpPr>
          <p:spPr bwMode="auto">
            <a:xfrm>
              <a:off x="3029" y="3702"/>
              <a:ext cx="105" cy="174"/>
            </a:xfrm>
            <a:custGeom>
              <a:avLst/>
              <a:gdLst>
                <a:gd name="T0" fmla="*/ 105 w 105"/>
                <a:gd name="T1" fmla="*/ 0 h 174"/>
                <a:gd name="T2" fmla="*/ 105 w 105"/>
                <a:gd name="T3" fmla="*/ 174 h 174"/>
                <a:gd name="T4" fmla="*/ 0 w 105"/>
                <a:gd name="T5" fmla="*/ 174 h 174"/>
                <a:gd name="T6" fmla="*/ 0 60000 65536"/>
                <a:gd name="T7" fmla="*/ 0 60000 65536"/>
                <a:gd name="T8" fmla="*/ 0 60000 65536"/>
                <a:gd name="T9" fmla="*/ 0 w 105"/>
                <a:gd name="T10" fmla="*/ 0 h 174"/>
                <a:gd name="T11" fmla="*/ 105 w 105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174">
                  <a:moveTo>
                    <a:pt x="105" y="0"/>
                  </a:moveTo>
                  <a:lnTo>
                    <a:pt x="105" y="174"/>
                  </a:lnTo>
                  <a:lnTo>
                    <a:pt x="0" y="174"/>
                  </a:lnTo>
                </a:path>
              </a:pathLst>
            </a:cu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med" len="med"/>
              <a:tailEnd type="stealth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71056" name="Group 48"/>
          <p:cNvGrpSpPr>
            <a:grpSpLocks/>
          </p:cNvGrpSpPr>
          <p:nvPr/>
        </p:nvGrpSpPr>
        <p:grpSpPr bwMode="auto">
          <a:xfrm>
            <a:off x="1187450" y="2925763"/>
            <a:ext cx="3619500" cy="358775"/>
            <a:chOff x="1836" y="1220"/>
            <a:chExt cx="2280" cy="226"/>
          </a:xfrm>
        </p:grpSpPr>
        <p:sp>
          <p:nvSpPr>
            <p:cNvPr id="31783" name="Rectangle 28"/>
            <p:cNvSpPr>
              <a:spLocks noChangeArrowheads="1"/>
            </p:cNvSpPr>
            <p:nvPr/>
          </p:nvSpPr>
          <p:spPr bwMode="auto">
            <a:xfrm>
              <a:off x="1836" y="1244"/>
              <a:ext cx="226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0" algn="l"/>
                </a:tabLst>
              </a:pPr>
              <a:r>
                <a:rPr kumimoji="0" lang="zh-TW" altLang="en-US" sz="2100" b="1">
                  <a:solidFill>
                    <a:srgbClr val="006600"/>
                  </a:solidFill>
                  <a:ea typeface="微軟正黑體" pitchFamily="34" charset="-120"/>
                </a:rPr>
                <a:t>以上五句為遠眺，寫「山景」</a:t>
              </a:r>
            </a:p>
          </p:txBody>
        </p:sp>
        <p:sp>
          <p:nvSpPr>
            <p:cNvPr id="31784" name="Freeform 35"/>
            <p:cNvSpPr>
              <a:spLocks/>
            </p:cNvSpPr>
            <p:nvPr/>
          </p:nvSpPr>
          <p:spPr bwMode="auto">
            <a:xfrm>
              <a:off x="3969" y="1220"/>
              <a:ext cx="147" cy="174"/>
            </a:xfrm>
            <a:custGeom>
              <a:avLst/>
              <a:gdLst>
                <a:gd name="T0" fmla="*/ 403 w 105"/>
                <a:gd name="T1" fmla="*/ 0 h 174"/>
                <a:gd name="T2" fmla="*/ 403 w 105"/>
                <a:gd name="T3" fmla="*/ 174 h 174"/>
                <a:gd name="T4" fmla="*/ 0 w 105"/>
                <a:gd name="T5" fmla="*/ 174 h 174"/>
                <a:gd name="T6" fmla="*/ 0 60000 65536"/>
                <a:gd name="T7" fmla="*/ 0 60000 65536"/>
                <a:gd name="T8" fmla="*/ 0 60000 65536"/>
                <a:gd name="T9" fmla="*/ 0 w 105"/>
                <a:gd name="T10" fmla="*/ 0 h 174"/>
                <a:gd name="T11" fmla="*/ 105 w 105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174">
                  <a:moveTo>
                    <a:pt x="105" y="0"/>
                  </a:moveTo>
                  <a:lnTo>
                    <a:pt x="105" y="174"/>
                  </a:lnTo>
                  <a:lnTo>
                    <a:pt x="0" y="174"/>
                  </a:lnTo>
                </a:path>
              </a:pathLst>
            </a:cu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med" len="med"/>
              <a:tailEnd type="stealth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6" name="圖片 18" descr="下標籤-析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157788" y="5829300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5" name="Freeform 39"/>
          <p:cNvSpPr>
            <a:spLocks/>
          </p:cNvSpPr>
          <p:nvPr/>
        </p:nvSpPr>
        <p:spPr bwMode="auto">
          <a:xfrm>
            <a:off x="3541713" y="1393825"/>
            <a:ext cx="468312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71048" name="Picture 40" descr="上標籤-修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94100" y="125730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4822825" y="1236663"/>
            <a:ext cx="5349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</a:t>
            </a:r>
          </a:p>
        </p:txBody>
      </p:sp>
      <p:grpSp>
        <p:nvGrpSpPr>
          <p:cNvPr id="31778" name="Group 42"/>
          <p:cNvGrpSpPr>
            <a:grpSpLocks/>
          </p:cNvGrpSpPr>
          <p:nvPr/>
        </p:nvGrpSpPr>
        <p:grpSpPr bwMode="auto">
          <a:xfrm>
            <a:off x="6156325" y="1393825"/>
            <a:ext cx="236538" cy="179388"/>
            <a:chOff x="2154" y="3657"/>
            <a:chExt cx="230" cy="137"/>
          </a:xfrm>
        </p:grpSpPr>
        <p:sp>
          <p:nvSpPr>
            <p:cNvPr id="3178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8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31779" name="Picture 12" descr="上方ICON-語譯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7258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0" name="Picture 13" descr="上方ICON-課堂Q&amp;A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786313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04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1028" grpId="0"/>
      <p:bldP spid="171028" grpId="1"/>
      <p:bldP spid="171030" grpId="0"/>
      <p:bldP spid="171030" grpId="1"/>
      <p:bldP spid="171032" grpId="0"/>
      <p:bldP spid="171032" grpId="1"/>
      <p:bldP spid="171034" grpId="0"/>
      <p:bldP spid="171034" grpId="1"/>
      <p:bldP spid="171038" grpId="0"/>
      <p:bldP spid="171038" grpId="1"/>
      <p:bldP spid="171040" grpId="0"/>
      <p:bldP spid="171040" grpId="1"/>
      <p:bldP spid="49" grpId="0"/>
      <p:bldP spid="49" grpId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3287</TotalTime>
  <Words>4035</Words>
  <Application>Microsoft Office PowerPoint</Application>
  <PresentationFormat>如螢幕大小 (4:3)</PresentationFormat>
  <Paragraphs>241</Paragraphs>
  <Slides>42</Slides>
  <Notes>10</Notes>
  <HiddenSlides>34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9" baseType="lpstr">
      <vt:lpstr>Arial</vt:lpstr>
      <vt:lpstr>新細明體</vt:lpstr>
      <vt:lpstr>Calibri</vt:lpstr>
      <vt:lpstr>標楷體</vt:lpstr>
      <vt:lpstr>華康正顏楷體W5</vt:lpstr>
      <vt:lpstr>微軟正黑體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黃州快哉亭記‧課文2010</dc:title>
  <dc:creator>翰林出版</dc:creator>
  <cp:lastModifiedBy>E04032</cp:lastModifiedBy>
  <cp:revision>645</cp:revision>
  <dcterms:created xsi:type="dcterms:W3CDTF">2013-01-02T08:00:34Z</dcterms:created>
  <dcterms:modified xsi:type="dcterms:W3CDTF">2018-09-12T03:37:59Z</dcterms:modified>
</cp:coreProperties>
</file>