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11" r:id="rId2"/>
    <p:sldId id="257" r:id="rId3"/>
    <p:sldId id="258" r:id="rId4"/>
    <p:sldId id="432" r:id="rId5"/>
    <p:sldId id="259" r:id="rId6"/>
    <p:sldId id="260" r:id="rId7"/>
    <p:sldId id="403" r:id="rId8"/>
    <p:sldId id="433" r:id="rId9"/>
    <p:sldId id="317" r:id="rId10"/>
    <p:sldId id="434" r:id="rId11"/>
    <p:sldId id="343" r:id="rId12"/>
    <p:sldId id="344" r:id="rId13"/>
    <p:sldId id="345" r:id="rId14"/>
    <p:sldId id="346" r:id="rId15"/>
    <p:sldId id="420" r:id="rId16"/>
    <p:sldId id="437" r:id="rId17"/>
    <p:sldId id="438" r:id="rId18"/>
    <p:sldId id="436" r:id="rId19"/>
    <p:sldId id="351" r:id="rId20"/>
    <p:sldId id="357" r:id="rId21"/>
    <p:sldId id="352" r:id="rId22"/>
    <p:sldId id="439" r:id="rId23"/>
    <p:sldId id="440" r:id="rId24"/>
    <p:sldId id="362" r:id="rId25"/>
    <p:sldId id="358" r:id="rId26"/>
    <p:sldId id="441" r:id="rId27"/>
    <p:sldId id="430" r:id="rId28"/>
    <p:sldId id="359" r:id="rId29"/>
    <p:sldId id="360" r:id="rId30"/>
    <p:sldId id="431" r:id="rId31"/>
    <p:sldId id="442" r:id="rId32"/>
    <p:sldId id="443" r:id="rId33"/>
    <p:sldId id="444" r:id="rId34"/>
    <p:sldId id="422" r:id="rId35"/>
    <p:sldId id="423" r:id="rId36"/>
    <p:sldId id="445" r:id="rId37"/>
    <p:sldId id="446" r:id="rId38"/>
    <p:sldId id="447" r:id="rId39"/>
    <p:sldId id="448" r:id="rId40"/>
    <p:sldId id="452" r:id="rId41"/>
    <p:sldId id="449" r:id="rId42"/>
    <p:sldId id="450" r:id="rId43"/>
    <p:sldId id="451" r:id="rId44"/>
    <p:sldId id="453" r:id="rId45"/>
    <p:sldId id="262" r:id="rId46"/>
    <p:sldId id="457" r:id="rId47"/>
    <p:sldId id="369" r:id="rId48"/>
    <p:sldId id="341" r:id="rId49"/>
    <p:sldId id="366" r:id="rId50"/>
    <p:sldId id="370" r:id="rId51"/>
    <p:sldId id="390" r:id="rId52"/>
    <p:sldId id="454" r:id="rId53"/>
    <p:sldId id="455" r:id="rId54"/>
    <p:sldId id="456" r:id="rId5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6" autoAdjust="0"/>
    <p:restoredTop sz="94668" autoAdjust="0"/>
  </p:normalViewPr>
  <p:slideViewPr>
    <p:cSldViewPr>
      <p:cViewPr varScale="1">
        <p:scale>
          <a:sx n="83" d="100"/>
          <a:sy n="83" d="100"/>
        </p:scale>
        <p:origin x="-10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8221F8A3-026A-4C1F-B972-8903471C91D7}" type="datetimeFigureOut">
              <a:rPr lang="zh-TW" altLang="en-US"/>
              <a:pPr>
                <a:defRPr/>
              </a:pPr>
              <a:t>2018/9/21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8862529C-9CB2-483D-8B90-959FF06A9C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D07697A-5E27-47BA-A739-AD3189D2E44E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C95E641-27C3-4650-B083-9FF03EE7E3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ED9314-B45B-4B5F-A140-AE8CC590972A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B1350-14BB-4CA9-A523-70E08ECA0D5A}" type="slidenum">
              <a:rPr lang="zh-TW" altLang="en-US" smtClean="0">
                <a:ea typeface="新細明體" charset="-120"/>
              </a:rPr>
              <a:pPr/>
              <a:t>45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ED485-D355-4BBA-AD89-1642FB219B5A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48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76A54-BFE9-4E20-9E4D-0C25AA32185E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17D02-C37A-4727-AFE9-0EF0A68B9892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EA58D0-491B-4A7E-AEFA-FB207C9A5571}" type="slidenum">
              <a:rPr lang="zh-TW" altLang="en-US" sz="1200">
                <a:solidFill>
                  <a:schemeClr val="tx1"/>
                </a:solidFill>
              </a:rPr>
              <a:pPr algn="r"/>
              <a:t>4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4E34F2-D071-4B90-BF12-12E87A9B0189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87AE1-B534-41D2-9B83-92C290C99759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68CC35-86AF-45BD-959A-9A3CB9BBD61C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838DC7-5ED2-4DAB-9E01-553A303E2279}" type="slidenum">
              <a:rPr lang="zh-TW" altLang="en-US" sz="1200">
                <a:solidFill>
                  <a:schemeClr val="tx1"/>
                </a:solidFill>
              </a:rPr>
              <a:pPr algn="r"/>
              <a:t>10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C35D0-E3B4-4294-A187-05C4478A48D9}" type="slidenum">
              <a:rPr lang="zh-TW" altLang="en-US" sz="1200">
                <a:solidFill>
                  <a:schemeClr val="tx1"/>
                </a:solidFill>
              </a:rPr>
              <a:pPr algn="r"/>
              <a:t>11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0EF4-2822-493B-8D46-15CC4E0B1AC9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0094-885E-45D8-9956-3725F1FCEF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C202-6D2B-4B09-9730-67B9C755C8F1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3DF4-266C-401C-9C45-7FEE2623B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6667-DA3B-4100-9F52-80DDB878A7CD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D37C-1D99-47C6-80BA-6F0C1E5616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7736-E980-4A8F-B34C-EA5752C2237B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461A-960B-488C-8941-9E228F101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F102-7948-4420-8041-0EC5416DE5D0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1A3B-64BB-4ADD-872E-B8EAEBFA00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341F-2D69-4936-BA42-33B1F38F58AB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6DA-AA2D-425E-8CE5-12A949E7A5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E47F-C63B-4D62-A0B8-13ADC1224A8E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0A5D-B856-47BC-97E0-C5453D8FD3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751B-88DF-409A-83A2-885EAC0B95B9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3DB8-2B67-481F-8B52-B9267852F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42AA-E952-45CC-BF7E-1650AF049DC3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25AD-AEF9-49D3-A59B-30538976B6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359F-18A7-46C3-92CB-2E4533B6A88D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4B1A-D7A9-49D8-BF83-A489008EDF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4F4D-82B2-474C-AA8F-B6B6471FE602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66B3-15F1-4D47-BC8F-8360AECD87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0644-82DF-4B88-8C7A-254065F3AD90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24A3-2C6E-47D9-88E3-2E173520C6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3374EF-F40D-447A-9F92-12CF02A5AC24}" type="datetimeFigureOut">
              <a:rPr lang="zh-TW" altLang="en-US"/>
              <a:pPr>
                <a:defRPr/>
              </a:pPr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EFF549-7DFD-4DFE-BF3D-F336A550D0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slide" Target="slide2.xml"/><Relationship Id="rId17" Type="http://schemas.openxmlformats.org/officeDocument/2006/relationships/image" Target="../media/image34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slide" Target="slide48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20.png"/><Relationship Id="rId24" Type="http://schemas.openxmlformats.org/officeDocument/2006/relationships/image" Target="../media/image18.png"/><Relationship Id="rId5" Type="http://schemas.openxmlformats.org/officeDocument/2006/relationships/image" Target="../media/image31.png"/><Relationship Id="rId15" Type="http://schemas.openxmlformats.org/officeDocument/2006/relationships/image" Target="../media/image4.png"/><Relationship Id="rId23" Type="http://schemas.openxmlformats.org/officeDocument/2006/relationships/image" Target="../media/image17.png"/><Relationship Id="rId10" Type="http://schemas.openxmlformats.org/officeDocument/2006/relationships/slide" Target="slide15.xml"/><Relationship Id="rId19" Type="http://schemas.openxmlformats.org/officeDocument/2006/relationships/image" Target="../media/image36.png"/><Relationship Id="rId4" Type="http://schemas.openxmlformats.org/officeDocument/2006/relationships/slide" Target="slide13.xml"/><Relationship Id="rId9" Type="http://schemas.openxmlformats.org/officeDocument/2006/relationships/image" Target="../media/image33.png"/><Relationship Id="rId14" Type="http://schemas.openxmlformats.org/officeDocument/2006/relationships/slide" Target="slide16.xml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1.png"/><Relationship Id="rId21" Type="http://schemas.openxmlformats.org/officeDocument/2006/relationships/image" Target="../media/image51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" Target="slide20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slide" Target="slide49.xml"/><Relationship Id="rId19" Type="http://schemas.openxmlformats.org/officeDocument/2006/relationships/image" Target="../media/image49.png"/><Relationship Id="rId4" Type="http://schemas.openxmlformats.org/officeDocument/2006/relationships/slide" Target="slide19.xml"/><Relationship Id="rId9" Type="http://schemas.openxmlformats.org/officeDocument/2006/relationships/image" Target="../media/image4.png"/><Relationship Id="rId14" Type="http://schemas.openxmlformats.org/officeDocument/2006/relationships/image" Target="../media/image44.pn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18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17.png"/><Relationship Id="rId2" Type="http://schemas.openxmlformats.org/officeDocument/2006/relationships/slide" Target="slide2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0.xml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slide" Target="slide18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4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slide" Target="slide23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66.png"/><Relationship Id="rId10" Type="http://schemas.openxmlformats.org/officeDocument/2006/relationships/slide" Target="slide51.xml"/><Relationship Id="rId4" Type="http://schemas.openxmlformats.org/officeDocument/2006/relationships/slide" Target="slide25.xml"/><Relationship Id="rId9" Type="http://schemas.openxmlformats.org/officeDocument/2006/relationships/image" Target="../media/image19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3.png"/><Relationship Id="rId21" Type="http://schemas.openxmlformats.org/officeDocument/2006/relationships/image" Target="../media/image77.png"/><Relationship Id="rId7" Type="http://schemas.openxmlformats.org/officeDocument/2006/relationships/image" Target="../media/image32.png"/><Relationship Id="rId12" Type="http://schemas.openxmlformats.org/officeDocument/2006/relationships/slide" Target="slide52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image" Target="../media/image4.png"/><Relationship Id="rId5" Type="http://schemas.openxmlformats.org/officeDocument/2006/relationships/image" Target="../media/image31.png"/><Relationship Id="rId15" Type="http://schemas.openxmlformats.org/officeDocument/2006/relationships/image" Target="../media/image71.png"/><Relationship Id="rId23" Type="http://schemas.openxmlformats.org/officeDocument/2006/relationships/image" Target="../media/image18.png"/><Relationship Id="rId10" Type="http://schemas.openxmlformats.org/officeDocument/2006/relationships/slide" Target="slide26.xml"/><Relationship Id="rId19" Type="http://schemas.openxmlformats.org/officeDocument/2006/relationships/image" Target="../media/image75.png"/><Relationship Id="rId4" Type="http://schemas.openxmlformats.org/officeDocument/2006/relationships/slide" Target="slide29.xml"/><Relationship Id="rId9" Type="http://schemas.openxmlformats.org/officeDocument/2006/relationships/image" Target="../media/image33.png"/><Relationship Id="rId14" Type="http://schemas.openxmlformats.org/officeDocument/2006/relationships/image" Target="../media/image70.png"/><Relationship Id="rId2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3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slide" Target="slide3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3.xml"/><Relationship Id="rId11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81.png"/><Relationship Id="rId4" Type="http://schemas.openxmlformats.org/officeDocument/2006/relationships/slide" Target="slide27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slide" Target="slide32.xml"/><Relationship Id="rId7" Type="http://schemas.openxmlformats.org/officeDocument/2006/relationships/slide" Target="slide2.xml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87.png"/><Relationship Id="rId5" Type="http://schemas.openxmlformats.org/officeDocument/2006/relationships/slide" Target="slide33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17.png"/><Relationship Id="rId4" Type="http://schemas.openxmlformats.org/officeDocument/2006/relationships/image" Target="../media/image33.png"/><Relationship Id="rId9" Type="http://schemas.openxmlformats.org/officeDocument/2006/relationships/slide" Target="slide54.xml"/><Relationship Id="rId1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slide" Target="slide4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6.png"/><Relationship Id="rId14" Type="http://schemas.openxmlformats.org/officeDocument/2006/relationships/slide" Target="slide45.xml"/><Relationship Id="rId2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47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slide" Target="slide8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3088" y="52371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6410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60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第十三課　出師表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2.文中「侍衛之臣，不懈於內；忠志之士，忘身於外」的原因是什麼？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423863" indent="-423863" eaLnBrk="1" hangingPunct="1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6788" y="1979613"/>
            <a:ext cx="7921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en-US">
                <a:ea typeface="標楷體" pitchFamily="65" charset="-120"/>
              </a:rPr>
              <a:t>蓋追先帝之殊遇，欲報之於陛下也。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32772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630238" y="1281113"/>
            <a:ext cx="7861300" cy="4464050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宮中府中，俱為一體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，陟罰臧否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，不宜異同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若有作姦犯科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，及為忠善者，宜付有司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，論其刑賞，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以昭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陛下平明之理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，不宜偏私，使內外異法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也。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3482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55" descr="1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03750" y="37671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56" descr="1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95725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57" descr="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42000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58" descr="1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99388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59" descr="1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36863" y="2789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60" descr="1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91338" y="2789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33" name="Rectangle 161"/>
          <p:cNvSpPr>
            <a:spLocks noChangeArrowheads="1"/>
          </p:cNvSpPr>
          <p:nvPr/>
        </p:nvSpPr>
        <p:spPr bwMode="auto">
          <a:xfrm>
            <a:off x="1050925" y="411638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來，連詞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828800" y="3798888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35" name="Rectangle 163"/>
          <p:cNvSpPr>
            <a:spLocks noChangeArrowheads="1"/>
          </p:cNvSpPr>
          <p:nvPr/>
        </p:nvSpPr>
        <p:spPr bwMode="auto">
          <a:xfrm>
            <a:off x="2195513" y="41163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表明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171700" y="3786188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437" name="Rectangle 165"/>
          <p:cNvSpPr>
            <a:spLocks noChangeArrowheads="1"/>
          </p:cNvSpPr>
          <p:nvPr/>
        </p:nvSpPr>
        <p:spPr bwMode="auto">
          <a:xfrm>
            <a:off x="755650" y="1168400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囑咐後主對宮中和府中官員要一視同仁，賞罰公平分明。街亭失守，諸葛亮自請降官三級，以示丞相執法公允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45425" y="2138363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39" name="Rectangle 167"/>
          <p:cNvSpPr>
            <a:spLocks noChangeArrowheads="1"/>
          </p:cNvSpPr>
          <p:nvPr/>
        </p:nvSpPr>
        <p:spPr bwMode="auto">
          <a:xfrm>
            <a:off x="690563" y="3106738"/>
            <a:ext cx="776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囑咐後主賞罰須無所偏私。</a:t>
            </a:r>
            <a:r>
              <a:rPr kumimoji="0" lang="en-US" altLang="zh-TW" sz="2100" b="1">
                <a:solidFill>
                  <a:srgbClr val="006600"/>
                </a:solidFill>
                <a:ea typeface="微軟正黑體" pitchFamily="34" charset="-120"/>
              </a:rPr>
              <a:t>《</a:t>
            </a: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三國志</a:t>
            </a:r>
            <a:r>
              <a:rPr kumimoji="0" lang="en-US" altLang="zh-TW" sz="21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蜀書</a:t>
            </a:r>
            <a:r>
              <a:rPr kumimoji="0" lang="en-US" altLang="zh-TW" sz="21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先主傳贊</a:t>
            </a:r>
            <a:r>
              <a:rPr kumimoji="0" lang="en-US" altLang="zh-TW" sz="2100" b="1">
                <a:solidFill>
                  <a:srgbClr val="006600"/>
                </a:solidFill>
                <a:ea typeface="微軟正黑體" pitchFamily="34" charset="-120"/>
              </a:rPr>
              <a:t>》</a:t>
            </a: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：「先主之弘毅寬厚，知人待士，蓋有高祖之風，英雄之器焉。」</a:t>
            </a:r>
          </a:p>
        </p:txBody>
      </p:sp>
      <p:pic>
        <p:nvPicPr>
          <p:cNvPr id="3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643438" y="410686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Freeform 169"/>
          <p:cNvSpPr>
            <a:spLocks/>
          </p:cNvSpPr>
          <p:nvPr/>
        </p:nvSpPr>
        <p:spPr bwMode="auto">
          <a:xfrm flipV="1">
            <a:off x="4572000" y="2166938"/>
            <a:ext cx="414338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490913" y="2178050"/>
            <a:ext cx="35290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</a:t>
            </a:r>
          </a:p>
          <a:p>
            <a:pPr algn="ctr">
              <a:lnSpc>
                <a:spcPct val="90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（交蹉語次：陟臧罰否）</a:t>
            </a:r>
          </a:p>
        </p:txBody>
      </p:sp>
      <p:pic>
        <p:nvPicPr>
          <p:cNvPr id="54442" name="Picture 170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630738" y="21923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43" name="Group 172"/>
          <p:cNvGrpSpPr>
            <a:grpSpLocks/>
          </p:cNvGrpSpPr>
          <p:nvPr/>
        </p:nvGrpSpPr>
        <p:grpSpPr bwMode="auto">
          <a:xfrm flipV="1">
            <a:off x="5559425" y="2166938"/>
            <a:ext cx="236538" cy="179387"/>
            <a:chOff x="2154" y="3657"/>
            <a:chExt cx="230" cy="137"/>
          </a:xfrm>
        </p:grpSpPr>
        <p:sp>
          <p:nvSpPr>
            <p:cNvPr id="3484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4447" name="Picture 17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15163" y="21891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48" name="Text Box 176"/>
          <p:cNvSpPr txBox="1">
            <a:spLocks noChangeArrowheads="1"/>
          </p:cNvSpPr>
          <p:nvPr/>
        </p:nvSpPr>
        <p:spPr bwMode="auto">
          <a:xfrm>
            <a:off x="7256463" y="21971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54449" name="Text Box 177"/>
          <p:cNvSpPr txBox="1">
            <a:spLocks noChangeArrowheads="1"/>
          </p:cNvSpPr>
          <p:nvPr/>
        </p:nvSpPr>
        <p:spPr bwMode="auto">
          <a:xfrm>
            <a:off x="7627938" y="21971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877050" y="2441575"/>
            <a:ext cx="2232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鑲嵌（偏義複詞）</a:t>
            </a:r>
          </a:p>
        </p:txBody>
      </p:sp>
      <p:pic>
        <p:nvPicPr>
          <p:cNvPr id="34848" name="Picture 179" descr="2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04888" y="47418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47"/>
                  </p:tgtEl>
                </p:cond>
              </p:nextCondLst>
            </p:seq>
          </p:childTnLst>
        </p:cTn>
      </p:par>
    </p:tnLst>
    <p:bldLst>
      <p:bldP spid="54433" grpId="0"/>
      <p:bldP spid="54433" grpId="1"/>
      <p:bldP spid="54435" grpId="0"/>
      <p:bldP spid="54435" grpId="1"/>
      <p:bldP spid="54437" grpId="0"/>
      <p:bldP spid="54437" grpId="1"/>
      <p:bldP spid="54439" grpId="0"/>
      <p:bldP spid="54439" grpId="1"/>
      <p:bldP spid="49" grpId="0"/>
      <p:bldP spid="49" grpId="1"/>
      <p:bldP spid="54448" grpId="0"/>
      <p:bldP spid="54448" grpId="1"/>
      <p:bldP spid="54449" grpId="0"/>
      <p:bldP spid="54449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說明宮中府中為一整體，勸後主賞善罰惡，不宜偏私。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686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204788" y="981075"/>
            <a:ext cx="8821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由「宮中」與「府中」的一體性，拈出賞罰公平的為政要道。文中以老臣口吻，再就正（宜）反（不宜）兩方面反覆曉諭、告誡。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198438" y="984250"/>
            <a:ext cx="88090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皇帝宮廷和丞相府第在行政上是一體的，應該有共同遵行的規範，賞善罰惡不應標準不同。如果有為非作歹、觸犯法令的，或是盡忠行善的人，就應該交給主管的官吏去判定刑賞，以表明您公正開明的治理原則，不應該存有偏袒的私心，使得皇宮內和丞相府中有兩種不同的法制。</a:t>
            </a:r>
          </a:p>
        </p:txBody>
      </p:sp>
      <p:pic>
        <p:nvPicPr>
          <p:cNvPr id="3891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作者建言：「宮中府中，俱為一體，陟罰臧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否，不宜異同。」有何目的？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0438" y="1973263"/>
            <a:ext cx="79581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勸後主賞善罰惡，不宜偏私。</a:t>
            </a:r>
          </a:p>
        </p:txBody>
      </p:sp>
      <p:pic>
        <p:nvPicPr>
          <p:cNvPr id="3994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/>
          </p:cNvSpPr>
          <p:nvPr/>
        </p:nvSpPr>
        <p:spPr bwMode="auto">
          <a:xfrm>
            <a:off x="728663" y="1281113"/>
            <a:ext cx="769461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侍中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、侍郎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郭攸之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、費禕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、董允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等，此皆良實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，志慮忠純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是以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先帝簡拔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遺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陛下。愚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以為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宮中之事，事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大小，悉以咨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之，然後施行，必能裨補闕漏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，有所廣益。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189038" y="3182938"/>
            <a:ext cx="352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</a:t>
            </a:r>
          </a:p>
          <a:p>
            <a:pPr algn="ctr">
              <a:lnSpc>
                <a:spcPct val="83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（交蹉語次：志忠慮純）</a:t>
            </a:r>
          </a:p>
        </p:txBody>
      </p:sp>
      <p:pic>
        <p:nvPicPr>
          <p:cNvPr id="40964" name="Picture 10" descr="上方ICON-段析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1" descr="上方ICON-段旨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9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1213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 descr="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89388" y="4749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 descr="2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76375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1" descr="2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6688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2" descr="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87800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3" descr="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32400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4" descr="2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50013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5" descr="2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01775" y="27987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6" descr="2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60750" y="2797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7" descr="2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91238" y="2797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8" descr="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03313" y="37671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19" descr="3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19875" y="37639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04" name="Rectangle 20"/>
          <p:cNvSpPr>
            <a:spLocks noChangeArrowheads="1"/>
          </p:cNvSpPr>
          <p:nvPr/>
        </p:nvSpPr>
        <p:spPr bwMode="auto">
          <a:xfrm>
            <a:off x="4117975" y="24574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因此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029075" y="2824163"/>
            <a:ext cx="681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1206" name="Rectangle 22"/>
          <p:cNvSpPr>
            <a:spLocks noChangeArrowheads="1"/>
          </p:cNvSpPr>
          <p:nvPr/>
        </p:nvSpPr>
        <p:spPr bwMode="auto">
          <a:xfrm>
            <a:off x="6659563" y="3141663"/>
            <a:ext cx="1368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留下、留給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707188" y="281781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21208" name="Rectangle 24"/>
          <p:cNvSpPr>
            <a:spLocks noChangeArrowheads="1"/>
          </p:cNvSpPr>
          <p:nvPr/>
        </p:nvSpPr>
        <p:spPr bwMode="auto">
          <a:xfrm>
            <a:off x="1331913" y="4076700"/>
            <a:ext cx="1368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認為，動詞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1387475" y="3802063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1210" name="Rectangle 26"/>
          <p:cNvSpPr>
            <a:spLocks noChangeArrowheads="1"/>
          </p:cNvSpPr>
          <p:nvPr/>
        </p:nvSpPr>
        <p:spPr bwMode="auto">
          <a:xfrm>
            <a:off x="4132263" y="40767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不論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211638" y="380206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0987" name="Freeform 28"/>
          <p:cNvSpPr>
            <a:spLocks/>
          </p:cNvSpPr>
          <p:nvPr/>
        </p:nvSpPr>
        <p:spPr bwMode="auto">
          <a:xfrm flipV="1">
            <a:off x="2244725" y="3108325"/>
            <a:ext cx="414338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21213" name="Picture 29" descr="上標籤-修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68538" y="31543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9" name="Group 31"/>
          <p:cNvGrpSpPr>
            <a:grpSpLocks/>
          </p:cNvGrpSpPr>
          <p:nvPr/>
        </p:nvGrpSpPr>
        <p:grpSpPr bwMode="auto">
          <a:xfrm flipV="1">
            <a:off x="3203575" y="3108325"/>
            <a:ext cx="215900" cy="179388"/>
            <a:chOff x="2154" y="3657"/>
            <a:chExt cx="230" cy="137"/>
          </a:xfrm>
        </p:grpSpPr>
        <p:sp>
          <p:nvSpPr>
            <p:cNvPr id="4099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9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1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213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21204" grpId="0"/>
      <p:bldP spid="221204" grpId="1"/>
      <p:bldP spid="221206" grpId="0"/>
      <p:bldP spid="221206" grpId="1"/>
      <p:bldP spid="221208" grpId="0"/>
      <p:bldP spid="221208" grpId="1"/>
      <p:bldP spid="221210" grpId="0"/>
      <p:bldP spid="2212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/>
          </p:cNvSpPr>
          <p:nvPr/>
        </p:nvSpPr>
        <p:spPr bwMode="auto">
          <a:xfrm>
            <a:off x="179388" y="1052513"/>
            <a:ext cx="8447087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將軍向寵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，性行淑均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，曉暢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軍事，試用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於昔日，先帝稱之曰「能」，是以眾議舉寵為督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愚以為營中之事，悉以咨之，必能使行陣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和睦，優劣得所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親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賢臣，遠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小人，此先漢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興隆也；親小人，遠賢臣，此後漢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傾頹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1987" name="Picture 12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986463"/>
            <a:ext cx="838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4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5688" y="55022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3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3700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 descr="3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21088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0" descr="3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32350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1" descr="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45288" y="1581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2" descr="3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78563" y="25685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3" descr="3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7313" y="35385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4" descr="3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75588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5" descr="3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1675" y="45212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4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1488" y="45227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25" name="Rectangle 17"/>
          <p:cNvSpPr>
            <a:spLocks noChangeArrowheads="1"/>
          </p:cNvSpPr>
          <p:nvPr/>
        </p:nvSpPr>
        <p:spPr bwMode="auto">
          <a:xfrm>
            <a:off x="192088" y="48926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親近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71463" y="456882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22227" name="Rectangle 19"/>
          <p:cNvSpPr>
            <a:spLocks noChangeArrowheads="1"/>
          </p:cNvSpPr>
          <p:nvPr/>
        </p:nvSpPr>
        <p:spPr bwMode="auto">
          <a:xfrm>
            <a:off x="4545013" y="4860925"/>
            <a:ext cx="1368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何以、為何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4557713" y="4567238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3360738" y="5876925"/>
            <a:ext cx="576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衰敗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308350" y="5537200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296863" y="3236913"/>
            <a:ext cx="45354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謂向寵曉暢軍事，知人善任，值得舉薦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1625" y="3870325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33" name="Rectangle 25"/>
          <p:cNvSpPr>
            <a:spLocks noChangeArrowheads="1"/>
          </p:cNvSpPr>
          <p:nvPr/>
        </p:nvSpPr>
        <p:spPr bwMode="auto">
          <a:xfrm>
            <a:off x="4589463" y="5345113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國家的成敗興衰與如何對待賢臣、小人息息相關，強烈告誡後主「親賢遠佞」</a:t>
            </a:r>
          </a:p>
        </p:txBody>
      </p:sp>
      <p:pic>
        <p:nvPicPr>
          <p:cNvPr id="4" name="圖片 18" descr="下標籤-析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76738" y="583723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9" name="Freeform 27"/>
          <p:cNvSpPr>
            <a:spLocks/>
          </p:cNvSpPr>
          <p:nvPr/>
        </p:nvSpPr>
        <p:spPr bwMode="auto">
          <a:xfrm flipV="1">
            <a:off x="2409825" y="1939925"/>
            <a:ext cx="377825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520825" y="2012950"/>
            <a:ext cx="309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</a:t>
            </a:r>
          </a:p>
          <a:p>
            <a:pPr algn="ctr"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（交蹉語次：性淑行均）</a:t>
            </a:r>
          </a:p>
        </p:txBody>
      </p:sp>
      <p:pic>
        <p:nvPicPr>
          <p:cNvPr id="222236" name="Picture 28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55863" y="19859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012" name="Group 30"/>
          <p:cNvGrpSpPr>
            <a:grpSpLocks/>
          </p:cNvGrpSpPr>
          <p:nvPr/>
        </p:nvGrpSpPr>
        <p:grpSpPr bwMode="auto">
          <a:xfrm flipV="1">
            <a:off x="3321050" y="1949450"/>
            <a:ext cx="215900" cy="179388"/>
            <a:chOff x="2154" y="3657"/>
            <a:chExt cx="230" cy="137"/>
          </a:xfrm>
        </p:grpSpPr>
        <p:sp>
          <p:nvSpPr>
            <p:cNvPr id="4202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2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2013" name="Freeform 33"/>
          <p:cNvSpPr>
            <a:spLocks/>
          </p:cNvSpPr>
          <p:nvPr/>
        </p:nvSpPr>
        <p:spPr bwMode="auto">
          <a:xfrm>
            <a:off x="446088" y="437515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22242" name="Picture 34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6413" y="42449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982663" y="4244975"/>
            <a:ext cx="16557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映襯（對襯）</a:t>
            </a:r>
          </a:p>
        </p:txBody>
      </p:sp>
      <p:grpSp>
        <p:nvGrpSpPr>
          <p:cNvPr id="42016" name="Group 36"/>
          <p:cNvGrpSpPr>
            <a:grpSpLocks/>
          </p:cNvGrpSpPr>
          <p:nvPr/>
        </p:nvGrpSpPr>
        <p:grpSpPr bwMode="auto">
          <a:xfrm>
            <a:off x="3933825" y="5326063"/>
            <a:ext cx="236538" cy="179387"/>
            <a:chOff x="2154" y="3657"/>
            <a:chExt cx="230" cy="137"/>
          </a:xfrm>
        </p:grpSpPr>
        <p:sp>
          <p:nvSpPr>
            <p:cNvPr id="4202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2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22247" name="Picture 39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18013" y="39179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48" name="Text Box 40"/>
          <p:cNvSpPr txBox="1">
            <a:spLocks noChangeArrowheads="1"/>
          </p:cNvSpPr>
          <p:nvPr/>
        </p:nvSpPr>
        <p:spPr bwMode="auto">
          <a:xfrm>
            <a:off x="4659313" y="39258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222249" name="Text Box 41"/>
          <p:cNvSpPr txBox="1">
            <a:spLocks noChangeArrowheads="1"/>
          </p:cNvSpPr>
          <p:nvPr/>
        </p:nvSpPr>
        <p:spPr bwMode="auto">
          <a:xfrm>
            <a:off x="5030788" y="39258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4673600" y="4154488"/>
            <a:ext cx="1662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借代（軍隊）</a:t>
            </a:r>
          </a:p>
        </p:txBody>
      </p:sp>
      <p:pic>
        <p:nvPicPr>
          <p:cNvPr id="222251" name="Picture 43" descr="上標籤-修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92263" y="49069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52" name="Text Box 44"/>
          <p:cNvSpPr txBox="1">
            <a:spLocks noChangeArrowheads="1"/>
          </p:cNvSpPr>
          <p:nvPr/>
        </p:nvSpPr>
        <p:spPr bwMode="auto">
          <a:xfrm>
            <a:off x="1833563" y="49149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1827213" y="5102225"/>
            <a:ext cx="1938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轉品（形→動）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2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2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51"/>
                  </p:tgtEl>
                </p:cond>
              </p:nextCondLst>
            </p:seq>
          </p:childTnLst>
        </p:cTn>
      </p:par>
    </p:tnLst>
    <p:bldLst>
      <p:bldP spid="222225" grpId="0"/>
      <p:bldP spid="222225" grpId="1"/>
      <p:bldP spid="222227" grpId="0"/>
      <p:bldP spid="222227" grpId="1"/>
      <p:bldP spid="222229" grpId="0"/>
      <p:bldP spid="222229" grpId="1"/>
      <p:bldP spid="222231" grpId="0"/>
      <p:bldP spid="222231" grpId="1"/>
      <p:bldP spid="222233" grpId="0"/>
      <p:bldP spid="222233" grpId="1"/>
      <p:bldP spid="49" grpId="0"/>
      <p:bldP spid="49" grpId="1"/>
      <p:bldP spid="5" grpId="0"/>
      <p:bldP spid="5" grpId="1"/>
      <p:bldP spid="222248" grpId="0"/>
      <p:bldP spid="222248" grpId="1"/>
      <p:bldP spid="222249" grpId="0"/>
      <p:bldP spid="222249" grpId="1"/>
      <p:bldP spid="6" grpId="0"/>
      <p:bldP spid="6" grpId="1"/>
      <p:bldP spid="222252" grpId="0"/>
      <p:bldP spid="222252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/>
          </p:cNvSpPr>
          <p:nvPr/>
        </p:nvSpPr>
        <p:spPr bwMode="auto">
          <a:xfrm>
            <a:off x="1020763" y="1085850"/>
            <a:ext cx="75946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先帝在時，每與臣論此事，未嘗不嘆息痛恨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於桓、靈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也。侍中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、尚書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、長史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、參軍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，此悉貞亮死節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之臣也，願陛下親之信之，則漢室之隆，可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計日而待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43011" name="Picture 12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03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上方ICON-課堂Q&amp;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836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圖片 17" descr="下方ICON-回目次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0" descr="4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32138" y="3789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1" descr="4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67638" y="16446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2" descr="4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3163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 descr="4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79875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4" descr="4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24475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5" descr="4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50025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6" descr="4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2898775" y="5124450"/>
            <a:ext cx="1387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指為期不遠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843213" y="4741863"/>
            <a:ext cx="1431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0177" grpId="0"/>
      <p:bldP spid="22017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/>
          </p:cNvSpPr>
          <p:nvPr/>
        </p:nvSpPr>
        <p:spPr bwMode="auto">
          <a:xfrm>
            <a:off x="179388" y="908050"/>
            <a:ext cx="86407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推薦宜重用之人，並勸諫後主親賢臣，遠小人。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403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/>
          </p:cNvSpPr>
          <p:nvPr/>
        </p:nvSpPr>
        <p:spPr bwMode="auto">
          <a:xfrm>
            <a:off x="250825" y="981075"/>
            <a:ext cx="88931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著重向後主闡明「親賢臣」與「親小人」的用人之道，並以「先漢所以興隆」與「後漢所以傾頹」的鮮明對</a:t>
            </a:r>
            <a:b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比，作論證的依據。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3"/>
          <p:cNvSpPr>
            <a:spLocks/>
          </p:cNvSpPr>
          <p:nvPr/>
        </p:nvSpPr>
        <p:spPr bwMode="auto">
          <a:xfrm>
            <a:off x="206375" y="984250"/>
            <a:ext cx="87804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侍中郭攸之、費禕、侍郎董允等，這些都是忠良信實的人，心志忠誠，謀事專一，因此先帝挑選拔擢他們，留給陛下您任用。我認為宮裡的事，無論大小，都可以和他們商量，然後實行，一定能夠補救缺失和疏漏，得到更多的益處。</a:t>
            </a:r>
          </a:p>
        </p:txBody>
      </p:sp>
      <p:pic>
        <p:nvPicPr>
          <p:cNvPr id="4608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/>
          </p:cNvSpPr>
          <p:nvPr/>
        </p:nvSpPr>
        <p:spPr bwMode="auto">
          <a:xfrm>
            <a:off x="184150" y="984250"/>
            <a:ext cx="8858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將軍向寵，秉性善良，處事公正，精通軍事，以前任用時，先帝稱讚他「能幹」，因此大家決議推舉向寵為中部督。我認為軍中的事，都向他詢問，必能使軍隊相處和睦，無論賢愚優劣都安置於適當的職位。親近賢臣，遠離小人，這是西漢興盛的原因；親近小人，遠離賢臣，這是東漢衰敗的緣由啊！</a:t>
            </a:r>
          </a:p>
        </p:txBody>
      </p:sp>
      <p:pic>
        <p:nvPicPr>
          <p:cNvPr id="4710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/>
          </p:cNvSpPr>
          <p:nvPr/>
        </p:nvSpPr>
        <p:spPr bwMode="auto">
          <a:xfrm>
            <a:off x="195263" y="984250"/>
            <a:ext cx="8858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先帝在世時，每次和我談論到這事，沒有不對桓帝、靈帝的失政感到痛心遺憾的啊！侍中郭攸之和費禕、尚書陳震、長史張裔、參軍蔣琬，這些都是忠貞信實，能為節義而死的臣子，希望陛下親近他們、信任他們，那麼漢朝的興盛，就指日可待了。</a:t>
            </a:r>
          </a:p>
        </p:txBody>
      </p:sp>
      <p:pic>
        <p:nvPicPr>
          <p:cNvPr id="4813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內容版面配置區 2"/>
          <p:cNvSpPr>
            <a:spLocks/>
          </p:cNvSpPr>
          <p:nvPr/>
        </p:nvSpPr>
        <p:spPr bwMode="auto">
          <a:xfrm>
            <a:off x="144463" y="765175"/>
            <a:ext cx="87487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諸葛亮認為漢朝興盛與衰亡的關鍵是什麼？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350963"/>
            <a:ext cx="7502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興盛的原因──親賢臣，遠小人。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衰亡的原因──親小人，遠賢臣。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/>
          </p:cNvSpPr>
          <p:nvPr/>
        </p:nvSpPr>
        <p:spPr bwMode="auto">
          <a:xfrm>
            <a:off x="325438" y="105251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kumimoji="0"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018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79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1213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3"/>
          <p:cNvSpPr>
            <a:spLocks/>
          </p:cNvSpPr>
          <p:nvPr/>
        </p:nvSpPr>
        <p:spPr bwMode="auto">
          <a:xfrm>
            <a:off x="90488" y="1281113"/>
            <a:ext cx="89535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臣本布衣，躬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耕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於南陽，苟全性命於亂世，不求聞達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於諸侯。先帝不以臣卑鄙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，猥自枉屈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，三顧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臣於草廬之中，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諮臣以當世之事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由是感激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，遂許先帝以驅馳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。後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值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傾覆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，受任於敗軍之際，奉命於危難之間，爾來二十有一年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矣！先帝知臣謹慎，故臨崩寄臣以大事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4" name="Picture 148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63" descr="5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56525" y="55213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64" descr="4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78813" y="1770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65" descr="5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24275" y="270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66" descr="5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63" y="270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67" descr="5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84988" y="270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68" descr="5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32388" y="36496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69" descr="5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148638" y="36496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70" descr="5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63688" y="4594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1" descr="5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55750" y="55229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24" name="Rectangle 172"/>
          <p:cNvSpPr>
            <a:spLocks noChangeArrowheads="1"/>
          </p:cNvSpPr>
          <p:nvPr/>
        </p:nvSpPr>
        <p:spPr bwMode="auto">
          <a:xfrm>
            <a:off x="2309813" y="14366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親自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316163" y="180022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26" name="Rectangle 174"/>
          <p:cNvSpPr>
            <a:spLocks noChangeArrowheads="1"/>
          </p:cNvSpPr>
          <p:nvPr/>
        </p:nvSpPr>
        <p:spPr bwMode="auto">
          <a:xfrm>
            <a:off x="461963" y="49085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遇到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34988" y="462121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930" name="Rectangle 178"/>
          <p:cNvSpPr>
            <a:spLocks noChangeArrowheads="1"/>
          </p:cNvSpPr>
          <p:nvPr/>
        </p:nvSpPr>
        <p:spPr bwMode="auto">
          <a:xfrm>
            <a:off x="250825" y="3959225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劉備以「伸張大義於天下」為志，請諸葛亮協助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373438" y="399573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32" name="Rectangle 180"/>
          <p:cNvSpPr>
            <a:spLocks noChangeArrowheads="1"/>
          </p:cNvSpPr>
          <p:nvPr/>
        </p:nvSpPr>
        <p:spPr bwMode="auto">
          <a:xfrm>
            <a:off x="3779838" y="3981450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諸葛亮感於劉備的一片誠心，應允輔佐他</a:t>
            </a:r>
          </a:p>
        </p:txBody>
      </p:sp>
      <p:pic>
        <p:nvPicPr>
          <p:cNvPr id="3" name="圖片 18" descr="下標籤-析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172450" y="398303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34" name="Picture 182" descr="上標籤-修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2000" y="20986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35" name="Text Box 183"/>
          <p:cNvSpPr txBox="1">
            <a:spLocks noChangeArrowheads="1"/>
          </p:cNvSpPr>
          <p:nvPr/>
        </p:nvSpPr>
        <p:spPr bwMode="auto">
          <a:xfrm>
            <a:off x="1003300" y="210661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4936" name="Text Box 184"/>
          <p:cNvSpPr txBox="1">
            <a:spLocks noChangeArrowheads="1"/>
          </p:cNvSpPr>
          <p:nvPr/>
        </p:nvSpPr>
        <p:spPr bwMode="auto">
          <a:xfrm>
            <a:off x="1374775" y="210661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09650" y="2290763"/>
            <a:ext cx="1662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借代（平民）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34"/>
                  </p:tgtEl>
                </p:cond>
              </p:nextCondLst>
            </p:seq>
          </p:childTnLst>
        </p:cTn>
      </p:par>
    </p:tnLst>
    <p:bldLst>
      <p:bldP spid="74924" grpId="0"/>
      <p:bldP spid="74924" grpId="1"/>
      <p:bldP spid="74926" grpId="0"/>
      <p:bldP spid="74926" grpId="1"/>
      <p:bldP spid="74930" grpId="0"/>
      <p:bldP spid="74930" grpId="1"/>
      <p:bldP spid="74932" grpId="0"/>
      <p:bldP spid="74932" grpId="1"/>
      <p:bldP spid="74935" grpId="0"/>
      <p:bldP spid="74935" grpId="1"/>
      <p:bldP spid="74936" grpId="0"/>
      <p:bldP spid="74936" grpId="1"/>
      <p:bldP spid="49" grpId="0"/>
      <p:bldP spid="4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2226" name="Picture 12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021388"/>
            <a:ext cx="838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3"/>
          <p:cNvSpPr>
            <a:spLocks/>
          </p:cNvSpPr>
          <p:nvPr/>
        </p:nvSpPr>
        <p:spPr bwMode="auto">
          <a:xfrm>
            <a:off x="171450" y="1258888"/>
            <a:ext cx="87979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受命以來，夙夜憂嘆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，恐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託付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不效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，以傷先帝之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明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。故五月渡瀘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，深入不毛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。今南方已定，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兵甲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已足，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獎率三軍，北定中原，庶竭駑鈍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，攘除姦凶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，興復漢室，還於舊都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。此臣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報先帝而忠陛下之職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也。至於斟酌損益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進盡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忠言，則攸之、禕、允之任也。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47" descr="6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9663" y="57086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8" descr="5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5350" y="17875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9" descr="5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2463" y="17875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0" descr="6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3425" y="2755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51" descr="6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71925" y="2755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52" descr="6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27638" y="37322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53" descr="6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80263" y="37322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54" descr="6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71725" y="4732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5" name="Rectangle 55"/>
          <p:cNvSpPr>
            <a:spLocks noChangeArrowheads="1"/>
          </p:cNvSpPr>
          <p:nvPr/>
        </p:nvSpPr>
        <p:spPr bwMode="auto">
          <a:xfrm>
            <a:off x="4283075" y="1452563"/>
            <a:ext cx="1873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指先帝託孤一事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370388" y="1822450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5337" name="Rectangle 57"/>
          <p:cNvSpPr>
            <a:spLocks noChangeArrowheads="1"/>
          </p:cNvSpPr>
          <p:nvPr/>
        </p:nvSpPr>
        <p:spPr bwMode="auto">
          <a:xfrm>
            <a:off x="7631113" y="1484313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指知人之明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8088313" y="181927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25342" name="Rectangle 62"/>
          <p:cNvSpPr>
            <a:spLocks noChangeArrowheads="1"/>
          </p:cNvSpPr>
          <p:nvPr/>
        </p:nvSpPr>
        <p:spPr bwMode="auto">
          <a:xfrm>
            <a:off x="6651625" y="3108325"/>
            <a:ext cx="1089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兵器鎧甲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704013" y="2798763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5344" name="Rectangle 64"/>
          <p:cNvSpPr>
            <a:spLocks noChangeArrowheads="1"/>
          </p:cNvSpPr>
          <p:nvPr/>
        </p:nvSpPr>
        <p:spPr bwMode="auto">
          <a:xfrm>
            <a:off x="3708400" y="5084763"/>
            <a:ext cx="5381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用來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644900" y="4779963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5346" name="Rectangle 66"/>
          <p:cNvSpPr>
            <a:spLocks noChangeArrowheads="1"/>
          </p:cNvSpPr>
          <p:nvPr/>
        </p:nvSpPr>
        <p:spPr bwMode="auto">
          <a:xfrm>
            <a:off x="7464425" y="50847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本分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7551738" y="476726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25348" name="Rectangle 68"/>
          <p:cNvSpPr>
            <a:spLocks noChangeArrowheads="1"/>
          </p:cNvSpPr>
          <p:nvPr/>
        </p:nvSpPr>
        <p:spPr bwMode="auto">
          <a:xfrm>
            <a:off x="2522538" y="6103938"/>
            <a:ext cx="3654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即「盡進」，竭盡心力進諫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2987675" y="5734050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225350" name="Rectangle 70"/>
          <p:cNvSpPr>
            <a:spLocks noChangeArrowheads="1"/>
          </p:cNvSpPr>
          <p:nvPr/>
        </p:nvSpPr>
        <p:spPr bwMode="auto">
          <a:xfrm>
            <a:off x="8351838" y="31464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應該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8439150" y="27940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25354" name="Rectangle 74"/>
          <p:cNvSpPr>
            <a:spLocks noChangeArrowheads="1"/>
          </p:cNvSpPr>
          <p:nvPr/>
        </p:nvSpPr>
        <p:spPr bwMode="auto">
          <a:xfrm>
            <a:off x="323850" y="2147888"/>
            <a:ext cx="6192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自言竭盡心力以輔佐後主，深恐損及先帝的知人之明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0263" y="211931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6" name="Rectangle 76"/>
          <p:cNvSpPr>
            <a:spLocks noChangeArrowheads="1"/>
          </p:cNvSpPr>
          <p:nvPr/>
        </p:nvSpPr>
        <p:spPr bwMode="auto">
          <a:xfrm>
            <a:off x="323850" y="4092575"/>
            <a:ext cx="5616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表示北伐的決心，誓言「興復漢室，還於舊都」</a:t>
            </a:r>
          </a:p>
        </p:txBody>
      </p:sp>
      <p:pic>
        <p:nvPicPr>
          <p:cNvPr id="8" name="圖片 18" descr="下標籤-析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11413" y="508158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8" name="Picture 78" descr="上標籤-修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6425" y="31210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9" name="Text Box 79"/>
          <p:cNvSpPr txBox="1">
            <a:spLocks noChangeArrowheads="1"/>
          </p:cNvSpPr>
          <p:nvPr/>
        </p:nvSpPr>
        <p:spPr bwMode="auto">
          <a:xfrm>
            <a:off x="3387725" y="31289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225360" name="Text Box 80"/>
          <p:cNvSpPr txBox="1">
            <a:spLocks noChangeArrowheads="1"/>
          </p:cNvSpPr>
          <p:nvPr/>
        </p:nvSpPr>
        <p:spPr bwMode="auto">
          <a:xfrm>
            <a:off x="3759200" y="31289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381375" y="3319463"/>
            <a:ext cx="2160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借代（蠻荒地區）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5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8"/>
                  </p:tgtEl>
                </p:cond>
              </p:nextCondLst>
            </p:seq>
          </p:childTnLst>
        </p:cTn>
      </p:par>
    </p:tnLst>
    <p:bldLst>
      <p:bldP spid="225335" grpId="0"/>
      <p:bldP spid="225335" grpId="1"/>
      <p:bldP spid="225337" grpId="0"/>
      <p:bldP spid="225337" grpId="1"/>
      <p:bldP spid="225342" grpId="0"/>
      <p:bldP spid="225342" grpId="1"/>
      <p:bldP spid="225344" grpId="0"/>
      <p:bldP spid="225344" grpId="1"/>
      <p:bldP spid="225346" grpId="0"/>
      <p:bldP spid="225346" grpId="1"/>
      <p:bldP spid="225348" grpId="0"/>
      <p:bldP spid="225348" grpId="1"/>
      <p:bldP spid="225350" grpId="0"/>
      <p:bldP spid="225350" grpId="1"/>
      <p:bldP spid="225354" grpId="0"/>
      <p:bldP spid="225354" grpId="1"/>
      <p:bldP spid="225356" grpId="0"/>
      <p:bldP spid="225356" grpId="1"/>
      <p:bldP spid="225359" grpId="0"/>
      <p:bldP spid="225359" grpId="1"/>
      <p:bldP spid="225360" grpId="0"/>
      <p:bldP spid="225360" grpId="1"/>
      <p:bldP spid="49" grpId="0"/>
      <p:bldP spid="4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/>
          </p:cNvSpPr>
          <p:nvPr/>
        </p:nvSpPr>
        <p:spPr bwMode="auto">
          <a:xfrm>
            <a:off x="325438" y="105251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kumimoji="0"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53251" name="Picture 12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038" y="765175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3" descr="上方ICON-課堂Q&amp;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836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3"/>
          <p:cNvSpPr>
            <a:spLocks/>
          </p:cNvSpPr>
          <p:nvPr/>
        </p:nvSpPr>
        <p:spPr bwMode="auto">
          <a:xfrm>
            <a:off x="179388" y="1281113"/>
            <a:ext cx="87741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願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陛下託臣以討賊興復之效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，不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效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，則治臣之罪，以告先帝之靈。若無興德之言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，則責攸之、禕、允等之</a:t>
            </a:r>
            <a:r>
              <a:rPr kumimoji="0" lang="zh-TW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慢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，以彰其咎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陛下亦宜自課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，以諮諏善道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，察納雅言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，深追先帝遺詔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，臣不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勝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受恩感激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今</a:t>
            </a:r>
            <a:r>
              <a:rPr kumimoji="0" lang="zh-TW" altLang="zh-TW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遠離，臨表涕泣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，不知所云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5" name="Picture 16" descr="7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9025" y="57451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7" descr="6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1803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8" descr="6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89450" y="28035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9" descr="6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92363" y="3754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20" descr="6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51425" y="3754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21" descr="7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48538" y="3754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22" descr="7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52500" y="47688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23" descr="7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09975" y="47625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24" descr="7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73225" y="5737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250825" y="217011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希望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74638" y="184943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4827" name="Rectangle 27"/>
          <p:cNvSpPr>
            <a:spLocks noChangeArrowheads="1"/>
          </p:cNvSpPr>
          <p:nvPr/>
        </p:nvSpPr>
        <p:spPr bwMode="auto">
          <a:xfrm>
            <a:off x="5407025" y="20986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成功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435600" y="18415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4829" name="Rectangle 29"/>
          <p:cNvSpPr>
            <a:spLocks noChangeArrowheads="1"/>
          </p:cNvSpPr>
          <p:nvPr/>
        </p:nvSpPr>
        <p:spPr bwMode="auto">
          <a:xfrm>
            <a:off x="222250" y="41148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怠慢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266700" y="380206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4831" name="Rectangle 31"/>
          <p:cNvSpPr>
            <a:spLocks noChangeArrowheads="1"/>
          </p:cNvSpPr>
          <p:nvPr/>
        </p:nvSpPr>
        <p:spPr bwMode="auto">
          <a:xfrm>
            <a:off x="4945063" y="515143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盡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899025" y="478631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4833" name="Rectangle 33"/>
          <p:cNvSpPr>
            <a:spLocks noChangeArrowheads="1"/>
          </p:cNvSpPr>
          <p:nvPr/>
        </p:nvSpPr>
        <p:spPr bwMode="auto">
          <a:xfrm>
            <a:off x="6985000" y="5089525"/>
            <a:ext cx="2266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將要、就要，副詞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7391400" y="478155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04835" name="Rectangle 35"/>
          <p:cNvSpPr>
            <a:spLocks noChangeArrowheads="1"/>
          </p:cNvSpPr>
          <p:nvPr/>
        </p:nvSpPr>
        <p:spPr bwMode="auto">
          <a:xfrm>
            <a:off x="2954338" y="3414713"/>
            <a:ext cx="5903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勸戒後主自我省察採納忠言，不要忘了先帝的遺志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65913" y="509746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7" name="Rectangle 37"/>
          <p:cNvSpPr>
            <a:spLocks noChangeArrowheads="1"/>
          </p:cNvSpPr>
          <p:nvPr/>
        </p:nvSpPr>
        <p:spPr bwMode="auto">
          <a:xfrm>
            <a:off x="323850" y="6057900"/>
            <a:ext cx="2952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因將出征遠離而感傷至極</a:t>
            </a:r>
          </a:p>
        </p:txBody>
      </p:sp>
      <p:pic>
        <p:nvPicPr>
          <p:cNvPr id="6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46488" y="607695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9" name="Picture 39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43588" y="41354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0" name="Text Box 40"/>
          <p:cNvSpPr txBox="1">
            <a:spLocks noChangeArrowheads="1"/>
          </p:cNvSpPr>
          <p:nvPr/>
        </p:nvSpPr>
        <p:spPr bwMode="auto">
          <a:xfrm>
            <a:off x="6084888" y="4143375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204841" name="Text Box 41"/>
          <p:cNvSpPr txBox="1">
            <a:spLocks noChangeArrowheads="1"/>
          </p:cNvSpPr>
          <p:nvPr/>
        </p:nvSpPr>
        <p:spPr bwMode="auto">
          <a:xfrm>
            <a:off x="6456363" y="4143375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078538" y="4333875"/>
            <a:ext cx="1655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鑲嵌（增字）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4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9"/>
                  </p:tgtEl>
                </p:cond>
              </p:nextCondLst>
            </p:seq>
          </p:childTnLst>
        </p:cTn>
      </p:par>
    </p:tnLst>
    <p:bldLst>
      <p:bldP spid="204825" grpId="0"/>
      <p:bldP spid="204825" grpId="1"/>
      <p:bldP spid="204827" grpId="0"/>
      <p:bldP spid="204827" grpId="1"/>
      <p:bldP spid="204829" grpId="0"/>
      <p:bldP spid="204829" grpId="1"/>
      <p:bldP spid="204831" grpId="0"/>
      <p:bldP spid="204831" grpId="1"/>
      <p:bldP spid="204833" grpId="0"/>
      <p:bldP spid="204833" grpId="1"/>
      <p:bldP spid="204835" grpId="0"/>
      <p:bldP spid="204835" grpId="1"/>
      <p:bldP spid="204837" grpId="0"/>
      <p:bldP spid="204837" grpId="1"/>
      <p:bldP spid="204840" grpId="0"/>
      <p:bldP spid="204840" grpId="1"/>
      <p:bldP spid="204841" grpId="0"/>
      <p:bldP spid="204841" grpId="1"/>
      <p:bldP spid="49" grpId="0"/>
      <p:bldP spid="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/>
          </p:cNvSpPr>
          <p:nvPr/>
        </p:nvSpPr>
        <p:spPr bwMode="auto">
          <a:xfrm>
            <a:off x="179388" y="981075"/>
            <a:ext cx="86407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表明以興復漢室為己任，並勉勵後主諮諏善道，察納雅言。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529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/>
          </p:cNvSpPr>
          <p:nvPr/>
        </p:nvSpPr>
        <p:spPr bwMode="auto">
          <a:xfrm>
            <a:off x="153988" y="981075"/>
            <a:ext cx="8821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首先以「苟全性命於亂世，不求聞達於諸侯」和「受任於敗軍之際，奉命於危難之間」兩組排偶句表明自己欲報先帝恩德的心志。繼而以「攘除姦凶，還於舊都」、「報先帝而忠陛下之職分」自誓，表達出師的決心與正當性。最後期勉後主察納雅言，完成先帝遺詔，與前文親賢納諫之意相呼應。文意層次清晰，結構嚴整。</a:t>
            </a:r>
          </a:p>
        </p:txBody>
      </p:sp>
      <p:pic>
        <p:nvPicPr>
          <p:cNvPr id="5632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79388" y="1281113"/>
            <a:ext cx="8931275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臣亮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言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先帝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創業未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半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，而中道崩殂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今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天下三分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，益州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疲弊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，此誠危急存亡之秋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然侍衛之臣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，不懈於內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；忠志之士，忘身於外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者，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蓋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追先帝之殊遇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，欲報之於陛下也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0484" name="Picture 13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0688" y="765175"/>
            <a:ext cx="701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上方ICON-段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7950" y="765175"/>
            <a:ext cx="696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91213" y="765175"/>
            <a:ext cx="698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7" descr="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07400" y="37576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88" descr="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24100" y="1779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89" descr="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84888" y="1779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90" descr="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93763" y="27670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1" descr="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22450" y="27654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2" descr="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60963" y="27654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93" descr="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24788" y="2763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94" descr="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93813" y="37576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95" descr="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3800" y="37576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2" name="Rectangle 196"/>
          <p:cNvSpPr>
            <a:spLocks noChangeArrowheads="1"/>
          </p:cNvSpPr>
          <p:nvPr/>
        </p:nvSpPr>
        <p:spPr bwMode="auto">
          <a:xfrm>
            <a:off x="908050" y="145256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上奏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995363" y="182086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94" name="Rectangle 198"/>
          <p:cNvSpPr>
            <a:spLocks noChangeArrowheads="1"/>
          </p:cNvSpPr>
          <p:nvPr/>
        </p:nvSpPr>
        <p:spPr bwMode="auto">
          <a:xfrm>
            <a:off x="3708400" y="2133600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完成一半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3675063" y="18034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96" name="Rectangle 200"/>
          <p:cNvSpPr>
            <a:spLocks noChangeArrowheads="1"/>
          </p:cNvSpPr>
          <p:nvPr/>
        </p:nvSpPr>
        <p:spPr bwMode="auto">
          <a:xfrm>
            <a:off x="6804025" y="2154238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指魏、蜀、吳三國成鼎足之勢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053263" y="1819275"/>
            <a:ext cx="140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</a:t>
            </a:r>
          </a:p>
        </p:txBody>
      </p:sp>
      <p:sp>
        <p:nvSpPr>
          <p:cNvPr id="4298" name="Rectangle 202"/>
          <p:cNvSpPr>
            <a:spLocks noChangeArrowheads="1"/>
          </p:cNvSpPr>
          <p:nvPr/>
        </p:nvSpPr>
        <p:spPr bwMode="auto">
          <a:xfrm>
            <a:off x="5883275" y="34290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因為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5988050" y="3771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300" name="Rectangle 204"/>
          <p:cNvSpPr>
            <a:spLocks noChangeArrowheads="1"/>
          </p:cNvSpPr>
          <p:nvPr/>
        </p:nvSpPr>
        <p:spPr bwMode="auto">
          <a:xfrm>
            <a:off x="1763713" y="1452563"/>
            <a:ext cx="5688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劉備即位於成都，章武三年病逝於白帝城永安宮</a:t>
            </a:r>
          </a:p>
        </p:txBody>
      </p:sp>
      <p:pic>
        <p:nvPicPr>
          <p:cNvPr id="4301" name="Picture 205" descr="下標籤-析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137275" y="21336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" name="Picture 206" descr="下標籤-析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89613" y="30972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" name="Rectangle 207"/>
          <p:cNvSpPr>
            <a:spLocks noChangeArrowheads="1"/>
          </p:cNvSpPr>
          <p:nvPr/>
        </p:nvSpPr>
        <p:spPr bwMode="auto">
          <a:xfrm>
            <a:off x="304800" y="3130550"/>
            <a:ext cx="2173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蜀漢處境艱困，已至危急萬分的地步</a:t>
            </a:r>
          </a:p>
        </p:txBody>
      </p:sp>
      <p:sp>
        <p:nvSpPr>
          <p:cNvPr id="4304" name="Rectangle 208"/>
          <p:cNvSpPr>
            <a:spLocks noChangeArrowheads="1"/>
          </p:cNvSpPr>
          <p:nvPr/>
        </p:nvSpPr>
        <p:spPr bwMode="auto">
          <a:xfrm>
            <a:off x="1393825" y="4116388"/>
            <a:ext cx="64087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文武官員因受先帝之殊遇，所以能為國效命，報答皇上</a:t>
            </a:r>
          </a:p>
        </p:txBody>
      </p:sp>
      <p:pic>
        <p:nvPicPr>
          <p:cNvPr id="4305" name="Picture 209" descr="下標籤-析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767013" y="50593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1" name="Freeform 210"/>
          <p:cNvSpPr>
            <a:spLocks/>
          </p:cNvSpPr>
          <p:nvPr/>
        </p:nvSpPr>
        <p:spPr bwMode="auto">
          <a:xfrm>
            <a:off x="3240088" y="2579688"/>
            <a:ext cx="44926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7" name="Picture 211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24225" y="24209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708400" y="2508250"/>
            <a:ext cx="574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鑲嵌</a:t>
            </a:r>
          </a:p>
        </p:txBody>
      </p:sp>
      <p:grpSp>
        <p:nvGrpSpPr>
          <p:cNvPr id="20514" name="Group 213"/>
          <p:cNvGrpSpPr>
            <a:grpSpLocks/>
          </p:cNvGrpSpPr>
          <p:nvPr/>
        </p:nvGrpSpPr>
        <p:grpSpPr bwMode="auto">
          <a:xfrm>
            <a:off x="4264025" y="2571750"/>
            <a:ext cx="236538" cy="179388"/>
            <a:chOff x="2154" y="3657"/>
            <a:chExt cx="230" cy="137"/>
          </a:xfrm>
        </p:grpSpPr>
        <p:sp>
          <p:nvSpPr>
            <p:cNvPr id="2052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2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312" name="Picture 216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297488" y="21590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3" name="Text Box 217"/>
          <p:cNvSpPr txBox="1">
            <a:spLocks noChangeArrowheads="1"/>
          </p:cNvSpPr>
          <p:nvPr/>
        </p:nvSpPr>
        <p:spPr bwMode="auto">
          <a:xfrm>
            <a:off x="5538788" y="21669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314" name="Text Box 218"/>
          <p:cNvSpPr txBox="1">
            <a:spLocks noChangeArrowheads="1"/>
          </p:cNvSpPr>
          <p:nvPr/>
        </p:nvSpPr>
        <p:spPr bwMode="auto">
          <a:xfrm>
            <a:off x="5910263" y="21669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5502275" y="2363788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鑲嵌</a:t>
            </a:r>
          </a:p>
        </p:txBody>
      </p:sp>
      <p:pic>
        <p:nvPicPr>
          <p:cNvPr id="4316" name="Picture 220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52838" y="31416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7" name="Text Box 221"/>
          <p:cNvSpPr txBox="1">
            <a:spLocks noChangeArrowheads="1"/>
          </p:cNvSpPr>
          <p:nvPr/>
        </p:nvSpPr>
        <p:spPr bwMode="auto">
          <a:xfrm>
            <a:off x="3943350" y="314801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318" name="Text Box 222"/>
          <p:cNvSpPr txBox="1">
            <a:spLocks noChangeArrowheads="1"/>
          </p:cNvSpPr>
          <p:nvPr/>
        </p:nvSpPr>
        <p:spPr bwMode="auto">
          <a:xfrm>
            <a:off x="4322763" y="314801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3916363" y="3348038"/>
            <a:ext cx="1079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偏義複詞</a:t>
            </a:r>
          </a:p>
        </p:txBody>
      </p:sp>
      <p:pic>
        <p:nvPicPr>
          <p:cNvPr id="4324" name="Picture 228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558925" y="51117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5" name="Text Box 229"/>
          <p:cNvSpPr txBox="1">
            <a:spLocks noChangeArrowheads="1"/>
          </p:cNvSpPr>
          <p:nvPr/>
        </p:nvSpPr>
        <p:spPr bwMode="auto">
          <a:xfrm>
            <a:off x="1800225" y="51196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326" name="Text Box 230"/>
          <p:cNvSpPr txBox="1">
            <a:spLocks noChangeArrowheads="1"/>
          </p:cNvSpPr>
          <p:nvPr/>
        </p:nvSpPr>
        <p:spPr bwMode="auto">
          <a:xfrm>
            <a:off x="2171700" y="51196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1757363" y="5348288"/>
            <a:ext cx="16621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借代（天子）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4"/>
                  </p:tgtEl>
                </p:cond>
              </p:nextCondLst>
            </p:seq>
          </p:childTnLst>
        </p:cTn>
      </p:par>
    </p:tnLst>
    <p:bldLst>
      <p:bldP spid="4292" grpId="0"/>
      <p:bldP spid="4292" grpId="1"/>
      <p:bldP spid="4294" grpId="0"/>
      <p:bldP spid="4294" grpId="1"/>
      <p:bldP spid="4296" grpId="0"/>
      <p:bldP spid="4296" grpId="1"/>
      <p:bldP spid="4298" grpId="0"/>
      <p:bldP spid="4298" grpId="1"/>
      <p:bldP spid="4300" grpId="0"/>
      <p:bldP spid="4300" grpId="1"/>
      <p:bldP spid="4303" grpId="0"/>
      <p:bldP spid="4303" grpId="1"/>
      <p:bldP spid="4304" grpId="0"/>
      <p:bldP spid="4304" grpId="1"/>
      <p:bldP spid="49" grpId="0"/>
      <p:bldP spid="49" grpId="1"/>
      <p:bldP spid="4313" grpId="0"/>
      <p:bldP spid="4313" grpId="1"/>
      <p:bldP spid="4314" grpId="0"/>
      <p:bldP spid="4314" grpId="1"/>
      <p:bldP spid="5" grpId="0"/>
      <p:bldP spid="5" grpId="1"/>
      <p:bldP spid="4317" grpId="0"/>
      <p:bldP spid="4317" grpId="1"/>
      <p:bldP spid="4318" grpId="0"/>
      <p:bldP spid="4318" grpId="1"/>
      <p:bldP spid="6" grpId="0"/>
      <p:bldP spid="6" grpId="1"/>
      <p:bldP spid="4325" grpId="0"/>
      <p:bldP spid="4325" grpId="1"/>
      <p:bldP spid="4326" grpId="0"/>
      <p:bldP spid="4326" grpId="1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3"/>
          <p:cNvSpPr>
            <a:spLocks/>
          </p:cNvSpPr>
          <p:nvPr/>
        </p:nvSpPr>
        <p:spPr bwMode="auto">
          <a:xfrm>
            <a:off x="200025" y="984250"/>
            <a:ext cx="87423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我本來是個平民，在南陽親自耕種，只求在亂世中苟且保住性命，無意在諸侯間追求名聲和顯達。先帝不因為我身分卑微，見識鄙陋，他委屈自己，貶低身分，三次到草廬來拜訪我，與我商量當時的天下大事，我為此感動激奮，因此答應為先帝奔走效力。後來遇到軍事失利，我在軍隊潰敗時接受任務，在危難中奉命謀劃，從那時到現在已有二十一年了！先帝知道我處事謹慎，所以在臨終把輔助陛下這件大事託付給我。</a:t>
            </a:r>
          </a:p>
        </p:txBody>
      </p:sp>
      <p:pic>
        <p:nvPicPr>
          <p:cNvPr id="5734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"/>
          <p:cNvSpPr>
            <a:spLocks/>
          </p:cNvSpPr>
          <p:nvPr/>
        </p:nvSpPr>
        <p:spPr bwMode="auto">
          <a:xfrm>
            <a:off x="180975" y="984250"/>
            <a:ext cx="87423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自從接受遺命以來，從早到晚憂思感嘆，深恐先帝託付的任務不能成功，而有損先帝的識人之明。所以在五月率兵渡過瀘水，深入蠻荒地區。現在南方已經平定，武器和鎧甲已經充足，應當獎勵率領軍隊，北伐平定中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原，希望竭盡我低劣的才能，消滅曹魏，興復漢朝的天下，回到舊都洛陽。這是我用來報答先帝和效忠陛下所應盡的職責啊！至於衡量事理而予以革除或興辦，竭盡心力進諫忠言，那是郭攸之、費禕、董允等人的責任。</a:t>
            </a:r>
          </a:p>
        </p:txBody>
      </p:sp>
      <p:pic>
        <p:nvPicPr>
          <p:cNvPr id="5837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>
            <a:spLocks/>
          </p:cNvSpPr>
          <p:nvPr/>
        </p:nvSpPr>
        <p:spPr bwMode="auto">
          <a:xfrm>
            <a:off x="200025" y="984250"/>
            <a:ext cx="87423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希望陛下把討伐奸賊、復興漢室的任務交付給我，如果不成功，就定我的罪，用以祭告先帝在天之靈。如果沒有增進德政、德行的嘉言，就應該責罰郭攸之、費禕、董允等人的怠慢，用來表明他們的過失。陛下也應該自我省察，向群臣探求治國的良方，考察採納正直的意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見，深切追念先帝的遺詔，我蒙受恩惠無限感激。現在我即將遠離，面對這篇奏章的時候流淚哭泣，感慨至</a:t>
            </a:r>
            <a: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kumimoji="0" lang="en-US" altLang="zh-TW" sz="2800">
                <a:solidFill>
                  <a:schemeClr val="tx1"/>
                </a:solidFill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極，不知道自己說了些什麼。</a:t>
            </a:r>
          </a:p>
        </p:txBody>
      </p:sp>
      <p:pic>
        <p:nvPicPr>
          <p:cNvPr id="5939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諸葛亮在北伐之前，先完成了什麼軍事任務？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2500" y="1339850"/>
            <a:ext cx="75453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五月渡瀘，深入不毛，平定南方。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0420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諸葛亮誓言「獎率三軍，北定中原」的目的為何？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7900" y="1825625"/>
            <a:ext cx="75453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興復漢室，還於舊都。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1444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本文哪些文句與「出師」有關？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57313"/>
            <a:ext cx="76327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zh-TW" altLang="en-US">
                <a:ea typeface="標楷體" pitchFamily="65" charset="-120"/>
              </a:rPr>
              <a:t>「今南方已定，兵甲已足，當獎率三軍，北定中原，庶竭駑鈍，攘除姦凶，興復漢室，還於舊都」等數句與出師有關。</a:t>
            </a:r>
          </a:p>
        </p:txBody>
      </p:sp>
      <p:pic>
        <p:nvPicPr>
          <p:cNvPr id="62468" name="Picture 6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作者於本文最後為何會說「今當遠離，臨表涕泣，不知所云」？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1822450"/>
            <a:ext cx="7905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既因行將遠離而感傷，又恐後主沉湎逸樂、不思振作而悲憤</a:t>
            </a:r>
            <a:r>
              <a:rPr kumimoji="0" lang="en-US" altLang="zh-TW">
                <a:ea typeface="標楷體" pitchFamily="65" charset="-120"/>
              </a:rPr>
              <a:t>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63492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文中諸葛亮向後主反覆叮嚀的事情有哪些？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827088" y="1352550"/>
            <a:ext cx="77771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>
              <a:spcBef>
                <a:spcPct val="20000"/>
              </a:spcBef>
              <a:tabLst>
                <a:tab pos="601663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en-US" altLang="en-US">
                <a:latin typeface="標楷體" pitchFamily="65" charset="-120"/>
                <a:ea typeface="標楷體" pitchFamily="65" charset="-120"/>
              </a:rPr>
              <a:t>廣開言路：開張聖聽，諮諏善道，察納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  <a:p>
            <a:pPr marL="601663" indent="-601663">
              <a:spcBef>
                <a:spcPct val="20000"/>
              </a:spcBef>
              <a:tabLst>
                <a:tab pos="601663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　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　　　　　 </a:t>
            </a:r>
            <a:r>
              <a:rPr kumimoji="0" lang="en-US" altLang="en-US">
                <a:latin typeface="標楷體" pitchFamily="65" charset="-120"/>
                <a:ea typeface="標楷體" pitchFamily="65" charset="-120"/>
              </a:rPr>
              <a:t>雅言，不宜妄自菲薄，引喻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  <a:p>
            <a:pPr marL="601663" indent="-601663">
              <a:spcBef>
                <a:spcPct val="20000"/>
              </a:spcBef>
              <a:tabLst>
                <a:tab pos="601663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kumimoji="0" lang="en-US" altLang="en-US">
                <a:latin typeface="標楷體" pitchFamily="65" charset="-120"/>
                <a:ea typeface="標楷體" pitchFamily="65" charset="-120"/>
              </a:rPr>
              <a:t>失義。</a:t>
            </a:r>
          </a:p>
          <a:p>
            <a:pPr marL="601663" indent="-601663">
              <a:spcBef>
                <a:spcPct val="20000"/>
              </a:spcBef>
              <a:tabLst>
                <a:tab pos="601663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en-US" altLang="en-US">
                <a:latin typeface="標楷體" pitchFamily="65" charset="-120"/>
                <a:ea typeface="標楷體" pitchFamily="65" charset="-120"/>
              </a:rPr>
              <a:t>秉公執法：陟罰臧否，不宜偏私。</a:t>
            </a:r>
          </a:p>
          <a:p>
            <a:pPr marL="601663" indent="-601663">
              <a:spcBef>
                <a:spcPct val="20000"/>
              </a:spcBef>
              <a:tabLst>
                <a:tab pos="601663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en-US" altLang="en-US">
                <a:latin typeface="標楷體" pitchFamily="65" charset="-120"/>
                <a:ea typeface="標楷體" pitchFamily="65" charset="-120"/>
              </a:rPr>
              <a:t>親賢遠佞：親賢臣，遠小人。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6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作者於本文中稱「先帝」多達十三次，有何用意？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1833563"/>
            <a:ext cx="79057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(1)深切抒發對先帝的感恩和忠心效命的真情。</a:t>
            </a:r>
          </a:p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(2)藉由諸多敘及先帝之事，表明自己與先帝關係深厚。</a:t>
            </a:r>
          </a:p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(3)彰顯先帝知人善任之明，強調朝中良臣多為先帝所選拔，希望後主愛惜重用。</a:t>
            </a:r>
          </a:p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(4)以「深追先帝遺詔」勸勉後主自我省察，期能完成興復漢室之大業。</a:t>
            </a:r>
          </a:p>
        </p:txBody>
      </p:sp>
      <p:pic>
        <p:nvPicPr>
          <p:cNvPr id="65540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本文為臣子進呈國君的奏表，為何諸葛亮行文時屢用「宜」、「不宜」等告誡的字眼？請說說你的看法。【問題討論二】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2355850"/>
            <a:ext cx="815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劉備病篤時，召諸葛亮託以後事，曾詔敕後主說：「汝與丞相從事，事之如父。」因此諸葛亮與後主間，並非一般單純的君臣關係。諸葛亮雖謹守君臣分寸，但也不忘劉備的託付，故在本文中先後十三次提到「先帝」，除了深切抒發了對先帝的感恩戴德和忠心效命的真情外，也是欲由此延續，以父執輩的立場對後主語重心長，諄諄開導，因此屢用「宜」、「不宜」等告誡的字眼，誠懇地叮嚀他、提醒他。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6564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9499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281113"/>
            <a:ext cx="8050213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誠宜開張聖聽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，以光先帝遺德，恢弘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志士之氣，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不宜妄自菲薄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引喻失義 ，</a:t>
            </a:r>
            <a:r>
              <a:rPr lang="zh-TW" altLang="en-US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塞忠</a:t>
            </a:r>
            <a:r>
              <a:rPr lang="zh-TW" altLang="en-US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諫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之路也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pic>
        <p:nvPicPr>
          <p:cNvPr id="2253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4038" y="765175"/>
            <a:ext cx="698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8363" y="765175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4498975" y="3144838"/>
            <a:ext cx="1368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以致，連詞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248275" y="281781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6191250" y="2420938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進忠言勸諫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313488" y="281781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665163" y="2420938"/>
            <a:ext cx="403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勸戒後主應自重自愛，多察納忠言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0650" y="31257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10" name="Picture 18" descr="上標籤-修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12938" y="31496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2154238" y="31575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2525713" y="31575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125663" y="3322638"/>
            <a:ext cx="1655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鑲嵌（增字）</a:t>
            </a:r>
          </a:p>
        </p:txBody>
      </p:sp>
      <p:pic>
        <p:nvPicPr>
          <p:cNvPr id="22545" name="Picture 22" descr="1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33675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3" descr="1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4613" y="1809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4" descr="1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33675" y="2778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5" descr="1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64075" y="2778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3004" grpId="0"/>
      <p:bldP spid="213004" grpId="1"/>
      <p:bldP spid="213006" grpId="0"/>
      <p:bldP spid="213006" grpId="1"/>
      <p:bldP spid="213008" grpId="0"/>
      <p:bldP spid="213008" grpId="1"/>
      <p:bldP spid="213011" grpId="0"/>
      <p:bldP spid="213011" grpId="1"/>
      <p:bldP spid="213012" grpId="0"/>
      <p:bldP spid="213012" grpId="1"/>
      <p:bldP spid="49" grpId="0"/>
      <p:bldP spid="4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內容版面配置區 2"/>
          <p:cNvSpPr txBox="1">
            <a:spLocks/>
          </p:cNvSpPr>
          <p:nvPr/>
        </p:nvSpPr>
        <p:spPr bwMode="auto">
          <a:xfrm>
            <a:off x="971550" y="2349500"/>
            <a:ext cx="79216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一如清朝金聖嘆在〈天下才子必讀書〉中說的：「於是而身提重師，萬萬不可不去；心牽鈍物，又萬萬不能少寬。因而切切開導，勤勤叮嚀，一回如嚴父，一回如慈嫗。」清人浦起龍的《古文眉詮》也說：「武鄉頻引先帝，具聖賢氣象，兼骨肉恩情，似老家人出外，叮嚀幼主人，言言聲淚兼並。」所以雖然語多告誡，卻在其中表現了深厚的情感，令人動容。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7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本文為臣子進呈國君的奏表，為何諸葛亮行文時屢用「宜」、「不宜」等告誡的字眼？請說說你的看法。【問題討論二】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文中三次提及郭攸之、費禕、董允等人，其重點各有何不同？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42975" y="1844675"/>
            <a:ext cx="78057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(1)第一次重點在於強調他們都是「志慮忠純」的侍衛官，能「裨補闕漏」，使宮中諸事得宜，值得後主親近、信任，重在推薦。</a:t>
            </a:r>
          </a:p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(2)第二次重點則在明確指出他們的職分，希望大家各盡其責。</a:t>
            </a:r>
          </a:p>
          <a:p>
            <a:pPr marL="601663" indent="-6016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(3)第三次則是從反面立說，指出如果失</a:t>
            </a:r>
            <a:br>
              <a:rPr kumimoji="0" lang="en-US" altLang="zh-TW"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職，「無興德之言」，必須責罰，也呼應前文「陟罰臧否，不宜異同」。</a:t>
            </a:r>
          </a:p>
        </p:txBody>
      </p:sp>
      <p:pic>
        <p:nvPicPr>
          <p:cNvPr id="68612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內容版面配置區 2"/>
          <p:cNvSpPr>
            <a:spLocks/>
          </p:cNvSpPr>
          <p:nvPr/>
        </p:nvSpPr>
        <p:spPr bwMode="auto">
          <a:xfrm>
            <a:off x="-36513" y="693738"/>
            <a:ext cx="9180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lnSpc>
                <a:spcPct val="92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en-US" altLang="zh-TW" sz="29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kumimoji="0" lang="zh-TW" altLang="zh-TW" sz="29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諸葛亮明知蜀漢的人力、財力都不足，卻仍執意出兵北伐，你認為這樣做有何意義？請說說你的看法。【問題討論一】</a:t>
            </a:r>
            <a:endParaRPr kumimoji="0" lang="en-US" altLang="zh-TW" sz="29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lnSpc>
                <a:spcPct val="92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zh-TW" altLang="en-US" sz="29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95288" y="1989138"/>
            <a:ext cx="87534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tabLst>
                <a:tab pos="0" algn="l"/>
              </a:tabLst>
            </a:pPr>
            <a:r>
              <a:rPr kumimoji="0" lang="en-US" altLang="zh-TW" sz="2800">
                <a:ea typeface="標楷體" pitchFamily="65" charset="-120"/>
              </a:rPr>
              <a:t>「以先帝之明，量臣之才，固知臣伐賊，才弱敵彊也。然不伐賊，王業亦亡；惟坐而待亡，孰與伐之？」（憑先帝的英明，衡量我的才能，本來就知道由我去伐曹</a:t>
            </a:r>
            <a:br>
              <a:rPr kumimoji="0" lang="en-US" altLang="zh-TW" sz="2800">
                <a:ea typeface="標楷體" pitchFamily="65" charset="-120"/>
              </a:rPr>
            </a:br>
            <a:r>
              <a:rPr kumimoji="0" lang="en-US" altLang="zh-TW" sz="2800">
                <a:ea typeface="標楷體" pitchFamily="65" charset="-120"/>
              </a:rPr>
              <a:t>魏，我的才能薄弱而敵人的勢力強大啊。然而不去討伐曹魏，</a:t>
            </a:r>
            <a:r>
              <a:rPr kumimoji="0" lang="zh-TW" altLang="en-US" sz="2800">
                <a:ea typeface="標楷體" pitchFamily="65" charset="-120"/>
              </a:rPr>
              <a:t>王</a:t>
            </a:r>
            <a:r>
              <a:rPr kumimoji="0" lang="en-US" altLang="zh-TW" sz="2800">
                <a:ea typeface="標楷體" pitchFamily="65" charset="-120"/>
              </a:rPr>
              <a:t>業也會滅亡；只是坐等滅亡，哪裡比得上去攻打曹魏？）此段諸葛亮〈後出師表〉中的話，正可以作為答案。由於蜀漢力量薄弱，如若偏安一隅，全國上下喪失信心，將日漸委靡衰弱，不免於被併吞的命運。所以唯有奮力北伐，化被動為主動，方能激勵士氣，振作有為，創造契機，爭取本身生存的有利條件。另外，則有「漢賊不兩立，</a:t>
            </a:r>
            <a:r>
              <a:rPr kumimoji="0" lang="zh-TW" altLang="en-US" sz="2800">
                <a:ea typeface="標楷體" pitchFamily="65" charset="-120"/>
              </a:rPr>
              <a:t>王</a:t>
            </a:r>
            <a:r>
              <a:rPr kumimoji="0" lang="en-US" altLang="zh-TW" sz="2800">
                <a:ea typeface="標楷體" pitchFamily="65" charset="-120"/>
              </a:rPr>
              <a:t>業不偏安」的堂堂理由，不如此，無以對歷史、對漢室有所交代。</a:t>
            </a:r>
            <a:endParaRPr kumimoji="0" lang="zh-TW" altLang="en-US" sz="2800">
              <a:ea typeface="標楷體" pitchFamily="65" charset="-120"/>
            </a:endParaRPr>
          </a:p>
        </p:txBody>
      </p:sp>
      <p:pic>
        <p:nvPicPr>
          <p:cNvPr id="69636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27221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內容版面配置區 2"/>
          <p:cNvSpPr>
            <a:spLocks/>
          </p:cNvSpPr>
          <p:nvPr/>
        </p:nvSpPr>
        <p:spPr bwMode="auto">
          <a:xfrm>
            <a:off x="144463" y="765175"/>
            <a:ext cx="88201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lnSpc>
                <a:spcPct val="95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en-US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kumimoji="0" lang="zh-TW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備臨終前對諸葛亮說：「若嗣子可輔，輔之。如其不才，君可自取。」你覺得劉備此言，是由衷而發，還是別有用心？如果你是諸葛亮，身處危急存亡之秋，卻又面對扶不起的後主阿斗，你會怎麼做？請說明理由。【問題討論三】</a:t>
            </a:r>
            <a:endParaRPr kumimoji="0" lang="en-US" altLang="zh-TW" sz="3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lnSpc>
                <a:spcPct val="95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zh-TW" altLang="en-US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00113" y="2951163"/>
            <a:ext cx="7775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ea typeface="標楷體" pitchFamily="65" charset="-120"/>
              </a:rPr>
              <a:t>所謂「知子莫若父」，劉備對劉禪是否具有治國之才，他應該最為清楚。到了臨終前，還用模稜兩可的問句，詢問叮嚀諸葛亮，也難怪後人都將此視為權謀。劉備言語中有所懇求，懇請諸葛亮輔佐後主；也直接挑明諸葛亮可取而代之。</a:t>
            </a:r>
            <a:endParaRPr kumimoji="0" lang="zh-TW" altLang="en-US" sz="2800">
              <a:ea typeface="標楷體" pitchFamily="65" charset="-120"/>
            </a:endParaRPr>
          </a:p>
        </p:txBody>
      </p:sp>
      <p:pic>
        <p:nvPicPr>
          <p:cNvPr id="70660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9499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內容版面配置區 2"/>
          <p:cNvSpPr txBox="1">
            <a:spLocks/>
          </p:cNvSpPr>
          <p:nvPr/>
        </p:nvSpPr>
        <p:spPr bwMode="auto">
          <a:xfrm>
            <a:off x="914400" y="2924175"/>
            <a:ext cx="7834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800">
                <a:ea typeface="標楷體" pitchFamily="65" charset="-120"/>
              </a:rPr>
              <a:t>話說得如此明白直接，極為真誠，也使諸葛亮當下表白他必效忠至死，以安劉備之心。這是</a:t>
            </a:r>
            <a:r>
              <a:rPr kumimoji="0" lang="zh-TW" altLang="en-US" sz="2800">
                <a:ea typeface="標楷體" pitchFamily="65" charset="-120"/>
              </a:rPr>
              <a:t>劉備厲害的地方。諸葛亮所面對的困境，正是他為後人歌詠讚佩的原因。如果他選擇「取而代之」，那不過是歷史上成百上千的權臣、逆臣之一，而諸葛亮的「鞠躬盡瘁」，則感動當時及後來的無數人。如果我們是諸葛亮，要如何做，就端看我們選擇什麼樣的人生價值。</a:t>
            </a:r>
          </a:p>
        </p:txBody>
      </p:sp>
      <p:pic>
        <p:nvPicPr>
          <p:cNvPr id="7168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內容版面配置區 2"/>
          <p:cNvSpPr>
            <a:spLocks/>
          </p:cNvSpPr>
          <p:nvPr/>
        </p:nvSpPr>
        <p:spPr bwMode="auto">
          <a:xfrm>
            <a:off x="144463" y="765175"/>
            <a:ext cx="88201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lnSpc>
                <a:spcPct val="95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en-US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kumimoji="0" lang="zh-TW" altLang="zh-TW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備臨終前對諸葛亮說：「若嗣子可輔，輔之。如其不才，君可自取。」你覺得劉備此言，是由衷而發，還是別有用心？如果你是諸葛亮，身處危急存亡之秋，卻又面對扶不起的後主阿斗，你會怎麼做？請說明理由。【問題討論三】</a:t>
            </a:r>
            <a:endParaRPr kumimoji="0" lang="en-US" altLang="zh-TW" sz="3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lnSpc>
                <a:spcPct val="95000"/>
              </a:lnSpc>
              <a:spcBef>
                <a:spcPct val="5000"/>
              </a:spcBef>
              <a:buFont typeface="Arial" charset="0"/>
              <a:buNone/>
            </a:pPr>
            <a:r>
              <a:rPr kumimoji="0" lang="zh-TW" altLang="en-US" sz="3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250825" y="806450"/>
            <a:ext cx="900112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5438" indent="-325438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1.先帝：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指蜀漢昭烈帝劉備。</a:t>
            </a:r>
          </a:p>
          <a:p>
            <a:pPr marL="325438" indent="-325438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2.中道崩殂：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半途逝世。此指劉備即帝位三年後，伐吳失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敗，病死於白帝城（今重慶市奉節縣）。崩，古時稱帝王之死。殂，音ㄘㄨˊ，死亡。</a:t>
            </a:r>
          </a:p>
          <a:p>
            <a:pPr marL="325438" indent="-325438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3.益州：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漢代十三州之一，包括今四川全省和陝西、貴州、雲南等部分地區。當時是蜀漢國土的主要部分，所以借指蜀漢。</a:t>
            </a:r>
          </a:p>
          <a:p>
            <a:pPr marL="325438" indent="-325438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4.疲弊：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困乏，此指國家人力、財力不足。弊，通「敝」。劉備伐吳失利，蜀漢損失慘重。這次出師伐魏，距攻吳之役不過五年，因此國力頗感困乏。</a:t>
            </a:r>
          </a:p>
          <a:p>
            <a:pPr marL="325438" indent="-325438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此誠危急存亡之秋：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這實在是生死存亡的緊要關頭。誠，實在。秋，時候。</a:t>
            </a:r>
          </a:p>
        </p:txBody>
      </p:sp>
      <p:pic>
        <p:nvPicPr>
          <p:cNvPr id="72707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 txBox="1">
            <a:spLocks/>
          </p:cNvSpPr>
          <p:nvPr/>
        </p:nvSpPr>
        <p:spPr bwMode="auto">
          <a:xfrm>
            <a:off x="250825" y="1052513"/>
            <a:ext cx="88931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6.侍衛之臣：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本指宮廷內的侍衛，這裡指皇帝身邊的大臣。</a:t>
            </a:r>
            <a:endParaRPr lang="zh-TW" altLang="en-US" sz="2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7.內：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指朝廷。</a:t>
            </a: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8.忘身於外：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在朝廷外捨身效命。外，相對於朝廷而言，泛指地方和邊疆。</a:t>
            </a: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9.殊遇：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特殊優厚的對待，指恩寵、信任。</a:t>
            </a:r>
          </a:p>
        </p:txBody>
      </p:sp>
      <p:pic>
        <p:nvPicPr>
          <p:cNvPr id="7475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3"/>
          <p:cNvSpPr txBox="1">
            <a:spLocks/>
          </p:cNvSpPr>
          <p:nvPr/>
        </p:nvSpPr>
        <p:spPr bwMode="auto">
          <a:xfrm>
            <a:off x="0" y="1052513"/>
            <a:ext cx="91440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10.開張聖聽：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擴大聖君的見聞，意指廣聽群臣意見。聖，尊稱天子，此指劉禪。</a:t>
            </a: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11.恢弘：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擴大、發揚。</a:t>
            </a: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12.妄自菲薄：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任意看輕自己。菲薄，輕視。菲，音ㄈㄟˇ。</a:t>
            </a:r>
          </a:p>
          <a:p>
            <a:pPr marL="325438" indent="-325438">
              <a:lnSpc>
                <a:spcPct val="110000"/>
              </a:lnSpc>
              <a:spcBef>
                <a:spcPct val="200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13.引喻失義：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引證譬喻不恰當。如引用公孫述、劉璋等曾據益州的失敗例子，做為蜀漢不能恢復中原的例證。</a:t>
            </a:r>
          </a:p>
        </p:txBody>
      </p:sp>
      <p:pic>
        <p:nvPicPr>
          <p:cNvPr id="7577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3"/>
          <p:cNvSpPr txBox="1">
            <a:spLocks/>
          </p:cNvSpPr>
          <p:nvPr/>
        </p:nvSpPr>
        <p:spPr bwMode="auto">
          <a:xfrm>
            <a:off x="250825" y="981075"/>
            <a:ext cx="88931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14.宮中府中俱為一體：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指皇帝宮廷和丞相府第在行政上是一體的，應該有共同遵行的規範。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15.陟罰臧否：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即「陟臧罰否」，賞善罰惡。陟，音ㄓˋ，遷升、獎賞。臧，音ㄗㄤ，善。否，音ㄆㄧˇ，惡。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16.不宜異同：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不宜有別。異同，偏義複詞，詞義偏重於「異」。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17.作姦犯科：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為非作歹，觸犯法令。姦，通「奸」，邪惡不正，此指惡事。科，法令。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18.有司：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主管的官吏，職有專司，故稱有司。司，管理。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19.平明之理：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公正開明的治理。</a:t>
            </a:r>
          </a:p>
          <a:p>
            <a:pPr marL="498475" indent="-498475">
              <a:spcBef>
                <a:spcPts val="6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20.內外異法：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宮廷內和丞相府中有不同的法制。</a:t>
            </a:r>
            <a:endParaRPr lang="zh-TW" altLang="en-US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680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3"/>
          <p:cNvSpPr txBox="1">
            <a:spLocks/>
          </p:cNvSpPr>
          <p:nvPr/>
        </p:nvSpPr>
        <p:spPr bwMode="auto">
          <a:xfrm>
            <a:off x="-36513" y="692150"/>
            <a:ext cx="93614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21.侍中：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官名。侍從皇帝左右的官員，掌管奏事、車馬、服飾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等。此指下文的郭攸之、費禕。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22.侍郎：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官名。指黃門侍郎，是在宮中辦事的官員，隨侍帝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王，傳達意旨。此指下文的董允。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23.郭攸之：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字演長，南陽(今湖北省襄陽市)人。攸，音ㄧㄡ。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24.費禕：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字文偉，江夏(今湖北省武漢市)人。禕，音ㄧ。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25.董允：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字休昭，南郡(今湖北省江陵縣)人。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26.良實：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忠良信實。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27.志慮忠純：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心志忠誠，謀事專一。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28.簡拔：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挑選拔擢。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29.愚：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自稱之謙詞。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30.咨：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通「諮」，詢問、商量。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31.裨補闕漏：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補救缺失和疏漏。裨，音ㄅㄧˋ，彌補、助益。</a:t>
            </a:r>
          </a:p>
          <a:p>
            <a:pPr marL="436563" indent="-436563">
              <a:lnSpc>
                <a:spcPct val="98000"/>
              </a:lnSpc>
              <a:spcBef>
                <a:spcPct val="5000"/>
              </a:spcBef>
            </a:pP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闕，音ㄑㄩㄝ，通「缺」。</a:t>
            </a:r>
          </a:p>
        </p:txBody>
      </p:sp>
      <p:pic>
        <p:nvPicPr>
          <p:cNvPr id="7885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以蜀漢處境危殆，勸諫後主要開張聖聽，接納諫言，以光先帝之遺德。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457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3"/>
          <p:cNvSpPr txBox="1">
            <a:spLocks/>
          </p:cNvSpPr>
          <p:nvPr/>
        </p:nvSpPr>
        <p:spPr bwMode="auto">
          <a:xfrm>
            <a:off x="177800" y="850900"/>
            <a:ext cx="90741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32.向寵：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字巨違，襄陽（今湖北省襄陽市）人。劉備攻吳慘敗，獨向寵的部隊折損最少。劉禪即位後，封向寵為都亭侯。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33.性行淑均：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秉性善良，處事公正。淑，善。均，公正。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34.曉暢：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精通。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35.試用：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任用。試，任用，在此與「用」同義。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36.督：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指中部督，職務為統領宮廷禁衛部隊。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37.行陣：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軍伍的行列與陣法，此處指軍隊。行，音ㄏㄤˊ。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38.優劣得所：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能按人才優劣，予以適當職位。此句謂向寵知人善任。所，處所，引申為職位。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39.遠：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音ㄩㄢˋ，此處作動詞，遠離。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40.先漢：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即西漢，此指西漢前期強盛之時。</a:t>
            </a:r>
          </a:p>
          <a:p>
            <a:pPr marL="447675" indent="-447675">
              <a:spcBef>
                <a:spcPct val="1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41.後漢：</a:t>
            </a:r>
            <a:r>
              <a:rPr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即東漢，此指東漢末葉衰微時期。</a:t>
            </a:r>
            <a:endParaRPr lang="zh-TW" altLang="en-US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987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3"/>
          <p:cNvSpPr txBox="1">
            <a:spLocks/>
          </p:cNvSpPr>
          <p:nvPr/>
        </p:nvSpPr>
        <p:spPr bwMode="auto">
          <a:xfrm>
            <a:off x="250825" y="1049338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089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9"/>
          <p:cNvSpPr>
            <a:spLocks noChangeArrowheads="1"/>
          </p:cNvSpPr>
          <p:nvPr/>
        </p:nvSpPr>
        <p:spPr bwMode="auto">
          <a:xfrm>
            <a:off x="141288" y="1049338"/>
            <a:ext cx="90011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42.痛恨：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痛心遺憾。恨，遺憾。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43.桓靈：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東漢桓帝劉志、靈帝劉宏，皆昏庸無能，信任宦官、外戚，政治腐敗，招致黃巾之亂，動搖國本。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44.侍中：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指郭攸之、費禕。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45.尚書：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指陳震，字孝起，南陽（今湖北省襄陽市）人。尚書掌章奏、宣示、圖書、祕記等職。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46.長史：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指張裔，字君嗣，成都人。諸葛亮出師駐漢中，任張裔為丞相府留府長史。長史為幕僚之長。長，音ㄓㄤˇ。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47.參軍：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指蔣琬，字公琰，零陵湘鄉（今湖南省邵陽市）人，當時任參軍。參軍掌軍事謀劃及文書。</a:t>
            </a:r>
          </a:p>
          <a:p>
            <a:pPr marL="466725" indent="-466725">
              <a:spcBef>
                <a:spcPts val="600"/>
              </a:spcBef>
            </a:pPr>
            <a:r>
              <a:rPr kumimoji="0" lang="en-US" altLang="zh-TW" sz="25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48.貞亮死節：</a:t>
            </a:r>
            <a:r>
              <a:rPr kumimoji="0" lang="en-US" altLang="zh-TW" sz="25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忠貞信實，能為節義而死。亮，通「諒」，信。</a:t>
            </a:r>
            <a:endParaRPr kumimoji="0" lang="zh-TW" altLang="en-US" sz="25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3"/>
          <p:cNvSpPr txBox="1">
            <a:spLocks/>
          </p:cNvSpPr>
          <p:nvPr/>
        </p:nvSpPr>
        <p:spPr bwMode="auto">
          <a:xfrm>
            <a:off x="250825" y="1049338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2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34925" y="692150"/>
            <a:ext cx="9145588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49.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不求聞達：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無意追求名聲和顯達。聞，音ㄨㄣˋ，名聲。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50.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卑鄙：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身分卑微、見識鄙陋，此為自謙之詞。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51.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猥自枉屈：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委屈自己，貶低身分。猥，音ㄨㄟˇ，辱。枉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屈，屈尊、降低身分。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52.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顧：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拜訪。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53.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感激：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感動激奮。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54.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驅馳：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奔走效力。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55.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傾覆：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失敗。指東漢獻帝建安十三年（西元二○八年），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劉備於當陽長坂坡（今湖北省當陽市）為曹操所敗，退保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夏口（今湖北省武漢市）之事。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56.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爾來二十有一年：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諸葛亮自東漢獻帝建安十二年（西元二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○七年）出仕，至蜀漢後主建興五年（西元二二七年），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出師上表，前後共二十一年。爾來，從那時以來。有，音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ㄧㄡˋ，通「又」。</a:t>
            </a:r>
          </a:p>
          <a:p>
            <a:pPr marL="427038" indent="-427038">
              <a:lnSpc>
                <a:spcPct val="91000"/>
              </a:lnSpc>
              <a:spcBef>
                <a:spcPct val="4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57.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臨崩寄臣以大事：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指劉備臨終託付諸葛亮輔助劉禪之事。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3"/>
          <p:cNvSpPr txBox="1">
            <a:spLocks/>
          </p:cNvSpPr>
          <p:nvPr/>
        </p:nvSpPr>
        <p:spPr bwMode="auto">
          <a:xfrm>
            <a:off x="250825" y="1049338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94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-71438" y="765175"/>
            <a:ext cx="9323388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58.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夙夜憂嘆：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從早到晚憂思感嘆。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59.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不效：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不能成功。效，此處作動詞用，指成功。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60.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五月渡瀘：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蜀漢後主建興元年（西元二二三年），雲南境內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發生叛亂。三年春，諸葛亮率軍南征，五月渡瀘，平定亂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事。瀘，即瀘水，雅礱江的下游。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61.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不毛：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即「不毛之地」。原指草木不生的地方，此指蠻荒地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區。毛，草木、農作物。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62.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庶竭駑鈍：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希望能竭盡自己平庸低劣的能力。庶，即「庶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幾」，希望。駑鈍，即「駑鈍之才」，自謙才能低劣。駑，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音ㄋㄨˊ，劣馬。鈍，刀不鋒利。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63.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攘除姦凶：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消滅奸惡之徒，此指消滅曹魏。攘，音ㄖㄤˊ，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排除、消滅。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64.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舊都：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指東漢首都洛陽。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65.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斟酌損益：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衡量事理，而予以革除或興辦。斟酌，音ㄓㄣ 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ㄓㄨㄛˊ，衡量考慮，以定取捨。損，減少、革除。益，增</a:t>
            </a:r>
          </a:p>
          <a:p>
            <a:pPr marL="415925" indent="-415925">
              <a:lnSpc>
                <a:spcPct val="89000"/>
              </a:lnSpc>
              <a:spcBef>
                <a:spcPct val="1000"/>
              </a:spcBef>
            </a:pP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加、興辦。</a:t>
            </a:r>
            <a:endParaRPr kumimoji="0" lang="en-US" altLang="zh-TW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3"/>
          <p:cNvSpPr txBox="1">
            <a:spLocks/>
          </p:cNvSpPr>
          <p:nvPr/>
        </p:nvSpPr>
        <p:spPr bwMode="auto">
          <a:xfrm>
            <a:off x="250825" y="1049338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397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250825" y="692150"/>
            <a:ext cx="87852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66.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討賊興復之效：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討伐奸賊、興復漢室的任務。效，功效，引申為任務。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67.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若無興德之言：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倘若沒有增進德政、德行的嘉言。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68.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以彰其咎：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用來表明他們的過失。咎，音ㄐㄧㄡˋ。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69.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自課：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自我省察。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70.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諮諏善道：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探求治國的良方。諮諏，音ㄗ ㄗㄡ，同義複詞，詢問。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71.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雅言：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正直的言論。雅，正。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72.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先帝遺詔：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三國志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蜀書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先主傳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裴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引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諸葛亮集</a:t>
            </a:r>
            <a:r>
              <a:rPr kumimoji="0" lang="en-US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，載先帝臨終誡劉禪云：「勉之！勉之！勿以惡小而為之，勿以善小而不為。惟賢惟德，能服於人。」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73.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涕泣：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流淚。</a:t>
            </a:r>
          </a:p>
          <a:p>
            <a:pPr marL="466725" indent="-466725">
              <a:spcBef>
                <a:spcPct val="6000"/>
              </a:spcBef>
            </a:pPr>
            <a:r>
              <a:rPr kumimoji="0"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74.</a:t>
            </a:r>
            <a:r>
              <a:rPr kumimoji="0"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不知所云：</a:t>
            </a:r>
            <a:r>
              <a:rPr kumimoji="0"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不知所言為何，表示感慨至極。</a:t>
            </a:r>
            <a:endParaRPr kumimoji="0" lang="en-US" altLang="zh-TW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概括分析當時天下大勢，並以文臣武將戮力為國，激勵後主。文中分從正（宜）反（不宜）兩方面，來勸諫後主廣開言路，不要妄自菲薄。</a:t>
            </a:r>
          </a:p>
        </p:txBody>
      </p:sp>
      <p:pic>
        <p:nvPicPr>
          <p:cNvPr id="266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/>
          </p:cNvSpPr>
          <p:nvPr/>
        </p:nvSpPr>
        <p:spPr bwMode="auto">
          <a:xfrm>
            <a:off x="377825" y="984250"/>
            <a:ext cx="84963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臣亮上奏：先帝創業還未完成，就在中途過世了。現在天下分裂為三，益州財力、人力困乏，這實在是生死存亡的緊要關頭。然而皇上身邊的臣子，在朝廷內盡忠職守不敢懈怠；忠誠的將士，在朝廷外捨身為國效命，這是為了追念先帝特殊優厚的對待，而想要報答陛下您啊！</a:t>
            </a:r>
          </a:p>
        </p:txBody>
      </p:sp>
      <p:pic>
        <p:nvPicPr>
          <p:cNvPr id="2867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/>
          </p:cNvSpPr>
          <p:nvPr/>
        </p:nvSpPr>
        <p:spPr bwMode="auto">
          <a:xfrm>
            <a:off x="395288" y="984250"/>
            <a:ext cx="842486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陛下實在應該擴大自己的見聞，廣泛地聽取意見，以發揚光大先帝的遺德，增長仁人志士的勇氣，不應任意看輕自己，引證譬喻不恰當，以致阻塞了忠臣進諫的道路。</a:t>
            </a:r>
          </a:p>
        </p:txBody>
      </p:sp>
      <p:pic>
        <p:nvPicPr>
          <p:cNvPr id="2969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文中首先指出：「今天下三分，益州疲弊，此誠危急存亡之秋也。」為何作者一開始就要強調這嚴峻的形勢？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66788" y="2449513"/>
            <a:ext cx="7921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600075" algn="l"/>
              </a:tabLst>
            </a:pPr>
            <a:r>
              <a:rPr kumimoji="0" lang="en-US" altLang="zh-TW">
                <a:ea typeface="標楷體" pitchFamily="65" charset="-120"/>
              </a:rPr>
              <a:t>諸葛亮一開始就強調形勢嚴峻，是希望後主能提高警惕，重視國家前途安危。暗示如不行明政，蜀漢便有滅亡的危險，促使後主開張聖聽，接納諫言，以光先帝遺德，同時也為下文</a:t>
            </a:r>
            <a:r>
              <a:rPr kumimoji="0" lang="zh-TW" altLang="en-US">
                <a:ea typeface="標楷體" pitchFamily="65" charset="-120"/>
              </a:rPr>
              <a:t>的種種建議奠下基礎。</a:t>
            </a:r>
          </a:p>
        </p:txBody>
      </p:sp>
      <p:pic>
        <p:nvPicPr>
          <p:cNvPr id="30724" name="Picture 15" descr="下一題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Words>4771</Words>
  <Application>Microsoft Office PowerPoint</Application>
  <PresentationFormat>如螢幕大小 (4:3)</PresentationFormat>
  <Paragraphs>313</Paragraphs>
  <Slides>54</Slides>
  <Notes>13</Notes>
  <HiddenSlides>43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61" baseType="lpstr">
      <vt:lpstr>Arial</vt:lpstr>
      <vt:lpstr>新細明體</vt:lpstr>
      <vt:lpstr>Calibri</vt:lpstr>
      <vt:lpstr>標楷體</vt:lpstr>
      <vt:lpstr>華康正顏楷體W5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出師表‧課文2010</dc:title>
  <dc:creator>翰林出版</dc:creator>
  <cp:lastModifiedBy>E04032</cp:lastModifiedBy>
  <cp:revision>665</cp:revision>
  <dcterms:created xsi:type="dcterms:W3CDTF">2013-01-02T08:00:34Z</dcterms:created>
  <dcterms:modified xsi:type="dcterms:W3CDTF">2018-09-21T08:45:42Z</dcterms:modified>
</cp:coreProperties>
</file>