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handoutMasterIdLst>
    <p:handoutMasterId r:id="rId53"/>
  </p:handoutMasterIdLst>
  <p:sldIdLst>
    <p:sldId id="311" r:id="rId2"/>
    <p:sldId id="257" r:id="rId3"/>
    <p:sldId id="258" r:id="rId4"/>
    <p:sldId id="259" r:id="rId5"/>
    <p:sldId id="260" r:id="rId6"/>
    <p:sldId id="261" r:id="rId7"/>
    <p:sldId id="317" r:id="rId8"/>
    <p:sldId id="343" r:id="rId9"/>
    <p:sldId id="344" r:id="rId10"/>
    <p:sldId id="345" r:id="rId11"/>
    <p:sldId id="346" r:id="rId12"/>
    <p:sldId id="371" r:id="rId13"/>
    <p:sldId id="410" r:id="rId14"/>
    <p:sldId id="411" r:id="rId15"/>
    <p:sldId id="412" r:id="rId16"/>
    <p:sldId id="413" r:id="rId17"/>
    <p:sldId id="415" r:id="rId18"/>
    <p:sldId id="414" r:id="rId19"/>
    <p:sldId id="398" r:id="rId20"/>
    <p:sldId id="416" r:id="rId21"/>
    <p:sldId id="406" r:id="rId22"/>
    <p:sldId id="407" r:id="rId23"/>
    <p:sldId id="408" r:id="rId24"/>
    <p:sldId id="417" r:id="rId25"/>
    <p:sldId id="358" r:id="rId26"/>
    <p:sldId id="359" r:id="rId27"/>
    <p:sldId id="360" r:id="rId28"/>
    <p:sldId id="361" r:id="rId29"/>
    <p:sldId id="362" r:id="rId30"/>
    <p:sldId id="409" r:id="rId31"/>
    <p:sldId id="399" r:id="rId32"/>
    <p:sldId id="372" r:id="rId33"/>
    <p:sldId id="373" r:id="rId34"/>
    <p:sldId id="374" r:id="rId35"/>
    <p:sldId id="375" r:id="rId36"/>
    <p:sldId id="376" r:id="rId37"/>
    <p:sldId id="377" r:id="rId38"/>
    <p:sldId id="396" r:id="rId39"/>
    <p:sldId id="418" r:id="rId40"/>
    <p:sldId id="419" r:id="rId41"/>
    <p:sldId id="420" r:id="rId42"/>
    <p:sldId id="421" r:id="rId43"/>
    <p:sldId id="422" r:id="rId44"/>
    <p:sldId id="423" r:id="rId45"/>
    <p:sldId id="424" r:id="rId46"/>
    <p:sldId id="425" r:id="rId47"/>
    <p:sldId id="427" r:id="rId48"/>
    <p:sldId id="426" r:id="rId49"/>
    <p:sldId id="262" r:id="rId50"/>
    <p:sldId id="369" r:id="rId51"/>
  </p:sldIdLst>
  <p:sldSz cx="9144000" cy="6858000" type="screen4x3"/>
  <p:notesSz cx="6858000" cy="9144000"/>
  <p:defaultTextStyle>
    <a:defPPr>
      <a:defRPr lang="zh-TW"/>
    </a:defPPr>
    <a:lvl1pPr algn="l" rtl="0" fontAlgn="base">
      <a:spcBef>
        <a:spcPct val="0"/>
      </a:spcBef>
      <a:spcAft>
        <a:spcPct val="0"/>
      </a:spcAft>
      <a:defRPr kumimoji="1" sz="3200" kern="1200">
        <a:solidFill>
          <a:srgbClr val="C00000"/>
        </a:solidFill>
        <a:latin typeface="Arial" charset="0"/>
        <a:ea typeface="新細明體" charset="-120"/>
        <a:cs typeface="+mn-cs"/>
      </a:defRPr>
    </a:lvl1pPr>
    <a:lvl2pPr marL="457200" algn="l" rtl="0" fontAlgn="base">
      <a:spcBef>
        <a:spcPct val="0"/>
      </a:spcBef>
      <a:spcAft>
        <a:spcPct val="0"/>
      </a:spcAft>
      <a:defRPr kumimoji="1" sz="3200" kern="1200">
        <a:solidFill>
          <a:srgbClr val="C00000"/>
        </a:solidFill>
        <a:latin typeface="Arial" charset="0"/>
        <a:ea typeface="新細明體" charset="-120"/>
        <a:cs typeface="+mn-cs"/>
      </a:defRPr>
    </a:lvl2pPr>
    <a:lvl3pPr marL="914400" algn="l" rtl="0" fontAlgn="base">
      <a:spcBef>
        <a:spcPct val="0"/>
      </a:spcBef>
      <a:spcAft>
        <a:spcPct val="0"/>
      </a:spcAft>
      <a:defRPr kumimoji="1" sz="3200" kern="1200">
        <a:solidFill>
          <a:srgbClr val="C00000"/>
        </a:solidFill>
        <a:latin typeface="Arial" charset="0"/>
        <a:ea typeface="新細明體" charset="-120"/>
        <a:cs typeface="+mn-cs"/>
      </a:defRPr>
    </a:lvl3pPr>
    <a:lvl4pPr marL="1371600" algn="l" rtl="0" fontAlgn="base">
      <a:spcBef>
        <a:spcPct val="0"/>
      </a:spcBef>
      <a:spcAft>
        <a:spcPct val="0"/>
      </a:spcAft>
      <a:defRPr kumimoji="1" sz="3200" kern="1200">
        <a:solidFill>
          <a:srgbClr val="C00000"/>
        </a:solidFill>
        <a:latin typeface="Arial" charset="0"/>
        <a:ea typeface="新細明體" charset="-120"/>
        <a:cs typeface="+mn-cs"/>
      </a:defRPr>
    </a:lvl4pPr>
    <a:lvl5pPr marL="1828800" algn="l" rtl="0" fontAlgn="base">
      <a:spcBef>
        <a:spcPct val="0"/>
      </a:spcBef>
      <a:spcAft>
        <a:spcPct val="0"/>
      </a:spcAft>
      <a:defRPr kumimoji="1" sz="3200" kern="1200">
        <a:solidFill>
          <a:srgbClr val="C00000"/>
        </a:solidFill>
        <a:latin typeface="Arial" charset="0"/>
        <a:ea typeface="新細明體" charset="-120"/>
        <a:cs typeface="+mn-cs"/>
      </a:defRPr>
    </a:lvl5pPr>
    <a:lvl6pPr marL="2286000" algn="l" defTabSz="914400" rtl="0" eaLnBrk="1" latinLnBrk="0" hangingPunct="1">
      <a:defRPr kumimoji="1" sz="3200" kern="1200">
        <a:solidFill>
          <a:srgbClr val="C00000"/>
        </a:solidFill>
        <a:latin typeface="Arial" charset="0"/>
        <a:ea typeface="新細明體" charset="-120"/>
        <a:cs typeface="+mn-cs"/>
      </a:defRPr>
    </a:lvl6pPr>
    <a:lvl7pPr marL="2743200" algn="l" defTabSz="914400" rtl="0" eaLnBrk="1" latinLnBrk="0" hangingPunct="1">
      <a:defRPr kumimoji="1" sz="3200" kern="1200">
        <a:solidFill>
          <a:srgbClr val="C00000"/>
        </a:solidFill>
        <a:latin typeface="Arial" charset="0"/>
        <a:ea typeface="新細明體" charset="-120"/>
        <a:cs typeface="+mn-cs"/>
      </a:defRPr>
    </a:lvl7pPr>
    <a:lvl8pPr marL="3200400" algn="l" defTabSz="914400" rtl="0" eaLnBrk="1" latinLnBrk="0" hangingPunct="1">
      <a:defRPr kumimoji="1" sz="3200" kern="1200">
        <a:solidFill>
          <a:srgbClr val="C00000"/>
        </a:solidFill>
        <a:latin typeface="Arial" charset="0"/>
        <a:ea typeface="新細明體" charset="-120"/>
        <a:cs typeface="+mn-cs"/>
      </a:defRPr>
    </a:lvl8pPr>
    <a:lvl9pPr marL="3657600" algn="l" defTabSz="914400" rtl="0" eaLnBrk="1" latinLnBrk="0" hangingPunct="1">
      <a:defRPr kumimoji="1" sz="3200" kern="1200">
        <a:solidFill>
          <a:srgbClr val="C00000"/>
        </a:solidFill>
        <a:latin typeface="Arial"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FF0066"/>
    <a:srgbClr val="A50021"/>
    <a:srgbClr val="A40021"/>
    <a:srgbClr val="0000FF"/>
    <a:srgbClr val="FF3300"/>
    <a:srgbClr val="C00000"/>
    <a:srgbClr val="00B05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42" autoAdjust="0"/>
    <p:restoredTop sz="94668" autoAdjust="0"/>
  </p:normalViewPr>
  <p:slideViewPr>
    <p:cSldViewPr>
      <p:cViewPr>
        <p:scale>
          <a:sx n="100" d="100"/>
          <a:sy n="100" d="100"/>
        </p:scale>
        <p:origin x="-105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46"/>
    </p:cViewPr>
  </p:sorterViewPr>
  <p:notesViewPr>
    <p:cSldViewPr>
      <p:cViewPr varScale="1">
        <p:scale>
          <a:sx n="61" d="100"/>
          <a:sy n="61" d="100"/>
        </p:scale>
        <p:origin x="-2606"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spcBef>
                <a:spcPct val="0"/>
              </a:spcBef>
              <a:defRPr kumimoji="1" sz="1200">
                <a:solidFill>
                  <a:schemeClr val="tx1"/>
                </a:solidFill>
                <a:ea typeface="新細明體" charset="-120"/>
              </a:defRPr>
            </a:lvl1pPr>
          </a:lstStyle>
          <a:p>
            <a:pPr>
              <a:defRPr/>
            </a:pPr>
            <a:endParaRPr lang="en-US" altLang="zh-TW"/>
          </a:p>
        </p:txBody>
      </p:sp>
      <p:sp>
        <p:nvSpPr>
          <p:cNvPr id="112643" name="Rectangle 3"/>
          <p:cNvSpPr>
            <a:spLocks noGrp="1" noChangeArrowheads="1"/>
          </p:cNvSpPr>
          <p:nvPr>
            <p:ph type="dt" sz="quarter"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spcBef>
                <a:spcPct val="0"/>
              </a:spcBef>
              <a:defRPr kumimoji="1" sz="1200">
                <a:solidFill>
                  <a:schemeClr val="tx1"/>
                </a:solidFill>
                <a:ea typeface="新細明體" charset="-120"/>
              </a:defRPr>
            </a:lvl1pPr>
          </a:lstStyle>
          <a:p>
            <a:pPr>
              <a:defRPr/>
            </a:pPr>
            <a:fld id="{AF9F62DF-2EE5-40AC-B41C-E65784C829C8}" type="datetimeFigureOut">
              <a:rPr lang="zh-TW" altLang="en-US"/>
              <a:pPr>
                <a:defRPr/>
              </a:pPr>
              <a:t>2018/9/10</a:t>
            </a:fld>
            <a:endParaRPr lang="en-US" altLang="zh-TW"/>
          </a:p>
        </p:txBody>
      </p:sp>
      <p:sp>
        <p:nvSpPr>
          <p:cNvPr id="112644" name="Rectangle 4"/>
          <p:cNvSpPr>
            <a:spLocks noGrp="1" noChangeArrowheads="1"/>
          </p:cNvSpPr>
          <p:nvPr>
            <p:ph type="ftr" sz="quarter" idx="2"/>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0" hangingPunct="0">
              <a:spcBef>
                <a:spcPct val="0"/>
              </a:spcBef>
              <a:defRPr kumimoji="1" sz="1200">
                <a:solidFill>
                  <a:schemeClr val="tx1"/>
                </a:solidFill>
                <a:ea typeface="新細明體" charset="-120"/>
              </a:defRPr>
            </a:lvl1pPr>
          </a:lstStyle>
          <a:p>
            <a:pPr>
              <a:defRPr/>
            </a:pPr>
            <a:endParaRPr lang="en-US" altLang="zh-TW"/>
          </a:p>
        </p:txBody>
      </p:sp>
      <p:sp>
        <p:nvSpPr>
          <p:cNvPr id="112645" name="Rectangle 5"/>
          <p:cNvSpPr>
            <a:spLocks noGrp="1" noChangeArrowheads="1"/>
          </p:cNvSpPr>
          <p:nvPr>
            <p:ph type="sldNum" sz="quarter" idx="3"/>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0" hangingPunct="0">
              <a:spcBef>
                <a:spcPct val="0"/>
              </a:spcBef>
              <a:defRPr kumimoji="1" sz="1200">
                <a:solidFill>
                  <a:schemeClr val="tx1"/>
                </a:solidFill>
                <a:ea typeface="新細明體" charset="-120"/>
              </a:defRPr>
            </a:lvl1pPr>
          </a:lstStyle>
          <a:p>
            <a:pPr>
              <a:defRPr/>
            </a:pPr>
            <a:fld id="{55F10533-CEA0-4DCC-976B-91A118BAE6A6}" type="slidenum">
              <a:rPr lang="zh-TW" altLang="en-US"/>
              <a:pPr>
                <a:defRPr/>
              </a:pPr>
              <a:t>‹#›</a:t>
            </a:fld>
            <a:endParaRPr lang="en-US" altLang="zh-TW"/>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spcBef>
                <a:spcPct val="0"/>
              </a:spcBef>
              <a:defRPr kumimoji="1" sz="1200">
                <a:solidFill>
                  <a:schemeClr val="tx1"/>
                </a:solidFill>
                <a:ea typeface="新細明體" pitchFamily="18" charset="-120"/>
              </a:defRPr>
            </a:lvl1pPr>
          </a:lstStyle>
          <a:p>
            <a:pPr>
              <a:defRPr/>
            </a:pPr>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spcBef>
                <a:spcPct val="0"/>
              </a:spcBef>
              <a:defRPr kumimoji="1" sz="1200">
                <a:solidFill>
                  <a:schemeClr val="tx1"/>
                </a:solidFill>
                <a:ea typeface="新細明體" pitchFamily="18" charset="-120"/>
              </a:defRPr>
            </a:lvl1pPr>
          </a:lstStyle>
          <a:p>
            <a:pPr>
              <a:defRPr/>
            </a:pPr>
            <a:fld id="{D8FA62A6-AB39-49FD-A03C-39097B2F05BD}" type="datetimeFigureOut">
              <a:rPr lang="zh-TW" altLang="en-US"/>
              <a:pPr>
                <a:defRPr/>
              </a:pPr>
              <a:t>2018/9/10</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TW" altLang="en-US" noProof="0" smtClean="0"/>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spcBef>
                <a:spcPct val="0"/>
              </a:spcBef>
              <a:defRPr kumimoji="1" sz="1200">
                <a:solidFill>
                  <a:schemeClr val="tx1"/>
                </a:solidFill>
                <a:ea typeface="新細明體" pitchFamily="18" charset="-120"/>
              </a:defRPr>
            </a:lvl1pPr>
          </a:lstStyle>
          <a:p>
            <a:pPr>
              <a:defRPr/>
            </a:pPr>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spcBef>
                <a:spcPct val="0"/>
              </a:spcBef>
              <a:defRPr kumimoji="1" sz="1200">
                <a:solidFill>
                  <a:schemeClr val="tx1"/>
                </a:solidFill>
                <a:ea typeface="新細明體" pitchFamily="18" charset="-120"/>
              </a:defRPr>
            </a:lvl1pPr>
          </a:lstStyle>
          <a:p>
            <a:pPr>
              <a:defRPr/>
            </a:pPr>
            <a:fld id="{E2D83FBA-95B6-4FFB-B806-A1F62F55358C}"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6386"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638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8B17521-2D8D-4743-8828-29ECAC9E9760}" type="slidenum">
              <a:rPr lang="zh-TW" altLang="en-US" smtClean="0">
                <a:ea typeface="新細明體" charset="-120"/>
              </a:rPr>
              <a:pPr/>
              <a:t>1</a:t>
            </a:fld>
            <a:endParaRPr lang="en-US" altLang="zh-TW" smtClean="0">
              <a:ea typeface="新細明體" charset="-12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73730"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73731" name="投影片編號版面配置區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52C04576-071D-498B-8983-91F35B1CE55D}" type="slidenum">
              <a:rPr lang="zh-TW" altLang="en-US" sz="1200">
                <a:solidFill>
                  <a:schemeClr val="tx1"/>
                </a:solidFill>
              </a:rPr>
              <a:pPr algn="r"/>
              <a:t>48</a:t>
            </a:fld>
            <a:endParaRPr lang="en-US" altLang="zh-TW" sz="1200">
              <a:solidFill>
                <a:schemeClr val="tx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75778"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7577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6F7D36E-8B77-467F-862A-7B99DA575A7E}" type="slidenum">
              <a:rPr lang="zh-TW" altLang="en-US" smtClean="0">
                <a:ea typeface="新細明體" charset="-120"/>
              </a:rPr>
              <a:pPr/>
              <a:t>49</a:t>
            </a:fld>
            <a:endParaRPr lang="en-US" altLang="zh-TW" smtClean="0">
              <a:ea typeface="新細明體" charset="-12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8434"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8435"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17EF92E-C265-4036-8821-B7FD60A32019}" type="slidenum">
              <a:rPr lang="zh-TW" altLang="en-US" smtClean="0">
                <a:ea typeface="新細明體" charset="-120"/>
              </a:rPr>
              <a:pPr/>
              <a:t>2</a:t>
            </a:fld>
            <a:endParaRPr lang="en-US" altLang="zh-TW" smtClean="0">
              <a:ea typeface="新細明體" charset="-12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0482"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2048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91EFBE6-8B3F-4DC6-A80B-88BEA03B978D}" type="slidenum">
              <a:rPr lang="zh-TW" altLang="en-US" smtClean="0">
                <a:ea typeface="新細明體" charset="-120"/>
              </a:rPr>
              <a:pPr/>
              <a:t>3</a:t>
            </a:fld>
            <a:endParaRPr lang="en-US" altLang="zh-TW" smtClean="0">
              <a:ea typeface="新細明體" charset="-12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2530"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2253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618547E-04BE-4133-BCD9-4688BF3FD16E}" type="slidenum">
              <a:rPr lang="zh-TW" altLang="en-US" smtClean="0">
                <a:ea typeface="新細明體" charset="-120"/>
              </a:rPr>
              <a:pPr/>
              <a:t>4</a:t>
            </a:fld>
            <a:endParaRPr lang="en-US" altLang="zh-TW" smtClean="0">
              <a:ea typeface="新細明體" charset="-12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4578"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2457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6652DBE-D417-4670-BDA6-C442CB8834DA}" type="slidenum">
              <a:rPr lang="zh-TW" altLang="en-US" smtClean="0">
                <a:ea typeface="新細明體" charset="-120"/>
              </a:rPr>
              <a:pPr/>
              <a:t>5</a:t>
            </a:fld>
            <a:endParaRPr lang="en-US" altLang="zh-TW" smtClean="0">
              <a:ea typeface="新細明體" charset="-12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6626"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2662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058A661-A3A2-4BB7-8279-D8BE0500F1EC}" type="slidenum">
              <a:rPr lang="zh-TW" altLang="en-US" smtClean="0">
                <a:ea typeface="新細明體" charset="-120"/>
              </a:rPr>
              <a:pPr/>
              <a:t>6</a:t>
            </a:fld>
            <a:endParaRPr lang="en-US" altLang="zh-TW" smtClean="0">
              <a:ea typeface="新細明體" charset="-12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8674"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28675"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E5B786-4606-4A4E-B9C5-430705D10323}" type="slidenum">
              <a:rPr lang="zh-TW" altLang="en-US" smtClean="0">
                <a:ea typeface="新細明體" charset="-120"/>
              </a:rPr>
              <a:pPr/>
              <a:t>7</a:t>
            </a:fld>
            <a:endParaRPr lang="en-US" altLang="zh-TW" smtClean="0">
              <a:ea typeface="新細明體" charset="-12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0722"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30723" name="投影片編號版面配置區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2B688D56-08FB-4E75-A336-20EA354957A7}" type="slidenum">
              <a:rPr lang="zh-TW" altLang="en-US" sz="1200">
                <a:solidFill>
                  <a:schemeClr val="tx1"/>
                </a:solidFill>
              </a:rPr>
              <a:pPr algn="r"/>
              <a:t>8</a:t>
            </a:fld>
            <a:endParaRPr lang="en-US" altLang="zh-TW" sz="1200">
              <a:solidFill>
                <a:schemeClr val="tx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fld id="{46C8A8CE-B6FF-4E6D-A7D4-EC3E19B850CF}" type="datetimeFigureOut">
              <a:rPr lang="zh-TW" altLang="en-US"/>
              <a:pPr>
                <a:defRPr/>
              </a:pPr>
              <a:t>2018/9/10</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E37E6EE6-C1E9-4F0D-B598-48B90CA117FE}" type="slidenum">
              <a:rPr lang="zh-TW" altLang="en-US"/>
              <a:pPr>
                <a:defRPr/>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660DCE98-E2BD-4498-9C6B-60AD257C4F5B}" type="datetimeFigureOut">
              <a:rPr lang="zh-TW" altLang="en-US"/>
              <a:pPr>
                <a:defRPr/>
              </a:pPr>
              <a:t>2018/9/10</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93847029-0907-4E04-B463-ACC5D1FF2F05}" type="slidenum">
              <a:rPr lang="zh-TW" altLang="en-US"/>
              <a:pPr>
                <a:defRPr/>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AF74463C-2AA5-449D-B9B1-0BB59F4F0306}" type="datetimeFigureOut">
              <a:rPr lang="zh-TW" altLang="en-US"/>
              <a:pPr>
                <a:defRPr/>
              </a:pPr>
              <a:t>2018/9/10</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D39F8F77-0E6F-4B10-AC6B-2BB0C6C789B6}" type="slidenum">
              <a:rPr lang="zh-TW" altLang="en-US"/>
              <a:pPr>
                <a:defRPr/>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9E8CDC6D-5693-40B2-9378-F9E9158AB9E5}" type="datetimeFigureOut">
              <a:rPr lang="zh-TW" altLang="en-US"/>
              <a:pPr>
                <a:defRPr/>
              </a:pPr>
              <a:t>2018/9/10</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49BB70D1-084F-442E-A2B9-F67B8D97CC08}" type="slidenum">
              <a:rPr lang="zh-TW" altLang="en-US"/>
              <a:pPr>
                <a:defRPr/>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0D3DD7A1-DF51-43E1-9930-6371AFD53F4F}" type="datetimeFigureOut">
              <a:rPr lang="zh-TW" altLang="en-US"/>
              <a:pPr>
                <a:defRPr/>
              </a:pPr>
              <a:t>2018/9/10</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B3DB75BB-2130-4308-8132-A60E659F5D30}" type="slidenum">
              <a:rPr lang="zh-TW" altLang="en-US"/>
              <a:pPr>
                <a:defRPr/>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66626C09-3871-49F2-A373-52173104BB7F}" type="datetimeFigureOut">
              <a:rPr lang="zh-TW" altLang="en-US"/>
              <a:pPr>
                <a:defRPr/>
              </a:pPr>
              <a:t>2018/9/10</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DF128FA4-C7C1-4B27-A4B6-05AD3549BBDD}" type="slidenum">
              <a:rPr lang="zh-TW" altLang="en-US"/>
              <a:pPr>
                <a:defRPr/>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FF6E617B-6E5C-473E-9BEE-2B77BBCCE2C3}" type="datetimeFigureOut">
              <a:rPr lang="zh-TW" altLang="en-US"/>
              <a:pPr>
                <a:defRPr/>
              </a:pPr>
              <a:t>2018/9/10</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20218CA9-A66C-4E45-80B6-C35FA34CC523}" type="slidenum">
              <a:rPr lang="zh-TW" altLang="en-US"/>
              <a:pPr>
                <a:defRPr/>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6C827C47-3500-4144-B19D-D2623F8223C7}" type="datetimeFigureOut">
              <a:rPr lang="zh-TW" altLang="en-US"/>
              <a:pPr>
                <a:defRPr/>
              </a:pPr>
              <a:t>2018/9/10</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8C29AED0-E287-47B2-905C-A5A3EF162BB1}" type="slidenum">
              <a:rPr lang="zh-TW" altLang="en-US"/>
              <a:pPr>
                <a:defRPr/>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89BBAA3C-F4C5-493C-B5A6-C391EBF73247}" type="datetimeFigureOut">
              <a:rPr lang="zh-TW" altLang="en-US"/>
              <a:pPr>
                <a:defRPr/>
              </a:pPr>
              <a:t>2018/9/10</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3106DD27-8F64-4160-AF4C-6553646C85C3}" type="slidenum">
              <a:rPr lang="zh-TW" altLang="en-US"/>
              <a:pPr>
                <a:defRPr/>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A2F2818C-983C-419E-BB67-5365377B8B17}" type="datetimeFigureOut">
              <a:rPr lang="zh-TW" altLang="en-US"/>
              <a:pPr>
                <a:defRPr/>
              </a:pPr>
              <a:t>2018/9/10</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8E6A503A-AACA-4572-801C-FFEC43EFCF0F}" type="slidenum">
              <a:rPr lang="zh-TW" altLang="en-US"/>
              <a:pPr>
                <a:defRPr/>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EA2A205A-89C0-44A3-A85B-22B244C6AB73}" type="datetimeFigureOut">
              <a:rPr lang="zh-TW" altLang="en-US"/>
              <a:pPr>
                <a:defRPr/>
              </a:pPr>
              <a:t>2018/9/10</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B362D47E-B1B3-4363-9BC6-936033878C01}" type="slidenum">
              <a:rPr lang="zh-TW" altLang="en-US"/>
              <a:pPr>
                <a:defRPr/>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fld id="{70BCC368-EA02-4419-82A0-C35B7CE6C1D3}" type="datetimeFigureOut">
              <a:rPr lang="zh-TW" altLang="en-US"/>
              <a:pPr>
                <a:defRPr/>
              </a:pPr>
              <a:t>2018/9/10</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a:defRPr/>
            </a:pPr>
            <a:fld id="{2811D8FF-9446-4948-97FB-AA1F7C69E312}"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slide" Target="slide39.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32.xml"/><Relationship Id="rId5" Type="http://schemas.openxmlformats.org/officeDocument/2006/relationships/slide" Target="slide25.xml"/><Relationship Id="rId4" Type="http://schemas.openxmlformats.org/officeDocument/2006/relationships/slide" Target="slide8.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image" Target="../media/image8.png"/><Relationship Id="rId18" Type="http://schemas.openxmlformats.org/officeDocument/2006/relationships/image" Target="../media/image20.pn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slide" Target="slide2.xml"/><Relationship Id="rId17" Type="http://schemas.openxmlformats.org/officeDocument/2006/relationships/image" Target="../media/image10.png"/><Relationship Id="rId2" Type="http://schemas.openxmlformats.org/officeDocument/2006/relationships/notesSlide" Target="../notesSlides/notesSlide9.xml"/><Relationship Id="rId16" Type="http://schemas.openxmlformats.org/officeDocument/2006/relationships/slide" Target="slide48.xml"/><Relationship Id="rId1" Type="http://schemas.openxmlformats.org/officeDocument/2006/relationships/slideLayout" Target="../slideLayouts/slideLayout2.xml"/><Relationship Id="rId6" Type="http://schemas.openxmlformats.org/officeDocument/2006/relationships/slide" Target="slide26.xml"/><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openxmlformats.org/officeDocument/2006/relationships/slide" Target="slide29.xml"/><Relationship Id="rId4" Type="http://schemas.openxmlformats.org/officeDocument/2006/relationships/slide" Target="slide27.xml"/><Relationship Id="rId9" Type="http://schemas.openxmlformats.org/officeDocument/2006/relationships/image" Target="../media/image6.png"/><Relationship Id="rId14" Type="http://schemas.openxmlformats.org/officeDocument/2006/relationships/slide" Target="slide32.xml"/></Relationships>
</file>

<file path=ppt/slides/_rels/slide26.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image" Target="../media/image8.png"/><Relationship Id="rId18" Type="http://schemas.openxmlformats.org/officeDocument/2006/relationships/image" Target="../media/image11.png"/><Relationship Id="rId26" Type="http://schemas.openxmlformats.org/officeDocument/2006/relationships/image" Target="../media/image18.png"/><Relationship Id="rId3" Type="http://schemas.openxmlformats.org/officeDocument/2006/relationships/image" Target="../media/image3.png"/><Relationship Id="rId21" Type="http://schemas.openxmlformats.org/officeDocument/2006/relationships/image" Target="../media/image14.png"/><Relationship Id="rId7" Type="http://schemas.openxmlformats.org/officeDocument/2006/relationships/image" Target="../media/image5.png"/><Relationship Id="rId12" Type="http://schemas.openxmlformats.org/officeDocument/2006/relationships/slide" Target="slide2.xml"/><Relationship Id="rId17" Type="http://schemas.openxmlformats.org/officeDocument/2006/relationships/image" Target="../media/image10.png"/><Relationship Id="rId25" Type="http://schemas.openxmlformats.org/officeDocument/2006/relationships/image" Target="../media/image17.png"/><Relationship Id="rId2" Type="http://schemas.openxmlformats.org/officeDocument/2006/relationships/notesSlide" Target="../notesSlides/notesSlide3.xml"/><Relationship Id="rId16" Type="http://schemas.openxmlformats.org/officeDocument/2006/relationships/slide" Target="slide21.xml"/><Relationship Id="rId20" Type="http://schemas.openxmlformats.org/officeDocument/2006/relationships/image" Target="../media/image13.png"/><Relationship Id="rId29"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image" Target="../media/image7.png"/><Relationship Id="rId24" Type="http://schemas.openxmlformats.org/officeDocument/2006/relationships/image" Target="../media/image16.png"/><Relationship Id="rId5" Type="http://schemas.openxmlformats.org/officeDocument/2006/relationships/image" Target="../media/image4.png"/><Relationship Id="rId15" Type="http://schemas.openxmlformats.org/officeDocument/2006/relationships/image" Target="../media/image9.png"/><Relationship Id="rId23" Type="http://schemas.openxmlformats.org/officeDocument/2006/relationships/slide" Target="slide22.xml"/><Relationship Id="rId28" Type="http://schemas.openxmlformats.org/officeDocument/2006/relationships/image" Target="../media/image20.png"/><Relationship Id="rId10" Type="http://schemas.openxmlformats.org/officeDocument/2006/relationships/slide" Target="slide7.xml"/><Relationship Id="rId19" Type="http://schemas.openxmlformats.org/officeDocument/2006/relationships/image" Target="../media/image12.png"/><Relationship Id="rId4" Type="http://schemas.openxmlformats.org/officeDocument/2006/relationships/slide" Target="slide5.xml"/><Relationship Id="rId9" Type="http://schemas.openxmlformats.org/officeDocument/2006/relationships/image" Target="../media/image6.png"/><Relationship Id="rId14" Type="http://schemas.openxmlformats.org/officeDocument/2006/relationships/slide" Target="slide8.xml"/><Relationship Id="rId22" Type="http://schemas.openxmlformats.org/officeDocument/2006/relationships/image" Target="../media/image15.png"/><Relationship Id="rId27" Type="http://schemas.openxmlformats.org/officeDocument/2006/relationships/image" Target="../media/image19.png"/></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slide" Target="slide49.xml"/><Relationship Id="rId18" Type="http://schemas.openxmlformats.org/officeDocument/2006/relationships/image" Target="../media/image15.png"/><Relationship Id="rId3" Type="http://schemas.openxmlformats.org/officeDocument/2006/relationships/slide" Target="slide34.xml"/><Relationship Id="rId21" Type="http://schemas.openxmlformats.org/officeDocument/2006/relationships/image" Target="../media/image18.png"/><Relationship Id="rId7" Type="http://schemas.openxmlformats.org/officeDocument/2006/relationships/slide" Target="slide35.xml"/><Relationship Id="rId12" Type="http://schemas.openxmlformats.org/officeDocument/2006/relationships/image" Target="../media/image8.png"/><Relationship Id="rId17" Type="http://schemas.openxmlformats.org/officeDocument/2006/relationships/image" Target="../media/image14.png"/><Relationship Id="rId25" Type="http://schemas.openxmlformats.org/officeDocument/2006/relationships/image" Target="../media/image9.png"/><Relationship Id="rId2" Type="http://schemas.openxmlformats.org/officeDocument/2006/relationships/image" Target="../media/image3.png"/><Relationship Id="rId16" Type="http://schemas.openxmlformats.org/officeDocument/2006/relationships/image" Target="../media/image13.png"/><Relationship Id="rId20"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slide" Target="slide2.xml"/><Relationship Id="rId24" Type="http://schemas.openxmlformats.org/officeDocument/2006/relationships/slide" Target="slide39.xml"/><Relationship Id="rId5" Type="http://schemas.openxmlformats.org/officeDocument/2006/relationships/slide" Target="slide33.xml"/><Relationship Id="rId15" Type="http://schemas.openxmlformats.org/officeDocument/2006/relationships/image" Target="../media/image12.png"/><Relationship Id="rId23" Type="http://schemas.openxmlformats.org/officeDocument/2006/relationships/image" Target="../media/image21.png"/><Relationship Id="rId10" Type="http://schemas.openxmlformats.org/officeDocument/2006/relationships/image" Target="../media/image7.png"/><Relationship Id="rId19" Type="http://schemas.openxmlformats.org/officeDocument/2006/relationships/image" Target="../media/image16.png"/><Relationship Id="rId4" Type="http://schemas.openxmlformats.org/officeDocument/2006/relationships/image" Target="../media/image4.png"/><Relationship Id="rId9" Type="http://schemas.openxmlformats.org/officeDocument/2006/relationships/slide" Target="slide36.xml"/><Relationship Id="rId14" Type="http://schemas.openxmlformats.org/officeDocument/2006/relationships/image" Target="../media/image11.png"/><Relationship Id="rId22"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3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slide" Target="slide50.xml"/><Relationship Id="rId3" Type="http://schemas.openxmlformats.org/officeDocument/2006/relationships/slide" Target="slide41.xml"/><Relationship Id="rId7" Type="http://schemas.openxmlformats.org/officeDocument/2006/relationships/slide" Target="slide42.xml"/><Relationship Id="rId12" Type="http://schemas.openxmlformats.org/officeDocument/2006/relationships/image" Target="../media/image8.png"/><Relationship Id="rId17" Type="http://schemas.openxmlformats.org/officeDocument/2006/relationships/image" Target="../media/image21.png"/><Relationship Id="rId2" Type="http://schemas.openxmlformats.org/officeDocument/2006/relationships/image" Target="../media/image3.png"/><Relationship Id="rId16"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slide" Target="slide2.xml"/><Relationship Id="rId5" Type="http://schemas.openxmlformats.org/officeDocument/2006/relationships/slide" Target="slide40.xml"/><Relationship Id="rId15" Type="http://schemas.openxmlformats.org/officeDocument/2006/relationships/image" Target="../media/image27.pn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slide" Target="slide43.xml"/><Relationship Id="rId1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slide" Target="slide3.xml"/></Relationships>
</file>

<file path=ppt/slides/_rels/slide40.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2.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3.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4.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slide" Target="slide25.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slide" Target="slide32.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slide" Target="slide3.xml"/></Relationships>
</file>

<file path=ppt/slides/_rels/slide50.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image" Target="../media/image8.png"/><Relationship Id="rId18" Type="http://schemas.openxmlformats.org/officeDocument/2006/relationships/image" Target="../media/image30.png"/><Relationship Id="rId3" Type="http://schemas.openxmlformats.org/officeDocument/2006/relationships/image" Target="../media/image3.png"/><Relationship Id="rId21" Type="http://schemas.openxmlformats.org/officeDocument/2006/relationships/image" Target="../media/image32.png"/><Relationship Id="rId7" Type="http://schemas.openxmlformats.org/officeDocument/2006/relationships/image" Target="../media/image5.png"/><Relationship Id="rId12" Type="http://schemas.openxmlformats.org/officeDocument/2006/relationships/slide" Target="slide2.xml"/><Relationship Id="rId17" Type="http://schemas.openxmlformats.org/officeDocument/2006/relationships/image" Target="../media/image29.png"/><Relationship Id="rId2" Type="http://schemas.openxmlformats.org/officeDocument/2006/relationships/notesSlide" Target="../notesSlides/notesSlide8.xml"/><Relationship Id="rId16" Type="http://schemas.openxmlformats.org/officeDocument/2006/relationships/image" Target="../media/image28.png"/><Relationship Id="rId20"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slide" Target="slide9.xml"/><Relationship Id="rId11" Type="http://schemas.openxmlformats.org/officeDocument/2006/relationships/image" Target="../media/image7.png"/><Relationship Id="rId24" Type="http://schemas.openxmlformats.org/officeDocument/2006/relationships/image" Target="../media/image21.png"/><Relationship Id="rId5" Type="http://schemas.openxmlformats.org/officeDocument/2006/relationships/image" Target="../media/image4.png"/><Relationship Id="rId15" Type="http://schemas.openxmlformats.org/officeDocument/2006/relationships/image" Target="../media/image27.png"/><Relationship Id="rId23" Type="http://schemas.openxmlformats.org/officeDocument/2006/relationships/image" Target="../media/image20.png"/><Relationship Id="rId10" Type="http://schemas.openxmlformats.org/officeDocument/2006/relationships/slide" Target="slide12.xml"/><Relationship Id="rId19" Type="http://schemas.openxmlformats.org/officeDocument/2006/relationships/slide" Target="slide24.xml"/><Relationship Id="rId4" Type="http://schemas.openxmlformats.org/officeDocument/2006/relationships/slide" Target="slide10.xml"/><Relationship Id="rId9" Type="http://schemas.openxmlformats.org/officeDocument/2006/relationships/image" Target="../media/image6.png"/><Relationship Id="rId14" Type="http://schemas.openxmlformats.org/officeDocument/2006/relationships/slide" Target="slide23.xml"/><Relationship Id="rId22"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2" name="副標題 2"/>
          <p:cNvSpPr>
            <a:spLocks/>
          </p:cNvSpPr>
          <p:nvPr/>
        </p:nvSpPr>
        <p:spPr bwMode="auto">
          <a:xfrm>
            <a:off x="5653088" y="5237163"/>
            <a:ext cx="3240087" cy="993775"/>
          </a:xfrm>
          <a:prstGeom prst="rect">
            <a:avLst/>
          </a:prstGeom>
          <a:noFill/>
          <a:ln w="9525">
            <a:noFill/>
            <a:miter lim="800000"/>
            <a:headEnd/>
            <a:tailEnd/>
          </a:ln>
        </p:spPr>
        <p:txBody>
          <a:bodyPr/>
          <a:lstStyle/>
          <a:p>
            <a:pPr algn="ctr">
              <a:spcBef>
                <a:spcPct val="20000"/>
              </a:spcBef>
              <a:buFont typeface="Arial" charset="0"/>
              <a:buNone/>
            </a:pPr>
            <a:r>
              <a:rPr kumimoji="0" lang="zh-TW" altLang="en-US" sz="4800">
                <a:solidFill>
                  <a:schemeClr val="tx1"/>
                </a:solidFill>
                <a:latin typeface="標楷體" pitchFamily="65" charset="-120"/>
                <a:ea typeface="標楷體" pitchFamily="65" charset="-120"/>
              </a:rPr>
              <a:t>　</a:t>
            </a:r>
          </a:p>
        </p:txBody>
      </p:sp>
      <p:sp>
        <p:nvSpPr>
          <p:cNvPr id="15363" name="標題 5"/>
          <p:cNvSpPr>
            <a:spLocks/>
          </p:cNvSpPr>
          <p:nvPr/>
        </p:nvSpPr>
        <p:spPr bwMode="auto">
          <a:xfrm>
            <a:off x="250825" y="4437063"/>
            <a:ext cx="6408738" cy="1362075"/>
          </a:xfrm>
          <a:prstGeom prst="rect">
            <a:avLst/>
          </a:prstGeom>
          <a:noFill/>
          <a:ln w="9525">
            <a:noFill/>
            <a:miter lim="800000"/>
            <a:headEnd/>
            <a:tailEnd/>
          </a:ln>
        </p:spPr>
        <p:txBody>
          <a:bodyPr/>
          <a:lstStyle/>
          <a:p>
            <a:pPr algn="ctr"/>
            <a:r>
              <a:rPr kumimoji="0" lang="zh-TW" altLang="en-US" sz="6000">
                <a:solidFill>
                  <a:srgbClr val="006600"/>
                </a:solidFill>
                <a:latin typeface="Calibri" pitchFamily="34" charset="0"/>
                <a:ea typeface="標楷體" pitchFamily="65" charset="-120"/>
              </a:rPr>
              <a:t>第十一課　古詩選</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2769" name="圖片 1"/>
          <p:cNvPicPr>
            <a:picLocks noChangeAspect="1"/>
          </p:cNvPicPr>
          <p:nvPr/>
        </p:nvPicPr>
        <p:blipFill>
          <a:blip r:embed="rId2"/>
          <a:srcRect/>
          <a:stretch>
            <a:fillRect/>
          </a:stretch>
        </p:blipFill>
        <p:spPr bwMode="auto">
          <a:xfrm>
            <a:off x="0" y="188913"/>
            <a:ext cx="9144000" cy="1014412"/>
          </a:xfrm>
          <a:prstGeom prst="rect">
            <a:avLst/>
          </a:prstGeom>
          <a:noFill/>
          <a:ln w="9525">
            <a:noFill/>
            <a:miter lim="800000"/>
            <a:headEnd/>
            <a:tailEnd/>
          </a:ln>
        </p:spPr>
      </p:pic>
      <p:pic>
        <p:nvPicPr>
          <p:cNvPr id="32770" name="圖片 4" descr="下方ICON-關閉.png">
            <a:hlinkClick r:id="rId3" action="ppaction://hlinksldjump"/>
          </p:cNvPr>
          <p:cNvPicPr>
            <a:picLocks noChangeAspect="1"/>
          </p:cNvPicPr>
          <p:nvPr/>
        </p:nvPicPr>
        <p:blipFill>
          <a:blip r:embed="rId4"/>
          <a:srcRect/>
          <a:stretch>
            <a:fillRect/>
          </a:stretch>
        </p:blipFill>
        <p:spPr bwMode="auto">
          <a:xfrm>
            <a:off x="8334375" y="6519863"/>
            <a:ext cx="846138" cy="365125"/>
          </a:xfrm>
          <a:prstGeom prst="rect">
            <a:avLst/>
          </a:prstGeom>
          <a:noFill/>
          <a:ln w="9525">
            <a:noFill/>
            <a:miter lim="800000"/>
            <a:headEnd/>
            <a:tailEnd/>
          </a:ln>
        </p:spPr>
      </p:pic>
      <p:sp>
        <p:nvSpPr>
          <p:cNvPr id="32771" name="Rectangle 3"/>
          <p:cNvSpPr>
            <a:spLocks/>
          </p:cNvSpPr>
          <p:nvPr/>
        </p:nvSpPr>
        <p:spPr bwMode="auto">
          <a:xfrm>
            <a:off x="155575" y="981075"/>
            <a:ext cx="8821738" cy="4525963"/>
          </a:xfrm>
          <a:prstGeom prst="rect">
            <a:avLst/>
          </a:prstGeom>
          <a:noFill/>
          <a:ln w="9525">
            <a:noFill/>
            <a:miter lim="800000"/>
            <a:headEnd/>
            <a:tailEnd/>
          </a:ln>
        </p:spPr>
        <p:txBody>
          <a:bodyPr/>
          <a:lstStyle/>
          <a:p>
            <a:pPr eaLnBrk="0" hangingPunct="0">
              <a:lnSpc>
                <a:spcPct val="150000"/>
              </a:lnSpc>
              <a:spcBef>
                <a:spcPts val="1200"/>
              </a:spcBef>
              <a:buFont typeface="Arial" charset="0"/>
              <a:buNone/>
            </a:pPr>
            <a:r>
              <a:rPr kumimoji="0" lang="zh-TW" altLang="en-US" sz="2800">
                <a:solidFill>
                  <a:schemeClr val="tx1"/>
                </a:solidFill>
                <a:latin typeface="Calibri" pitchFamily="34" charset="0"/>
                <a:ea typeface="標楷體" pitchFamily="65" charset="-120"/>
              </a:rPr>
              <a:t>「長嘯激清風」六句，描寫自己的雄心壯志。「功成不受爵」二句，展現詩人既渴望建功立業，又不貪戀富貴的胸襟與氣度。</a:t>
            </a:r>
          </a:p>
        </p:txBody>
      </p:sp>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3793" name="圖片 1"/>
          <p:cNvPicPr>
            <a:picLocks noChangeAspect="1"/>
          </p:cNvPicPr>
          <p:nvPr/>
        </p:nvPicPr>
        <p:blipFill>
          <a:blip r:embed="rId2"/>
          <a:srcRect/>
          <a:stretch>
            <a:fillRect/>
          </a:stretch>
        </p:blipFill>
        <p:spPr bwMode="auto">
          <a:xfrm>
            <a:off x="0" y="185738"/>
            <a:ext cx="9144000" cy="1014412"/>
          </a:xfrm>
          <a:prstGeom prst="rect">
            <a:avLst/>
          </a:prstGeom>
          <a:noFill/>
          <a:ln w="9525">
            <a:noFill/>
            <a:miter lim="800000"/>
            <a:headEnd/>
            <a:tailEnd/>
          </a:ln>
        </p:spPr>
      </p:pic>
      <p:sp>
        <p:nvSpPr>
          <p:cNvPr id="33794" name="Rectangle 3"/>
          <p:cNvSpPr>
            <a:spLocks/>
          </p:cNvSpPr>
          <p:nvPr/>
        </p:nvSpPr>
        <p:spPr bwMode="auto">
          <a:xfrm>
            <a:off x="179388" y="984250"/>
            <a:ext cx="8794750" cy="5391150"/>
          </a:xfrm>
          <a:prstGeom prst="rect">
            <a:avLst/>
          </a:prstGeom>
          <a:noFill/>
          <a:ln w="9525">
            <a:noFill/>
            <a:miter lim="800000"/>
            <a:headEnd/>
            <a:tailEnd/>
          </a:ln>
        </p:spPr>
        <p:txBody>
          <a:bodyPr/>
          <a:lstStyle/>
          <a:p>
            <a:pPr>
              <a:lnSpc>
                <a:spcPct val="150000"/>
              </a:lnSpc>
              <a:spcBef>
                <a:spcPts val="1200"/>
              </a:spcBef>
            </a:pPr>
            <a:r>
              <a:rPr kumimoji="0" lang="zh-TW" altLang="en-US" sz="2800">
                <a:solidFill>
                  <a:schemeClr val="tx1"/>
                </a:solidFill>
                <a:ea typeface="標楷體" pitchFamily="65" charset="-120"/>
              </a:rPr>
              <a:t>我放聲長嘯，嘯聲激盪著清風，不把東吳放在眼裡。鉛製的刀雖鈍猶有一割之用，我的資質雖魯鈍，但還想報效國家，以施展好的謀略。傲視東南，志在平定東吳；顧盼西北，志在平定羌和匈奴。當功業完成後我不會接受爵位，將拱手謝絕封賞，歸隱家園。</a:t>
            </a:r>
          </a:p>
        </p:txBody>
      </p:sp>
      <p:pic>
        <p:nvPicPr>
          <p:cNvPr id="33795" name="圖片 4" descr="下方ICON-關閉.png">
            <a:hlinkClick r:id="rId3" action="ppaction://hlinksldjump"/>
          </p:cNvPr>
          <p:cNvPicPr>
            <a:picLocks noChangeAspect="1"/>
          </p:cNvPicPr>
          <p:nvPr/>
        </p:nvPicPr>
        <p:blipFill>
          <a:blip r:embed="rId4"/>
          <a:srcRect/>
          <a:stretch>
            <a:fillRect/>
          </a:stretch>
        </p:blipFill>
        <p:spPr bwMode="auto">
          <a:xfrm>
            <a:off x="8334375" y="6519863"/>
            <a:ext cx="846138" cy="366712"/>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4817" name="圖片 2"/>
          <p:cNvPicPr>
            <a:picLocks noChangeAspect="1"/>
          </p:cNvPicPr>
          <p:nvPr/>
        </p:nvPicPr>
        <p:blipFill>
          <a:blip r:embed="rId2"/>
          <a:srcRect/>
          <a:stretch>
            <a:fillRect/>
          </a:stretch>
        </p:blipFill>
        <p:spPr bwMode="auto">
          <a:xfrm>
            <a:off x="0" y="185738"/>
            <a:ext cx="9144000" cy="1014412"/>
          </a:xfrm>
          <a:prstGeom prst="rect">
            <a:avLst/>
          </a:prstGeom>
          <a:noFill/>
          <a:ln w="9525">
            <a:noFill/>
            <a:miter lim="800000"/>
            <a:headEnd/>
            <a:tailEnd/>
          </a:ln>
        </p:spPr>
      </p:pic>
      <p:sp>
        <p:nvSpPr>
          <p:cNvPr id="34818" name="內容版面配置區 2"/>
          <p:cNvSpPr>
            <a:spLocks/>
          </p:cNvSpPr>
          <p:nvPr/>
        </p:nvSpPr>
        <p:spPr bwMode="auto">
          <a:xfrm>
            <a:off x="153988" y="908050"/>
            <a:ext cx="8891587" cy="1296988"/>
          </a:xfrm>
          <a:prstGeom prst="rect">
            <a:avLst/>
          </a:prstGeom>
          <a:noFill/>
          <a:ln w="9525">
            <a:noFill/>
            <a:miter lim="800000"/>
            <a:headEnd/>
            <a:tailEnd/>
          </a:ln>
        </p:spPr>
        <p:txBody>
          <a:bodyPr/>
          <a:lstStyle/>
          <a:p>
            <a:pPr marL="423863" indent="-423863">
              <a:spcBef>
                <a:spcPct val="20000"/>
              </a:spcBef>
              <a:buFont typeface="Arial" charset="0"/>
              <a:buNone/>
            </a:pPr>
            <a:r>
              <a:rPr kumimoji="0" lang="en-US" altLang="zh-TW">
                <a:solidFill>
                  <a:schemeClr val="tx1"/>
                </a:solidFill>
                <a:latin typeface="標楷體" pitchFamily="65" charset="-120"/>
                <a:ea typeface="標楷體" pitchFamily="65" charset="-120"/>
              </a:rPr>
              <a:t>2.</a:t>
            </a:r>
            <a:r>
              <a:rPr kumimoji="0" lang="zh-TW" altLang="en-US">
                <a:solidFill>
                  <a:schemeClr val="tx1"/>
                </a:solidFill>
                <a:latin typeface="標楷體" pitchFamily="65" charset="-120"/>
                <a:ea typeface="標楷體" pitchFamily="65" charset="-120"/>
              </a:rPr>
              <a:t>「鉛刀貴一割，夢想騁良圖」二句呈現出作者的何種心境？</a:t>
            </a:r>
          </a:p>
          <a:p>
            <a:pPr marL="423863" indent="-423863" eaLnBrk="0" hangingPunct="0">
              <a:spcBef>
                <a:spcPct val="20000"/>
              </a:spcBef>
              <a:buFont typeface="Arial" charset="0"/>
              <a:buNone/>
            </a:pPr>
            <a:r>
              <a:rPr kumimoji="0" lang="zh-TW" altLang="en-US">
                <a:solidFill>
                  <a:schemeClr val="tx1"/>
                </a:solidFill>
                <a:latin typeface="標楷體" pitchFamily="65" charset="-120"/>
                <a:ea typeface="標楷體" pitchFamily="65" charset="-120"/>
              </a:rPr>
              <a:t>答：</a:t>
            </a:r>
          </a:p>
        </p:txBody>
      </p:sp>
      <p:sp>
        <p:nvSpPr>
          <p:cNvPr id="4" name="內容版面配置區 2"/>
          <p:cNvSpPr txBox="1">
            <a:spLocks/>
          </p:cNvSpPr>
          <p:nvPr/>
        </p:nvSpPr>
        <p:spPr bwMode="auto">
          <a:xfrm>
            <a:off x="957263" y="1989138"/>
            <a:ext cx="7921625" cy="2376487"/>
          </a:xfrm>
          <a:prstGeom prst="rect">
            <a:avLst/>
          </a:prstGeom>
          <a:noFill/>
          <a:ln w="9525">
            <a:noFill/>
            <a:miter lim="800000"/>
            <a:headEnd/>
            <a:tailEnd/>
          </a:ln>
        </p:spPr>
        <p:txBody>
          <a:bodyPr/>
          <a:lstStyle/>
          <a:p>
            <a:pPr>
              <a:spcBef>
                <a:spcPct val="20000"/>
              </a:spcBef>
              <a:tabLst>
                <a:tab pos="0" algn="l"/>
              </a:tabLst>
            </a:pPr>
            <a:r>
              <a:rPr kumimoji="0" lang="en-US" altLang="zh-TW">
                <a:ea typeface="標楷體" pitchFamily="65" charset="-120"/>
              </a:rPr>
              <a:t>句中「貴一割」、「騁良圖」頗有豪壯的氣概，然而自己連一次的機會都很難尋，「騁良圖」終究還是夢，所以其心境其實是悲涼的。</a:t>
            </a:r>
            <a:endParaRPr kumimoji="0" lang="zh-TW" altLang="en-US">
              <a:ea typeface="標楷體" pitchFamily="65" charset="-120"/>
            </a:endParaRPr>
          </a:p>
        </p:txBody>
      </p:sp>
      <p:pic>
        <p:nvPicPr>
          <p:cNvPr id="34820" name="Picture 8" descr="下一題">
            <a:hlinkClick r:id="rId3" action="ppaction://hlinksldjump"/>
          </p:cNvPr>
          <p:cNvPicPr>
            <a:picLocks noChangeAspect="1" noChangeArrowheads="1"/>
          </p:cNvPicPr>
          <p:nvPr/>
        </p:nvPicPr>
        <p:blipFill>
          <a:blip r:embed="rId4"/>
          <a:srcRect/>
          <a:stretch>
            <a:fillRect/>
          </a:stretch>
        </p:blipFill>
        <p:spPr bwMode="auto">
          <a:xfrm>
            <a:off x="8366125" y="5949950"/>
            <a:ext cx="777875" cy="5413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5841" name="圖片 2"/>
          <p:cNvPicPr>
            <a:picLocks noChangeAspect="1"/>
          </p:cNvPicPr>
          <p:nvPr/>
        </p:nvPicPr>
        <p:blipFill>
          <a:blip r:embed="rId2"/>
          <a:srcRect/>
          <a:stretch>
            <a:fillRect/>
          </a:stretch>
        </p:blipFill>
        <p:spPr bwMode="auto">
          <a:xfrm>
            <a:off x="0" y="185738"/>
            <a:ext cx="9144000" cy="1014412"/>
          </a:xfrm>
          <a:prstGeom prst="rect">
            <a:avLst/>
          </a:prstGeom>
          <a:noFill/>
          <a:ln w="9525">
            <a:noFill/>
            <a:miter lim="800000"/>
            <a:headEnd/>
            <a:tailEnd/>
          </a:ln>
        </p:spPr>
      </p:pic>
      <p:sp>
        <p:nvSpPr>
          <p:cNvPr id="35842" name="內容版面配置區 2"/>
          <p:cNvSpPr>
            <a:spLocks/>
          </p:cNvSpPr>
          <p:nvPr/>
        </p:nvSpPr>
        <p:spPr bwMode="auto">
          <a:xfrm>
            <a:off x="153988" y="908050"/>
            <a:ext cx="8891587" cy="1296988"/>
          </a:xfrm>
          <a:prstGeom prst="rect">
            <a:avLst/>
          </a:prstGeom>
          <a:noFill/>
          <a:ln w="9525">
            <a:noFill/>
            <a:miter lim="800000"/>
            <a:headEnd/>
            <a:tailEnd/>
          </a:ln>
        </p:spPr>
        <p:txBody>
          <a:bodyPr/>
          <a:lstStyle/>
          <a:p>
            <a:pPr marL="423863" indent="-423863">
              <a:spcBef>
                <a:spcPct val="20000"/>
              </a:spcBef>
              <a:buFont typeface="Arial" charset="0"/>
              <a:buNone/>
            </a:pPr>
            <a:r>
              <a:rPr kumimoji="0" lang="en-US" altLang="zh-TW">
                <a:solidFill>
                  <a:schemeClr val="tx1"/>
                </a:solidFill>
                <a:latin typeface="標楷體" pitchFamily="65" charset="-120"/>
                <a:ea typeface="標楷體" pitchFamily="65" charset="-120"/>
              </a:rPr>
              <a:t>3.</a:t>
            </a:r>
            <a:r>
              <a:rPr kumimoji="0" lang="zh-TW" altLang="en-US">
                <a:solidFill>
                  <a:schemeClr val="tx1"/>
                </a:solidFill>
                <a:latin typeface="標楷體" pitchFamily="65" charset="-120"/>
                <a:ea typeface="標楷體" pitchFamily="65" charset="-120"/>
              </a:rPr>
              <a:t>左思「夢想騁良圖」，而「騁良圖」的具體展現是什麼？</a:t>
            </a:r>
          </a:p>
          <a:p>
            <a:pPr marL="423863" indent="-423863" eaLnBrk="0" hangingPunct="0">
              <a:spcBef>
                <a:spcPct val="20000"/>
              </a:spcBef>
              <a:buFont typeface="Arial" charset="0"/>
              <a:buNone/>
            </a:pPr>
            <a:r>
              <a:rPr kumimoji="0" lang="zh-TW" altLang="en-US">
                <a:solidFill>
                  <a:schemeClr val="tx1"/>
                </a:solidFill>
                <a:latin typeface="標楷體" pitchFamily="65" charset="-120"/>
                <a:ea typeface="標楷體" pitchFamily="65" charset="-120"/>
              </a:rPr>
              <a:t>答：</a:t>
            </a:r>
          </a:p>
        </p:txBody>
      </p:sp>
      <p:sp>
        <p:nvSpPr>
          <p:cNvPr id="4" name="內容版面配置區 2"/>
          <p:cNvSpPr txBox="1">
            <a:spLocks/>
          </p:cNvSpPr>
          <p:nvPr/>
        </p:nvSpPr>
        <p:spPr bwMode="auto">
          <a:xfrm>
            <a:off x="957263" y="1935163"/>
            <a:ext cx="7921625" cy="2376487"/>
          </a:xfrm>
          <a:prstGeom prst="rect">
            <a:avLst/>
          </a:prstGeom>
          <a:noFill/>
          <a:ln w="9525">
            <a:noFill/>
            <a:miter lim="800000"/>
            <a:headEnd/>
            <a:tailEnd/>
          </a:ln>
        </p:spPr>
        <p:txBody>
          <a:bodyPr/>
          <a:lstStyle/>
          <a:p>
            <a:pPr>
              <a:spcBef>
                <a:spcPct val="20000"/>
              </a:spcBef>
              <a:tabLst>
                <a:tab pos="0" algn="l"/>
              </a:tabLst>
            </a:pPr>
            <a:r>
              <a:rPr kumimoji="0" lang="en-US" altLang="zh-TW">
                <a:ea typeface="標楷體" pitchFamily="65" charset="-120"/>
              </a:rPr>
              <a:t>其具體展現是平定東吳（左眄澄江湘）和羌胡（右盼定羌胡），以建立功業。</a:t>
            </a:r>
            <a:endParaRPr kumimoji="0" lang="zh-TW" altLang="en-US">
              <a:ea typeface="標楷體" pitchFamily="65" charset="-120"/>
            </a:endParaRPr>
          </a:p>
        </p:txBody>
      </p:sp>
      <p:pic>
        <p:nvPicPr>
          <p:cNvPr id="35844" name="Picture 7" descr="下一題">
            <a:hlinkClick r:id="rId3" action="ppaction://hlinksldjump"/>
          </p:cNvPr>
          <p:cNvPicPr>
            <a:picLocks noChangeAspect="1" noChangeArrowheads="1"/>
          </p:cNvPicPr>
          <p:nvPr/>
        </p:nvPicPr>
        <p:blipFill>
          <a:blip r:embed="rId4"/>
          <a:srcRect/>
          <a:stretch>
            <a:fillRect/>
          </a:stretch>
        </p:blipFill>
        <p:spPr bwMode="auto">
          <a:xfrm>
            <a:off x="8366125" y="5949950"/>
            <a:ext cx="777875" cy="5413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6865" name="圖片 2"/>
          <p:cNvPicPr>
            <a:picLocks noChangeAspect="1"/>
          </p:cNvPicPr>
          <p:nvPr/>
        </p:nvPicPr>
        <p:blipFill>
          <a:blip r:embed="rId2"/>
          <a:srcRect/>
          <a:stretch>
            <a:fillRect/>
          </a:stretch>
        </p:blipFill>
        <p:spPr bwMode="auto">
          <a:xfrm>
            <a:off x="0" y="185738"/>
            <a:ext cx="9144000" cy="1014412"/>
          </a:xfrm>
          <a:prstGeom prst="rect">
            <a:avLst/>
          </a:prstGeom>
          <a:noFill/>
          <a:ln w="9525">
            <a:noFill/>
            <a:miter lim="800000"/>
            <a:headEnd/>
            <a:tailEnd/>
          </a:ln>
        </p:spPr>
      </p:pic>
      <p:sp>
        <p:nvSpPr>
          <p:cNvPr id="36866" name="內容版面配置區 2"/>
          <p:cNvSpPr>
            <a:spLocks/>
          </p:cNvSpPr>
          <p:nvPr/>
        </p:nvSpPr>
        <p:spPr bwMode="auto">
          <a:xfrm>
            <a:off x="153988" y="908050"/>
            <a:ext cx="8891587" cy="1296988"/>
          </a:xfrm>
          <a:prstGeom prst="rect">
            <a:avLst/>
          </a:prstGeom>
          <a:noFill/>
          <a:ln w="9525">
            <a:noFill/>
            <a:miter lim="800000"/>
            <a:headEnd/>
            <a:tailEnd/>
          </a:ln>
        </p:spPr>
        <p:txBody>
          <a:bodyPr/>
          <a:lstStyle/>
          <a:p>
            <a:pPr marL="423863" indent="-423863">
              <a:spcBef>
                <a:spcPct val="20000"/>
              </a:spcBef>
              <a:buFont typeface="Arial" charset="0"/>
              <a:buNone/>
            </a:pPr>
            <a:r>
              <a:rPr kumimoji="0" lang="en-US" altLang="zh-TW">
                <a:solidFill>
                  <a:schemeClr val="tx1"/>
                </a:solidFill>
                <a:latin typeface="標楷體" pitchFamily="65" charset="-120"/>
                <a:ea typeface="標楷體" pitchFamily="65" charset="-120"/>
              </a:rPr>
              <a:t>4.</a:t>
            </a:r>
            <a:r>
              <a:rPr kumimoji="0" lang="zh-TW" altLang="en-US">
                <a:solidFill>
                  <a:schemeClr val="tx1"/>
                </a:solidFill>
                <a:latin typeface="標楷體" pitchFamily="65" charset="-120"/>
                <a:ea typeface="標楷體" pitchFamily="65" charset="-120"/>
              </a:rPr>
              <a:t>從哪些詩句可看出作者的豪情壯志。</a:t>
            </a:r>
          </a:p>
          <a:p>
            <a:pPr marL="423863" indent="-423863" eaLnBrk="0" hangingPunct="0">
              <a:spcBef>
                <a:spcPct val="20000"/>
              </a:spcBef>
              <a:buFont typeface="Arial" charset="0"/>
              <a:buNone/>
            </a:pPr>
            <a:r>
              <a:rPr kumimoji="0" lang="zh-TW" altLang="en-US">
                <a:solidFill>
                  <a:schemeClr val="tx1"/>
                </a:solidFill>
                <a:latin typeface="標楷體" pitchFamily="65" charset="-120"/>
                <a:ea typeface="標楷體" pitchFamily="65" charset="-120"/>
              </a:rPr>
              <a:t>答：</a:t>
            </a:r>
          </a:p>
        </p:txBody>
      </p:sp>
      <p:sp>
        <p:nvSpPr>
          <p:cNvPr id="4" name="內容版面配置區 2"/>
          <p:cNvSpPr txBox="1">
            <a:spLocks/>
          </p:cNvSpPr>
          <p:nvPr/>
        </p:nvSpPr>
        <p:spPr bwMode="auto">
          <a:xfrm>
            <a:off x="957263" y="1503363"/>
            <a:ext cx="7921625" cy="2376487"/>
          </a:xfrm>
          <a:prstGeom prst="rect">
            <a:avLst/>
          </a:prstGeom>
          <a:noFill/>
          <a:ln w="9525">
            <a:noFill/>
            <a:miter lim="800000"/>
            <a:headEnd/>
            <a:tailEnd/>
          </a:ln>
        </p:spPr>
        <p:txBody>
          <a:bodyPr/>
          <a:lstStyle/>
          <a:p>
            <a:pPr>
              <a:spcBef>
                <a:spcPct val="20000"/>
              </a:spcBef>
              <a:tabLst>
                <a:tab pos="0" algn="l"/>
              </a:tabLst>
            </a:pPr>
            <a:r>
              <a:rPr kumimoji="0" lang="en-US" altLang="zh-TW">
                <a:ea typeface="標楷體" pitchFamily="65" charset="-120"/>
              </a:rPr>
              <a:t>從「志若無東吳」、「左眄澄江湘」和「右盼定羌胡」等詩句可看出作者的豪情壯志，尤其是「無」、「眄」、「盼」等字眼</a:t>
            </a:r>
            <a:r>
              <a:rPr kumimoji="0" lang="zh-TW" altLang="en-US">
                <a:ea typeface="標楷體" pitchFamily="65" charset="-120"/>
              </a:rPr>
              <a:t>更凸顯其心念</a:t>
            </a:r>
            <a:r>
              <a:rPr kumimoji="0" lang="en-US" altLang="zh-TW">
                <a:ea typeface="標楷體" pitchFamily="65" charset="-120"/>
              </a:rPr>
              <a:t>。</a:t>
            </a:r>
            <a:endParaRPr kumimoji="0" lang="zh-TW" altLang="en-US">
              <a:ea typeface="標楷體" pitchFamily="65" charset="-120"/>
            </a:endParaRPr>
          </a:p>
        </p:txBody>
      </p:sp>
      <p:pic>
        <p:nvPicPr>
          <p:cNvPr id="36868" name="Picture 7" descr="下一題">
            <a:hlinkClick r:id="rId3" action="ppaction://hlinksldjump"/>
          </p:cNvPr>
          <p:cNvPicPr>
            <a:picLocks noChangeAspect="1" noChangeArrowheads="1"/>
          </p:cNvPicPr>
          <p:nvPr/>
        </p:nvPicPr>
        <p:blipFill>
          <a:blip r:embed="rId4"/>
          <a:srcRect/>
          <a:stretch>
            <a:fillRect/>
          </a:stretch>
        </p:blipFill>
        <p:spPr bwMode="auto">
          <a:xfrm>
            <a:off x="8366125" y="5949950"/>
            <a:ext cx="777875" cy="5413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7889" name="圖片 2"/>
          <p:cNvPicPr>
            <a:picLocks noChangeAspect="1"/>
          </p:cNvPicPr>
          <p:nvPr/>
        </p:nvPicPr>
        <p:blipFill>
          <a:blip r:embed="rId2"/>
          <a:srcRect/>
          <a:stretch>
            <a:fillRect/>
          </a:stretch>
        </p:blipFill>
        <p:spPr bwMode="auto">
          <a:xfrm>
            <a:off x="0" y="185738"/>
            <a:ext cx="9144000" cy="1014412"/>
          </a:xfrm>
          <a:prstGeom prst="rect">
            <a:avLst/>
          </a:prstGeom>
          <a:noFill/>
          <a:ln w="9525">
            <a:noFill/>
            <a:miter lim="800000"/>
            <a:headEnd/>
            <a:tailEnd/>
          </a:ln>
        </p:spPr>
      </p:pic>
      <p:sp>
        <p:nvSpPr>
          <p:cNvPr id="37890" name="內容版面配置區 2"/>
          <p:cNvSpPr>
            <a:spLocks/>
          </p:cNvSpPr>
          <p:nvPr/>
        </p:nvSpPr>
        <p:spPr bwMode="auto">
          <a:xfrm>
            <a:off x="153988" y="908050"/>
            <a:ext cx="8891587" cy="1296988"/>
          </a:xfrm>
          <a:prstGeom prst="rect">
            <a:avLst/>
          </a:prstGeom>
          <a:noFill/>
          <a:ln w="9525">
            <a:noFill/>
            <a:miter lim="800000"/>
            <a:headEnd/>
            <a:tailEnd/>
          </a:ln>
        </p:spPr>
        <p:txBody>
          <a:bodyPr/>
          <a:lstStyle/>
          <a:p>
            <a:pPr marL="423863" indent="-423863">
              <a:spcBef>
                <a:spcPct val="20000"/>
              </a:spcBef>
              <a:buFont typeface="Arial" charset="0"/>
              <a:buNone/>
            </a:pPr>
            <a:r>
              <a:rPr kumimoji="0" lang="en-US" altLang="zh-TW">
                <a:solidFill>
                  <a:schemeClr val="tx1"/>
                </a:solidFill>
                <a:latin typeface="標楷體" pitchFamily="65" charset="-120"/>
                <a:ea typeface="標楷體" pitchFamily="65" charset="-120"/>
              </a:rPr>
              <a:t>5.</a:t>
            </a:r>
            <a:r>
              <a:rPr kumimoji="0" lang="zh-TW" altLang="en-US">
                <a:solidFill>
                  <a:schemeClr val="tx1"/>
                </a:solidFill>
                <a:latin typeface="標楷體" pitchFamily="65" charset="-120"/>
                <a:ea typeface="標楷體" pitchFamily="65" charset="-120"/>
              </a:rPr>
              <a:t>「功成不受爵，長揖歸田廬」二句展現出怎樣的胸襟與氣度。</a:t>
            </a:r>
          </a:p>
          <a:p>
            <a:pPr marL="423863" indent="-423863" eaLnBrk="0" hangingPunct="0">
              <a:spcBef>
                <a:spcPct val="20000"/>
              </a:spcBef>
              <a:buFont typeface="Arial" charset="0"/>
              <a:buNone/>
            </a:pPr>
            <a:r>
              <a:rPr kumimoji="0" lang="zh-TW" altLang="en-US">
                <a:solidFill>
                  <a:schemeClr val="tx1"/>
                </a:solidFill>
                <a:latin typeface="標楷體" pitchFamily="65" charset="-120"/>
                <a:ea typeface="標楷體" pitchFamily="65" charset="-120"/>
              </a:rPr>
              <a:t>答：</a:t>
            </a:r>
          </a:p>
        </p:txBody>
      </p:sp>
      <p:sp>
        <p:nvSpPr>
          <p:cNvPr id="4" name="內容版面配置區 2"/>
          <p:cNvSpPr txBox="1">
            <a:spLocks/>
          </p:cNvSpPr>
          <p:nvPr/>
        </p:nvSpPr>
        <p:spPr bwMode="auto">
          <a:xfrm>
            <a:off x="957263" y="1979613"/>
            <a:ext cx="7921625" cy="2376487"/>
          </a:xfrm>
          <a:prstGeom prst="rect">
            <a:avLst/>
          </a:prstGeom>
          <a:noFill/>
          <a:ln w="9525">
            <a:noFill/>
            <a:miter lim="800000"/>
            <a:headEnd/>
            <a:tailEnd/>
          </a:ln>
        </p:spPr>
        <p:txBody>
          <a:bodyPr/>
          <a:lstStyle/>
          <a:p>
            <a:pPr>
              <a:spcBef>
                <a:spcPct val="20000"/>
              </a:spcBef>
              <a:tabLst>
                <a:tab pos="0" algn="l"/>
              </a:tabLst>
            </a:pPr>
            <a:r>
              <a:rPr kumimoji="0" lang="en-US" altLang="zh-TW">
                <a:ea typeface="標楷體" pitchFamily="65" charset="-120"/>
              </a:rPr>
              <a:t>「</a:t>
            </a:r>
            <a:r>
              <a:rPr kumimoji="0" lang="en-US" altLang="en-US">
                <a:ea typeface="標楷體" pitchFamily="65" charset="-120"/>
              </a:rPr>
              <a:t>功成</a:t>
            </a:r>
            <a:r>
              <a:rPr kumimoji="0" lang="en-US" altLang="zh-TW">
                <a:ea typeface="標楷體" pitchFamily="65" charset="-120"/>
              </a:rPr>
              <a:t>」</a:t>
            </a:r>
            <a:r>
              <a:rPr kumimoji="0" lang="en-US" altLang="en-US">
                <a:ea typeface="標楷體" pitchFamily="65" charset="-120"/>
              </a:rPr>
              <a:t>二句展現出作者功成不居、淡泊高曠的胸襟與氣度。</a:t>
            </a:r>
            <a:endParaRPr kumimoji="0" lang="zh-TW" altLang="en-US">
              <a:ea typeface="標楷體" pitchFamily="65" charset="-120"/>
            </a:endParaRPr>
          </a:p>
        </p:txBody>
      </p:sp>
      <p:pic>
        <p:nvPicPr>
          <p:cNvPr id="37892" name="Picture 7" descr="下一題">
            <a:hlinkClick r:id="rId3" action="ppaction://hlinksldjump"/>
          </p:cNvPr>
          <p:cNvPicPr>
            <a:picLocks noChangeAspect="1" noChangeArrowheads="1"/>
          </p:cNvPicPr>
          <p:nvPr/>
        </p:nvPicPr>
        <p:blipFill>
          <a:blip r:embed="rId4"/>
          <a:srcRect/>
          <a:stretch>
            <a:fillRect/>
          </a:stretch>
        </p:blipFill>
        <p:spPr bwMode="auto">
          <a:xfrm>
            <a:off x="8366125" y="5949950"/>
            <a:ext cx="777875" cy="5413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8913" name="圖片 2"/>
          <p:cNvPicPr>
            <a:picLocks noChangeAspect="1"/>
          </p:cNvPicPr>
          <p:nvPr/>
        </p:nvPicPr>
        <p:blipFill>
          <a:blip r:embed="rId2"/>
          <a:srcRect/>
          <a:stretch>
            <a:fillRect/>
          </a:stretch>
        </p:blipFill>
        <p:spPr bwMode="auto">
          <a:xfrm>
            <a:off x="0" y="185738"/>
            <a:ext cx="9144000" cy="1014412"/>
          </a:xfrm>
          <a:prstGeom prst="rect">
            <a:avLst/>
          </a:prstGeom>
          <a:noFill/>
          <a:ln w="9525">
            <a:noFill/>
            <a:miter lim="800000"/>
            <a:headEnd/>
            <a:tailEnd/>
          </a:ln>
        </p:spPr>
      </p:pic>
      <p:sp>
        <p:nvSpPr>
          <p:cNvPr id="38914" name="內容版面配置區 2"/>
          <p:cNvSpPr>
            <a:spLocks/>
          </p:cNvSpPr>
          <p:nvPr/>
        </p:nvSpPr>
        <p:spPr bwMode="auto">
          <a:xfrm>
            <a:off x="153988" y="908050"/>
            <a:ext cx="8891587" cy="1296988"/>
          </a:xfrm>
          <a:prstGeom prst="rect">
            <a:avLst/>
          </a:prstGeom>
          <a:noFill/>
          <a:ln w="9525">
            <a:noFill/>
            <a:miter lim="800000"/>
            <a:headEnd/>
            <a:tailEnd/>
          </a:ln>
        </p:spPr>
        <p:txBody>
          <a:bodyPr/>
          <a:lstStyle/>
          <a:p>
            <a:pPr marL="423863" indent="-423863">
              <a:spcBef>
                <a:spcPct val="20000"/>
              </a:spcBef>
              <a:buFont typeface="Arial" charset="0"/>
              <a:buNone/>
            </a:pPr>
            <a:r>
              <a:rPr kumimoji="0" lang="en-US" altLang="zh-TW">
                <a:solidFill>
                  <a:schemeClr val="tx1"/>
                </a:solidFill>
                <a:latin typeface="標楷體" pitchFamily="65" charset="-120"/>
                <a:ea typeface="標楷體" pitchFamily="65" charset="-120"/>
              </a:rPr>
              <a:t>6.</a:t>
            </a:r>
            <a:r>
              <a:rPr kumimoji="0" lang="zh-TW" altLang="en-US">
                <a:solidFill>
                  <a:schemeClr val="tx1"/>
                </a:solidFill>
                <a:latin typeface="標楷體" pitchFamily="65" charset="-120"/>
                <a:ea typeface="標楷體" pitchFamily="65" charset="-120"/>
              </a:rPr>
              <a:t>本詩中，作者如何敘寫自己的才能及抱負？</a:t>
            </a:r>
            <a:r>
              <a:rPr kumimoji="0" lang="en-US" altLang="zh-TW">
                <a:solidFill>
                  <a:schemeClr val="tx1"/>
                </a:solidFill>
                <a:latin typeface="標楷體" pitchFamily="65" charset="-120"/>
                <a:ea typeface="標楷體" pitchFamily="65" charset="-120"/>
              </a:rPr>
              <a:t>【</a:t>
            </a:r>
            <a:r>
              <a:rPr kumimoji="0" lang="zh-TW" altLang="en-US">
                <a:solidFill>
                  <a:schemeClr val="tx1"/>
                </a:solidFill>
                <a:latin typeface="標楷體" pitchFamily="65" charset="-120"/>
                <a:ea typeface="標楷體" pitchFamily="65" charset="-120"/>
              </a:rPr>
              <a:t>問題討論一</a:t>
            </a:r>
            <a:r>
              <a:rPr kumimoji="0" lang="en-US" altLang="zh-TW">
                <a:solidFill>
                  <a:schemeClr val="tx1"/>
                </a:solidFill>
                <a:latin typeface="標楷體" pitchFamily="65" charset="-120"/>
                <a:ea typeface="標楷體" pitchFamily="65" charset="-120"/>
              </a:rPr>
              <a:t>】</a:t>
            </a:r>
            <a:endParaRPr kumimoji="0" lang="zh-TW" altLang="en-US">
              <a:solidFill>
                <a:schemeClr val="tx1"/>
              </a:solidFill>
              <a:latin typeface="標楷體" pitchFamily="65" charset="-120"/>
              <a:ea typeface="標楷體" pitchFamily="65" charset="-120"/>
            </a:endParaRPr>
          </a:p>
          <a:p>
            <a:pPr marL="423863" indent="-423863" eaLnBrk="0" hangingPunct="0">
              <a:spcBef>
                <a:spcPct val="20000"/>
              </a:spcBef>
              <a:buFont typeface="Arial" charset="0"/>
              <a:buNone/>
            </a:pPr>
            <a:r>
              <a:rPr kumimoji="0" lang="zh-TW" altLang="en-US">
                <a:solidFill>
                  <a:schemeClr val="tx1"/>
                </a:solidFill>
                <a:latin typeface="標楷體" pitchFamily="65" charset="-120"/>
                <a:ea typeface="標楷體" pitchFamily="65" charset="-120"/>
              </a:rPr>
              <a:t>答：</a:t>
            </a:r>
          </a:p>
        </p:txBody>
      </p:sp>
      <p:sp>
        <p:nvSpPr>
          <p:cNvPr id="4" name="內容版面配置區 2"/>
          <p:cNvSpPr txBox="1">
            <a:spLocks/>
          </p:cNvSpPr>
          <p:nvPr/>
        </p:nvSpPr>
        <p:spPr bwMode="auto">
          <a:xfrm>
            <a:off x="900113" y="1970088"/>
            <a:ext cx="8186737" cy="2376487"/>
          </a:xfrm>
          <a:prstGeom prst="rect">
            <a:avLst/>
          </a:prstGeom>
          <a:noFill/>
          <a:ln w="9525">
            <a:noFill/>
            <a:miter lim="800000"/>
            <a:headEnd/>
            <a:tailEnd/>
          </a:ln>
        </p:spPr>
        <p:txBody>
          <a:bodyPr/>
          <a:lstStyle/>
          <a:p>
            <a:pPr marL="612775" indent="-612775">
              <a:spcBef>
                <a:spcPct val="20000"/>
              </a:spcBef>
              <a:tabLst>
                <a:tab pos="0" algn="l"/>
              </a:tabLst>
            </a:pPr>
            <a:r>
              <a:rPr kumimoji="0" lang="en-US" altLang="zh-TW">
                <a:latin typeface="標楷體" pitchFamily="65" charset="-120"/>
                <a:ea typeface="標楷體" pitchFamily="65" charset="-120"/>
              </a:rPr>
              <a:t>(1)「弱冠弄柔翰，卓犖觀群書。著論準〈過秦〉，作賦擬〈子虛〉」這四句，詩人寫自己的文才。弱冠時即已開始舞文弄墨，遍覽群書、鑽研百家，顯示出卓絕超群的才能。「弄」字生動地表現了用筆的得心應手。「卓犖」修飾「觀群書」，說明其識見的不凡與知識領域的寬廣。不僅如</a:t>
            </a:r>
            <a:br>
              <a:rPr kumimoji="0" lang="en-US" altLang="zh-TW">
                <a:latin typeface="標楷體" pitchFamily="65" charset="-120"/>
                <a:ea typeface="標楷體" pitchFamily="65" charset="-120"/>
              </a:rPr>
            </a:br>
            <a:r>
              <a:rPr kumimoji="0" lang="en-US" altLang="zh-TW">
                <a:latin typeface="標楷體" pitchFamily="65" charset="-120"/>
                <a:ea typeface="標楷體" pitchFamily="65" charset="-120"/>
              </a:rPr>
              <a:t>此，為了表現文才不凡，還引了賈誼和司馬相如的才華橫溢來自比。</a:t>
            </a:r>
          </a:p>
        </p:txBody>
      </p:sp>
      <p:pic>
        <p:nvPicPr>
          <p:cNvPr id="38916" name="Picture 9" descr="下一頁"/>
          <p:cNvPicPr>
            <a:picLocks noChangeAspect="1" noChangeArrowheads="1"/>
          </p:cNvPicPr>
          <p:nvPr/>
        </p:nvPicPr>
        <p:blipFill>
          <a:blip r:embed="rId3"/>
          <a:srcRect/>
          <a:stretch>
            <a:fillRect/>
          </a:stretch>
        </p:blipFill>
        <p:spPr bwMode="auto">
          <a:xfrm>
            <a:off x="8172450" y="5986463"/>
            <a:ext cx="838200" cy="53816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7" name="內容版面配置區 2"/>
          <p:cNvSpPr txBox="1">
            <a:spLocks/>
          </p:cNvSpPr>
          <p:nvPr/>
        </p:nvSpPr>
        <p:spPr bwMode="auto">
          <a:xfrm>
            <a:off x="827088" y="1989138"/>
            <a:ext cx="8143875" cy="3527425"/>
          </a:xfrm>
          <a:prstGeom prst="rect">
            <a:avLst/>
          </a:prstGeom>
          <a:noFill/>
          <a:ln w="9525">
            <a:noFill/>
            <a:miter lim="800000"/>
            <a:headEnd/>
            <a:tailEnd/>
          </a:ln>
        </p:spPr>
        <p:txBody>
          <a:bodyPr/>
          <a:lstStyle/>
          <a:p>
            <a:pPr marL="612775" indent="-612775">
              <a:lnSpc>
                <a:spcPct val="95000"/>
              </a:lnSpc>
              <a:spcBef>
                <a:spcPct val="15000"/>
              </a:spcBef>
              <a:tabLst>
                <a:tab pos="0" algn="l"/>
              </a:tabLst>
            </a:pPr>
            <a:r>
              <a:rPr kumimoji="0" lang="en-US" altLang="zh-TW">
                <a:latin typeface="標楷體" pitchFamily="65" charset="-120"/>
                <a:ea typeface="標楷體" pitchFamily="65" charset="-120"/>
              </a:rPr>
              <a:t>(2)「邊城苦鳴鏑，羽檄飛京都。雖非甲冑</a:t>
            </a:r>
            <a:br>
              <a:rPr kumimoji="0" lang="en-US" altLang="zh-TW">
                <a:latin typeface="標楷體" pitchFamily="65" charset="-120"/>
                <a:ea typeface="標楷體" pitchFamily="65" charset="-120"/>
              </a:rPr>
            </a:br>
            <a:r>
              <a:rPr kumimoji="0" lang="en-US" altLang="zh-TW">
                <a:latin typeface="標楷體" pitchFamily="65" charset="-120"/>
                <a:ea typeface="標楷體" pitchFamily="65" charset="-120"/>
              </a:rPr>
              <a:t>士，疇昔覽《穰苴》」這四句，轉為抒寫自己對武略的通曉。先說當時的戰爭形</a:t>
            </a:r>
            <a:br>
              <a:rPr kumimoji="0" lang="en-US" altLang="zh-TW">
                <a:latin typeface="標楷體" pitchFamily="65" charset="-120"/>
                <a:ea typeface="標楷體" pitchFamily="65" charset="-120"/>
              </a:rPr>
            </a:br>
            <a:r>
              <a:rPr kumimoji="0" lang="en-US" altLang="zh-TW">
                <a:latin typeface="標楷體" pitchFamily="65" charset="-120"/>
                <a:ea typeface="標楷體" pitchFamily="65" charset="-120"/>
              </a:rPr>
              <a:t>勢，表明對大局的關注，然後寫自己懂得兵法，願意為國家貢獻一己之力。</a:t>
            </a:r>
          </a:p>
          <a:p>
            <a:pPr marL="612775" indent="-612775">
              <a:lnSpc>
                <a:spcPct val="95000"/>
              </a:lnSpc>
              <a:spcBef>
                <a:spcPct val="15000"/>
              </a:spcBef>
              <a:tabLst>
                <a:tab pos="0" algn="l"/>
              </a:tabLst>
            </a:pPr>
            <a:r>
              <a:rPr kumimoji="0" lang="en-US" altLang="zh-TW">
                <a:latin typeface="標楷體" pitchFamily="65" charset="-120"/>
                <a:ea typeface="標楷體" pitchFamily="65" charset="-120"/>
              </a:rPr>
              <a:t>(3)「長嘯激清風，志若無東吳。」波瀾壯闊而又氣壯山河地描寫自己的雄心壯志。</a:t>
            </a:r>
          </a:p>
          <a:p>
            <a:pPr marL="612775" indent="-612775">
              <a:lnSpc>
                <a:spcPct val="95000"/>
              </a:lnSpc>
              <a:spcBef>
                <a:spcPct val="15000"/>
              </a:spcBef>
              <a:tabLst>
                <a:tab pos="0" algn="l"/>
              </a:tabLst>
            </a:pPr>
            <a:r>
              <a:rPr kumimoji="0" lang="en-US" altLang="zh-TW" sz="3000">
                <a:latin typeface="標楷體" pitchFamily="65" charset="-120"/>
                <a:ea typeface="標楷體" pitchFamily="65" charset="-120"/>
              </a:rPr>
              <a:t>(4)</a:t>
            </a:r>
            <a:r>
              <a:rPr kumimoji="0" lang="zh-TW" altLang="en-US" sz="3000">
                <a:latin typeface="標楷體" pitchFamily="65" charset="-120"/>
                <a:ea typeface="標楷體" pitchFamily="65" charset="-120"/>
              </a:rPr>
              <a:t>「左眄澄江湘，右盼定羌胡。」是他想施展的良圖。</a:t>
            </a:r>
          </a:p>
          <a:p>
            <a:pPr marL="612775" indent="-612775">
              <a:lnSpc>
                <a:spcPct val="95000"/>
              </a:lnSpc>
              <a:spcBef>
                <a:spcPct val="15000"/>
              </a:spcBef>
              <a:tabLst>
                <a:tab pos="0" algn="l"/>
              </a:tabLst>
            </a:pPr>
            <a:endParaRPr kumimoji="0" lang="zh-TW" altLang="en-US">
              <a:latin typeface="標楷體" pitchFamily="65" charset="-120"/>
              <a:ea typeface="標楷體" pitchFamily="65" charset="-120"/>
            </a:endParaRPr>
          </a:p>
        </p:txBody>
      </p:sp>
      <p:pic>
        <p:nvPicPr>
          <p:cNvPr id="39938" name="Picture 5" descr="下一題">
            <a:hlinkClick r:id="rId2" action="ppaction://hlinksldjump"/>
          </p:cNvPr>
          <p:cNvPicPr>
            <a:picLocks noChangeAspect="1" noChangeArrowheads="1"/>
          </p:cNvPicPr>
          <p:nvPr/>
        </p:nvPicPr>
        <p:blipFill>
          <a:blip r:embed="rId3"/>
          <a:srcRect/>
          <a:stretch>
            <a:fillRect/>
          </a:stretch>
        </p:blipFill>
        <p:spPr bwMode="auto">
          <a:xfrm>
            <a:off x="8366125" y="5949950"/>
            <a:ext cx="777875" cy="541338"/>
          </a:xfrm>
          <a:prstGeom prst="rect">
            <a:avLst/>
          </a:prstGeom>
          <a:noFill/>
          <a:ln w="9525">
            <a:noFill/>
            <a:miter lim="800000"/>
            <a:headEnd/>
            <a:tailEnd/>
          </a:ln>
        </p:spPr>
      </p:pic>
      <p:sp>
        <p:nvSpPr>
          <p:cNvPr id="39939" name="內容版面配置區 2"/>
          <p:cNvSpPr>
            <a:spLocks/>
          </p:cNvSpPr>
          <p:nvPr/>
        </p:nvSpPr>
        <p:spPr bwMode="auto">
          <a:xfrm>
            <a:off x="153988" y="908050"/>
            <a:ext cx="8891587" cy="1296988"/>
          </a:xfrm>
          <a:prstGeom prst="rect">
            <a:avLst/>
          </a:prstGeom>
          <a:noFill/>
          <a:ln w="9525">
            <a:noFill/>
            <a:miter lim="800000"/>
            <a:headEnd/>
            <a:tailEnd/>
          </a:ln>
        </p:spPr>
        <p:txBody>
          <a:bodyPr/>
          <a:lstStyle/>
          <a:p>
            <a:pPr marL="423863" indent="-423863">
              <a:spcBef>
                <a:spcPct val="20000"/>
              </a:spcBef>
              <a:buFont typeface="Arial" charset="0"/>
              <a:buNone/>
            </a:pPr>
            <a:r>
              <a:rPr kumimoji="0" lang="en-US" altLang="zh-TW">
                <a:solidFill>
                  <a:schemeClr val="tx1"/>
                </a:solidFill>
                <a:latin typeface="標楷體" pitchFamily="65" charset="-120"/>
                <a:ea typeface="標楷體" pitchFamily="65" charset="-120"/>
              </a:rPr>
              <a:t>6.</a:t>
            </a:r>
            <a:r>
              <a:rPr kumimoji="0" lang="zh-TW" altLang="en-US">
                <a:solidFill>
                  <a:schemeClr val="tx1"/>
                </a:solidFill>
                <a:latin typeface="標楷體" pitchFamily="65" charset="-120"/>
                <a:ea typeface="標楷體" pitchFamily="65" charset="-120"/>
              </a:rPr>
              <a:t>本詩中，作者如何敘寫自己的才能及抱負？</a:t>
            </a:r>
            <a:r>
              <a:rPr kumimoji="0" lang="en-US" altLang="zh-TW">
                <a:solidFill>
                  <a:schemeClr val="tx1"/>
                </a:solidFill>
                <a:latin typeface="標楷體" pitchFamily="65" charset="-120"/>
                <a:ea typeface="標楷體" pitchFamily="65" charset="-120"/>
              </a:rPr>
              <a:t>【</a:t>
            </a:r>
            <a:r>
              <a:rPr kumimoji="0" lang="zh-TW" altLang="en-US">
                <a:solidFill>
                  <a:schemeClr val="tx1"/>
                </a:solidFill>
                <a:latin typeface="標楷體" pitchFamily="65" charset="-120"/>
                <a:ea typeface="標楷體" pitchFamily="65" charset="-120"/>
              </a:rPr>
              <a:t>問題討論一</a:t>
            </a:r>
            <a:r>
              <a:rPr kumimoji="0" lang="en-US" altLang="zh-TW">
                <a:solidFill>
                  <a:schemeClr val="tx1"/>
                </a:solidFill>
                <a:latin typeface="標楷體" pitchFamily="65" charset="-120"/>
                <a:ea typeface="標楷體" pitchFamily="65" charset="-120"/>
              </a:rPr>
              <a:t>】</a:t>
            </a:r>
            <a:endParaRPr kumimoji="0" lang="zh-TW" altLang="en-US">
              <a:solidFill>
                <a:schemeClr val="tx1"/>
              </a:solidFill>
              <a:latin typeface="標楷體" pitchFamily="65" charset="-120"/>
              <a:ea typeface="標楷體" pitchFamily="65" charset="-120"/>
            </a:endParaRPr>
          </a:p>
          <a:p>
            <a:pPr marL="423863" indent="-423863" eaLnBrk="0" hangingPunct="0">
              <a:spcBef>
                <a:spcPct val="20000"/>
              </a:spcBef>
              <a:buFont typeface="Arial" charset="0"/>
              <a:buNone/>
            </a:pPr>
            <a:r>
              <a:rPr kumimoji="0" lang="zh-TW" altLang="en-US">
                <a:solidFill>
                  <a:schemeClr val="tx1"/>
                </a:solidFill>
                <a:latin typeface="標楷體" pitchFamily="65" charset="-120"/>
                <a:ea typeface="標楷體" pitchFamily="65" charset="-120"/>
              </a:rPr>
              <a:t>答：</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61" name="圖片 2"/>
          <p:cNvPicPr>
            <a:picLocks noChangeAspect="1"/>
          </p:cNvPicPr>
          <p:nvPr/>
        </p:nvPicPr>
        <p:blipFill>
          <a:blip r:embed="rId2"/>
          <a:srcRect/>
          <a:stretch>
            <a:fillRect/>
          </a:stretch>
        </p:blipFill>
        <p:spPr bwMode="auto">
          <a:xfrm>
            <a:off x="0" y="185738"/>
            <a:ext cx="9144000" cy="1014412"/>
          </a:xfrm>
          <a:prstGeom prst="rect">
            <a:avLst/>
          </a:prstGeom>
          <a:noFill/>
          <a:ln w="9525">
            <a:noFill/>
            <a:miter lim="800000"/>
            <a:headEnd/>
            <a:tailEnd/>
          </a:ln>
        </p:spPr>
      </p:pic>
      <p:sp>
        <p:nvSpPr>
          <p:cNvPr id="40962" name="內容版面配置區 2"/>
          <p:cNvSpPr>
            <a:spLocks/>
          </p:cNvSpPr>
          <p:nvPr/>
        </p:nvSpPr>
        <p:spPr bwMode="auto">
          <a:xfrm>
            <a:off x="153988" y="908050"/>
            <a:ext cx="8891587" cy="1296988"/>
          </a:xfrm>
          <a:prstGeom prst="rect">
            <a:avLst/>
          </a:prstGeom>
          <a:noFill/>
          <a:ln w="9525">
            <a:noFill/>
            <a:miter lim="800000"/>
            <a:headEnd/>
            <a:tailEnd/>
          </a:ln>
        </p:spPr>
        <p:txBody>
          <a:bodyPr/>
          <a:lstStyle/>
          <a:p>
            <a:pPr marL="423863" indent="-423863">
              <a:spcBef>
                <a:spcPct val="20000"/>
              </a:spcBef>
              <a:buFont typeface="Arial" charset="0"/>
              <a:buNone/>
            </a:pPr>
            <a:r>
              <a:rPr kumimoji="0" lang="en-US" altLang="zh-TW">
                <a:solidFill>
                  <a:schemeClr val="tx1"/>
                </a:solidFill>
                <a:latin typeface="標楷體" pitchFamily="65" charset="-120"/>
                <a:ea typeface="標楷體" pitchFamily="65" charset="-120"/>
              </a:rPr>
              <a:t>7.</a:t>
            </a:r>
            <a:r>
              <a:rPr kumimoji="0" lang="zh-TW" altLang="en-US">
                <a:solidFill>
                  <a:schemeClr val="tx1"/>
                </a:solidFill>
                <a:latin typeface="標楷體" pitchFamily="65" charset="-120"/>
                <a:ea typeface="標楷體" pitchFamily="65" charset="-120"/>
              </a:rPr>
              <a:t>本詩多處運用借代修辭，請一一指出並略作說明。</a:t>
            </a:r>
          </a:p>
          <a:p>
            <a:pPr marL="423863" indent="-423863" eaLnBrk="0" hangingPunct="0">
              <a:spcBef>
                <a:spcPct val="20000"/>
              </a:spcBef>
              <a:buFont typeface="Arial" charset="0"/>
              <a:buNone/>
            </a:pPr>
            <a:r>
              <a:rPr kumimoji="0" lang="zh-TW" altLang="en-US">
                <a:solidFill>
                  <a:schemeClr val="tx1"/>
                </a:solidFill>
                <a:latin typeface="標楷體" pitchFamily="65" charset="-120"/>
                <a:ea typeface="標楷體" pitchFamily="65" charset="-120"/>
              </a:rPr>
              <a:t>答：</a:t>
            </a:r>
          </a:p>
        </p:txBody>
      </p:sp>
      <p:sp>
        <p:nvSpPr>
          <p:cNvPr id="4" name="內容版面配置區 2"/>
          <p:cNvSpPr txBox="1">
            <a:spLocks/>
          </p:cNvSpPr>
          <p:nvPr/>
        </p:nvSpPr>
        <p:spPr bwMode="auto">
          <a:xfrm>
            <a:off x="957263" y="1989138"/>
            <a:ext cx="7921625" cy="2376487"/>
          </a:xfrm>
          <a:prstGeom prst="rect">
            <a:avLst/>
          </a:prstGeom>
          <a:noFill/>
          <a:ln w="9525">
            <a:noFill/>
            <a:miter lim="800000"/>
            <a:headEnd/>
            <a:tailEnd/>
          </a:ln>
        </p:spPr>
        <p:txBody>
          <a:bodyPr/>
          <a:lstStyle/>
          <a:p>
            <a:pPr marL="612775" indent="-612775">
              <a:spcBef>
                <a:spcPct val="20000"/>
              </a:spcBef>
              <a:tabLst>
                <a:tab pos="0" algn="l"/>
              </a:tabLst>
            </a:pPr>
            <a:r>
              <a:rPr kumimoji="0" lang="en-US" altLang="zh-TW">
                <a:latin typeface="標楷體" pitchFamily="65" charset="-120"/>
                <a:ea typeface="標楷體" pitchFamily="65" charset="-120"/>
              </a:rPr>
              <a:t>(1)「弱冠」弄「柔翰」：分別借代二十</a:t>
            </a:r>
            <a:br>
              <a:rPr kumimoji="0" lang="en-US" altLang="zh-TW">
                <a:latin typeface="標楷體" pitchFamily="65" charset="-120"/>
                <a:ea typeface="標楷體" pitchFamily="65" charset="-120"/>
              </a:rPr>
            </a:br>
            <a:r>
              <a:rPr kumimoji="0" lang="en-US" altLang="zh-TW">
                <a:latin typeface="標楷體" pitchFamily="65" charset="-120"/>
                <a:ea typeface="標楷體" pitchFamily="65" charset="-120"/>
              </a:rPr>
              <a:t>歲、毛筆。</a:t>
            </a:r>
          </a:p>
          <a:p>
            <a:pPr marL="612775" indent="-612775">
              <a:spcBef>
                <a:spcPct val="20000"/>
              </a:spcBef>
              <a:tabLst>
                <a:tab pos="0" algn="l"/>
              </a:tabLst>
            </a:pPr>
            <a:r>
              <a:rPr kumimoji="0" lang="en-US" altLang="zh-TW">
                <a:latin typeface="標楷體" pitchFamily="65" charset="-120"/>
                <a:ea typeface="標楷體" pitchFamily="65" charset="-120"/>
              </a:rPr>
              <a:t>(2)邊城苦「鳴鏑」：借代戰爭。</a:t>
            </a:r>
          </a:p>
          <a:p>
            <a:pPr marL="612775" indent="-612775">
              <a:spcBef>
                <a:spcPct val="20000"/>
              </a:spcBef>
              <a:tabLst>
                <a:tab pos="0" algn="l"/>
              </a:tabLst>
            </a:pPr>
            <a:r>
              <a:rPr kumimoji="0" lang="en-US" altLang="zh-TW">
                <a:latin typeface="標楷體" pitchFamily="65" charset="-120"/>
                <a:ea typeface="標楷體" pitchFamily="65" charset="-120"/>
              </a:rPr>
              <a:t>(3)疇昔覽「《穰苴》」：借代兵書。</a:t>
            </a:r>
          </a:p>
          <a:p>
            <a:pPr marL="612775" indent="-612775">
              <a:spcBef>
                <a:spcPct val="20000"/>
              </a:spcBef>
              <a:tabLst>
                <a:tab pos="0" algn="l"/>
              </a:tabLst>
            </a:pPr>
            <a:endParaRPr kumimoji="0" lang="zh-TW" altLang="en-US">
              <a:latin typeface="標楷體" pitchFamily="65" charset="-120"/>
              <a:ea typeface="標楷體" pitchFamily="65" charset="-120"/>
            </a:endParaRPr>
          </a:p>
        </p:txBody>
      </p:sp>
      <p:pic>
        <p:nvPicPr>
          <p:cNvPr id="40964" name="Picture 7" descr="下一題">
            <a:hlinkClick r:id="rId3" action="ppaction://hlinksldjump"/>
          </p:cNvPr>
          <p:cNvPicPr>
            <a:picLocks noChangeAspect="1" noChangeArrowheads="1"/>
          </p:cNvPicPr>
          <p:nvPr/>
        </p:nvPicPr>
        <p:blipFill>
          <a:blip r:embed="rId4"/>
          <a:srcRect/>
          <a:stretch>
            <a:fillRect/>
          </a:stretch>
        </p:blipFill>
        <p:spPr bwMode="auto">
          <a:xfrm>
            <a:off x="8366125" y="5949950"/>
            <a:ext cx="777875" cy="5413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1985" name="圖片 2"/>
          <p:cNvPicPr>
            <a:picLocks noChangeAspect="1"/>
          </p:cNvPicPr>
          <p:nvPr/>
        </p:nvPicPr>
        <p:blipFill>
          <a:blip r:embed="rId2"/>
          <a:srcRect/>
          <a:stretch>
            <a:fillRect/>
          </a:stretch>
        </p:blipFill>
        <p:spPr bwMode="auto">
          <a:xfrm>
            <a:off x="0" y="185738"/>
            <a:ext cx="9144000" cy="1014412"/>
          </a:xfrm>
          <a:prstGeom prst="rect">
            <a:avLst/>
          </a:prstGeom>
          <a:noFill/>
          <a:ln w="9525">
            <a:noFill/>
            <a:miter lim="800000"/>
            <a:headEnd/>
            <a:tailEnd/>
          </a:ln>
        </p:spPr>
      </p:pic>
      <p:sp>
        <p:nvSpPr>
          <p:cNvPr id="41986" name="內容版面配置區 2"/>
          <p:cNvSpPr>
            <a:spLocks/>
          </p:cNvSpPr>
          <p:nvPr/>
        </p:nvSpPr>
        <p:spPr bwMode="auto">
          <a:xfrm>
            <a:off x="153988" y="835025"/>
            <a:ext cx="8891587" cy="1296988"/>
          </a:xfrm>
          <a:prstGeom prst="rect">
            <a:avLst/>
          </a:prstGeom>
          <a:noFill/>
          <a:ln w="9525">
            <a:noFill/>
            <a:miter lim="800000"/>
            <a:headEnd/>
            <a:tailEnd/>
          </a:ln>
        </p:spPr>
        <p:txBody>
          <a:bodyPr/>
          <a:lstStyle/>
          <a:p>
            <a:pPr marL="423863" indent="-423863">
              <a:buFont typeface="Arial" charset="0"/>
              <a:buNone/>
            </a:pPr>
            <a:r>
              <a:rPr kumimoji="0" lang="en-US" altLang="zh-TW" sz="3000">
                <a:solidFill>
                  <a:schemeClr val="tx1"/>
                </a:solidFill>
                <a:latin typeface="標楷體" pitchFamily="65" charset="-120"/>
                <a:ea typeface="標楷體" pitchFamily="65" charset="-120"/>
              </a:rPr>
              <a:t>8.</a:t>
            </a:r>
            <a:r>
              <a:rPr kumimoji="0" lang="zh-TW" altLang="en-US" sz="3000">
                <a:solidFill>
                  <a:schemeClr val="tx1"/>
                </a:solidFill>
                <a:latin typeface="標楷體" pitchFamily="65" charset="-120"/>
                <a:ea typeface="標楷體" pitchFamily="65" charset="-120"/>
              </a:rPr>
              <a:t>左思具有文才武略及報國之志，卻無法實現其理想。請同學上網收集相關時代背景資料，討論其原因為何？</a:t>
            </a:r>
            <a:r>
              <a:rPr kumimoji="0" lang="en-US" altLang="zh-TW" sz="3000">
                <a:solidFill>
                  <a:schemeClr val="tx1"/>
                </a:solidFill>
                <a:latin typeface="標楷體" pitchFamily="65" charset="-120"/>
                <a:ea typeface="標楷體" pitchFamily="65" charset="-120"/>
              </a:rPr>
              <a:t>【</a:t>
            </a:r>
            <a:r>
              <a:rPr kumimoji="0" lang="zh-TW" altLang="en-US" sz="3000">
                <a:solidFill>
                  <a:schemeClr val="tx1"/>
                </a:solidFill>
                <a:latin typeface="標楷體" pitchFamily="65" charset="-120"/>
                <a:ea typeface="標楷體" pitchFamily="65" charset="-120"/>
              </a:rPr>
              <a:t>問題討論二</a:t>
            </a:r>
            <a:r>
              <a:rPr kumimoji="0" lang="en-US" altLang="zh-TW" sz="3000">
                <a:solidFill>
                  <a:schemeClr val="tx1"/>
                </a:solidFill>
                <a:latin typeface="標楷體" pitchFamily="65" charset="-120"/>
                <a:ea typeface="標楷體" pitchFamily="65" charset="-120"/>
              </a:rPr>
              <a:t>】</a:t>
            </a:r>
            <a:endParaRPr kumimoji="0" lang="zh-TW" altLang="en-US" sz="3000">
              <a:solidFill>
                <a:schemeClr val="tx1"/>
              </a:solidFill>
              <a:latin typeface="標楷體" pitchFamily="65" charset="-120"/>
              <a:ea typeface="標楷體" pitchFamily="65" charset="-120"/>
            </a:endParaRPr>
          </a:p>
          <a:p>
            <a:pPr marL="423863" indent="-423863" eaLnBrk="0" hangingPunct="0">
              <a:buFont typeface="Arial" charset="0"/>
              <a:buNone/>
            </a:pPr>
            <a:r>
              <a:rPr kumimoji="0" lang="zh-TW" altLang="en-US" sz="3000">
                <a:solidFill>
                  <a:schemeClr val="tx1"/>
                </a:solidFill>
                <a:latin typeface="標楷體" pitchFamily="65" charset="-120"/>
                <a:ea typeface="標楷體" pitchFamily="65" charset="-120"/>
              </a:rPr>
              <a:t>答：</a:t>
            </a:r>
          </a:p>
        </p:txBody>
      </p:sp>
      <p:sp>
        <p:nvSpPr>
          <p:cNvPr id="4" name="內容版面配置區 2"/>
          <p:cNvSpPr txBox="1">
            <a:spLocks/>
          </p:cNvSpPr>
          <p:nvPr/>
        </p:nvSpPr>
        <p:spPr bwMode="auto">
          <a:xfrm>
            <a:off x="755650" y="2205038"/>
            <a:ext cx="8243888" cy="2376487"/>
          </a:xfrm>
          <a:prstGeom prst="rect">
            <a:avLst/>
          </a:prstGeom>
          <a:noFill/>
          <a:ln w="9525">
            <a:noFill/>
            <a:miter lim="800000"/>
            <a:headEnd/>
            <a:tailEnd/>
          </a:ln>
        </p:spPr>
        <p:txBody>
          <a:bodyPr/>
          <a:lstStyle/>
          <a:p>
            <a:pPr>
              <a:lnSpc>
                <a:spcPct val="98000"/>
              </a:lnSpc>
              <a:spcBef>
                <a:spcPct val="20000"/>
              </a:spcBef>
              <a:tabLst>
                <a:tab pos="0" algn="l"/>
              </a:tabLst>
            </a:pPr>
            <a:r>
              <a:rPr kumimoji="0" lang="zh-TW" altLang="en-US" sz="2800">
                <a:ea typeface="標楷體" pitchFamily="65" charset="-120"/>
              </a:rPr>
              <a:t>　　左思生活的時代，正是以司馬氏為代表的世族專權的時代，自曹魏建立「九品中正」制以來，逐漸形成了「上品無寒門，下品無勢族」（</a:t>
            </a:r>
            <a:r>
              <a:rPr kumimoji="0" lang="en-US" altLang="zh-TW" sz="2800">
                <a:ea typeface="標楷體" pitchFamily="65" charset="-120"/>
              </a:rPr>
              <a:t>《</a:t>
            </a:r>
            <a:r>
              <a:rPr kumimoji="0" lang="zh-TW" altLang="en-US" sz="2800">
                <a:ea typeface="標楷體" pitchFamily="65" charset="-120"/>
              </a:rPr>
              <a:t>晉書</a:t>
            </a:r>
            <a:r>
              <a:rPr kumimoji="0" lang="en-US" altLang="zh-TW" sz="2800">
                <a:latin typeface="標楷體" pitchFamily="65" charset="-120"/>
                <a:ea typeface="標楷體" pitchFamily="65" charset="-120"/>
              </a:rPr>
              <a:t>‧</a:t>
            </a:r>
            <a:r>
              <a:rPr kumimoji="0" lang="zh-TW" altLang="en-US" sz="2800">
                <a:ea typeface="標楷體" pitchFamily="65" charset="-120"/>
              </a:rPr>
              <a:t>劉毅傳</a:t>
            </a:r>
            <a:r>
              <a:rPr kumimoji="0" lang="en-US" altLang="zh-TW" sz="2800">
                <a:ea typeface="標楷體" pitchFamily="65" charset="-120"/>
              </a:rPr>
              <a:t>》</a:t>
            </a:r>
            <a:r>
              <a:rPr kumimoji="0" lang="zh-TW" altLang="en-US" sz="2800">
                <a:ea typeface="標楷體" pitchFamily="65" charset="-120"/>
              </a:rPr>
              <a:t>），根深柢固的門第制度，仕途道路被腐朽的世家望族所把持，而大批具有真才實學但出身寒微的人，卻不得不屈居下位。當時的世族與寒</a:t>
            </a:r>
            <a:r>
              <a:rPr kumimoji="0" lang="en-US" altLang="zh-TW" sz="2800">
                <a:ea typeface="標楷體" pitchFamily="65" charset="-120"/>
              </a:rPr>
              <a:t/>
            </a:r>
            <a:br>
              <a:rPr kumimoji="0" lang="en-US" altLang="zh-TW" sz="2800">
                <a:ea typeface="標楷體" pitchFamily="65" charset="-120"/>
              </a:rPr>
            </a:br>
            <a:r>
              <a:rPr kumimoji="0" lang="zh-TW" altLang="en-US" sz="2800">
                <a:ea typeface="標楷體" pitchFamily="65" charset="-120"/>
              </a:rPr>
              <a:t>門，不僅階級森嚴，而且這種階級具有一定的世襲性，竊居要位的「非公侯之子孫，則當塗之昆弟」（</a:t>
            </a:r>
            <a:r>
              <a:rPr kumimoji="0" lang="en-US" altLang="zh-TW" sz="2800">
                <a:ea typeface="標楷體" pitchFamily="65" charset="-120"/>
              </a:rPr>
              <a:t>《</a:t>
            </a:r>
            <a:r>
              <a:rPr kumimoji="0" lang="zh-TW" altLang="en-US" sz="2800">
                <a:ea typeface="標楷體" pitchFamily="65" charset="-120"/>
              </a:rPr>
              <a:t>晉書</a:t>
            </a:r>
            <a:r>
              <a:rPr kumimoji="0" lang="en-US" altLang="zh-TW" sz="2800">
                <a:latin typeface="標楷體" pitchFamily="65" charset="-120"/>
                <a:ea typeface="標楷體" pitchFamily="65" charset="-120"/>
              </a:rPr>
              <a:t>‧</a:t>
            </a:r>
            <a:r>
              <a:rPr kumimoji="0" lang="zh-TW" altLang="en-US" sz="2800">
                <a:ea typeface="標楷體" pitchFamily="65" charset="-120"/>
              </a:rPr>
              <a:t>段灼傳</a:t>
            </a:r>
            <a:r>
              <a:rPr kumimoji="0" lang="en-US" altLang="zh-TW" sz="2800">
                <a:ea typeface="標楷體" pitchFamily="65" charset="-120"/>
              </a:rPr>
              <a:t>》</a:t>
            </a:r>
            <a:r>
              <a:rPr kumimoji="0" lang="zh-TW" altLang="en-US" sz="2800">
                <a:ea typeface="標楷體" pitchFamily="65" charset="-120"/>
              </a:rPr>
              <a:t>）。因此，左思受壓抑的憤懣情緒，必然爆發為對門第制度的猛烈抨擊。</a:t>
            </a:r>
          </a:p>
        </p:txBody>
      </p:sp>
      <p:pic>
        <p:nvPicPr>
          <p:cNvPr id="41988" name="Picture 11" descr="下一頁"/>
          <p:cNvPicPr>
            <a:picLocks noChangeAspect="1" noChangeArrowheads="1"/>
          </p:cNvPicPr>
          <p:nvPr/>
        </p:nvPicPr>
        <p:blipFill>
          <a:blip r:embed="rId3"/>
          <a:srcRect/>
          <a:stretch>
            <a:fillRect/>
          </a:stretch>
        </p:blipFill>
        <p:spPr bwMode="auto">
          <a:xfrm>
            <a:off x="8172450" y="5986463"/>
            <a:ext cx="838200" cy="53816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內容版面配置區 2"/>
          <p:cNvSpPr>
            <a:spLocks/>
          </p:cNvSpPr>
          <p:nvPr/>
        </p:nvSpPr>
        <p:spPr bwMode="auto">
          <a:xfrm>
            <a:off x="-180975" y="981075"/>
            <a:ext cx="3960813" cy="4525963"/>
          </a:xfrm>
          <a:prstGeom prst="rect">
            <a:avLst/>
          </a:prstGeom>
          <a:noFill/>
          <a:ln w="9525">
            <a:noFill/>
            <a:miter lim="800000"/>
            <a:headEnd/>
            <a:tailEnd/>
          </a:ln>
        </p:spPr>
        <p:txBody>
          <a:bodyPr/>
          <a:lstStyle/>
          <a:p>
            <a:pPr marL="342900" indent="-342900" algn="ctr">
              <a:spcBef>
                <a:spcPct val="20000"/>
              </a:spcBef>
              <a:buFont typeface="Arial" charset="0"/>
              <a:buNone/>
            </a:pPr>
            <a:r>
              <a:rPr kumimoji="0" lang="zh-TW" altLang="en-US" sz="3600">
                <a:solidFill>
                  <a:schemeClr val="tx1"/>
                </a:solidFill>
                <a:latin typeface="標楷體" pitchFamily="65" charset="-120"/>
                <a:ea typeface="標楷體" pitchFamily="65" charset="-120"/>
              </a:rPr>
              <a:t>詠史</a:t>
            </a:r>
            <a:r>
              <a:rPr kumimoji="0" lang="zh-TW" altLang="en-US" sz="2400">
                <a:solidFill>
                  <a:schemeClr val="tx1"/>
                </a:solidFill>
                <a:latin typeface="標楷體" pitchFamily="65" charset="-120"/>
                <a:ea typeface="標楷體" pitchFamily="65" charset="-120"/>
              </a:rPr>
              <a:t>其一</a:t>
            </a:r>
          </a:p>
          <a:p>
            <a:pPr marL="342900" indent="-342900" algn="ctr">
              <a:spcBef>
                <a:spcPct val="20000"/>
              </a:spcBef>
              <a:buFont typeface="Arial" charset="0"/>
              <a:buNone/>
            </a:pPr>
            <a:r>
              <a:rPr kumimoji="0" lang="zh-TW" altLang="en-US" sz="3600">
                <a:solidFill>
                  <a:schemeClr val="tx1"/>
                </a:solidFill>
                <a:latin typeface="標楷體" pitchFamily="65" charset="-120"/>
                <a:ea typeface="標楷體" pitchFamily="65" charset="-120"/>
                <a:hlinkClick r:id="rId3" action="ppaction://hlinksldjump"/>
              </a:rPr>
              <a:t>前八句</a:t>
            </a:r>
            <a:endParaRPr kumimoji="0" lang="zh-TW" altLang="en-US" sz="3600">
              <a:solidFill>
                <a:schemeClr val="tx1"/>
              </a:solidFill>
              <a:latin typeface="標楷體" pitchFamily="65" charset="-120"/>
              <a:ea typeface="標楷體" pitchFamily="65" charset="-120"/>
            </a:endParaRPr>
          </a:p>
          <a:p>
            <a:pPr marL="342900" indent="-342900" algn="ctr">
              <a:spcBef>
                <a:spcPct val="20000"/>
              </a:spcBef>
              <a:buFont typeface="Arial" charset="0"/>
              <a:buNone/>
            </a:pPr>
            <a:r>
              <a:rPr kumimoji="0" lang="zh-TW" altLang="en-US" sz="3600">
                <a:solidFill>
                  <a:schemeClr val="tx1"/>
                </a:solidFill>
                <a:latin typeface="標楷體" pitchFamily="65" charset="-120"/>
                <a:ea typeface="標楷體" pitchFamily="65" charset="-120"/>
                <a:hlinkClick r:id="rId4" action="ppaction://hlinksldjump"/>
              </a:rPr>
              <a:t>後八句</a:t>
            </a:r>
            <a:endParaRPr kumimoji="0" lang="zh-TW" altLang="en-US" sz="3600">
              <a:solidFill>
                <a:schemeClr val="tx1"/>
              </a:solidFill>
              <a:latin typeface="標楷體" pitchFamily="65" charset="-120"/>
              <a:ea typeface="標楷體" pitchFamily="65" charset="-120"/>
            </a:endParaRPr>
          </a:p>
          <a:p>
            <a:pPr marL="342900" indent="-342900" algn="ctr">
              <a:spcBef>
                <a:spcPct val="20000"/>
              </a:spcBef>
              <a:buFont typeface="Arial" charset="0"/>
              <a:buNone/>
            </a:pPr>
            <a:endParaRPr kumimoji="0" lang="zh-TW" altLang="en-US" sz="3600">
              <a:solidFill>
                <a:schemeClr val="tx1"/>
              </a:solidFill>
              <a:latin typeface="標楷體" pitchFamily="65" charset="-120"/>
              <a:ea typeface="標楷體" pitchFamily="65" charset="-120"/>
            </a:endParaRPr>
          </a:p>
        </p:txBody>
      </p:sp>
      <p:sp>
        <p:nvSpPr>
          <p:cNvPr id="17410" name="內容版面配置區 2"/>
          <p:cNvSpPr>
            <a:spLocks/>
          </p:cNvSpPr>
          <p:nvPr/>
        </p:nvSpPr>
        <p:spPr bwMode="auto">
          <a:xfrm>
            <a:off x="3708400" y="990600"/>
            <a:ext cx="5435600" cy="4525963"/>
          </a:xfrm>
          <a:prstGeom prst="rect">
            <a:avLst/>
          </a:prstGeom>
          <a:noFill/>
          <a:ln w="9525">
            <a:noFill/>
            <a:miter lim="800000"/>
            <a:headEnd/>
            <a:tailEnd/>
          </a:ln>
        </p:spPr>
        <p:txBody>
          <a:bodyPr/>
          <a:lstStyle/>
          <a:p>
            <a:pPr marL="342900" indent="-342900" algn="ctr">
              <a:spcBef>
                <a:spcPct val="20000"/>
              </a:spcBef>
              <a:buFont typeface="Arial" charset="0"/>
              <a:buNone/>
            </a:pPr>
            <a:r>
              <a:rPr kumimoji="0" lang="zh-TW" altLang="en-US" sz="3600">
                <a:solidFill>
                  <a:schemeClr val="tx1"/>
                </a:solidFill>
                <a:latin typeface="標楷體" pitchFamily="65" charset="-120"/>
                <a:ea typeface="標楷體" pitchFamily="65" charset="-120"/>
              </a:rPr>
              <a:t>宣州謝朓樓餞別校書叔雲</a:t>
            </a:r>
          </a:p>
          <a:p>
            <a:pPr marL="342900" indent="-342900" algn="ctr">
              <a:spcBef>
                <a:spcPct val="20000"/>
              </a:spcBef>
              <a:buFont typeface="Arial" charset="0"/>
              <a:buNone/>
            </a:pPr>
            <a:r>
              <a:rPr kumimoji="0" lang="zh-TW" altLang="en-US" sz="3600">
                <a:solidFill>
                  <a:schemeClr val="tx1"/>
                </a:solidFill>
                <a:latin typeface="標楷體" pitchFamily="65" charset="-120"/>
                <a:ea typeface="標楷體" pitchFamily="65" charset="-120"/>
                <a:hlinkClick r:id="rId5" action="ppaction://hlinksldjump"/>
              </a:rPr>
              <a:t>第一、二句</a:t>
            </a:r>
            <a:endParaRPr kumimoji="0" lang="zh-TW" altLang="en-US" sz="3600">
              <a:solidFill>
                <a:schemeClr val="tx1"/>
              </a:solidFill>
              <a:latin typeface="標楷體" pitchFamily="65" charset="-120"/>
              <a:ea typeface="標楷體" pitchFamily="65" charset="-120"/>
            </a:endParaRPr>
          </a:p>
          <a:p>
            <a:pPr marL="342900" indent="-342900" algn="ctr">
              <a:spcBef>
                <a:spcPct val="20000"/>
              </a:spcBef>
              <a:buFont typeface="Arial" charset="0"/>
              <a:buNone/>
            </a:pPr>
            <a:r>
              <a:rPr kumimoji="0" lang="zh-TW" altLang="en-US" sz="3600">
                <a:solidFill>
                  <a:schemeClr val="tx1"/>
                </a:solidFill>
                <a:latin typeface="標楷體" pitchFamily="65" charset="-120"/>
                <a:ea typeface="標楷體" pitchFamily="65" charset="-120"/>
                <a:hlinkClick r:id="rId6" action="ppaction://hlinksldjump"/>
              </a:rPr>
              <a:t>第三～八句</a:t>
            </a:r>
            <a:endParaRPr kumimoji="0" lang="zh-TW" altLang="en-US" sz="3600">
              <a:solidFill>
                <a:schemeClr val="tx1"/>
              </a:solidFill>
              <a:latin typeface="標楷體" pitchFamily="65" charset="-120"/>
              <a:ea typeface="標楷體" pitchFamily="65" charset="-120"/>
            </a:endParaRPr>
          </a:p>
          <a:p>
            <a:pPr marL="342900" indent="-342900" algn="ctr">
              <a:spcBef>
                <a:spcPct val="20000"/>
              </a:spcBef>
              <a:buFont typeface="Arial" charset="0"/>
              <a:buNone/>
            </a:pPr>
            <a:r>
              <a:rPr kumimoji="0" lang="zh-TW" altLang="en-US" sz="3600">
                <a:solidFill>
                  <a:schemeClr val="tx1"/>
                </a:solidFill>
                <a:latin typeface="標楷體" pitchFamily="65" charset="-120"/>
                <a:ea typeface="標楷體" pitchFamily="65" charset="-120"/>
                <a:hlinkClick r:id="rId7" action="ppaction://hlinksldjump"/>
              </a:rPr>
              <a:t>第九～十二句</a:t>
            </a:r>
            <a:endParaRPr kumimoji="0" lang="zh-TW" altLang="en-US" sz="3600">
              <a:solidFill>
                <a:schemeClr val="tx1"/>
              </a:solidFill>
              <a:latin typeface="標楷體" pitchFamily="65" charset="-120"/>
              <a:ea typeface="標楷體" pitchFamily="65" charset="-120"/>
            </a:endParaRPr>
          </a:p>
        </p:txBody>
      </p:sp>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09" name="內容版面配置區 2"/>
          <p:cNvSpPr txBox="1">
            <a:spLocks/>
          </p:cNvSpPr>
          <p:nvPr/>
        </p:nvSpPr>
        <p:spPr bwMode="auto">
          <a:xfrm>
            <a:off x="827088" y="2205038"/>
            <a:ext cx="8066087" cy="2376487"/>
          </a:xfrm>
          <a:prstGeom prst="rect">
            <a:avLst/>
          </a:prstGeom>
          <a:noFill/>
          <a:ln w="9525">
            <a:noFill/>
            <a:miter lim="800000"/>
            <a:headEnd/>
            <a:tailEnd/>
          </a:ln>
        </p:spPr>
        <p:txBody>
          <a:bodyPr/>
          <a:lstStyle/>
          <a:p>
            <a:pPr>
              <a:spcBef>
                <a:spcPct val="20000"/>
              </a:spcBef>
              <a:tabLst>
                <a:tab pos="0" algn="l"/>
              </a:tabLst>
            </a:pPr>
            <a:r>
              <a:rPr kumimoji="0" lang="zh-TW" altLang="en-US" sz="2800">
                <a:ea typeface="標楷體" pitchFamily="65" charset="-120"/>
              </a:rPr>
              <a:t>　　在如此的政治局勢、世族制度的籠罩下，出身寒門的左思，縱使志高才清，也難能衝破世族制度堅硬的厚殼，在政治上有所作為。腐敗的制度，階級森嚴的現實，使左思獻身無門，報國無期，「夢想騁良圖」的希望，也就葬身在腐敗的世族制度之中了。</a:t>
            </a:r>
          </a:p>
        </p:txBody>
      </p:sp>
      <p:pic>
        <p:nvPicPr>
          <p:cNvPr id="43010" name="圖片 4" descr="下方ICON-關閉.png">
            <a:hlinkClick r:id="rId2" action="ppaction://hlinksldjump"/>
          </p:cNvPr>
          <p:cNvPicPr>
            <a:picLocks noChangeAspect="1"/>
          </p:cNvPicPr>
          <p:nvPr/>
        </p:nvPicPr>
        <p:blipFill>
          <a:blip r:embed="rId3"/>
          <a:srcRect/>
          <a:stretch>
            <a:fillRect/>
          </a:stretch>
        </p:blipFill>
        <p:spPr bwMode="auto">
          <a:xfrm>
            <a:off x="8334375" y="6519863"/>
            <a:ext cx="846138" cy="366712"/>
          </a:xfrm>
          <a:prstGeom prst="rect">
            <a:avLst/>
          </a:prstGeom>
          <a:noFill/>
          <a:ln w="9525">
            <a:noFill/>
            <a:miter lim="800000"/>
            <a:headEnd/>
            <a:tailEnd/>
          </a:ln>
        </p:spPr>
      </p:pic>
      <p:sp>
        <p:nvSpPr>
          <p:cNvPr id="43011" name="內容版面配置區 2"/>
          <p:cNvSpPr>
            <a:spLocks/>
          </p:cNvSpPr>
          <p:nvPr/>
        </p:nvSpPr>
        <p:spPr bwMode="auto">
          <a:xfrm>
            <a:off x="153988" y="835025"/>
            <a:ext cx="8891587" cy="1296988"/>
          </a:xfrm>
          <a:prstGeom prst="rect">
            <a:avLst/>
          </a:prstGeom>
          <a:noFill/>
          <a:ln w="9525">
            <a:noFill/>
            <a:miter lim="800000"/>
            <a:headEnd/>
            <a:tailEnd/>
          </a:ln>
        </p:spPr>
        <p:txBody>
          <a:bodyPr/>
          <a:lstStyle/>
          <a:p>
            <a:pPr marL="423863" indent="-423863">
              <a:buFont typeface="Arial" charset="0"/>
              <a:buNone/>
            </a:pPr>
            <a:r>
              <a:rPr kumimoji="0" lang="en-US" altLang="zh-TW" sz="3000">
                <a:solidFill>
                  <a:schemeClr val="tx1"/>
                </a:solidFill>
                <a:latin typeface="標楷體" pitchFamily="65" charset="-120"/>
                <a:ea typeface="標楷體" pitchFamily="65" charset="-120"/>
              </a:rPr>
              <a:t>8.</a:t>
            </a:r>
            <a:r>
              <a:rPr kumimoji="0" lang="zh-TW" altLang="en-US" sz="3000">
                <a:solidFill>
                  <a:schemeClr val="tx1"/>
                </a:solidFill>
                <a:latin typeface="標楷體" pitchFamily="65" charset="-120"/>
                <a:ea typeface="標楷體" pitchFamily="65" charset="-120"/>
              </a:rPr>
              <a:t>左思具有文才武略及報國之志，卻無法實現其理想。請同學上網收集相關時代背景資料，討論其原因為何？</a:t>
            </a:r>
            <a:r>
              <a:rPr kumimoji="0" lang="en-US" altLang="zh-TW" sz="3000">
                <a:solidFill>
                  <a:schemeClr val="tx1"/>
                </a:solidFill>
                <a:latin typeface="標楷體" pitchFamily="65" charset="-120"/>
                <a:ea typeface="標楷體" pitchFamily="65" charset="-120"/>
              </a:rPr>
              <a:t>【</a:t>
            </a:r>
            <a:r>
              <a:rPr kumimoji="0" lang="zh-TW" altLang="en-US" sz="3000">
                <a:solidFill>
                  <a:schemeClr val="tx1"/>
                </a:solidFill>
                <a:latin typeface="標楷體" pitchFamily="65" charset="-120"/>
                <a:ea typeface="標楷體" pitchFamily="65" charset="-120"/>
              </a:rPr>
              <a:t>問題討論二</a:t>
            </a:r>
            <a:r>
              <a:rPr kumimoji="0" lang="en-US" altLang="zh-TW" sz="3000">
                <a:solidFill>
                  <a:schemeClr val="tx1"/>
                </a:solidFill>
                <a:latin typeface="標楷體" pitchFamily="65" charset="-120"/>
                <a:ea typeface="標楷體" pitchFamily="65" charset="-120"/>
              </a:rPr>
              <a:t>】</a:t>
            </a:r>
            <a:endParaRPr kumimoji="0" lang="zh-TW" altLang="en-US" sz="3000">
              <a:solidFill>
                <a:schemeClr val="tx1"/>
              </a:solidFill>
              <a:latin typeface="標楷體" pitchFamily="65" charset="-120"/>
              <a:ea typeface="標楷體" pitchFamily="65" charset="-120"/>
            </a:endParaRPr>
          </a:p>
          <a:p>
            <a:pPr marL="423863" indent="-423863" eaLnBrk="0" hangingPunct="0">
              <a:buFont typeface="Arial" charset="0"/>
              <a:buNone/>
            </a:pPr>
            <a:r>
              <a:rPr kumimoji="0" lang="zh-TW" altLang="en-US" sz="3000">
                <a:solidFill>
                  <a:schemeClr val="tx1"/>
                </a:solidFill>
                <a:latin typeface="標楷體" pitchFamily="65" charset="-120"/>
                <a:ea typeface="標楷體" pitchFamily="65" charset="-120"/>
              </a:rPr>
              <a:t>答：</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4033" name="圖片 1"/>
          <p:cNvPicPr>
            <a:picLocks noChangeAspect="1"/>
          </p:cNvPicPr>
          <p:nvPr/>
        </p:nvPicPr>
        <p:blipFill>
          <a:blip r:embed="rId2"/>
          <a:srcRect/>
          <a:stretch>
            <a:fillRect/>
          </a:stretch>
        </p:blipFill>
        <p:spPr bwMode="auto">
          <a:xfrm>
            <a:off x="0" y="188913"/>
            <a:ext cx="9144000" cy="1014412"/>
          </a:xfrm>
          <a:prstGeom prst="rect">
            <a:avLst/>
          </a:prstGeom>
          <a:noFill/>
          <a:ln w="9525">
            <a:noFill/>
            <a:miter lim="800000"/>
            <a:headEnd/>
            <a:tailEnd/>
          </a:ln>
        </p:spPr>
      </p:pic>
      <p:sp>
        <p:nvSpPr>
          <p:cNvPr id="44034" name="矩形 1"/>
          <p:cNvSpPr>
            <a:spLocks noChangeArrowheads="1"/>
          </p:cNvSpPr>
          <p:nvPr/>
        </p:nvSpPr>
        <p:spPr bwMode="auto">
          <a:xfrm>
            <a:off x="250825" y="981075"/>
            <a:ext cx="8642350" cy="5597525"/>
          </a:xfrm>
          <a:prstGeom prst="rect">
            <a:avLst/>
          </a:prstGeom>
          <a:noFill/>
          <a:ln w="9525">
            <a:noFill/>
            <a:miter lim="800000"/>
            <a:headEnd/>
            <a:tailEnd/>
          </a:ln>
        </p:spPr>
        <p:txBody>
          <a:bodyPr>
            <a:spAutoFit/>
          </a:bodyPr>
          <a:lstStyle/>
          <a:p>
            <a:pPr marL="355600" indent="-355600">
              <a:spcBef>
                <a:spcPts val="600"/>
              </a:spcBef>
            </a:pPr>
            <a:r>
              <a:rPr lang="zh-TW" altLang="zh-TW" sz="2800" b="1">
                <a:solidFill>
                  <a:srgbClr val="0000FF"/>
                </a:solidFill>
                <a:latin typeface="標楷體" pitchFamily="65" charset="-120"/>
                <a:ea typeface="標楷體" pitchFamily="65" charset="-120"/>
              </a:rPr>
              <a:t>1.弱冠：</a:t>
            </a:r>
            <a:r>
              <a:rPr lang="zh-TW" altLang="zh-TW" sz="2800">
                <a:solidFill>
                  <a:schemeClr val="tx1"/>
                </a:solidFill>
                <a:latin typeface="標楷體" pitchFamily="65" charset="-120"/>
                <a:ea typeface="標楷體" pitchFamily="65" charset="-120"/>
              </a:rPr>
              <a:t>古時以男子二十歲為成人，行加冠之禮，因身體尚未壯實，故稱弱冠。冠，音ㄍㄨㄢˋ。</a:t>
            </a:r>
          </a:p>
          <a:p>
            <a:pPr marL="355600" indent="-355600">
              <a:spcBef>
                <a:spcPts val="600"/>
              </a:spcBef>
            </a:pPr>
            <a:r>
              <a:rPr lang="zh-TW" altLang="zh-TW" sz="2800" b="1">
                <a:solidFill>
                  <a:srgbClr val="0000FF"/>
                </a:solidFill>
                <a:latin typeface="標楷體" pitchFamily="65" charset="-120"/>
                <a:ea typeface="標楷體" pitchFamily="65" charset="-120"/>
              </a:rPr>
              <a:t>2.弄柔翰：</a:t>
            </a:r>
            <a:r>
              <a:rPr lang="zh-TW" altLang="zh-TW" sz="2800">
                <a:solidFill>
                  <a:schemeClr val="tx1"/>
                </a:solidFill>
                <a:latin typeface="標楷體" pitchFamily="65" charset="-120"/>
                <a:ea typeface="標楷體" pitchFamily="65" charset="-120"/>
              </a:rPr>
              <a:t>執筆為文。翰，毛筆。古用羽毛製筆，故以翰代指筆。</a:t>
            </a:r>
          </a:p>
          <a:p>
            <a:pPr marL="355600" indent="-355600">
              <a:spcBef>
                <a:spcPts val="600"/>
              </a:spcBef>
            </a:pPr>
            <a:r>
              <a:rPr lang="zh-TW" altLang="zh-TW" sz="2800" b="1">
                <a:solidFill>
                  <a:srgbClr val="0000FF"/>
                </a:solidFill>
                <a:latin typeface="標楷體" pitchFamily="65" charset="-120"/>
                <a:ea typeface="標楷體" pitchFamily="65" charset="-120"/>
              </a:rPr>
              <a:t>3.卓犖：</a:t>
            </a:r>
            <a:r>
              <a:rPr lang="zh-TW" altLang="zh-TW" sz="2800">
                <a:solidFill>
                  <a:schemeClr val="tx1"/>
                </a:solidFill>
                <a:latin typeface="標楷體" pitchFamily="65" charset="-120"/>
                <a:ea typeface="標楷體" pitchFamily="65" charset="-120"/>
              </a:rPr>
              <a:t>才能卓越。犖，音ㄌㄨㄛˋ，即「犖然」，卓絕的樣子。</a:t>
            </a:r>
          </a:p>
          <a:p>
            <a:pPr marL="355600" indent="-355600">
              <a:spcBef>
                <a:spcPts val="600"/>
              </a:spcBef>
            </a:pPr>
            <a:r>
              <a:rPr lang="zh-TW" altLang="zh-TW" sz="2800" b="1">
                <a:solidFill>
                  <a:srgbClr val="0000FF"/>
                </a:solidFill>
                <a:latin typeface="標楷體" pitchFamily="65" charset="-120"/>
                <a:ea typeface="標楷體" pitchFamily="65" charset="-120"/>
              </a:rPr>
              <a:t>4.準過秦：</a:t>
            </a:r>
            <a:r>
              <a:rPr lang="zh-TW" altLang="zh-TW" sz="2800">
                <a:solidFill>
                  <a:schemeClr val="tx1"/>
                </a:solidFill>
                <a:latin typeface="標楷體" pitchFamily="65" charset="-120"/>
                <a:ea typeface="標楷體" pitchFamily="65" charset="-120"/>
              </a:rPr>
              <a:t>以賈誼〈過秦論〉為準則。準，在此有取法、仿效之意。</a:t>
            </a:r>
          </a:p>
          <a:p>
            <a:pPr marL="355600" indent="-355600">
              <a:spcBef>
                <a:spcPts val="600"/>
              </a:spcBef>
            </a:pPr>
            <a:r>
              <a:rPr lang="zh-TW" altLang="zh-TW" sz="2800" b="1">
                <a:solidFill>
                  <a:srgbClr val="0000FF"/>
                </a:solidFill>
                <a:latin typeface="標楷體" pitchFamily="65" charset="-120"/>
                <a:ea typeface="標楷體" pitchFamily="65" charset="-120"/>
              </a:rPr>
              <a:t>5.擬子虛：</a:t>
            </a:r>
            <a:r>
              <a:rPr lang="zh-TW" altLang="zh-TW" sz="2800">
                <a:solidFill>
                  <a:schemeClr val="tx1"/>
                </a:solidFill>
                <a:latin typeface="標楷體" pitchFamily="65" charset="-120"/>
                <a:ea typeface="標楷體" pitchFamily="65" charset="-120"/>
              </a:rPr>
              <a:t>以司馬相如〈子虛賦〉作為取法的典範。擬，模仿。</a:t>
            </a:r>
          </a:p>
          <a:p>
            <a:pPr marL="355600" indent="-355600">
              <a:spcBef>
                <a:spcPts val="600"/>
              </a:spcBef>
            </a:pPr>
            <a:r>
              <a:rPr lang="zh-TW" altLang="zh-TW" sz="2800" b="1">
                <a:solidFill>
                  <a:srgbClr val="0000FF"/>
                </a:solidFill>
                <a:latin typeface="標楷體" pitchFamily="65" charset="-120"/>
                <a:ea typeface="標楷體" pitchFamily="65" charset="-120"/>
              </a:rPr>
              <a:t>6.苦鳴鏑：</a:t>
            </a:r>
            <a:r>
              <a:rPr lang="zh-TW" altLang="zh-TW" sz="2800">
                <a:solidFill>
                  <a:schemeClr val="tx1"/>
                </a:solidFill>
                <a:latin typeface="標楷體" pitchFamily="65" charset="-120"/>
                <a:ea typeface="標楷體" pitchFamily="65" charset="-120"/>
              </a:rPr>
              <a:t>為鳴鏑所苦，指戰事頻繁。鳴鏑，軍中發號施令的響箭。鏑，音ㄉㄧˊ，箭頭。</a:t>
            </a:r>
          </a:p>
        </p:txBody>
      </p:sp>
      <p:pic>
        <p:nvPicPr>
          <p:cNvPr id="44035" name="圖片 6" descr="下方ICON-關閉.png">
            <a:hlinkClick r:id="rId3" action="ppaction://hlinksldjump"/>
          </p:cNvPr>
          <p:cNvPicPr>
            <a:picLocks noChangeAspect="1"/>
          </p:cNvPicPr>
          <p:nvPr/>
        </p:nvPicPr>
        <p:blipFill>
          <a:blip r:embed="rId4"/>
          <a:srcRect/>
          <a:stretch>
            <a:fillRect/>
          </a:stretch>
        </p:blipFill>
        <p:spPr bwMode="auto">
          <a:xfrm>
            <a:off x="8334375" y="6519863"/>
            <a:ext cx="846138" cy="365125"/>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5057" name="圖片 1"/>
          <p:cNvPicPr>
            <a:picLocks noChangeAspect="1"/>
          </p:cNvPicPr>
          <p:nvPr/>
        </p:nvPicPr>
        <p:blipFill>
          <a:blip r:embed="rId2"/>
          <a:srcRect/>
          <a:stretch>
            <a:fillRect/>
          </a:stretch>
        </p:blipFill>
        <p:spPr bwMode="auto">
          <a:xfrm>
            <a:off x="0" y="188913"/>
            <a:ext cx="9144000" cy="1014412"/>
          </a:xfrm>
          <a:prstGeom prst="rect">
            <a:avLst/>
          </a:prstGeom>
          <a:noFill/>
          <a:ln w="9525">
            <a:noFill/>
            <a:miter lim="800000"/>
            <a:headEnd/>
            <a:tailEnd/>
          </a:ln>
        </p:spPr>
      </p:pic>
      <p:sp>
        <p:nvSpPr>
          <p:cNvPr id="45058" name="矩形 1"/>
          <p:cNvSpPr>
            <a:spLocks noChangeArrowheads="1"/>
          </p:cNvSpPr>
          <p:nvPr/>
        </p:nvSpPr>
        <p:spPr bwMode="auto">
          <a:xfrm>
            <a:off x="250825" y="981075"/>
            <a:ext cx="8642350" cy="3386138"/>
          </a:xfrm>
          <a:prstGeom prst="rect">
            <a:avLst/>
          </a:prstGeom>
          <a:noFill/>
          <a:ln w="9525">
            <a:noFill/>
            <a:miter lim="800000"/>
            <a:headEnd/>
            <a:tailEnd/>
          </a:ln>
        </p:spPr>
        <p:txBody>
          <a:bodyPr>
            <a:spAutoFit/>
          </a:bodyPr>
          <a:lstStyle/>
          <a:p>
            <a:pPr marL="555625" indent="-555625">
              <a:spcBef>
                <a:spcPts val="600"/>
              </a:spcBef>
            </a:pPr>
            <a:r>
              <a:rPr lang="zh-TW" altLang="zh-TW" sz="2800" b="1">
                <a:solidFill>
                  <a:srgbClr val="0000FF"/>
                </a:solidFill>
                <a:latin typeface="標楷體" pitchFamily="65" charset="-120"/>
                <a:ea typeface="標楷體" pitchFamily="65" charset="-120"/>
              </a:rPr>
              <a:t>7.羽檄：</a:t>
            </a:r>
            <a:r>
              <a:rPr lang="zh-TW" altLang="zh-TW" sz="2800">
                <a:solidFill>
                  <a:schemeClr val="tx1"/>
                </a:solidFill>
                <a:latin typeface="標楷體" pitchFamily="65" charset="-120"/>
                <a:ea typeface="標楷體" pitchFamily="65" charset="-120"/>
              </a:rPr>
              <a:t>上插羽毛以示緊急的軍用文書。檄，音</a:t>
            </a:r>
            <a:endParaRPr lang="zh-TW" altLang="en-US" sz="2800">
              <a:solidFill>
                <a:schemeClr val="tx1"/>
              </a:solidFill>
              <a:latin typeface="標楷體" pitchFamily="65" charset="-120"/>
              <a:ea typeface="標楷體" pitchFamily="65" charset="-120"/>
            </a:endParaRPr>
          </a:p>
          <a:p>
            <a:pPr marL="555625" indent="-555625">
              <a:spcBef>
                <a:spcPts val="600"/>
              </a:spcBef>
            </a:pPr>
            <a:r>
              <a:rPr lang="zh-TW" altLang="en-US" sz="2800">
                <a:solidFill>
                  <a:schemeClr val="tx1"/>
                </a:solidFill>
                <a:latin typeface="標楷體" pitchFamily="65" charset="-120"/>
                <a:ea typeface="標楷體" pitchFamily="65" charset="-120"/>
              </a:rPr>
              <a:t>  </a:t>
            </a:r>
            <a:r>
              <a:rPr lang="zh-TW" altLang="zh-TW" sz="2800">
                <a:solidFill>
                  <a:schemeClr val="tx1"/>
                </a:solidFill>
                <a:latin typeface="標楷體" pitchFamily="65" charset="-120"/>
                <a:ea typeface="標楷體" pitchFamily="65" charset="-120"/>
              </a:rPr>
              <a:t>ㄒㄧˊ。</a:t>
            </a:r>
            <a:endParaRPr lang="zh-TW" altLang="en-US" sz="2800">
              <a:solidFill>
                <a:schemeClr val="tx1"/>
              </a:solidFill>
              <a:latin typeface="標楷體" pitchFamily="65" charset="-120"/>
              <a:ea typeface="標楷體" pitchFamily="65" charset="-120"/>
            </a:endParaRPr>
          </a:p>
          <a:p>
            <a:pPr marL="555625" indent="-555625">
              <a:spcBef>
                <a:spcPts val="600"/>
              </a:spcBef>
            </a:pPr>
            <a:r>
              <a:rPr lang="zh-TW" altLang="zh-TW" sz="2800" b="1">
                <a:solidFill>
                  <a:srgbClr val="0000FF"/>
                </a:solidFill>
                <a:latin typeface="標楷體" pitchFamily="65" charset="-120"/>
                <a:ea typeface="標楷體" pitchFamily="65" charset="-120"/>
              </a:rPr>
              <a:t>8.甲冑：</a:t>
            </a:r>
            <a:r>
              <a:rPr lang="zh-TW" altLang="zh-TW" sz="2800">
                <a:solidFill>
                  <a:schemeClr val="tx1"/>
                </a:solidFill>
                <a:latin typeface="標楷體" pitchFamily="65" charset="-120"/>
                <a:ea typeface="標楷體" pitchFamily="65" charset="-120"/>
              </a:rPr>
              <a:t>鎧甲、頭盔。冑，音ㄓㄡˋ。</a:t>
            </a:r>
          </a:p>
          <a:p>
            <a:pPr marL="555625" indent="-555625">
              <a:spcBef>
                <a:spcPts val="600"/>
              </a:spcBef>
            </a:pPr>
            <a:r>
              <a:rPr lang="zh-TW" altLang="zh-TW" sz="2800" b="1">
                <a:solidFill>
                  <a:srgbClr val="0000FF"/>
                </a:solidFill>
                <a:latin typeface="標楷體" pitchFamily="65" charset="-120"/>
                <a:ea typeface="標楷體" pitchFamily="65" charset="-120"/>
              </a:rPr>
              <a:t>9.疇昔：</a:t>
            </a:r>
            <a:r>
              <a:rPr lang="zh-TW" altLang="zh-TW" sz="2800">
                <a:solidFill>
                  <a:schemeClr val="tx1"/>
                </a:solidFill>
                <a:latin typeface="標楷體" pitchFamily="65" charset="-120"/>
                <a:ea typeface="標楷體" pitchFamily="65" charset="-120"/>
              </a:rPr>
              <a:t>往日。疇，音ㄔㄡˊ。</a:t>
            </a:r>
          </a:p>
          <a:p>
            <a:pPr marL="555625" indent="-555625">
              <a:spcBef>
                <a:spcPts val="600"/>
              </a:spcBef>
            </a:pPr>
            <a:r>
              <a:rPr lang="zh-TW" altLang="zh-TW" sz="2800" b="1">
                <a:solidFill>
                  <a:srgbClr val="0000FF"/>
                </a:solidFill>
                <a:latin typeface="標楷體" pitchFamily="65" charset="-120"/>
                <a:ea typeface="標楷體" pitchFamily="65" charset="-120"/>
              </a:rPr>
              <a:t>10.穰苴：</a:t>
            </a:r>
            <a:r>
              <a:rPr lang="zh-TW" altLang="zh-TW" sz="2800">
                <a:solidFill>
                  <a:schemeClr val="tx1"/>
                </a:solidFill>
                <a:latin typeface="標楷體" pitchFamily="65" charset="-120"/>
                <a:ea typeface="標楷體" pitchFamily="65" charset="-120"/>
              </a:rPr>
              <a:t>指《司馬穰苴兵法》，在此泛指古代兵書。穰苴，音ㄖㄤˊ ㄐㄩ，春秋齊國軍事家，景公時官至大司馬，故稱司馬穰苴。</a:t>
            </a:r>
          </a:p>
        </p:txBody>
      </p:sp>
      <p:pic>
        <p:nvPicPr>
          <p:cNvPr id="45059" name="圖片 6" descr="下方ICON-關閉.png">
            <a:hlinkClick r:id="rId3" action="ppaction://hlinksldjump"/>
          </p:cNvPr>
          <p:cNvPicPr>
            <a:picLocks noChangeAspect="1"/>
          </p:cNvPicPr>
          <p:nvPr/>
        </p:nvPicPr>
        <p:blipFill>
          <a:blip r:embed="rId4"/>
          <a:srcRect/>
          <a:stretch>
            <a:fillRect/>
          </a:stretch>
        </p:blipFill>
        <p:spPr bwMode="auto">
          <a:xfrm>
            <a:off x="8334375" y="6519863"/>
            <a:ext cx="846138" cy="365125"/>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6081" name="圖片 1"/>
          <p:cNvPicPr>
            <a:picLocks noChangeAspect="1"/>
          </p:cNvPicPr>
          <p:nvPr/>
        </p:nvPicPr>
        <p:blipFill>
          <a:blip r:embed="rId2"/>
          <a:srcRect/>
          <a:stretch>
            <a:fillRect/>
          </a:stretch>
        </p:blipFill>
        <p:spPr bwMode="auto">
          <a:xfrm>
            <a:off x="0" y="188913"/>
            <a:ext cx="9144000" cy="1014412"/>
          </a:xfrm>
          <a:prstGeom prst="rect">
            <a:avLst/>
          </a:prstGeom>
          <a:noFill/>
          <a:ln w="9525">
            <a:noFill/>
            <a:miter lim="800000"/>
            <a:headEnd/>
            <a:tailEnd/>
          </a:ln>
        </p:spPr>
      </p:pic>
      <p:sp>
        <p:nvSpPr>
          <p:cNvPr id="46082" name="矩形 1"/>
          <p:cNvSpPr>
            <a:spLocks noChangeArrowheads="1"/>
          </p:cNvSpPr>
          <p:nvPr/>
        </p:nvSpPr>
        <p:spPr bwMode="auto">
          <a:xfrm>
            <a:off x="250825" y="981075"/>
            <a:ext cx="8642350" cy="4164013"/>
          </a:xfrm>
          <a:prstGeom prst="rect">
            <a:avLst/>
          </a:prstGeom>
          <a:noFill/>
          <a:ln w="9525">
            <a:noFill/>
            <a:miter lim="800000"/>
            <a:headEnd/>
            <a:tailEnd/>
          </a:ln>
        </p:spPr>
        <p:txBody>
          <a:bodyPr>
            <a:spAutoFit/>
          </a:bodyPr>
          <a:lstStyle/>
          <a:p>
            <a:pPr marL="546100" indent="-546100">
              <a:spcBef>
                <a:spcPts val="600"/>
              </a:spcBef>
            </a:pPr>
            <a:r>
              <a:rPr lang="zh-TW" altLang="zh-TW" sz="2800" b="1">
                <a:solidFill>
                  <a:srgbClr val="0000FF"/>
                </a:solidFill>
                <a:latin typeface="標楷體" pitchFamily="65" charset="-120"/>
                <a:ea typeface="標楷體" pitchFamily="65" charset="-120"/>
              </a:rPr>
              <a:t>11.長嘯激清風：</a:t>
            </a:r>
            <a:r>
              <a:rPr lang="zh-TW" altLang="zh-TW" sz="2800">
                <a:solidFill>
                  <a:schemeClr val="tx1"/>
                </a:solidFill>
                <a:latin typeface="標楷體" pitchFamily="65" charset="-120"/>
                <a:ea typeface="標楷體" pitchFamily="65" charset="-120"/>
              </a:rPr>
              <a:t>放聲長嘯，激盪著清風，形容志氣豪壯。長嘯，撮口發出悠長清越的聲音，古人多以放聲長嘯抒發懷抱。</a:t>
            </a:r>
          </a:p>
          <a:p>
            <a:pPr marL="546100" indent="-546100">
              <a:spcBef>
                <a:spcPts val="600"/>
              </a:spcBef>
            </a:pPr>
            <a:r>
              <a:rPr lang="zh-TW" altLang="zh-TW" sz="2800" b="1">
                <a:solidFill>
                  <a:srgbClr val="0000FF"/>
                </a:solidFill>
                <a:latin typeface="標楷體" pitchFamily="65" charset="-120"/>
                <a:ea typeface="標楷體" pitchFamily="65" charset="-120"/>
              </a:rPr>
              <a:t>12.志若無東吳：</a:t>
            </a:r>
            <a:r>
              <a:rPr lang="zh-TW" altLang="zh-TW" sz="2800">
                <a:solidFill>
                  <a:schemeClr val="tx1"/>
                </a:solidFill>
                <a:latin typeface="標楷體" pitchFamily="65" charset="-120"/>
                <a:ea typeface="標楷體" pitchFamily="65" charset="-120"/>
              </a:rPr>
              <a:t>指志氣豪壯，不把東吳放在眼裡。</a:t>
            </a:r>
          </a:p>
          <a:p>
            <a:pPr marL="546100" indent="-546100">
              <a:spcBef>
                <a:spcPts val="600"/>
              </a:spcBef>
            </a:pPr>
            <a:r>
              <a:rPr lang="zh-TW" altLang="zh-TW" sz="2800" b="1">
                <a:solidFill>
                  <a:srgbClr val="0000FF"/>
                </a:solidFill>
                <a:latin typeface="標楷體" pitchFamily="65" charset="-120"/>
                <a:ea typeface="標楷體" pitchFamily="65" charset="-120"/>
              </a:rPr>
              <a:t>13.鉛刀貴一割：</a:t>
            </a:r>
            <a:r>
              <a:rPr lang="zh-TW" altLang="zh-TW" sz="2800">
                <a:solidFill>
                  <a:schemeClr val="tx1"/>
                </a:solidFill>
                <a:latin typeface="標楷體" pitchFamily="65" charset="-120"/>
                <a:ea typeface="標楷體" pitchFamily="65" charset="-120"/>
              </a:rPr>
              <a:t>指鉛質的刀雖鈍，但仍可一割。比喻自己資質雖魯鈍，但還想報效國家。貴，以之為可貴，意即注重、重視。</a:t>
            </a:r>
          </a:p>
          <a:p>
            <a:pPr marL="546100" indent="-546100">
              <a:spcBef>
                <a:spcPts val="600"/>
              </a:spcBef>
            </a:pPr>
            <a:r>
              <a:rPr lang="zh-TW" altLang="zh-TW" sz="2800" b="1">
                <a:solidFill>
                  <a:srgbClr val="0000FF"/>
                </a:solidFill>
                <a:latin typeface="標楷體" pitchFamily="65" charset="-120"/>
                <a:ea typeface="標楷體" pitchFamily="65" charset="-120"/>
              </a:rPr>
              <a:t>14.騁良圖：</a:t>
            </a:r>
            <a:r>
              <a:rPr lang="zh-TW" altLang="zh-TW" sz="2800">
                <a:solidFill>
                  <a:schemeClr val="tx1"/>
                </a:solidFill>
                <a:latin typeface="標楷體" pitchFamily="65" charset="-120"/>
                <a:ea typeface="標楷體" pitchFamily="65" charset="-120"/>
              </a:rPr>
              <a:t>指施展好的謀略、計畫。騁，音ㄔㄥˇ，縱馬奔馳，引申為施展。</a:t>
            </a:r>
          </a:p>
        </p:txBody>
      </p:sp>
      <p:pic>
        <p:nvPicPr>
          <p:cNvPr id="46083" name="圖片 6" descr="下方ICON-關閉.png">
            <a:hlinkClick r:id="rId3" action="ppaction://hlinksldjump"/>
          </p:cNvPr>
          <p:cNvPicPr>
            <a:picLocks noChangeAspect="1"/>
          </p:cNvPicPr>
          <p:nvPr/>
        </p:nvPicPr>
        <p:blipFill>
          <a:blip r:embed="rId4"/>
          <a:srcRect/>
          <a:stretch>
            <a:fillRect/>
          </a:stretch>
        </p:blipFill>
        <p:spPr bwMode="auto">
          <a:xfrm>
            <a:off x="8334375" y="6519863"/>
            <a:ext cx="846138" cy="365125"/>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7105" name="圖片 1"/>
          <p:cNvPicPr>
            <a:picLocks noChangeAspect="1"/>
          </p:cNvPicPr>
          <p:nvPr/>
        </p:nvPicPr>
        <p:blipFill>
          <a:blip r:embed="rId2"/>
          <a:srcRect/>
          <a:stretch>
            <a:fillRect/>
          </a:stretch>
        </p:blipFill>
        <p:spPr bwMode="auto">
          <a:xfrm>
            <a:off x="0" y="188913"/>
            <a:ext cx="9144000" cy="1014412"/>
          </a:xfrm>
          <a:prstGeom prst="rect">
            <a:avLst/>
          </a:prstGeom>
          <a:noFill/>
          <a:ln w="9525">
            <a:noFill/>
            <a:miter lim="800000"/>
            <a:headEnd/>
            <a:tailEnd/>
          </a:ln>
        </p:spPr>
      </p:pic>
      <p:sp>
        <p:nvSpPr>
          <p:cNvPr id="47106" name="矩形 1"/>
          <p:cNvSpPr>
            <a:spLocks noChangeArrowheads="1"/>
          </p:cNvSpPr>
          <p:nvPr/>
        </p:nvSpPr>
        <p:spPr bwMode="auto">
          <a:xfrm>
            <a:off x="250825" y="981075"/>
            <a:ext cx="8642350" cy="4087813"/>
          </a:xfrm>
          <a:prstGeom prst="rect">
            <a:avLst/>
          </a:prstGeom>
          <a:noFill/>
          <a:ln w="9525">
            <a:noFill/>
            <a:miter lim="800000"/>
            <a:headEnd/>
            <a:tailEnd/>
          </a:ln>
        </p:spPr>
        <p:txBody>
          <a:bodyPr>
            <a:spAutoFit/>
          </a:bodyPr>
          <a:lstStyle/>
          <a:p>
            <a:pPr marL="546100" indent="-546100">
              <a:spcBef>
                <a:spcPts val="600"/>
              </a:spcBef>
            </a:pPr>
            <a:r>
              <a:rPr lang="zh-TW" altLang="zh-TW" sz="2800" b="1">
                <a:solidFill>
                  <a:srgbClr val="0000FF"/>
                </a:solidFill>
                <a:latin typeface="標楷體" pitchFamily="65" charset="-120"/>
                <a:ea typeface="標楷體" pitchFamily="65" charset="-120"/>
              </a:rPr>
              <a:t>15.左眄澄江湘：</a:t>
            </a:r>
            <a:r>
              <a:rPr lang="zh-TW" altLang="zh-TW" sz="2800">
                <a:solidFill>
                  <a:schemeClr val="tx1"/>
                </a:solidFill>
                <a:latin typeface="標楷體" pitchFamily="65" charset="-120"/>
                <a:ea typeface="標楷體" pitchFamily="65" charset="-120"/>
              </a:rPr>
              <a:t>指傲視東南，志在平定東吳。左，指東方。東吳地處東南，故曰「左」。眄，音</a:t>
            </a:r>
            <a:r>
              <a:rPr lang="zh-TW" altLang="en-US" sz="2800">
                <a:solidFill>
                  <a:schemeClr val="tx1"/>
                </a:solidFill>
                <a:latin typeface="標楷體" pitchFamily="65" charset="-120"/>
                <a:ea typeface="標楷體" pitchFamily="65" charset="-120"/>
              </a:rPr>
              <a:t/>
            </a:r>
            <a:br>
              <a:rPr lang="zh-TW" altLang="en-US" sz="2800">
                <a:solidFill>
                  <a:schemeClr val="tx1"/>
                </a:solidFill>
                <a:latin typeface="標楷體" pitchFamily="65" charset="-120"/>
                <a:ea typeface="標楷體" pitchFamily="65" charset="-120"/>
              </a:rPr>
            </a:br>
            <a:r>
              <a:rPr lang="zh-TW" altLang="zh-TW" sz="2800">
                <a:solidFill>
                  <a:schemeClr val="tx1"/>
                </a:solidFill>
                <a:latin typeface="標楷體" pitchFamily="65" charset="-120"/>
                <a:ea typeface="標楷體" pitchFamily="65" charset="-120"/>
              </a:rPr>
              <a:t>ㄇㄧㄢˇ，斜著眼睛看，有輕視之意。澄，澄清，引申為平定。江湘，在此借指東吳。</a:t>
            </a:r>
          </a:p>
          <a:p>
            <a:pPr marL="546100" indent="-546100">
              <a:spcBef>
                <a:spcPts val="600"/>
              </a:spcBef>
            </a:pPr>
            <a:r>
              <a:rPr lang="zh-TW" altLang="zh-TW" sz="2800" b="1">
                <a:solidFill>
                  <a:srgbClr val="0000FF"/>
                </a:solidFill>
                <a:latin typeface="標楷體" pitchFamily="65" charset="-120"/>
                <a:ea typeface="標楷體" pitchFamily="65" charset="-120"/>
              </a:rPr>
              <a:t>16.右盼定羌胡：</a:t>
            </a:r>
            <a:r>
              <a:rPr lang="zh-TW" altLang="zh-TW" sz="2800">
                <a:solidFill>
                  <a:schemeClr val="tx1"/>
                </a:solidFill>
                <a:latin typeface="標楷體" pitchFamily="65" charset="-120"/>
                <a:ea typeface="標楷體" pitchFamily="65" charset="-120"/>
              </a:rPr>
              <a:t>指顧盼西北，志在平定羌和匈奴。</a:t>
            </a:r>
            <a:r>
              <a:rPr lang="en-US" altLang="zh-TW" sz="2800">
                <a:solidFill>
                  <a:schemeClr val="tx1"/>
                </a:solidFill>
                <a:latin typeface="標楷體" pitchFamily="65" charset="-120"/>
                <a:ea typeface="標楷體" pitchFamily="65" charset="-120"/>
              </a:rPr>
              <a:t/>
            </a:r>
            <a:br>
              <a:rPr lang="en-US" altLang="zh-TW" sz="2800">
                <a:solidFill>
                  <a:schemeClr val="tx1"/>
                </a:solidFill>
                <a:latin typeface="標楷體" pitchFamily="65" charset="-120"/>
                <a:ea typeface="標楷體" pitchFamily="65" charset="-120"/>
              </a:rPr>
            </a:br>
            <a:r>
              <a:rPr lang="zh-TW" altLang="zh-TW" sz="2800">
                <a:solidFill>
                  <a:schemeClr val="tx1"/>
                </a:solidFill>
                <a:latin typeface="標楷體" pitchFamily="65" charset="-120"/>
                <a:ea typeface="標楷體" pitchFamily="65" charset="-120"/>
              </a:rPr>
              <a:t>右，指西方。羌胡分布在中國西北一帶，故曰「右」。胡，本為匈奴專名。</a:t>
            </a:r>
          </a:p>
          <a:p>
            <a:pPr marL="546100" indent="-546100">
              <a:spcBef>
                <a:spcPts val="600"/>
              </a:spcBef>
            </a:pPr>
            <a:r>
              <a:rPr lang="zh-TW" altLang="zh-TW" sz="2800" b="1">
                <a:solidFill>
                  <a:srgbClr val="0000FF"/>
                </a:solidFill>
                <a:latin typeface="標楷體" pitchFamily="65" charset="-120"/>
                <a:ea typeface="標楷體" pitchFamily="65" charset="-120"/>
              </a:rPr>
              <a:t>17.長揖歸田廬：</a:t>
            </a:r>
            <a:r>
              <a:rPr lang="zh-TW" altLang="zh-TW" sz="2800">
                <a:solidFill>
                  <a:schemeClr val="tx1"/>
                </a:solidFill>
                <a:latin typeface="標楷體" pitchFamily="65" charset="-120"/>
                <a:ea typeface="標楷體" pitchFamily="65" charset="-120"/>
              </a:rPr>
              <a:t>拱手謝絕封賞，歸隱家園。長揖，拱手高舉，自上而下行禮。揖，音ㄧ。</a:t>
            </a:r>
          </a:p>
        </p:txBody>
      </p:sp>
      <p:pic>
        <p:nvPicPr>
          <p:cNvPr id="47107" name="圖片 6" descr="下方ICON-關閉.png">
            <a:hlinkClick r:id="rId3" action="ppaction://hlinksldjump"/>
          </p:cNvPr>
          <p:cNvPicPr>
            <a:picLocks noChangeAspect="1"/>
          </p:cNvPicPr>
          <p:nvPr/>
        </p:nvPicPr>
        <p:blipFill>
          <a:blip r:embed="rId4"/>
          <a:srcRect/>
          <a:stretch>
            <a:fillRect/>
          </a:stretch>
        </p:blipFill>
        <p:spPr bwMode="auto">
          <a:xfrm>
            <a:off x="8334375" y="6519863"/>
            <a:ext cx="846138" cy="365125"/>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8130" name="Rectangle 3"/>
          <p:cNvSpPr>
            <a:spLocks/>
          </p:cNvSpPr>
          <p:nvPr/>
        </p:nvSpPr>
        <p:spPr bwMode="auto">
          <a:xfrm>
            <a:off x="1917700" y="1009650"/>
            <a:ext cx="5607050" cy="3516313"/>
          </a:xfrm>
          <a:prstGeom prst="rect">
            <a:avLst/>
          </a:prstGeom>
          <a:noFill/>
          <a:ln w="9525">
            <a:noFill/>
            <a:miter lim="800000"/>
            <a:headEnd/>
            <a:tailEnd/>
          </a:ln>
        </p:spPr>
        <p:txBody>
          <a:bodyPr/>
          <a:lstStyle/>
          <a:p>
            <a:pPr eaLnBrk="0" hangingPunct="0">
              <a:lnSpc>
                <a:spcPct val="230000"/>
              </a:lnSpc>
              <a:spcBef>
                <a:spcPts val="600"/>
              </a:spcBef>
              <a:spcAft>
                <a:spcPts val="600"/>
              </a:spcAft>
              <a:buFont typeface="Arial" charset="0"/>
              <a:buNone/>
            </a:pPr>
            <a:r>
              <a:rPr kumimoji="0" lang="zh-TW" altLang="en-US" sz="2800" u="sng">
                <a:solidFill>
                  <a:schemeClr val="tx1"/>
                </a:solidFill>
                <a:latin typeface="標楷體" pitchFamily="65" charset="-120"/>
                <a:ea typeface="標楷體" pitchFamily="65" charset="-120"/>
              </a:rPr>
              <a:t>棄我去者 昨日之日不可留，</a:t>
            </a:r>
          </a:p>
          <a:p>
            <a:pPr eaLnBrk="0" hangingPunct="0">
              <a:lnSpc>
                <a:spcPct val="230000"/>
              </a:lnSpc>
              <a:spcBef>
                <a:spcPts val="600"/>
              </a:spcBef>
              <a:spcAft>
                <a:spcPts val="600"/>
              </a:spcAft>
              <a:buFont typeface="Arial" charset="0"/>
              <a:buNone/>
            </a:pPr>
            <a:r>
              <a:rPr kumimoji="0" lang="zh-TW" altLang="en-US" sz="2800" u="sng">
                <a:solidFill>
                  <a:schemeClr val="tx1"/>
                </a:solidFill>
                <a:latin typeface="標楷體" pitchFamily="65" charset="-120"/>
                <a:ea typeface="標楷體" pitchFamily="65" charset="-120"/>
              </a:rPr>
              <a:t>亂我心者今日之日多煩憂</a:t>
            </a:r>
            <a:r>
              <a:rPr kumimoji="0" lang="zh-TW" altLang="en-US" sz="2800">
                <a:solidFill>
                  <a:schemeClr val="tx1"/>
                </a:solidFill>
                <a:latin typeface="標楷體" pitchFamily="65" charset="-120"/>
                <a:ea typeface="標楷體" pitchFamily="65" charset="-120"/>
              </a:rPr>
              <a:t>。</a:t>
            </a:r>
          </a:p>
        </p:txBody>
      </p:sp>
      <p:sp>
        <p:nvSpPr>
          <p:cNvPr id="48131" name="Rectangle 2"/>
          <p:cNvSpPr>
            <a:spLocks/>
          </p:cNvSpPr>
          <p:nvPr/>
        </p:nvSpPr>
        <p:spPr bwMode="auto">
          <a:xfrm>
            <a:off x="457200" y="0"/>
            <a:ext cx="8229600" cy="611188"/>
          </a:xfrm>
          <a:prstGeom prst="rect">
            <a:avLst/>
          </a:prstGeom>
          <a:noFill/>
          <a:ln w="9525">
            <a:noFill/>
            <a:miter lim="800000"/>
            <a:headEnd/>
            <a:tailEnd/>
          </a:ln>
        </p:spPr>
        <p:txBody>
          <a:bodyPr anchor="ctr"/>
          <a:lstStyle/>
          <a:p>
            <a:pPr algn="ctr"/>
            <a:r>
              <a:rPr kumimoji="0" lang="zh-TW" altLang="en-US" sz="4400" b="1">
                <a:solidFill>
                  <a:schemeClr val="bg1"/>
                </a:solidFill>
                <a:latin typeface="標楷體" pitchFamily="65" charset="-120"/>
                <a:ea typeface="標楷體" pitchFamily="65" charset="-120"/>
              </a:rPr>
              <a:t>第一、二句</a:t>
            </a:r>
            <a:endParaRPr kumimoji="0" lang="en-US" altLang="zh-TW" sz="4400" u="sng">
              <a:solidFill>
                <a:schemeClr val="bg1"/>
              </a:solidFill>
              <a:latin typeface="華康正顏楷體W5"/>
              <a:ea typeface="華康正顏楷體W5"/>
              <a:cs typeface="華康正顏楷體W5"/>
            </a:endParaRPr>
          </a:p>
        </p:txBody>
      </p:sp>
      <p:pic>
        <p:nvPicPr>
          <p:cNvPr id="48132" name="Picture 10" descr="上方ICON-段析">
            <a:hlinkClick r:id="rId4" action="ppaction://hlinksldjump"/>
          </p:cNvPr>
          <p:cNvPicPr>
            <a:picLocks noChangeAspect="1" noChangeArrowheads="1"/>
          </p:cNvPicPr>
          <p:nvPr/>
        </p:nvPicPr>
        <p:blipFill>
          <a:blip r:embed="rId5"/>
          <a:srcRect/>
          <a:stretch>
            <a:fillRect/>
          </a:stretch>
        </p:blipFill>
        <p:spPr bwMode="auto">
          <a:xfrm>
            <a:off x="3276600" y="755650"/>
            <a:ext cx="701675" cy="303213"/>
          </a:xfrm>
          <a:prstGeom prst="rect">
            <a:avLst/>
          </a:prstGeom>
          <a:noFill/>
          <a:ln w="9525">
            <a:noFill/>
            <a:miter lim="800000"/>
            <a:headEnd/>
            <a:tailEnd/>
          </a:ln>
        </p:spPr>
      </p:pic>
      <p:pic>
        <p:nvPicPr>
          <p:cNvPr id="48133" name="Picture 11" descr="上方ICON-段旨">
            <a:hlinkClick r:id="rId6" action="ppaction://hlinksldjump"/>
          </p:cNvPr>
          <p:cNvPicPr>
            <a:picLocks noChangeAspect="1" noChangeArrowheads="1"/>
          </p:cNvPicPr>
          <p:nvPr/>
        </p:nvPicPr>
        <p:blipFill>
          <a:blip r:embed="rId7"/>
          <a:srcRect/>
          <a:stretch>
            <a:fillRect/>
          </a:stretch>
        </p:blipFill>
        <p:spPr bwMode="auto">
          <a:xfrm>
            <a:off x="1692275" y="755650"/>
            <a:ext cx="701675" cy="303213"/>
          </a:xfrm>
          <a:prstGeom prst="rect">
            <a:avLst/>
          </a:prstGeom>
          <a:noFill/>
          <a:ln w="9525">
            <a:noFill/>
            <a:miter lim="800000"/>
            <a:headEnd/>
            <a:tailEnd/>
          </a:ln>
        </p:spPr>
      </p:pic>
      <p:pic>
        <p:nvPicPr>
          <p:cNvPr id="48134" name="Picture 12" descr="上方ICON-語譯">
            <a:hlinkClick r:id="rId8" action="ppaction://hlinksldjump"/>
          </p:cNvPr>
          <p:cNvPicPr>
            <a:picLocks noChangeAspect="1" noChangeArrowheads="1"/>
          </p:cNvPicPr>
          <p:nvPr/>
        </p:nvPicPr>
        <p:blipFill>
          <a:blip r:embed="rId9"/>
          <a:srcRect/>
          <a:stretch>
            <a:fillRect/>
          </a:stretch>
        </p:blipFill>
        <p:spPr bwMode="auto">
          <a:xfrm>
            <a:off x="4932363" y="755650"/>
            <a:ext cx="701675" cy="303213"/>
          </a:xfrm>
          <a:prstGeom prst="rect">
            <a:avLst/>
          </a:prstGeom>
          <a:noFill/>
          <a:ln w="9525">
            <a:noFill/>
            <a:miter lim="800000"/>
            <a:headEnd/>
            <a:tailEnd/>
          </a:ln>
        </p:spPr>
      </p:pic>
      <p:pic>
        <p:nvPicPr>
          <p:cNvPr id="48135" name="Picture 13" descr="上方ICON-課堂Q&amp;A">
            <a:hlinkClick r:id="rId10" action="ppaction://hlinksldjump"/>
          </p:cNvPr>
          <p:cNvPicPr>
            <a:picLocks noChangeAspect="1" noChangeArrowheads="1"/>
          </p:cNvPicPr>
          <p:nvPr/>
        </p:nvPicPr>
        <p:blipFill>
          <a:blip r:embed="rId11"/>
          <a:srcRect/>
          <a:stretch>
            <a:fillRect/>
          </a:stretch>
        </p:blipFill>
        <p:spPr bwMode="auto">
          <a:xfrm>
            <a:off x="6515100" y="755650"/>
            <a:ext cx="1009650" cy="303213"/>
          </a:xfrm>
          <a:prstGeom prst="rect">
            <a:avLst/>
          </a:prstGeom>
          <a:noFill/>
          <a:ln w="9525">
            <a:noFill/>
            <a:miter lim="800000"/>
            <a:headEnd/>
            <a:tailEnd/>
          </a:ln>
        </p:spPr>
      </p:pic>
      <p:pic>
        <p:nvPicPr>
          <p:cNvPr id="48136" name="圖片 17" descr="下方ICON-回目次.png">
            <a:hlinkClick r:id="rId12" action="ppaction://hlinksldjump"/>
          </p:cNvPr>
          <p:cNvPicPr>
            <a:picLocks noChangeAspect="1"/>
          </p:cNvPicPr>
          <p:nvPr/>
        </p:nvPicPr>
        <p:blipFill>
          <a:blip r:embed="rId13"/>
          <a:srcRect/>
          <a:stretch>
            <a:fillRect/>
          </a:stretch>
        </p:blipFill>
        <p:spPr bwMode="auto">
          <a:xfrm>
            <a:off x="8099425" y="6518275"/>
            <a:ext cx="1042988" cy="366713"/>
          </a:xfrm>
          <a:prstGeom prst="rect">
            <a:avLst/>
          </a:prstGeom>
          <a:noFill/>
          <a:ln w="9525">
            <a:noFill/>
            <a:miter lim="800000"/>
            <a:headEnd/>
            <a:tailEnd/>
          </a:ln>
        </p:spPr>
      </p:pic>
      <p:pic>
        <p:nvPicPr>
          <p:cNvPr id="48137" name="Picture 65" descr="下一頁">
            <a:hlinkClick r:id="rId14" action="ppaction://hlinksldjump"/>
          </p:cNvPr>
          <p:cNvPicPr>
            <a:picLocks noChangeAspect="1" noChangeArrowheads="1"/>
          </p:cNvPicPr>
          <p:nvPr/>
        </p:nvPicPr>
        <p:blipFill>
          <a:blip r:embed="rId15"/>
          <a:srcRect/>
          <a:stretch>
            <a:fillRect/>
          </a:stretch>
        </p:blipFill>
        <p:spPr bwMode="auto">
          <a:xfrm>
            <a:off x="8305800" y="5876925"/>
            <a:ext cx="838200" cy="538163"/>
          </a:xfrm>
          <a:prstGeom prst="rect">
            <a:avLst/>
          </a:prstGeom>
          <a:noFill/>
          <a:ln w="9525">
            <a:noFill/>
            <a:miter lim="800000"/>
            <a:headEnd/>
            <a:tailEnd/>
          </a:ln>
        </p:spPr>
      </p:pic>
      <p:pic>
        <p:nvPicPr>
          <p:cNvPr id="48138" name="Picture 156" descr="1">
            <a:hlinkClick r:id="rId16" action="ppaction://hlinksldjump"/>
          </p:cNvPr>
          <p:cNvPicPr>
            <a:picLocks noChangeAspect="1" noChangeArrowheads="1"/>
          </p:cNvPicPr>
          <p:nvPr/>
        </p:nvPicPr>
        <p:blipFill>
          <a:blip r:embed="rId17"/>
          <a:srcRect/>
          <a:stretch>
            <a:fillRect/>
          </a:stretch>
        </p:blipFill>
        <p:spPr bwMode="auto">
          <a:xfrm>
            <a:off x="3362325" y="1571625"/>
            <a:ext cx="323850" cy="323850"/>
          </a:xfrm>
          <a:prstGeom prst="rect">
            <a:avLst/>
          </a:prstGeom>
          <a:noFill/>
          <a:ln w="9525">
            <a:noFill/>
            <a:miter lim="800000"/>
            <a:headEnd/>
            <a:tailEnd/>
          </a:ln>
        </p:spPr>
      </p:pic>
      <p:sp>
        <p:nvSpPr>
          <p:cNvPr id="74909" name="Rectangle 157"/>
          <p:cNvSpPr>
            <a:spLocks noChangeArrowheads="1"/>
          </p:cNvSpPr>
          <p:nvPr/>
        </p:nvSpPr>
        <p:spPr bwMode="auto">
          <a:xfrm>
            <a:off x="827088" y="3068638"/>
            <a:ext cx="6983412" cy="962025"/>
          </a:xfrm>
          <a:prstGeom prst="rect">
            <a:avLst/>
          </a:prstGeom>
          <a:noFill/>
          <a:ln w="9525">
            <a:noFill/>
            <a:miter lim="800000"/>
            <a:headEnd/>
            <a:tailEnd/>
          </a:ln>
        </p:spPr>
        <p:txBody>
          <a:bodyPr lIns="0" tIns="0" rIns="0" bIns="0">
            <a:spAutoFit/>
          </a:bodyPr>
          <a:lstStyle/>
          <a:p>
            <a:pPr>
              <a:tabLst>
                <a:tab pos="0" algn="l"/>
              </a:tabLst>
            </a:pPr>
            <a:r>
              <a:rPr kumimoji="0" lang="zh-TW" altLang="en-US" sz="2100" b="1">
                <a:solidFill>
                  <a:srgbClr val="006600"/>
                </a:solidFill>
                <a:ea typeface="微軟正黑體" pitchFamily="34" charset="-120"/>
              </a:rPr>
              <a:t>蘊含「功業莫從就，歲光屢奔迫」的苦悶。</a:t>
            </a:r>
          </a:p>
          <a:p>
            <a:pPr>
              <a:tabLst>
                <a:tab pos="0" algn="l"/>
              </a:tabLst>
            </a:pPr>
            <a:r>
              <a:rPr kumimoji="0" lang="zh-TW" altLang="en-US" sz="2100" b="1">
                <a:solidFill>
                  <a:srgbClr val="006600"/>
                </a:solidFill>
                <a:ea typeface="微軟正黑體" pitchFamily="34" charset="-120"/>
              </a:rPr>
              <a:t>「棄」字刻劃出過去歲月對詩人的冷酷無情，</a:t>
            </a:r>
          </a:p>
          <a:p>
            <a:pPr>
              <a:tabLst>
                <a:tab pos="0" algn="l"/>
              </a:tabLst>
            </a:pPr>
            <a:r>
              <a:rPr kumimoji="0" lang="zh-TW" altLang="en-US" sz="2100" b="1">
                <a:solidFill>
                  <a:srgbClr val="006600"/>
                </a:solidFill>
                <a:ea typeface="微軟正黑體" pitchFamily="34" charset="-120"/>
              </a:rPr>
              <a:t>「留」字則顯示出詩人對往昔時光流連不捨的矛盾心情</a:t>
            </a:r>
          </a:p>
        </p:txBody>
      </p:sp>
      <p:pic>
        <p:nvPicPr>
          <p:cNvPr id="28" name="圖片 18" descr="下標籤-析.png"/>
          <p:cNvPicPr>
            <a:picLocks noChangeAspect="1"/>
          </p:cNvPicPr>
          <p:nvPr/>
        </p:nvPicPr>
        <p:blipFill>
          <a:blip r:embed="rId18"/>
          <a:srcRect/>
          <a:stretch>
            <a:fillRect/>
          </a:stretch>
        </p:blipFill>
        <p:spPr bwMode="auto">
          <a:xfrm>
            <a:off x="5959475" y="3036888"/>
            <a:ext cx="236538" cy="273050"/>
          </a:xfrm>
          <a:prstGeom prst="rect">
            <a:avLst/>
          </a:prstGeom>
          <a:noFill/>
          <a:ln w="9525">
            <a:noFill/>
            <a:miter lim="800000"/>
            <a:headEnd/>
            <a:tailEnd/>
          </a:ln>
        </p:spPr>
      </p:pic>
      <p:sp>
        <p:nvSpPr>
          <p:cNvPr id="74911" name="Text Box 159"/>
          <p:cNvSpPr txBox="1">
            <a:spLocks noChangeArrowheads="1"/>
          </p:cNvSpPr>
          <p:nvPr/>
        </p:nvSpPr>
        <p:spPr bwMode="auto">
          <a:xfrm>
            <a:off x="5672138" y="1214438"/>
            <a:ext cx="539750" cy="320675"/>
          </a:xfrm>
          <a:prstGeom prst="rect">
            <a:avLst/>
          </a:prstGeom>
          <a:noFill/>
          <a:ln w="9525">
            <a:noFill/>
            <a:miter lim="800000"/>
            <a:headEnd/>
            <a:tailEnd/>
          </a:ln>
        </p:spPr>
        <p:txBody>
          <a:bodyPr lIns="0" tIns="0" rIns="0" bIns="0">
            <a:spAutoFit/>
          </a:bodyPr>
          <a:lstStyle/>
          <a:p>
            <a:pPr>
              <a:spcBef>
                <a:spcPct val="50000"/>
              </a:spcBef>
            </a:pPr>
            <a:r>
              <a:rPr lang="zh-TW" altLang="en-US" sz="2100" b="1">
                <a:solidFill>
                  <a:srgbClr val="9900FF"/>
                </a:solidFill>
                <a:ea typeface="微軟正黑體" pitchFamily="34" charset="-120"/>
              </a:rPr>
              <a:t>韻腳</a:t>
            </a:r>
          </a:p>
        </p:txBody>
      </p:sp>
      <p:sp>
        <p:nvSpPr>
          <p:cNvPr id="74912" name="Oval 160"/>
          <p:cNvSpPr>
            <a:spLocks noChangeArrowheads="1"/>
          </p:cNvSpPr>
          <p:nvPr/>
        </p:nvSpPr>
        <p:spPr bwMode="auto">
          <a:xfrm>
            <a:off x="5757863" y="1557338"/>
            <a:ext cx="360362" cy="358775"/>
          </a:xfrm>
          <a:prstGeom prst="ellipse">
            <a:avLst/>
          </a:prstGeom>
          <a:noFill/>
          <a:ln w="3175">
            <a:solidFill>
              <a:srgbClr val="9900FF"/>
            </a:solidFill>
            <a:round/>
            <a:headEnd/>
            <a:tailEnd/>
          </a:ln>
        </p:spPr>
        <p:txBody>
          <a:bodyPr wrap="none" anchor="ctr"/>
          <a:lstStyle/>
          <a:p>
            <a:pPr>
              <a:spcBef>
                <a:spcPct val="20000"/>
              </a:spcBef>
            </a:pPr>
            <a:endParaRPr kumimoji="0" lang="zh-TW" altLang="en-US">
              <a:ea typeface="標楷體" pitchFamily="65" charset="-120"/>
            </a:endParaRPr>
          </a:p>
        </p:txBody>
      </p:sp>
      <p:sp>
        <p:nvSpPr>
          <p:cNvPr id="74913" name="Oval 161"/>
          <p:cNvSpPr>
            <a:spLocks noChangeArrowheads="1"/>
          </p:cNvSpPr>
          <p:nvPr/>
        </p:nvSpPr>
        <p:spPr bwMode="auto">
          <a:xfrm>
            <a:off x="5580063" y="2700338"/>
            <a:ext cx="360362" cy="358775"/>
          </a:xfrm>
          <a:prstGeom prst="ellipse">
            <a:avLst/>
          </a:prstGeom>
          <a:noFill/>
          <a:ln w="3175">
            <a:solidFill>
              <a:srgbClr val="9900FF"/>
            </a:solidFill>
            <a:round/>
            <a:headEnd/>
            <a:tailEnd/>
          </a:ln>
        </p:spPr>
        <p:txBody>
          <a:bodyPr wrap="none" anchor="ctr"/>
          <a:lstStyle/>
          <a:p>
            <a:pPr>
              <a:spcBef>
                <a:spcPct val="20000"/>
              </a:spcBef>
            </a:pPr>
            <a:endParaRPr kumimoji="0" lang="zh-TW" altLang="en-US">
              <a:ea typeface="標楷體" pitchFamily="65" charset="-120"/>
            </a:endParaRPr>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90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4909"/>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1" restart="whenNotActive" fill="hold" evtFilter="cancelBubble" nodeType="interactiveSeq">
                <p:stCondLst>
                  <p:cond evt="onClick" delay="0">
                    <p:tgtEl>
                      <p:spTgt spid="74911"/>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4912"/>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74913"/>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74912"/>
                                        </p:tgtEl>
                                        <p:attrNameLst>
                                          <p:attrName>style.visibility</p:attrName>
                                        </p:attrNameLst>
                                      </p:cBhvr>
                                      <p:to>
                                        <p:strVal val="hidden"/>
                                      </p:to>
                                    </p:set>
                                  </p:childTnLst>
                                </p:cTn>
                              </p:par>
                              <p:par>
                                <p:cTn id="22" presetID="1" presetClass="exit" presetSubtype="0" fill="hold" grpId="1" nodeType="withEffect">
                                  <p:stCondLst>
                                    <p:cond delay="0"/>
                                  </p:stCondLst>
                                  <p:childTnLst>
                                    <p:set>
                                      <p:cBhvr>
                                        <p:cTn id="23" dur="1" fill="hold">
                                          <p:stCondLst>
                                            <p:cond delay="0"/>
                                          </p:stCondLst>
                                        </p:cTn>
                                        <p:tgtEl>
                                          <p:spTgt spid="74913"/>
                                        </p:tgtEl>
                                        <p:attrNameLst>
                                          <p:attrName>style.visibility</p:attrName>
                                        </p:attrNameLst>
                                      </p:cBhvr>
                                      <p:to>
                                        <p:strVal val="hidden"/>
                                      </p:to>
                                    </p:set>
                                  </p:childTnLst>
                                </p:cTn>
                              </p:par>
                            </p:childTnLst>
                          </p:cTn>
                        </p:par>
                      </p:childTnLst>
                    </p:cTn>
                  </p:par>
                </p:childTnLst>
              </p:cTn>
              <p:nextCondLst>
                <p:cond evt="onClick" delay="0">
                  <p:tgtEl>
                    <p:spTgt spid="74911"/>
                  </p:tgtEl>
                </p:cond>
              </p:nextCondLst>
            </p:seq>
          </p:childTnLst>
        </p:cTn>
      </p:par>
    </p:tnLst>
    <p:bldLst>
      <p:bldP spid="74909" grpId="0"/>
      <p:bldP spid="74909" grpId="1"/>
      <p:bldP spid="74912" grpId="0" animBg="1"/>
      <p:bldP spid="74912" grpId="1" animBg="1"/>
      <p:bldP spid="74913" grpId="0" animBg="1"/>
      <p:bldP spid="74913" grpId="1" animBg="1"/>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0177" name="圖片 2"/>
          <p:cNvPicPr>
            <a:picLocks noChangeAspect="1"/>
          </p:cNvPicPr>
          <p:nvPr/>
        </p:nvPicPr>
        <p:blipFill>
          <a:blip r:embed="rId2"/>
          <a:srcRect/>
          <a:stretch>
            <a:fillRect/>
          </a:stretch>
        </p:blipFill>
        <p:spPr bwMode="auto">
          <a:xfrm>
            <a:off x="0" y="188913"/>
            <a:ext cx="9144000" cy="1014412"/>
          </a:xfrm>
          <a:prstGeom prst="rect">
            <a:avLst/>
          </a:prstGeom>
          <a:noFill/>
          <a:ln w="9525">
            <a:noFill/>
            <a:miter lim="800000"/>
            <a:headEnd/>
            <a:tailEnd/>
          </a:ln>
        </p:spPr>
      </p:pic>
      <p:sp>
        <p:nvSpPr>
          <p:cNvPr id="50178" name="Rectangle 3"/>
          <p:cNvSpPr>
            <a:spLocks/>
          </p:cNvSpPr>
          <p:nvPr/>
        </p:nvSpPr>
        <p:spPr bwMode="auto">
          <a:xfrm>
            <a:off x="179388" y="981075"/>
            <a:ext cx="8713787" cy="4137025"/>
          </a:xfrm>
          <a:prstGeom prst="rect">
            <a:avLst/>
          </a:prstGeom>
          <a:noFill/>
          <a:ln w="9525">
            <a:noFill/>
            <a:miter lim="800000"/>
            <a:headEnd/>
            <a:tailEnd/>
          </a:ln>
        </p:spPr>
        <p:txBody>
          <a:bodyPr/>
          <a:lstStyle/>
          <a:p>
            <a:pPr marL="342900" indent="-342900" eaLnBrk="0" hangingPunct="0">
              <a:lnSpc>
                <a:spcPct val="150000"/>
              </a:lnSpc>
              <a:spcBef>
                <a:spcPts val="1200"/>
              </a:spcBef>
              <a:buFont typeface="Arial" charset="0"/>
              <a:buChar char="•"/>
            </a:pPr>
            <a:r>
              <a:rPr kumimoji="0" lang="zh-TW" altLang="zh-TW">
                <a:solidFill>
                  <a:schemeClr val="tx1"/>
                </a:solidFill>
                <a:latin typeface="Calibri" pitchFamily="34" charset="0"/>
                <a:ea typeface="標楷體" pitchFamily="65" charset="-120"/>
              </a:rPr>
              <a:t>突起波瀾，寫出鬱積已久的精神苦悶。</a:t>
            </a:r>
            <a:endParaRPr kumimoji="0" lang="en-US" altLang="zh-TW">
              <a:solidFill>
                <a:schemeClr val="tx1"/>
              </a:solidFill>
              <a:latin typeface="Calibri" pitchFamily="34" charset="0"/>
              <a:ea typeface="標楷體" pitchFamily="65" charset="-120"/>
            </a:endParaRPr>
          </a:p>
        </p:txBody>
      </p:sp>
      <p:pic>
        <p:nvPicPr>
          <p:cNvPr id="50179" name="圖片 5" descr="下方ICON-關閉.png">
            <a:hlinkClick r:id="rId3" action="ppaction://hlinksldjump"/>
          </p:cNvPr>
          <p:cNvPicPr>
            <a:picLocks noChangeAspect="1"/>
          </p:cNvPicPr>
          <p:nvPr/>
        </p:nvPicPr>
        <p:blipFill>
          <a:blip r:embed="rId4"/>
          <a:srcRect/>
          <a:stretch>
            <a:fillRect/>
          </a:stretch>
        </p:blipFill>
        <p:spPr bwMode="auto">
          <a:xfrm>
            <a:off x="8334375" y="6519863"/>
            <a:ext cx="846138" cy="365125"/>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01" name="圖片 1"/>
          <p:cNvPicPr>
            <a:picLocks noChangeAspect="1"/>
          </p:cNvPicPr>
          <p:nvPr/>
        </p:nvPicPr>
        <p:blipFill>
          <a:blip r:embed="rId2"/>
          <a:srcRect/>
          <a:stretch>
            <a:fillRect/>
          </a:stretch>
        </p:blipFill>
        <p:spPr bwMode="auto">
          <a:xfrm>
            <a:off x="0" y="188913"/>
            <a:ext cx="9144000" cy="1014412"/>
          </a:xfrm>
          <a:prstGeom prst="rect">
            <a:avLst/>
          </a:prstGeom>
          <a:noFill/>
          <a:ln w="9525">
            <a:noFill/>
            <a:miter lim="800000"/>
            <a:headEnd/>
            <a:tailEnd/>
          </a:ln>
        </p:spPr>
      </p:pic>
      <p:sp>
        <p:nvSpPr>
          <p:cNvPr id="51202" name="Rectangle 3"/>
          <p:cNvSpPr>
            <a:spLocks/>
          </p:cNvSpPr>
          <p:nvPr/>
        </p:nvSpPr>
        <p:spPr bwMode="auto">
          <a:xfrm>
            <a:off x="155575" y="981075"/>
            <a:ext cx="8821738" cy="4525963"/>
          </a:xfrm>
          <a:prstGeom prst="rect">
            <a:avLst/>
          </a:prstGeom>
          <a:noFill/>
          <a:ln w="9525">
            <a:noFill/>
            <a:miter lim="800000"/>
            <a:headEnd/>
            <a:tailEnd/>
          </a:ln>
        </p:spPr>
        <p:txBody>
          <a:bodyPr/>
          <a:lstStyle/>
          <a:p>
            <a:pPr eaLnBrk="0" hangingPunct="0">
              <a:lnSpc>
                <a:spcPct val="150000"/>
              </a:lnSpc>
              <a:spcBef>
                <a:spcPts val="1200"/>
              </a:spcBef>
              <a:buFont typeface="Arial" charset="0"/>
              <a:buNone/>
            </a:pPr>
            <a:r>
              <a:rPr kumimoji="0" lang="zh-TW" altLang="en-US" sz="2800">
                <a:solidFill>
                  <a:schemeClr val="tx1"/>
                </a:solidFill>
                <a:latin typeface="標楷體" pitchFamily="65" charset="-120"/>
                <a:ea typeface="標楷體" pitchFamily="65" charset="-120"/>
              </a:rPr>
              <a:t>既不寫樓， 更不敘別，一氣呵成、長達十一字的散文句式，極生動形象地凸顯詩人心緒之亂。</a:t>
            </a:r>
          </a:p>
        </p:txBody>
      </p:sp>
      <p:pic>
        <p:nvPicPr>
          <p:cNvPr id="51203" name="圖片 4" descr="下方ICON-關閉.png">
            <a:hlinkClick r:id="rId3" action="ppaction://hlinksldjump"/>
          </p:cNvPr>
          <p:cNvPicPr>
            <a:picLocks noChangeAspect="1"/>
          </p:cNvPicPr>
          <p:nvPr/>
        </p:nvPicPr>
        <p:blipFill>
          <a:blip r:embed="rId4"/>
          <a:srcRect/>
          <a:stretch>
            <a:fillRect/>
          </a:stretch>
        </p:blipFill>
        <p:spPr bwMode="auto">
          <a:xfrm>
            <a:off x="8334375" y="6519863"/>
            <a:ext cx="846138" cy="365125"/>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2225" name="圖片 1"/>
          <p:cNvPicPr>
            <a:picLocks noChangeAspect="1"/>
          </p:cNvPicPr>
          <p:nvPr/>
        </p:nvPicPr>
        <p:blipFill>
          <a:blip r:embed="rId2"/>
          <a:srcRect/>
          <a:stretch>
            <a:fillRect/>
          </a:stretch>
        </p:blipFill>
        <p:spPr bwMode="auto">
          <a:xfrm>
            <a:off x="0" y="185738"/>
            <a:ext cx="9144000" cy="1014412"/>
          </a:xfrm>
          <a:prstGeom prst="rect">
            <a:avLst/>
          </a:prstGeom>
          <a:noFill/>
          <a:ln w="9525">
            <a:noFill/>
            <a:miter lim="800000"/>
            <a:headEnd/>
            <a:tailEnd/>
          </a:ln>
        </p:spPr>
      </p:pic>
      <p:sp>
        <p:nvSpPr>
          <p:cNvPr id="52226" name="Rectangle 3"/>
          <p:cNvSpPr>
            <a:spLocks/>
          </p:cNvSpPr>
          <p:nvPr/>
        </p:nvSpPr>
        <p:spPr bwMode="auto">
          <a:xfrm>
            <a:off x="107950" y="984250"/>
            <a:ext cx="8964613" cy="5391150"/>
          </a:xfrm>
          <a:prstGeom prst="rect">
            <a:avLst/>
          </a:prstGeom>
          <a:noFill/>
          <a:ln w="9525">
            <a:noFill/>
            <a:miter lim="800000"/>
            <a:headEnd/>
            <a:tailEnd/>
          </a:ln>
        </p:spPr>
        <p:txBody>
          <a:bodyPr/>
          <a:lstStyle/>
          <a:p>
            <a:pPr>
              <a:lnSpc>
                <a:spcPct val="150000"/>
              </a:lnSpc>
              <a:spcBef>
                <a:spcPts val="1200"/>
              </a:spcBef>
            </a:pPr>
            <a:r>
              <a:rPr kumimoji="0" lang="zh-TW" altLang="en-US" sz="2800">
                <a:solidFill>
                  <a:schemeClr val="tx1"/>
                </a:solidFill>
                <a:ea typeface="標楷體" pitchFamily="65" charset="-120"/>
              </a:rPr>
              <a:t>棄我而逝的昨日時光已不可挽留，亂我心緒的今日多叫人煩憂。</a:t>
            </a:r>
          </a:p>
        </p:txBody>
      </p:sp>
      <p:pic>
        <p:nvPicPr>
          <p:cNvPr id="52227" name="圖片 4" descr="下方ICON-關閉.png">
            <a:hlinkClick r:id="rId3" action="ppaction://hlinksldjump"/>
          </p:cNvPr>
          <p:cNvPicPr>
            <a:picLocks noChangeAspect="1"/>
          </p:cNvPicPr>
          <p:nvPr/>
        </p:nvPicPr>
        <p:blipFill>
          <a:blip r:embed="rId4"/>
          <a:srcRect/>
          <a:stretch>
            <a:fillRect/>
          </a:stretch>
        </p:blipFill>
        <p:spPr bwMode="auto">
          <a:xfrm>
            <a:off x="8334375" y="6519863"/>
            <a:ext cx="846138" cy="366712"/>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3249" name="圖片 2"/>
          <p:cNvPicPr>
            <a:picLocks noChangeAspect="1"/>
          </p:cNvPicPr>
          <p:nvPr/>
        </p:nvPicPr>
        <p:blipFill>
          <a:blip r:embed="rId2"/>
          <a:srcRect/>
          <a:stretch>
            <a:fillRect/>
          </a:stretch>
        </p:blipFill>
        <p:spPr bwMode="auto">
          <a:xfrm>
            <a:off x="0" y="188913"/>
            <a:ext cx="9144000" cy="1014412"/>
          </a:xfrm>
          <a:prstGeom prst="rect">
            <a:avLst/>
          </a:prstGeom>
          <a:noFill/>
          <a:ln w="9525">
            <a:noFill/>
            <a:miter lim="800000"/>
            <a:headEnd/>
            <a:tailEnd/>
          </a:ln>
        </p:spPr>
      </p:pic>
      <p:sp>
        <p:nvSpPr>
          <p:cNvPr id="53250" name="內容版面配置區 2"/>
          <p:cNvSpPr>
            <a:spLocks/>
          </p:cNvSpPr>
          <p:nvPr/>
        </p:nvSpPr>
        <p:spPr bwMode="auto">
          <a:xfrm>
            <a:off x="144463" y="765175"/>
            <a:ext cx="8388350" cy="4525963"/>
          </a:xfrm>
          <a:prstGeom prst="rect">
            <a:avLst/>
          </a:prstGeom>
          <a:noFill/>
          <a:ln w="9525">
            <a:noFill/>
            <a:miter lim="800000"/>
            <a:headEnd/>
            <a:tailEnd/>
          </a:ln>
        </p:spPr>
        <p:txBody>
          <a:bodyPr/>
          <a:lstStyle/>
          <a:p>
            <a:pPr marL="404813" indent="-404813" eaLnBrk="0" hangingPunct="0">
              <a:spcBef>
                <a:spcPct val="20000"/>
              </a:spcBef>
              <a:buFont typeface="Arial" charset="0"/>
              <a:buNone/>
            </a:pPr>
            <a:r>
              <a:rPr kumimoji="0" lang="en-US" altLang="zh-TW">
                <a:solidFill>
                  <a:schemeClr val="tx1"/>
                </a:solidFill>
                <a:latin typeface="標楷體" pitchFamily="65" charset="-120"/>
                <a:ea typeface="標楷體" pitchFamily="65" charset="-120"/>
              </a:rPr>
              <a:t>1.</a:t>
            </a:r>
            <a:r>
              <a:rPr kumimoji="0" lang="zh-TW" altLang="zh-TW">
                <a:solidFill>
                  <a:schemeClr val="tx1"/>
                </a:solidFill>
                <a:latin typeface="標楷體" pitchFamily="65" charset="-120"/>
                <a:ea typeface="標楷體" pitchFamily="65" charset="-120"/>
              </a:rPr>
              <a:t>「棄我去者」二句在句式上有何特色？呈現出作者何種心境？</a:t>
            </a:r>
            <a:endParaRPr kumimoji="0" lang="en-US" altLang="zh-TW">
              <a:solidFill>
                <a:schemeClr val="tx1"/>
              </a:solidFill>
              <a:latin typeface="標楷體" pitchFamily="65" charset="-120"/>
              <a:ea typeface="標楷體" pitchFamily="65" charset="-120"/>
            </a:endParaRPr>
          </a:p>
          <a:p>
            <a:pPr marL="404813" indent="-404813" eaLnBrk="0" hangingPunct="0">
              <a:spcBef>
                <a:spcPct val="20000"/>
              </a:spcBef>
              <a:buFont typeface="Arial" charset="0"/>
              <a:buNone/>
            </a:pPr>
            <a:r>
              <a:rPr kumimoji="0" lang="zh-TW" altLang="en-US">
                <a:solidFill>
                  <a:schemeClr val="tx1"/>
                </a:solidFill>
                <a:latin typeface="標楷體" pitchFamily="65" charset="-120"/>
                <a:ea typeface="標楷體" pitchFamily="65" charset="-120"/>
              </a:rPr>
              <a:t>答：</a:t>
            </a:r>
          </a:p>
        </p:txBody>
      </p:sp>
      <p:sp>
        <p:nvSpPr>
          <p:cNvPr id="4" name="內容版面配置區 2"/>
          <p:cNvSpPr txBox="1">
            <a:spLocks/>
          </p:cNvSpPr>
          <p:nvPr/>
        </p:nvSpPr>
        <p:spPr bwMode="auto">
          <a:xfrm>
            <a:off x="914400" y="1844675"/>
            <a:ext cx="8172450" cy="3870325"/>
          </a:xfrm>
          <a:prstGeom prst="rect">
            <a:avLst/>
          </a:prstGeom>
          <a:noFill/>
          <a:ln w="9525">
            <a:noFill/>
            <a:miter lim="800000"/>
            <a:headEnd/>
            <a:tailEnd/>
          </a:ln>
        </p:spPr>
        <p:txBody>
          <a:bodyPr/>
          <a:lstStyle/>
          <a:p>
            <a:pPr>
              <a:spcBef>
                <a:spcPct val="20000"/>
              </a:spcBef>
              <a:tabLst>
                <a:tab pos="0" algn="l"/>
              </a:tabLst>
            </a:pPr>
            <a:r>
              <a:rPr kumimoji="0" lang="zh-TW" altLang="en-US">
                <a:ea typeface="標楷體" pitchFamily="65" charset="-120"/>
              </a:rPr>
              <a:t>「棄我去者」二句是以重疊複沓的句法（既說「棄我去」，又說「不可留」；既言「亂我心」，又稱「多煩憂」），和一氣而下、長達十一個字的散文句式，極生動地呈現出作者鬱結之深、心緒之亂。</a:t>
            </a:r>
          </a:p>
        </p:txBody>
      </p:sp>
      <p:pic>
        <p:nvPicPr>
          <p:cNvPr id="53252" name="Picture 15" descr="下一題">
            <a:hlinkClick r:id="rId3" action="ppaction://hlinksldjump"/>
          </p:cNvPr>
          <p:cNvPicPr>
            <a:picLocks noChangeAspect="1" noChangeArrowheads="1"/>
          </p:cNvPicPr>
          <p:nvPr/>
        </p:nvPicPr>
        <p:blipFill>
          <a:blip r:embed="rId4"/>
          <a:srcRect/>
          <a:stretch>
            <a:fillRect/>
          </a:stretch>
        </p:blipFill>
        <p:spPr bwMode="auto">
          <a:xfrm>
            <a:off x="8366125" y="5949950"/>
            <a:ext cx="777875" cy="5413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9458" name="Rectangle 3"/>
          <p:cNvSpPr>
            <a:spLocks noGrp="1"/>
          </p:cNvSpPr>
          <p:nvPr>
            <p:ph type="body" idx="1"/>
          </p:nvPr>
        </p:nvSpPr>
        <p:spPr>
          <a:xfrm>
            <a:off x="1773238" y="1223963"/>
            <a:ext cx="6254750" cy="3516312"/>
          </a:xfrm>
        </p:spPr>
        <p:txBody>
          <a:bodyPr/>
          <a:lstStyle/>
          <a:p>
            <a:pPr marL="0" indent="0">
              <a:lnSpc>
                <a:spcPct val="230000"/>
              </a:lnSpc>
              <a:spcBef>
                <a:spcPts val="600"/>
              </a:spcBef>
              <a:spcAft>
                <a:spcPts val="600"/>
              </a:spcAft>
              <a:buFont typeface="Arial" charset="0"/>
              <a:buNone/>
            </a:pPr>
            <a:r>
              <a:rPr lang="zh-TW" altLang="en-US" sz="2800" u="sng" smtClean="0">
                <a:latin typeface="標楷體" pitchFamily="65" charset="-120"/>
                <a:ea typeface="標楷體" pitchFamily="65" charset="-120"/>
              </a:rPr>
              <a:t>弱冠 弄柔翰 ，卓犖 觀群書。</a:t>
            </a:r>
          </a:p>
          <a:p>
            <a:pPr marL="0" indent="0">
              <a:lnSpc>
                <a:spcPct val="230000"/>
              </a:lnSpc>
              <a:spcBef>
                <a:spcPts val="600"/>
              </a:spcBef>
              <a:spcAft>
                <a:spcPts val="600"/>
              </a:spcAft>
              <a:buFont typeface="Arial" charset="0"/>
              <a:buNone/>
            </a:pPr>
            <a:r>
              <a:rPr lang="zh-TW" altLang="en-US" sz="2800" u="sng" smtClean="0">
                <a:latin typeface="標楷體" pitchFamily="65" charset="-120"/>
                <a:ea typeface="標楷體" pitchFamily="65" charset="-120"/>
              </a:rPr>
              <a:t>著論準</a:t>
            </a:r>
            <a:r>
              <a:rPr lang="en-US" altLang="zh-TW" sz="2800" u="sng" smtClean="0">
                <a:latin typeface="標楷體" pitchFamily="65" charset="-120"/>
                <a:ea typeface="標楷體" pitchFamily="65" charset="-120"/>
              </a:rPr>
              <a:t>〈</a:t>
            </a:r>
            <a:r>
              <a:rPr lang="zh-TW" altLang="en-US" sz="2800" u="sng" smtClean="0">
                <a:latin typeface="標楷體" pitchFamily="65" charset="-120"/>
                <a:ea typeface="標楷體" pitchFamily="65" charset="-120"/>
              </a:rPr>
              <a:t>過秦</a:t>
            </a:r>
            <a:r>
              <a:rPr lang="en-US" altLang="zh-TW" sz="2800" u="sng" smtClean="0">
                <a:latin typeface="標楷體" pitchFamily="65" charset="-120"/>
                <a:ea typeface="標楷體" pitchFamily="65" charset="-120"/>
              </a:rPr>
              <a:t>〉</a:t>
            </a:r>
            <a:r>
              <a:rPr lang="zh-TW" altLang="en-US" sz="2800" u="sng" smtClean="0">
                <a:latin typeface="標楷體" pitchFamily="65" charset="-120"/>
                <a:ea typeface="標楷體" pitchFamily="65" charset="-120"/>
              </a:rPr>
              <a:t>，作賦擬</a:t>
            </a:r>
            <a:r>
              <a:rPr lang="en-US" altLang="zh-TW" sz="2800" u="sng" smtClean="0">
                <a:latin typeface="標楷體" pitchFamily="65" charset="-120"/>
                <a:ea typeface="標楷體" pitchFamily="65" charset="-120"/>
              </a:rPr>
              <a:t>〈</a:t>
            </a:r>
            <a:r>
              <a:rPr lang="zh-TW" altLang="en-US" sz="2800" u="sng" smtClean="0">
                <a:latin typeface="標楷體" pitchFamily="65" charset="-120"/>
                <a:ea typeface="標楷體" pitchFamily="65" charset="-120"/>
              </a:rPr>
              <a:t>子虛</a:t>
            </a:r>
            <a:r>
              <a:rPr lang="en-US" altLang="zh-TW" sz="2800" u="sng" smtClean="0">
                <a:latin typeface="標楷體" pitchFamily="65" charset="-120"/>
                <a:ea typeface="標楷體" pitchFamily="65" charset="-120"/>
              </a:rPr>
              <a:t>〉</a:t>
            </a:r>
            <a:r>
              <a:rPr lang="zh-TW" altLang="en-US" sz="2800" smtClean="0">
                <a:latin typeface="標楷體" pitchFamily="65" charset="-120"/>
                <a:ea typeface="標楷體" pitchFamily="65" charset="-120"/>
              </a:rPr>
              <a:t>。</a:t>
            </a:r>
          </a:p>
          <a:p>
            <a:pPr marL="0" indent="0">
              <a:lnSpc>
                <a:spcPct val="230000"/>
              </a:lnSpc>
              <a:spcBef>
                <a:spcPts val="600"/>
              </a:spcBef>
              <a:spcAft>
                <a:spcPts val="600"/>
              </a:spcAft>
              <a:buFont typeface="Arial" charset="0"/>
              <a:buNone/>
            </a:pPr>
            <a:r>
              <a:rPr lang="zh-TW" altLang="en-US" sz="2800" u="sng" smtClean="0">
                <a:latin typeface="標楷體" pitchFamily="65" charset="-120"/>
                <a:ea typeface="標楷體" pitchFamily="65" charset="-120"/>
              </a:rPr>
              <a:t>邊城苦鳴鏑 ，羽檄 飛京都</a:t>
            </a:r>
            <a:r>
              <a:rPr lang="zh-TW" altLang="en-US" sz="2800" smtClean="0">
                <a:latin typeface="標楷體" pitchFamily="65" charset="-120"/>
                <a:ea typeface="標楷體" pitchFamily="65" charset="-120"/>
              </a:rPr>
              <a:t>。</a:t>
            </a:r>
          </a:p>
          <a:p>
            <a:pPr marL="0" indent="0">
              <a:lnSpc>
                <a:spcPct val="230000"/>
              </a:lnSpc>
              <a:spcBef>
                <a:spcPts val="600"/>
              </a:spcBef>
              <a:spcAft>
                <a:spcPts val="600"/>
              </a:spcAft>
              <a:buFont typeface="Arial" charset="0"/>
              <a:buNone/>
            </a:pPr>
            <a:r>
              <a:rPr lang="zh-TW" altLang="en-US" sz="2800" u="sng" smtClean="0">
                <a:latin typeface="標楷體" pitchFamily="65" charset="-120"/>
                <a:ea typeface="標楷體" pitchFamily="65" charset="-120"/>
              </a:rPr>
              <a:t>雖非甲冑 士，疇昔 覽</a:t>
            </a:r>
            <a:r>
              <a:rPr lang="en-US" altLang="zh-TW" sz="2800" u="sng" smtClean="0">
                <a:latin typeface="標楷體" pitchFamily="65" charset="-120"/>
                <a:ea typeface="標楷體" pitchFamily="65" charset="-120"/>
              </a:rPr>
              <a:t>《</a:t>
            </a:r>
            <a:r>
              <a:rPr lang="zh-TW" altLang="en-US" sz="2800" u="sng" smtClean="0">
                <a:latin typeface="標楷體" pitchFamily="65" charset="-120"/>
                <a:ea typeface="標楷體" pitchFamily="65" charset="-120"/>
              </a:rPr>
              <a:t>穰苴</a:t>
            </a:r>
            <a:r>
              <a:rPr lang="en-US" altLang="zh-TW" sz="2800" u="sng" smtClean="0">
                <a:latin typeface="標楷體" pitchFamily="65" charset="-120"/>
                <a:ea typeface="標楷體" pitchFamily="65" charset="-120"/>
              </a:rPr>
              <a:t>》</a:t>
            </a:r>
            <a:r>
              <a:rPr lang="zh-TW" altLang="en-US" sz="2800" smtClean="0">
                <a:latin typeface="標楷體" pitchFamily="65" charset="-120"/>
                <a:ea typeface="標楷體" pitchFamily="65" charset="-120"/>
              </a:rPr>
              <a:t>。</a:t>
            </a:r>
            <a:endParaRPr lang="en-US" altLang="zh-TW" sz="2800" smtClean="0">
              <a:latin typeface="標楷體" pitchFamily="65" charset="-120"/>
              <a:ea typeface="標楷體" pitchFamily="65" charset="-120"/>
            </a:endParaRPr>
          </a:p>
        </p:txBody>
      </p:sp>
      <p:sp>
        <p:nvSpPr>
          <p:cNvPr id="19459" name="Rectangle 2"/>
          <p:cNvSpPr>
            <a:spLocks/>
          </p:cNvSpPr>
          <p:nvPr/>
        </p:nvSpPr>
        <p:spPr bwMode="auto">
          <a:xfrm>
            <a:off x="457200" y="0"/>
            <a:ext cx="8229600" cy="611188"/>
          </a:xfrm>
          <a:prstGeom prst="rect">
            <a:avLst/>
          </a:prstGeom>
          <a:noFill/>
          <a:ln w="9525">
            <a:noFill/>
            <a:miter lim="800000"/>
            <a:headEnd/>
            <a:tailEnd/>
          </a:ln>
        </p:spPr>
        <p:txBody>
          <a:bodyPr anchor="ctr"/>
          <a:lstStyle/>
          <a:p>
            <a:pPr algn="ctr"/>
            <a:r>
              <a:rPr kumimoji="0" lang="zh-TW" altLang="en-US" sz="4400" b="1">
                <a:solidFill>
                  <a:schemeClr val="bg1"/>
                </a:solidFill>
                <a:latin typeface="標楷體" pitchFamily="65" charset="-120"/>
                <a:ea typeface="標楷體" pitchFamily="65" charset="-120"/>
              </a:rPr>
              <a:t>前八句</a:t>
            </a:r>
            <a:endParaRPr kumimoji="0" lang="en-US" altLang="zh-TW" sz="4400" u="sng">
              <a:solidFill>
                <a:schemeClr val="bg1"/>
              </a:solidFill>
              <a:latin typeface="華康正顏楷體W5"/>
              <a:ea typeface="華康正顏楷體W5"/>
              <a:cs typeface="華康正顏楷體W5"/>
            </a:endParaRPr>
          </a:p>
        </p:txBody>
      </p:sp>
      <p:pic>
        <p:nvPicPr>
          <p:cNvPr id="19460" name="Picture 10" descr="上方ICON-段析">
            <a:hlinkClick r:id="rId4" action="ppaction://hlinksldjump"/>
          </p:cNvPr>
          <p:cNvPicPr>
            <a:picLocks noChangeAspect="1" noChangeArrowheads="1"/>
          </p:cNvPicPr>
          <p:nvPr/>
        </p:nvPicPr>
        <p:blipFill>
          <a:blip r:embed="rId5"/>
          <a:srcRect/>
          <a:stretch>
            <a:fillRect/>
          </a:stretch>
        </p:blipFill>
        <p:spPr bwMode="auto">
          <a:xfrm>
            <a:off x="3276600" y="755650"/>
            <a:ext cx="701675" cy="303213"/>
          </a:xfrm>
          <a:prstGeom prst="rect">
            <a:avLst/>
          </a:prstGeom>
          <a:noFill/>
          <a:ln w="9525">
            <a:noFill/>
            <a:miter lim="800000"/>
            <a:headEnd/>
            <a:tailEnd/>
          </a:ln>
        </p:spPr>
      </p:pic>
      <p:pic>
        <p:nvPicPr>
          <p:cNvPr id="19461" name="Picture 11" descr="上方ICON-段旨">
            <a:hlinkClick r:id="rId6" action="ppaction://hlinksldjump"/>
          </p:cNvPr>
          <p:cNvPicPr>
            <a:picLocks noChangeAspect="1" noChangeArrowheads="1"/>
          </p:cNvPicPr>
          <p:nvPr/>
        </p:nvPicPr>
        <p:blipFill>
          <a:blip r:embed="rId7"/>
          <a:srcRect/>
          <a:stretch>
            <a:fillRect/>
          </a:stretch>
        </p:blipFill>
        <p:spPr bwMode="auto">
          <a:xfrm>
            <a:off x="1692275" y="755650"/>
            <a:ext cx="701675" cy="303213"/>
          </a:xfrm>
          <a:prstGeom prst="rect">
            <a:avLst/>
          </a:prstGeom>
          <a:noFill/>
          <a:ln w="9525">
            <a:noFill/>
            <a:miter lim="800000"/>
            <a:headEnd/>
            <a:tailEnd/>
          </a:ln>
        </p:spPr>
      </p:pic>
      <p:pic>
        <p:nvPicPr>
          <p:cNvPr id="19462" name="Picture 12" descr="上方ICON-語譯">
            <a:hlinkClick r:id="rId8" action="ppaction://hlinksldjump"/>
          </p:cNvPr>
          <p:cNvPicPr>
            <a:picLocks noChangeAspect="1" noChangeArrowheads="1"/>
          </p:cNvPicPr>
          <p:nvPr/>
        </p:nvPicPr>
        <p:blipFill>
          <a:blip r:embed="rId9"/>
          <a:srcRect/>
          <a:stretch>
            <a:fillRect/>
          </a:stretch>
        </p:blipFill>
        <p:spPr bwMode="auto">
          <a:xfrm>
            <a:off x="4932363" y="755650"/>
            <a:ext cx="701675" cy="303213"/>
          </a:xfrm>
          <a:prstGeom prst="rect">
            <a:avLst/>
          </a:prstGeom>
          <a:noFill/>
          <a:ln w="9525">
            <a:noFill/>
            <a:miter lim="800000"/>
            <a:headEnd/>
            <a:tailEnd/>
          </a:ln>
        </p:spPr>
      </p:pic>
      <p:pic>
        <p:nvPicPr>
          <p:cNvPr id="19463" name="Picture 13" descr="上方ICON-課堂Q&amp;A">
            <a:hlinkClick r:id="rId10" action="ppaction://hlinksldjump"/>
          </p:cNvPr>
          <p:cNvPicPr>
            <a:picLocks noChangeAspect="1" noChangeArrowheads="1"/>
          </p:cNvPicPr>
          <p:nvPr/>
        </p:nvPicPr>
        <p:blipFill>
          <a:blip r:embed="rId11"/>
          <a:srcRect/>
          <a:stretch>
            <a:fillRect/>
          </a:stretch>
        </p:blipFill>
        <p:spPr bwMode="auto">
          <a:xfrm>
            <a:off x="6515100" y="755650"/>
            <a:ext cx="1009650" cy="303213"/>
          </a:xfrm>
          <a:prstGeom prst="rect">
            <a:avLst/>
          </a:prstGeom>
          <a:noFill/>
          <a:ln w="9525">
            <a:noFill/>
            <a:miter lim="800000"/>
            <a:headEnd/>
            <a:tailEnd/>
          </a:ln>
        </p:spPr>
      </p:pic>
      <p:pic>
        <p:nvPicPr>
          <p:cNvPr id="19464" name="圖片 17" descr="下方ICON-回目次.png">
            <a:hlinkClick r:id="rId12" action="ppaction://hlinksldjump"/>
          </p:cNvPr>
          <p:cNvPicPr>
            <a:picLocks noChangeAspect="1"/>
          </p:cNvPicPr>
          <p:nvPr/>
        </p:nvPicPr>
        <p:blipFill>
          <a:blip r:embed="rId13"/>
          <a:srcRect/>
          <a:stretch>
            <a:fillRect/>
          </a:stretch>
        </p:blipFill>
        <p:spPr bwMode="auto">
          <a:xfrm>
            <a:off x="8099425" y="6518275"/>
            <a:ext cx="1042988" cy="366713"/>
          </a:xfrm>
          <a:prstGeom prst="rect">
            <a:avLst/>
          </a:prstGeom>
          <a:noFill/>
          <a:ln w="9525">
            <a:noFill/>
            <a:miter lim="800000"/>
            <a:headEnd/>
            <a:tailEnd/>
          </a:ln>
        </p:spPr>
      </p:pic>
      <p:pic>
        <p:nvPicPr>
          <p:cNvPr id="19465" name="Picture 120" descr="下一頁">
            <a:hlinkClick r:id="rId14" action="ppaction://hlinksldjump"/>
          </p:cNvPr>
          <p:cNvPicPr>
            <a:picLocks noChangeAspect="1" noChangeArrowheads="1"/>
          </p:cNvPicPr>
          <p:nvPr/>
        </p:nvPicPr>
        <p:blipFill>
          <a:blip r:embed="rId15"/>
          <a:srcRect/>
          <a:stretch>
            <a:fillRect/>
          </a:stretch>
        </p:blipFill>
        <p:spPr bwMode="auto">
          <a:xfrm>
            <a:off x="8305800" y="5876925"/>
            <a:ext cx="838200" cy="538163"/>
          </a:xfrm>
          <a:prstGeom prst="rect">
            <a:avLst/>
          </a:prstGeom>
          <a:noFill/>
          <a:ln w="9525">
            <a:noFill/>
            <a:miter lim="800000"/>
            <a:headEnd/>
            <a:tailEnd/>
          </a:ln>
        </p:spPr>
      </p:pic>
      <p:pic>
        <p:nvPicPr>
          <p:cNvPr id="19466" name="Picture 183" descr="1">
            <a:hlinkClick r:id="rId16" action="ppaction://hlinksldjump"/>
          </p:cNvPr>
          <p:cNvPicPr>
            <a:picLocks noChangeAspect="1" noChangeArrowheads="1"/>
          </p:cNvPicPr>
          <p:nvPr/>
        </p:nvPicPr>
        <p:blipFill>
          <a:blip r:embed="rId17"/>
          <a:srcRect/>
          <a:stretch>
            <a:fillRect/>
          </a:stretch>
        </p:blipFill>
        <p:spPr bwMode="auto">
          <a:xfrm>
            <a:off x="2500313" y="1809750"/>
            <a:ext cx="323850" cy="323850"/>
          </a:xfrm>
          <a:prstGeom prst="rect">
            <a:avLst/>
          </a:prstGeom>
          <a:noFill/>
          <a:ln w="9525">
            <a:noFill/>
            <a:miter lim="800000"/>
            <a:headEnd/>
            <a:tailEnd/>
          </a:ln>
        </p:spPr>
      </p:pic>
      <p:pic>
        <p:nvPicPr>
          <p:cNvPr id="19467" name="Picture 184" descr="2">
            <a:hlinkClick r:id="rId16" action="ppaction://hlinksldjump"/>
          </p:cNvPr>
          <p:cNvPicPr>
            <a:picLocks noChangeAspect="1" noChangeArrowheads="1"/>
          </p:cNvPicPr>
          <p:nvPr/>
        </p:nvPicPr>
        <p:blipFill>
          <a:blip r:embed="rId18"/>
          <a:srcRect/>
          <a:stretch>
            <a:fillRect/>
          </a:stretch>
        </p:blipFill>
        <p:spPr bwMode="auto">
          <a:xfrm>
            <a:off x="3802063" y="1819275"/>
            <a:ext cx="323850" cy="323850"/>
          </a:xfrm>
          <a:prstGeom prst="rect">
            <a:avLst/>
          </a:prstGeom>
          <a:noFill/>
          <a:ln w="9525">
            <a:noFill/>
            <a:miter lim="800000"/>
            <a:headEnd/>
            <a:tailEnd/>
          </a:ln>
        </p:spPr>
      </p:pic>
      <p:pic>
        <p:nvPicPr>
          <p:cNvPr id="19468" name="Picture 185" descr="3">
            <a:hlinkClick r:id="rId16" action="ppaction://hlinksldjump"/>
          </p:cNvPr>
          <p:cNvPicPr>
            <a:picLocks noChangeAspect="1" noChangeArrowheads="1"/>
          </p:cNvPicPr>
          <p:nvPr/>
        </p:nvPicPr>
        <p:blipFill>
          <a:blip r:embed="rId19"/>
          <a:srcRect/>
          <a:stretch>
            <a:fillRect/>
          </a:stretch>
        </p:blipFill>
        <p:spPr bwMode="auto">
          <a:xfrm>
            <a:off x="4979988" y="1809750"/>
            <a:ext cx="323850" cy="323850"/>
          </a:xfrm>
          <a:prstGeom prst="rect">
            <a:avLst/>
          </a:prstGeom>
          <a:noFill/>
          <a:ln w="9525">
            <a:noFill/>
            <a:miter lim="800000"/>
            <a:headEnd/>
            <a:tailEnd/>
          </a:ln>
        </p:spPr>
      </p:pic>
      <p:sp>
        <p:nvSpPr>
          <p:cNvPr id="4282" name="Rectangle 186"/>
          <p:cNvSpPr>
            <a:spLocks noChangeArrowheads="1"/>
          </p:cNvSpPr>
          <p:nvPr/>
        </p:nvSpPr>
        <p:spPr bwMode="auto">
          <a:xfrm>
            <a:off x="144463" y="1125538"/>
            <a:ext cx="6156325" cy="641350"/>
          </a:xfrm>
          <a:prstGeom prst="rect">
            <a:avLst/>
          </a:prstGeom>
          <a:noFill/>
          <a:ln w="9525">
            <a:noFill/>
            <a:miter lim="800000"/>
            <a:headEnd/>
            <a:tailEnd/>
          </a:ln>
        </p:spPr>
        <p:txBody>
          <a:bodyPr lIns="0" tIns="0" rIns="0" bIns="0">
            <a:spAutoFit/>
          </a:bodyPr>
          <a:lstStyle/>
          <a:p>
            <a:pPr>
              <a:tabLst>
                <a:tab pos="0" algn="l"/>
              </a:tabLst>
            </a:pPr>
            <a:r>
              <a:rPr kumimoji="0" lang="zh-TW" altLang="en-US" sz="2100" b="1">
                <a:solidFill>
                  <a:srgbClr val="006600"/>
                </a:solidFill>
                <a:ea typeface="微軟正黑體" pitchFamily="34" charset="-120"/>
              </a:rPr>
              <a:t>自敘文才特出，二十歲就從事寫作，以</a:t>
            </a:r>
            <a:r>
              <a:rPr kumimoji="0" lang="en-US" altLang="zh-TW" sz="2100" b="1">
                <a:solidFill>
                  <a:srgbClr val="006600"/>
                </a:solidFill>
                <a:ea typeface="微軟正黑體" pitchFamily="34" charset="-120"/>
              </a:rPr>
              <a:t>〈</a:t>
            </a:r>
            <a:r>
              <a:rPr kumimoji="0" lang="zh-TW" altLang="en-US" sz="2100" b="1">
                <a:solidFill>
                  <a:srgbClr val="006600"/>
                </a:solidFill>
                <a:ea typeface="微軟正黑體" pitchFamily="34" charset="-120"/>
              </a:rPr>
              <a:t>過秦論</a:t>
            </a:r>
            <a:r>
              <a:rPr kumimoji="0" lang="en-US" altLang="zh-TW" sz="2100" b="1">
                <a:solidFill>
                  <a:srgbClr val="006600"/>
                </a:solidFill>
                <a:ea typeface="微軟正黑體" pitchFamily="34" charset="-120"/>
              </a:rPr>
              <a:t>〉</a:t>
            </a:r>
            <a:r>
              <a:rPr kumimoji="0" lang="zh-TW" altLang="en-US" sz="2100" b="1">
                <a:solidFill>
                  <a:srgbClr val="006600"/>
                </a:solidFill>
                <a:ea typeface="微軟正黑體" pitchFamily="34" charset="-120"/>
              </a:rPr>
              <a:t>、</a:t>
            </a:r>
            <a:r>
              <a:rPr kumimoji="0" lang="en-US" altLang="zh-TW" sz="2100" b="1">
                <a:solidFill>
                  <a:srgbClr val="006600"/>
                </a:solidFill>
                <a:ea typeface="微軟正黑體" pitchFamily="34" charset="-120"/>
              </a:rPr>
              <a:t>〈</a:t>
            </a:r>
            <a:r>
              <a:rPr kumimoji="0" lang="zh-TW" altLang="en-US" sz="2100" b="1">
                <a:solidFill>
                  <a:srgbClr val="006600"/>
                </a:solidFill>
                <a:ea typeface="微軟正黑體" pitchFamily="34" charset="-120"/>
              </a:rPr>
              <a:t>子虛賦</a:t>
            </a:r>
            <a:r>
              <a:rPr kumimoji="0" lang="en-US" altLang="zh-TW" sz="2100" b="1">
                <a:solidFill>
                  <a:srgbClr val="006600"/>
                </a:solidFill>
                <a:ea typeface="微軟正黑體" pitchFamily="34" charset="-120"/>
              </a:rPr>
              <a:t>〉</a:t>
            </a:r>
            <a:r>
              <a:rPr kumimoji="0" lang="zh-TW" altLang="en-US" sz="2100" b="1">
                <a:solidFill>
                  <a:srgbClr val="006600"/>
                </a:solidFill>
                <a:ea typeface="微軟正黑體" pitchFamily="34" charset="-120"/>
              </a:rPr>
              <a:t>為典範，有以賈誼、司馬相如自況之意</a:t>
            </a:r>
          </a:p>
        </p:txBody>
      </p:sp>
      <p:pic>
        <p:nvPicPr>
          <p:cNvPr id="19470" name="Picture 187" descr="4">
            <a:hlinkClick r:id="rId16" action="ppaction://hlinksldjump"/>
          </p:cNvPr>
          <p:cNvPicPr>
            <a:picLocks noChangeAspect="1" noChangeArrowheads="1"/>
          </p:cNvPicPr>
          <p:nvPr/>
        </p:nvPicPr>
        <p:blipFill>
          <a:blip r:embed="rId20"/>
          <a:srcRect/>
          <a:stretch>
            <a:fillRect/>
          </a:stretch>
        </p:blipFill>
        <p:spPr bwMode="auto">
          <a:xfrm>
            <a:off x="4176713" y="2951163"/>
            <a:ext cx="323850" cy="323850"/>
          </a:xfrm>
          <a:prstGeom prst="rect">
            <a:avLst/>
          </a:prstGeom>
          <a:noFill/>
          <a:ln w="9525">
            <a:noFill/>
            <a:miter lim="800000"/>
            <a:headEnd/>
            <a:tailEnd/>
          </a:ln>
        </p:spPr>
      </p:pic>
      <p:pic>
        <p:nvPicPr>
          <p:cNvPr id="19471" name="Picture 188" descr="5">
            <a:hlinkClick r:id="rId16" action="ppaction://hlinksldjump"/>
          </p:cNvPr>
          <p:cNvPicPr>
            <a:picLocks noChangeAspect="1" noChangeArrowheads="1"/>
          </p:cNvPicPr>
          <p:nvPr/>
        </p:nvPicPr>
        <p:blipFill>
          <a:blip r:embed="rId21"/>
          <a:srcRect/>
          <a:stretch>
            <a:fillRect/>
          </a:stretch>
        </p:blipFill>
        <p:spPr bwMode="auto">
          <a:xfrm>
            <a:off x="7034213" y="2957513"/>
            <a:ext cx="323850" cy="323850"/>
          </a:xfrm>
          <a:prstGeom prst="rect">
            <a:avLst/>
          </a:prstGeom>
          <a:noFill/>
          <a:ln w="9525">
            <a:noFill/>
            <a:miter lim="800000"/>
            <a:headEnd/>
            <a:tailEnd/>
          </a:ln>
        </p:spPr>
      </p:pic>
      <p:pic>
        <p:nvPicPr>
          <p:cNvPr id="19472" name="Picture 189" descr="6">
            <a:hlinkClick r:id="rId16" action="ppaction://hlinksldjump"/>
          </p:cNvPr>
          <p:cNvPicPr>
            <a:picLocks noChangeAspect="1" noChangeArrowheads="1"/>
          </p:cNvPicPr>
          <p:nvPr/>
        </p:nvPicPr>
        <p:blipFill>
          <a:blip r:embed="rId22"/>
          <a:srcRect/>
          <a:stretch>
            <a:fillRect/>
          </a:stretch>
        </p:blipFill>
        <p:spPr bwMode="auto">
          <a:xfrm>
            <a:off x="3630613" y="4086225"/>
            <a:ext cx="323850" cy="323850"/>
          </a:xfrm>
          <a:prstGeom prst="rect">
            <a:avLst/>
          </a:prstGeom>
          <a:noFill/>
          <a:ln w="9525">
            <a:noFill/>
            <a:miter lim="800000"/>
            <a:headEnd/>
            <a:tailEnd/>
          </a:ln>
        </p:spPr>
      </p:pic>
      <p:pic>
        <p:nvPicPr>
          <p:cNvPr id="19473" name="Picture 190" descr="7">
            <a:hlinkClick r:id="rId23" action="ppaction://hlinksldjump"/>
          </p:cNvPr>
          <p:cNvPicPr>
            <a:picLocks noChangeAspect="1" noChangeArrowheads="1"/>
          </p:cNvPicPr>
          <p:nvPr/>
        </p:nvPicPr>
        <p:blipFill>
          <a:blip r:embed="rId24"/>
          <a:srcRect/>
          <a:stretch>
            <a:fillRect/>
          </a:stretch>
        </p:blipFill>
        <p:spPr bwMode="auto">
          <a:xfrm>
            <a:off x="4832350" y="4084638"/>
            <a:ext cx="323850" cy="323850"/>
          </a:xfrm>
          <a:prstGeom prst="rect">
            <a:avLst/>
          </a:prstGeom>
          <a:noFill/>
          <a:ln w="9525">
            <a:noFill/>
            <a:miter lim="800000"/>
            <a:headEnd/>
            <a:tailEnd/>
          </a:ln>
        </p:spPr>
      </p:pic>
      <p:pic>
        <p:nvPicPr>
          <p:cNvPr id="19474" name="Picture 191" descr="8">
            <a:hlinkClick r:id="rId23" action="ppaction://hlinksldjump"/>
          </p:cNvPr>
          <p:cNvPicPr>
            <a:picLocks noChangeAspect="1" noChangeArrowheads="1"/>
          </p:cNvPicPr>
          <p:nvPr/>
        </p:nvPicPr>
        <p:blipFill>
          <a:blip r:embed="rId25"/>
          <a:srcRect/>
          <a:stretch>
            <a:fillRect/>
          </a:stretch>
        </p:blipFill>
        <p:spPr bwMode="auto">
          <a:xfrm>
            <a:off x="3217863" y="5213350"/>
            <a:ext cx="323850" cy="323850"/>
          </a:xfrm>
          <a:prstGeom prst="rect">
            <a:avLst/>
          </a:prstGeom>
          <a:noFill/>
          <a:ln w="9525">
            <a:noFill/>
            <a:miter lim="800000"/>
            <a:headEnd/>
            <a:tailEnd/>
          </a:ln>
        </p:spPr>
      </p:pic>
      <p:pic>
        <p:nvPicPr>
          <p:cNvPr id="19475" name="Picture 192" descr="9">
            <a:hlinkClick r:id="rId23" action="ppaction://hlinksldjump"/>
          </p:cNvPr>
          <p:cNvPicPr>
            <a:picLocks noChangeAspect="1" noChangeArrowheads="1"/>
          </p:cNvPicPr>
          <p:nvPr/>
        </p:nvPicPr>
        <p:blipFill>
          <a:blip r:embed="rId26"/>
          <a:srcRect/>
          <a:stretch>
            <a:fillRect/>
          </a:stretch>
        </p:blipFill>
        <p:spPr bwMode="auto">
          <a:xfrm>
            <a:off x="4824413" y="5218113"/>
            <a:ext cx="323850" cy="323850"/>
          </a:xfrm>
          <a:prstGeom prst="rect">
            <a:avLst/>
          </a:prstGeom>
          <a:noFill/>
          <a:ln w="9525">
            <a:noFill/>
            <a:miter lim="800000"/>
            <a:headEnd/>
            <a:tailEnd/>
          </a:ln>
        </p:spPr>
      </p:pic>
      <p:pic>
        <p:nvPicPr>
          <p:cNvPr id="19476" name="Picture 193" descr="10">
            <a:hlinkClick r:id="rId23" action="ppaction://hlinksldjump"/>
          </p:cNvPr>
          <p:cNvPicPr>
            <a:picLocks noChangeAspect="1" noChangeArrowheads="1"/>
          </p:cNvPicPr>
          <p:nvPr/>
        </p:nvPicPr>
        <p:blipFill>
          <a:blip r:embed="rId27"/>
          <a:srcRect/>
          <a:stretch>
            <a:fillRect/>
          </a:stretch>
        </p:blipFill>
        <p:spPr bwMode="auto">
          <a:xfrm>
            <a:off x="6627813" y="5213350"/>
            <a:ext cx="323850" cy="323850"/>
          </a:xfrm>
          <a:prstGeom prst="rect">
            <a:avLst/>
          </a:prstGeom>
          <a:noFill/>
          <a:ln w="9525">
            <a:noFill/>
            <a:miter lim="800000"/>
            <a:headEnd/>
            <a:tailEnd/>
          </a:ln>
        </p:spPr>
      </p:pic>
      <p:pic>
        <p:nvPicPr>
          <p:cNvPr id="28" name="圖片 18" descr="下標籤-析.png"/>
          <p:cNvPicPr>
            <a:picLocks noChangeAspect="1"/>
          </p:cNvPicPr>
          <p:nvPr/>
        </p:nvPicPr>
        <p:blipFill>
          <a:blip r:embed="rId28"/>
          <a:srcRect/>
          <a:stretch>
            <a:fillRect/>
          </a:stretch>
        </p:blipFill>
        <p:spPr bwMode="auto">
          <a:xfrm>
            <a:off x="7019925" y="3303588"/>
            <a:ext cx="236538" cy="273050"/>
          </a:xfrm>
          <a:prstGeom prst="rect">
            <a:avLst/>
          </a:prstGeom>
          <a:noFill/>
          <a:ln w="9525">
            <a:noFill/>
            <a:miter lim="800000"/>
            <a:headEnd/>
            <a:tailEnd/>
          </a:ln>
        </p:spPr>
      </p:pic>
      <p:sp>
        <p:nvSpPr>
          <p:cNvPr id="4291" name="Rectangle 195"/>
          <p:cNvSpPr>
            <a:spLocks noChangeArrowheads="1"/>
          </p:cNvSpPr>
          <p:nvPr/>
        </p:nvSpPr>
        <p:spPr bwMode="auto">
          <a:xfrm>
            <a:off x="4484688" y="4452938"/>
            <a:ext cx="1600200" cy="320675"/>
          </a:xfrm>
          <a:prstGeom prst="rect">
            <a:avLst/>
          </a:prstGeom>
          <a:noFill/>
          <a:ln w="9525">
            <a:noFill/>
            <a:miter lim="800000"/>
            <a:headEnd/>
            <a:tailEnd/>
          </a:ln>
        </p:spPr>
        <p:txBody>
          <a:bodyPr wrap="none" lIns="0" tIns="0" rIns="0" bIns="0">
            <a:spAutoFit/>
          </a:bodyPr>
          <a:lstStyle/>
          <a:p>
            <a:pPr>
              <a:tabLst>
                <a:tab pos="0" algn="l"/>
              </a:tabLst>
            </a:pPr>
            <a:r>
              <a:rPr kumimoji="0" lang="zh-TW" altLang="en-US" sz="2100" b="1">
                <a:solidFill>
                  <a:srgbClr val="006600"/>
                </a:solidFill>
                <a:ea typeface="微軟正黑體" pitchFamily="34" charset="-120"/>
              </a:rPr>
              <a:t>形容戰事緊急</a:t>
            </a:r>
          </a:p>
        </p:txBody>
      </p:sp>
      <p:pic>
        <p:nvPicPr>
          <p:cNvPr id="2" name="圖片 18" descr="下標籤-析.png"/>
          <p:cNvPicPr>
            <a:picLocks noChangeAspect="1"/>
          </p:cNvPicPr>
          <p:nvPr/>
        </p:nvPicPr>
        <p:blipFill>
          <a:blip r:embed="rId28"/>
          <a:srcRect/>
          <a:stretch>
            <a:fillRect/>
          </a:stretch>
        </p:blipFill>
        <p:spPr bwMode="auto">
          <a:xfrm>
            <a:off x="6140450" y="4419600"/>
            <a:ext cx="236538" cy="273050"/>
          </a:xfrm>
          <a:prstGeom prst="rect">
            <a:avLst/>
          </a:prstGeom>
          <a:noFill/>
          <a:ln w="9525">
            <a:noFill/>
            <a:miter lim="800000"/>
            <a:headEnd/>
            <a:tailEnd/>
          </a:ln>
        </p:spPr>
      </p:pic>
      <p:sp>
        <p:nvSpPr>
          <p:cNvPr id="4293" name="Rectangle 197"/>
          <p:cNvSpPr>
            <a:spLocks noChangeArrowheads="1"/>
          </p:cNvSpPr>
          <p:nvPr/>
        </p:nvSpPr>
        <p:spPr bwMode="auto">
          <a:xfrm>
            <a:off x="1908175" y="5567363"/>
            <a:ext cx="1600200" cy="320675"/>
          </a:xfrm>
          <a:prstGeom prst="rect">
            <a:avLst/>
          </a:prstGeom>
          <a:noFill/>
          <a:ln w="9525">
            <a:noFill/>
            <a:miter lim="800000"/>
            <a:headEnd/>
            <a:tailEnd/>
          </a:ln>
        </p:spPr>
        <p:txBody>
          <a:bodyPr wrap="none" lIns="0" tIns="0" rIns="0" bIns="0">
            <a:spAutoFit/>
          </a:bodyPr>
          <a:lstStyle/>
          <a:p>
            <a:pPr>
              <a:tabLst>
                <a:tab pos="0" algn="l"/>
              </a:tabLst>
            </a:pPr>
            <a:r>
              <a:rPr kumimoji="0" lang="zh-TW" altLang="en-US" sz="2100" b="1">
                <a:solidFill>
                  <a:srgbClr val="006600"/>
                </a:solidFill>
                <a:ea typeface="微軟正黑體" pitchFamily="34" charset="-120"/>
              </a:rPr>
              <a:t>自敘擁有武略</a:t>
            </a:r>
          </a:p>
        </p:txBody>
      </p:sp>
      <p:pic>
        <p:nvPicPr>
          <p:cNvPr id="3" name="圖片 18" descr="下標籤-析.png"/>
          <p:cNvPicPr>
            <a:picLocks noChangeAspect="1"/>
          </p:cNvPicPr>
          <p:nvPr/>
        </p:nvPicPr>
        <p:blipFill>
          <a:blip r:embed="rId28"/>
          <a:srcRect/>
          <a:stretch>
            <a:fillRect/>
          </a:stretch>
        </p:blipFill>
        <p:spPr bwMode="auto">
          <a:xfrm>
            <a:off x="6678613" y="5540375"/>
            <a:ext cx="236537" cy="273050"/>
          </a:xfrm>
          <a:prstGeom prst="rect">
            <a:avLst/>
          </a:prstGeom>
          <a:noFill/>
          <a:ln w="9525">
            <a:noFill/>
            <a:miter lim="800000"/>
            <a:headEnd/>
            <a:tailEnd/>
          </a:ln>
        </p:spPr>
      </p:pic>
      <p:pic>
        <p:nvPicPr>
          <p:cNvPr id="4295" name="Picture 199" descr="上標籤-修"/>
          <p:cNvPicPr>
            <a:picLocks noChangeAspect="1" noChangeArrowheads="1"/>
          </p:cNvPicPr>
          <p:nvPr/>
        </p:nvPicPr>
        <p:blipFill>
          <a:blip r:embed="rId29"/>
          <a:srcRect/>
          <a:stretch>
            <a:fillRect/>
          </a:stretch>
        </p:blipFill>
        <p:spPr bwMode="auto">
          <a:xfrm>
            <a:off x="1709738" y="2133600"/>
            <a:ext cx="228600" cy="265113"/>
          </a:xfrm>
          <a:prstGeom prst="rect">
            <a:avLst/>
          </a:prstGeom>
          <a:noFill/>
          <a:ln w="9525">
            <a:noFill/>
            <a:miter lim="800000"/>
            <a:headEnd/>
            <a:tailEnd/>
          </a:ln>
        </p:spPr>
      </p:pic>
      <p:sp>
        <p:nvSpPr>
          <p:cNvPr id="4296" name="Text Box 200"/>
          <p:cNvSpPr txBox="1">
            <a:spLocks noChangeArrowheads="1"/>
          </p:cNvSpPr>
          <p:nvPr/>
        </p:nvSpPr>
        <p:spPr bwMode="auto">
          <a:xfrm>
            <a:off x="1951038" y="2178050"/>
            <a:ext cx="142875" cy="152400"/>
          </a:xfrm>
          <a:prstGeom prst="rect">
            <a:avLst/>
          </a:prstGeom>
          <a:noFill/>
          <a:ln w="9525">
            <a:noFill/>
            <a:miter lim="800000"/>
            <a:headEnd/>
            <a:tailEnd/>
          </a:ln>
        </p:spPr>
        <p:txBody>
          <a:bodyPr lIns="0" tIns="0" rIns="0" bIns="0">
            <a:spAutoFit/>
          </a:bodyPr>
          <a:lstStyle/>
          <a:p>
            <a:pPr>
              <a:spcBef>
                <a:spcPct val="50000"/>
              </a:spcBef>
            </a:pPr>
            <a:r>
              <a:rPr lang="zh-TW" altLang="en-US" sz="1000">
                <a:solidFill>
                  <a:srgbClr val="FF0066"/>
                </a:solidFill>
                <a:cs typeface="Arial" charset="0"/>
              </a:rPr>
              <a:t>●</a:t>
            </a:r>
          </a:p>
        </p:txBody>
      </p:sp>
      <p:sp>
        <p:nvSpPr>
          <p:cNvPr id="4297" name="Text Box 201"/>
          <p:cNvSpPr txBox="1">
            <a:spLocks noChangeArrowheads="1"/>
          </p:cNvSpPr>
          <p:nvPr/>
        </p:nvSpPr>
        <p:spPr bwMode="auto">
          <a:xfrm>
            <a:off x="2322513" y="2178050"/>
            <a:ext cx="142875" cy="152400"/>
          </a:xfrm>
          <a:prstGeom prst="rect">
            <a:avLst/>
          </a:prstGeom>
          <a:noFill/>
          <a:ln w="9525">
            <a:noFill/>
            <a:miter lim="800000"/>
            <a:headEnd/>
            <a:tailEnd/>
          </a:ln>
        </p:spPr>
        <p:txBody>
          <a:bodyPr lIns="0" tIns="0" rIns="0" bIns="0">
            <a:spAutoFit/>
          </a:bodyPr>
          <a:lstStyle/>
          <a:p>
            <a:pPr>
              <a:spcBef>
                <a:spcPct val="50000"/>
              </a:spcBef>
            </a:pPr>
            <a:r>
              <a:rPr lang="zh-TW" altLang="en-US" sz="1000">
                <a:solidFill>
                  <a:srgbClr val="FF0066"/>
                </a:solidFill>
                <a:cs typeface="Arial" charset="0"/>
              </a:rPr>
              <a:t>●</a:t>
            </a:r>
          </a:p>
        </p:txBody>
      </p:sp>
      <p:sp>
        <p:nvSpPr>
          <p:cNvPr id="49" name="文字方塊 48"/>
          <p:cNvSpPr txBox="1">
            <a:spLocks noChangeArrowheads="1"/>
          </p:cNvSpPr>
          <p:nvPr/>
        </p:nvSpPr>
        <p:spPr bwMode="auto">
          <a:xfrm>
            <a:off x="1042988" y="2413000"/>
            <a:ext cx="1873250" cy="320675"/>
          </a:xfrm>
          <a:prstGeom prst="rect">
            <a:avLst/>
          </a:prstGeom>
          <a:noFill/>
          <a:ln w="9525">
            <a:noFill/>
            <a:miter lim="800000"/>
            <a:headEnd/>
            <a:tailEnd/>
          </a:ln>
        </p:spPr>
        <p:txBody>
          <a:bodyPr lIns="0" tIns="0" rIns="0" bIns="0">
            <a:spAutoFit/>
          </a:bodyPr>
          <a:lstStyle/>
          <a:p>
            <a:r>
              <a:rPr lang="zh-TW" altLang="en-US" sz="2100" b="1">
                <a:solidFill>
                  <a:srgbClr val="FF0066"/>
                </a:solidFill>
                <a:ea typeface="微軟正黑體" pitchFamily="34" charset="-120"/>
              </a:rPr>
              <a:t>借代（二十歲）</a:t>
            </a:r>
          </a:p>
        </p:txBody>
      </p:sp>
      <p:pic>
        <p:nvPicPr>
          <p:cNvPr id="4299" name="Picture 203" descr="上標籤-修"/>
          <p:cNvPicPr>
            <a:picLocks noChangeAspect="1" noChangeArrowheads="1"/>
          </p:cNvPicPr>
          <p:nvPr/>
        </p:nvPicPr>
        <p:blipFill>
          <a:blip r:embed="rId29"/>
          <a:srcRect/>
          <a:stretch>
            <a:fillRect/>
          </a:stretch>
        </p:blipFill>
        <p:spPr bwMode="auto">
          <a:xfrm>
            <a:off x="2967038" y="2133600"/>
            <a:ext cx="228600" cy="265113"/>
          </a:xfrm>
          <a:prstGeom prst="rect">
            <a:avLst/>
          </a:prstGeom>
          <a:noFill/>
          <a:ln w="9525">
            <a:noFill/>
            <a:miter lim="800000"/>
            <a:headEnd/>
            <a:tailEnd/>
          </a:ln>
        </p:spPr>
      </p:pic>
      <p:sp>
        <p:nvSpPr>
          <p:cNvPr id="4300" name="Text Box 204"/>
          <p:cNvSpPr txBox="1">
            <a:spLocks noChangeArrowheads="1"/>
          </p:cNvSpPr>
          <p:nvPr/>
        </p:nvSpPr>
        <p:spPr bwMode="auto">
          <a:xfrm>
            <a:off x="3208338" y="2178050"/>
            <a:ext cx="142875" cy="152400"/>
          </a:xfrm>
          <a:prstGeom prst="rect">
            <a:avLst/>
          </a:prstGeom>
          <a:noFill/>
          <a:ln w="9525">
            <a:noFill/>
            <a:miter lim="800000"/>
            <a:headEnd/>
            <a:tailEnd/>
          </a:ln>
        </p:spPr>
        <p:txBody>
          <a:bodyPr lIns="0" tIns="0" rIns="0" bIns="0">
            <a:spAutoFit/>
          </a:bodyPr>
          <a:lstStyle/>
          <a:p>
            <a:pPr>
              <a:spcBef>
                <a:spcPct val="50000"/>
              </a:spcBef>
            </a:pPr>
            <a:r>
              <a:rPr lang="zh-TW" altLang="en-US" sz="1000">
                <a:solidFill>
                  <a:srgbClr val="FF0066"/>
                </a:solidFill>
                <a:cs typeface="Arial" charset="0"/>
              </a:rPr>
              <a:t>●</a:t>
            </a:r>
          </a:p>
        </p:txBody>
      </p:sp>
      <p:sp>
        <p:nvSpPr>
          <p:cNvPr id="4301" name="Text Box 205"/>
          <p:cNvSpPr txBox="1">
            <a:spLocks noChangeArrowheads="1"/>
          </p:cNvSpPr>
          <p:nvPr/>
        </p:nvSpPr>
        <p:spPr bwMode="auto">
          <a:xfrm>
            <a:off x="3579813" y="2178050"/>
            <a:ext cx="142875" cy="152400"/>
          </a:xfrm>
          <a:prstGeom prst="rect">
            <a:avLst/>
          </a:prstGeom>
          <a:noFill/>
          <a:ln w="9525">
            <a:noFill/>
            <a:miter lim="800000"/>
            <a:headEnd/>
            <a:tailEnd/>
          </a:ln>
        </p:spPr>
        <p:txBody>
          <a:bodyPr lIns="0" tIns="0" rIns="0" bIns="0">
            <a:spAutoFit/>
          </a:bodyPr>
          <a:lstStyle/>
          <a:p>
            <a:pPr>
              <a:spcBef>
                <a:spcPct val="50000"/>
              </a:spcBef>
            </a:pPr>
            <a:r>
              <a:rPr lang="zh-TW" altLang="en-US" sz="1000">
                <a:solidFill>
                  <a:srgbClr val="FF0066"/>
                </a:solidFill>
                <a:cs typeface="Arial" charset="0"/>
              </a:rPr>
              <a:t>●</a:t>
            </a:r>
          </a:p>
        </p:txBody>
      </p:sp>
      <p:sp>
        <p:nvSpPr>
          <p:cNvPr id="4" name="文字方塊 48"/>
          <p:cNvSpPr txBox="1">
            <a:spLocks noChangeArrowheads="1"/>
          </p:cNvSpPr>
          <p:nvPr/>
        </p:nvSpPr>
        <p:spPr bwMode="auto">
          <a:xfrm>
            <a:off x="2987675" y="2381250"/>
            <a:ext cx="1604963" cy="320675"/>
          </a:xfrm>
          <a:prstGeom prst="rect">
            <a:avLst/>
          </a:prstGeom>
          <a:noFill/>
          <a:ln w="9525">
            <a:noFill/>
            <a:miter lim="800000"/>
            <a:headEnd/>
            <a:tailEnd/>
          </a:ln>
        </p:spPr>
        <p:txBody>
          <a:bodyPr lIns="0" tIns="0" rIns="0" bIns="0">
            <a:spAutoFit/>
          </a:bodyPr>
          <a:lstStyle/>
          <a:p>
            <a:r>
              <a:rPr lang="zh-TW" altLang="en-US" sz="2100" b="1">
                <a:solidFill>
                  <a:srgbClr val="FF0066"/>
                </a:solidFill>
                <a:ea typeface="微軟正黑體" pitchFamily="34" charset="-120"/>
              </a:rPr>
              <a:t>借代（毛筆）</a:t>
            </a:r>
          </a:p>
        </p:txBody>
      </p:sp>
      <p:pic>
        <p:nvPicPr>
          <p:cNvPr id="4303" name="Picture 207" descr="上標籤-修"/>
          <p:cNvPicPr>
            <a:picLocks noChangeAspect="1" noChangeArrowheads="1"/>
          </p:cNvPicPr>
          <p:nvPr/>
        </p:nvPicPr>
        <p:blipFill>
          <a:blip r:embed="rId29"/>
          <a:srcRect/>
          <a:stretch>
            <a:fillRect/>
          </a:stretch>
        </p:blipFill>
        <p:spPr bwMode="auto">
          <a:xfrm>
            <a:off x="2814638" y="4433888"/>
            <a:ext cx="228600" cy="265112"/>
          </a:xfrm>
          <a:prstGeom prst="rect">
            <a:avLst/>
          </a:prstGeom>
          <a:noFill/>
          <a:ln w="9525">
            <a:noFill/>
            <a:miter lim="800000"/>
            <a:headEnd/>
            <a:tailEnd/>
          </a:ln>
        </p:spPr>
      </p:pic>
      <p:sp>
        <p:nvSpPr>
          <p:cNvPr id="4304" name="Text Box 208"/>
          <p:cNvSpPr txBox="1">
            <a:spLocks noChangeArrowheads="1"/>
          </p:cNvSpPr>
          <p:nvPr/>
        </p:nvSpPr>
        <p:spPr bwMode="auto">
          <a:xfrm>
            <a:off x="3055938" y="4441825"/>
            <a:ext cx="142875" cy="152400"/>
          </a:xfrm>
          <a:prstGeom prst="rect">
            <a:avLst/>
          </a:prstGeom>
          <a:noFill/>
          <a:ln w="9525">
            <a:noFill/>
            <a:miter lim="800000"/>
            <a:headEnd/>
            <a:tailEnd/>
          </a:ln>
        </p:spPr>
        <p:txBody>
          <a:bodyPr lIns="0" tIns="0" rIns="0" bIns="0">
            <a:spAutoFit/>
          </a:bodyPr>
          <a:lstStyle/>
          <a:p>
            <a:pPr>
              <a:spcBef>
                <a:spcPct val="50000"/>
              </a:spcBef>
            </a:pPr>
            <a:r>
              <a:rPr lang="zh-TW" altLang="en-US" sz="1000">
                <a:solidFill>
                  <a:srgbClr val="FF0066"/>
                </a:solidFill>
                <a:cs typeface="Arial" charset="0"/>
              </a:rPr>
              <a:t>●</a:t>
            </a:r>
          </a:p>
        </p:txBody>
      </p:sp>
      <p:sp>
        <p:nvSpPr>
          <p:cNvPr id="4305" name="Text Box 209"/>
          <p:cNvSpPr txBox="1">
            <a:spLocks noChangeArrowheads="1"/>
          </p:cNvSpPr>
          <p:nvPr/>
        </p:nvSpPr>
        <p:spPr bwMode="auto">
          <a:xfrm>
            <a:off x="3427413" y="4441825"/>
            <a:ext cx="142875" cy="152400"/>
          </a:xfrm>
          <a:prstGeom prst="rect">
            <a:avLst/>
          </a:prstGeom>
          <a:noFill/>
          <a:ln w="9525">
            <a:noFill/>
            <a:miter lim="800000"/>
            <a:headEnd/>
            <a:tailEnd/>
          </a:ln>
        </p:spPr>
        <p:txBody>
          <a:bodyPr lIns="0" tIns="0" rIns="0" bIns="0">
            <a:spAutoFit/>
          </a:bodyPr>
          <a:lstStyle/>
          <a:p>
            <a:pPr>
              <a:spcBef>
                <a:spcPct val="50000"/>
              </a:spcBef>
            </a:pPr>
            <a:r>
              <a:rPr lang="zh-TW" altLang="en-US" sz="1000">
                <a:solidFill>
                  <a:srgbClr val="FF0066"/>
                </a:solidFill>
                <a:cs typeface="Arial" charset="0"/>
              </a:rPr>
              <a:t>●</a:t>
            </a:r>
          </a:p>
        </p:txBody>
      </p:sp>
      <p:sp>
        <p:nvSpPr>
          <p:cNvPr id="5" name="文字方塊 48"/>
          <p:cNvSpPr txBox="1">
            <a:spLocks noChangeArrowheads="1"/>
          </p:cNvSpPr>
          <p:nvPr/>
        </p:nvSpPr>
        <p:spPr bwMode="auto">
          <a:xfrm>
            <a:off x="2822575" y="4676775"/>
            <a:ext cx="1604963" cy="320675"/>
          </a:xfrm>
          <a:prstGeom prst="rect">
            <a:avLst/>
          </a:prstGeom>
          <a:noFill/>
          <a:ln w="9525">
            <a:noFill/>
            <a:miter lim="800000"/>
            <a:headEnd/>
            <a:tailEnd/>
          </a:ln>
        </p:spPr>
        <p:txBody>
          <a:bodyPr lIns="0" tIns="0" rIns="0" bIns="0">
            <a:spAutoFit/>
          </a:bodyPr>
          <a:lstStyle/>
          <a:p>
            <a:r>
              <a:rPr lang="zh-TW" altLang="en-US" sz="2100" b="1">
                <a:solidFill>
                  <a:srgbClr val="FF0066"/>
                </a:solidFill>
                <a:ea typeface="微軟正黑體" pitchFamily="34" charset="-120"/>
              </a:rPr>
              <a:t>借代（戰爭）</a:t>
            </a:r>
          </a:p>
        </p:txBody>
      </p:sp>
      <p:pic>
        <p:nvPicPr>
          <p:cNvPr id="4311" name="Picture 215" descr="上標籤-修"/>
          <p:cNvPicPr>
            <a:picLocks noChangeAspect="1" noChangeArrowheads="1"/>
          </p:cNvPicPr>
          <p:nvPr/>
        </p:nvPicPr>
        <p:blipFill>
          <a:blip r:embed="rId29"/>
          <a:srcRect/>
          <a:stretch>
            <a:fillRect/>
          </a:stretch>
        </p:blipFill>
        <p:spPr bwMode="auto">
          <a:xfrm>
            <a:off x="5580063" y="5568950"/>
            <a:ext cx="228600" cy="265113"/>
          </a:xfrm>
          <a:prstGeom prst="rect">
            <a:avLst/>
          </a:prstGeom>
          <a:noFill/>
          <a:ln w="9525">
            <a:noFill/>
            <a:miter lim="800000"/>
            <a:headEnd/>
            <a:tailEnd/>
          </a:ln>
        </p:spPr>
      </p:pic>
      <p:sp>
        <p:nvSpPr>
          <p:cNvPr id="4312" name="Text Box 216"/>
          <p:cNvSpPr txBox="1">
            <a:spLocks noChangeArrowheads="1"/>
          </p:cNvSpPr>
          <p:nvPr/>
        </p:nvSpPr>
        <p:spPr bwMode="auto">
          <a:xfrm>
            <a:off x="5892800" y="5576888"/>
            <a:ext cx="142875" cy="152400"/>
          </a:xfrm>
          <a:prstGeom prst="rect">
            <a:avLst/>
          </a:prstGeom>
          <a:noFill/>
          <a:ln w="9525">
            <a:noFill/>
            <a:miter lim="800000"/>
            <a:headEnd/>
            <a:tailEnd/>
          </a:ln>
        </p:spPr>
        <p:txBody>
          <a:bodyPr lIns="0" tIns="0" rIns="0" bIns="0">
            <a:spAutoFit/>
          </a:bodyPr>
          <a:lstStyle/>
          <a:p>
            <a:pPr>
              <a:spcBef>
                <a:spcPct val="50000"/>
              </a:spcBef>
            </a:pPr>
            <a:r>
              <a:rPr lang="zh-TW" altLang="en-US" sz="1000">
                <a:solidFill>
                  <a:srgbClr val="FF0066"/>
                </a:solidFill>
                <a:cs typeface="Arial" charset="0"/>
              </a:rPr>
              <a:t>●</a:t>
            </a:r>
          </a:p>
        </p:txBody>
      </p:sp>
      <p:sp>
        <p:nvSpPr>
          <p:cNvPr id="4313" name="Text Box 217"/>
          <p:cNvSpPr txBox="1">
            <a:spLocks noChangeArrowheads="1"/>
          </p:cNvSpPr>
          <p:nvPr/>
        </p:nvSpPr>
        <p:spPr bwMode="auto">
          <a:xfrm>
            <a:off x="6264275" y="5576888"/>
            <a:ext cx="142875" cy="152400"/>
          </a:xfrm>
          <a:prstGeom prst="rect">
            <a:avLst/>
          </a:prstGeom>
          <a:noFill/>
          <a:ln w="9525">
            <a:noFill/>
            <a:miter lim="800000"/>
            <a:headEnd/>
            <a:tailEnd/>
          </a:ln>
        </p:spPr>
        <p:txBody>
          <a:bodyPr lIns="0" tIns="0" rIns="0" bIns="0">
            <a:spAutoFit/>
          </a:bodyPr>
          <a:lstStyle/>
          <a:p>
            <a:pPr>
              <a:spcBef>
                <a:spcPct val="50000"/>
              </a:spcBef>
            </a:pPr>
            <a:r>
              <a:rPr lang="zh-TW" altLang="en-US" sz="1000">
                <a:solidFill>
                  <a:srgbClr val="FF0066"/>
                </a:solidFill>
                <a:cs typeface="Arial" charset="0"/>
              </a:rPr>
              <a:t>●</a:t>
            </a:r>
          </a:p>
        </p:txBody>
      </p:sp>
      <p:sp>
        <p:nvSpPr>
          <p:cNvPr id="6" name="文字方塊 48"/>
          <p:cNvSpPr txBox="1">
            <a:spLocks noChangeArrowheads="1"/>
          </p:cNvSpPr>
          <p:nvPr/>
        </p:nvSpPr>
        <p:spPr bwMode="auto">
          <a:xfrm>
            <a:off x="5580063" y="5811838"/>
            <a:ext cx="1684337" cy="320675"/>
          </a:xfrm>
          <a:prstGeom prst="rect">
            <a:avLst/>
          </a:prstGeom>
          <a:noFill/>
          <a:ln w="9525">
            <a:noFill/>
            <a:miter lim="800000"/>
            <a:headEnd/>
            <a:tailEnd/>
          </a:ln>
        </p:spPr>
        <p:txBody>
          <a:bodyPr lIns="0" tIns="0" rIns="0" bIns="0">
            <a:spAutoFit/>
          </a:bodyPr>
          <a:lstStyle/>
          <a:p>
            <a:r>
              <a:rPr lang="zh-TW" altLang="en-US" sz="2100" b="1">
                <a:solidFill>
                  <a:srgbClr val="FF0066"/>
                </a:solidFill>
                <a:ea typeface="微軟正黑體" pitchFamily="34" charset="-120"/>
              </a:rPr>
              <a:t>借代（兵書）</a:t>
            </a:r>
          </a:p>
        </p:txBody>
      </p:sp>
      <p:sp>
        <p:nvSpPr>
          <p:cNvPr id="19498" name="Freeform 219"/>
          <p:cNvSpPr>
            <a:spLocks/>
          </p:cNvSpPr>
          <p:nvPr/>
        </p:nvSpPr>
        <p:spPr bwMode="auto">
          <a:xfrm flipV="1">
            <a:off x="2049463" y="3306763"/>
            <a:ext cx="468312" cy="179387"/>
          </a:xfrm>
          <a:custGeom>
            <a:avLst/>
            <a:gdLst>
              <a:gd name="T0" fmla="*/ 0 w 124"/>
              <a:gd name="T1" fmla="*/ 2147483647 h 121"/>
              <a:gd name="T2" fmla="*/ 2147483647 w 124"/>
              <a:gd name="T3" fmla="*/ 0 h 121"/>
              <a:gd name="T4" fmla="*/ 2147483647 w 124"/>
              <a:gd name="T5" fmla="*/ 2147483647 h 121"/>
              <a:gd name="T6" fmla="*/ 0 60000 65536"/>
              <a:gd name="T7" fmla="*/ 0 60000 65536"/>
              <a:gd name="T8" fmla="*/ 0 60000 65536"/>
              <a:gd name="T9" fmla="*/ 0 w 124"/>
              <a:gd name="T10" fmla="*/ 0 h 121"/>
              <a:gd name="T11" fmla="*/ 124 w 124"/>
              <a:gd name="T12" fmla="*/ 121 h 121"/>
            </a:gdLst>
            <a:ahLst/>
            <a:cxnLst>
              <a:cxn ang="T6">
                <a:pos x="T0" y="T1"/>
              </a:cxn>
              <a:cxn ang="T7">
                <a:pos x="T2" y="T3"/>
              </a:cxn>
              <a:cxn ang="T8">
                <a:pos x="T4" y="T5"/>
              </a:cxn>
            </a:cxnLst>
            <a:rect l="T9" t="T10" r="T11" b="T12"/>
            <a:pathLst>
              <a:path w="124" h="121">
                <a:moveTo>
                  <a:pt x="0" y="121"/>
                </a:moveTo>
                <a:lnTo>
                  <a:pt x="2" y="0"/>
                </a:lnTo>
                <a:lnTo>
                  <a:pt x="124" y="2"/>
                </a:lnTo>
              </a:path>
            </a:pathLst>
          </a:custGeom>
          <a:noFill/>
          <a:ln w="25400">
            <a:solidFill>
              <a:srgbClr val="800000"/>
            </a:solidFill>
            <a:round/>
            <a:headEnd type="none" w="med" len="med"/>
            <a:tailEnd type="none" w="med" len="med"/>
          </a:ln>
        </p:spPr>
        <p:txBody>
          <a:bodyPr/>
          <a:lstStyle/>
          <a:p>
            <a:endParaRPr lang="zh-TW" altLang="en-US"/>
          </a:p>
        </p:txBody>
      </p:sp>
      <p:pic>
        <p:nvPicPr>
          <p:cNvPr id="4316" name="Picture 220" descr="上標籤-修"/>
          <p:cNvPicPr>
            <a:picLocks noChangeAspect="1" noChangeArrowheads="1"/>
          </p:cNvPicPr>
          <p:nvPr/>
        </p:nvPicPr>
        <p:blipFill>
          <a:blip r:embed="rId29"/>
          <a:srcRect/>
          <a:stretch>
            <a:fillRect/>
          </a:stretch>
        </p:blipFill>
        <p:spPr bwMode="auto">
          <a:xfrm>
            <a:off x="2109788" y="3352800"/>
            <a:ext cx="228600" cy="265113"/>
          </a:xfrm>
          <a:prstGeom prst="rect">
            <a:avLst/>
          </a:prstGeom>
          <a:noFill/>
          <a:ln w="9525">
            <a:noFill/>
            <a:miter lim="800000"/>
            <a:headEnd/>
            <a:tailEnd/>
          </a:ln>
        </p:spPr>
      </p:pic>
      <p:sp>
        <p:nvSpPr>
          <p:cNvPr id="7" name="文字方塊 48"/>
          <p:cNvSpPr txBox="1">
            <a:spLocks noChangeArrowheads="1"/>
          </p:cNvSpPr>
          <p:nvPr/>
        </p:nvSpPr>
        <p:spPr bwMode="auto">
          <a:xfrm>
            <a:off x="2627313" y="3419475"/>
            <a:ext cx="576262" cy="273050"/>
          </a:xfrm>
          <a:prstGeom prst="rect">
            <a:avLst/>
          </a:prstGeom>
          <a:noFill/>
          <a:ln w="9525">
            <a:noFill/>
            <a:miter lim="800000"/>
            <a:headEnd/>
            <a:tailEnd/>
          </a:ln>
        </p:spPr>
        <p:txBody>
          <a:bodyPr lIns="0" tIns="0" rIns="0" bIns="0">
            <a:spAutoFit/>
          </a:bodyPr>
          <a:lstStyle/>
          <a:p>
            <a:pPr>
              <a:lnSpc>
                <a:spcPct val="85000"/>
              </a:lnSpc>
            </a:pPr>
            <a:r>
              <a:rPr lang="zh-TW" altLang="en-US" sz="2100" b="1">
                <a:solidFill>
                  <a:srgbClr val="FF0066"/>
                </a:solidFill>
                <a:ea typeface="微軟正黑體" pitchFamily="34" charset="-120"/>
              </a:rPr>
              <a:t>對偶</a:t>
            </a:r>
          </a:p>
        </p:txBody>
      </p:sp>
      <p:grpSp>
        <p:nvGrpSpPr>
          <p:cNvPr id="19501" name="Group 222"/>
          <p:cNvGrpSpPr>
            <a:grpSpLocks/>
          </p:cNvGrpSpPr>
          <p:nvPr/>
        </p:nvGrpSpPr>
        <p:grpSpPr bwMode="auto">
          <a:xfrm flipV="1">
            <a:off x="6469063" y="3306763"/>
            <a:ext cx="236537" cy="179387"/>
            <a:chOff x="2154" y="3657"/>
            <a:chExt cx="230" cy="137"/>
          </a:xfrm>
        </p:grpSpPr>
        <p:sp>
          <p:nvSpPr>
            <p:cNvPr id="19507" name="Line 41"/>
            <p:cNvSpPr>
              <a:spLocks noChangeShapeType="1"/>
            </p:cNvSpPr>
            <p:nvPr/>
          </p:nvSpPr>
          <p:spPr bwMode="auto">
            <a:xfrm>
              <a:off x="2154" y="3664"/>
              <a:ext cx="227" cy="0"/>
            </a:xfrm>
            <a:prstGeom prst="line">
              <a:avLst/>
            </a:prstGeom>
            <a:noFill/>
            <a:ln w="25400">
              <a:solidFill>
                <a:srgbClr val="800000"/>
              </a:solidFill>
              <a:round/>
              <a:headEnd/>
              <a:tailEnd/>
            </a:ln>
          </p:spPr>
          <p:txBody>
            <a:bodyPr wrap="none" anchor="ctr"/>
            <a:lstStyle/>
            <a:p>
              <a:endParaRPr lang="zh-TW" altLang="en-US"/>
            </a:p>
          </p:txBody>
        </p:sp>
        <p:sp>
          <p:nvSpPr>
            <p:cNvPr id="19508" name="Line 40"/>
            <p:cNvSpPr>
              <a:spLocks noChangeShapeType="1"/>
            </p:cNvSpPr>
            <p:nvPr/>
          </p:nvSpPr>
          <p:spPr bwMode="auto">
            <a:xfrm flipV="1">
              <a:off x="2384" y="3657"/>
              <a:ext cx="0" cy="137"/>
            </a:xfrm>
            <a:prstGeom prst="line">
              <a:avLst/>
            </a:prstGeom>
            <a:noFill/>
            <a:ln w="25400">
              <a:solidFill>
                <a:srgbClr val="800000"/>
              </a:solidFill>
              <a:round/>
              <a:headEnd/>
              <a:tailEnd/>
            </a:ln>
          </p:spPr>
          <p:txBody>
            <a:bodyPr wrap="none" anchor="ctr"/>
            <a:lstStyle/>
            <a:p>
              <a:endParaRPr lang="zh-TW" altLang="en-US"/>
            </a:p>
          </p:txBody>
        </p:sp>
      </p:grpSp>
      <p:sp>
        <p:nvSpPr>
          <p:cNvPr id="4321" name="Text Box 225"/>
          <p:cNvSpPr txBox="1">
            <a:spLocks noChangeArrowheads="1"/>
          </p:cNvSpPr>
          <p:nvPr/>
        </p:nvSpPr>
        <p:spPr bwMode="auto">
          <a:xfrm>
            <a:off x="6300788" y="1571625"/>
            <a:ext cx="539750" cy="320675"/>
          </a:xfrm>
          <a:prstGeom prst="rect">
            <a:avLst/>
          </a:prstGeom>
          <a:noFill/>
          <a:ln w="9525">
            <a:noFill/>
            <a:miter lim="800000"/>
            <a:headEnd/>
            <a:tailEnd/>
          </a:ln>
        </p:spPr>
        <p:txBody>
          <a:bodyPr lIns="0" tIns="0" rIns="0" bIns="0">
            <a:spAutoFit/>
          </a:bodyPr>
          <a:lstStyle/>
          <a:p>
            <a:pPr>
              <a:spcBef>
                <a:spcPct val="50000"/>
              </a:spcBef>
            </a:pPr>
            <a:r>
              <a:rPr lang="zh-TW" altLang="en-US" sz="2100" b="1">
                <a:solidFill>
                  <a:srgbClr val="9900FF"/>
                </a:solidFill>
                <a:ea typeface="微軟正黑體" pitchFamily="34" charset="-120"/>
              </a:rPr>
              <a:t>韻腳</a:t>
            </a:r>
          </a:p>
        </p:txBody>
      </p:sp>
      <p:sp>
        <p:nvSpPr>
          <p:cNvPr id="4322" name="Oval 226"/>
          <p:cNvSpPr>
            <a:spLocks noChangeArrowheads="1"/>
          </p:cNvSpPr>
          <p:nvPr/>
        </p:nvSpPr>
        <p:spPr bwMode="auto">
          <a:xfrm>
            <a:off x="5953125" y="1773238"/>
            <a:ext cx="360363" cy="358775"/>
          </a:xfrm>
          <a:prstGeom prst="ellipse">
            <a:avLst/>
          </a:prstGeom>
          <a:noFill/>
          <a:ln w="3175">
            <a:solidFill>
              <a:srgbClr val="9900FF"/>
            </a:solidFill>
            <a:round/>
            <a:headEnd/>
            <a:tailEnd/>
          </a:ln>
        </p:spPr>
        <p:txBody>
          <a:bodyPr wrap="none" anchor="ctr"/>
          <a:lstStyle/>
          <a:p>
            <a:pPr>
              <a:spcBef>
                <a:spcPct val="20000"/>
              </a:spcBef>
            </a:pPr>
            <a:endParaRPr kumimoji="0" lang="zh-TW" altLang="en-US">
              <a:ea typeface="標楷體" pitchFamily="65" charset="-120"/>
            </a:endParaRPr>
          </a:p>
        </p:txBody>
      </p:sp>
      <p:sp>
        <p:nvSpPr>
          <p:cNvPr id="4323" name="Oval 227"/>
          <p:cNvSpPr>
            <a:spLocks noChangeArrowheads="1"/>
          </p:cNvSpPr>
          <p:nvPr/>
        </p:nvSpPr>
        <p:spPr bwMode="auto">
          <a:xfrm>
            <a:off x="6516688" y="2925763"/>
            <a:ext cx="360362" cy="358775"/>
          </a:xfrm>
          <a:prstGeom prst="ellipse">
            <a:avLst/>
          </a:prstGeom>
          <a:noFill/>
          <a:ln w="3175">
            <a:solidFill>
              <a:srgbClr val="9900FF"/>
            </a:solidFill>
            <a:round/>
            <a:headEnd/>
            <a:tailEnd/>
          </a:ln>
        </p:spPr>
        <p:txBody>
          <a:bodyPr wrap="none" anchor="ctr"/>
          <a:lstStyle/>
          <a:p>
            <a:pPr>
              <a:spcBef>
                <a:spcPct val="20000"/>
              </a:spcBef>
            </a:pPr>
            <a:endParaRPr kumimoji="0" lang="zh-TW" altLang="en-US">
              <a:ea typeface="標楷體" pitchFamily="65" charset="-120"/>
            </a:endParaRPr>
          </a:p>
        </p:txBody>
      </p:sp>
      <p:sp>
        <p:nvSpPr>
          <p:cNvPr id="4324" name="Oval 228"/>
          <p:cNvSpPr>
            <a:spLocks noChangeArrowheads="1"/>
          </p:cNvSpPr>
          <p:nvPr/>
        </p:nvSpPr>
        <p:spPr bwMode="auto">
          <a:xfrm>
            <a:off x="5789613" y="4032250"/>
            <a:ext cx="360362" cy="358775"/>
          </a:xfrm>
          <a:prstGeom prst="ellipse">
            <a:avLst/>
          </a:prstGeom>
          <a:noFill/>
          <a:ln w="3175">
            <a:solidFill>
              <a:srgbClr val="9900FF"/>
            </a:solidFill>
            <a:round/>
            <a:headEnd/>
            <a:tailEnd/>
          </a:ln>
        </p:spPr>
        <p:txBody>
          <a:bodyPr wrap="none" anchor="ctr"/>
          <a:lstStyle/>
          <a:p>
            <a:pPr>
              <a:spcBef>
                <a:spcPct val="20000"/>
              </a:spcBef>
            </a:pPr>
            <a:endParaRPr kumimoji="0" lang="zh-TW" altLang="en-US">
              <a:ea typeface="標楷體" pitchFamily="65" charset="-120"/>
            </a:endParaRPr>
          </a:p>
        </p:txBody>
      </p:sp>
      <p:sp>
        <p:nvSpPr>
          <p:cNvPr id="4325" name="Oval 229"/>
          <p:cNvSpPr>
            <a:spLocks noChangeArrowheads="1"/>
          </p:cNvSpPr>
          <p:nvPr/>
        </p:nvSpPr>
        <p:spPr bwMode="auto">
          <a:xfrm>
            <a:off x="6156325" y="5157788"/>
            <a:ext cx="360363" cy="358775"/>
          </a:xfrm>
          <a:prstGeom prst="ellipse">
            <a:avLst/>
          </a:prstGeom>
          <a:noFill/>
          <a:ln w="3175">
            <a:solidFill>
              <a:srgbClr val="9900FF"/>
            </a:solidFill>
            <a:round/>
            <a:headEnd/>
            <a:tailEnd/>
          </a:ln>
        </p:spPr>
        <p:txBody>
          <a:bodyPr wrap="none" anchor="ctr"/>
          <a:lstStyle/>
          <a:p>
            <a:pPr>
              <a:spcBef>
                <a:spcPct val="20000"/>
              </a:spcBef>
            </a:pPr>
            <a:endParaRPr kumimoji="0" lang="zh-TW" altLang="en-US">
              <a:ea typeface="標楷體" pitchFamily="65" charset="-120"/>
            </a:endParaRPr>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8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282"/>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1" restart="whenNotActive" fill="hold" evtFilter="cancelBubble" nodeType="interactiveSeq">
                <p:stCondLst>
                  <p:cond evt="onClick" delay="0">
                    <p:tgtEl>
                      <p:spTgt spid="2"/>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291"/>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4291"/>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20" restart="whenNotActive" fill="hold" evtFilter="cancelBubble" nodeType="interactiveSeq">
                <p:stCondLst>
                  <p:cond evt="onClick" delay="0">
                    <p:tgtEl>
                      <p:spTgt spid="3"/>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29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429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29" restart="whenNotActive" fill="hold" evtFilter="cancelBubble" nodeType="interactiveSeq">
                <p:stCondLst>
                  <p:cond evt="onClick" delay="0">
                    <p:tgtEl>
                      <p:spTgt spid="4295"/>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4296"/>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49"/>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4297"/>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4296"/>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49"/>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4297"/>
                                        </p:tgtEl>
                                        <p:attrNameLst>
                                          <p:attrName>style.visibility</p:attrName>
                                        </p:attrNameLst>
                                      </p:cBhvr>
                                      <p:to>
                                        <p:strVal val="hidden"/>
                                      </p:to>
                                    </p:set>
                                  </p:childTnLst>
                                </p:cTn>
                              </p:par>
                            </p:childTnLst>
                          </p:cTn>
                        </p:par>
                      </p:childTnLst>
                    </p:cTn>
                  </p:par>
                </p:childTnLst>
              </p:cTn>
              <p:nextCondLst>
                <p:cond evt="onClick" delay="0">
                  <p:tgtEl>
                    <p:spTgt spid="4295"/>
                  </p:tgtEl>
                </p:cond>
              </p:nextCondLst>
            </p:seq>
            <p:seq concurrent="1" nextAc="seek">
              <p:cTn id="46" restart="whenNotActive" fill="hold" evtFilter="cancelBubble" nodeType="interactiveSeq">
                <p:stCondLst>
                  <p:cond evt="onClick" delay="0">
                    <p:tgtEl>
                      <p:spTgt spid="4299"/>
                    </p:tgtEl>
                  </p:cond>
                </p:stCondLst>
                <p:endSync evt="end" delay="0">
                  <p:rtn val="all"/>
                </p:endSync>
                <p:childTnLst>
                  <p:par>
                    <p:cTn id="47" fill="hold" nodeType="clickPar">
                      <p:stCondLst>
                        <p:cond delay="0"/>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30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301"/>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4300"/>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4"/>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4301"/>
                                        </p:tgtEl>
                                        <p:attrNameLst>
                                          <p:attrName>style.visibility</p:attrName>
                                        </p:attrNameLst>
                                      </p:cBhvr>
                                      <p:to>
                                        <p:strVal val="hidden"/>
                                      </p:to>
                                    </p:set>
                                  </p:childTnLst>
                                </p:cTn>
                              </p:par>
                            </p:childTnLst>
                          </p:cTn>
                        </p:par>
                      </p:childTnLst>
                    </p:cTn>
                  </p:par>
                </p:childTnLst>
              </p:cTn>
              <p:nextCondLst>
                <p:cond evt="onClick" delay="0">
                  <p:tgtEl>
                    <p:spTgt spid="4299"/>
                  </p:tgtEl>
                </p:cond>
              </p:nextCondLst>
            </p:seq>
            <p:seq concurrent="1" nextAc="seek">
              <p:cTn id="63" restart="whenNotActive" fill="hold" evtFilter="cancelBubble" nodeType="interactiveSeq">
                <p:stCondLst>
                  <p:cond evt="onClick" delay="0">
                    <p:tgtEl>
                      <p:spTgt spid="4303"/>
                    </p:tgtEl>
                  </p:cond>
                </p:stCondLst>
                <p:endSync evt="end" delay="0">
                  <p:rtn val="all"/>
                </p:endSync>
                <p:childTnLst>
                  <p:par>
                    <p:cTn id="64" fill="hold" nodeType="clickPar">
                      <p:stCondLst>
                        <p:cond delay="0"/>
                      </p:stCondLst>
                      <p:childTnLst>
                        <p:par>
                          <p:cTn id="65" fill="hold" nodeType="withGroup">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4304"/>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5"/>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4305"/>
                                        </p:tgtEl>
                                        <p:attrNameLst>
                                          <p:attrName>style.visibility</p:attrName>
                                        </p:attrNameLst>
                                      </p:cBhvr>
                                      <p:to>
                                        <p:strVal val="visible"/>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1" presetClass="exit" presetSubtype="0" fill="hold" grpId="1" nodeType="clickEffect">
                                  <p:stCondLst>
                                    <p:cond delay="0"/>
                                  </p:stCondLst>
                                  <p:childTnLst>
                                    <p:set>
                                      <p:cBhvr>
                                        <p:cTn id="75" dur="1" fill="hold">
                                          <p:stCondLst>
                                            <p:cond delay="0"/>
                                          </p:stCondLst>
                                        </p:cTn>
                                        <p:tgtEl>
                                          <p:spTgt spid="4304"/>
                                        </p:tgtEl>
                                        <p:attrNameLst>
                                          <p:attrName>style.visibility</p:attrName>
                                        </p:attrNameLst>
                                      </p:cBhvr>
                                      <p:to>
                                        <p:strVal val="hidden"/>
                                      </p:to>
                                    </p:set>
                                  </p:childTnLst>
                                </p:cTn>
                              </p:par>
                              <p:par>
                                <p:cTn id="76" presetID="1" presetClass="exit" presetSubtype="0" fill="hold" grpId="1" nodeType="withEffect">
                                  <p:stCondLst>
                                    <p:cond delay="0"/>
                                  </p:stCondLst>
                                  <p:childTnLst>
                                    <p:set>
                                      <p:cBhvr>
                                        <p:cTn id="77" dur="1" fill="hold">
                                          <p:stCondLst>
                                            <p:cond delay="0"/>
                                          </p:stCondLst>
                                        </p:cTn>
                                        <p:tgtEl>
                                          <p:spTgt spid="5"/>
                                        </p:tgtEl>
                                        <p:attrNameLst>
                                          <p:attrName>style.visibility</p:attrName>
                                        </p:attrNameLst>
                                      </p:cBhvr>
                                      <p:to>
                                        <p:strVal val="hidden"/>
                                      </p:to>
                                    </p:set>
                                  </p:childTnLst>
                                </p:cTn>
                              </p:par>
                              <p:par>
                                <p:cTn id="78" presetID="1" presetClass="exit" presetSubtype="0" fill="hold" grpId="1" nodeType="withEffect">
                                  <p:stCondLst>
                                    <p:cond delay="0"/>
                                  </p:stCondLst>
                                  <p:childTnLst>
                                    <p:set>
                                      <p:cBhvr>
                                        <p:cTn id="79" dur="1" fill="hold">
                                          <p:stCondLst>
                                            <p:cond delay="0"/>
                                          </p:stCondLst>
                                        </p:cTn>
                                        <p:tgtEl>
                                          <p:spTgt spid="4305"/>
                                        </p:tgtEl>
                                        <p:attrNameLst>
                                          <p:attrName>style.visibility</p:attrName>
                                        </p:attrNameLst>
                                      </p:cBhvr>
                                      <p:to>
                                        <p:strVal val="hidden"/>
                                      </p:to>
                                    </p:set>
                                  </p:childTnLst>
                                </p:cTn>
                              </p:par>
                            </p:childTnLst>
                          </p:cTn>
                        </p:par>
                      </p:childTnLst>
                    </p:cTn>
                  </p:par>
                </p:childTnLst>
              </p:cTn>
              <p:nextCondLst>
                <p:cond evt="onClick" delay="0">
                  <p:tgtEl>
                    <p:spTgt spid="4303"/>
                  </p:tgtEl>
                </p:cond>
              </p:nextCondLst>
            </p:seq>
            <p:seq concurrent="1" nextAc="seek">
              <p:cTn id="80" restart="whenNotActive" fill="hold" evtFilter="cancelBubble" nodeType="interactiveSeq">
                <p:stCondLst>
                  <p:cond evt="onClick" delay="0">
                    <p:tgtEl>
                      <p:spTgt spid="4311"/>
                    </p:tgtEl>
                  </p:cond>
                </p:stCondLst>
                <p:endSync evt="end" delay="0">
                  <p:rtn val="all"/>
                </p:endSync>
                <p:childTnLst>
                  <p:par>
                    <p:cTn id="81" fill="hold" nodeType="clickPar">
                      <p:stCondLst>
                        <p:cond delay="0"/>
                      </p:stCondLst>
                      <p:childTnLst>
                        <p:par>
                          <p:cTn id="82" fill="hold" nodeType="withGroup">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4312"/>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6"/>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313"/>
                                        </p:tgtEl>
                                        <p:attrNameLst>
                                          <p:attrName>style.visibility</p:attrName>
                                        </p:attrNameLst>
                                      </p:cBhvr>
                                      <p:to>
                                        <p:strVal val="visible"/>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1" presetClass="exit" presetSubtype="0" fill="hold" grpId="1" nodeType="clickEffect">
                                  <p:stCondLst>
                                    <p:cond delay="0"/>
                                  </p:stCondLst>
                                  <p:childTnLst>
                                    <p:set>
                                      <p:cBhvr>
                                        <p:cTn id="92" dur="1" fill="hold">
                                          <p:stCondLst>
                                            <p:cond delay="0"/>
                                          </p:stCondLst>
                                        </p:cTn>
                                        <p:tgtEl>
                                          <p:spTgt spid="4312"/>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6"/>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4313"/>
                                        </p:tgtEl>
                                        <p:attrNameLst>
                                          <p:attrName>style.visibility</p:attrName>
                                        </p:attrNameLst>
                                      </p:cBhvr>
                                      <p:to>
                                        <p:strVal val="hidden"/>
                                      </p:to>
                                    </p:set>
                                  </p:childTnLst>
                                </p:cTn>
                              </p:par>
                            </p:childTnLst>
                          </p:cTn>
                        </p:par>
                      </p:childTnLst>
                    </p:cTn>
                  </p:par>
                </p:childTnLst>
              </p:cTn>
              <p:nextCondLst>
                <p:cond evt="onClick" delay="0">
                  <p:tgtEl>
                    <p:spTgt spid="4311"/>
                  </p:tgtEl>
                </p:cond>
              </p:nextCondLst>
            </p:seq>
            <p:seq concurrent="1" nextAc="seek">
              <p:cTn id="97" restart="whenNotActive" fill="hold" evtFilter="cancelBubble" nodeType="interactiveSeq">
                <p:stCondLst>
                  <p:cond evt="onClick" delay="0">
                    <p:tgtEl>
                      <p:spTgt spid="4316"/>
                    </p:tgtEl>
                  </p:cond>
                </p:stCondLst>
                <p:endSync evt="end" delay="0">
                  <p:rtn val="all"/>
                </p:endSync>
                <p:childTnLst>
                  <p:par>
                    <p:cTn id="98" fill="hold" nodeType="clickPar">
                      <p:stCondLst>
                        <p:cond delay="0"/>
                      </p:stCondLst>
                      <p:childTnLst>
                        <p:par>
                          <p:cTn id="99" fill="hold" nodeType="withGroup">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7"/>
                                        </p:tgtEl>
                                        <p:attrNameLst>
                                          <p:attrName>style.visibility</p:attrName>
                                        </p:attrNameLst>
                                      </p:cBhvr>
                                      <p:to>
                                        <p:strVal val="visible"/>
                                      </p:to>
                                    </p:se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1" presetClass="exit" presetSubtype="0" fill="hold" grpId="1" nodeType="clickEffect">
                                  <p:stCondLst>
                                    <p:cond delay="0"/>
                                  </p:stCondLst>
                                  <p:childTnLst>
                                    <p:set>
                                      <p:cBhvr>
                                        <p:cTn id="105"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4316"/>
                  </p:tgtEl>
                </p:cond>
              </p:nextCondLst>
            </p:seq>
            <p:seq concurrent="1" nextAc="seek">
              <p:cTn id="106" restart="whenNotActive" fill="hold" evtFilter="cancelBubble" nodeType="interactiveSeq">
                <p:stCondLst>
                  <p:cond evt="onClick" delay="0">
                    <p:tgtEl>
                      <p:spTgt spid="4321"/>
                    </p:tgtEl>
                  </p:cond>
                </p:stCondLst>
                <p:endSync evt="end" delay="0">
                  <p:rtn val="all"/>
                </p:endSync>
                <p:childTnLst>
                  <p:par>
                    <p:cTn id="107" fill="hold" nodeType="clickPar">
                      <p:stCondLst>
                        <p:cond delay="0"/>
                      </p:stCondLst>
                      <p:childTnLst>
                        <p:par>
                          <p:cTn id="108" fill="hold" nodeType="withGroup">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4322"/>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4323"/>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4324"/>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4325"/>
                                        </p:tgtEl>
                                        <p:attrNameLst>
                                          <p:attrName>style.visibility</p:attrName>
                                        </p:attrNameLst>
                                      </p:cBhvr>
                                      <p:to>
                                        <p:strVal val="visible"/>
                                      </p:to>
                                    </p:se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1" presetClass="exit" presetSubtype="0" fill="hold" grpId="1" nodeType="clickEffect">
                                  <p:stCondLst>
                                    <p:cond delay="0"/>
                                  </p:stCondLst>
                                  <p:childTnLst>
                                    <p:set>
                                      <p:cBhvr>
                                        <p:cTn id="120" dur="1" fill="hold">
                                          <p:stCondLst>
                                            <p:cond delay="0"/>
                                          </p:stCondLst>
                                        </p:cTn>
                                        <p:tgtEl>
                                          <p:spTgt spid="4322"/>
                                        </p:tgtEl>
                                        <p:attrNameLst>
                                          <p:attrName>style.visibility</p:attrName>
                                        </p:attrNameLst>
                                      </p:cBhvr>
                                      <p:to>
                                        <p:strVal val="hidden"/>
                                      </p:to>
                                    </p:set>
                                  </p:childTnLst>
                                </p:cTn>
                              </p:par>
                              <p:par>
                                <p:cTn id="121" presetID="1" presetClass="exit" presetSubtype="0" fill="hold" grpId="1" nodeType="withEffect">
                                  <p:stCondLst>
                                    <p:cond delay="0"/>
                                  </p:stCondLst>
                                  <p:childTnLst>
                                    <p:set>
                                      <p:cBhvr>
                                        <p:cTn id="122" dur="1" fill="hold">
                                          <p:stCondLst>
                                            <p:cond delay="0"/>
                                          </p:stCondLst>
                                        </p:cTn>
                                        <p:tgtEl>
                                          <p:spTgt spid="4323"/>
                                        </p:tgtEl>
                                        <p:attrNameLst>
                                          <p:attrName>style.visibility</p:attrName>
                                        </p:attrNameLst>
                                      </p:cBhvr>
                                      <p:to>
                                        <p:strVal val="hidden"/>
                                      </p:to>
                                    </p:set>
                                  </p:childTnLst>
                                </p:cTn>
                              </p:par>
                              <p:par>
                                <p:cTn id="123" presetID="1" presetClass="exit" presetSubtype="0" fill="hold" grpId="1" nodeType="withEffect">
                                  <p:stCondLst>
                                    <p:cond delay="0"/>
                                  </p:stCondLst>
                                  <p:childTnLst>
                                    <p:set>
                                      <p:cBhvr>
                                        <p:cTn id="124" dur="1" fill="hold">
                                          <p:stCondLst>
                                            <p:cond delay="0"/>
                                          </p:stCondLst>
                                        </p:cTn>
                                        <p:tgtEl>
                                          <p:spTgt spid="4324"/>
                                        </p:tgtEl>
                                        <p:attrNameLst>
                                          <p:attrName>style.visibility</p:attrName>
                                        </p:attrNameLst>
                                      </p:cBhvr>
                                      <p:to>
                                        <p:strVal val="hidden"/>
                                      </p:to>
                                    </p:set>
                                  </p:childTnLst>
                                </p:cTn>
                              </p:par>
                              <p:par>
                                <p:cTn id="125" presetID="1" presetClass="exit" presetSubtype="0" fill="hold" grpId="1" nodeType="withEffect">
                                  <p:stCondLst>
                                    <p:cond delay="0"/>
                                  </p:stCondLst>
                                  <p:childTnLst>
                                    <p:set>
                                      <p:cBhvr>
                                        <p:cTn id="126" dur="1" fill="hold">
                                          <p:stCondLst>
                                            <p:cond delay="0"/>
                                          </p:stCondLst>
                                        </p:cTn>
                                        <p:tgtEl>
                                          <p:spTgt spid="4325"/>
                                        </p:tgtEl>
                                        <p:attrNameLst>
                                          <p:attrName>style.visibility</p:attrName>
                                        </p:attrNameLst>
                                      </p:cBhvr>
                                      <p:to>
                                        <p:strVal val="hidden"/>
                                      </p:to>
                                    </p:set>
                                  </p:childTnLst>
                                </p:cTn>
                              </p:par>
                            </p:childTnLst>
                          </p:cTn>
                        </p:par>
                      </p:childTnLst>
                    </p:cTn>
                  </p:par>
                </p:childTnLst>
              </p:cTn>
              <p:nextCondLst>
                <p:cond evt="onClick" delay="0">
                  <p:tgtEl>
                    <p:spTgt spid="4321"/>
                  </p:tgtEl>
                </p:cond>
              </p:nextCondLst>
            </p:seq>
          </p:childTnLst>
        </p:cTn>
      </p:par>
    </p:tnLst>
    <p:bldLst>
      <p:bldP spid="4282" grpId="0"/>
      <p:bldP spid="4282" grpId="1"/>
      <p:bldP spid="4291" grpId="0"/>
      <p:bldP spid="4291" grpId="1"/>
      <p:bldP spid="4293" grpId="0"/>
      <p:bldP spid="4293" grpId="1"/>
      <p:bldP spid="4296" grpId="0"/>
      <p:bldP spid="4296" grpId="1"/>
      <p:bldP spid="4297" grpId="0"/>
      <p:bldP spid="4297" grpId="1"/>
      <p:bldP spid="49" grpId="0"/>
      <p:bldP spid="49" grpId="1"/>
      <p:bldP spid="4300" grpId="0"/>
      <p:bldP spid="4300" grpId="1"/>
      <p:bldP spid="4301" grpId="0"/>
      <p:bldP spid="4301" grpId="1"/>
      <p:bldP spid="4" grpId="0"/>
      <p:bldP spid="4" grpId="1"/>
      <p:bldP spid="4304" grpId="0"/>
      <p:bldP spid="4304" grpId="1"/>
      <p:bldP spid="4305" grpId="0"/>
      <p:bldP spid="4305" grpId="1"/>
      <p:bldP spid="5" grpId="0"/>
      <p:bldP spid="5" grpId="1"/>
      <p:bldP spid="4312" grpId="0"/>
      <p:bldP spid="4312" grpId="1"/>
      <p:bldP spid="4313" grpId="0"/>
      <p:bldP spid="4313" grpId="1"/>
      <p:bldP spid="6" grpId="0"/>
      <p:bldP spid="6" grpId="1"/>
      <p:bldP spid="7" grpId="0"/>
      <p:bldP spid="7" grpId="1"/>
      <p:bldP spid="4322" grpId="0" animBg="1"/>
      <p:bldP spid="4322" grpId="1" animBg="1"/>
      <p:bldP spid="4323" grpId="0" animBg="1"/>
      <p:bldP spid="4323" grpId="1" animBg="1"/>
      <p:bldP spid="4324" grpId="0" animBg="1"/>
      <p:bldP spid="4324" grpId="1" animBg="1"/>
      <p:bldP spid="4325" grpId="0" animBg="1"/>
      <p:bldP spid="4325" grpId="1" animBg="1"/>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4273" name="圖片 2"/>
          <p:cNvPicPr>
            <a:picLocks noChangeAspect="1"/>
          </p:cNvPicPr>
          <p:nvPr/>
        </p:nvPicPr>
        <p:blipFill>
          <a:blip r:embed="rId2"/>
          <a:srcRect/>
          <a:stretch>
            <a:fillRect/>
          </a:stretch>
        </p:blipFill>
        <p:spPr bwMode="auto">
          <a:xfrm>
            <a:off x="0" y="188913"/>
            <a:ext cx="9144000" cy="1014412"/>
          </a:xfrm>
          <a:prstGeom prst="rect">
            <a:avLst/>
          </a:prstGeom>
          <a:noFill/>
          <a:ln w="9525">
            <a:noFill/>
            <a:miter lim="800000"/>
            <a:headEnd/>
            <a:tailEnd/>
          </a:ln>
        </p:spPr>
      </p:pic>
      <p:sp>
        <p:nvSpPr>
          <p:cNvPr id="54274" name="內容版面配置區 2"/>
          <p:cNvSpPr>
            <a:spLocks/>
          </p:cNvSpPr>
          <p:nvPr/>
        </p:nvSpPr>
        <p:spPr bwMode="auto">
          <a:xfrm>
            <a:off x="144463" y="765175"/>
            <a:ext cx="8891587" cy="4525963"/>
          </a:xfrm>
          <a:prstGeom prst="rect">
            <a:avLst/>
          </a:prstGeom>
          <a:noFill/>
          <a:ln w="9525">
            <a:noFill/>
            <a:miter lim="800000"/>
            <a:headEnd/>
            <a:tailEnd/>
          </a:ln>
        </p:spPr>
        <p:txBody>
          <a:bodyPr/>
          <a:lstStyle/>
          <a:p>
            <a:pPr marL="404813" indent="-404813" eaLnBrk="0" hangingPunct="0">
              <a:spcBef>
                <a:spcPct val="20000"/>
              </a:spcBef>
              <a:buFont typeface="Arial" charset="0"/>
              <a:buNone/>
            </a:pPr>
            <a:r>
              <a:rPr kumimoji="0" lang="en-US" altLang="zh-TW">
                <a:solidFill>
                  <a:schemeClr val="tx1"/>
                </a:solidFill>
                <a:latin typeface="標楷體" pitchFamily="65" charset="-120"/>
                <a:ea typeface="標楷體" pitchFamily="65" charset="-120"/>
              </a:rPr>
              <a:t>2.</a:t>
            </a:r>
            <a:r>
              <a:rPr kumimoji="0" lang="zh-TW" altLang="zh-TW">
                <a:solidFill>
                  <a:schemeClr val="tx1"/>
                </a:solidFill>
                <a:latin typeface="標楷體" pitchFamily="65" charset="-120"/>
                <a:ea typeface="標楷體" pitchFamily="65" charset="-120"/>
              </a:rPr>
              <a:t>李白言「亂我心者今日之日多煩憂」，請推想詩人煩憂之因為何？</a:t>
            </a:r>
            <a:endParaRPr kumimoji="0" lang="en-US" altLang="zh-TW">
              <a:solidFill>
                <a:schemeClr val="tx1"/>
              </a:solidFill>
              <a:latin typeface="標楷體" pitchFamily="65" charset="-120"/>
              <a:ea typeface="標楷體" pitchFamily="65" charset="-120"/>
            </a:endParaRPr>
          </a:p>
          <a:p>
            <a:pPr marL="404813" indent="-404813" eaLnBrk="0" hangingPunct="0">
              <a:spcBef>
                <a:spcPct val="20000"/>
              </a:spcBef>
              <a:buFont typeface="Arial" charset="0"/>
              <a:buNone/>
            </a:pPr>
            <a:r>
              <a:rPr kumimoji="0" lang="zh-TW" altLang="en-US">
                <a:solidFill>
                  <a:schemeClr val="tx1"/>
                </a:solidFill>
                <a:latin typeface="標楷體" pitchFamily="65" charset="-120"/>
                <a:ea typeface="標楷體" pitchFamily="65" charset="-120"/>
              </a:rPr>
              <a:t>答：</a:t>
            </a:r>
          </a:p>
        </p:txBody>
      </p:sp>
      <p:sp>
        <p:nvSpPr>
          <p:cNvPr id="4" name="內容版面配置區 2"/>
          <p:cNvSpPr txBox="1">
            <a:spLocks/>
          </p:cNvSpPr>
          <p:nvPr/>
        </p:nvSpPr>
        <p:spPr bwMode="auto">
          <a:xfrm>
            <a:off x="914400" y="1863725"/>
            <a:ext cx="8172450" cy="2212975"/>
          </a:xfrm>
          <a:prstGeom prst="rect">
            <a:avLst/>
          </a:prstGeom>
          <a:noFill/>
          <a:ln w="9525">
            <a:noFill/>
            <a:miter lim="800000"/>
            <a:headEnd/>
            <a:tailEnd/>
          </a:ln>
        </p:spPr>
        <p:txBody>
          <a:bodyPr/>
          <a:lstStyle/>
          <a:p>
            <a:pPr>
              <a:spcBef>
                <a:spcPct val="20000"/>
              </a:spcBef>
              <a:tabLst>
                <a:tab pos="0" algn="l"/>
              </a:tabLst>
            </a:pPr>
            <a:r>
              <a:rPr kumimoji="0" lang="zh-TW" altLang="en-US" sz="2800">
                <a:latin typeface="標楷體" pitchFamily="65" charset="-120"/>
                <a:ea typeface="標楷體" pitchFamily="65" charset="-120"/>
              </a:rPr>
              <a:t>李白於天寶初為翰林供奉，但在政治上不受重視，又受權貴讒毀，時間不長便棄官而去，過著飄蕩四方的遊蕩生活。十年來的人間辛酸，作客他鄉的抑鬱和感傷積聚心頭。其煩憂之因可能有以下幾方</a:t>
            </a:r>
            <a:r>
              <a:rPr kumimoji="0" lang="en-US" altLang="zh-TW" sz="2800">
                <a:latin typeface="標楷體" pitchFamily="65" charset="-120"/>
                <a:ea typeface="標楷體" pitchFamily="65" charset="-120"/>
              </a:rPr>
              <a:t/>
            </a:r>
            <a:br>
              <a:rPr kumimoji="0" lang="en-US" altLang="zh-TW" sz="2800">
                <a:latin typeface="標楷體" pitchFamily="65" charset="-120"/>
                <a:ea typeface="標楷體" pitchFamily="65" charset="-120"/>
              </a:rPr>
            </a:br>
            <a:r>
              <a:rPr kumimoji="0" lang="zh-TW" altLang="en-US" sz="2800">
                <a:latin typeface="標楷體" pitchFamily="65" charset="-120"/>
                <a:ea typeface="標楷體" pitchFamily="65" charset="-120"/>
              </a:rPr>
              <a:t>面：</a:t>
            </a:r>
          </a:p>
        </p:txBody>
      </p:sp>
      <p:sp>
        <p:nvSpPr>
          <p:cNvPr id="2" name="內容版面配置區 2"/>
          <p:cNvSpPr txBox="1">
            <a:spLocks/>
          </p:cNvSpPr>
          <p:nvPr/>
        </p:nvSpPr>
        <p:spPr bwMode="auto">
          <a:xfrm>
            <a:off x="914400" y="4051300"/>
            <a:ext cx="8172450" cy="1538288"/>
          </a:xfrm>
          <a:prstGeom prst="rect">
            <a:avLst/>
          </a:prstGeom>
          <a:noFill/>
          <a:ln w="9525">
            <a:noFill/>
            <a:miter lim="800000"/>
            <a:headEnd/>
            <a:tailEnd/>
          </a:ln>
        </p:spPr>
        <p:txBody>
          <a:bodyPr/>
          <a:lstStyle/>
          <a:p>
            <a:pPr marL="528638" indent="-528638">
              <a:spcBef>
                <a:spcPct val="20000"/>
              </a:spcBef>
              <a:tabLst>
                <a:tab pos="0" algn="l"/>
              </a:tabLst>
            </a:pPr>
            <a:r>
              <a:rPr kumimoji="0" lang="en-US" altLang="zh-TW" sz="2800">
                <a:latin typeface="標楷體" pitchFamily="65" charset="-120"/>
                <a:ea typeface="標楷體" pitchFamily="65" charset="-120"/>
              </a:rPr>
              <a:t>(1)</a:t>
            </a:r>
            <a:r>
              <a:rPr kumimoji="0" lang="zh-TW" altLang="en-US" sz="2800">
                <a:latin typeface="標楷體" pitchFamily="65" charset="-120"/>
                <a:ea typeface="標楷體" pitchFamily="65" charset="-120"/>
              </a:rPr>
              <a:t>蹉跎歲月而功名未立：李白五十歲後，北上歷遊東魯、幽燕，直到安史之亂前夕南下，曾到宣城，此詩當於此時所作。由於經歷從昇平到戰亂，也恰好是從人生的青壯期步入中老年，因此這種感慨益加深刻。</a:t>
            </a:r>
          </a:p>
        </p:txBody>
      </p:sp>
      <p:pic>
        <p:nvPicPr>
          <p:cNvPr id="54277" name="Picture 11" descr="下一頁"/>
          <p:cNvPicPr>
            <a:picLocks noChangeAspect="1" noChangeArrowheads="1"/>
          </p:cNvPicPr>
          <p:nvPr/>
        </p:nvPicPr>
        <p:blipFill>
          <a:blip r:embed="rId3"/>
          <a:srcRect/>
          <a:stretch>
            <a:fillRect/>
          </a:stretch>
        </p:blipFill>
        <p:spPr bwMode="auto">
          <a:xfrm>
            <a:off x="8172450" y="5986463"/>
            <a:ext cx="838200" cy="53816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5297" name="圖片 2"/>
          <p:cNvPicPr>
            <a:picLocks noChangeAspect="1"/>
          </p:cNvPicPr>
          <p:nvPr/>
        </p:nvPicPr>
        <p:blipFill>
          <a:blip r:embed="rId2"/>
          <a:srcRect/>
          <a:stretch>
            <a:fillRect/>
          </a:stretch>
        </p:blipFill>
        <p:spPr bwMode="auto">
          <a:xfrm>
            <a:off x="0" y="188913"/>
            <a:ext cx="9144000" cy="1014412"/>
          </a:xfrm>
          <a:prstGeom prst="rect">
            <a:avLst/>
          </a:prstGeom>
          <a:noFill/>
          <a:ln w="9525">
            <a:noFill/>
            <a:miter lim="800000"/>
            <a:headEnd/>
            <a:tailEnd/>
          </a:ln>
        </p:spPr>
      </p:pic>
      <p:sp>
        <p:nvSpPr>
          <p:cNvPr id="55298" name="內容版面配置區 2"/>
          <p:cNvSpPr txBox="1">
            <a:spLocks/>
          </p:cNvSpPr>
          <p:nvPr/>
        </p:nvSpPr>
        <p:spPr bwMode="auto">
          <a:xfrm>
            <a:off x="863600" y="1863725"/>
            <a:ext cx="8280400" cy="3870325"/>
          </a:xfrm>
          <a:prstGeom prst="rect">
            <a:avLst/>
          </a:prstGeom>
          <a:noFill/>
          <a:ln w="9525">
            <a:noFill/>
            <a:miter lim="800000"/>
            <a:headEnd/>
            <a:tailEnd/>
          </a:ln>
        </p:spPr>
        <p:txBody>
          <a:bodyPr/>
          <a:lstStyle/>
          <a:p>
            <a:pPr marL="641350" indent="-641350">
              <a:spcBef>
                <a:spcPct val="20000"/>
              </a:spcBef>
              <a:tabLst>
                <a:tab pos="0" algn="l"/>
              </a:tabLst>
            </a:pPr>
            <a:r>
              <a:rPr kumimoji="0" lang="en-US" altLang="zh-TW" sz="2800">
                <a:latin typeface="標楷體" pitchFamily="65" charset="-120"/>
                <a:ea typeface="標楷體" pitchFamily="65" charset="-120"/>
              </a:rPr>
              <a:t>(2)</a:t>
            </a:r>
            <a:r>
              <a:rPr kumimoji="0" lang="zh-TW" altLang="en-US" sz="2800">
                <a:latin typeface="標楷體" pitchFamily="65" charset="-120"/>
                <a:ea typeface="標楷體" pitchFamily="65" charset="-120"/>
              </a:rPr>
              <a:t>閎雅淳正的古風不復：李白在文章上主張復古，從漢代以來，樸直雄健而不失浪漫的風格，是他欽羨並大力推舉實踐的。李白並不見得喜歡唐代以來規規矩矩以合律而不自然的詩賦應試的作法，因此，大有感嘆文章不復的意味。如：「蓬萊文章」四句既寫對李雲的推崇，兼寫自己的主張，更隱隱寫出自己不被重視的牢騷。（可參見其作</a:t>
            </a:r>
            <a:r>
              <a:rPr kumimoji="0" lang="en-US" altLang="zh-TW" sz="2800">
                <a:latin typeface="標楷體" pitchFamily="65" charset="-120"/>
                <a:ea typeface="標楷體" pitchFamily="65" charset="-120"/>
              </a:rPr>
              <a:t>〈</a:t>
            </a:r>
            <a:r>
              <a:rPr kumimoji="0" lang="zh-TW" altLang="en-US" sz="2800">
                <a:latin typeface="標楷體" pitchFamily="65" charset="-120"/>
                <a:ea typeface="標楷體" pitchFamily="65" charset="-120"/>
              </a:rPr>
              <a:t>古風</a:t>
            </a:r>
            <a:r>
              <a:rPr kumimoji="0" lang="en-US" altLang="zh-TW" sz="2800">
                <a:latin typeface="標楷體" pitchFamily="65" charset="-120"/>
                <a:ea typeface="標楷體" pitchFamily="65" charset="-120"/>
              </a:rPr>
              <a:t>〉</a:t>
            </a:r>
            <a:r>
              <a:rPr kumimoji="0" lang="zh-TW" altLang="en-US" sz="2800">
                <a:latin typeface="標楷體" pitchFamily="65" charset="-120"/>
                <a:ea typeface="標楷體" pitchFamily="65" charset="-120"/>
              </a:rPr>
              <a:t>五十首）</a:t>
            </a:r>
          </a:p>
        </p:txBody>
      </p:sp>
      <p:pic>
        <p:nvPicPr>
          <p:cNvPr id="55299" name="圖片 6" descr="下方ICON-關閉.png">
            <a:hlinkClick r:id="rId3" action="ppaction://hlinksldjump"/>
          </p:cNvPr>
          <p:cNvPicPr>
            <a:picLocks noChangeAspect="1"/>
          </p:cNvPicPr>
          <p:nvPr/>
        </p:nvPicPr>
        <p:blipFill>
          <a:blip r:embed="rId4"/>
          <a:srcRect/>
          <a:stretch>
            <a:fillRect/>
          </a:stretch>
        </p:blipFill>
        <p:spPr bwMode="auto">
          <a:xfrm>
            <a:off x="8334375" y="6519863"/>
            <a:ext cx="846138" cy="365125"/>
          </a:xfrm>
          <a:prstGeom prst="rect">
            <a:avLst/>
          </a:prstGeom>
          <a:noFill/>
          <a:ln w="9525">
            <a:noFill/>
            <a:miter lim="800000"/>
            <a:headEnd/>
            <a:tailEnd/>
          </a:ln>
        </p:spPr>
      </p:pic>
      <p:sp>
        <p:nvSpPr>
          <p:cNvPr id="55300" name="內容版面配置區 2"/>
          <p:cNvSpPr>
            <a:spLocks/>
          </p:cNvSpPr>
          <p:nvPr/>
        </p:nvSpPr>
        <p:spPr bwMode="auto">
          <a:xfrm>
            <a:off x="144463" y="765175"/>
            <a:ext cx="8891587" cy="2016125"/>
          </a:xfrm>
          <a:prstGeom prst="rect">
            <a:avLst/>
          </a:prstGeom>
          <a:noFill/>
          <a:ln w="9525">
            <a:noFill/>
            <a:miter lim="800000"/>
            <a:headEnd/>
            <a:tailEnd/>
          </a:ln>
        </p:spPr>
        <p:txBody>
          <a:bodyPr/>
          <a:lstStyle/>
          <a:p>
            <a:pPr marL="404813" indent="-404813" eaLnBrk="0" hangingPunct="0">
              <a:spcBef>
                <a:spcPct val="20000"/>
              </a:spcBef>
              <a:buFont typeface="Arial" charset="0"/>
              <a:buNone/>
            </a:pPr>
            <a:r>
              <a:rPr kumimoji="0" lang="en-US" altLang="zh-TW">
                <a:solidFill>
                  <a:schemeClr val="tx1"/>
                </a:solidFill>
                <a:latin typeface="標楷體" pitchFamily="65" charset="-120"/>
                <a:ea typeface="標楷體" pitchFamily="65" charset="-120"/>
              </a:rPr>
              <a:t>2.</a:t>
            </a:r>
            <a:r>
              <a:rPr kumimoji="0" lang="zh-TW" altLang="zh-TW">
                <a:solidFill>
                  <a:schemeClr val="tx1"/>
                </a:solidFill>
                <a:latin typeface="標楷體" pitchFamily="65" charset="-120"/>
                <a:ea typeface="標楷體" pitchFamily="65" charset="-120"/>
              </a:rPr>
              <a:t>李白言「亂我心者今日之日多煩憂」，請推想詩人煩憂之因為何？</a:t>
            </a:r>
            <a:endParaRPr kumimoji="0" lang="en-US" altLang="zh-TW">
              <a:solidFill>
                <a:schemeClr val="tx1"/>
              </a:solidFill>
              <a:latin typeface="標楷體" pitchFamily="65" charset="-120"/>
              <a:ea typeface="標楷體" pitchFamily="65" charset="-120"/>
            </a:endParaRPr>
          </a:p>
          <a:p>
            <a:pPr marL="404813" indent="-404813" eaLnBrk="0" hangingPunct="0">
              <a:spcBef>
                <a:spcPct val="20000"/>
              </a:spcBef>
              <a:buFont typeface="Arial" charset="0"/>
              <a:buNone/>
            </a:pPr>
            <a:r>
              <a:rPr kumimoji="0" lang="zh-TW" altLang="en-US">
                <a:solidFill>
                  <a:schemeClr val="tx1"/>
                </a:solidFill>
                <a:latin typeface="標楷體" pitchFamily="65" charset="-120"/>
                <a:ea typeface="標楷體" pitchFamily="65" charset="-120"/>
              </a:rPr>
              <a:t>答：</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6322" name="Rectangle 2"/>
          <p:cNvSpPr>
            <a:spLocks/>
          </p:cNvSpPr>
          <p:nvPr/>
        </p:nvSpPr>
        <p:spPr bwMode="auto">
          <a:xfrm>
            <a:off x="457200" y="0"/>
            <a:ext cx="8229600" cy="611188"/>
          </a:xfrm>
          <a:prstGeom prst="rect">
            <a:avLst/>
          </a:prstGeom>
          <a:noFill/>
          <a:ln w="9525">
            <a:noFill/>
            <a:miter lim="800000"/>
            <a:headEnd/>
            <a:tailEnd/>
          </a:ln>
        </p:spPr>
        <p:txBody>
          <a:bodyPr anchor="ctr"/>
          <a:lstStyle/>
          <a:p>
            <a:pPr algn="ctr"/>
            <a:r>
              <a:rPr kumimoji="0" lang="zh-TW" altLang="en-US" sz="4400" b="1">
                <a:solidFill>
                  <a:schemeClr val="bg1"/>
                </a:solidFill>
                <a:latin typeface="標楷體" pitchFamily="65" charset="-120"/>
                <a:ea typeface="標楷體" pitchFamily="65" charset="-120"/>
              </a:rPr>
              <a:t>第三～八句</a:t>
            </a:r>
            <a:endParaRPr kumimoji="0" lang="en-US" altLang="zh-TW" sz="4400" u="sng">
              <a:solidFill>
                <a:schemeClr val="bg1"/>
              </a:solidFill>
              <a:latin typeface="華康正顏楷體W5"/>
              <a:ea typeface="華康正顏楷體W5"/>
              <a:cs typeface="華康正顏楷體W5"/>
            </a:endParaRPr>
          </a:p>
        </p:txBody>
      </p:sp>
      <p:pic>
        <p:nvPicPr>
          <p:cNvPr id="56323" name="Picture 10" descr="上方ICON-段析">
            <a:hlinkClick r:id="rId3" action="ppaction://hlinksldjump"/>
          </p:cNvPr>
          <p:cNvPicPr>
            <a:picLocks noChangeAspect="1" noChangeArrowheads="1"/>
          </p:cNvPicPr>
          <p:nvPr/>
        </p:nvPicPr>
        <p:blipFill>
          <a:blip r:embed="rId4"/>
          <a:srcRect/>
          <a:stretch>
            <a:fillRect/>
          </a:stretch>
        </p:blipFill>
        <p:spPr bwMode="auto">
          <a:xfrm>
            <a:off x="3276600" y="755650"/>
            <a:ext cx="701675" cy="303213"/>
          </a:xfrm>
          <a:prstGeom prst="rect">
            <a:avLst/>
          </a:prstGeom>
          <a:noFill/>
          <a:ln w="9525">
            <a:noFill/>
            <a:miter lim="800000"/>
            <a:headEnd/>
            <a:tailEnd/>
          </a:ln>
        </p:spPr>
      </p:pic>
      <p:pic>
        <p:nvPicPr>
          <p:cNvPr id="56324" name="Picture 11" descr="上方ICON-段旨">
            <a:hlinkClick r:id="rId5" action="ppaction://hlinksldjump"/>
          </p:cNvPr>
          <p:cNvPicPr>
            <a:picLocks noChangeAspect="1" noChangeArrowheads="1"/>
          </p:cNvPicPr>
          <p:nvPr/>
        </p:nvPicPr>
        <p:blipFill>
          <a:blip r:embed="rId6"/>
          <a:srcRect/>
          <a:stretch>
            <a:fillRect/>
          </a:stretch>
        </p:blipFill>
        <p:spPr bwMode="auto">
          <a:xfrm>
            <a:off x="1692275" y="755650"/>
            <a:ext cx="701675" cy="303213"/>
          </a:xfrm>
          <a:prstGeom prst="rect">
            <a:avLst/>
          </a:prstGeom>
          <a:noFill/>
          <a:ln w="9525">
            <a:noFill/>
            <a:miter lim="800000"/>
            <a:headEnd/>
            <a:tailEnd/>
          </a:ln>
        </p:spPr>
      </p:pic>
      <p:pic>
        <p:nvPicPr>
          <p:cNvPr id="56325" name="Picture 12" descr="上方ICON-語譯">
            <a:hlinkClick r:id="rId7" action="ppaction://hlinksldjump"/>
          </p:cNvPr>
          <p:cNvPicPr>
            <a:picLocks noChangeAspect="1" noChangeArrowheads="1"/>
          </p:cNvPicPr>
          <p:nvPr/>
        </p:nvPicPr>
        <p:blipFill>
          <a:blip r:embed="rId8"/>
          <a:srcRect/>
          <a:stretch>
            <a:fillRect/>
          </a:stretch>
        </p:blipFill>
        <p:spPr bwMode="auto">
          <a:xfrm>
            <a:off x="4932363" y="755650"/>
            <a:ext cx="701675" cy="303213"/>
          </a:xfrm>
          <a:prstGeom prst="rect">
            <a:avLst/>
          </a:prstGeom>
          <a:noFill/>
          <a:ln w="9525">
            <a:noFill/>
            <a:miter lim="800000"/>
            <a:headEnd/>
            <a:tailEnd/>
          </a:ln>
        </p:spPr>
      </p:pic>
      <p:pic>
        <p:nvPicPr>
          <p:cNvPr id="56326" name="Picture 13" descr="上方ICON-課堂Q&amp;A">
            <a:hlinkClick r:id="rId9" action="ppaction://hlinksldjump"/>
          </p:cNvPr>
          <p:cNvPicPr>
            <a:picLocks noChangeAspect="1" noChangeArrowheads="1"/>
          </p:cNvPicPr>
          <p:nvPr/>
        </p:nvPicPr>
        <p:blipFill>
          <a:blip r:embed="rId10"/>
          <a:srcRect/>
          <a:stretch>
            <a:fillRect/>
          </a:stretch>
        </p:blipFill>
        <p:spPr bwMode="auto">
          <a:xfrm>
            <a:off x="6515100" y="755650"/>
            <a:ext cx="1009650" cy="303213"/>
          </a:xfrm>
          <a:prstGeom prst="rect">
            <a:avLst/>
          </a:prstGeom>
          <a:noFill/>
          <a:ln w="9525">
            <a:noFill/>
            <a:miter lim="800000"/>
            <a:headEnd/>
            <a:tailEnd/>
          </a:ln>
        </p:spPr>
      </p:pic>
      <p:sp>
        <p:nvSpPr>
          <p:cNvPr id="56327" name="Rectangle 3"/>
          <p:cNvSpPr>
            <a:spLocks/>
          </p:cNvSpPr>
          <p:nvPr/>
        </p:nvSpPr>
        <p:spPr bwMode="auto">
          <a:xfrm>
            <a:off x="1189038" y="1023938"/>
            <a:ext cx="6767512" cy="3516312"/>
          </a:xfrm>
          <a:prstGeom prst="rect">
            <a:avLst/>
          </a:prstGeom>
          <a:noFill/>
          <a:ln w="9525">
            <a:noFill/>
            <a:miter lim="800000"/>
            <a:headEnd/>
            <a:tailEnd/>
          </a:ln>
        </p:spPr>
        <p:txBody>
          <a:bodyPr/>
          <a:lstStyle/>
          <a:p>
            <a:pPr eaLnBrk="0" hangingPunct="0">
              <a:lnSpc>
                <a:spcPct val="230000"/>
              </a:lnSpc>
              <a:spcBef>
                <a:spcPts val="600"/>
              </a:spcBef>
              <a:spcAft>
                <a:spcPts val="600"/>
              </a:spcAft>
              <a:buFont typeface="Arial" charset="0"/>
              <a:buNone/>
            </a:pPr>
            <a:r>
              <a:rPr kumimoji="0" lang="zh-TW" altLang="en-US" sz="2800">
                <a:solidFill>
                  <a:schemeClr val="tx1"/>
                </a:solidFill>
                <a:latin typeface="標楷體" pitchFamily="65" charset="-120"/>
                <a:ea typeface="標楷體" pitchFamily="65" charset="-120"/>
              </a:rPr>
              <a:t>長風萬里送秋雁，對</a:t>
            </a:r>
            <a:r>
              <a:rPr kumimoji="0" lang="zh-TW" altLang="en-US" sz="2800">
                <a:solidFill>
                  <a:srgbClr val="0070C0"/>
                </a:solidFill>
                <a:latin typeface="標楷體" pitchFamily="65" charset="-120"/>
                <a:ea typeface="標楷體" pitchFamily="65" charset="-120"/>
              </a:rPr>
              <a:t>此</a:t>
            </a:r>
            <a:r>
              <a:rPr kumimoji="0" lang="zh-TW" altLang="en-US" sz="2800">
                <a:solidFill>
                  <a:schemeClr val="tx1"/>
                </a:solidFill>
                <a:latin typeface="標楷體" pitchFamily="65" charset="-120"/>
                <a:ea typeface="標楷體" pitchFamily="65" charset="-120"/>
              </a:rPr>
              <a:t>可以酣高樓 。</a:t>
            </a:r>
          </a:p>
          <a:p>
            <a:pPr eaLnBrk="0" hangingPunct="0">
              <a:lnSpc>
                <a:spcPct val="230000"/>
              </a:lnSpc>
              <a:spcBef>
                <a:spcPts val="600"/>
              </a:spcBef>
              <a:spcAft>
                <a:spcPts val="600"/>
              </a:spcAft>
              <a:buFont typeface="Arial" charset="0"/>
              <a:buNone/>
            </a:pPr>
            <a:r>
              <a:rPr kumimoji="0" lang="zh-TW" altLang="en-US" sz="2800">
                <a:solidFill>
                  <a:schemeClr val="tx1"/>
                </a:solidFill>
                <a:latin typeface="標楷體" pitchFamily="65" charset="-120"/>
                <a:ea typeface="標楷體" pitchFamily="65" charset="-120"/>
              </a:rPr>
              <a:t>蓬萊文章 建安骨 ，中間 小謝 又清發 。</a:t>
            </a:r>
          </a:p>
          <a:p>
            <a:pPr eaLnBrk="0" hangingPunct="0">
              <a:lnSpc>
                <a:spcPct val="230000"/>
              </a:lnSpc>
              <a:spcBef>
                <a:spcPts val="600"/>
              </a:spcBef>
              <a:spcAft>
                <a:spcPts val="600"/>
              </a:spcAft>
              <a:buFont typeface="Arial" charset="0"/>
              <a:buNone/>
            </a:pPr>
            <a:r>
              <a:rPr kumimoji="0" lang="zh-TW" altLang="en-US" sz="2800" u="sng">
                <a:solidFill>
                  <a:schemeClr val="tx1"/>
                </a:solidFill>
                <a:latin typeface="標楷體" pitchFamily="65" charset="-120"/>
                <a:ea typeface="標楷體" pitchFamily="65" charset="-120"/>
              </a:rPr>
              <a:t>俱懷逸興 </a:t>
            </a:r>
            <a:r>
              <a:rPr kumimoji="0" lang="zh-TW" altLang="en-US" sz="2800" u="sng">
                <a:solidFill>
                  <a:srgbClr val="0070C0"/>
                </a:solidFill>
                <a:latin typeface="標楷體" pitchFamily="65" charset="-120"/>
                <a:ea typeface="標楷體" pitchFamily="65" charset="-120"/>
              </a:rPr>
              <a:t>壯思</a:t>
            </a:r>
            <a:r>
              <a:rPr kumimoji="0" lang="zh-TW" altLang="en-US" sz="2800" u="sng">
                <a:solidFill>
                  <a:schemeClr val="tx1"/>
                </a:solidFill>
                <a:latin typeface="標楷體" pitchFamily="65" charset="-120"/>
                <a:ea typeface="標楷體" pitchFamily="65" charset="-120"/>
              </a:rPr>
              <a:t>飛，欲上青天覽 明月</a:t>
            </a:r>
            <a:r>
              <a:rPr kumimoji="0" lang="zh-TW" altLang="en-US" sz="2800">
                <a:solidFill>
                  <a:schemeClr val="tx1"/>
                </a:solidFill>
                <a:latin typeface="標楷體" pitchFamily="65" charset="-120"/>
                <a:ea typeface="標楷體" pitchFamily="65" charset="-120"/>
              </a:rPr>
              <a:t>。</a:t>
            </a:r>
          </a:p>
        </p:txBody>
      </p:sp>
      <p:pic>
        <p:nvPicPr>
          <p:cNvPr id="56328" name="圖片 17" descr="下方ICON-回目次.png">
            <a:hlinkClick r:id="rId11" action="ppaction://hlinksldjump"/>
          </p:cNvPr>
          <p:cNvPicPr>
            <a:picLocks noChangeAspect="1"/>
          </p:cNvPicPr>
          <p:nvPr/>
        </p:nvPicPr>
        <p:blipFill>
          <a:blip r:embed="rId12"/>
          <a:srcRect/>
          <a:stretch>
            <a:fillRect/>
          </a:stretch>
        </p:blipFill>
        <p:spPr bwMode="auto">
          <a:xfrm>
            <a:off x="8099425" y="6518275"/>
            <a:ext cx="1042988" cy="366713"/>
          </a:xfrm>
          <a:prstGeom prst="rect">
            <a:avLst/>
          </a:prstGeom>
          <a:noFill/>
          <a:ln w="9525">
            <a:noFill/>
            <a:miter lim="800000"/>
            <a:headEnd/>
            <a:tailEnd/>
          </a:ln>
        </p:spPr>
      </p:pic>
      <p:pic>
        <p:nvPicPr>
          <p:cNvPr id="56329" name="Picture 192" descr="2">
            <a:hlinkClick r:id="rId13" action="ppaction://hlinksldjump"/>
          </p:cNvPr>
          <p:cNvPicPr>
            <a:picLocks noChangeAspect="1" noChangeArrowheads="1"/>
          </p:cNvPicPr>
          <p:nvPr/>
        </p:nvPicPr>
        <p:blipFill>
          <a:blip r:embed="rId14"/>
          <a:srcRect/>
          <a:stretch>
            <a:fillRect/>
          </a:stretch>
        </p:blipFill>
        <p:spPr bwMode="auto">
          <a:xfrm>
            <a:off x="6605588" y="1570038"/>
            <a:ext cx="323850" cy="323850"/>
          </a:xfrm>
          <a:prstGeom prst="rect">
            <a:avLst/>
          </a:prstGeom>
          <a:noFill/>
          <a:ln w="9525">
            <a:noFill/>
            <a:miter lim="800000"/>
            <a:headEnd/>
            <a:tailEnd/>
          </a:ln>
        </p:spPr>
      </p:pic>
      <p:pic>
        <p:nvPicPr>
          <p:cNvPr id="56330" name="Picture 193" descr="3">
            <a:hlinkClick r:id="rId13" action="ppaction://hlinksldjump"/>
          </p:cNvPr>
          <p:cNvPicPr>
            <a:picLocks noChangeAspect="1" noChangeArrowheads="1"/>
          </p:cNvPicPr>
          <p:nvPr/>
        </p:nvPicPr>
        <p:blipFill>
          <a:blip r:embed="rId15"/>
          <a:srcRect/>
          <a:stretch>
            <a:fillRect/>
          </a:stretch>
        </p:blipFill>
        <p:spPr bwMode="auto">
          <a:xfrm>
            <a:off x="2627313" y="2682875"/>
            <a:ext cx="323850" cy="323850"/>
          </a:xfrm>
          <a:prstGeom prst="rect">
            <a:avLst/>
          </a:prstGeom>
          <a:noFill/>
          <a:ln w="9525">
            <a:noFill/>
            <a:miter lim="800000"/>
            <a:headEnd/>
            <a:tailEnd/>
          </a:ln>
        </p:spPr>
      </p:pic>
      <p:pic>
        <p:nvPicPr>
          <p:cNvPr id="56331" name="Picture 194" descr="4">
            <a:hlinkClick r:id="rId13" action="ppaction://hlinksldjump"/>
          </p:cNvPr>
          <p:cNvPicPr>
            <a:picLocks noChangeAspect="1" noChangeArrowheads="1"/>
          </p:cNvPicPr>
          <p:nvPr/>
        </p:nvPicPr>
        <p:blipFill>
          <a:blip r:embed="rId16"/>
          <a:srcRect/>
          <a:stretch>
            <a:fillRect/>
          </a:stretch>
        </p:blipFill>
        <p:spPr bwMode="auto">
          <a:xfrm>
            <a:off x="3908425" y="2701925"/>
            <a:ext cx="323850" cy="323850"/>
          </a:xfrm>
          <a:prstGeom prst="rect">
            <a:avLst/>
          </a:prstGeom>
          <a:noFill/>
          <a:ln w="9525">
            <a:noFill/>
            <a:miter lim="800000"/>
            <a:headEnd/>
            <a:tailEnd/>
          </a:ln>
        </p:spPr>
      </p:pic>
      <p:pic>
        <p:nvPicPr>
          <p:cNvPr id="56332" name="Picture 195" descr="5">
            <a:hlinkClick r:id="rId13" action="ppaction://hlinksldjump"/>
          </p:cNvPr>
          <p:cNvPicPr>
            <a:picLocks noChangeAspect="1" noChangeArrowheads="1"/>
          </p:cNvPicPr>
          <p:nvPr/>
        </p:nvPicPr>
        <p:blipFill>
          <a:blip r:embed="rId17"/>
          <a:srcRect/>
          <a:stretch>
            <a:fillRect/>
          </a:stretch>
        </p:blipFill>
        <p:spPr bwMode="auto">
          <a:xfrm>
            <a:off x="5124450" y="2701925"/>
            <a:ext cx="323850" cy="323850"/>
          </a:xfrm>
          <a:prstGeom prst="rect">
            <a:avLst/>
          </a:prstGeom>
          <a:noFill/>
          <a:ln w="9525">
            <a:noFill/>
            <a:miter lim="800000"/>
            <a:headEnd/>
            <a:tailEnd/>
          </a:ln>
        </p:spPr>
      </p:pic>
      <p:pic>
        <p:nvPicPr>
          <p:cNvPr id="56333" name="Picture 196" descr="6">
            <a:hlinkClick r:id="rId13" action="ppaction://hlinksldjump"/>
          </p:cNvPr>
          <p:cNvPicPr>
            <a:picLocks noChangeAspect="1" noChangeArrowheads="1"/>
          </p:cNvPicPr>
          <p:nvPr/>
        </p:nvPicPr>
        <p:blipFill>
          <a:blip r:embed="rId18"/>
          <a:srcRect/>
          <a:stretch>
            <a:fillRect/>
          </a:stretch>
        </p:blipFill>
        <p:spPr bwMode="auto">
          <a:xfrm>
            <a:off x="6038850" y="2701925"/>
            <a:ext cx="323850" cy="323850"/>
          </a:xfrm>
          <a:prstGeom prst="rect">
            <a:avLst/>
          </a:prstGeom>
          <a:noFill/>
          <a:ln w="9525">
            <a:noFill/>
            <a:miter lim="800000"/>
            <a:headEnd/>
            <a:tailEnd/>
          </a:ln>
        </p:spPr>
      </p:pic>
      <p:pic>
        <p:nvPicPr>
          <p:cNvPr id="56334" name="Picture 197" descr="7">
            <a:hlinkClick r:id="rId13" action="ppaction://hlinksldjump"/>
          </p:cNvPr>
          <p:cNvPicPr>
            <a:picLocks noChangeAspect="1" noChangeArrowheads="1"/>
          </p:cNvPicPr>
          <p:nvPr/>
        </p:nvPicPr>
        <p:blipFill>
          <a:blip r:embed="rId19"/>
          <a:srcRect/>
          <a:stretch>
            <a:fillRect/>
          </a:stretch>
        </p:blipFill>
        <p:spPr bwMode="auto">
          <a:xfrm>
            <a:off x="7302500" y="2709863"/>
            <a:ext cx="323850" cy="323850"/>
          </a:xfrm>
          <a:prstGeom prst="rect">
            <a:avLst/>
          </a:prstGeom>
          <a:noFill/>
          <a:ln w="9525">
            <a:noFill/>
            <a:miter lim="800000"/>
            <a:headEnd/>
            <a:tailEnd/>
          </a:ln>
        </p:spPr>
      </p:pic>
      <p:pic>
        <p:nvPicPr>
          <p:cNvPr id="56335" name="Picture 198" descr="8">
            <a:hlinkClick r:id="rId13" action="ppaction://hlinksldjump"/>
          </p:cNvPr>
          <p:cNvPicPr>
            <a:picLocks noChangeAspect="1" noChangeArrowheads="1"/>
          </p:cNvPicPr>
          <p:nvPr/>
        </p:nvPicPr>
        <p:blipFill>
          <a:blip r:embed="rId20"/>
          <a:srcRect/>
          <a:stretch>
            <a:fillRect/>
          </a:stretch>
        </p:blipFill>
        <p:spPr bwMode="auto">
          <a:xfrm>
            <a:off x="2636838" y="3841750"/>
            <a:ext cx="323850" cy="323850"/>
          </a:xfrm>
          <a:prstGeom prst="rect">
            <a:avLst/>
          </a:prstGeom>
          <a:noFill/>
          <a:ln w="9525">
            <a:noFill/>
            <a:miter lim="800000"/>
            <a:headEnd/>
            <a:tailEnd/>
          </a:ln>
        </p:spPr>
      </p:pic>
      <p:pic>
        <p:nvPicPr>
          <p:cNvPr id="56336" name="Picture 199" descr="9">
            <a:hlinkClick r:id="rId13" action="ppaction://hlinksldjump"/>
          </p:cNvPr>
          <p:cNvPicPr>
            <a:picLocks noChangeAspect="1" noChangeArrowheads="1"/>
          </p:cNvPicPr>
          <p:nvPr/>
        </p:nvPicPr>
        <p:blipFill>
          <a:blip r:embed="rId21"/>
          <a:srcRect/>
          <a:stretch>
            <a:fillRect/>
          </a:stretch>
        </p:blipFill>
        <p:spPr bwMode="auto">
          <a:xfrm>
            <a:off x="6010275" y="3843338"/>
            <a:ext cx="323850" cy="323850"/>
          </a:xfrm>
          <a:prstGeom prst="rect">
            <a:avLst/>
          </a:prstGeom>
          <a:noFill/>
          <a:ln w="9525">
            <a:noFill/>
            <a:miter lim="800000"/>
            <a:headEnd/>
            <a:tailEnd/>
          </a:ln>
        </p:spPr>
      </p:pic>
      <p:sp>
        <p:nvSpPr>
          <p:cNvPr id="115912" name="Rectangle 200"/>
          <p:cNvSpPr>
            <a:spLocks noChangeArrowheads="1"/>
          </p:cNvSpPr>
          <p:nvPr/>
        </p:nvSpPr>
        <p:spPr bwMode="auto">
          <a:xfrm>
            <a:off x="4383088" y="1916113"/>
            <a:ext cx="2133600" cy="320675"/>
          </a:xfrm>
          <a:prstGeom prst="rect">
            <a:avLst/>
          </a:prstGeom>
          <a:noFill/>
          <a:ln w="9525">
            <a:noFill/>
            <a:miter lim="800000"/>
            <a:headEnd/>
            <a:tailEnd/>
          </a:ln>
        </p:spPr>
        <p:txBody>
          <a:bodyPr wrap="none" lIns="0" tIns="0" rIns="0" bIns="0">
            <a:spAutoFit/>
          </a:bodyPr>
          <a:lstStyle/>
          <a:p>
            <a:pPr>
              <a:tabLst>
                <a:tab pos="0" algn="l"/>
              </a:tabLst>
            </a:pPr>
            <a:r>
              <a:rPr kumimoji="0" lang="zh-TW" altLang="en-US" sz="2100" b="1">
                <a:solidFill>
                  <a:srgbClr val="0070C0"/>
                </a:solidFill>
                <a:ea typeface="微軟正黑體" pitchFamily="34" charset="-120"/>
              </a:rPr>
              <a:t>指長風秋雁的景色</a:t>
            </a:r>
          </a:p>
        </p:txBody>
      </p:sp>
      <p:sp>
        <p:nvSpPr>
          <p:cNvPr id="15" name="文字方塊 14"/>
          <p:cNvSpPr txBox="1">
            <a:spLocks noChangeArrowheads="1"/>
          </p:cNvSpPr>
          <p:nvPr/>
        </p:nvSpPr>
        <p:spPr bwMode="auto">
          <a:xfrm>
            <a:off x="4483100" y="1582738"/>
            <a:ext cx="369888" cy="274637"/>
          </a:xfrm>
          <a:prstGeom prst="rect">
            <a:avLst/>
          </a:prstGeom>
          <a:noFill/>
          <a:ln w="9525">
            <a:noFill/>
            <a:miter lim="800000"/>
            <a:headEnd/>
            <a:tailEnd/>
          </a:ln>
        </p:spPr>
        <p:txBody>
          <a:bodyPr lIns="0" tIns="0" rIns="0" bIns="0">
            <a:spAutoFit/>
          </a:bodyPr>
          <a:lstStyle/>
          <a:p>
            <a:r>
              <a:rPr lang="zh-TW" altLang="en-US" sz="1800">
                <a:solidFill>
                  <a:schemeClr val="tx1"/>
                </a:solidFill>
              </a:rPr>
              <a:t>　　</a:t>
            </a:r>
          </a:p>
        </p:txBody>
      </p:sp>
      <p:sp>
        <p:nvSpPr>
          <p:cNvPr id="115914" name="Rectangle 202"/>
          <p:cNvSpPr>
            <a:spLocks noChangeArrowheads="1"/>
          </p:cNvSpPr>
          <p:nvPr/>
        </p:nvSpPr>
        <p:spPr bwMode="auto">
          <a:xfrm>
            <a:off x="2986088" y="4210050"/>
            <a:ext cx="533400" cy="320675"/>
          </a:xfrm>
          <a:prstGeom prst="rect">
            <a:avLst/>
          </a:prstGeom>
          <a:noFill/>
          <a:ln w="9525">
            <a:noFill/>
            <a:miter lim="800000"/>
            <a:headEnd/>
            <a:tailEnd/>
          </a:ln>
        </p:spPr>
        <p:txBody>
          <a:bodyPr wrap="none" lIns="0" tIns="0" rIns="0" bIns="0">
            <a:spAutoFit/>
          </a:bodyPr>
          <a:lstStyle/>
          <a:p>
            <a:pPr>
              <a:tabLst>
                <a:tab pos="0" algn="l"/>
              </a:tabLst>
            </a:pPr>
            <a:r>
              <a:rPr kumimoji="0" lang="zh-TW" altLang="en-US" sz="2100" b="1">
                <a:solidFill>
                  <a:srgbClr val="0070C0"/>
                </a:solidFill>
                <a:ea typeface="微軟正黑體" pitchFamily="34" charset="-120"/>
              </a:rPr>
              <a:t>壯志</a:t>
            </a:r>
          </a:p>
        </p:txBody>
      </p:sp>
      <p:sp>
        <p:nvSpPr>
          <p:cNvPr id="2" name="文字方塊 14"/>
          <p:cNvSpPr txBox="1">
            <a:spLocks noChangeArrowheads="1"/>
          </p:cNvSpPr>
          <p:nvPr/>
        </p:nvSpPr>
        <p:spPr bwMode="auto">
          <a:xfrm>
            <a:off x="2898775" y="3863975"/>
            <a:ext cx="763588" cy="274638"/>
          </a:xfrm>
          <a:prstGeom prst="rect">
            <a:avLst/>
          </a:prstGeom>
          <a:noFill/>
          <a:ln w="9525">
            <a:noFill/>
            <a:miter lim="800000"/>
            <a:headEnd/>
            <a:tailEnd/>
          </a:ln>
        </p:spPr>
        <p:txBody>
          <a:bodyPr lIns="0" tIns="0" rIns="0" bIns="0">
            <a:spAutoFit/>
          </a:bodyPr>
          <a:lstStyle/>
          <a:p>
            <a:r>
              <a:rPr lang="zh-TW" altLang="en-US" sz="1800">
                <a:solidFill>
                  <a:schemeClr val="tx1"/>
                </a:solidFill>
              </a:rPr>
              <a:t>　　　　</a:t>
            </a:r>
          </a:p>
        </p:txBody>
      </p:sp>
      <p:sp>
        <p:nvSpPr>
          <p:cNvPr id="115918" name="Rectangle 206"/>
          <p:cNvSpPr>
            <a:spLocks noChangeArrowheads="1"/>
          </p:cNvSpPr>
          <p:nvPr/>
        </p:nvSpPr>
        <p:spPr bwMode="auto">
          <a:xfrm>
            <a:off x="1187450" y="4535488"/>
            <a:ext cx="7056438" cy="641350"/>
          </a:xfrm>
          <a:prstGeom prst="rect">
            <a:avLst/>
          </a:prstGeom>
          <a:noFill/>
          <a:ln w="9525">
            <a:noFill/>
            <a:miter lim="800000"/>
            <a:headEnd/>
            <a:tailEnd/>
          </a:ln>
        </p:spPr>
        <p:txBody>
          <a:bodyPr lIns="0" tIns="0" rIns="0" bIns="0">
            <a:spAutoFit/>
          </a:bodyPr>
          <a:lstStyle/>
          <a:p>
            <a:pPr>
              <a:tabLst>
                <a:tab pos="0" algn="l"/>
              </a:tabLst>
            </a:pPr>
            <a:r>
              <a:rPr kumimoji="0" lang="zh-TW" altLang="en-US" sz="2100" b="1">
                <a:solidFill>
                  <a:srgbClr val="006600"/>
                </a:solidFill>
                <a:ea typeface="微軟正黑體" pitchFamily="34" charset="-120"/>
              </a:rPr>
              <a:t>「俱」字聯貫主客，表示二人擁有相同的理想和豪邁氣魄；「覽」字，極度誇張而又輕巧自如</a:t>
            </a:r>
          </a:p>
        </p:txBody>
      </p:sp>
      <p:pic>
        <p:nvPicPr>
          <p:cNvPr id="28" name="圖片 18" descr="下標籤-析.png"/>
          <p:cNvPicPr>
            <a:picLocks noChangeAspect="1"/>
          </p:cNvPicPr>
          <p:nvPr/>
        </p:nvPicPr>
        <p:blipFill>
          <a:blip r:embed="rId22"/>
          <a:srcRect/>
          <a:stretch>
            <a:fillRect/>
          </a:stretch>
        </p:blipFill>
        <p:spPr bwMode="auto">
          <a:xfrm>
            <a:off x="7005638" y="4175125"/>
            <a:ext cx="236537" cy="273050"/>
          </a:xfrm>
          <a:prstGeom prst="rect">
            <a:avLst/>
          </a:prstGeom>
          <a:noFill/>
          <a:ln w="9525">
            <a:noFill/>
            <a:miter lim="800000"/>
            <a:headEnd/>
            <a:tailEnd/>
          </a:ln>
        </p:spPr>
      </p:pic>
      <p:pic>
        <p:nvPicPr>
          <p:cNvPr id="115920" name="Picture 208" descr="上標籤-修"/>
          <p:cNvPicPr>
            <a:picLocks noChangeAspect="1" noChangeArrowheads="1"/>
          </p:cNvPicPr>
          <p:nvPr/>
        </p:nvPicPr>
        <p:blipFill>
          <a:blip r:embed="rId23"/>
          <a:srcRect/>
          <a:stretch>
            <a:fillRect/>
          </a:stretch>
        </p:blipFill>
        <p:spPr bwMode="auto">
          <a:xfrm>
            <a:off x="1147763" y="3055938"/>
            <a:ext cx="228600" cy="265112"/>
          </a:xfrm>
          <a:prstGeom prst="rect">
            <a:avLst/>
          </a:prstGeom>
          <a:noFill/>
          <a:ln w="9525">
            <a:noFill/>
            <a:miter lim="800000"/>
            <a:headEnd/>
            <a:tailEnd/>
          </a:ln>
        </p:spPr>
      </p:pic>
      <p:sp>
        <p:nvSpPr>
          <p:cNvPr id="115921" name="Text Box 209"/>
          <p:cNvSpPr txBox="1">
            <a:spLocks noChangeArrowheads="1"/>
          </p:cNvSpPr>
          <p:nvPr/>
        </p:nvSpPr>
        <p:spPr bwMode="auto">
          <a:xfrm>
            <a:off x="1389063" y="3063875"/>
            <a:ext cx="142875" cy="152400"/>
          </a:xfrm>
          <a:prstGeom prst="rect">
            <a:avLst/>
          </a:prstGeom>
          <a:noFill/>
          <a:ln w="9525">
            <a:noFill/>
            <a:miter lim="800000"/>
            <a:headEnd/>
            <a:tailEnd/>
          </a:ln>
        </p:spPr>
        <p:txBody>
          <a:bodyPr lIns="0" tIns="0" rIns="0" bIns="0">
            <a:spAutoFit/>
          </a:bodyPr>
          <a:lstStyle/>
          <a:p>
            <a:pPr>
              <a:spcBef>
                <a:spcPct val="50000"/>
              </a:spcBef>
            </a:pPr>
            <a:r>
              <a:rPr lang="zh-TW" altLang="en-US" sz="1000">
                <a:solidFill>
                  <a:srgbClr val="FF0066"/>
                </a:solidFill>
                <a:cs typeface="Arial" charset="0"/>
              </a:rPr>
              <a:t>●</a:t>
            </a:r>
          </a:p>
        </p:txBody>
      </p:sp>
      <p:sp>
        <p:nvSpPr>
          <p:cNvPr id="115922" name="Text Box 210"/>
          <p:cNvSpPr txBox="1">
            <a:spLocks noChangeArrowheads="1"/>
          </p:cNvSpPr>
          <p:nvPr/>
        </p:nvSpPr>
        <p:spPr bwMode="auto">
          <a:xfrm>
            <a:off x="1760538" y="3063875"/>
            <a:ext cx="142875" cy="152400"/>
          </a:xfrm>
          <a:prstGeom prst="rect">
            <a:avLst/>
          </a:prstGeom>
          <a:noFill/>
          <a:ln w="9525">
            <a:noFill/>
            <a:miter lim="800000"/>
            <a:headEnd/>
            <a:tailEnd/>
          </a:ln>
        </p:spPr>
        <p:txBody>
          <a:bodyPr lIns="0" tIns="0" rIns="0" bIns="0">
            <a:spAutoFit/>
          </a:bodyPr>
          <a:lstStyle/>
          <a:p>
            <a:pPr>
              <a:spcBef>
                <a:spcPct val="50000"/>
              </a:spcBef>
            </a:pPr>
            <a:r>
              <a:rPr lang="zh-TW" altLang="en-US" sz="1000">
                <a:solidFill>
                  <a:srgbClr val="FF0066"/>
                </a:solidFill>
                <a:cs typeface="Arial" charset="0"/>
              </a:rPr>
              <a:t>●</a:t>
            </a:r>
          </a:p>
        </p:txBody>
      </p:sp>
      <p:sp>
        <p:nvSpPr>
          <p:cNvPr id="49" name="文字方塊 48"/>
          <p:cNvSpPr txBox="1">
            <a:spLocks noChangeArrowheads="1"/>
          </p:cNvSpPr>
          <p:nvPr/>
        </p:nvSpPr>
        <p:spPr bwMode="auto">
          <a:xfrm>
            <a:off x="1331913" y="3278188"/>
            <a:ext cx="7785100" cy="320675"/>
          </a:xfrm>
          <a:prstGeom prst="rect">
            <a:avLst/>
          </a:prstGeom>
          <a:noFill/>
          <a:ln w="9525">
            <a:noFill/>
            <a:miter lim="800000"/>
            <a:headEnd/>
            <a:tailEnd/>
          </a:ln>
        </p:spPr>
        <p:txBody>
          <a:bodyPr lIns="0" tIns="0" rIns="0" bIns="0">
            <a:spAutoFit/>
          </a:bodyPr>
          <a:lstStyle/>
          <a:p>
            <a:r>
              <a:rPr lang="zh-TW" altLang="en-US" sz="2100" b="1">
                <a:solidFill>
                  <a:srgbClr val="FF0066"/>
                </a:solidFill>
                <a:ea typeface="微軟正黑體" pitchFamily="34" charset="-120"/>
              </a:rPr>
              <a:t>借代、用典（既點明李雲校書郎的身分，又暗示其文章頗有仙氣）</a:t>
            </a:r>
          </a:p>
        </p:txBody>
      </p:sp>
      <p:sp>
        <p:nvSpPr>
          <p:cNvPr id="115924" name="Text Box 212"/>
          <p:cNvSpPr txBox="1">
            <a:spLocks noChangeArrowheads="1"/>
          </p:cNvSpPr>
          <p:nvPr/>
        </p:nvSpPr>
        <p:spPr bwMode="auto">
          <a:xfrm>
            <a:off x="2090738" y="3063875"/>
            <a:ext cx="142875" cy="152400"/>
          </a:xfrm>
          <a:prstGeom prst="rect">
            <a:avLst/>
          </a:prstGeom>
          <a:noFill/>
          <a:ln w="9525">
            <a:noFill/>
            <a:miter lim="800000"/>
            <a:headEnd/>
            <a:tailEnd/>
          </a:ln>
        </p:spPr>
        <p:txBody>
          <a:bodyPr lIns="0" tIns="0" rIns="0" bIns="0">
            <a:spAutoFit/>
          </a:bodyPr>
          <a:lstStyle/>
          <a:p>
            <a:pPr>
              <a:spcBef>
                <a:spcPct val="50000"/>
              </a:spcBef>
            </a:pPr>
            <a:r>
              <a:rPr lang="zh-TW" altLang="en-US" sz="1000">
                <a:solidFill>
                  <a:srgbClr val="FF0066"/>
                </a:solidFill>
                <a:cs typeface="Arial" charset="0"/>
              </a:rPr>
              <a:t>●</a:t>
            </a:r>
          </a:p>
        </p:txBody>
      </p:sp>
      <p:sp>
        <p:nvSpPr>
          <p:cNvPr id="115926" name="Text Box 214"/>
          <p:cNvSpPr txBox="1">
            <a:spLocks noChangeArrowheads="1"/>
          </p:cNvSpPr>
          <p:nvPr/>
        </p:nvSpPr>
        <p:spPr bwMode="auto">
          <a:xfrm>
            <a:off x="2446338" y="3063875"/>
            <a:ext cx="142875" cy="152400"/>
          </a:xfrm>
          <a:prstGeom prst="rect">
            <a:avLst/>
          </a:prstGeom>
          <a:noFill/>
          <a:ln w="9525">
            <a:noFill/>
            <a:miter lim="800000"/>
            <a:headEnd/>
            <a:tailEnd/>
          </a:ln>
        </p:spPr>
        <p:txBody>
          <a:bodyPr lIns="0" tIns="0" rIns="0" bIns="0">
            <a:spAutoFit/>
          </a:bodyPr>
          <a:lstStyle/>
          <a:p>
            <a:pPr>
              <a:spcBef>
                <a:spcPct val="50000"/>
              </a:spcBef>
            </a:pPr>
            <a:r>
              <a:rPr lang="zh-TW" altLang="en-US" sz="1000">
                <a:solidFill>
                  <a:srgbClr val="FF0066"/>
                </a:solidFill>
                <a:cs typeface="Arial" charset="0"/>
              </a:rPr>
              <a:t>●</a:t>
            </a:r>
          </a:p>
        </p:txBody>
      </p:sp>
      <p:pic>
        <p:nvPicPr>
          <p:cNvPr id="56349" name="Picture 215" descr="下一頁">
            <a:hlinkClick r:id="rId24" action="ppaction://hlinksldjump"/>
          </p:cNvPr>
          <p:cNvPicPr>
            <a:picLocks noChangeAspect="1" noChangeArrowheads="1"/>
          </p:cNvPicPr>
          <p:nvPr/>
        </p:nvPicPr>
        <p:blipFill>
          <a:blip r:embed="rId25"/>
          <a:srcRect/>
          <a:stretch>
            <a:fillRect/>
          </a:stretch>
        </p:blipFill>
        <p:spPr bwMode="auto">
          <a:xfrm>
            <a:off x="8305800" y="5876925"/>
            <a:ext cx="838200" cy="538163"/>
          </a:xfrm>
          <a:prstGeom prst="rect">
            <a:avLst/>
          </a:prstGeom>
          <a:noFill/>
          <a:ln w="9525">
            <a:noFill/>
            <a:miter lim="800000"/>
            <a:headEnd/>
            <a:tailEnd/>
          </a:ln>
        </p:spPr>
      </p:pic>
      <p:sp>
        <p:nvSpPr>
          <p:cNvPr id="115928" name="Text Box 216"/>
          <p:cNvSpPr txBox="1">
            <a:spLocks noChangeArrowheads="1"/>
          </p:cNvSpPr>
          <p:nvPr/>
        </p:nvSpPr>
        <p:spPr bwMode="auto">
          <a:xfrm>
            <a:off x="6181725" y="1220788"/>
            <a:ext cx="539750" cy="320675"/>
          </a:xfrm>
          <a:prstGeom prst="rect">
            <a:avLst/>
          </a:prstGeom>
          <a:noFill/>
          <a:ln w="9525">
            <a:noFill/>
            <a:miter lim="800000"/>
            <a:headEnd/>
            <a:tailEnd/>
          </a:ln>
        </p:spPr>
        <p:txBody>
          <a:bodyPr lIns="0" tIns="0" rIns="0" bIns="0">
            <a:spAutoFit/>
          </a:bodyPr>
          <a:lstStyle/>
          <a:p>
            <a:pPr>
              <a:spcBef>
                <a:spcPct val="50000"/>
              </a:spcBef>
            </a:pPr>
            <a:r>
              <a:rPr lang="zh-TW" altLang="en-US" sz="2100" b="1">
                <a:solidFill>
                  <a:srgbClr val="9900FF"/>
                </a:solidFill>
                <a:ea typeface="微軟正黑體" pitchFamily="34" charset="-120"/>
              </a:rPr>
              <a:t>韻腳</a:t>
            </a:r>
          </a:p>
        </p:txBody>
      </p:sp>
      <p:sp>
        <p:nvSpPr>
          <p:cNvPr id="115929" name="Oval 217"/>
          <p:cNvSpPr>
            <a:spLocks noChangeArrowheads="1"/>
          </p:cNvSpPr>
          <p:nvPr/>
        </p:nvSpPr>
        <p:spPr bwMode="auto">
          <a:xfrm>
            <a:off x="6267450" y="1557338"/>
            <a:ext cx="360363" cy="358775"/>
          </a:xfrm>
          <a:prstGeom prst="ellipse">
            <a:avLst/>
          </a:prstGeom>
          <a:noFill/>
          <a:ln w="3175">
            <a:solidFill>
              <a:srgbClr val="9900FF"/>
            </a:solidFill>
            <a:round/>
            <a:headEnd/>
            <a:tailEnd/>
          </a:ln>
        </p:spPr>
        <p:txBody>
          <a:bodyPr wrap="none" anchor="ctr"/>
          <a:lstStyle/>
          <a:p>
            <a:pPr>
              <a:spcBef>
                <a:spcPct val="20000"/>
              </a:spcBef>
            </a:pPr>
            <a:endParaRPr kumimoji="0" lang="zh-TW" altLang="en-US">
              <a:ea typeface="標楷體" pitchFamily="65" charset="-120"/>
            </a:endParaRPr>
          </a:p>
        </p:txBody>
      </p:sp>
      <p:sp>
        <p:nvSpPr>
          <p:cNvPr id="115930" name="Oval 218"/>
          <p:cNvSpPr>
            <a:spLocks noChangeArrowheads="1"/>
          </p:cNvSpPr>
          <p:nvPr/>
        </p:nvSpPr>
        <p:spPr bwMode="auto">
          <a:xfrm>
            <a:off x="3602038" y="2673350"/>
            <a:ext cx="360362" cy="358775"/>
          </a:xfrm>
          <a:prstGeom prst="ellipse">
            <a:avLst/>
          </a:prstGeom>
          <a:noFill/>
          <a:ln w="3175">
            <a:solidFill>
              <a:srgbClr val="9900FF"/>
            </a:solidFill>
            <a:round/>
            <a:headEnd/>
            <a:tailEnd/>
          </a:ln>
        </p:spPr>
        <p:txBody>
          <a:bodyPr wrap="none" anchor="ctr"/>
          <a:lstStyle/>
          <a:p>
            <a:pPr>
              <a:spcBef>
                <a:spcPct val="20000"/>
              </a:spcBef>
            </a:pPr>
            <a:endParaRPr kumimoji="0" lang="zh-TW" altLang="en-US">
              <a:ea typeface="標楷體" pitchFamily="65" charset="-120"/>
            </a:endParaRPr>
          </a:p>
        </p:txBody>
      </p:sp>
      <p:sp>
        <p:nvSpPr>
          <p:cNvPr id="115931" name="Oval 219"/>
          <p:cNvSpPr>
            <a:spLocks noChangeArrowheads="1"/>
          </p:cNvSpPr>
          <p:nvPr/>
        </p:nvSpPr>
        <p:spPr bwMode="auto">
          <a:xfrm>
            <a:off x="6973888" y="2700338"/>
            <a:ext cx="360362" cy="358775"/>
          </a:xfrm>
          <a:prstGeom prst="ellipse">
            <a:avLst/>
          </a:prstGeom>
          <a:noFill/>
          <a:ln w="3175">
            <a:solidFill>
              <a:srgbClr val="9900FF"/>
            </a:solidFill>
            <a:round/>
            <a:headEnd/>
            <a:tailEnd/>
          </a:ln>
        </p:spPr>
        <p:txBody>
          <a:bodyPr wrap="none" anchor="ctr"/>
          <a:lstStyle/>
          <a:p>
            <a:pPr>
              <a:spcBef>
                <a:spcPct val="20000"/>
              </a:spcBef>
            </a:pPr>
            <a:endParaRPr kumimoji="0" lang="zh-TW" altLang="en-US">
              <a:ea typeface="標楷體" pitchFamily="65" charset="-120"/>
            </a:endParaRPr>
          </a:p>
        </p:txBody>
      </p:sp>
      <p:sp>
        <p:nvSpPr>
          <p:cNvPr id="115932" name="Oval 220"/>
          <p:cNvSpPr>
            <a:spLocks noChangeArrowheads="1"/>
          </p:cNvSpPr>
          <p:nvPr/>
        </p:nvSpPr>
        <p:spPr bwMode="auto">
          <a:xfrm>
            <a:off x="6629400" y="3814763"/>
            <a:ext cx="360363" cy="358775"/>
          </a:xfrm>
          <a:prstGeom prst="ellipse">
            <a:avLst/>
          </a:prstGeom>
          <a:noFill/>
          <a:ln w="3175">
            <a:solidFill>
              <a:srgbClr val="9900FF"/>
            </a:solidFill>
            <a:round/>
            <a:headEnd/>
            <a:tailEnd/>
          </a:ln>
        </p:spPr>
        <p:txBody>
          <a:bodyPr wrap="none" anchor="ctr"/>
          <a:lstStyle/>
          <a:p>
            <a:pPr>
              <a:spcBef>
                <a:spcPct val="20000"/>
              </a:spcBef>
            </a:pPr>
            <a:endParaRPr kumimoji="0" lang="zh-TW" altLang="en-US">
              <a:ea typeface="標楷體" pitchFamily="65" charset="-120"/>
            </a:endParaRPr>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9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15912"/>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1" restart="whenNotActive" fill="hold" evtFilter="cancelBubble" nodeType="interactiveSeq">
                <p:stCondLst>
                  <p:cond evt="onClick" delay="0">
                    <p:tgtEl>
                      <p:spTgt spid="2"/>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5914"/>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115914"/>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20" restart="whenNotActive" fill="hold" evtFilter="cancelBubble" nodeType="interactiveSeq">
                <p:stCondLst>
                  <p:cond evt="onClick" delay="0">
                    <p:tgtEl>
                      <p:spTgt spid="28"/>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5918"/>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1591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29" restart="whenNotActive" fill="hold" evtFilter="cancelBubble" nodeType="interactiveSeq">
                <p:stCondLst>
                  <p:cond evt="onClick" delay="0">
                    <p:tgtEl>
                      <p:spTgt spid="115920"/>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15921"/>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49"/>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15922"/>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15924"/>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15926"/>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xit" presetSubtype="0" fill="hold" grpId="1" nodeType="clickEffect">
                                  <p:stCondLst>
                                    <p:cond delay="0"/>
                                  </p:stCondLst>
                                  <p:childTnLst>
                                    <p:set>
                                      <p:cBhvr>
                                        <p:cTn id="45" dur="1" fill="hold">
                                          <p:stCondLst>
                                            <p:cond delay="0"/>
                                          </p:stCondLst>
                                        </p:cTn>
                                        <p:tgtEl>
                                          <p:spTgt spid="115921"/>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49"/>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115922"/>
                                        </p:tgtEl>
                                        <p:attrNameLst>
                                          <p:attrName>style.visibility</p:attrName>
                                        </p:attrNameLst>
                                      </p:cBhvr>
                                      <p:to>
                                        <p:strVal val="hidden"/>
                                      </p:to>
                                    </p:set>
                                  </p:childTnLst>
                                </p:cTn>
                              </p:par>
                              <p:par>
                                <p:cTn id="50" presetID="1" presetClass="exit" presetSubtype="0" fill="hold" grpId="1" nodeType="withEffect">
                                  <p:stCondLst>
                                    <p:cond delay="0"/>
                                  </p:stCondLst>
                                  <p:childTnLst>
                                    <p:set>
                                      <p:cBhvr>
                                        <p:cTn id="51" dur="1" fill="hold">
                                          <p:stCondLst>
                                            <p:cond delay="0"/>
                                          </p:stCondLst>
                                        </p:cTn>
                                        <p:tgtEl>
                                          <p:spTgt spid="115924"/>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115926"/>
                                        </p:tgtEl>
                                        <p:attrNameLst>
                                          <p:attrName>style.visibility</p:attrName>
                                        </p:attrNameLst>
                                      </p:cBhvr>
                                      <p:to>
                                        <p:strVal val="hidden"/>
                                      </p:to>
                                    </p:set>
                                  </p:childTnLst>
                                </p:cTn>
                              </p:par>
                            </p:childTnLst>
                          </p:cTn>
                        </p:par>
                      </p:childTnLst>
                    </p:cTn>
                  </p:par>
                </p:childTnLst>
              </p:cTn>
              <p:nextCondLst>
                <p:cond evt="onClick" delay="0">
                  <p:tgtEl>
                    <p:spTgt spid="115920"/>
                  </p:tgtEl>
                </p:cond>
              </p:nextCondLst>
            </p:seq>
            <p:seq concurrent="1" nextAc="seek">
              <p:cTn id="54" restart="whenNotActive" fill="hold" evtFilter="cancelBubble" nodeType="interactiveSeq">
                <p:stCondLst>
                  <p:cond evt="onClick" delay="0">
                    <p:tgtEl>
                      <p:spTgt spid="115928"/>
                    </p:tgtEl>
                  </p:cond>
                </p:stCondLst>
                <p:endSync evt="end" delay="0">
                  <p:rtn val="all"/>
                </p:endSync>
                <p:childTnLst>
                  <p:par>
                    <p:cTn id="55" fill="hold" nodeType="clickPar">
                      <p:stCondLst>
                        <p:cond delay="0"/>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1592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1593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1593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15932"/>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xit" presetSubtype="0" fill="hold" grpId="1" nodeType="clickEffect">
                                  <p:stCondLst>
                                    <p:cond delay="0"/>
                                  </p:stCondLst>
                                  <p:childTnLst>
                                    <p:set>
                                      <p:cBhvr>
                                        <p:cTn id="68" dur="1" fill="hold">
                                          <p:stCondLst>
                                            <p:cond delay="0"/>
                                          </p:stCondLst>
                                        </p:cTn>
                                        <p:tgtEl>
                                          <p:spTgt spid="115929"/>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115930"/>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115931"/>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115932"/>
                                        </p:tgtEl>
                                        <p:attrNameLst>
                                          <p:attrName>style.visibility</p:attrName>
                                        </p:attrNameLst>
                                      </p:cBhvr>
                                      <p:to>
                                        <p:strVal val="hidden"/>
                                      </p:to>
                                    </p:set>
                                  </p:childTnLst>
                                </p:cTn>
                              </p:par>
                            </p:childTnLst>
                          </p:cTn>
                        </p:par>
                      </p:childTnLst>
                    </p:cTn>
                  </p:par>
                </p:childTnLst>
              </p:cTn>
              <p:nextCondLst>
                <p:cond evt="onClick" delay="0">
                  <p:tgtEl>
                    <p:spTgt spid="115928"/>
                  </p:tgtEl>
                </p:cond>
              </p:nextCondLst>
            </p:seq>
          </p:childTnLst>
        </p:cTn>
      </p:par>
    </p:tnLst>
    <p:bldLst>
      <p:bldP spid="115912" grpId="0"/>
      <p:bldP spid="115912" grpId="1"/>
      <p:bldP spid="115914" grpId="0"/>
      <p:bldP spid="115914" grpId="1"/>
      <p:bldP spid="115918" grpId="0"/>
      <p:bldP spid="115918" grpId="1"/>
      <p:bldP spid="115921" grpId="0"/>
      <p:bldP spid="115921" grpId="1"/>
      <p:bldP spid="115922" grpId="0"/>
      <p:bldP spid="115922" grpId="1"/>
      <p:bldP spid="49" grpId="0"/>
      <p:bldP spid="49" grpId="1"/>
      <p:bldP spid="115924" grpId="0"/>
      <p:bldP spid="115924" grpId="1"/>
      <p:bldP spid="115926" grpId="0"/>
      <p:bldP spid="115926" grpId="1"/>
      <p:bldP spid="115929" grpId="0" animBg="1"/>
      <p:bldP spid="115929" grpId="1" animBg="1"/>
      <p:bldP spid="115930" grpId="0" animBg="1"/>
      <p:bldP spid="115930" grpId="1" animBg="1"/>
      <p:bldP spid="115931" grpId="0" animBg="1"/>
      <p:bldP spid="115931" grpId="1" animBg="1"/>
      <p:bldP spid="115932" grpId="0" animBg="1"/>
      <p:bldP spid="115932" grpId="1" animBg="1"/>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7345" name="圖片 2"/>
          <p:cNvPicPr>
            <a:picLocks noChangeAspect="1"/>
          </p:cNvPicPr>
          <p:nvPr/>
        </p:nvPicPr>
        <p:blipFill>
          <a:blip r:embed="rId2"/>
          <a:srcRect/>
          <a:stretch>
            <a:fillRect/>
          </a:stretch>
        </p:blipFill>
        <p:spPr bwMode="auto">
          <a:xfrm>
            <a:off x="0" y="188913"/>
            <a:ext cx="9144000" cy="1014412"/>
          </a:xfrm>
          <a:prstGeom prst="rect">
            <a:avLst/>
          </a:prstGeom>
          <a:noFill/>
          <a:ln w="9525">
            <a:noFill/>
            <a:miter lim="800000"/>
            <a:headEnd/>
            <a:tailEnd/>
          </a:ln>
        </p:spPr>
      </p:pic>
      <p:sp>
        <p:nvSpPr>
          <p:cNvPr id="57346" name="Rectangle 3"/>
          <p:cNvSpPr>
            <a:spLocks/>
          </p:cNvSpPr>
          <p:nvPr/>
        </p:nvSpPr>
        <p:spPr bwMode="auto">
          <a:xfrm>
            <a:off x="179388" y="981075"/>
            <a:ext cx="8713787" cy="4137025"/>
          </a:xfrm>
          <a:prstGeom prst="rect">
            <a:avLst/>
          </a:prstGeom>
          <a:noFill/>
          <a:ln w="9525">
            <a:noFill/>
            <a:miter lim="800000"/>
            <a:headEnd/>
            <a:tailEnd/>
          </a:ln>
        </p:spPr>
        <p:txBody>
          <a:bodyPr/>
          <a:lstStyle/>
          <a:p>
            <a:pPr marL="342900" indent="-342900" eaLnBrk="0" hangingPunct="0">
              <a:lnSpc>
                <a:spcPct val="150000"/>
              </a:lnSpc>
              <a:spcBef>
                <a:spcPts val="1200"/>
              </a:spcBef>
              <a:buFont typeface="Arial" charset="0"/>
              <a:buChar char="•"/>
            </a:pPr>
            <a:r>
              <a:rPr kumimoji="0" lang="zh-TW" altLang="zh-TW">
                <a:solidFill>
                  <a:schemeClr val="tx1"/>
                </a:solidFill>
                <a:latin typeface="Calibri" pitchFamily="34" charset="0"/>
                <a:ea typeface="標楷體" pitchFamily="65" charset="-120"/>
              </a:rPr>
              <a:t>敘寫高樓餞別的場景與主客的創作風格，並抒發二人的高邁心志。</a:t>
            </a:r>
            <a:endParaRPr kumimoji="0" lang="en-US" altLang="zh-TW">
              <a:solidFill>
                <a:schemeClr val="tx1"/>
              </a:solidFill>
              <a:latin typeface="Calibri" pitchFamily="34" charset="0"/>
              <a:ea typeface="標楷體" pitchFamily="65" charset="-120"/>
            </a:endParaRPr>
          </a:p>
        </p:txBody>
      </p:sp>
      <p:pic>
        <p:nvPicPr>
          <p:cNvPr id="57347" name="圖片 5" descr="下方ICON-關閉.png">
            <a:hlinkClick r:id="rId3" action="ppaction://hlinksldjump"/>
          </p:cNvPr>
          <p:cNvPicPr>
            <a:picLocks noChangeAspect="1"/>
          </p:cNvPicPr>
          <p:nvPr/>
        </p:nvPicPr>
        <p:blipFill>
          <a:blip r:embed="rId4"/>
          <a:srcRect/>
          <a:stretch>
            <a:fillRect/>
          </a:stretch>
        </p:blipFill>
        <p:spPr bwMode="auto">
          <a:xfrm>
            <a:off x="8334375" y="6519863"/>
            <a:ext cx="846138" cy="365125"/>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8369" name="圖片 1"/>
          <p:cNvPicPr>
            <a:picLocks noChangeAspect="1"/>
          </p:cNvPicPr>
          <p:nvPr/>
        </p:nvPicPr>
        <p:blipFill>
          <a:blip r:embed="rId2"/>
          <a:srcRect/>
          <a:stretch>
            <a:fillRect/>
          </a:stretch>
        </p:blipFill>
        <p:spPr bwMode="auto">
          <a:xfrm>
            <a:off x="0" y="188913"/>
            <a:ext cx="9144000" cy="1014412"/>
          </a:xfrm>
          <a:prstGeom prst="rect">
            <a:avLst/>
          </a:prstGeom>
          <a:noFill/>
          <a:ln w="9525">
            <a:noFill/>
            <a:miter lim="800000"/>
            <a:headEnd/>
            <a:tailEnd/>
          </a:ln>
        </p:spPr>
      </p:pic>
      <p:sp>
        <p:nvSpPr>
          <p:cNvPr id="58370" name="Rectangle 3"/>
          <p:cNvSpPr>
            <a:spLocks/>
          </p:cNvSpPr>
          <p:nvPr/>
        </p:nvSpPr>
        <p:spPr bwMode="auto">
          <a:xfrm>
            <a:off x="193675" y="981075"/>
            <a:ext cx="8821738" cy="4525963"/>
          </a:xfrm>
          <a:prstGeom prst="rect">
            <a:avLst/>
          </a:prstGeom>
          <a:noFill/>
          <a:ln w="9525">
            <a:noFill/>
            <a:miter lim="800000"/>
            <a:headEnd/>
            <a:tailEnd/>
          </a:ln>
        </p:spPr>
        <p:txBody>
          <a:bodyPr/>
          <a:lstStyle/>
          <a:p>
            <a:pPr eaLnBrk="0" hangingPunct="0">
              <a:lnSpc>
                <a:spcPct val="150000"/>
              </a:lnSpc>
              <a:spcBef>
                <a:spcPts val="1200"/>
              </a:spcBef>
              <a:buFont typeface="Arial" charset="0"/>
              <a:buNone/>
            </a:pPr>
            <a:r>
              <a:rPr kumimoji="0" lang="zh-TW" altLang="en-US" sz="2800">
                <a:solidFill>
                  <a:schemeClr val="tx1"/>
                </a:solidFill>
                <a:latin typeface="Calibri" pitchFamily="34" charset="0"/>
                <a:ea typeface="標楷體" pitchFamily="65" charset="-120"/>
              </a:rPr>
              <a:t>「長風」二句，境界壯闊，氣概豪放，五、六兩句呼應了題目，並流露出對自己才能的自信，「俱懷」二句是詩人酒酣興發的豪語。</a:t>
            </a:r>
          </a:p>
        </p:txBody>
      </p:sp>
      <p:pic>
        <p:nvPicPr>
          <p:cNvPr id="58371" name="圖片 5" descr="下方ICON-關閉.png">
            <a:hlinkClick r:id="rId3" action="ppaction://hlinksldjump"/>
          </p:cNvPr>
          <p:cNvPicPr>
            <a:picLocks noChangeAspect="1"/>
          </p:cNvPicPr>
          <p:nvPr/>
        </p:nvPicPr>
        <p:blipFill>
          <a:blip r:embed="rId4"/>
          <a:srcRect/>
          <a:stretch>
            <a:fillRect/>
          </a:stretch>
        </p:blipFill>
        <p:spPr bwMode="auto">
          <a:xfrm>
            <a:off x="8334375" y="6519863"/>
            <a:ext cx="846138" cy="365125"/>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9393" name="圖片 1"/>
          <p:cNvPicPr>
            <a:picLocks noChangeAspect="1"/>
          </p:cNvPicPr>
          <p:nvPr/>
        </p:nvPicPr>
        <p:blipFill>
          <a:blip r:embed="rId2"/>
          <a:srcRect/>
          <a:stretch>
            <a:fillRect/>
          </a:stretch>
        </p:blipFill>
        <p:spPr bwMode="auto">
          <a:xfrm>
            <a:off x="0" y="185738"/>
            <a:ext cx="9144000" cy="1014412"/>
          </a:xfrm>
          <a:prstGeom prst="rect">
            <a:avLst/>
          </a:prstGeom>
          <a:noFill/>
          <a:ln w="9525">
            <a:noFill/>
            <a:miter lim="800000"/>
            <a:headEnd/>
            <a:tailEnd/>
          </a:ln>
        </p:spPr>
      </p:pic>
      <p:sp>
        <p:nvSpPr>
          <p:cNvPr id="59394" name="Rectangle 3"/>
          <p:cNvSpPr>
            <a:spLocks/>
          </p:cNvSpPr>
          <p:nvPr/>
        </p:nvSpPr>
        <p:spPr bwMode="auto">
          <a:xfrm>
            <a:off x="107950" y="984250"/>
            <a:ext cx="8964613" cy="5391150"/>
          </a:xfrm>
          <a:prstGeom prst="rect">
            <a:avLst/>
          </a:prstGeom>
          <a:noFill/>
          <a:ln w="9525">
            <a:noFill/>
            <a:miter lim="800000"/>
            <a:headEnd/>
            <a:tailEnd/>
          </a:ln>
        </p:spPr>
        <p:txBody>
          <a:bodyPr/>
          <a:lstStyle/>
          <a:p>
            <a:pPr>
              <a:lnSpc>
                <a:spcPct val="150000"/>
              </a:lnSpc>
              <a:spcBef>
                <a:spcPts val="1200"/>
              </a:spcBef>
            </a:pPr>
            <a:r>
              <a:rPr kumimoji="0" lang="zh-TW" altLang="en-US" sz="2800">
                <a:solidFill>
                  <a:schemeClr val="tx1"/>
                </a:solidFill>
                <a:ea typeface="標楷體" pitchFamily="65" charset="-120"/>
              </a:rPr>
              <a:t>長風萬里吹送秋雁南飛，對此情景正可在謝朓樓上開懷暢飲。您的文章具有建安時期剛健遒勁的風骨，而我的詩風好比謝朓，有清新煥發的詩風。我倆都滿懷著超逸豪放的意興、昂揚騰飛的壯志，想要登上青天去摘取明月。</a:t>
            </a:r>
          </a:p>
        </p:txBody>
      </p:sp>
      <p:pic>
        <p:nvPicPr>
          <p:cNvPr id="59395" name="圖片 5" descr="下方ICON-關閉.png">
            <a:hlinkClick r:id="rId3" action="ppaction://hlinksldjump"/>
          </p:cNvPr>
          <p:cNvPicPr>
            <a:picLocks noChangeAspect="1"/>
          </p:cNvPicPr>
          <p:nvPr/>
        </p:nvPicPr>
        <p:blipFill>
          <a:blip r:embed="rId4"/>
          <a:srcRect/>
          <a:stretch>
            <a:fillRect/>
          </a:stretch>
        </p:blipFill>
        <p:spPr bwMode="auto">
          <a:xfrm>
            <a:off x="8334375" y="6519863"/>
            <a:ext cx="846138" cy="365125"/>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0417" name="圖片 2"/>
          <p:cNvPicPr>
            <a:picLocks noChangeAspect="1"/>
          </p:cNvPicPr>
          <p:nvPr/>
        </p:nvPicPr>
        <p:blipFill>
          <a:blip r:embed="rId2"/>
          <a:srcRect/>
          <a:stretch>
            <a:fillRect/>
          </a:stretch>
        </p:blipFill>
        <p:spPr bwMode="auto">
          <a:xfrm>
            <a:off x="0" y="188913"/>
            <a:ext cx="9144000" cy="1014412"/>
          </a:xfrm>
          <a:prstGeom prst="rect">
            <a:avLst/>
          </a:prstGeom>
          <a:noFill/>
          <a:ln w="9525">
            <a:noFill/>
            <a:miter lim="800000"/>
            <a:headEnd/>
            <a:tailEnd/>
          </a:ln>
        </p:spPr>
      </p:pic>
      <p:sp>
        <p:nvSpPr>
          <p:cNvPr id="60418" name="內容版面配置區 2"/>
          <p:cNvSpPr>
            <a:spLocks/>
          </p:cNvSpPr>
          <p:nvPr/>
        </p:nvSpPr>
        <p:spPr bwMode="auto">
          <a:xfrm>
            <a:off x="250825" y="765175"/>
            <a:ext cx="8459788" cy="4525963"/>
          </a:xfrm>
          <a:prstGeom prst="rect">
            <a:avLst/>
          </a:prstGeom>
          <a:noFill/>
          <a:ln w="9525">
            <a:noFill/>
            <a:miter lim="800000"/>
            <a:headEnd/>
            <a:tailEnd/>
          </a:ln>
        </p:spPr>
        <p:txBody>
          <a:bodyPr/>
          <a:lstStyle/>
          <a:p>
            <a:pPr marL="395288" indent="-395288" eaLnBrk="0" hangingPunct="0">
              <a:spcBef>
                <a:spcPct val="20000"/>
              </a:spcBef>
              <a:buFont typeface="Arial" charset="0"/>
              <a:buNone/>
            </a:pPr>
            <a:r>
              <a:rPr kumimoji="0" lang="en-US" altLang="zh-TW">
                <a:solidFill>
                  <a:schemeClr val="tx1"/>
                </a:solidFill>
                <a:latin typeface="標楷體" pitchFamily="65" charset="-120"/>
                <a:ea typeface="標楷體" pitchFamily="65" charset="-120"/>
              </a:rPr>
              <a:t>3.</a:t>
            </a:r>
            <a:r>
              <a:rPr kumimoji="0" lang="zh-TW" altLang="zh-TW">
                <a:solidFill>
                  <a:schemeClr val="tx1"/>
                </a:solidFill>
                <a:latin typeface="標楷體" pitchFamily="65" charset="-120"/>
                <a:ea typeface="標楷體" pitchFamily="65" charset="-120"/>
              </a:rPr>
              <a:t>「棄我去者」二句情感頓挫，然下文卻接「可以酣高樓」，其中情感的轉折為何？</a:t>
            </a:r>
            <a:endParaRPr kumimoji="0" lang="en-US" altLang="zh-TW">
              <a:solidFill>
                <a:schemeClr val="tx1"/>
              </a:solidFill>
              <a:latin typeface="標楷體" pitchFamily="65" charset="-120"/>
              <a:ea typeface="標楷體" pitchFamily="65" charset="-120"/>
            </a:endParaRPr>
          </a:p>
          <a:p>
            <a:pPr marL="395288" indent="-395288" eaLnBrk="0" hangingPunct="0">
              <a:spcBef>
                <a:spcPct val="20000"/>
              </a:spcBef>
              <a:buFont typeface="Arial" charset="0"/>
              <a:buNone/>
            </a:pPr>
            <a:r>
              <a:rPr kumimoji="0" lang="zh-TW" altLang="en-US">
                <a:solidFill>
                  <a:schemeClr val="tx1"/>
                </a:solidFill>
                <a:latin typeface="標楷體" pitchFamily="65" charset="-120"/>
                <a:ea typeface="標楷體" pitchFamily="65" charset="-120"/>
              </a:rPr>
              <a:t>答：</a:t>
            </a:r>
          </a:p>
        </p:txBody>
      </p:sp>
      <p:sp>
        <p:nvSpPr>
          <p:cNvPr id="4" name="內容版面配置區 2"/>
          <p:cNvSpPr txBox="1">
            <a:spLocks/>
          </p:cNvSpPr>
          <p:nvPr/>
        </p:nvSpPr>
        <p:spPr bwMode="auto">
          <a:xfrm>
            <a:off x="1020763" y="1844675"/>
            <a:ext cx="7583487" cy="3870325"/>
          </a:xfrm>
          <a:prstGeom prst="rect">
            <a:avLst/>
          </a:prstGeom>
          <a:noFill/>
          <a:ln w="9525">
            <a:noFill/>
            <a:miter lim="800000"/>
            <a:headEnd/>
            <a:tailEnd/>
          </a:ln>
        </p:spPr>
        <p:txBody>
          <a:bodyPr/>
          <a:lstStyle/>
          <a:p>
            <a:pPr>
              <a:spcBef>
                <a:spcPct val="20000"/>
              </a:spcBef>
              <a:tabLst>
                <a:tab pos="0" algn="l"/>
              </a:tabLst>
            </a:pPr>
            <a:r>
              <a:rPr kumimoji="0" lang="zh-TW" altLang="en-US">
                <a:ea typeface="標楷體" pitchFamily="65" charset="-120"/>
              </a:rPr>
              <a:t>原是極為苦悶，然而面對萬里長風吹送鴻雁的壯美秋色，情感轉折，變為朗爽豪</a:t>
            </a:r>
            <a:r>
              <a:rPr kumimoji="0" lang="en-US" altLang="zh-TW">
                <a:ea typeface="標楷體" pitchFamily="65" charset="-120"/>
              </a:rPr>
              <a:t/>
            </a:r>
            <a:br>
              <a:rPr kumimoji="0" lang="en-US" altLang="zh-TW">
                <a:ea typeface="標楷體" pitchFamily="65" charset="-120"/>
              </a:rPr>
            </a:br>
            <a:r>
              <a:rPr kumimoji="0" lang="zh-TW" altLang="en-US">
                <a:ea typeface="標楷體" pitchFamily="65" charset="-120"/>
              </a:rPr>
              <a:t>放，激起「酣高樓」的興致。</a:t>
            </a:r>
          </a:p>
        </p:txBody>
      </p:sp>
      <p:pic>
        <p:nvPicPr>
          <p:cNvPr id="60420" name="Picture 7" descr="下一題">
            <a:hlinkClick r:id="rId3" action="ppaction://hlinksldjump"/>
          </p:cNvPr>
          <p:cNvPicPr>
            <a:picLocks noChangeAspect="1" noChangeArrowheads="1"/>
          </p:cNvPicPr>
          <p:nvPr/>
        </p:nvPicPr>
        <p:blipFill>
          <a:blip r:embed="rId4"/>
          <a:srcRect/>
          <a:stretch>
            <a:fillRect/>
          </a:stretch>
        </p:blipFill>
        <p:spPr bwMode="auto">
          <a:xfrm>
            <a:off x="8366125" y="5949950"/>
            <a:ext cx="777875" cy="5413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441" name="圖片 2"/>
          <p:cNvPicPr>
            <a:picLocks noChangeAspect="1"/>
          </p:cNvPicPr>
          <p:nvPr/>
        </p:nvPicPr>
        <p:blipFill>
          <a:blip r:embed="rId2"/>
          <a:srcRect/>
          <a:stretch>
            <a:fillRect/>
          </a:stretch>
        </p:blipFill>
        <p:spPr bwMode="auto">
          <a:xfrm>
            <a:off x="0" y="188913"/>
            <a:ext cx="9144000" cy="1014412"/>
          </a:xfrm>
          <a:prstGeom prst="rect">
            <a:avLst/>
          </a:prstGeom>
          <a:noFill/>
          <a:ln w="9525">
            <a:noFill/>
            <a:miter lim="800000"/>
            <a:headEnd/>
            <a:tailEnd/>
          </a:ln>
        </p:spPr>
      </p:pic>
      <p:sp>
        <p:nvSpPr>
          <p:cNvPr id="61442" name="內容版面配置區 2"/>
          <p:cNvSpPr>
            <a:spLocks/>
          </p:cNvSpPr>
          <p:nvPr/>
        </p:nvSpPr>
        <p:spPr bwMode="auto">
          <a:xfrm>
            <a:off x="0" y="765175"/>
            <a:ext cx="9144000" cy="1511300"/>
          </a:xfrm>
          <a:prstGeom prst="rect">
            <a:avLst/>
          </a:prstGeom>
          <a:noFill/>
          <a:ln w="9525">
            <a:noFill/>
            <a:miter lim="800000"/>
            <a:headEnd/>
            <a:tailEnd/>
          </a:ln>
        </p:spPr>
        <p:txBody>
          <a:bodyPr/>
          <a:lstStyle/>
          <a:p>
            <a:pPr marL="395288" indent="-395288" eaLnBrk="0" hangingPunct="0">
              <a:spcBef>
                <a:spcPct val="20000"/>
              </a:spcBef>
              <a:buFont typeface="Arial" charset="0"/>
              <a:buNone/>
            </a:pPr>
            <a:r>
              <a:rPr kumimoji="0" lang="en-US" altLang="zh-TW">
                <a:solidFill>
                  <a:schemeClr val="tx1"/>
                </a:solidFill>
                <a:latin typeface="標楷體" pitchFamily="65" charset="-120"/>
                <a:ea typeface="標楷體" pitchFamily="65" charset="-120"/>
              </a:rPr>
              <a:t>4.</a:t>
            </a:r>
            <a:r>
              <a:rPr kumimoji="0" lang="zh-TW" altLang="zh-TW">
                <a:solidFill>
                  <a:schemeClr val="tx1"/>
                </a:solidFill>
                <a:latin typeface="標楷體" pitchFamily="65" charset="-120"/>
                <a:ea typeface="標楷體" pitchFamily="65" charset="-120"/>
              </a:rPr>
              <a:t>作者用什麼來比擬叔姪二人的文章風格與特色？</a:t>
            </a:r>
            <a:endParaRPr kumimoji="0" lang="en-US" altLang="zh-TW">
              <a:solidFill>
                <a:schemeClr val="tx1"/>
              </a:solidFill>
              <a:latin typeface="標楷體" pitchFamily="65" charset="-120"/>
              <a:ea typeface="標楷體" pitchFamily="65" charset="-120"/>
            </a:endParaRPr>
          </a:p>
          <a:p>
            <a:pPr marL="395288" indent="-395288" eaLnBrk="0" hangingPunct="0">
              <a:spcBef>
                <a:spcPct val="20000"/>
              </a:spcBef>
              <a:buFont typeface="Arial" charset="0"/>
              <a:buNone/>
            </a:pPr>
            <a:r>
              <a:rPr kumimoji="0" lang="zh-TW" altLang="en-US">
                <a:solidFill>
                  <a:schemeClr val="tx1"/>
                </a:solidFill>
                <a:latin typeface="標楷體" pitchFamily="65" charset="-120"/>
                <a:ea typeface="標楷體" pitchFamily="65" charset="-120"/>
              </a:rPr>
              <a:t>答：</a:t>
            </a:r>
          </a:p>
        </p:txBody>
      </p:sp>
      <p:sp>
        <p:nvSpPr>
          <p:cNvPr id="4" name="內容版面配置區 2"/>
          <p:cNvSpPr txBox="1">
            <a:spLocks/>
          </p:cNvSpPr>
          <p:nvPr/>
        </p:nvSpPr>
        <p:spPr bwMode="auto">
          <a:xfrm>
            <a:off x="792163" y="1341438"/>
            <a:ext cx="8351837" cy="3870325"/>
          </a:xfrm>
          <a:prstGeom prst="rect">
            <a:avLst/>
          </a:prstGeom>
          <a:noFill/>
          <a:ln w="9525">
            <a:noFill/>
            <a:miter lim="800000"/>
            <a:headEnd/>
            <a:tailEnd/>
          </a:ln>
        </p:spPr>
        <p:txBody>
          <a:bodyPr/>
          <a:lstStyle/>
          <a:p>
            <a:pPr>
              <a:spcBef>
                <a:spcPct val="20000"/>
              </a:spcBef>
            </a:pPr>
            <a:r>
              <a:rPr kumimoji="0" lang="zh-TW" altLang="en-US">
                <a:ea typeface="標楷體" pitchFamily="65" charset="-120"/>
              </a:rPr>
              <a:t>作者以「蓬萊文章建安骨」稱頌其族叔李雲的作品，具有剛健遒勁的風骨，而以「中間小謝又清發」，比擬自己作品有謝朓般清新煥發的風格與特色。</a:t>
            </a:r>
          </a:p>
        </p:txBody>
      </p:sp>
      <p:pic>
        <p:nvPicPr>
          <p:cNvPr id="61444" name="Picture 7" descr="下一題">
            <a:hlinkClick r:id="rId3" action="ppaction://hlinksldjump"/>
          </p:cNvPr>
          <p:cNvPicPr>
            <a:picLocks noChangeAspect="1" noChangeArrowheads="1"/>
          </p:cNvPicPr>
          <p:nvPr/>
        </p:nvPicPr>
        <p:blipFill>
          <a:blip r:embed="rId4"/>
          <a:srcRect/>
          <a:stretch>
            <a:fillRect/>
          </a:stretch>
        </p:blipFill>
        <p:spPr bwMode="auto">
          <a:xfrm>
            <a:off x="8366125" y="5948363"/>
            <a:ext cx="777875" cy="54133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2465" name="圖片 4" descr="下方ICON-關閉.png">
            <a:hlinkClick r:id="rId2" action="ppaction://hlinksldjump"/>
          </p:cNvPr>
          <p:cNvPicPr>
            <a:picLocks noChangeAspect="1"/>
          </p:cNvPicPr>
          <p:nvPr/>
        </p:nvPicPr>
        <p:blipFill>
          <a:blip r:embed="rId3"/>
          <a:srcRect/>
          <a:stretch>
            <a:fillRect/>
          </a:stretch>
        </p:blipFill>
        <p:spPr bwMode="auto">
          <a:xfrm>
            <a:off x="8334375" y="6519863"/>
            <a:ext cx="846138" cy="366712"/>
          </a:xfrm>
          <a:prstGeom prst="rect">
            <a:avLst/>
          </a:prstGeom>
          <a:noFill/>
          <a:ln w="9525">
            <a:noFill/>
            <a:miter lim="800000"/>
            <a:headEnd/>
            <a:tailEnd/>
          </a:ln>
        </p:spPr>
      </p:pic>
      <p:pic>
        <p:nvPicPr>
          <p:cNvPr id="62466" name="圖片 2"/>
          <p:cNvPicPr>
            <a:picLocks noChangeAspect="1"/>
          </p:cNvPicPr>
          <p:nvPr/>
        </p:nvPicPr>
        <p:blipFill>
          <a:blip r:embed="rId4"/>
          <a:srcRect/>
          <a:stretch>
            <a:fillRect/>
          </a:stretch>
        </p:blipFill>
        <p:spPr bwMode="auto">
          <a:xfrm>
            <a:off x="0" y="188913"/>
            <a:ext cx="9144000" cy="1014412"/>
          </a:xfrm>
          <a:prstGeom prst="rect">
            <a:avLst/>
          </a:prstGeom>
          <a:noFill/>
          <a:ln w="9525">
            <a:noFill/>
            <a:miter lim="800000"/>
            <a:headEnd/>
            <a:tailEnd/>
          </a:ln>
        </p:spPr>
      </p:pic>
      <p:sp>
        <p:nvSpPr>
          <p:cNvPr id="62467" name="內容版面配置區 2"/>
          <p:cNvSpPr>
            <a:spLocks/>
          </p:cNvSpPr>
          <p:nvPr/>
        </p:nvSpPr>
        <p:spPr bwMode="auto">
          <a:xfrm>
            <a:off x="144463" y="765175"/>
            <a:ext cx="8891587" cy="4525963"/>
          </a:xfrm>
          <a:prstGeom prst="rect">
            <a:avLst/>
          </a:prstGeom>
          <a:noFill/>
          <a:ln w="9525">
            <a:noFill/>
            <a:miter lim="800000"/>
            <a:headEnd/>
            <a:tailEnd/>
          </a:ln>
        </p:spPr>
        <p:txBody>
          <a:bodyPr/>
          <a:lstStyle/>
          <a:p>
            <a:pPr marL="395288" indent="-395288" eaLnBrk="0" hangingPunct="0">
              <a:spcBef>
                <a:spcPct val="20000"/>
              </a:spcBef>
              <a:buFont typeface="Arial" charset="0"/>
              <a:buNone/>
            </a:pPr>
            <a:r>
              <a:rPr kumimoji="0" lang="en-US" altLang="zh-TW">
                <a:solidFill>
                  <a:schemeClr val="tx1"/>
                </a:solidFill>
                <a:latin typeface="標楷體" pitchFamily="65" charset="-120"/>
                <a:ea typeface="標楷體" pitchFamily="65" charset="-120"/>
              </a:rPr>
              <a:t>5.</a:t>
            </a:r>
            <a:r>
              <a:rPr kumimoji="0" lang="zh-TW" altLang="zh-TW">
                <a:solidFill>
                  <a:schemeClr val="tx1"/>
                </a:solidFill>
                <a:latin typeface="標楷體" pitchFamily="65" charset="-120"/>
                <a:ea typeface="標楷體" pitchFamily="65" charset="-120"/>
              </a:rPr>
              <a:t>詩人心境煩憂，然而在詩中哪些句子又透露其豪邁雄放的氣概？</a:t>
            </a:r>
            <a:endParaRPr kumimoji="0" lang="en-US" altLang="zh-TW">
              <a:solidFill>
                <a:schemeClr val="tx1"/>
              </a:solidFill>
              <a:latin typeface="標楷體" pitchFamily="65" charset="-120"/>
              <a:ea typeface="標楷體" pitchFamily="65" charset="-120"/>
            </a:endParaRPr>
          </a:p>
          <a:p>
            <a:pPr marL="395288" indent="-395288" eaLnBrk="0" hangingPunct="0">
              <a:spcBef>
                <a:spcPct val="20000"/>
              </a:spcBef>
              <a:buFont typeface="Arial" charset="0"/>
              <a:buNone/>
            </a:pPr>
            <a:r>
              <a:rPr kumimoji="0" lang="zh-TW" altLang="en-US">
                <a:solidFill>
                  <a:schemeClr val="tx1"/>
                </a:solidFill>
                <a:latin typeface="標楷體" pitchFamily="65" charset="-120"/>
                <a:ea typeface="標楷體" pitchFamily="65" charset="-120"/>
              </a:rPr>
              <a:t>答：</a:t>
            </a:r>
          </a:p>
        </p:txBody>
      </p:sp>
      <p:sp>
        <p:nvSpPr>
          <p:cNvPr id="4" name="內容版面配置區 2"/>
          <p:cNvSpPr txBox="1">
            <a:spLocks/>
          </p:cNvSpPr>
          <p:nvPr/>
        </p:nvSpPr>
        <p:spPr bwMode="auto">
          <a:xfrm>
            <a:off x="914400" y="1854200"/>
            <a:ext cx="8172450" cy="2543175"/>
          </a:xfrm>
          <a:prstGeom prst="rect">
            <a:avLst/>
          </a:prstGeom>
          <a:noFill/>
          <a:ln w="9525">
            <a:noFill/>
            <a:miter lim="800000"/>
            <a:headEnd/>
            <a:tailEnd/>
          </a:ln>
        </p:spPr>
        <p:txBody>
          <a:bodyPr/>
          <a:lstStyle/>
          <a:p>
            <a:pPr>
              <a:spcBef>
                <a:spcPct val="20000"/>
              </a:spcBef>
              <a:tabLst>
                <a:tab pos="0" algn="l"/>
              </a:tabLst>
            </a:pPr>
            <a:r>
              <a:rPr kumimoji="0" lang="zh-TW" altLang="en-US">
                <a:ea typeface="標楷體" pitchFamily="65" charset="-120"/>
              </a:rPr>
              <a:t>作者心境雖是煩憂，然而在三、四兩句以「長風萬里」、「可以酣高樓」，心境轉為明朗豪壯；七、八兩句「俱懷逸興壯思飛，欲上青天覽明月」，更是像悲愴的樂曲中奏出高昂樂觀的音調，顯現其豪邁雄放的氣</a:t>
            </a:r>
            <a:r>
              <a:rPr kumimoji="0" lang="en-US" altLang="zh-TW">
                <a:ea typeface="標楷體" pitchFamily="65" charset="-120"/>
              </a:rPr>
              <a:t/>
            </a:r>
            <a:br>
              <a:rPr kumimoji="0" lang="en-US" altLang="zh-TW">
                <a:ea typeface="標楷體" pitchFamily="65" charset="-120"/>
              </a:rPr>
            </a:br>
            <a:r>
              <a:rPr kumimoji="0" lang="zh-TW" altLang="en-US">
                <a:ea typeface="標楷體" pitchFamily="65" charset="-120"/>
              </a:rPr>
              <a:t>概。</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2527" name="Rectangle 15"/>
          <p:cNvSpPr>
            <a:spLocks noChangeArrowheads="1"/>
          </p:cNvSpPr>
          <p:nvPr/>
        </p:nvSpPr>
        <p:spPr bwMode="auto">
          <a:xfrm>
            <a:off x="395288" y="2216150"/>
            <a:ext cx="8569325" cy="641350"/>
          </a:xfrm>
          <a:prstGeom prst="rect">
            <a:avLst/>
          </a:prstGeom>
          <a:noFill/>
          <a:ln w="9525">
            <a:noFill/>
            <a:miter lim="800000"/>
            <a:headEnd/>
            <a:tailEnd/>
          </a:ln>
        </p:spPr>
        <p:txBody>
          <a:bodyPr lIns="0" tIns="0" rIns="0" bIns="0">
            <a:spAutoFit/>
          </a:bodyPr>
          <a:lstStyle/>
          <a:p>
            <a:pPr>
              <a:tabLst>
                <a:tab pos="0" algn="l"/>
              </a:tabLst>
            </a:pPr>
            <a:r>
              <a:rPr kumimoji="0" lang="zh-TW" altLang="en-US" sz="2100" b="1">
                <a:solidFill>
                  <a:srgbClr val="006600"/>
                </a:solidFill>
                <a:ea typeface="微軟正黑體" pitchFamily="34" charset="-120"/>
              </a:rPr>
              <a:t>謝朓樓前就是終年長流的宛溪水，不盡的流水易令人聯想至無窮的煩憂，李白因而從排遣煩憂的強烈願望，引發出「抽刀斷水」的意念</a:t>
            </a:r>
          </a:p>
        </p:txBody>
      </p:sp>
      <p:sp>
        <p:nvSpPr>
          <p:cNvPr id="63491" name="Rectangle 2"/>
          <p:cNvSpPr>
            <a:spLocks/>
          </p:cNvSpPr>
          <p:nvPr/>
        </p:nvSpPr>
        <p:spPr bwMode="auto">
          <a:xfrm>
            <a:off x="457200" y="0"/>
            <a:ext cx="8229600" cy="611188"/>
          </a:xfrm>
          <a:prstGeom prst="rect">
            <a:avLst/>
          </a:prstGeom>
          <a:noFill/>
          <a:ln w="9525">
            <a:noFill/>
            <a:miter lim="800000"/>
            <a:headEnd/>
            <a:tailEnd/>
          </a:ln>
        </p:spPr>
        <p:txBody>
          <a:bodyPr anchor="ctr"/>
          <a:lstStyle/>
          <a:p>
            <a:pPr algn="ctr"/>
            <a:r>
              <a:rPr kumimoji="0" lang="zh-TW" altLang="en-US" sz="4400" b="1">
                <a:solidFill>
                  <a:schemeClr val="bg1"/>
                </a:solidFill>
                <a:latin typeface="標楷體" pitchFamily="65" charset="-120"/>
                <a:ea typeface="標楷體" pitchFamily="65" charset="-120"/>
              </a:rPr>
              <a:t>第九～十二句</a:t>
            </a:r>
            <a:endParaRPr kumimoji="0" lang="en-US" altLang="zh-TW" sz="4400" u="sng">
              <a:solidFill>
                <a:schemeClr val="bg1"/>
              </a:solidFill>
              <a:latin typeface="華康正顏楷體W5"/>
              <a:ea typeface="華康正顏楷體W5"/>
              <a:cs typeface="華康正顏楷體W5"/>
            </a:endParaRPr>
          </a:p>
        </p:txBody>
      </p:sp>
      <p:pic>
        <p:nvPicPr>
          <p:cNvPr id="63492" name="Picture 10" descr="上方ICON-段析">
            <a:hlinkClick r:id="rId3" action="ppaction://hlinksldjump"/>
          </p:cNvPr>
          <p:cNvPicPr>
            <a:picLocks noChangeAspect="1" noChangeArrowheads="1"/>
          </p:cNvPicPr>
          <p:nvPr/>
        </p:nvPicPr>
        <p:blipFill>
          <a:blip r:embed="rId4"/>
          <a:srcRect/>
          <a:stretch>
            <a:fillRect/>
          </a:stretch>
        </p:blipFill>
        <p:spPr bwMode="auto">
          <a:xfrm>
            <a:off x="3276600" y="755650"/>
            <a:ext cx="701675" cy="303213"/>
          </a:xfrm>
          <a:prstGeom prst="rect">
            <a:avLst/>
          </a:prstGeom>
          <a:noFill/>
          <a:ln w="9525">
            <a:noFill/>
            <a:miter lim="800000"/>
            <a:headEnd/>
            <a:tailEnd/>
          </a:ln>
        </p:spPr>
      </p:pic>
      <p:pic>
        <p:nvPicPr>
          <p:cNvPr id="63493" name="Picture 11" descr="上方ICON-段旨">
            <a:hlinkClick r:id="rId5" action="ppaction://hlinksldjump"/>
          </p:cNvPr>
          <p:cNvPicPr>
            <a:picLocks noChangeAspect="1" noChangeArrowheads="1"/>
          </p:cNvPicPr>
          <p:nvPr/>
        </p:nvPicPr>
        <p:blipFill>
          <a:blip r:embed="rId6"/>
          <a:srcRect/>
          <a:stretch>
            <a:fillRect/>
          </a:stretch>
        </p:blipFill>
        <p:spPr bwMode="auto">
          <a:xfrm>
            <a:off x="1692275" y="755650"/>
            <a:ext cx="701675" cy="303213"/>
          </a:xfrm>
          <a:prstGeom prst="rect">
            <a:avLst/>
          </a:prstGeom>
          <a:noFill/>
          <a:ln w="9525">
            <a:noFill/>
            <a:miter lim="800000"/>
            <a:headEnd/>
            <a:tailEnd/>
          </a:ln>
        </p:spPr>
      </p:pic>
      <p:pic>
        <p:nvPicPr>
          <p:cNvPr id="63494" name="Picture 12" descr="上方ICON-語譯">
            <a:hlinkClick r:id="rId7" action="ppaction://hlinksldjump"/>
          </p:cNvPr>
          <p:cNvPicPr>
            <a:picLocks noChangeAspect="1" noChangeArrowheads="1"/>
          </p:cNvPicPr>
          <p:nvPr/>
        </p:nvPicPr>
        <p:blipFill>
          <a:blip r:embed="rId8"/>
          <a:srcRect/>
          <a:stretch>
            <a:fillRect/>
          </a:stretch>
        </p:blipFill>
        <p:spPr bwMode="auto">
          <a:xfrm>
            <a:off x="4932363" y="755650"/>
            <a:ext cx="701675" cy="303213"/>
          </a:xfrm>
          <a:prstGeom prst="rect">
            <a:avLst/>
          </a:prstGeom>
          <a:noFill/>
          <a:ln w="9525">
            <a:noFill/>
            <a:miter lim="800000"/>
            <a:headEnd/>
            <a:tailEnd/>
          </a:ln>
        </p:spPr>
      </p:pic>
      <p:pic>
        <p:nvPicPr>
          <p:cNvPr id="63495" name="Picture 13" descr="上方ICON-課堂Q&amp;A">
            <a:hlinkClick r:id="rId9" action="ppaction://hlinksldjump"/>
          </p:cNvPr>
          <p:cNvPicPr>
            <a:picLocks noChangeAspect="1" noChangeArrowheads="1"/>
          </p:cNvPicPr>
          <p:nvPr/>
        </p:nvPicPr>
        <p:blipFill>
          <a:blip r:embed="rId10"/>
          <a:srcRect/>
          <a:stretch>
            <a:fillRect/>
          </a:stretch>
        </p:blipFill>
        <p:spPr bwMode="auto">
          <a:xfrm>
            <a:off x="6515100" y="755650"/>
            <a:ext cx="1009650" cy="303213"/>
          </a:xfrm>
          <a:prstGeom prst="rect">
            <a:avLst/>
          </a:prstGeom>
          <a:noFill/>
          <a:ln w="9525">
            <a:noFill/>
            <a:miter lim="800000"/>
            <a:headEnd/>
            <a:tailEnd/>
          </a:ln>
        </p:spPr>
      </p:pic>
      <p:sp>
        <p:nvSpPr>
          <p:cNvPr id="63496" name="Rectangle 3"/>
          <p:cNvSpPr>
            <a:spLocks/>
          </p:cNvSpPr>
          <p:nvPr/>
        </p:nvSpPr>
        <p:spPr bwMode="auto">
          <a:xfrm>
            <a:off x="1198563" y="1181100"/>
            <a:ext cx="6767512" cy="3516313"/>
          </a:xfrm>
          <a:prstGeom prst="rect">
            <a:avLst/>
          </a:prstGeom>
          <a:noFill/>
          <a:ln w="9525">
            <a:noFill/>
            <a:miter lim="800000"/>
            <a:headEnd/>
            <a:tailEnd/>
          </a:ln>
        </p:spPr>
        <p:txBody>
          <a:bodyPr/>
          <a:lstStyle/>
          <a:p>
            <a:pPr eaLnBrk="0" hangingPunct="0">
              <a:lnSpc>
                <a:spcPct val="230000"/>
              </a:lnSpc>
              <a:spcBef>
                <a:spcPts val="600"/>
              </a:spcBef>
              <a:spcAft>
                <a:spcPts val="600"/>
              </a:spcAft>
              <a:buFont typeface="Arial" charset="0"/>
              <a:buNone/>
            </a:pPr>
            <a:r>
              <a:rPr kumimoji="0" lang="zh-TW" altLang="en-US" sz="2800" u="sng">
                <a:solidFill>
                  <a:schemeClr val="tx1"/>
                </a:solidFill>
                <a:latin typeface="標楷體" pitchFamily="65" charset="-120"/>
                <a:ea typeface="標楷體" pitchFamily="65" charset="-120"/>
              </a:rPr>
              <a:t>抽刀斷水水更流</a:t>
            </a:r>
            <a:r>
              <a:rPr kumimoji="0" lang="zh-TW" altLang="en-US" sz="2800">
                <a:solidFill>
                  <a:schemeClr val="tx1"/>
                </a:solidFill>
                <a:latin typeface="標楷體" pitchFamily="65" charset="-120"/>
                <a:ea typeface="標楷體" pitchFamily="65" charset="-120"/>
              </a:rPr>
              <a:t>，舉杯消愁愁更愁。</a:t>
            </a:r>
          </a:p>
          <a:p>
            <a:pPr eaLnBrk="0" hangingPunct="0">
              <a:lnSpc>
                <a:spcPct val="230000"/>
              </a:lnSpc>
              <a:spcBef>
                <a:spcPts val="600"/>
              </a:spcBef>
              <a:spcAft>
                <a:spcPts val="600"/>
              </a:spcAft>
              <a:buFont typeface="Arial" charset="0"/>
              <a:buNone/>
            </a:pPr>
            <a:r>
              <a:rPr kumimoji="0" lang="zh-TW" altLang="en-US" sz="2800">
                <a:solidFill>
                  <a:schemeClr val="tx1"/>
                </a:solidFill>
                <a:latin typeface="標楷體" pitchFamily="65" charset="-120"/>
                <a:ea typeface="標楷體" pitchFamily="65" charset="-120"/>
              </a:rPr>
              <a:t>人生在世不稱意，明朝散髮 </a:t>
            </a:r>
            <a:r>
              <a:rPr kumimoji="0" lang="zh-TW" altLang="en-US" sz="2800">
                <a:solidFill>
                  <a:srgbClr val="0070C0"/>
                </a:solidFill>
                <a:latin typeface="標楷體" pitchFamily="65" charset="-120"/>
                <a:ea typeface="標楷體" pitchFamily="65" charset="-120"/>
              </a:rPr>
              <a:t>弄</a:t>
            </a:r>
            <a:r>
              <a:rPr kumimoji="0" lang="zh-TW" altLang="en-US" sz="2800">
                <a:solidFill>
                  <a:schemeClr val="tx1"/>
                </a:solidFill>
                <a:latin typeface="標楷體" pitchFamily="65" charset="-120"/>
                <a:ea typeface="標楷體" pitchFamily="65" charset="-120"/>
              </a:rPr>
              <a:t>扁舟 。</a:t>
            </a:r>
          </a:p>
        </p:txBody>
      </p:sp>
      <p:pic>
        <p:nvPicPr>
          <p:cNvPr id="63497" name="圖片 17" descr="下方ICON-回目次.png">
            <a:hlinkClick r:id="rId11" action="ppaction://hlinksldjump"/>
          </p:cNvPr>
          <p:cNvPicPr>
            <a:picLocks noChangeAspect="1"/>
          </p:cNvPicPr>
          <p:nvPr/>
        </p:nvPicPr>
        <p:blipFill>
          <a:blip r:embed="rId12"/>
          <a:srcRect/>
          <a:stretch>
            <a:fillRect/>
          </a:stretch>
        </p:blipFill>
        <p:spPr bwMode="auto">
          <a:xfrm>
            <a:off x="8099425" y="6518275"/>
            <a:ext cx="1042988" cy="366713"/>
          </a:xfrm>
          <a:prstGeom prst="rect">
            <a:avLst/>
          </a:prstGeom>
          <a:noFill/>
          <a:ln w="9525">
            <a:noFill/>
            <a:miter lim="800000"/>
            <a:headEnd/>
            <a:tailEnd/>
          </a:ln>
        </p:spPr>
      </p:pic>
      <p:pic>
        <p:nvPicPr>
          <p:cNvPr id="63498" name="Picture 11" descr="10">
            <a:hlinkClick r:id="rId13" action="ppaction://hlinksldjump"/>
          </p:cNvPr>
          <p:cNvPicPr>
            <a:picLocks noChangeAspect="1" noChangeArrowheads="1"/>
          </p:cNvPicPr>
          <p:nvPr/>
        </p:nvPicPr>
        <p:blipFill>
          <a:blip r:embed="rId14"/>
          <a:srcRect/>
          <a:stretch>
            <a:fillRect/>
          </a:stretch>
        </p:blipFill>
        <p:spPr bwMode="auto">
          <a:xfrm>
            <a:off x="5473700" y="2860675"/>
            <a:ext cx="323850" cy="323850"/>
          </a:xfrm>
          <a:prstGeom prst="rect">
            <a:avLst/>
          </a:prstGeom>
          <a:noFill/>
          <a:ln w="9525">
            <a:noFill/>
            <a:miter lim="800000"/>
            <a:headEnd/>
            <a:tailEnd/>
          </a:ln>
        </p:spPr>
      </p:pic>
      <p:pic>
        <p:nvPicPr>
          <p:cNvPr id="63499" name="Picture 12" descr="11">
            <a:hlinkClick r:id="rId13" action="ppaction://hlinksldjump"/>
          </p:cNvPr>
          <p:cNvPicPr>
            <a:picLocks noChangeAspect="1" noChangeArrowheads="1"/>
          </p:cNvPicPr>
          <p:nvPr/>
        </p:nvPicPr>
        <p:blipFill>
          <a:blip r:embed="rId15"/>
          <a:srcRect/>
          <a:stretch>
            <a:fillRect/>
          </a:stretch>
        </p:blipFill>
        <p:spPr bwMode="auto">
          <a:xfrm>
            <a:off x="6756400" y="2868613"/>
            <a:ext cx="323850" cy="323850"/>
          </a:xfrm>
          <a:prstGeom prst="rect">
            <a:avLst/>
          </a:prstGeom>
          <a:noFill/>
          <a:ln w="9525">
            <a:noFill/>
            <a:miter lim="800000"/>
            <a:headEnd/>
            <a:tailEnd/>
          </a:ln>
        </p:spPr>
      </p:pic>
      <p:sp>
        <p:nvSpPr>
          <p:cNvPr id="192525" name="Rectangle 13"/>
          <p:cNvSpPr>
            <a:spLocks noChangeArrowheads="1"/>
          </p:cNvSpPr>
          <p:nvPr/>
        </p:nvSpPr>
        <p:spPr bwMode="auto">
          <a:xfrm>
            <a:off x="5667375" y="3197225"/>
            <a:ext cx="533400" cy="320675"/>
          </a:xfrm>
          <a:prstGeom prst="rect">
            <a:avLst/>
          </a:prstGeom>
          <a:noFill/>
          <a:ln w="9525">
            <a:noFill/>
            <a:miter lim="800000"/>
            <a:headEnd/>
            <a:tailEnd/>
          </a:ln>
        </p:spPr>
        <p:txBody>
          <a:bodyPr wrap="none" lIns="0" tIns="0" rIns="0" bIns="0">
            <a:spAutoFit/>
          </a:bodyPr>
          <a:lstStyle/>
          <a:p>
            <a:pPr>
              <a:tabLst>
                <a:tab pos="0" algn="l"/>
              </a:tabLst>
            </a:pPr>
            <a:r>
              <a:rPr kumimoji="0" lang="zh-TW" altLang="en-US" sz="2100" b="1">
                <a:solidFill>
                  <a:srgbClr val="0070C0"/>
                </a:solidFill>
                <a:ea typeface="微軟正黑體" pitchFamily="34" charset="-120"/>
              </a:rPr>
              <a:t>乘駕</a:t>
            </a:r>
          </a:p>
        </p:txBody>
      </p:sp>
      <p:sp>
        <p:nvSpPr>
          <p:cNvPr id="15" name="文字方塊 14"/>
          <p:cNvSpPr txBox="1">
            <a:spLocks noChangeArrowheads="1"/>
          </p:cNvSpPr>
          <p:nvPr/>
        </p:nvSpPr>
        <p:spPr bwMode="auto">
          <a:xfrm>
            <a:off x="5746750" y="2882900"/>
            <a:ext cx="369888" cy="274638"/>
          </a:xfrm>
          <a:prstGeom prst="rect">
            <a:avLst/>
          </a:prstGeom>
          <a:noFill/>
          <a:ln w="9525">
            <a:noFill/>
            <a:miter lim="800000"/>
            <a:headEnd/>
            <a:tailEnd/>
          </a:ln>
        </p:spPr>
        <p:txBody>
          <a:bodyPr lIns="0" tIns="0" rIns="0" bIns="0">
            <a:spAutoFit/>
          </a:bodyPr>
          <a:lstStyle/>
          <a:p>
            <a:r>
              <a:rPr lang="zh-TW" altLang="en-US" sz="1800">
                <a:solidFill>
                  <a:schemeClr val="tx1"/>
                </a:solidFill>
              </a:rPr>
              <a:t>　　</a:t>
            </a:r>
          </a:p>
        </p:txBody>
      </p:sp>
      <p:pic>
        <p:nvPicPr>
          <p:cNvPr id="28" name="圖片 18" descr="下標籤-析.png"/>
          <p:cNvPicPr>
            <a:picLocks noChangeAspect="1"/>
          </p:cNvPicPr>
          <p:nvPr/>
        </p:nvPicPr>
        <p:blipFill>
          <a:blip r:embed="rId16"/>
          <a:srcRect/>
          <a:stretch>
            <a:fillRect/>
          </a:stretch>
        </p:blipFill>
        <p:spPr bwMode="auto">
          <a:xfrm>
            <a:off x="3779838" y="1968500"/>
            <a:ext cx="236537" cy="273050"/>
          </a:xfrm>
          <a:prstGeom prst="rect">
            <a:avLst/>
          </a:prstGeom>
          <a:noFill/>
          <a:ln w="9525">
            <a:noFill/>
            <a:miter lim="800000"/>
            <a:headEnd/>
            <a:tailEnd/>
          </a:ln>
        </p:spPr>
      </p:pic>
      <p:sp>
        <p:nvSpPr>
          <p:cNvPr id="63503" name="Freeform 17"/>
          <p:cNvSpPr>
            <a:spLocks/>
          </p:cNvSpPr>
          <p:nvPr/>
        </p:nvSpPr>
        <p:spPr bwMode="auto">
          <a:xfrm>
            <a:off x="1458913" y="1558925"/>
            <a:ext cx="468312" cy="179388"/>
          </a:xfrm>
          <a:custGeom>
            <a:avLst/>
            <a:gdLst>
              <a:gd name="T0" fmla="*/ 0 w 124"/>
              <a:gd name="T1" fmla="*/ 2147483647 h 121"/>
              <a:gd name="T2" fmla="*/ 2147483647 w 124"/>
              <a:gd name="T3" fmla="*/ 0 h 121"/>
              <a:gd name="T4" fmla="*/ 2147483647 w 124"/>
              <a:gd name="T5" fmla="*/ 2147483647 h 121"/>
              <a:gd name="T6" fmla="*/ 0 60000 65536"/>
              <a:gd name="T7" fmla="*/ 0 60000 65536"/>
              <a:gd name="T8" fmla="*/ 0 60000 65536"/>
              <a:gd name="T9" fmla="*/ 0 w 124"/>
              <a:gd name="T10" fmla="*/ 0 h 121"/>
              <a:gd name="T11" fmla="*/ 124 w 124"/>
              <a:gd name="T12" fmla="*/ 121 h 121"/>
            </a:gdLst>
            <a:ahLst/>
            <a:cxnLst>
              <a:cxn ang="T6">
                <a:pos x="T0" y="T1"/>
              </a:cxn>
              <a:cxn ang="T7">
                <a:pos x="T2" y="T3"/>
              </a:cxn>
              <a:cxn ang="T8">
                <a:pos x="T4" y="T5"/>
              </a:cxn>
            </a:cxnLst>
            <a:rect l="T9" t="T10" r="T11" b="T12"/>
            <a:pathLst>
              <a:path w="124" h="121">
                <a:moveTo>
                  <a:pt x="0" y="121"/>
                </a:moveTo>
                <a:lnTo>
                  <a:pt x="2" y="0"/>
                </a:lnTo>
                <a:lnTo>
                  <a:pt x="124" y="2"/>
                </a:lnTo>
              </a:path>
            </a:pathLst>
          </a:custGeom>
          <a:noFill/>
          <a:ln w="25400">
            <a:solidFill>
              <a:srgbClr val="800000"/>
            </a:solidFill>
            <a:round/>
            <a:headEnd type="none" w="med" len="med"/>
            <a:tailEnd type="none" w="med" len="med"/>
          </a:ln>
        </p:spPr>
        <p:txBody>
          <a:bodyPr/>
          <a:lstStyle/>
          <a:p>
            <a:endParaRPr lang="zh-TW" altLang="en-US"/>
          </a:p>
        </p:txBody>
      </p:sp>
      <p:grpSp>
        <p:nvGrpSpPr>
          <p:cNvPr id="63504" name="Group 18"/>
          <p:cNvGrpSpPr>
            <a:grpSpLocks/>
          </p:cNvGrpSpPr>
          <p:nvPr/>
        </p:nvGrpSpPr>
        <p:grpSpPr bwMode="auto">
          <a:xfrm>
            <a:off x="5983288" y="1484313"/>
            <a:ext cx="468312" cy="179387"/>
            <a:chOff x="2154" y="3657"/>
            <a:chExt cx="230" cy="137"/>
          </a:xfrm>
        </p:grpSpPr>
        <p:sp>
          <p:nvSpPr>
            <p:cNvPr id="63517" name="Line 41"/>
            <p:cNvSpPr>
              <a:spLocks noChangeShapeType="1"/>
            </p:cNvSpPr>
            <p:nvPr/>
          </p:nvSpPr>
          <p:spPr bwMode="auto">
            <a:xfrm>
              <a:off x="2154" y="3664"/>
              <a:ext cx="227" cy="0"/>
            </a:xfrm>
            <a:prstGeom prst="line">
              <a:avLst/>
            </a:prstGeom>
            <a:noFill/>
            <a:ln w="25400">
              <a:solidFill>
                <a:srgbClr val="800000"/>
              </a:solidFill>
              <a:round/>
              <a:headEnd/>
              <a:tailEnd/>
            </a:ln>
          </p:spPr>
          <p:txBody>
            <a:bodyPr wrap="none" anchor="ctr"/>
            <a:lstStyle/>
            <a:p>
              <a:endParaRPr lang="zh-TW" altLang="en-US"/>
            </a:p>
          </p:txBody>
        </p:sp>
        <p:sp>
          <p:nvSpPr>
            <p:cNvPr id="63518" name="Line 40"/>
            <p:cNvSpPr>
              <a:spLocks noChangeShapeType="1"/>
            </p:cNvSpPr>
            <p:nvPr/>
          </p:nvSpPr>
          <p:spPr bwMode="auto">
            <a:xfrm flipV="1">
              <a:off x="2384" y="3657"/>
              <a:ext cx="0" cy="137"/>
            </a:xfrm>
            <a:prstGeom prst="line">
              <a:avLst/>
            </a:prstGeom>
            <a:noFill/>
            <a:ln w="25400">
              <a:solidFill>
                <a:srgbClr val="800000"/>
              </a:solidFill>
              <a:round/>
              <a:headEnd/>
              <a:tailEnd/>
            </a:ln>
          </p:spPr>
          <p:txBody>
            <a:bodyPr wrap="none" anchor="ctr"/>
            <a:lstStyle/>
            <a:p>
              <a:endParaRPr lang="zh-TW" altLang="en-US"/>
            </a:p>
          </p:txBody>
        </p:sp>
      </p:grpSp>
      <p:pic>
        <p:nvPicPr>
          <p:cNvPr id="192533" name="Picture 21" descr="上標籤-修"/>
          <p:cNvPicPr>
            <a:picLocks noChangeAspect="1" noChangeArrowheads="1"/>
          </p:cNvPicPr>
          <p:nvPr/>
        </p:nvPicPr>
        <p:blipFill>
          <a:blip r:embed="rId17"/>
          <a:srcRect/>
          <a:stretch>
            <a:fillRect/>
          </a:stretch>
        </p:blipFill>
        <p:spPr bwMode="auto">
          <a:xfrm>
            <a:off x="1538288" y="1425575"/>
            <a:ext cx="228600" cy="265113"/>
          </a:xfrm>
          <a:prstGeom prst="rect">
            <a:avLst/>
          </a:prstGeom>
          <a:noFill/>
          <a:ln w="9525">
            <a:noFill/>
            <a:miter lim="800000"/>
            <a:headEnd/>
            <a:tailEnd/>
          </a:ln>
        </p:spPr>
      </p:pic>
      <p:sp>
        <p:nvSpPr>
          <p:cNvPr id="49" name="文字方塊 48"/>
          <p:cNvSpPr txBox="1">
            <a:spLocks noChangeArrowheads="1"/>
          </p:cNvSpPr>
          <p:nvPr/>
        </p:nvSpPr>
        <p:spPr bwMode="auto">
          <a:xfrm>
            <a:off x="2319338" y="1090613"/>
            <a:ext cx="3260725" cy="641350"/>
          </a:xfrm>
          <a:prstGeom prst="rect">
            <a:avLst/>
          </a:prstGeom>
          <a:noFill/>
          <a:ln w="9525">
            <a:noFill/>
            <a:miter lim="800000"/>
            <a:headEnd/>
            <a:tailEnd/>
          </a:ln>
        </p:spPr>
        <p:txBody>
          <a:bodyPr lIns="0" tIns="0" rIns="0" bIns="0">
            <a:spAutoFit/>
          </a:bodyPr>
          <a:lstStyle/>
          <a:p>
            <a:r>
              <a:rPr lang="zh-TW" altLang="en-US" sz="2100" b="1">
                <a:solidFill>
                  <a:srgbClr val="FF0066"/>
                </a:solidFill>
                <a:ea typeface="微軟正黑體" pitchFamily="34" charset="-120"/>
              </a:rPr>
              <a:t>譬喻（略喻）（以水喻愁）設喻奇妙生動且極富哲理</a:t>
            </a:r>
          </a:p>
        </p:txBody>
      </p:sp>
      <p:sp>
        <p:nvSpPr>
          <p:cNvPr id="63507" name="Freeform 23"/>
          <p:cNvSpPr>
            <a:spLocks/>
          </p:cNvSpPr>
          <p:nvPr/>
        </p:nvSpPr>
        <p:spPr bwMode="auto">
          <a:xfrm flipV="1">
            <a:off x="5013325" y="3209925"/>
            <a:ext cx="468313" cy="395288"/>
          </a:xfrm>
          <a:custGeom>
            <a:avLst/>
            <a:gdLst>
              <a:gd name="T0" fmla="*/ 0 w 124"/>
              <a:gd name="T1" fmla="*/ 2147483647 h 121"/>
              <a:gd name="T2" fmla="*/ 2147483647 w 124"/>
              <a:gd name="T3" fmla="*/ 0 h 121"/>
              <a:gd name="T4" fmla="*/ 2147483647 w 124"/>
              <a:gd name="T5" fmla="*/ 2147483647 h 121"/>
              <a:gd name="T6" fmla="*/ 0 60000 65536"/>
              <a:gd name="T7" fmla="*/ 0 60000 65536"/>
              <a:gd name="T8" fmla="*/ 0 60000 65536"/>
              <a:gd name="T9" fmla="*/ 0 w 124"/>
              <a:gd name="T10" fmla="*/ 0 h 121"/>
              <a:gd name="T11" fmla="*/ 124 w 124"/>
              <a:gd name="T12" fmla="*/ 121 h 121"/>
            </a:gdLst>
            <a:ahLst/>
            <a:cxnLst>
              <a:cxn ang="T6">
                <a:pos x="T0" y="T1"/>
              </a:cxn>
              <a:cxn ang="T7">
                <a:pos x="T2" y="T3"/>
              </a:cxn>
              <a:cxn ang="T8">
                <a:pos x="T4" y="T5"/>
              </a:cxn>
            </a:cxnLst>
            <a:rect l="T9" t="T10" r="T11" b="T12"/>
            <a:pathLst>
              <a:path w="124" h="121">
                <a:moveTo>
                  <a:pt x="0" y="121"/>
                </a:moveTo>
                <a:lnTo>
                  <a:pt x="2" y="0"/>
                </a:lnTo>
                <a:lnTo>
                  <a:pt x="124" y="2"/>
                </a:lnTo>
              </a:path>
            </a:pathLst>
          </a:custGeom>
          <a:noFill/>
          <a:ln w="25400">
            <a:solidFill>
              <a:srgbClr val="800000"/>
            </a:solidFill>
            <a:round/>
            <a:headEnd type="none" w="med" len="med"/>
            <a:tailEnd type="none" w="med" len="med"/>
          </a:ln>
        </p:spPr>
        <p:txBody>
          <a:bodyPr/>
          <a:lstStyle/>
          <a:p>
            <a:endParaRPr lang="zh-TW" altLang="en-US"/>
          </a:p>
        </p:txBody>
      </p:sp>
      <p:pic>
        <p:nvPicPr>
          <p:cNvPr id="192536" name="Picture 24" descr="上標籤-修"/>
          <p:cNvPicPr>
            <a:picLocks noChangeAspect="1" noChangeArrowheads="1"/>
          </p:cNvPicPr>
          <p:nvPr/>
        </p:nvPicPr>
        <p:blipFill>
          <a:blip r:embed="rId17"/>
          <a:srcRect/>
          <a:stretch>
            <a:fillRect/>
          </a:stretch>
        </p:blipFill>
        <p:spPr bwMode="auto">
          <a:xfrm>
            <a:off x="5073650" y="3465513"/>
            <a:ext cx="228600" cy="265112"/>
          </a:xfrm>
          <a:prstGeom prst="rect">
            <a:avLst/>
          </a:prstGeom>
          <a:noFill/>
          <a:ln w="9525">
            <a:noFill/>
            <a:miter lim="800000"/>
            <a:headEnd/>
            <a:tailEnd/>
          </a:ln>
        </p:spPr>
      </p:pic>
      <p:sp>
        <p:nvSpPr>
          <p:cNvPr id="2" name="文字方塊 48"/>
          <p:cNvSpPr txBox="1">
            <a:spLocks noChangeArrowheads="1"/>
          </p:cNvSpPr>
          <p:nvPr/>
        </p:nvSpPr>
        <p:spPr bwMode="auto">
          <a:xfrm>
            <a:off x="5508625" y="3538538"/>
            <a:ext cx="576263" cy="273050"/>
          </a:xfrm>
          <a:prstGeom prst="rect">
            <a:avLst/>
          </a:prstGeom>
          <a:noFill/>
          <a:ln w="9525">
            <a:noFill/>
            <a:miter lim="800000"/>
            <a:headEnd/>
            <a:tailEnd/>
          </a:ln>
        </p:spPr>
        <p:txBody>
          <a:bodyPr lIns="0" tIns="0" rIns="0" bIns="0">
            <a:spAutoFit/>
          </a:bodyPr>
          <a:lstStyle/>
          <a:p>
            <a:pPr>
              <a:lnSpc>
                <a:spcPct val="85000"/>
              </a:lnSpc>
            </a:pPr>
            <a:r>
              <a:rPr lang="zh-TW" altLang="en-US" sz="2100" b="1">
                <a:solidFill>
                  <a:srgbClr val="FF0066"/>
                </a:solidFill>
                <a:ea typeface="微軟正黑體" pitchFamily="34" charset="-120"/>
              </a:rPr>
              <a:t>用典</a:t>
            </a:r>
          </a:p>
        </p:txBody>
      </p:sp>
      <p:grpSp>
        <p:nvGrpSpPr>
          <p:cNvPr id="63510" name="Group 26"/>
          <p:cNvGrpSpPr>
            <a:grpSpLocks/>
          </p:cNvGrpSpPr>
          <p:nvPr/>
        </p:nvGrpSpPr>
        <p:grpSpPr bwMode="auto">
          <a:xfrm flipV="1">
            <a:off x="6372225" y="3209925"/>
            <a:ext cx="236538" cy="395288"/>
            <a:chOff x="2154" y="3657"/>
            <a:chExt cx="230" cy="137"/>
          </a:xfrm>
        </p:grpSpPr>
        <p:sp>
          <p:nvSpPr>
            <p:cNvPr id="63515" name="Line 41"/>
            <p:cNvSpPr>
              <a:spLocks noChangeShapeType="1"/>
            </p:cNvSpPr>
            <p:nvPr/>
          </p:nvSpPr>
          <p:spPr bwMode="auto">
            <a:xfrm>
              <a:off x="2154" y="3664"/>
              <a:ext cx="227" cy="0"/>
            </a:xfrm>
            <a:prstGeom prst="line">
              <a:avLst/>
            </a:prstGeom>
            <a:noFill/>
            <a:ln w="25400">
              <a:solidFill>
                <a:srgbClr val="800000"/>
              </a:solidFill>
              <a:round/>
              <a:headEnd/>
              <a:tailEnd/>
            </a:ln>
          </p:spPr>
          <p:txBody>
            <a:bodyPr wrap="none" anchor="ctr"/>
            <a:lstStyle/>
            <a:p>
              <a:endParaRPr lang="zh-TW" altLang="en-US"/>
            </a:p>
          </p:txBody>
        </p:sp>
        <p:sp>
          <p:nvSpPr>
            <p:cNvPr id="63516" name="Line 40"/>
            <p:cNvSpPr>
              <a:spLocks noChangeShapeType="1"/>
            </p:cNvSpPr>
            <p:nvPr/>
          </p:nvSpPr>
          <p:spPr bwMode="auto">
            <a:xfrm flipV="1">
              <a:off x="2384" y="3657"/>
              <a:ext cx="0" cy="137"/>
            </a:xfrm>
            <a:prstGeom prst="line">
              <a:avLst/>
            </a:prstGeom>
            <a:noFill/>
            <a:ln w="25400">
              <a:solidFill>
                <a:srgbClr val="800000"/>
              </a:solidFill>
              <a:round/>
              <a:headEnd/>
              <a:tailEnd/>
            </a:ln>
          </p:spPr>
          <p:txBody>
            <a:bodyPr wrap="none" anchor="ctr"/>
            <a:lstStyle/>
            <a:p>
              <a:endParaRPr lang="zh-TW" altLang="en-US"/>
            </a:p>
          </p:txBody>
        </p:sp>
      </p:grpSp>
      <p:sp>
        <p:nvSpPr>
          <p:cNvPr id="192541" name="Text Box 29"/>
          <p:cNvSpPr txBox="1">
            <a:spLocks noChangeArrowheads="1"/>
          </p:cNvSpPr>
          <p:nvPr/>
        </p:nvSpPr>
        <p:spPr bwMode="auto">
          <a:xfrm>
            <a:off x="6615113" y="1406525"/>
            <a:ext cx="539750" cy="320675"/>
          </a:xfrm>
          <a:prstGeom prst="rect">
            <a:avLst/>
          </a:prstGeom>
          <a:noFill/>
          <a:ln w="9525">
            <a:noFill/>
            <a:miter lim="800000"/>
            <a:headEnd/>
            <a:tailEnd/>
          </a:ln>
        </p:spPr>
        <p:txBody>
          <a:bodyPr lIns="0" tIns="0" rIns="0" bIns="0">
            <a:spAutoFit/>
          </a:bodyPr>
          <a:lstStyle/>
          <a:p>
            <a:pPr>
              <a:spcBef>
                <a:spcPct val="50000"/>
              </a:spcBef>
            </a:pPr>
            <a:r>
              <a:rPr lang="zh-TW" altLang="en-US" sz="2100" b="1">
                <a:solidFill>
                  <a:srgbClr val="9900FF"/>
                </a:solidFill>
                <a:ea typeface="微軟正黑體" pitchFamily="34" charset="-120"/>
              </a:rPr>
              <a:t>韻腳</a:t>
            </a:r>
          </a:p>
        </p:txBody>
      </p:sp>
      <p:sp>
        <p:nvSpPr>
          <p:cNvPr id="192542" name="Oval 30"/>
          <p:cNvSpPr>
            <a:spLocks noChangeArrowheads="1"/>
          </p:cNvSpPr>
          <p:nvPr/>
        </p:nvSpPr>
        <p:spPr bwMode="auto">
          <a:xfrm>
            <a:off x="3429000" y="1717675"/>
            <a:ext cx="360363" cy="358775"/>
          </a:xfrm>
          <a:prstGeom prst="ellipse">
            <a:avLst/>
          </a:prstGeom>
          <a:noFill/>
          <a:ln w="3175">
            <a:solidFill>
              <a:srgbClr val="9900FF"/>
            </a:solidFill>
            <a:round/>
            <a:headEnd/>
            <a:tailEnd/>
          </a:ln>
        </p:spPr>
        <p:txBody>
          <a:bodyPr wrap="none" anchor="ctr"/>
          <a:lstStyle/>
          <a:p>
            <a:pPr>
              <a:spcBef>
                <a:spcPct val="20000"/>
              </a:spcBef>
            </a:pPr>
            <a:endParaRPr kumimoji="0" lang="zh-TW" altLang="en-US">
              <a:ea typeface="標楷體" pitchFamily="65" charset="-120"/>
            </a:endParaRPr>
          </a:p>
        </p:txBody>
      </p:sp>
      <p:sp>
        <p:nvSpPr>
          <p:cNvPr id="192543" name="Oval 31"/>
          <p:cNvSpPr>
            <a:spLocks noChangeArrowheads="1"/>
          </p:cNvSpPr>
          <p:nvPr/>
        </p:nvSpPr>
        <p:spPr bwMode="auto">
          <a:xfrm>
            <a:off x="6270625" y="1727200"/>
            <a:ext cx="360363" cy="358775"/>
          </a:xfrm>
          <a:prstGeom prst="ellipse">
            <a:avLst/>
          </a:prstGeom>
          <a:noFill/>
          <a:ln w="3175">
            <a:solidFill>
              <a:srgbClr val="9900FF"/>
            </a:solidFill>
            <a:round/>
            <a:headEnd/>
            <a:tailEnd/>
          </a:ln>
        </p:spPr>
        <p:txBody>
          <a:bodyPr wrap="none" anchor="ctr"/>
          <a:lstStyle/>
          <a:p>
            <a:pPr>
              <a:spcBef>
                <a:spcPct val="20000"/>
              </a:spcBef>
            </a:pPr>
            <a:endParaRPr kumimoji="0" lang="zh-TW" altLang="en-US">
              <a:ea typeface="標楷體" pitchFamily="65" charset="-120"/>
            </a:endParaRPr>
          </a:p>
        </p:txBody>
      </p:sp>
      <p:sp>
        <p:nvSpPr>
          <p:cNvPr id="192544" name="Oval 32"/>
          <p:cNvSpPr>
            <a:spLocks noChangeArrowheads="1"/>
          </p:cNvSpPr>
          <p:nvPr/>
        </p:nvSpPr>
        <p:spPr bwMode="auto">
          <a:xfrm>
            <a:off x="6446838" y="2857500"/>
            <a:ext cx="360362" cy="358775"/>
          </a:xfrm>
          <a:prstGeom prst="ellipse">
            <a:avLst/>
          </a:prstGeom>
          <a:noFill/>
          <a:ln w="3175">
            <a:solidFill>
              <a:srgbClr val="9900FF"/>
            </a:solidFill>
            <a:round/>
            <a:headEnd/>
            <a:tailEnd/>
          </a:ln>
        </p:spPr>
        <p:txBody>
          <a:bodyPr wrap="none" anchor="ctr"/>
          <a:lstStyle/>
          <a:p>
            <a:pPr>
              <a:spcBef>
                <a:spcPct val="20000"/>
              </a:spcBef>
            </a:pPr>
            <a:endParaRPr kumimoji="0" lang="zh-TW" altLang="en-US">
              <a:ea typeface="標楷體" pitchFamily="65" charset="-120"/>
            </a:endParaRPr>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25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9252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1" restart="whenNotActive" fill="hold" evtFilter="cancelBubble" nodeType="interactiveSeq">
                <p:stCondLst>
                  <p:cond evt="onClick" delay="0">
                    <p:tgtEl>
                      <p:spTgt spid="28"/>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92527"/>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192527"/>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20" restart="whenNotActive" fill="hold" evtFilter="cancelBubble" nodeType="interactiveSeq">
                <p:stCondLst>
                  <p:cond evt="onClick" delay="0">
                    <p:tgtEl>
                      <p:spTgt spid="192533"/>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192533"/>
                  </p:tgtEl>
                </p:cond>
              </p:nextCondLst>
            </p:seq>
            <p:seq concurrent="1" nextAc="seek">
              <p:cTn id="29" restart="whenNotActive" fill="hold" evtFilter="cancelBubble" nodeType="interactiveSeq">
                <p:stCondLst>
                  <p:cond evt="onClick" delay="0">
                    <p:tgtEl>
                      <p:spTgt spid="192536"/>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xit" presetSubtype="0" fill="hold" grpId="1" nodeType="clickEffect">
                                  <p:stCondLst>
                                    <p:cond delay="0"/>
                                  </p:stCondLst>
                                  <p:childTnLst>
                                    <p:set>
                                      <p:cBhvr>
                                        <p:cTn id="37" dur="1" fill="hold">
                                          <p:stCondLst>
                                            <p:cond delay="0"/>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192536"/>
                  </p:tgtEl>
                </p:cond>
              </p:nextCondLst>
            </p:seq>
            <p:seq concurrent="1" nextAc="seek">
              <p:cTn id="38" restart="whenNotActive" fill="hold" evtFilter="cancelBubble" nodeType="interactiveSeq">
                <p:stCondLst>
                  <p:cond evt="onClick" delay="0">
                    <p:tgtEl>
                      <p:spTgt spid="192541"/>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254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254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92544"/>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192542"/>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92543"/>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192544"/>
                                        </p:tgtEl>
                                        <p:attrNameLst>
                                          <p:attrName>style.visibility</p:attrName>
                                        </p:attrNameLst>
                                      </p:cBhvr>
                                      <p:to>
                                        <p:strVal val="hidden"/>
                                      </p:to>
                                    </p:set>
                                  </p:childTnLst>
                                </p:cTn>
                              </p:par>
                            </p:childTnLst>
                          </p:cTn>
                        </p:par>
                      </p:childTnLst>
                    </p:cTn>
                  </p:par>
                </p:childTnLst>
              </p:cTn>
              <p:nextCondLst>
                <p:cond evt="onClick" delay="0">
                  <p:tgtEl>
                    <p:spTgt spid="192541"/>
                  </p:tgtEl>
                </p:cond>
              </p:nextCondLst>
            </p:seq>
          </p:childTnLst>
        </p:cTn>
      </p:par>
    </p:tnLst>
    <p:bldLst>
      <p:bldP spid="192527" grpId="0"/>
      <p:bldP spid="192527" grpId="1"/>
      <p:bldP spid="192525" grpId="0"/>
      <p:bldP spid="192525" grpId="1"/>
      <p:bldP spid="49" grpId="0"/>
      <p:bldP spid="49" grpId="1"/>
      <p:bldP spid="2" grpId="0"/>
      <p:bldP spid="2" grpId="1"/>
      <p:bldP spid="192542" grpId="0" animBg="1"/>
      <p:bldP spid="192542" grpId="1" animBg="1"/>
      <p:bldP spid="192543" grpId="0" animBg="1"/>
      <p:bldP spid="192543" grpId="1" animBg="1"/>
      <p:bldP spid="192544" grpId="0" animBg="1"/>
      <p:bldP spid="192544" grpId="1" animBg="1"/>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1505" name="圖片 2"/>
          <p:cNvPicPr>
            <a:picLocks noChangeAspect="1"/>
          </p:cNvPicPr>
          <p:nvPr/>
        </p:nvPicPr>
        <p:blipFill>
          <a:blip r:embed="rId3"/>
          <a:srcRect/>
          <a:stretch>
            <a:fillRect/>
          </a:stretch>
        </p:blipFill>
        <p:spPr bwMode="auto">
          <a:xfrm>
            <a:off x="0" y="188913"/>
            <a:ext cx="9144000" cy="1014412"/>
          </a:xfrm>
          <a:prstGeom prst="rect">
            <a:avLst/>
          </a:prstGeom>
          <a:noFill/>
          <a:ln w="9525">
            <a:noFill/>
            <a:miter lim="800000"/>
            <a:headEnd/>
            <a:tailEnd/>
          </a:ln>
        </p:spPr>
      </p:pic>
      <p:sp>
        <p:nvSpPr>
          <p:cNvPr id="21506" name="Rectangle 3"/>
          <p:cNvSpPr>
            <a:spLocks noGrp="1"/>
          </p:cNvSpPr>
          <p:nvPr>
            <p:ph type="body" idx="1"/>
          </p:nvPr>
        </p:nvSpPr>
        <p:spPr>
          <a:xfrm>
            <a:off x="179388" y="1092200"/>
            <a:ext cx="8713787" cy="4137025"/>
          </a:xfrm>
        </p:spPr>
        <p:txBody>
          <a:bodyPr/>
          <a:lstStyle/>
          <a:p>
            <a:pPr eaLnBrk="1" hangingPunct="1">
              <a:lnSpc>
                <a:spcPct val="150000"/>
              </a:lnSpc>
              <a:spcBef>
                <a:spcPts val="1200"/>
              </a:spcBef>
            </a:pPr>
            <a:r>
              <a:rPr lang="zh-TW" altLang="zh-TW" smtClean="0">
                <a:ea typeface="標楷體" pitchFamily="65" charset="-120"/>
              </a:rPr>
              <a:t>自敘文才武略兼備。</a:t>
            </a:r>
            <a:endParaRPr lang="en-US" altLang="zh-TW" smtClean="0">
              <a:ea typeface="標楷體" pitchFamily="65" charset="-120"/>
            </a:endParaRPr>
          </a:p>
        </p:txBody>
      </p:sp>
      <p:pic>
        <p:nvPicPr>
          <p:cNvPr id="21507" name="圖片 5" descr="下方ICON-關閉.png">
            <a:hlinkClick r:id="rId4" action="ppaction://hlinksldjump"/>
          </p:cNvPr>
          <p:cNvPicPr>
            <a:picLocks noChangeAspect="1"/>
          </p:cNvPicPr>
          <p:nvPr/>
        </p:nvPicPr>
        <p:blipFill>
          <a:blip r:embed="rId5"/>
          <a:srcRect/>
          <a:stretch>
            <a:fillRect/>
          </a:stretch>
        </p:blipFill>
        <p:spPr bwMode="auto">
          <a:xfrm>
            <a:off x="8334375" y="6519863"/>
            <a:ext cx="846138" cy="365125"/>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4513" name="圖片 2"/>
          <p:cNvPicPr>
            <a:picLocks noChangeAspect="1"/>
          </p:cNvPicPr>
          <p:nvPr/>
        </p:nvPicPr>
        <p:blipFill>
          <a:blip r:embed="rId2"/>
          <a:srcRect/>
          <a:stretch>
            <a:fillRect/>
          </a:stretch>
        </p:blipFill>
        <p:spPr bwMode="auto">
          <a:xfrm>
            <a:off x="0" y="188913"/>
            <a:ext cx="9144000" cy="1014412"/>
          </a:xfrm>
          <a:prstGeom prst="rect">
            <a:avLst/>
          </a:prstGeom>
          <a:noFill/>
          <a:ln w="9525">
            <a:noFill/>
            <a:miter lim="800000"/>
            <a:headEnd/>
            <a:tailEnd/>
          </a:ln>
        </p:spPr>
      </p:pic>
      <p:sp>
        <p:nvSpPr>
          <p:cNvPr id="64514" name="Rectangle 3"/>
          <p:cNvSpPr>
            <a:spLocks/>
          </p:cNvSpPr>
          <p:nvPr/>
        </p:nvSpPr>
        <p:spPr bwMode="auto">
          <a:xfrm>
            <a:off x="36513" y="981075"/>
            <a:ext cx="9144000" cy="4137025"/>
          </a:xfrm>
          <a:prstGeom prst="rect">
            <a:avLst/>
          </a:prstGeom>
          <a:noFill/>
          <a:ln w="9525">
            <a:noFill/>
            <a:miter lim="800000"/>
            <a:headEnd/>
            <a:tailEnd/>
          </a:ln>
        </p:spPr>
        <p:txBody>
          <a:bodyPr/>
          <a:lstStyle/>
          <a:p>
            <a:pPr marL="342900" indent="-342900" eaLnBrk="0" hangingPunct="0">
              <a:lnSpc>
                <a:spcPct val="150000"/>
              </a:lnSpc>
              <a:spcBef>
                <a:spcPts val="1200"/>
              </a:spcBef>
              <a:buFont typeface="Arial" charset="0"/>
              <a:buChar char="•"/>
            </a:pPr>
            <a:r>
              <a:rPr kumimoji="0" lang="zh-TW" altLang="zh-TW">
                <a:solidFill>
                  <a:schemeClr val="tx1"/>
                </a:solidFill>
                <a:latin typeface="Calibri" pitchFamily="34" charset="0"/>
                <a:ea typeface="標楷體" pitchFamily="65" charset="-120"/>
              </a:rPr>
              <a:t>寫面對人生不如意的苦悶，只能「散髮弄扁舟」以擺脫煩憂。</a:t>
            </a:r>
            <a:endParaRPr kumimoji="0" lang="en-US" altLang="zh-TW">
              <a:solidFill>
                <a:schemeClr val="tx1"/>
              </a:solidFill>
              <a:latin typeface="Calibri" pitchFamily="34" charset="0"/>
              <a:ea typeface="標楷體" pitchFamily="65" charset="-120"/>
            </a:endParaRPr>
          </a:p>
        </p:txBody>
      </p:sp>
      <p:pic>
        <p:nvPicPr>
          <p:cNvPr id="64515" name="圖片 5" descr="下方ICON-關閉.png">
            <a:hlinkClick r:id="rId3" action="ppaction://hlinksldjump"/>
          </p:cNvPr>
          <p:cNvPicPr>
            <a:picLocks noChangeAspect="1"/>
          </p:cNvPicPr>
          <p:nvPr/>
        </p:nvPicPr>
        <p:blipFill>
          <a:blip r:embed="rId4"/>
          <a:srcRect/>
          <a:stretch>
            <a:fillRect/>
          </a:stretch>
        </p:blipFill>
        <p:spPr bwMode="auto">
          <a:xfrm>
            <a:off x="8334375" y="6519863"/>
            <a:ext cx="846138" cy="365125"/>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5537" name="圖片 1"/>
          <p:cNvPicPr>
            <a:picLocks noChangeAspect="1"/>
          </p:cNvPicPr>
          <p:nvPr/>
        </p:nvPicPr>
        <p:blipFill>
          <a:blip r:embed="rId2"/>
          <a:srcRect/>
          <a:stretch>
            <a:fillRect/>
          </a:stretch>
        </p:blipFill>
        <p:spPr bwMode="auto">
          <a:xfrm>
            <a:off x="0" y="188913"/>
            <a:ext cx="9144000" cy="1014412"/>
          </a:xfrm>
          <a:prstGeom prst="rect">
            <a:avLst/>
          </a:prstGeom>
          <a:noFill/>
          <a:ln w="9525">
            <a:noFill/>
            <a:miter lim="800000"/>
            <a:headEnd/>
            <a:tailEnd/>
          </a:ln>
        </p:spPr>
      </p:pic>
      <p:sp>
        <p:nvSpPr>
          <p:cNvPr id="65538" name="Rectangle 3"/>
          <p:cNvSpPr>
            <a:spLocks/>
          </p:cNvSpPr>
          <p:nvPr/>
        </p:nvSpPr>
        <p:spPr bwMode="auto">
          <a:xfrm>
            <a:off x="0" y="981075"/>
            <a:ext cx="9144000" cy="4525963"/>
          </a:xfrm>
          <a:prstGeom prst="rect">
            <a:avLst/>
          </a:prstGeom>
          <a:noFill/>
          <a:ln w="9525">
            <a:noFill/>
            <a:miter lim="800000"/>
            <a:headEnd/>
            <a:tailEnd/>
          </a:ln>
        </p:spPr>
        <p:txBody>
          <a:bodyPr/>
          <a:lstStyle/>
          <a:p>
            <a:pPr eaLnBrk="0" hangingPunct="0">
              <a:lnSpc>
                <a:spcPct val="150000"/>
              </a:lnSpc>
              <a:spcBef>
                <a:spcPts val="1200"/>
              </a:spcBef>
              <a:buFont typeface="Arial" charset="0"/>
              <a:buNone/>
            </a:pPr>
            <a:r>
              <a:rPr kumimoji="0" lang="zh-TW" altLang="en-US" sz="2800">
                <a:solidFill>
                  <a:schemeClr val="tx1"/>
                </a:solidFill>
                <a:latin typeface="Calibri" pitchFamily="34" charset="0"/>
                <a:ea typeface="標楷體" pitchFamily="65" charset="-120"/>
              </a:rPr>
              <a:t>將抽象的煩憂化為具體的流水，引發了抽刀斷水的意念，形象化地顯示李白力圖擺脫精神的苦悶。</a:t>
            </a:r>
          </a:p>
        </p:txBody>
      </p:sp>
      <p:pic>
        <p:nvPicPr>
          <p:cNvPr id="65539" name="圖片 5" descr="下方ICON-關閉.png">
            <a:hlinkClick r:id="rId3" action="ppaction://hlinksldjump"/>
          </p:cNvPr>
          <p:cNvPicPr>
            <a:picLocks noChangeAspect="1"/>
          </p:cNvPicPr>
          <p:nvPr/>
        </p:nvPicPr>
        <p:blipFill>
          <a:blip r:embed="rId4"/>
          <a:srcRect/>
          <a:stretch>
            <a:fillRect/>
          </a:stretch>
        </p:blipFill>
        <p:spPr bwMode="auto">
          <a:xfrm>
            <a:off x="8334375" y="6519863"/>
            <a:ext cx="846138" cy="365125"/>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6561" name="圖片 1"/>
          <p:cNvPicPr>
            <a:picLocks noChangeAspect="1"/>
          </p:cNvPicPr>
          <p:nvPr/>
        </p:nvPicPr>
        <p:blipFill>
          <a:blip r:embed="rId2"/>
          <a:srcRect/>
          <a:stretch>
            <a:fillRect/>
          </a:stretch>
        </p:blipFill>
        <p:spPr bwMode="auto">
          <a:xfrm>
            <a:off x="0" y="185738"/>
            <a:ext cx="9144000" cy="1014412"/>
          </a:xfrm>
          <a:prstGeom prst="rect">
            <a:avLst/>
          </a:prstGeom>
          <a:noFill/>
          <a:ln w="9525">
            <a:noFill/>
            <a:miter lim="800000"/>
            <a:headEnd/>
            <a:tailEnd/>
          </a:ln>
        </p:spPr>
      </p:pic>
      <p:sp>
        <p:nvSpPr>
          <p:cNvPr id="66562" name="Rectangle 3"/>
          <p:cNvSpPr>
            <a:spLocks/>
          </p:cNvSpPr>
          <p:nvPr/>
        </p:nvSpPr>
        <p:spPr bwMode="auto">
          <a:xfrm>
            <a:off x="107950" y="984250"/>
            <a:ext cx="8964613" cy="5391150"/>
          </a:xfrm>
          <a:prstGeom prst="rect">
            <a:avLst/>
          </a:prstGeom>
          <a:noFill/>
          <a:ln w="9525">
            <a:noFill/>
            <a:miter lim="800000"/>
            <a:headEnd/>
            <a:tailEnd/>
          </a:ln>
        </p:spPr>
        <p:txBody>
          <a:bodyPr/>
          <a:lstStyle/>
          <a:p>
            <a:pPr>
              <a:lnSpc>
                <a:spcPct val="150000"/>
              </a:lnSpc>
              <a:spcBef>
                <a:spcPts val="1200"/>
              </a:spcBef>
            </a:pPr>
            <a:r>
              <a:rPr kumimoji="0" lang="zh-TW" altLang="en-US" sz="2800">
                <a:solidFill>
                  <a:schemeClr val="tx1"/>
                </a:solidFill>
                <a:ea typeface="標楷體" pitchFamily="65" charset="-120"/>
              </a:rPr>
              <a:t>想抽刀砍斷那滔滔江水，江水卻更加奔流，想要舉杯借酒消愁，卻是愁上加愁。人生在世不能稱心如意，不如明朝披髮，駕乘一葉小舟去遨遊。</a:t>
            </a:r>
          </a:p>
        </p:txBody>
      </p:sp>
      <p:pic>
        <p:nvPicPr>
          <p:cNvPr id="66563" name="圖片 5" descr="下方ICON-關閉.png">
            <a:hlinkClick r:id="rId3" action="ppaction://hlinksldjump"/>
          </p:cNvPr>
          <p:cNvPicPr>
            <a:picLocks noChangeAspect="1"/>
          </p:cNvPicPr>
          <p:nvPr/>
        </p:nvPicPr>
        <p:blipFill>
          <a:blip r:embed="rId4"/>
          <a:srcRect/>
          <a:stretch>
            <a:fillRect/>
          </a:stretch>
        </p:blipFill>
        <p:spPr bwMode="auto">
          <a:xfrm>
            <a:off x="8334375" y="6519863"/>
            <a:ext cx="846138" cy="365125"/>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7585" name="圖片 2"/>
          <p:cNvPicPr>
            <a:picLocks noChangeAspect="1"/>
          </p:cNvPicPr>
          <p:nvPr/>
        </p:nvPicPr>
        <p:blipFill>
          <a:blip r:embed="rId2"/>
          <a:srcRect/>
          <a:stretch>
            <a:fillRect/>
          </a:stretch>
        </p:blipFill>
        <p:spPr bwMode="auto">
          <a:xfrm>
            <a:off x="0" y="188913"/>
            <a:ext cx="9144000" cy="1014412"/>
          </a:xfrm>
          <a:prstGeom prst="rect">
            <a:avLst/>
          </a:prstGeom>
          <a:noFill/>
          <a:ln w="9525">
            <a:noFill/>
            <a:miter lim="800000"/>
            <a:headEnd/>
            <a:tailEnd/>
          </a:ln>
        </p:spPr>
      </p:pic>
      <p:sp>
        <p:nvSpPr>
          <p:cNvPr id="67586" name="內容版面配置區 2"/>
          <p:cNvSpPr>
            <a:spLocks/>
          </p:cNvSpPr>
          <p:nvPr/>
        </p:nvSpPr>
        <p:spPr bwMode="auto">
          <a:xfrm>
            <a:off x="-107950" y="765175"/>
            <a:ext cx="9396413" cy="2592388"/>
          </a:xfrm>
          <a:prstGeom prst="rect">
            <a:avLst/>
          </a:prstGeom>
          <a:noFill/>
          <a:ln w="9525">
            <a:noFill/>
            <a:miter lim="800000"/>
            <a:headEnd/>
            <a:tailEnd/>
          </a:ln>
        </p:spPr>
        <p:txBody>
          <a:bodyPr/>
          <a:lstStyle/>
          <a:p>
            <a:pPr marL="395288" indent="-395288" eaLnBrk="0" hangingPunct="0">
              <a:spcBef>
                <a:spcPct val="20000"/>
              </a:spcBef>
              <a:buFont typeface="Arial" charset="0"/>
              <a:buNone/>
            </a:pPr>
            <a:r>
              <a:rPr kumimoji="0" lang="en-US" altLang="zh-TW" sz="3000">
                <a:solidFill>
                  <a:schemeClr val="tx1"/>
                </a:solidFill>
                <a:latin typeface="標楷體" pitchFamily="65" charset="-120"/>
                <a:ea typeface="標楷體" pitchFamily="65" charset="-120"/>
              </a:rPr>
              <a:t>6.</a:t>
            </a:r>
            <a:r>
              <a:rPr kumimoji="0" lang="zh-TW" altLang="zh-TW" sz="3000">
                <a:solidFill>
                  <a:schemeClr val="tx1"/>
                </a:solidFill>
                <a:latin typeface="標楷體" pitchFamily="65" charset="-120"/>
                <a:ea typeface="標楷體" pitchFamily="65" charset="-120"/>
              </a:rPr>
              <a:t>「人生在世不稱意，明朝散髮弄扁舟。」呈現出詩人什麼樣的心境？對此你有何看法？【問題討論二】</a:t>
            </a:r>
            <a:endParaRPr kumimoji="0" lang="en-US" altLang="zh-TW" sz="3000">
              <a:solidFill>
                <a:schemeClr val="tx1"/>
              </a:solidFill>
              <a:latin typeface="標楷體" pitchFamily="65" charset="-120"/>
              <a:ea typeface="標楷體" pitchFamily="65" charset="-120"/>
            </a:endParaRPr>
          </a:p>
          <a:p>
            <a:pPr marL="395288" indent="-395288" eaLnBrk="0" hangingPunct="0">
              <a:spcBef>
                <a:spcPct val="20000"/>
              </a:spcBef>
              <a:buFont typeface="Arial" charset="0"/>
              <a:buNone/>
            </a:pPr>
            <a:r>
              <a:rPr kumimoji="0" lang="zh-TW" altLang="en-US" sz="3000">
                <a:solidFill>
                  <a:schemeClr val="tx1"/>
                </a:solidFill>
                <a:latin typeface="標楷體" pitchFamily="65" charset="-120"/>
                <a:ea typeface="標楷體" pitchFamily="65" charset="-120"/>
              </a:rPr>
              <a:t>答：</a:t>
            </a:r>
          </a:p>
        </p:txBody>
      </p:sp>
      <p:sp>
        <p:nvSpPr>
          <p:cNvPr id="4" name="內容版面配置區 2"/>
          <p:cNvSpPr txBox="1">
            <a:spLocks/>
          </p:cNvSpPr>
          <p:nvPr/>
        </p:nvSpPr>
        <p:spPr bwMode="auto">
          <a:xfrm>
            <a:off x="611188" y="1773238"/>
            <a:ext cx="8532812" cy="3149600"/>
          </a:xfrm>
          <a:prstGeom prst="rect">
            <a:avLst/>
          </a:prstGeom>
          <a:noFill/>
          <a:ln w="9525">
            <a:noFill/>
            <a:miter lim="800000"/>
            <a:headEnd/>
            <a:tailEnd/>
          </a:ln>
        </p:spPr>
        <p:txBody>
          <a:bodyPr/>
          <a:lstStyle/>
          <a:p>
            <a:pPr>
              <a:spcBef>
                <a:spcPct val="20000"/>
              </a:spcBef>
              <a:tabLst>
                <a:tab pos="0" algn="l"/>
              </a:tabLst>
            </a:pPr>
            <a:r>
              <a:rPr kumimoji="0" lang="zh-TW" altLang="en-US" sz="2800">
                <a:ea typeface="標楷體" pitchFamily="65" charset="-120"/>
              </a:rPr>
              <a:t>這是詩人對現實不滿的激憤之詞。李白長期處於不稱意的苦悶之中，不得不尋求另一種超脫，即「散髮弄扁舟」。逃避現實雖不是他的本意，但當時的官場環境和他放縱不羈的性格，都使他不可能找到更好的出路。既總結過去，又設想未來。散開長髮，泛舟江</a:t>
            </a:r>
            <a:r>
              <a:rPr kumimoji="0" lang="en-US" altLang="zh-TW" sz="2800">
                <a:ea typeface="標楷體" pitchFamily="65" charset="-120"/>
              </a:rPr>
              <a:t/>
            </a:r>
            <a:br>
              <a:rPr kumimoji="0" lang="en-US" altLang="zh-TW" sz="2800">
                <a:ea typeface="標楷體" pitchFamily="65" charset="-120"/>
              </a:rPr>
            </a:br>
            <a:r>
              <a:rPr kumimoji="0" lang="zh-TW" altLang="en-US" sz="2800">
                <a:ea typeface="標楷體" pitchFamily="65" charset="-120"/>
              </a:rPr>
              <a:t>湖，是一種不拘禮俗、放浪形骸、遁世隱逸的行為。而作者之所以想這麼做，與其說是消極逃避，毋寧說是對奸佞當道的唾棄和對黑暗政治的抗爭。這種愁</a:t>
            </a:r>
            <a:r>
              <a:rPr kumimoji="0" lang="en-US" altLang="zh-TW" sz="2800">
                <a:ea typeface="標楷體" pitchFamily="65" charset="-120"/>
              </a:rPr>
              <a:t/>
            </a:r>
            <a:br>
              <a:rPr kumimoji="0" lang="en-US" altLang="zh-TW" sz="2800">
                <a:ea typeface="標楷體" pitchFamily="65" charset="-120"/>
              </a:rPr>
            </a:br>
            <a:r>
              <a:rPr kumimoji="0" lang="zh-TW" altLang="en-US" sz="2800">
                <a:ea typeface="標楷體" pitchFamily="65" charset="-120"/>
              </a:rPr>
              <a:t>憤、苦悶和消極，愈全面而深刻地流露，愈能表明詩人理想的崇高，意志的堅強，同時也滲透著始終看不到光明的悲哀。</a:t>
            </a:r>
          </a:p>
        </p:txBody>
      </p:sp>
      <p:pic>
        <p:nvPicPr>
          <p:cNvPr id="67588" name="Picture 7" descr="下一題">
            <a:hlinkClick r:id="rId3" action="ppaction://hlinksldjump"/>
          </p:cNvPr>
          <p:cNvPicPr>
            <a:picLocks noChangeAspect="1" noChangeArrowheads="1"/>
          </p:cNvPicPr>
          <p:nvPr/>
        </p:nvPicPr>
        <p:blipFill>
          <a:blip r:embed="rId4"/>
          <a:srcRect/>
          <a:stretch>
            <a:fillRect/>
          </a:stretch>
        </p:blipFill>
        <p:spPr bwMode="auto">
          <a:xfrm>
            <a:off x="8366125" y="5983288"/>
            <a:ext cx="777875" cy="54133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8609" name="圖片 2"/>
          <p:cNvPicPr>
            <a:picLocks noChangeAspect="1"/>
          </p:cNvPicPr>
          <p:nvPr/>
        </p:nvPicPr>
        <p:blipFill>
          <a:blip r:embed="rId2"/>
          <a:srcRect/>
          <a:stretch>
            <a:fillRect/>
          </a:stretch>
        </p:blipFill>
        <p:spPr bwMode="auto">
          <a:xfrm>
            <a:off x="0" y="188913"/>
            <a:ext cx="9144000" cy="1014412"/>
          </a:xfrm>
          <a:prstGeom prst="rect">
            <a:avLst/>
          </a:prstGeom>
          <a:noFill/>
          <a:ln w="9525">
            <a:noFill/>
            <a:miter lim="800000"/>
            <a:headEnd/>
            <a:tailEnd/>
          </a:ln>
        </p:spPr>
      </p:pic>
      <p:sp>
        <p:nvSpPr>
          <p:cNvPr id="68610" name="內容版面配置區 2"/>
          <p:cNvSpPr>
            <a:spLocks/>
          </p:cNvSpPr>
          <p:nvPr/>
        </p:nvSpPr>
        <p:spPr bwMode="auto">
          <a:xfrm>
            <a:off x="250825" y="765175"/>
            <a:ext cx="8459788" cy="4525963"/>
          </a:xfrm>
          <a:prstGeom prst="rect">
            <a:avLst/>
          </a:prstGeom>
          <a:noFill/>
          <a:ln w="9525">
            <a:noFill/>
            <a:miter lim="800000"/>
            <a:headEnd/>
            <a:tailEnd/>
          </a:ln>
        </p:spPr>
        <p:txBody>
          <a:bodyPr/>
          <a:lstStyle/>
          <a:p>
            <a:pPr marL="395288" indent="-395288" eaLnBrk="0" hangingPunct="0">
              <a:spcBef>
                <a:spcPct val="20000"/>
              </a:spcBef>
              <a:buFont typeface="Arial" charset="0"/>
              <a:buNone/>
            </a:pPr>
            <a:r>
              <a:rPr kumimoji="0" lang="en-US" altLang="zh-TW">
                <a:solidFill>
                  <a:schemeClr val="tx1"/>
                </a:solidFill>
                <a:latin typeface="標楷體" pitchFamily="65" charset="-120"/>
                <a:ea typeface="標楷體" pitchFamily="65" charset="-120"/>
              </a:rPr>
              <a:t>7.</a:t>
            </a:r>
            <a:r>
              <a:rPr kumimoji="0" lang="zh-TW" altLang="zh-TW">
                <a:solidFill>
                  <a:schemeClr val="tx1"/>
                </a:solidFill>
                <a:latin typeface="標楷體" pitchFamily="65" charset="-120"/>
                <a:ea typeface="標楷體" pitchFamily="65" charset="-120"/>
              </a:rPr>
              <a:t>詩中哪些句子</a:t>
            </a:r>
            <a:r>
              <a:rPr kumimoji="0" lang="zh-TW" altLang="en-US">
                <a:solidFill>
                  <a:schemeClr val="tx1"/>
                </a:solidFill>
                <a:latin typeface="標楷體" pitchFamily="65" charset="-120"/>
                <a:ea typeface="標楷體" pitchFamily="65" charset="-120"/>
              </a:rPr>
              <a:t>展現</a:t>
            </a:r>
            <a:r>
              <a:rPr kumimoji="0" lang="zh-TW" altLang="zh-TW">
                <a:solidFill>
                  <a:schemeClr val="tx1"/>
                </a:solidFill>
                <a:latin typeface="標楷體" pitchFamily="65" charset="-120"/>
                <a:ea typeface="標楷體" pitchFamily="65" charset="-120"/>
              </a:rPr>
              <a:t>作者愁緒？手法有何不同？請加以分析。</a:t>
            </a:r>
            <a:endParaRPr kumimoji="0" lang="en-US" altLang="zh-TW">
              <a:solidFill>
                <a:schemeClr val="tx1"/>
              </a:solidFill>
              <a:latin typeface="標楷體" pitchFamily="65" charset="-120"/>
              <a:ea typeface="標楷體" pitchFamily="65" charset="-120"/>
            </a:endParaRPr>
          </a:p>
          <a:p>
            <a:pPr marL="395288" indent="-395288" eaLnBrk="0" hangingPunct="0">
              <a:spcBef>
                <a:spcPct val="20000"/>
              </a:spcBef>
              <a:buFont typeface="Arial" charset="0"/>
              <a:buNone/>
            </a:pPr>
            <a:r>
              <a:rPr kumimoji="0" lang="zh-TW" altLang="en-US">
                <a:solidFill>
                  <a:schemeClr val="tx1"/>
                </a:solidFill>
                <a:latin typeface="標楷體" pitchFamily="65" charset="-120"/>
                <a:ea typeface="標楷體" pitchFamily="65" charset="-120"/>
              </a:rPr>
              <a:t>答：</a:t>
            </a:r>
          </a:p>
        </p:txBody>
      </p:sp>
      <p:sp>
        <p:nvSpPr>
          <p:cNvPr id="4" name="內容版面配置區 2"/>
          <p:cNvSpPr txBox="1">
            <a:spLocks/>
          </p:cNvSpPr>
          <p:nvPr/>
        </p:nvSpPr>
        <p:spPr bwMode="auto">
          <a:xfrm>
            <a:off x="1020763" y="1844675"/>
            <a:ext cx="7583487" cy="3870325"/>
          </a:xfrm>
          <a:prstGeom prst="rect">
            <a:avLst/>
          </a:prstGeom>
          <a:noFill/>
          <a:ln w="9525">
            <a:noFill/>
            <a:miter lim="800000"/>
            <a:headEnd/>
            <a:tailEnd/>
          </a:ln>
        </p:spPr>
        <p:txBody>
          <a:bodyPr/>
          <a:lstStyle/>
          <a:p>
            <a:pPr marL="631825" indent="-631825">
              <a:spcBef>
                <a:spcPct val="20000"/>
              </a:spcBef>
              <a:tabLst>
                <a:tab pos="0" algn="l"/>
              </a:tabLst>
            </a:pPr>
            <a:r>
              <a:rPr kumimoji="0" lang="en-US" altLang="zh-TW">
                <a:latin typeface="標楷體" pitchFamily="65" charset="-120"/>
                <a:ea typeface="標楷體" pitchFamily="65" charset="-120"/>
              </a:rPr>
              <a:t>(1)</a:t>
            </a:r>
            <a:r>
              <a:rPr kumimoji="0" lang="zh-TW" altLang="en-US">
                <a:latin typeface="標楷體" pitchFamily="65" charset="-120"/>
                <a:ea typeface="標楷體" pitchFamily="65" charset="-120"/>
              </a:rPr>
              <a:t>寫其愁緒的句子：有前二句「棄我去者昨日之日不可留，亂我心者今日之日多煩憂」、末四句「抽刀斷水水更流，舉杯消愁愁更愁。人生在世不稱意，明朝散髮弄扁舟」。</a:t>
            </a:r>
          </a:p>
          <a:p>
            <a:pPr marL="631825" indent="-631825">
              <a:spcBef>
                <a:spcPct val="20000"/>
              </a:spcBef>
              <a:tabLst>
                <a:tab pos="0" algn="l"/>
              </a:tabLst>
            </a:pPr>
            <a:r>
              <a:rPr kumimoji="0" lang="en-US" altLang="zh-TW">
                <a:latin typeface="標楷體" pitchFamily="65" charset="-120"/>
                <a:ea typeface="標楷體" pitchFamily="65" charset="-120"/>
              </a:rPr>
              <a:t>(2)</a:t>
            </a:r>
            <a:r>
              <a:rPr kumimoji="0" lang="zh-TW" altLang="en-US">
                <a:latin typeface="標楷體" pitchFamily="65" charset="-120"/>
                <a:ea typeface="標楷體" pitchFamily="65" charset="-120"/>
              </a:rPr>
              <a:t>前二句和末二句均為直接敘述，而「抽刀」二句則是譬喻手法。</a:t>
            </a:r>
          </a:p>
        </p:txBody>
      </p:sp>
      <p:pic>
        <p:nvPicPr>
          <p:cNvPr id="68612" name="Picture 7" descr="下一題">
            <a:hlinkClick r:id="rId3" action="ppaction://hlinksldjump"/>
          </p:cNvPr>
          <p:cNvPicPr>
            <a:picLocks noChangeAspect="1" noChangeArrowheads="1"/>
          </p:cNvPicPr>
          <p:nvPr/>
        </p:nvPicPr>
        <p:blipFill>
          <a:blip r:embed="rId4"/>
          <a:srcRect/>
          <a:stretch>
            <a:fillRect/>
          </a:stretch>
        </p:blipFill>
        <p:spPr bwMode="auto">
          <a:xfrm>
            <a:off x="8366125" y="5949950"/>
            <a:ext cx="777875" cy="5413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9633" name="圖片 2"/>
          <p:cNvPicPr>
            <a:picLocks noChangeAspect="1"/>
          </p:cNvPicPr>
          <p:nvPr/>
        </p:nvPicPr>
        <p:blipFill>
          <a:blip r:embed="rId2"/>
          <a:srcRect/>
          <a:stretch>
            <a:fillRect/>
          </a:stretch>
        </p:blipFill>
        <p:spPr bwMode="auto">
          <a:xfrm>
            <a:off x="0" y="188913"/>
            <a:ext cx="9144000" cy="1014412"/>
          </a:xfrm>
          <a:prstGeom prst="rect">
            <a:avLst/>
          </a:prstGeom>
          <a:noFill/>
          <a:ln w="9525">
            <a:noFill/>
            <a:miter lim="800000"/>
            <a:headEnd/>
            <a:tailEnd/>
          </a:ln>
        </p:spPr>
      </p:pic>
      <p:sp>
        <p:nvSpPr>
          <p:cNvPr id="69634" name="內容版面配置區 2"/>
          <p:cNvSpPr>
            <a:spLocks/>
          </p:cNvSpPr>
          <p:nvPr/>
        </p:nvSpPr>
        <p:spPr bwMode="auto">
          <a:xfrm>
            <a:off x="-36513" y="692150"/>
            <a:ext cx="9180513" cy="4525963"/>
          </a:xfrm>
          <a:prstGeom prst="rect">
            <a:avLst/>
          </a:prstGeom>
          <a:noFill/>
          <a:ln w="9525">
            <a:noFill/>
            <a:miter lim="800000"/>
            <a:headEnd/>
            <a:tailEnd/>
          </a:ln>
        </p:spPr>
        <p:txBody>
          <a:bodyPr/>
          <a:lstStyle/>
          <a:p>
            <a:pPr marL="395288" indent="-395288" eaLnBrk="0" hangingPunct="0">
              <a:lnSpc>
                <a:spcPct val="90000"/>
              </a:lnSpc>
              <a:spcBef>
                <a:spcPct val="5000"/>
              </a:spcBef>
              <a:buFont typeface="Arial" charset="0"/>
              <a:buNone/>
            </a:pPr>
            <a:r>
              <a:rPr kumimoji="0" lang="en-US" altLang="zh-TW" sz="3000">
                <a:solidFill>
                  <a:schemeClr val="tx1"/>
                </a:solidFill>
                <a:latin typeface="標楷體" pitchFamily="65" charset="-120"/>
                <a:ea typeface="標楷體" pitchFamily="65" charset="-120"/>
              </a:rPr>
              <a:t>8.</a:t>
            </a:r>
            <a:r>
              <a:rPr kumimoji="0" lang="zh-TW" altLang="zh-TW" sz="3000">
                <a:solidFill>
                  <a:schemeClr val="tx1"/>
                </a:solidFill>
                <a:latin typeface="標楷體" pitchFamily="65" charset="-120"/>
                <a:ea typeface="標楷體" pitchFamily="65" charset="-120"/>
              </a:rPr>
              <a:t>本詩呈現出豪邁奔放的風格，主要的表現手法有：形象的比喻、誇張的想像、巧妙的用典，請分別指出並加以說明。【問題討論一】</a:t>
            </a:r>
            <a:endParaRPr kumimoji="0" lang="en-US" altLang="zh-TW" sz="3000">
              <a:solidFill>
                <a:schemeClr val="tx1"/>
              </a:solidFill>
              <a:latin typeface="標楷體" pitchFamily="65" charset="-120"/>
              <a:ea typeface="標楷體" pitchFamily="65" charset="-120"/>
            </a:endParaRPr>
          </a:p>
          <a:p>
            <a:pPr marL="395288" indent="-395288" eaLnBrk="0" hangingPunct="0">
              <a:lnSpc>
                <a:spcPct val="90000"/>
              </a:lnSpc>
              <a:spcBef>
                <a:spcPct val="5000"/>
              </a:spcBef>
              <a:buFont typeface="Arial" charset="0"/>
              <a:buNone/>
            </a:pPr>
            <a:r>
              <a:rPr kumimoji="0" lang="zh-TW" altLang="en-US" sz="3000">
                <a:solidFill>
                  <a:schemeClr val="tx1"/>
                </a:solidFill>
                <a:latin typeface="標楷體" pitchFamily="65" charset="-120"/>
                <a:ea typeface="標楷體" pitchFamily="65" charset="-120"/>
              </a:rPr>
              <a:t>答：</a:t>
            </a:r>
          </a:p>
        </p:txBody>
      </p:sp>
      <p:sp>
        <p:nvSpPr>
          <p:cNvPr id="4" name="內容版面配置區 2"/>
          <p:cNvSpPr txBox="1">
            <a:spLocks/>
          </p:cNvSpPr>
          <p:nvPr/>
        </p:nvSpPr>
        <p:spPr bwMode="auto">
          <a:xfrm>
            <a:off x="468313" y="1916113"/>
            <a:ext cx="8713787" cy="4537075"/>
          </a:xfrm>
          <a:prstGeom prst="rect">
            <a:avLst/>
          </a:prstGeom>
          <a:noFill/>
          <a:ln w="9525">
            <a:noFill/>
            <a:miter lim="800000"/>
            <a:headEnd/>
            <a:tailEnd/>
          </a:ln>
        </p:spPr>
        <p:txBody>
          <a:bodyPr/>
          <a:lstStyle/>
          <a:p>
            <a:pPr>
              <a:lnSpc>
                <a:spcPct val="90000"/>
              </a:lnSpc>
              <a:tabLst>
                <a:tab pos="0" algn="l"/>
              </a:tabLst>
            </a:pPr>
            <a:r>
              <a:rPr kumimoji="0" lang="zh-TW" altLang="en-US" sz="2800">
                <a:ea typeface="標楷體" pitchFamily="65" charset="-120"/>
              </a:rPr>
              <a:t>（一）形象的比喻：</a:t>
            </a:r>
          </a:p>
          <a:p>
            <a:pPr>
              <a:lnSpc>
                <a:spcPct val="90000"/>
              </a:lnSpc>
              <a:tabLst>
                <a:tab pos="0" algn="l"/>
              </a:tabLst>
            </a:pPr>
            <a:r>
              <a:rPr kumimoji="0" lang="zh-TW" altLang="en-US" sz="2800">
                <a:ea typeface="標楷體" pitchFamily="65" charset="-120"/>
              </a:rPr>
              <a:t>　　屢用比喻，不避重複，形成了本詩特色。用譬喻</a:t>
            </a:r>
            <a:r>
              <a:rPr kumimoji="0" lang="en-US" altLang="zh-TW" sz="2800">
                <a:ea typeface="標楷體" pitchFamily="65" charset="-120"/>
              </a:rPr>
              <a:t/>
            </a:r>
            <a:br>
              <a:rPr kumimoji="0" lang="en-US" altLang="zh-TW" sz="2800">
                <a:ea typeface="標楷體" pitchFamily="65" charset="-120"/>
              </a:rPr>
            </a:br>
            <a:r>
              <a:rPr kumimoji="0" lang="zh-TW" altLang="en-US" sz="2800">
                <a:ea typeface="標楷體" pitchFamily="65" charset="-120"/>
              </a:rPr>
              <a:t>者，如「長風萬里送秋雁」，以秋雁比李雲。「中間小謝又清發」，則用謝朓來自況，說自己的詩像謝朓一樣具有清新秀發的風格。「抽刀斷水水更流，舉杯消愁愁更愁」二句，寫面對黑暗現實所激起的憤懣和似水難斷的哀怨。「抽刀斷水」是比喻根本不可能實現的事，「水更流」則是抽刀斷水非但不能阻止流水，而且水流受阻後會更加急迫的意思。暗示明知不能為而為之，只會更痛苦。這一句是為「舉杯消愁愁更愁」句取喻，以作抒情詠志的鋪墊，比喻不僅奇妙生動，而且極富哲理。</a:t>
            </a:r>
          </a:p>
        </p:txBody>
      </p:sp>
      <p:pic>
        <p:nvPicPr>
          <p:cNvPr id="69636" name="Picture 9" descr="下一頁"/>
          <p:cNvPicPr>
            <a:picLocks noChangeAspect="1" noChangeArrowheads="1"/>
          </p:cNvPicPr>
          <p:nvPr/>
        </p:nvPicPr>
        <p:blipFill>
          <a:blip r:embed="rId3"/>
          <a:srcRect/>
          <a:stretch>
            <a:fillRect/>
          </a:stretch>
        </p:blipFill>
        <p:spPr bwMode="auto">
          <a:xfrm>
            <a:off x="8243888" y="6059488"/>
            <a:ext cx="838200" cy="53816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657" name="內容版面配置區 2"/>
          <p:cNvSpPr txBox="1">
            <a:spLocks/>
          </p:cNvSpPr>
          <p:nvPr/>
        </p:nvSpPr>
        <p:spPr bwMode="auto">
          <a:xfrm>
            <a:off x="539750" y="1965325"/>
            <a:ext cx="8712200" cy="2543175"/>
          </a:xfrm>
          <a:prstGeom prst="rect">
            <a:avLst/>
          </a:prstGeom>
          <a:noFill/>
          <a:ln w="9525">
            <a:noFill/>
            <a:miter lim="800000"/>
            <a:headEnd/>
            <a:tailEnd/>
          </a:ln>
        </p:spPr>
        <p:txBody>
          <a:bodyPr/>
          <a:lstStyle/>
          <a:p>
            <a:pPr>
              <a:spcBef>
                <a:spcPct val="20000"/>
              </a:spcBef>
              <a:tabLst>
                <a:tab pos="0" algn="l"/>
              </a:tabLst>
            </a:pPr>
            <a:r>
              <a:rPr kumimoji="0" lang="zh-TW" altLang="en-US" sz="2800">
                <a:ea typeface="標楷體" pitchFamily="65" charset="-120"/>
              </a:rPr>
              <a:t>（二）誇張的想像：</a:t>
            </a:r>
          </a:p>
          <a:p>
            <a:pPr>
              <a:spcBef>
                <a:spcPct val="20000"/>
              </a:spcBef>
              <a:tabLst>
                <a:tab pos="0" algn="l"/>
              </a:tabLst>
            </a:pPr>
            <a:r>
              <a:rPr kumimoji="0" lang="zh-TW" altLang="en-US" sz="2800">
                <a:ea typeface="標楷體" pitchFamily="65" charset="-120"/>
              </a:rPr>
              <a:t>　　「欲上青天覽明月」一句，作者逸興遄發，壯思騰飛，直欲上青天攬明月，擺脫塵世，一逞胸中豪</a:t>
            </a:r>
            <a:r>
              <a:rPr kumimoji="0" lang="en-US" altLang="zh-TW" sz="2800">
                <a:ea typeface="標楷體" pitchFamily="65" charset="-120"/>
              </a:rPr>
              <a:t/>
            </a:r>
            <a:br>
              <a:rPr kumimoji="0" lang="en-US" altLang="zh-TW" sz="2800">
                <a:ea typeface="標楷體" pitchFamily="65" charset="-120"/>
              </a:rPr>
            </a:br>
            <a:r>
              <a:rPr kumimoji="0" lang="zh-TW" altLang="en-US" sz="2800">
                <a:ea typeface="標楷體" pitchFamily="65" charset="-120"/>
              </a:rPr>
              <a:t>氣。誇張大膽的想像，飛動健舉的形象讓我們感覺到詩人對高潔理想境界的嚮往，愈見詩人抱負的高逸不凡。</a:t>
            </a:r>
          </a:p>
        </p:txBody>
      </p:sp>
      <p:sp>
        <p:nvSpPr>
          <p:cNvPr id="70658" name="內容版面配置區 2"/>
          <p:cNvSpPr>
            <a:spLocks/>
          </p:cNvSpPr>
          <p:nvPr/>
        </p:nvSpPr>
        <p:spPr bwMode="auto">
          <a:xfrm>
            <a:off x="-36513" y="692150"/>
            <a:ext cx="9180513" cy="1873250"/>
          </a:xfrm>
          <a:prstGeom prst="rect">
            <a:avLst/>
          </a:prstGeom>
          <a:noFill/>
          <a:ln w="9525">
            <a:noFill/>
            <a:miter lim="800000"/>
            <a:headEnd/>
            <a:tailEnd/>
          </a:ln>
        </p:spPr>
        <p:txBody>
          <a:bodyPr/>
          <a:lstStyle/>
          <a:p>
            <a:pPr marL="395288" indent="-395288" eaLnBrk="0" hangingPunct="0">
              <a:lnSpc>
                <a:spcPct val="90000"/>
              </a:lnSpc>
              <a:spcBef>
                <a:spcPct val="5000"/>
              </a:spcBef>
              <a:buFont typeface="Arial" charset="0"/>
              <a:buNone/>
            </a:pPr>
            <a:r>
              <a:rPr kumimoji="0" lang="en-US" altLang="zh-TW" sz="3000">
                <a:solidFill>
                  <a:schemeClr val="tx1"/>
                </a:solidFill>
                <a:latin typeface="標楷體" pitchFamily="65" charset="-120"/>
                <a:ea typeface="標楷體" pitchFamily="65" charset="-120"/>
              </a:rPr>
              <a:t>8.</a:t>
            </a:r>
            <a:r>
              <a:rPr kumimoji="0" lang="zh-TW" altLang="zh-TW" sz="3000">
                <a:solidFill>
                  <a:schemeClr val="tx1"/>
                </a:solidFill>
                <a:latin typeface="標楷體" pitchFamily="65" charset="-120"/>
                <a:ea typeface="標楷體" pitchFamily="65" charset="-120"/>
              </a:rPr>
              <a:t>本詩呈現出豪邁奔放的風格，主要的表現手法有：形象的比喻、誇張的想像、巧妙的用典，請分別指出並加以說明。【問題討論一】</a:t>
            </a:r>
            <a:endParaRPr kumimoji="0" lang="en-US" altLang="zh-TW" sz="3000">
              <a:solidFill>
                <a:schemeClr val="tx1"/>
              </a:solidFill>
              <a:latin typeface="標楷體" pitchFamily="65" charset="-120"/>
              <a:ea typeface="標楷體" pitchFamily="65" charset="-120"/>
            </a:endParaRPr>
          </a:p>
          <a:p>
            <a:pPr marL="395288" indent="-395288" eaLnBrk="0" hangingPunct="0">
              <a:lnSpc>
                <a:spcPct val="90000"/>
              </a:lnSpc>
              <a:spcBef>
                <a:spcPct val="5000"/>
              </a:spcBef>
              <a:buFont typeface="Arial" charset="0"/>
              <a:buNone/>
            </a:pPr>
            <a:r>
              <a:rPr kumimoji="0" lang="zh-TW" altLang="en-US" sz="3000">
                <a:solidFill>
                  <a:schemeClr val="tx1"/>
                </a:solidFill>
                <a:latin typeface="標楷體" pitchFamily="65" charset="-120"/>
                <a:ea typeface="標楷體" pitchFamily="65" charset="-120"/>
              </a:rPr>
              <a:t>答：</a:t>
            </a:r>
          </a:p>
        </p:txBody>
      </p:sp>
      <p:pic>
        <p:nvPicPr>
          <p:cNvPr id="70659" name="Picture 7" descr="下一頁"/>
          <p:cNvPicPr>
            <a:picLocks noChangeAspect="1" noChangeArrowheads="1"/>
          </p:cNvPicPr>
          <p:nvPr/>
        </p:nvPicPr>
        <p:blipFill>
          <a:blip r:embed="rId2"/>
          <a:srcRect/>
          <a:stretch>
            <a:fillRect/>
          </a:stretch>
        </p:blipFill>
        <p:spPr bwMode="auto">
          <a:xfrm>
            <a:off x="8243888" y="6059488"/>
            <a:ext cx="838200" cy="5381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81" name="內容版面配置區 2"/>
          <p:cNvSpPr>
            <a:spLocks/>
          </p:cNvSpPr>
          <p:nvPr/>
        </p:nvSpPr>
        <p:spPr bwMode="auto">
          <a:xfrm>
            <a:off x="-36513" y="692150"/>
            <a:ext cx="9180513" cy="2881313"/>
          </a:xfrm>
          <a:prstGeom prst="rect">
            <a:avLst/>
          </a:prstGeom>
          <a:noFill/>
          <a:ln w="9525">
            <a:noFill/>
            <a:miter lim="800000"/>
            <a:headEnd/>
            <a:tailEnd/>
          </a:ln>
        </p:spPr>
        <p:txBody>
          <a:bodyPr/>
          <a:lstStyle/>
          <a:p>
            <a:pPr marL="395288" indent="-395288" eaLnBrk="0" hangingPunct="0">
              <a:lnSpc>
                <a:spcPct val="90000"/>
              </a:lnSpc>
              <a:spcBef>
                <a:spcPct val="5000"/>
              </a:spcBef>
              <a:buFont typeface="Arial" charset="0"/>
              <a:buNone/>
            </a:pPr>
            <a:r>
              <a:rPr kumimoji="0" lang="en-US" altLang="zh-TW" sz="3000">
                <a:solidFill>
                  <a:schemeClr val="tx1"/>
                </a:solidFill>
                <a:latin typeface="標楷體" pitchFamily="65" charset="-120"/>
                <a:ea typeface="標楷體" pitchFamily="65" charset="-120"/>
              </a:rPr>
              <a:t>8.</a:t>
            </a:r>
            <a:r>
              <a:rPr kumimoji="0" lang="zh-TW" altLang="zh-TW" sz="3000">
                <a:solidFill>
                  <a:schemeClr val="tx1"/>
                </a:solidFill>
                <a:latin typeface="標楷體" pitchFamily="65" charset="-120"/>
                <a:ea typeface="標楷體" pitchFamily="65" charset="-120"/>
              </a:rPr>
              <a:t>本詩呈現出豪邁奔放的風格，主要的表現手法有：形象的比喻、誇張的想像、巧妙的用典，請分別指出並加以說明。【問題討論一】</a:t>
            </a:r>
            <a:endParaRPr kumimoji="0" lang="en-US" altLang="zh-TW" sz="3000">
              <a:solidFill>
                <a:schemeClr val="tx1"/>
              </a:solidFill>
              <a:latin typeface="標楷體" pitchFamily="65" charset="-120"/>
              <a:ea typeface="標楷體" pitchFamily="65" charset="-120"/>
            </a:endParaRPr>
          </a:p>
          <a:p>
            <a:pPr marL="395288" indent="-395288" eaLnBrk="0" hangingPunct="0">
              <a:lnSpc>
                <a:spcPct val="90000"/>
              </a:lnSpc>
              <a:spcBef>
                <a:spcPct val="5000"/>
              </a:spcBef>
              <a:buFont typeface="Arial" charset="0"/>
              <a:buNone/>
            </a:pPr>
            <a:r>
              <a:rPr kumimoji="0" lang="zh-TW" altLang="en-US" sz="3000">
                <a:solidFill>
                  <a:schemeClr val="tx1"/>
                </a:solidFill>
                <a:latin typeface="標楷體" pitchFamily="65" charset="-120"/>
                <a:ea typeface="標楷體" pitchFamily="65" charset="-120"/>
              </a:rPr>
              <a:t>答：</a:t>
            </a:r>
          </a:p>
        </p:txBody>
      </p:sp>
      <p:sp>
        <p:nvSpPr>
          <p:cNvPr id="71682" name="內容版面配置區 2"/>
          <p:cNvSpPr txBox="1">
            <a:spLocks/>
          </p:cNvSpPr>
          <p:nvPr/>
        </p:nvSpPr>
        <p:spPr bwMode="auto">
          <a:xfrm>
            <a:off x="466725" y="1916113"/>
            <a:ext cx="8785225" cy="4603750"/>
          </a:xfrm>
          <a:prstGeom prst="rect">
            <a:avLst/>
          </a:prstGeom>
          <a:noFill/>
          <a:ln w="9525">
            <a:noFill/>
            <a:miter lim="800000"/>
            <a:headEnd/>
            <a:tailEnd/>
          </a:ln>
        </p:spPr>
        <p:txBody>
          <a:bodyPr/>
          <a:lstStyle/>
          <a:p>
            <a:pPr>
              <a:lnSpc>
                <a:spcPct val="90000"/>
              </a:lnSpc>
              <a:tabLst>
                <a:tab pos="0" algn="l"/>
              </a:tabLst>
            </a:pPr>
            <a:r>
              <a:rPr kumimoji="0" lang="zh-TW" altLang="en-US" sz="2800">
                <a:ea typeface="標楷體" pitchFamily="65" charset="-120"/>
              </a:rPr>
              <a:t>（三）巧妙的用典：</a:t>
            </a:r>
          </a:p>
          <a:p>
            <a:pPr>
              <a:lnSpc>
                <a:spcPct val="90000"/>
              </a:lnSpc>
              <a:tabLst>
                <a:tab pos="0" algn="l"/>
              </a:tabLst>
            </a:pPr>
            <a:r>
              <a:rPr kumimoji="0" lang="zh-TW" altLang="en-US" sz="2800">
                <a:ea typeface="標楷體" pitchFamily="65" charset="-120"/>
              </a:rPr>
              <a:t>　　「蓬萊文章建安骨，中間小謝又清發」，是借建安至唐期間的文學概況，總結李雲和詩人自己的創作風</a:t>
            </a:r>
            <a:r>
              <a:rPr kumimoji="0" lang="en-US" altLang="zh-TW" sz="2800">
                <a:ea typeface="標楷體" pitchFamily="65" charset="-120"/>
              </a:rPr>
              <a:t/>
            </a:r>
            <a:br>
              <a:rPr kumimoji="0" lang="en-US" altLang="zh-TW" sz="2800">
                <a:ea typeface="標楷體" pitchFamily="65" charset="-120"/>
              </a:rPr>
            </a:br>
            <a:r>
              <a:rPr kumimoji="0" lang="zh-TW" altLang="en-US" sz="2800">
                <a:ea typeface="標楷體" pitchFamily="65" charset="-120"/>
              </a:rPr>
              <a:t>格。蓬萊是海中仙山，傳說仙府難得的幽經祕錄都藏於此。東漢中央校書處東觀藏書極多，當時的學者稱東觀為道家的蓬萊山。這裡的「蓬萊文章」四字，既點明李雲校書郎的身分，又暗示其文章頗有仙氣。小謝指謝</a:t>
            </a:r>
            <a:r>
              <a:rPr kumimoji="0" lang="en-US" altLang="zh-TW" sz="2800">
                <a:ea typeface="標楷體" pitchFamily="65" charset="-120"/>
              </a:rPr>
              <a:t/>
            </a:r>
            <a:br>
              <a:rPr kumimoji="0" lang="en-US" altLang="zh-TW" sz="2800">
                <a:ea typeface="標楷體" pitchFamily="65" charset="-120"/>
              </a:rPr>
            </a:br>
            <a:r>
              <a:rPr kumimoji="0" lang="zh-TW" altLang="en-US" sz="2800">
                <a:ea typeface="標楷體" pitchFamily="65" charset="-120"/>
              </a:rPr>
              <a:t>朓，用以自喻。</a:t>
            </a:r>
          </a:p>
          <a:p>
            <a:pPr>
              <a:lnSpc>
                <a:spcPct val="90000"/>
              </a:lnSpc>
              <a:tabLst>
                <a:tab pos="0" algn="l"/>
              </a:tabLst>
            </a:pPr>
            <a:r>
              <a:rPr kumimoji="0" lang="zh-TW" altLang="en-US" sz="2800">
                <a:ea typeface="標楷體" pitchFamily="65" charset="-120"/>
              </a:rPr>
              <a:t>　　「明朝散髮弄扁舟」，散髮，表示不受拘束。</a:t>
            </a:r>
            <a:r>
              <a:rPr kumimoji="0" lang="en-US" altLang="zh-TW" sz="2800">
                <a:ea typeface="標楷體" pitchFamily="65" charset="-120"/>
              </a:rPr>
              <a:t>《</a:t>
            </a:r>
            <a:r>
              <a:rPr kumimoji="0" lang="zh-TW" altLang="en-US" sz="2800">
                <a:ea typeface="標楷體" pitchFamily="65" charset="-120"/>
              </a:rPr>
              <a:t>文選</a:t>
            </a:r>
            <a:r>
              <a:rPr kumimoji="0" lang="en-US" altLang="zh-TW" sz="2800">
                <a:ea typeface="標楷體" pitchFamily="65" charset="-120"/>
              </a:rPr>
              <a:t>》</a:t>
            </a:r>
            <a:r>
              <a:rPr kumimoji="0" lang="zh-TW" altLang="en-US" sz="2800">
                <a:ea typeface="標楷體" pitchFamily="65" charset="-120"/>
              </a:rPr>
              <a:t>張華</a:t>
            </a:r>
            <a:r>
              <a:rPr kumimoji="0" lang="en-US" altLang="zh-TW" sz="2800">
                <a:ea typeface="標楷體" pitchFamily="65" charset="-120"/>
              </a:rPr>
              <a:t>〈</a:t>
            </a:r>
            <a:r>
              <a:rPr kumimoji="0" lang="zh-TW" altLang="en-US" sz="2800">
                <a:ea typeface="標楷體" pitchFamily="65" charset="-120"/>
              </a:rPr>
              <a:t>答何劭</a:t>
            </a:r>
            <a:r>
              <a:rPr kumimoji="0" lang="en-US" altLang="zh-TW" sz="2800">
                <a:ea typeface="標楷體" pitchFamily="65" charset="-120"/>
              </a:rPr>
              <a:t>〉</a:t>
            </a:r>
            <a:r>
              <a:rPr kumimoji="0" lang="zh-TW" altLang="en-US" sz="2800">
                <a:ea typeface="標楷體" pitchFamily="65" charset="-120"/>
              </a:rPr>
              <a:t>詩即有：「散髮重陰下，抱杖臨清渠。」「弄扁舟」用</a:t>
            </a:r>
            <a:r>
              <a:rPr kumimoji="0" lang="en-US" altLang="zh-TW" sz="2800">
                <a:ea typeface="標楷體" pitchFamily="65" charset="-120"/>
              </a:rPr>
              <a:t>《</a:t>
            </a:r>
            <a:r>
              <a:rPr kumimoji="0" lang="zh-TW" altLang="en-US" sz="2800">
                <a:ea typeface="標楷體" pitchFamily="65" charset="-120"/>
              </a:rPr>
              <a:t>史記</a:t>
            </a:r>
            <a:r>
              <a:rPr kumimoji="0" lang="en-US" altLang="zh-TW" sz="2800">
                <a:latin typeface="標楷體" pitchFamily="65" charset="-120"/>
                <a:ea typeface="標楷體" pitchFamily="65" charset="-120"/>
              </a:rPr>
              <a:t>‧</a:t>
            </a:r>
            <a:r>
              <a:rPr kumimoji="0" lang="zh-TW" altLang="en-US" sz="2800">
                <a:ea typeface="標楷體" pitchFamily="65" charset="-120"/>
              </a:rPr>
              <a:t>貨殖列傳</a:t>
            </a:r>
            <a:r>
              <a:rPr kumimoji="0" lang="en-US" altLang="zh-TW" sz="2800">
                <a:ea typeface="標楷體" pitchFamily="65" charset="-120"/>
              </a:rPr>
              <a:t>》</a:t>
            </a:r>
            <a:r>
              <a:rPr kumimoji="0" lang="zh-TW" altLang="en-US" sz="2800">
                <a:ea typeface="標楷體" pitchFamily="65" charset="-120"/>
              </a:rPr>
              <a:t>：「范蠡既雪會稽之恥，</a:t>
            </a:r>
            <a:r>
              <a:rPr kumimoji="0" lang="en-US" altLang="zh-TW" sz="2800">
                <a:latin typeface="標楷體" pitchFamily="65" charset="-120"/>
                <a:ea typeface="標楷體" pitchFamily="65" charset="-120"/>
              </a:rPr>
              <a:t>……</a:t>
            </a:r>
            <a:r>
              <a:rPr kumimoji="0" lang="zh-TW" altLang="en-US" sz="2800">
                <a:ea typeface="標楷體" pitchFamily="65" charset="-120"/>
              </a:rPr>
              <a:t>乃乘扁舟浮於江湖」之典。</a:t>
            </a:r>
          </a:p>
        </p:txBody>
      </p:sp>
      <p:pic>
        <p:nvPicPr>
          <p:cNvPr id="71683" name="圖片 4" descr="下方ICON-關閉.png">
            <a:hlinkClick r:id="rId2" action="ppaction://hlinksldjump"/>
          </p:cNvPr>
          <p:cNvPicPr>
            <a:picLocks noChangeAspect="1"/>
          </p:cNvPicPr>
          <p:nvPr/>
        </p:nvPicPr>
        <p:blipFill>
          <a:blip r:embed="rId3"/>
          <a:srcRect/>
          <a:stretch>
            <a:fillRect/>
          </a:stretch>
        </p:blipFill>
        <p:spPr bwMode="auto">
          <a:xfrm>
            <a:off x="8334375" y="6519863"/>
            <a:ext cx="846138" cy="366712"/>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2705" name="圖片 1"/>
          <p:cNvPicPr>
            <a:picLocks noChangeAspect="1"/>
          </p:cNvPicPr>
          <p:nvPr/>
        </p:nvPicPr>
        <p:blipFill>
          <a:blip r:embed="rId3"/>
          <a:srcRect/>
          <a:stretch>
            <a:fillRect/>
          </a:stretch>
        </p:blipFill>
        <p:spPr bwMode="auto">
          <a:xfrm>
            <a:off x="0" y="188913"/>
            <a:ext cx="9144000" cy="1014412"/>
          </a:xfrm>
          <a:prstGeom prst="rect">
            <a:avLst/>
          </a:prstGeom>
          <a:noFill/>
          <a:ln w="9525">
            <a:noFill/>
            <a:miter lim="800000"/>
            <a:headEnd/>
            <a:tailEnd/>
          </a:ln>
        </p:spPr>
      </p:pic>
      <p:sp>
        <p:nvSpPr>
          <p:cNvPr id="72706" name="矩形 1"/>
          <p:cNvSpPr>
            <a:spLocks noChangeArrowheads="1"/>
          </p:cNvSpPr>
          <p:nvPr/>
        </p:nvSpPr>
        <p:spPr bwMode="auto">
          <a:xfrm>
            <a:off x="250825" y="981075"/>
            <a:ext cx="8642350" cy="519113"/>
          </a:xfrm>
          <a:prstGeom prst="rect">
            <a:avLst/>
          </a:prstGeom>
          <a:noFill/>
          <a:ln w="9525">
            <a:noFill/>
            <a:miter lim="800000"/>
            <a:headEnd/>
            <a:tailEnd/>
          </a:ln>
        </p:spPr>
        <p:txBody>
          <a:bodyPr>
            <a:spAutoFit/>
          </a:bodyPr>
          <a:lstStyle/>
          <a:p>
            <a:pPr marL="395288" indent="-395288">
              <a:spcBef>
                <a:spcPts val="600"/>
              </a:spcBef>
            </a:pPr>
            <a:r>
              <a:rPr lang="zh-TW" altLang="zh-TW" sz="2800" b="1">
                <a:solidFill>
                  <a:srgbClr val="0000FF"/>
                </a:solidFill>
                <a:latin typeface="標楷體" pitchFamily="65" charset="-120"/>
                <a:ea typeface="標楷體" pitchFamily="65" charset="-120"/>
              </a:rPr>
              <a:t>1.棄我去者：</a:t>
            </a:r>
            <a:r>
              <a:rPr lang="zh-TW" altLang="zh-TW" sz="2800">
                <a:solidFill>
                  <a:schemeClr val="tx1"/>
                </a:solidFill>
                <a:latin typeface="標楷體" pitchFamily="65" charset="-120"/>
                <a:ea typeface="標楷體" pitchFamily="65" charset="-120"/>
              </a:rPr>
              <a:t>指已逝的時光。</a:t>
            </a:r>
          </a:p>
        </p:txBody>
      </p:sp>
      <p:pic>
        <p:nvPicPr>
          <p:cNvPr id="72707" name="圖片 4" descr="下方ICON-關閉.png">
            <a:hlinkClick r:id="rId4" action="ppaction://hlinksldjump"/>
          </p:cNvPr>
          <p:cNvPicPr>
            <a:picLocks noChangeAspect="1"/>
          </p:cNvPicPr>
          <p:nvPr/>
        </p:nvPicPr>
        <p:blipFill>
          <a:blip r:embed="rId5"/>
          <a:srcRect/>
          <a:stretch>
            <a:fillRect/>
          </a:stretch>
        </p:blipFill>
        <p:spPr bwMode="auto">
          <a:xfrm>
            <a:off x="8334375" y="6519863"/>
            <a:ext cx="846138" cy="366712"/>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4753" name="圖片 1"/>
          <p:cNvPicPr>
            <a:picLocks noChangeAspect="1"/>
          </p:cNvPicPr>
          <p:nvPr/>
        </p:nvPicPr>
        <p:blipFill>
          <a:blip r:embed="rId3"/>
          <a:srcRect/>
          <a:stretch>
            <a:fillRect/>
          </a:stretch>
        </p:blipFill>
        <p:spPr bwMode="auto">
          <a:xfrm>
            <a:off x="0" y="188913"/>
            <a:ext cx="9144000" cy="1014412"/>
          </a:xfrm>
          <a:prstGeom prst="rect">
            <a:avLst/>
          </a:prstGeom>
          <a:noFill/>
          <a:ln w="9525">
            <a:noFill/>
            <a:miter lim="800000"/>
            <a:headEnd/>
            <a:tailEnd/>
          </a:ln>
        </p:spPr>
      </p:pic>
      <p:sp>
        <p:nvSpPr>
          <p:cNvPr id="74754" name="矩形 1"/>
          <p:cNvSpPr>
            <a:spLocks noChangeArrowheads="1"/>
          </p:cNvSpPr>
          <p:nvPr/>
        </p:nvSpPr>
        <p:spPr bwMode="auto">
          <a:xfrm>
            <a:off x="179388" y="836613"/>
            <a:ext cx="8893175" cy="5681662"/>
          </a:xfrm>
          <a:prstGeom prst="rect">
            <a:avLst/>
          </a:prstGeom>
          <a:noFill/>
          <a:ln w="9525">
            <a:noFill/>
            <a:miter lim="800000"/>
            <a:headEnd/>
            <a:tailEnd/>
          </a:ln>
        </p:spPr>
        <p:txBody>
          <a:bodyPr>
            <a:spAutoFit/>
          </a:bodyPr>
          <a:lstStyle/>
          <a:p>
            <a:pPr marL="395288" indent="-395288">
              <a:lnSpc>
                <a:spcPct val="93000"/>
              </a:lnSpc>
              <a:spcBef>
                <a:spcPct val="1000"/>
              </a:spcBef>
            </a:pPr>
            <a:r>
              <a:rPr lang="zh-TW" altLang="zh-TW" sz="2800" b="1">
                <a:solidFill>
                  <a:srgbClr val="0000FF"/>
                </a:solidFill>
                <a:latin typeface="標楷體" pitchFamily="65" charset="-120"/>
                <a:ea typeface="標楷體" pitchFamily="65" charset="-120"/>
              </a:rPr>
              <a:t>2.酣高樓：</a:t>
            </a:r>
            <a:r>
              <a:rPr lang="zh-TW" altLang="zh-TW" sz="2800">
                <a:solidFill>
                  <a:schemeClr val="tx1"/>
                </a:solidFill>
                <a:latin typeface="標楷體" pitchFamily="65" charset="-120"/>
                <a:ea typeface="標楷體" pitchFamily="65" charset="-120"/>
              </a:rPr>
              <a:t>指在謝</a:t>
            </a:r>
            <a:r>
              <a:rPr lang="zh-TW" altLang="en-US" sz="2800">
                <a:solidFill>
                  <a:schemeClr val="tx1"/>
                </a:solidFill>
                <a:latin typeface="標楷體" pitchFamily="65" charset="-120"/>
                <a:ea typeface="標楷體" pitchFamily="65" charset="-120"/>
              </a:rPr>
              <a:t>朓</a:t>
            </a:r>
            <a:r>
              <a:rPr lang="zh-TW" altLang="zh-TW" sz="2800">
                <a:solidFill>
                  <a:schemeClr val="tx1"/>
                </a:solidFill>
                <a:latin typeface="標楷體" pitchFamily="65" charset="-120"/>
                <a:ea typeface="標楷體" pitchFamily="65" charset="-120"/>
              </a:rPr>
              <a:t>樓上暢飲。</a:t>
            </a:r>
          </a:p>
          <a:p>
            <a:pPr marL="395288" indent="-395288">
              <a:lnSpc>
                <a:spcPct val="93000"/>
              </a:lnSpc>
              <a:spcBef>
                <a:spcPct val="1000"/>
              </a:spcBef>
            </a:pPr>
            <a:r>
              <a:rPr lang="zh-TW" altLang="zh-TW" sz="2800" b="1">
                <a:solidFill>
                  <a:srgbClr val="0000FF"/>
                </a:solidFill>
                <a:latin typeface="標楷體" pitchFamily="65" charset="-120"/>
                <a:ea typeface="標楷體" pitchFamily="65" charset="-120"/>
              </a:rPr>
              <a:t>3.蓬萊文章：</a:t>
            </a:r>
            <a:r>
              <a:rPr lang="zh-TW" altLang="zh-TW" sz="2800">
                <a:solidFill>
                  <a:schemeClr val="tx1"/>
                </a:solidFill>
                <a:latin typeface="標楷體" pitchFamily="65" charset="-120"/>
                <a:ea typeface="標楷體" pitchFamily="65" charset="-120"/>
              </a:rPr>
              <a:t>指李雲文章。蓬萊，海中神山，傳說仙府典籍祕錄均藏於此，東漢借指朝廷藏書處，唐代用以指祕書省。李雲時為祕書省校書郎，故李白以蓬萊文章稱其文章。</a:t>
            </a:r>
          </a:p>
          <a:p>
            <a:pPr marL="395288" indent="-395288">
              <a:lnSpc>
                <a:spcPct val="93000"/>
              </a:lnSpc>
              <a:spcBef>
                <a:spcPct val="1000"/>
              </a:spcBef>
            </a:pPr>
            <a:r>
              <a:rPr lang="zh-TW" altLang="zh-TW" sz="2800" b="1">
                <a:solidFill>
                  <a:srgbClr val="0000FF"/>
                </a:solidFill>
                <a:latin typeface="標楷體" pitchFamily="65" charset="-120"/>
                <a:ea typeface="標楷體" pitchFamily="65" charset="-120"/>
              </a:rPr>
              <a:t>4.建安骨：</a:t>
            </a:r>
            <a:r>
              <a:rPr lang="zh-TW" altLang="zh-TW" sz="2800">
                <a:solidFill>
                  <a:schemeClr val="tx1"/>
                </a:solidFill>
                <a:latin typeface="標楷體" pitchFamily="65" charset="-120"/>
                <a:ea typeface="標楷體" pitchFamily="65" charset="-120"/>
              </a:rPr>
              <a:t>在此稱頌李雲詩文，具有曹操父子和建安七子等人作品剛健遒勁的風骨。建安，漢獻帝年號（西元一九六～二二○年）。</a:t>
            </a:r>
          </a:p>
          <a:p>
            <a:pPr marL="395288" indent="-395288">
              <a:lnSpc>
                <a:spcPct val="93000"/>
              </a:lnSpc>
              <a:spcBef>
                <a:spcPct val="1000"/>
              </a:spcBef>
            </a:pPr>
            <a:r>
              <a:rPr lang="zh-TW" altLang="zh-TW" sz="2800" b="1">
                <a:solidFill>
                  <a:srgbClr val="0000FF"/>
                </a:solidFill>
                <a:latin typeface="標楷體" pitchFamily="65" charset="-120"/>
                <a:ea typeface="標楷體" pitchFamily="65" charset="-120"/>
              </a:rPr>
              <a:t>5.中間：</a:t>
            </a:r>
            <a:r>
              <a:rPr lang="zh-TW" altLang="zh-TW" sz="2800">
                <a:solidFill>
                  <a:schemeClr val="tx1"/>
                </a:solidFill>
                <a:latin typeface="標楷體" pitchFamily="65" charset="-120"/>
                <a:ea typeface="標楷體" pitchFamily="65" charset="-120"/>
              </a:rPr>
              <a:t>指從建安到唐代之間。</a:t>
            </a:r>
            <a:endParaRPr lang="zh-TW" altLang="en-US" sz="2800">
              <a:solidFill>
                <a:schemeClr val="tx1"/>
              </a:solidFill>
              <a:latin typeface="標楷體" pitchFamily="65" charset="-120"/>
              <a:ea typeface="標楷體" pitchFamily="65" charset="-120"/>
            </a:endParaRPr>
          </a:p>
          <a:p>
            <a:pPr marL="395288" indent="-395288">
              <a:lnSpc>
                <a:spcPct val="93000"/>
              </a:lnSpc>
              <a:spcBef>
                <a:spcPct val="1000"/>
              </a:spcBef>
            </a:pPr>
            <a:r>
              <a:rPr lang="zh-TW" altLang="zh-TW" sz="2800" b="1">
                <a:solidFill>
                  <a:srgbClr val="0000FF"/>
                </a:solidFill>
                <a:latin typeface="標楷體" pitchFamily="65" charset="-120"/>
                <a:ea typeface="標楷體" pitchFamily="65" charset="-120"/>
              </a:rPr>
              <a:t>6.小謝：</a:t>
            </a:r>
            <a:r>
              <a:rPr lang="zh-TW" altLang="zh-TW" sz="2800">
                <a:solidFill>
                  <a:schemeClr val="tx1"/>
                </a:solidFill>
                <a:latin typeface="標楷體" pitchFamily="65" charset="-120"/>
                <a:ea typeface="標楷體" pitchFamily="65" charset="-120"/>
              </a:rPr>
              <a:t>指謝</a:t>
            </a:r>
            <a:r>
              <a:rPr lang="zh-TW" altLang="en-US" sz="2800">
                <a:solidFill>
                  <a:schemeClr val="tx1"/>
                </a:solidFill>
                <a:latin typeface="標楷體" pitchFamily="65" charset="-120"/>
                <a:ea typeface="標楷體" pitchFamily="65" charset="-120"/>
              </a:rPr>
              <a:t>朓</a:t>
            </a:r>
            <a:r>
              <a:rPr lang="zh-TW" altLang="zh-TW" sz="2800">
                <a:solidFill>
                  <a:schemeClr val="tx1"/>
                </a:solidFill>
                <a:latin typeface="標楷體" pitchFamily="65" charset="-120"/>
                <a:ea typeface="標楷體" pitchFamily="65" charset="-120"/>
              </a:rPr>
              <a:t>。世稱南朝宋詩人謝靈運為大謝，南朝齊謝</a:t>
            </a:r>
            <a:r>
              <a:rPr lang="zh-TW" altLang="en-US" sz="2800">
                <a:solidFill>
                  <a:schemeClr val="tx1"/>
                </a:solidFill>
                <a:latin typeface="標楷體" pitchFamily="65" charset="-120"/>
                <a:ea typeface="標楷體" pitchFamily="65" charset="-120"/>
              </a:rPr>
              <a:t>朓</a:t>
            </a:r>
            <a:r>
              <a:rPr lang="zh-TW" altLang="zh-TW" sz="2800">
                <a:solidFill>
                  <a:schemeClr val="tx1"/>
                </a:solidFill>
                <a:latin typeface="標楷體" pitchFamily="65" charset="-120"/>
                <a:ea typeface="標楷體" pitchFamily="65" charset="-120"/>
              </a:rPr>
              <a:t>為小謝。李白在此以謝</a:t>
            </a:r>
            <a:r>
              <a:rPr lang="zh-TW" altLang="en-US" sz="2800">
                <a:solidFill>
                  <a:schemeClr val="tx1"/>
                </a:solidFill>
                <a:latin typeface="標楷體" pitchFamily="65" charset="-120"/>
                <a:ea typeface="標楷體" pitchFamily="65" charset="-120"/>
              </a:rPr>
              <a:t>朓</a:t>
            </a:r>
            <a:r>
              <a:rPr lang="zh-TW" altLang="zh-TW" sz="2800">
                <a:solidFill>
                  <a:schemeClr val="tx1"/>
                </a:solidFill>
                <a:latin typeface="標楷體" pitchFamily="65" charset="-120"/>
                <a:ea typeface="標楷體" pitchFamily="65" charset="-120"/>
              </a:rPr>
              <a:t>自比。</a:t>
            </a:r>
          </a:p>
          <a:p>
            <a:pPr marL="395288" indent="-395288">
              <a:lnSpc>
                <a:spcPct val="93000"/>
              </a:lnSpc>
              <a:spcBef>
                <a:spcPct val="1000"/>
              </a:spcBef>
            </a:pPr>
            <a:r>
              <a:rPr lang="zh-TW" altLang="zh-TW" sz="2800" b="1">
                <a:solidFill>
                  <a:srgbClr val="0000FF"/>
                </a:solidFill>
                <a:latin typeface="標楷體" pitchFamily="65" charset="-120"/>
                <a:ea typeface="標楷體" pitchFamily="65" charset="-120"/>
              </a:rPr>
              <a:t>7.清發：</a:t>
            </a:r>
            <a:r>
              <a:rPr lang="zh-TW" altLang="zh-TW" sz="2800">
                <a:solidFill>
                  <a:schemeClr val="tx1"/>
                </a:solidFill>
                <a:latin typeface="標楷體" pitchFamily="65" charset="-120"/>
                <a:ea typeface="標楷體" pitchFamily="65" charset="-120"/>
              </a:rPr>
              <a:t>指清新煥發的詩風。</a:t>
            </a:r>
          </a:p>
          <a:p>
            <a:pPr marL="395288" indent="-395288">
              <a:lnSpc>
                <a:spcPct val="93000"/>
              </a:lnSpc>
              <a:spcBef>
                <a:spcPct val="1000"/>
              </a:spcBef>
            </a:pPr>
            <a:r>
              <a:rPr lang="zh-TW" altLang="zh-TW" sz="2800" b="1">
                <a:solidFill>
                  <a:srgbClr val="0000FF"/>
                </a:solidFill>
                <a:latin typeface="標楷體" pitchFamily="65" charset="-120"/>
                <a:ea typeface="標楷體" pitchFamily="65" charset="-120"/>
              </a:rPr>
              <a:t>8.逸興：</a:t>
            </a:r>
            <a:r>
              <a:rPr lang="zh-TW" altLang="zh-TW" sz="2800">
                <a:solidFill>
                  <a:schemeClr val="tx1"/>
                </a:solidFill>
                <a:latin typeface="標楷體" pitchFamily="65" charset="-120"/>
                <a:ea typeface="標楷體" pitchFamily="65" charset="-120"/>
              </a:rPr>
              <a:t>超逸豪放的意興。</a:t>
            </a:r>
          </a:p>
          <a:p>
            <a:pPr marL="395288" indent="-395288">
              <a:lnSpc>
                <a:spcPct val="93000"/>
              </a:lnSpc>
              <a:spcBef>
                <a:spcPct val="1000"/>
              </a:spcBef>
            </a:pPr>
            <a:r>
              <a:rPr lang="zh-TW" altLang="zh-TW" sz="2800" b="1">
                <a:solidFill>
                  <a:srgbClr val="0000FF"/>
                </a:solidFill>
                <a:latin typeface="標楷體" pitchFamily="65" charset="-120"/>
                <a:ea typeface="標楷體" pitchFamily="65" charset="-120"/>
              </a:rPr>
              <a:t>9.覽：</a:t>
            </a:r>
            <a:r>
              <a:rPr lang="zh-TW" altLang="zh-TW" sz="2800">
                <a:solidFill>
                  <a:schemeClr val="tx1"/>
                </a:solidFill>
                <a:latin typeface="標楷體" pitchFamily="65" charset="-120"/>
                <a:ea typeface="標楷體" pitchFamily="65" charset="-120"/>
              </a:rPr>
              <a:t>同「攬」，摘取。</a:t>
            </a:r>
          </a:p>
        </p:txBody>
      </p:sp>
      <p:pic>
        <p:nvPicPr>
          <p:cNvPr id="74755" name="圖片 4" descr="下方ICON-關閉.png">
            <a:hlinkClick r:id="rId4" action="ppaction://hlinksldjump"/>
          </p:cNvPr>
          <p:cNvPicPr>
            <a:picLocks noChangeAspect="1"/>
          </p:cNvPicPr>
          <p:nvPr/>
        </p:nvPicPr>
        <p:blipFill>
          <a:blip r:embed="rId5"/>
          <a:srcRect/>
          <a:stretch>
            <a:fillRect/>
          </a:stretch>
        </p:blipFill>
        <p:spPr bwMode="auto">
          <a:xfrm>
            <a:off x="8334375" y="6519863"/>
            <a:ext cx="846138" cy="366712"/>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3553" name="圖片 1"/>
          <p:cNvPicPr>
            <a:picLocks noChangeAspect="1"/>
          </p:cNvPicPr>
          <p:nvPr/>
        </p:nvPicPr>
        <p:blipFill>
          <a:blip r:embed="rId3"/>
          <a:srcRect/>
          <a:stretch>
            <a:fillRect/>
          </a:stretch>
        </p:blipFill>
        <p:spPr bwMode="auto">
          <a:xfrm>
            <a:off x="0" y="188913"/>
            <a:ext cx="9144000" cy="1014412"/>
          </a:xfrm>
          <a:prstGeom prst="rect">
            <a:avLst/>
          </a:prstGeom>
          <a:noFill/>
          <a:ln w="9525">
            <a:noFill/>
            <a:miter lim="800000"/>
            <a:headEnd/>
            <a:tailEnd/>
          </a:ln>
        </p:spPr>
      </p:pic>
      <p:sp>
        <p:nvSpPr>
          <p:cNvPr id="23554" name="Rectangle 3"/>
          <p:cNvSpPr>
            <a:spLocks noGrp="1"/>
          </p:cNvSpPr>
          <p:nvPr>
            <p:ph type="body" idx="1"/>
          </p:nvPr>
        </p:nvSpPr>
        <p:spPr>
          <a:xfrm>
            <a:off x="155575" y="981075"/>
            <a:ext cx="8821738" cy="4525963"/>
          </a:xfrm>
        </p:spPr>
        <p:txBody>
          <a:bodyPr/>
          <a:lstStyle/>
          <a:p>
            <a:pPr marL="0" indent="0" eaLnBrk="1" hangingPunct="1">
              <a:lnSpc>
                <a:spcPct val="150000"/>
              </a:lnSpc>
              <a:spcBef>
                <a:spcPts val="1200"/>
              </a:spcBef>
              <a:buFont typeface="Arial" charset="0"/>
              <a:buNone/>
            </a:pPr>
            <a:r>
              <a:rPr lang="zh-TW" altLang="en-US" sz="2800" smtClean="0">
                <a:ea typeface="標楷體" pitchFamily="65" charset="-120"/>
              </a:rPr>
              <a:t>「弱冠弄柔翰」四句，作者寫自己的文才。「邊城苦鳴鏑」四句，轉為抒寫自己對武略的通曉。左思在此說明自己非但文才出眾，而且胸有韜略。</a:t>
            </a:r>
          </a:p>
        </p:txBody>
      </p:sp>
      <p:pic>
        <p:nvPicPr>
          <p:cNvPr id="23555" name="圖片 4" descr="下方ICON-關閉.png">
            <a:hlinkClick r:id="rId4" action="ppaction://hlinksldjump"/>
          </p:cNvPr>
          <p:cNvPicPr>
            <a:picLocks noChangeAspect="1"/>
          </p:cNvPicPr>
          <p:nvPr/>
        </p:nvPicPr>
        <p:blipFill>
          <a:blip r:embed="rId5"/>
          <a:srcRect/>
          <a:stretch>
            <a:fillRect/>
          </a:stretch>
        </p:blipFill>
        <p:spPr bwMode="auto">
          <a:xfrm>
            <a:off x="8334375" y="6519863"/>
            <a:ext cx="846138" cy="365125"/>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6801" name="圖片 4"/>
          <p:cNvPicPr>
            <a:picLocks noChangeAspect="1"/>
          </p:cNvPicPr>
          <p:nvPr/>
        </p:nvPicPr>
        <p:blipFill>
          <a:blip r:embed="rId2"/>
          <a:srcRect/>
          <a:stretch>
            <a:fillRect/>
          </a:stretch>
        </p:blipFill>
        <p:spPr bwMode="auto">
          <a:xfrm>
            <a:off x="0" y="188913"/>
            <a:ext cx="9144000" cy="1014412"/>
          </a:xfrm>
          <a:prstGeom prst="rect">
            <a:avLst/>
          </a:prstGeom>
          <a:noFill/>
          <a:ln w="9525">
            <a:noFill/>
            <a:miter lim="800000"/>
            <a:headEnd/>
            <a:tailEnd/>
          </a:ln>
        </p:spPr>
      </p:pic>
      <p:sp>
        <p:nvSpPr>
          <p:cNvPr id="76802" name="Rectangle 3"/>
          <p:cNvSpPr txBox="1">
            <a:spLocks/>
          </p:cNvSpPr>
          <p:nvPr/>
        </p:nvSpPr>
        <p:spPr bwMode="auto">
          <a:xfrm>
            <a:off x="250825" y="1052513"/>
            <a:ext cx="8497888" cy="4105275"/>
          </a:xfrm>
          <a:prstGeom prst="rect">
            <a:avLst/>
          </a:prstGeom>
          <a:noFill/>
          <a:ln w="9525">
            <a:noFill/>
            <a:miter lim="800000"/>
            <a:headEnd/>
            <a:tailEnd/>
          </a:ln>
        </p:spPr>
        <p:txBody>
          <a:bodyPr/>
          <a:lstStyle/>
          <a:p>
            <a:pPr marL="368300" indent="-368300">
              <a:lnSpc>
                <a:spcPct val="120000"/>
              </a:lnSpc>
              <a:spcBef>
                <a:spcPts val="600"/>
              </a:spcBef>
            </a:pPr>
            <a:r>
              <a:rPr lang="zh-TW" altLang="zh-TW" sz="2800" b="1">
                <a:solidFill>
                  <a:srgbClr val="0000FF"/>
                </a:solidFill>
                <a:latin typeface="標楷體" pitchFamily="65" charset="-120"/>
                <a:ea typeface="標楷體" pitchFamily="65" charset="-120"/>
              </a:rPr>
              <a:t>10.散髮：</a:t>
            </a:r>
            <a:r>
              <a:rPr lang="zh-TW" altLang="zh-TW" sz="2800">
                <a:solidFill>
                  <a:schemeClr val="tx1"/>
                </a:solidFill>
                <a:latin typeface="標楷體" pitchFamily="65" charset="-120"/>
                <a:ea typeface="標楷體" pitchFamily="65" charset="-120"/>
              </a:rPr>
              <a:t>古人束髮戴冠，散髮表示不受拘束。</a:t>
            </a:r>
          </a:p>
          <a:p>
            <a:pPr marL="368300" indent="-368300">
              <a:lnSpc>
                <a:spcPct val="120000"/>
              </a:lnSpc>
              <a:spcBef>
                <a:spcPts val="600"/>
              </a:spcBef>
            </a:pPr>
            <a:r>
              <a:rPr lang="zh-TW" altLang="zh-TW" sz="2800" b="1">
                <a:solidFill>
                  <a:srgbClr val="0000FF"/>
                </a:solidFill>
                <a:latin typeface="標楷體" pitchFamily="65" charset="-120"/>
                <a:ea typeface="標楷體" pitchFamily="65" charset="-120"/>
              </a:rPr>
              <a:t>11.扁舟：</a:t>
            </a:r>
            <a:r>
              <a:rPr lang="zh-TW" altLang="zh-TW" sz="2800">
                <a:solidFill>
                  <a:schemeClr val="tx1"/>
                </a:solidFill>
                <a:latin typeface="標楷體" pitchFamily="65" charset="-120"/>
                <a:ea typeface="標楷體" pitchFamily="65" charset="-120"/>
              </a:rPr>
              <a:t>小船。扁，音ㄆㄧㄢ。</a:t>
            </a:r>
          </a:p>
        </p:txBody>
      </p:sp>
      <p:pic>
        <p:nvPicPr>
          <p:cNvPr id="76803" name="圖片 4" descr="下方ICON-關閉.png">
            <a:hlinkClick r:id="rId3" action="ppaction://hlinksldjump"/>
          </p:cNvPr>
          <p:cNvPicPr>
            <a:picLocks noChangeAspect="1"/>
          </p:cNvPicPr>
          <p:nvPr/>
        </p:nvPicPr>
        <p:blipFill>
          <a:blip r:embed="rId4"/>
          <a:srcRect/>
          <a:stretch>
            <a:fillRect/>
          </a:stretch>
        </p:blipFill>
        <p:spPr bwMode="auto">
          <a:xfrm>
            <a:off x="8334375" y="6519863"/>
            <a:ext cx="846138" cy="366712"/>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5601" name="圖片 1"/>
          <p:cNvPicPr>
            <a:picLocks noChangeAspect="1"/>
          </p:cNvPicPr>
          <p:nvPr/>
        </p:nvPicPr>
        <p:blipFill>
          <a:blip r:embed="rId3"/>
          <a:srcRect/>
          <a:stretch>
            <a:fillRect/>
          </a:stretch>
        </p:blipFill>
        <p:spPr bwMode="auto">
          <a:xfrm>
            <a:off x="0" y="185738"/>
            <a:ext cx="9144000" cy="1014412"/>
          </a:xfrm>
          <a:prstGeom prst="rect">
            <a:avLst/>
          </a:prstGeom>
          <a:noFill/>
          <a:ln w="9525">
            <a:noFill/>
            <a:miter lim="800000"/>
            <a:headEnd/>
            <a:tailEnd/>
          </a:ln>
        </p:spPr>
      </p:pic>
      <p:sp>
        <p:nvSpPr>
          <p:cNvPr id="25602" name="Rectangle 3"/>
          <p:cNvSpPr>
            <a:spLocks/>
          </p:cNvSpPr>
          <p:nvPr/>
        </p:nvSpPr>
        <p:spPr bwMode="auto">
          <a:xfrm>
            <a:off x="107950" y="984250"/>
            <a:ext cx="8964613" cy="5391150"/>
          </a:xfrm>
          <a:prstGeom prst="rect">
            <a:avLst/>
          </a:prstGeom>
          <a:noFill/>
          <a:ln w="9525">
            <a:noFill/>
            <a:miter lim="800000"/>
            <a:headEnd/>
            <a:tailEnd/>
          </a:ln>
        </p:spPr>
        <p:txBody>
          <a:bodyPr/>
          <a:lstStyle/>
          <a:p>
            <a:pPr>
              <a:lnSpc>
                <a:spcPct val="150000"/>
              </a:lnSpc>
              <a:spcBef>
                <a:spcPts val="1200"/>
              </a:spcBef>
            </a:pPr>
            <a:r>
              <a:rPr kumimoji="0" lang="zh-TW" altLang="en-US" sz="2800">
                <a:solidFill>
                  <a:schemeClr val="tx1"/>
                </a:solidFill>
                <a:ea typeface="標楷體" pitchFamily="65" charset="-120"/>
              </a:rPr>
              <a:t>我二十歲時就執筆寫作，才能卓越、博覽群書。著論以賈誼</a:t>
            </a:r>
            <a:r>
              <a:rPr kumimoji="0" lang="en-US" altLang="zh-TW" sz="2800">
                <a:solidFill>
                  <a:schemeClr val="tx1"/>
                </a:solidFill>
                <a:ea typeface="標楷體" pitchFamily="65" charset="-120"/>
              </a:rPr>
              <a:t>〈</a:t>
            </a:r>
            <a:r>
              <a:rPr kumimoji="0" lang="zh-TW" altLang="en-US" sz="2800">
                <a:solidFill>
                  <a:schemeClr val="tx1"/>
                </a:solidFill>
                <a:ea typeface="標楷體" pitchFamily="65" charset="-120"/>
              </a:rPr>
              <a:t>過秦論</a:t>
            </a:r>
            <a:r>
              <a:rPr kumimoji="0" lang="en-US" altLang="zh-TW" sz="2800">
                <a:solidFill>
                  <a:schemeClr val="tx1"/>
                </a:solidFill>
                <a:ea typeface="標楷體" pitchFamily="65" charset="-120"/>
              </a:rPr>
              <a:t>〉</a:t>
            </a:r>
            <a:r>
              <a:rPr kumimoji="0" lang="zh-TW" altLang="en-US" sz="2800">
                <a:solidFill>
                  <a:schemeClr val="tx1"/>
                </a:solidFill>
                <a:ea typeface="標楷體" pitchFamily="65" charset="-120"/>
              </a:rPr>
              <a:t>為準則，作賦則以司馬相如</a:t>
            </a:r>
            <a:r>
              <a:rPr kumimoji="0" lang="en-US" altLang="zh-TW" sz="2800">
                <a:solidFill>
                  <a:schemeClr val="tx1"/>
                </a:solidFill>
                <a:ea typeface="標楷體" pitchFamily="65" charset="-120"/>
              </a:rPr>
              <a:t>〈</a:t>
            </a:r>
            <a:r>
              <a:rPr kumimoji="0" lang="zh-TW" altLang="en-US" sz="2800">
                <a:solidFill>
                  <a:schemeClr val="tx1"/>
                </a:solidFill>
                <a:ea typeface="標楷體" pitchFamily="65" charset="-120"/>
              </a:rPr>
              <a:t>子虛賦</a:t>
            </a:r>
            <a:r>
              <a:rPr kumimoji="0" lang="en-US" altLang="zh-TW" sz="2800">
                <a:solidFill>
                  <a:schemeClr val="tx1"/>
                </a:solidFill>
                <a:ea typeface="標楷體" pitchFamily="65" charset="-120"/>
              </a:rPr>
              <a:t>〉</a:t>
            </a:r>
            <a:r>
              <a:rPr kumimoji="0" lang="zh-TW" altLang="en-US" sz="2800">
                <a:solidFill>
                  <a:schemeClr val="tx1"/>
                </a:solidFill>
                <a:ea typeface="標楷體" pitchFamily="65" charset="-120"/>
              </a:rPr>
              <a:t>作為典範。邊城上戰事頻繁，緊急的軍事文書急傳至京師。我雖然不是披甲戴盔的武士，過去卻也讀過古代兵書。</a:t>
            </a:r>
          </a:p>
        </p:txBody>
      </p:sp>
      <p:pic>
        <p:nvPicPr>
          <p:cNvPr id="25603" name="圖片 4" descr="下方ICON-關閉.png">
            <a:hlinkClick r:id="rId4" action="ppaction://hlinksldjump"/>
          </p:cNvPr>
          <p:cNvPicPr>
            <a:picLocks noChangeAspect="1"/>
          </p:cNvPicPr>
          <p:nvPr/>
        </p:nvPicPr>
        <p:blipFill>
          <a:blip r:embed="rId5"/>
          <a:srcRect/>
          <a:stretch>
            <a:fillRect/>
          </a:stretch>
        </p:blipFill>
        <p:spPr bwMode="auto">
          <a:xfrm>
            <a:off x="8334375" y="6519863"/>
            <a:ext cx="846138" cy="366712"/>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7649" name="圖片 2"/>
          <p:cNvPicPr>
            <a:picLocks noChangeAspect="1"/>
          </p:cNvPicPr>
          <p:nvPr/>
        </p:nvPicPr>
        <p:blipFill>
          <a:blip r:embed="rId3"/>
          <a:srcRect/>
          <a:stretch>
            <a:fillRect/>
          </a:stretch>
        </p:blipFill>
        <p:spPr bwMode="auto">
          <a:xfrm>
            <a:off x="0" y="185738"/>
            <a:ext cx="9144000" cy="1014412"/>
          </a:xfrm>
          <a:prstGeom prst="rect">
            <a:avLst/>
          </a:prstGeom>
          <a:noFill/>
          <a:ln w="9525">
            <a:noFill/>
            <a:miter lim="800000"/>
            <a:headEnd/>
            <a:tailEnd/>
          </a:ln>
        </p:spPr>
      </p:pic>
      <p:sp>
        <p:nvSpPr>
          <p:cNvPr id="27650" name="內容版面配置區 2"/>
          <p:cNvSpPr>
            <a:spLocks noGrp="1"/>
          </p:cNvSpPr>
          <p:nvPr>
            <p:ph idx="1"/>
          </p:nvPr>
        </p:nvSpPr>
        <p:spPr>
          <a:xfrm>
            <a:off x="153988" y="908050"/>
            <a:ext cx="8891587" cy="1296988"/>
          </a:xfrm>
        </p:spPr>
        <p:txBody>
          <a:bodyPr/>
          <a:lstStyle/>
          <a:p>
            <a:pPr marL="423863" indent="-423863" eaLnBrk="1" hangingPunct="1">
              <a:buFont typeface="Arial" charset="0"/>
              <a:buNone/>
            </a:pPr>
            <a:r>
              <a:rPr lang="en-US" altLang="zh-TW" smtClean="0">
                <a:latin typeface="標楷體" pitchFamily="65" charset="-120"/>
                <a:ea typeface="標楷體" pitchFamily="65" charset="-120"/>
              </a:rPr>
              <a:t>1.</a:t>
            </a:r>
            <a:r>
              <a:rPr lang="zh-TW" altLang="en-US" smtClean="0">
                <a:latin typeface="標楷體" pitchFamily="65" charset="-120"/>
                <a:ea typeface="標楷體" pitchFamily="65" charset="-120"/>
              </a:rPr>
              <a:t>左思寫</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詠史</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詩的動機何在？</a:t>
            </a:r>
          </a:p>
          <a:p>
            <a:pPr marL="423863" indent="-423863">
              <a:buFont typeface="Arial" charset="0"/>
              <a:buNone/>
            </a:pPr>
            <a:r>
              <a:rPr lang="zh-TW" altLang="en-US" smtClean="0">
                <a:latin typeface="標楷體" pitchFamily="65" charset="-120"/>
                <a:ea typeface="標楷體" pitchFamily="65" charset="-120"/>
              </a:rPr>
              <a:t>答：</a:t>
            </a:r>
          </a:p>
        </p:txBody>
      </p:sp>
      <p:sp>
        <p:nvSpPr>
          <p:cNvPr id="4" name="內容版面配置區 2"/>
          <p:cNvSpPr txBox="1">
            <a:spLocks/>
          </p:cNvSpPr>
          <p:nvPr/>
        </p:nvSpPr>
        <p:spPr bwMode="auto">
          <a:xfrm>
            <a:off x="957263" y="1503363"/>
            <a:ext cx="7921625" cy="1162050"/>
          </a:xfrm>
          <a:prstGeom prst="rect">
            <a:avLst/>
          </a:prstGeom>
          <a:noFill/>
          <a:ln w="9525">
            <a:noFill/>
            <a:miter lim="800000"/>
            <a:headEnd/>
            <a:tailEnd/>
          </a:ln>
        </p:spPr>
        <p:txBody>
          <a:bodyPr/>
          <a:lstStyle/>
          <a:p>
            <a:pPr>
              <a:spcBef>
                <a:spcPct val="20000"/>
              </a:spcBef>
              <a:tabLst>
                <a:tab pos="0" algn="l"/>
              </a:tabLst>
            </a:pPr>
            <a:r>
              <a:rPr kumimoji="0" lang="zh-TW" altLang="en-US">
                <a:ea typeface="標楷體" pitchFamily="65" charset="-120"/>
              </a:rPr>
              <a:t>左思雖然博學能文，胸懷大志，然而由於出身貧寒，在晉代上品無寒門，下品無世族的門第制度中，仕途上一直很不得意，於是將內心的矛盾與苦悶傾洩為詩，典型的代表作就是這八首</a:t>
            </a:r>
            <a:r>
              <a:rPr kumimoji="0" lang="en-US" altLang="zh-TW">
                <a:ea typeface="標楷體" pitchFamily="65" charset="-120"/>
              </a:rPr>
              <a:t>〈</a:t>
            </a:r>
            <a:r>
              <a:rPr kumimoji="0" lang="zh-TW" altLang="en-US">
                <a:ea typeface="標楷體" pitchFamily="65" charset="-120"/>
              </a:rPr>
              <a:t>詠史</a:t>
            </a:r>
            <a:r>
              <a:rPr kumimoji="0" lang="en-US" altLang="zh-TW">
                <a:ea typeface="標楷體" pitchFamily="65" charset="-120"/>
              </a:rPr>
              <a:t>〉</a:t>
            </a:r>
            <a:r>
              <a:rPr kumimoji="0" lang="zh-TW" altLang="en-US">
                <a:ea typeface="標楷體" pitchFamily="65" charset="-120"/>
              </a:rPr>
              <a:t>。其主要內容在於借詠歷史人物，來抒發自身的懷才不遇，及對現實社會的批評。</a:t>
            </a:r>
          </a:p>
        </p:txBody>
      </p:sp>
      <p:pic>
        <p:nvPicPr>
          <p:cNvPr id="27652" name="圖片 6" descr="下方ICON-關閉.png">
            <a:hlinkClick r:id="rId4" action="ppaction://hlinksldjump"/>
          </p:cNvPr>
          <p:cNvPicPr>
            <a:picLocks noChangeAspect="1"/>
          </p:cNvPicPr>
          <p:nvPr/>
        </p:nvPicPr>
        <p:blipFill>
          <a:blip r:embed="rId5"/>
          <a:srcRect/>
          <a:stretch>
            <a:fillRect/>
          </a:stretch>
        </p:blipFill>
        <p:spPr bwMode="auto">
          <a:xfrm>
            <a:off x="8334375" y="6519863"/>
            <a:ext cx="846138" cy="3651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9" name="文字方塊 48"/>
          <p:cNvSpPr txBox="1">
            <a:spLocks noChangeArrowheads="1"/>
          </p:cNvSpPr>
          <p:nvPr/>
        </p:nvSpPr>
        <p:spPr bwMode="auto">
          <a:xfrm>
            <a:off x="971550" y="3352800"/>
            <a:ext cx="2951163" cy="546100"/>
          </a:xfrm>
          <a:prstGeom prst="rect">
            <a:avLst/>
          </a:prstGeom>
          <a:noFill/>
          <a:ln w="9525">
            <a:noFill/>
            <a:miter lim="800000"/>
            <a:headEnd/>
            <a:tailEnd/>
          </a:ln>
        </p:spPr>
        <p:txBody>
          <a:bodyPr lIns="0" tIns="0" rIns="0" bIns="0">
            <a:spAutoFit/>
          </a:bodyPr>
          <a:lstStyle/>
          <a:p>
            <a:pPr algn="ctr">
              <a:lnSpc>
                <a:spcPct val="85000"/>
              </a:lnSpc>
            </a:pPr>
            <a:r>
              <a:rPr lang="zh-TW" altLang="en-US" sz="2100" b="1">
                <a:solidFill>
                  <a:srgbClr val="FF0066"/>
                </a:solidFill>
                <a:ea typeface="微軟正黑體" pitchFamily="34" charset="-120"/>
              </a:rPr>
              <a:t>譬喻（借喻：本體為</a:t>
            </a:r>
          </a:p>
          <a:p>
            <a:pPr algn="ctr">
              <a:lnSpc>
                <a:spcPct val="85000"/>
              </a:lnSpc>
            </a:pPr>
            <a:r>
              <a:rPr lang="zh-TW" altLang="en-US" sz="2100" b="1">
                <a:solidFill>
                  <a:srgbClr val="FF0066"/>
                </a:solidFill>
                <a:ea typeface="微軟正黑體" pitchFamily="34" charset="-120"/>
              </a:rPr>
              <a:t>「殷切盼望施展己才」）</a:t>
            </a:r>
          </a:p>
        </p:txBody>
      </p:sp>
      <p:sp>
        <p:nvSpPr>
          <p:cNvPr id="29699" name="Rectangle 3"/>
          <p:cNvSpPr>
            <a:spLocks noGrp="1"/>
          </p:cNvSpPr>
          <p:nvPr>
            <p:ph type="body" idx="4294967295"/>
          </p:nvPr>
        </p:nvSpPr>
        <p:spPr>
          <a:xfrm>
            <a:off x="1917700" y="1023938"/>
            <a:ext cx="5607050" cy="3516312"/>
          </a:xfrm>
        </p:spPr>
        <p:txBody>
          <a:bodyPr/>
          <a:lstStyle/>
          <a:p>
            <a:pPr marL="0" indent="0">
              <a:lnSpc>
                <a:spcPct val="230000"/>
              </a:lnSpc>
              <a:spcBef>
                <a:spcPts val="600"/>
              </a:spcBef>
              <a:spcAft>
                <a:spcPts val="600"/>
              </a:spcAft>
              <a:buFont typeface="Arial" charset="0"/>
              <a:buNone/>
            </a:pPr>
            <a:r>
              <a:rPr lang="zh-TW" altLang="zh-TW" sz="2800" u="sng" smtClean="0">
                <a:latin typeface="標楷體" pitchFamily="65" charset="-120"/>
                <a:ea typeface="標楷體" pitchFamily="65" charset="-120"/>
              </a:rPr>
              <a:t>長嘯激清風 ，志若無東吳</a:t>
            </a:r>
            <a:r>
              <a:rPr lang="zh-TW" altLang="zh-TW" sz="2800" smtClean="0">
                <a:latin typeface="標楷體" pitchFamily="65" charset="-120"/>
                <a:ea typeface="標楷體" pitchFamily="65" charset="-120"/>
              </a:rPr>
              <a:t> 。</a:t>
            </a:r>
            <a:endParaRPr lang="zh-TW" altLang="en-US" sz="2800" smtClean="0">
              <a:latin typeface="標楷體" pitchFamily="65" charset="-120"/>
              <a:ea typeface="標楷體" pitchFamily="65" charset="-120"/>
            </a:endParaRPr>
          </a:p>
          <a:p>
            <a:pPr marL="0" indent="0">
              <a:lnSpc>
                <a:spcPct val="230000"/>
              </a:lnSpc>
              <a:spcBef>
                <a:spcPts val="600"/>
              </a:spcBef>
              <a:spcAft>
                <a:spcPts val="600"/>
              </a:spcAft>
              <a:buFont typeface="Arial" charset="0"/>
              <a:buNone/>
            </a:pPr>
            <a:r>
              <a:rPr lang="zh-TW" altLang="zh-TW" sz="2800" u="sng" smtClean="0">
                <a:latin typeface="標楷體" pitchFamily="65" charset="-120"/>
                <a:ea typeface="標楷體" pitchFamily="65" charset="-120"/>
              </a:rPr>
              <a:t>鉛刀貴一割 ，夢想騁良圖</a:t>
            </a:r>
            <a:r>
              <a:rPr lang="zh-TW" altLang="zh-TW" sz="2800" smtClean="0">
                <a:latin typeface="標楷體" pitchFamily="65" charset="-120"/>
                <a:ea typeface="標楷體" pitchFamily="65" charset="-120"/>
              </a:rPr>
              <a:t> 。</a:t>
            </a:r>
            <a:endParaRPr lang="zh-TW" altLang="en-US" sz="2800" smtClean="0">
              <a:latin typeface="標楷體" pitchFamily="65" charset="-120"/>
              <a:ea typeface="標楷體" pitchFamily="65" charset="-120"/>
            </a:endParaRPr>
          </a:p>
          <a:p>
            <a:pPr marL="0" indent="0">
              <a:lnSpc>
                <a:spcPct val="230000"/>
              </a:lnSpc>
              <a:spcBef>
                <a:spcPts val="600"/>
              </a:spcBef>
              <a:spcAft>
                <a:spcPts val="600"/>
              </a:spcAft>
              <a:buFont typeface="Arial" charset="0"/>
              <a:buNone/>
            </a:pPr>
            <a:r>
              <a:rPr lang="zh-TW" altLang="zh-TW" sz="2800" u="sng" smtClean="0">
                <a:latin typeface="標楷體" pitchFamily="65" charset="-120"/>
                <a:ea typeface="標楷體" pitchFamily="65" charset="-120"/>
              </a:rPr>
              <a:t>左眄澄江湘 ，右盼定羌胡</a:t>
            </a:r>
            <a:r>
              <a:rPr lang="zh-TW" altLang="zh-TW" sz="2800" smtClean="0">
                <a:latin typeface="標楷體" pitchFamily="65" charset="-120"/>
                <a:ea typeface="標楷體" pitchFamily="65" charset="-120"/>
              </a:rPr>
              <a:t> 。</a:t>
            </a:r>
            <a:endParaRPr lang="zh-TW" altLang="en-US" sz="2800" smtClean="0">
              <a:latin typeface="標楷體" pitchFamily="65" charset="-120"/>
              <a:ea typeface="標楷體" pitchFamily="65" charset="-120"/>
            </a:endParaRPr>
          </a:p>
          <a:p>
            <a:pPr marL="0" indent="0">
              <a:lnSpc>
                <a:spcPct val="230000"/>
              </a:lnSpc>
              <a:spcBef>
                <a:spcPts val="600"/>
              </a:spcBef>
              <a:spcAft>
                <a:spcPts val="600"/>
              </a:spcAft>
              <a:buFont typeface="Arial" charset="0"/>
              <a:buNone/>
            </a:pPr>
            <a:r>
              <a:rPr lang="zh-TW" altLang="zh-TW" sz="2800" u="sng" smtClean="0">
                <a:latin typeface="標楷體" pitchFamily="65" charset="-120"/>
                <a:ea typeface="標楷體" pitchFamily="65" charset="-120"/>
              </a:rPr>
              <a:t>功成不受爵，長揖歸田廬</a:t>
            </a:r>
            <a:r>
              <a:rPr lang="zh-TW" altLang="zh-TW" sz="2800" smtClean="0">
                <a:latin typeface="標楷體" pitchFamily="65" charset="-120"/>
                <a:ea typeface="標楷體" pitchFamily="65" charset="-120"/>
              </a:rPr>
              <a:t> 。</a:t>
            </a:r>
            <a:endParaRPr lang="en-US" altLang="zh-TW" sz="2800" smtClean="0">
              <a:latin typeface="標楷體" pitchFamily="65" charset="-120"/>
              <a:ea typeface="標楷體" pitchFamily="65" charset="-120"/>
            </a:endParaRPr>
          </a:p>
        </p:txBody>
      </p:sp>
      <p:sp>
        <p:nvSpPr>
          <p:cNvPr id="29700" name="Rectangle 2"/>
          <p:cNvSpPr>
            <a:spLocks/>
          </p:cNvSpPr>
          <p:nvPr/>
        </p:nvSpPr>
        <p:spPr bwMode="auto">
          <a:xfrm>
            <a:off x="457200" y="0"/>
            <a:ext cx="8229600" cy="611188"/>
          </a:xfrm>
          <a:prstGeom prst="rect">
            <a:avLst/>
          </a:prstGeom>
          <a:noFill/>
          <a:ln w="9525">
            <a:noFill/>
            <a:miter lim="800000"/>
            <a:headEnd/>
            <a:tailEnd/>
          </a:ln>
        </p:spPr>
        <p:txBody>
          <a:bodyPr anchor="ctr"/>
          <a:lstStyle/>
          <a:p>
            <a:pPr algn="ctr"/>
            <a:r>
              <a:rPr kumimoji="0" lang="zh-TW" altLang="en-US" sz="4400" b="1">
                <a:solidFill>
                  <a:schemeClr val="bg1"/>
                </a:solidFill>
                <a:latin typeface="標楷體" pitchFamily="65" charset="-120"/>
                <a:ea typeface="標楷體" pitchFamily="65" charset="-120"/>
              </a:rPr>
              <a:t>後八句</a:t>
            </a:r>
            <a:endParaRPr kumimoji="0" lang="en-US" altLang="zh-TW" sz="4400" u="sng">
              <a:solidFill>
                <a:schemeClr val="bg1"/>
              </a:solidFill>
              <a:latin typeface="華康正顏楷體W5"/>
              <a:ea typeface="華康正顏楷體W5"/>
              <a:cs typeface="華康正顏楷體W5"/>
            </a:endParaRPr>
          </a:p>
        </p:txBody>
      </p:sp>
      <p:pic>
        <p:nvPicPr>
          <p:cNvPr id="29701" name="Picture 10" descr="上方ICON-段析">
            <a:hlinkClick r:id="rId4" action="ppaction://hlinksldjump"/>
          </p:cNvPr>
          <p:cNvPicPr>
            <a:picLocks noChangeAspect="1" noChangeArrowheads="1"/>
          </p:cNvPicPr>
          <p:nvPr/>
        </p:nvPicPr>
        <p:blipFill>
          <a:blip r:embed="rId5"/>
          <a:srcRect/>
          <a:stretch>
            <a:fillRect/>
          </a:stretch>
        </p:blipFill>
        <p:spPr bwMode="auto">
          <a:xfrm>
            <a:off x="3276600" y="755650"/>
            <a:ext cx="701675" cy="303213"/>
          </a:xfrm>
          <a:prstGeom prst="rect">
            <a:avLst/>
          </a:prstGeom>
          <a:noFill/>
          <a:ln w="9525">
            <a:noFill/>
            <a:miter lim="800000"/>
            <a:headEnd/>
            <a:tailEnd/>
          </a:ln>
        </p:spPr>
      </p:pic>
      <p:pic>
        <p:nvPicPr>
          <p:cNvPr id="29702" name="Picture 11" descr="上方ICON-段旨">
            <a:hlinkClick r:id="rId6" action="ppaction://hlinksldjump"/>
          </p:cNvPr>
          <p:cNvPicPr>
            <a:picLocks noChangeAspect="1" noChangeArrowheads="1"/>
          </p:cNvPicPr>
          <p:nvPr/>
        </p:nvPicPr>
        <p:blipFill>
          <a:blip r:embed="rId7"/>
          <a:srcRect/>
          <a:stretch>
            <a:fillRect/>
          </a:stretch>
        </p:blipFill>
        <p:spPr bwMode="auto">
          <a:xfrm>
            <a:off x="1692275" y="755650"/>
            <a:ext cx="701675" cy="303213"/>
          </a:xfrm>
          <a:prstGeom prst="rect">
            <a:avLst/>
          </a:prstGeom>
          <a:noFill/>
          <a:ln w="9525">
            <a:noFill/>
            <a:miter lim="800000"/>
            <a:headEnd/>
            <a:tailEnd/>
          </a:ln>
        </p:spPr>
      </p:pic>
      <p:pic>
        <p:nvPicPr>
          <p:cNvPr id="29703" name="Picture 12" descr="上方ICON-語譯">
            <a:hlinkClick r:id="rId8" action="ppaction://hlinksldjump"/>
          </p:cNvPr>
          <p:cNvPicPr>
            <a:picLocks noChangeAspect="1" noChangeArrowheads="1"/>
          </p:cNvPicPr>
          <p:nvPr/>
        </p:nvPicPr>
        <p:blipFill>
          <a:blip r:embed="rId9"/>
          <a:srcRect/>
          <a:stretch>
            <a:fillRect/>
          </a:stretch>
        </p:blipFill>
        <p:spPr bwMode="auto">
          <a:xfrm>
            <a:off x="4932363" y="755650"/>
            <a:ext cx="701675" cy="303213"/>
          </a:xfrm>
          <a:prstGeom prst="rect">
            <a:avLst/>
          </a:prstGeom>
          <a:noFill/>
          <a:ln w="9525">
            <a:noFill/>
            <a:miter lim="800000"/>
            <a:headEnd/>
            <a:tailEnd/>
          </a:ln>
        </p:spPr>
      </p:pic>
      <p:pic>
        <p:nvPicPr>
          <p:cNvPr id="29704" name="Picture 13" descr="上方ICON-課堂Q&amp;A">
            <a:hlinkClick r:id="rId10" action="ppaction://hlinksldjump"/>
          </p:cNvPr>
          <p:cNvPicPr>
            <a:picLocks noChangeAspect="1" noChangeArrowheads="1"/>
          </p:cNvPicPr>
          <p:nvPr/>
        </p:nvPicPr>
        <p:blipFill>
          <a:blip r:embed="rId11"/>
          <a:srcRect/>
          <a:stretch>
            <a:fillRect/>
          </a:stretch>
        </p:blipFill>
        <p:spPr bwMode="auto">
          <a:xfrm>
            <a:off x="6515100" y="755650"/>
            <a:ext cx="1009650" cy="303213"/>
          </a:xfrm>
          <a:prstGeom prst="rect">
            <a:avLst/>
          </a:prstGeom>
          <a:noFill/>
          <a:ln w="9525">
            <a:noFill/>
            <a:miter lim="800000"/>
            <a:headEnd/>
            <a:tailEnd/>
          </a:ln>
        </p:spPr>
      </p:pic>
      <p:pic>
        <p:nvPicPr>
          <p:cNvPr id="29705" name="圖片 17" descr="下方ICON-回目次.png">
            <a:hlinkClick r:id="rId12" action="ppaction://hlinksldjump"/>
          </p:cNvPr>
          <p:cNvPicPr>
            <a:picLocks noChangeAspect="1"/>
          </p:cNvPicPr>
          <p:nvPr/>
        </p:nvPicPr>
        <p:blipFill>
          <a:blip r:embed="rId13"/>
          <a:srcRect/>
          <a:stretch>
            <a:fillRect/>
          </a:stretch>
        </p:blipFill>
        <p:spPr bwMode="auto">
          <a:xfrm>
            <a:off x="8099425" y="6518275"/>
            <a:ext cx="1042988" cy="366713"/>
          </a:xfrm>
          <a:prstGeom prst="rect">
            <a:avLst/>
          </a:prstGeom>
          <a:noFill/>
          <a:ln w="9525">
            <a:noFill/>
            <a:miter lim="800000"/>
            <a:headEnd/>
            <a:tailEnd/>
          </a:ln>
        </p:spPr>
      </p:pic>
      <p:pic>
        <p:nvPicPr>
          <p:cNvPr id="29706" name="Picture 152" descr="11">
            <a:hlinkClick r:id="rId14" action="ppaction://hlinksldjump"/>
          </p:cNvPr>
          <p:cNvPicPr>
            <a:picLocks noChangeAspect="1" noChangeArrowheads="1"/>
          </p:cNvPicPr>
          <p:nvPr/>
        </p:nvPicPr>
        <p:blipFill>
          <a:blip r:embed="rId15"/>
          <a:srcRect/>
          <a:stretch>
            <a:fillRect/>
          </a:stretch>
        </p:blipFill>
        <p:spPr bwMode="auto">
          <a:xfrm>
            <a:off x="3795713" y="1581150"/>
            <a:ext cx="323850" cy="323850"/>
          </a:xfrm>
          <a:prstGeom prst="rect">
            <a:avLst/>
          </a:prstGeom>
          <a:noFill/>
          <a:ln w="9525">
            <a:noFill/>
            <a:miter lim="800000"/>
            <a:headEnd/>
            <a:tailEnd/>
          </a:ln>
        </p:spPr>
      </p:pic>
      <p:pic>
        <p:nvPicPr>
          <p:cNvPr id="29707" name="Picture 153" descr="12">
            <a:hlinkClick r:id="rId14" action="ppaction://hlinksldjump"/>
          </p:cNvPr>
          <p:cNvPicPr>
            <a:picLocks noChangeAspect="1" noChangeArrowheads="1"/>
          </p:cNvPicPr>
          <p:nvPr/>
        </p:nvPicPr>
        <p:blipFill>
          <a:blip r:embed="rId16"/>
          <a:srcRect/>
          <a:stretch>
            <a:fillRect/>
          </a:stretch>
        </p:blipFill>
        <p:spPr bwMode="auto">
          <a:xfrm>
            <a:off x="6076950" y="1581150"/>
            <a:ext cx="323850" cy="323850"/>
          </a:xfrm>
          <a:prstGeom prst="rect">
            <a:avLst/>
          </a:prstGeom>
          <a:noFill/>
          <a:ln w="9525">
            <a:noFill/>
            <a:miter lim="800000"/>
            <a:headEnd/>
            <a:tailEnd/>
          </a:ln>
        </p:spPr>
      </p:pic>
      <p:pic>
        <p:nvPicPr>
          <p:cNvPr id="29708" name="Picture 154" descr="13">
            <a:hlinkClick r:id="rId14" action="ppaction://hlinksldjump"/>
          </p:cNvPr>
          <p:cNvPicPr>
            <a:picLocks noChangeAspect="1" noChangeArrowheads="1"/>
          </p:cNvPicPr>
          <p:nvPr/>
        </p:nvPicPr>
        <p:blipFill>
          <a:blip r:embed="rId17"/>
          <a:srcRect/>
          <a:stretch>
            <a:fillRect/>
          </a:stretch>
        </p:blipFill>
        <p:spPr bwMode="auto">
          <a:xfrm>
            <a:off x="3767138" y="2713038"/>
            <a:ext cx="323850" cy="323850"/>
          </a:xfrm>
          <a:prstGeom prst="rect">
            <a:avLst/>
          </a:prstGeom>
          <a:noFill/>
          <a:ln w="9525">
            <a:noFill/>
            <a:miter lim="800000"/>
            <a:headEnd/>
            <a:tailEnd/>
          </a:ln>
        </p:spPr>
      </p:pic>
      <p:pic>
        <p:nvPicPr>
          <p:cNvPr id="29709" name="Picture 155" descr="14">
            <a:hlinkClick r:id="rId14" action="ppaction://hlinksldjump"/>
          </p:cNvPr>
          <p:cNvPicPr>
            <a:picLocks noChangeAspect="1" noChangeArrowheads="1"/>
          </p:cNvPicPr>
          <p:nvPr/>
        </p:nvPicPr>
        <p:blipFill>
          <a:blip r:embed="rId18"/>
          <a:srcRect/>
          <a:stretch>
            <a:fillRect/>
          </a:stretch>
        </p:blipFill>
        <p:spPr bwMode="auto">
          <a:xfrm>
            <a:off x="6076950" y="2703513"/>
            <a:ext cx="323850" cy="323850"/>
          </a:xfrm>
          <a:prstGeom prst="rect">
            <a:avLst/>
          </a:prstGeom>
          <a:noFill/>
          <a:ln w="9525">
            <a:noFill/>
            <a:miter lim="800000"/>
            <a:headEnd/>
            <a:tailEnd/>
          </a:ln>
        </p:spPr>
      </p:pic>
      <p:pic>
        <p:nvPicPr>
          <p:cNvPr id="29710" name="Picture 156" descr="15">
            <a:hlinkClick r:id="rId19" action="ppaction://hlinksldjump"/>
          </p:cNvPr>
          <p:cNvPicPr>
            <a:picLocks noChangeAspect="1" noChangeArrowheads="1"/>
          </p:cNvPicPr>
          <p:nvPr/>
        </p:nvPicPr>
        <p:blipFill>
          <a:blip r:embed="rId20"/>
          <a:srcRect/>
          <a:stretch>
            <a:fillRect/>
          </a:stretch>
        </p:blipFill>
        <p:spPr bwMode="auto">
          <a:xfrm>
            <a:off x="3757613" y="3843338"/>
            <a:ext cx="323850" cy="323850"/>
          </a:xfrm>
          <a:prstGeom prst="rect">
            <a:avLst/>
          </a:prstGeom>
          <a:noFill/>
          <a:ln w="9525">
            <a:noFill/>
            <a:miter lim="800000"/>
            <a:headEnd/>
            <a:tailEnd/>
          </a:ln>
        </p:spPr>
      </p:pic>
      <p:pic>
        <p:nvPicPr>
          <p:cNvPr id="29711" name="Picture 157" descr="16">
            <a:hlinkClick r:id="rId19" action="ppaction://hlinksldjump"/>
          </p:cNvPr>
          <p:cNvPicPr>
            <a:picLocks noChangeAspect="1" noChangeArrowheads="1"/>
          </p:cNvPicPr>
          <p:nvPr/>
        </p:nvPicPr>
        <p:blipFill>
          <a:blip r:embed="rId21"/>
          <a:srcRect/>
          <a:stretch>
            <a:fillRect/>
          </a:stretch>
        </p:blipFill>
        <p:spPr bwMode="auto">
          <a:xfrm>
            <a:off x="6067425" y="3844925"/>
            <a:ext cx="323850" cy="323850"/>
          </a:xfrm>
          <a:prstGeom prst="rect">
            <a:avLst/>
          </a:prstGeom>
          <a:noFill/>
          <a:ln w="9525">
            <a:noFill/>
            <a:miter lim="800000"/>
            <a:headEnd/>
            <a:tailEnd/>
          </a:ln>
        </p:spPr>
      </p:pic>
      <p:pic>
        <p:nvPicPr>
          <p:cNvPr id="29712" name="Picture 158" descr="17">
            <a:hlinkClick r:id="rId19" action="ppaction://hlinksldjump"/>
          </p:cNvPr>
          <p:cNvPicPr>
            <a:picLocks noChangeAspect="1" noChangeArrowheads="1"/>
          </p:cNvPicPr>
          <p:nvPr/>
        </p:nvPicPr>
        <p:blipFill>
          <a:blip r:embed="rId22"/>
          <a:srcRect/>
          <a:stretch>
            <a:fillRect/>
          </a:stretch>
        </p:blipFill>
        <p:spPr bwMode="auto">
          <a:xfrm>
            <a:off x="5897563" y="4975225"/>
            <a:ext cx="323850" cy="323850"/>
          </a:xfrm>
          <a:prstGeom prst="rect">
            <a:avLst/>
          </a:prstGeom>
          <a:noFill/>
          <a:ln w="9525">
            <a:noFill/>
            <a:miter lim="800000"/>
            <a:headEnd/>
            <a:tailEnd/>
          </a:ln>
        </p:spPr>
      </p:pic>
      <p:sp>
        <p:nvSpPr>
          <p:cNvPr id="54431" name="Rectangle 159"/>
          <p:cNvSpPr>
            <a:spLocks noChangeArrowheads="1"/>
          </p:cNvSpPr>
          <p:nvPr/>
        </p:nvSpPr>
        <p:spPr bwMode="auto">
          <a:xfrm>
            <a:off x="2038350" y="1916113"/>
            <a:ext cx="1866900" cy="320675"/>
          </a:xfrm>
          <a:prstGeom prst="rect">
            <a:avLst/>
          </a:prstGeom>
          <a:noFill/>
          <a:ln w="9525">
            <a:noFill/>
            <a:miter lim="800000"/>
            <a:headEnd/>
            <a:tailEnd/>
          </a:ln>
        </p:spPr>
        <p:txBody>
          <a:bodyPr wrap="none" lIns="0" tIns="0" rIns="0" bIns="0">
            <a:spAutoFit/>
          </a:bodyPr>
          <a:lstStyle/>
          <a:p>
            <a:pPr>
              <a:tabLst>
                <a:tab pos="0" algn="l"/>
              </a:tabLst>
            </a:pPr>
            <a:r>
              <a:rPr kumimoji="0" lang="zh-TW" altLang="en-US" sz="2100" b="1">
                <a:solidFill>
                  <a:srgbClr val="006600"/>
                </a:solidFill>
                <a:ea typeface="微軟正黑體" pitchFamily="34" charset="-120"/>
              </a:rPr>
              <a:t>自抒志氣與願望</a:t>
            </a:r>
          </a:p>
        </p:txBody>
      </p:sp>
      <p:pic>
        <p:nvPicPr>
          <p:cNvPr id="28" name="圖片 18" descr="下標籤-析.png"/>
          <p:cNvPicPr>
            <a:picLocks noChangeAspect="1"/>
          </p:cNvPicPr>
          <p:nvPr/>
        </p:nvPicPr>
        <p:blipFill>
          <a:blip r:embed="rId23"/>
          <a:srcRect/>
          <a:stretch>
            <a:fillRect/>
          </a:stretch>
        </p:blipFill>
        <p:spPr bwMode="auto">
          <a:xfrm>
            <a:off x="6149975" y="1908175"/>
            <a:ext cx="236538" cy="273050"/>
          </a:xfrm>
          <a:prstGeom prst="rect">
            <a:avLst/>
          </a:prstGeom>
          <a:noFill/>
          <a:ln w="9525">
            <a:noFill/>
            <a:miter lim="800000"/>
            <a:headEnd/>
            <a:tailEnd/>
          </a:ln>
        </p:spPr>
      </p:pic>
      <p:sp>
        <p:nvSpPr>
          <p:cNvPr id="54433" name="Rectangle 161"/>
          <p:cNvSpPr>
            <a:spLocks noChangeArrowheads="1"/>
          </p:cNvSpPr>
          <p:nvPr/>
        </p:nvSpPr>
        <p:spPr bwMode="auto">
          <a:xfrm>
            <a:off x="3995738" y="3238500"/>
            <a:ext cx="3779837" cy="609600"/>
          </a:xfrm>
          <a:prstGeom prst="rect">
            <a:avLst/>
          </a:prstGeom>
          <a:noFill/>
          <a:ln w="9525">
            <a:noFill/>
            <a:miter lim="800000"/>
            <a:headEnd/>
            <a:tailEnd/>
          </a:ln>
        </p:spPr>
        <p:txBody>
          <a:bodyPr lIns="0" tIns="0" rIns="0" bIns="0">
            <a:spAutoFit/>
          </a:bodyPr>
          <a:lstStyle/>
          <a:p>
            <a:pPr>
              <a:lnSpc>
                <a:spcPct val="95000"/>
              </a:lnSpc>
              <a:tabLst>
                <a:tab pos="0" algn="l"/>
              </a:tabLst>
            </a:pPr>
            <a:r>
              <a:rPr kumimoji="0" lang="zh-TW" altLang="en-US" sz="2100" b="1">
                <a:solidFill>
                  <a:srgbClr val="006600"/>
                </a:solidFill>
                <a:ea typeface="微軟正黑體" pitchFamily="34" charset="-120"/>
              </a:rPr>
              <a:t>用班超上書請纓的典故，表達自己施展才略、實現抱負的心願</a:t>
            </a:r>
          </a:p>
        </p:txBody>
      </p:sp>
      <p:pic>
        <p:nvPicPr>
          <p:cNvPr id="2" name="圖片 18" descr="下標籤-析.png"/>
          <p:cNvPicPr>
            <a:picLocks noChangeAspect="1"/>
          </p:cNvPicPr>
          <p:nvPr/>
        </p:nvPicPr>
        <p:blipFill>
          <a:blip r:embed="rId23"/>
          <a:srcRect/>
          <a:stretch>
            <a:fillRect/>
          </a:stretch>
        </p:blipFill>
        <p:spPr bwMode="auto">
          <a:xfrm>
            <a:off x="6157913" y="3009900"/>
            <a:ext cx="236537" cy="273050"/>
          </a:xfrm>
          <a:prstGeom prst="rect">
            <a:avLst/>
          </a:prstGeom>
          <a:noFill/>
          <a:ln w="9525">
            <a:noFill/>
            <a:miter lim="800000"/>
            <a:headEnd/>
            <a:tailEnd/>
          </a:ln>
        </p:spPr>
      </p:pic>
      <p:sp>
        <p:nvSpPr>
          <p:cNvPr id="54435" name="Rectangle 163"/>
          <p:cNvSpPr>
            <a:spLocks noChangeArrowheads="1"/>
          </p:cNvSpPr>
          <p:nvPr/>
        </p:nvSpPr>
        <p:spPr bwMode="auto">
          <a:xfrm>
            <a:off x="2051050" y="4546600"/>
            <a:ext cx="3890963" cy="320675"/>
          </a:xfrm>
          <a:prstGeom prst="rect">
            <a:avLst/>
          </a:prstGeom>
          <a:noFill/>
          <a:ln w="9525">
            <a:noFill/>
            <a:miter lim="800000"/>
            <a:headEnd/>
            <a:tailEnd/>
          </a:ln>
        </p:spPr>
        <p:txBody>
          <a:bodyPr lIns="0" tIns="0" rIns="0" bIns="0">
            <a:spAutoFit/>
          </a:bodyPr>
          <a:lstStyle/>
          <a:p>
            <a:pPr>
              <a:tabLst>
                <a:tab pos="0" algn="l"/>
              </a:tabLst>
            </a:pPr>
            <a:r>
              <a:rPr kumimoji="0" lang="zh-TW" altLang="en-US" sz="2100" b="1">
                <a:solidFill>
                  <a:srgbClr val="006600"/>
                </a:solidFill>
                <a:ea typeface="微軟正黑體" pitchFamily="34" charset="-120"/>
              </a:rPr>
              <a:t>抒發睥睨強敵以建功立業的壯志</a:t>
            </a:r>
          </a:p>
        </p:txBody>
      </p:sp>
      <p:pic>
        <p:nvPicPr>
          <p:cNvPr id="3" name="圖片 18" descr="下標籤-析.png"/>
          <p:cNvPicPr>
            <a:picLocks noChangeAspect="1"/>
          </p:cNvPicPr>
          <p:nvPr/>
        </p:nvPicPr>
        <p:blipFill>
          <a:blip r:embed="rId23"/>
          <a:srcRect/>
          <a:stretch>
            <a:fillRect/>
          </a:stretch>
        </p:blipFill>
        <p:spPr bwMode="auto">
          <a:xfrm>
            <a:off x="6157913" y="4178300"/>
            <a:ext cx="236537" cy="273050"/>
          </a:xfrm>
          <a:prstGeom prst="rect">
            <a:avLst/>
          </a:prstGeom>
          <a:noFill/>
          <a:ln w="9525">
            <a:noFill/>
            <a:miter lim="800000"/>
            <a:headEnd/>
            <a:tailEnd/>
          </a:ln>
        </p:spPr>
      </p:pic>
      <p:sp>
        <p:nvSpPr>
          <p:cNvPr id="54437" name="Rectangle 165"/>
          <p:cNvSpPr>
            <a:spLocks noChangeArrowheads="1"/>
          </p:cNvSpPr>
          <p:nvPr/>
        </p:nvSpPr>
        <p:spPr bwMode="auto">
          <a:xfrm>
            <a:off x="1979613" y="5305425"/>
            <a:ext cx="4032250" cy="320675"/>
          </a:xfrm>
          <a:prstGeom prst="rect">
            <a:avLst/>
          </a:prstGeom>
          <a:noFill/>
          <a:ln w="9525">
            <a:noFill/>
            <a:miter lim="800000"/>
            <a:headEnd/>
            <a:tailEnd/>
          </a:ln>
        </p:spPr>
        <p:txBody>
          <a:bodyPr lIns="0" tIns="0" rIns="0" bIns="0">
            <a:spAutoFit/>
          </a:bodyPr>
          <a:lstStyle/>
          <a:p>
            <a:pPr>
              <a:tabLst>
                <a:tab pos="0" algn="l"/>
              </a:tabLst>
            </a:pPr>
            <a:r>
              <a:rPr kumimoji="0" lang="zh-TW" altLang="en-US" sz="2100" b="1">
                <a:solidFill>
                  <a:srgbClr val="006600"/>
                </a:solidFill>
                <a:ea typeface="微軟正黑體" pitchFamily="34" charset="-120"/>
              </a:rPr>
              <a:t>寫自己功成不居，淡泊名利的胸襟</a:t>
            </a:r>
          </a:p>
        </p:txBody>
      </p:sp>
      <p:pic>
        <p:nvPicPr>
          <p:cNvPr id="4" name="圖片 18" descr="下標籤-析.png"/>
          <p:cNvPicPr>
            <a:picLocks noChangeAspect="1"/>
          </p:cNvPicPr>
          <p:nvPr/>
        </p:nvPicPr>
        <p:blipFill>
          <a:blip r:embed="rId23"/>
          <a:srcRect/>
          <a:stretch>
            <a:fillRect/>
          </a:stretch>
        </p:blipFill>
        <p:spPr bwMode="auto">
          <a:xfrm>
            <a:off x="5991225" y="5329238"/>
            <a:ext cx="236538" cy="273050"/>
          </a:xfrm>
          <a:prstGeom prst="rect">
            <a:avLst/>
          </a:prstGeom>
          <a:noFill/>
          <a:ln w="9525">
            <a:noFill/>
            <a:miter lim="800000"/>
            <a:headEnd/>
            <a:tailEnd/>
          </a:ln>
        </p:spPr>
      </p:pic>
      <p:sp>
        <p:nvSpPr>
          <p:cNvPr id="29721" name="Freeform 167"/>
          <p:cNvSpPr>
            <a:spLocks/>
          </p:cNvSpPr>
          <p:nvPr/>
        </p:nvSpPr>
        <p:spPr bwMode="auto">
          <a:xfrm flipV="1">
            <a:off x="2171700" y="3051175"/>
            <a:ext cx="468313" cy="179388"/>
          </a:xfrm>
          <a:custGeom>
            <a:avLst/>
            <a:gdLst>
              <a:gd name="T0" fmla="*/ 0 w 124"/>
              <a:gd name="T1" fmla="*/ 2147483647 h 121"/>
              <a:gd name="T2" fmla="*/ 2147483647 w 124"/>
              <a:gd name="T3" fmla="*/ 0 h 121"/>
              <a:gd name="T4" fmla="*/ 2147483647 w 124"/>
              <a:gd name="T5" fmla="*/ 2147483647 h 121"/>
              <a:gd name="T6" fmla="*/ 0 60000 65536"/>
              <a:gd name="T7" fmla="*/ 0 60000 65536"/>
              <a:gd name="T8" fmla="*/ 0 60000 65536"/>
              <a:gd name="T9" fmla="*/ 0 w 124"/>
              <a:gd name="T10" fmla="*/ 0 h 121"/>
              <a:gd name="T11" fmla="*/ 124 w 124"/>
              <a:gd name="T12" fmla="*/ 121 h 121"/>
            </a:gdLst>
            <a:ahLst/>
            <a:cxnLst>
              <a:cxn ang="T6">
                <a:pos x="T0" y="T1"/>
              </a:cxn>
              <a:cxn ang="T7">
                <a:pos x="T2" y="T3"/>
              </a:cxn>
              <a:cxn ang="T8">
                <a:pos x="T4" y="T5"/>
              </a:cxn>
            </a:cxnLst>
            <a:rect l="T9" t="T10" r="T11" b="T12"/>
            <a:pathLst>
              <a:path w="124" h="121">
                <a:moveTo>
                  <a:pt x="0" y="121"/>
                </a:moveTo>
                <a:lnTo>
                  <a:pt x="2" y="0"/>
                </a:lnTo>
                <a:lnTo>
                  <a:pt x="124" y="2"/>
                </a:lnTo>
              </a:path>
            </a:pathLst>
          </a:custGeom>
          <a:noFill/>
          <a:ln w="25400">
            <a:solidFill>
              <a:srgbClr val="800000"/>
            </a:solidFill>
            <a:round/>
            <a:headEnd type="none" w="med" len="med"/>
            <a:tailEnd type="none" w="med" len="med"/>
          </a:ln>
        </p:spPr>
        <p:txBody>
          <a:bodyPr/>
          <a:lstStyle/>
          <a:p>
            <a:endParaRPr lang="zh-TW" altLang="en-US"/>
          </a:p>
        </p:txBody>
      </p:sp>
      <p:pic>
        <p:nvPicPr>
          <p:cNvPr id="54440" name="Picture 168" descr="上標籤-修"/>
          <p:cNvPicPr>
            <a:picLocks noChangeAspect="1" noChangeArrowheads="1"/>
          </p:cNvPicPr>
          <p:nvPr/>
        </p:nvPicPr>
        <p:blipFill>
          <a:blip r:embed="rId24"/>
          <a:srcRect/>
          <a:stretch>
            <a:fillRect/>
          </a:stretch>
        </p:blipFill>
        <p:spPr bwMode="auto">
          <a:xfrm>
            <a:off x="2232025" y="3097213"/>
            <a:ext cx="228600" cy="265112"/>
          </a:xfrm>
          <a:prstGeom prst="rect">
            <a:avLst/>
          </a:prstGeom>
          <a:noFill/>
          <a:ln w="9525">
            <a:noFill/>
            <a:miter lim="800000"/>
            <a:headEnd/>
            <a:tailEnd/>
          </a:ln>
        </p:spPr>
      </p:pic>
      <p:grpSp>
        <p:nvGrpSpPr>
          <p:cNvPr id="29723" name="Group 170"/>
          <p:cNvGrpSpPr>
            <a:grpSpLocks/>
          </p:cNvGrpSpPr>
          <p:nvPr/>
        </p:nvGrpSpPr>
        <p:grpSpPr bwMode="auto">
          <a:xfrm flipV="1">
            <a:off x="3390900" y="3051175"/>
            <a:ext cx="236538" cy="179388"/>
            <a:chOff x="2154" y="3657"/>
            <a:chExt cx="230" cy="137"/>
          </a:xfrm>
        </p:grpSpPr>
        <p:sp>
          <p:nvSpPr>
            <p:cNvPr id="29735" name="Line 41"/>
            <p:cNvSpPr>
              <a:spLocks noChangeShapeType="1"/>
            </p:cNvSpPr>
            <p:nvPr/>
          </p:nvSpPr>
          <p:spPr bwMode="auto">
            <a:xfrm>
              <a:off x="2154" y="3664"/>
              <a:ext cx="227" cy="0"/>
            </a:xfrm>
            <a:prstGeom prst="line">
              <a:avLst/>
            </a:prstGeom>
            <a:noFill/>
            <a:ln w="25400">
              <a:solidFill>
                <a:srgbClr val="800000"/>
              </a:solidFill>
              <a:round/>
              <a:headEnd/>
              <a:tailEnd/>
            </a:ln>
          </p:spPr>
          <p:txBody>
            <a:bodyPr wrap="none" anchor="ctr"/>
            <a:lstStyle/>
            <a:p>
              <a:endParaRPr lang="zh-TW" altLang="en-US"/>
            </a:p>
          </p:txBody>
        </p:sp>
        <p:sp>
          <p:nvSpPr>
            <p:cNvPr id="29736" name="Line 40"/>
            <p:cNvSpPr>
              <a:spLocks noChangeShapeType="1"/>
            </p:cNvSpPr>
            <p:nvPr/>
          </p:nvSpPr>
          <p:spPr bwMode="auto">
            <a:xfrm flipV="1">
              <a:off x="2384" y="3657"/>
              <a:ext cx="0" cy="137"/>
            </a:xfrm>
            <a:prstGeom prst="line">
              <a:avLst/>
            </a:prstGeom>
            <a:noFill/>
            <a:ln w="25400">
              <a:solidFill>
                <a:srgbClr val="800000"/>
              </a:solidFill>
              <a:round/>
              <a:headEnd/>
              <a:tailEnd/>
            </a:ln>
          </p:spPr>
          <p:txBody>
            <a:bodyPr wrap="none" anchor="ctr"/>
            <a:lstStyle/>
            <a:p>
              <a:endParaRPr lang="zh-TW" altLang="en-US"/>
            </a:p>
          </p:txBody>
        </p:sp>
      </p:grpSp>
      <p:sp>
        <p:nvSpPr>
          <p:cNvPr id="29724" name="Freeform 174"/>
          <p:cNvSpPr>
            <a:spLocks/>
          </p:cNvSpPr>
          <p:nvPr/>
        </p:nvSpPr>
        <p:spPr bwMode="auto">
          <a:xfrm flipV="1">
            <a:off x="2171700" y="4195763"/>
            <a:ext cx="323850" cy="179387"/>
          </a:xfrm>
          <a:custGeom>
            <a:avLst/>
            <a:gdLst>
              <a:gd name="T0" fmla="*/ 0 w 124"/>
              <a:gd name="T1" fmla="*/ 2147483647 h 121"/>
              <a:gd name="T2" fmla="*/ 2147483647 w 124"/>
              <a:gd name="T3" fmla="*/ 0 h 121"/>
              <a:gd name="T4" fmla="*/ 2147483647 w 124"/>
              <a:gd name="T5" fmla="*/ 2147483647 h 121"/>
              <a:gd name="T6" fmla="*/ 0 60000 65536"/>
              <a:gd name="T7" fmla="*/ 0 60000 65536"/>
              <a:gd name="T8" fmla="*/ 0 60000 65536"/>
              <a:gd name="T9" fmla="*/ 0 w 124"/>
              <a:gd name="T10" fmla="*/ 0 h 121"/>
              <a:gd name="T11" fmla="*/ 124 w 124"/>
              <a:gd name="T12" fmla="*/ 121 h 121"/>
            </a:gdLst>
            <a:ahLst/>
            <a:cxnLst>
              <a:cxn ang="T6">
                <a:pos x="T0" y="T1"/>
              </a:cxn>
              <a:cxn ang="T7">
                <a:pos x="T2" y="T3"/>
              </a:cxn>
              <a:cxn ang="T8">
                <a:pos x="T4" y="T5"/>
              </a:cxn>
            </a:cxnLst>
            <a:rect l="T9" t="T10" r="T11" b="T12"/>
            <a:pathLst>
              <a:path w="124" h="121">
                <a:moveTo>
                  <a:pt x="0" y="121"/>
                </a:moveTo>
                <a:lnTo>
                  <a:pt x="2" y="0"/>
                </a:lnTo>
                <a:lnTo>
                  <a:pt x="124" y="2"/>
                </a:lnTo>
              </a:path>
            </a:pathLst>
          </a:custGeom>
          <a:noFill/>
          <a:ln w="25400">
            <a:solidFill>
              <a:srgbClr val="800000"/>
            </a:solidFill>
            <a:round/>
            <a:headEnd type="none" w="med" len="med"/>
            <a:tailEnd type="none" w="med" len="med"/>
          </a:ln>
        </p:spPr>
        <p:txBody>
          <a:bodyPr/>
          <a:lstStyle/>
          <a:p>
            <a:endParaRPr lang="zh-TW" altLang="en-US"/>
          </a:p>
        </p:txBody>
      </p:sp>
      <p:pic>
        <p:nvPicPr>
          <p:cNvPr id="54447" name="Picture 175" descr="上標籤-修"/>
          <p:cNvPicPr>
            <a:picLocks noChangeAspect="1" noChangeArrowheads="1"/>
          </p:cNvPicPr>
          <p:nvPr/>
        </p:nvPicPr>
        <p:blipFill>
          <a:blip r:embed="rId24"/>
          <a:srcRect/>
          <a:stretch>
            <a:fillRect/>
          </a:stretch>
        </p:blipFill>
        <p:spPr bwMode="auto">
          <a:xfrm>
            <a:off x="2195513" y="4241800"/>
            <a:ext cx="228600" cy="265113"/>
          </a:xfrm>
          <a:prstGeom prst="rect">
            <a:avLst/>
          </a:prstGeom>
          <a:noFill/>
          <a:ln w="9525">
            <a:noFill/>
            <a:miter lim="800000"/>
            <a:headEnd/>
            <a:tailEnd/>
          </a:ln>
        </p:spPr>
      </p:pic>
      <p:sp>
        <p:nvSpPr>
          <p:cNvPr id="5" name="文字方塊 48"/>
          <p:cNvSpPr txBox="1">
            <a:spLocks noChangeArrowheads="1"/>
          </p:cNvSpPr>
          <p:nvPr/>
        </p:nvSpPr>
        <p:spPr bwMode="auto">
          <a:xfrm>
            <a:off x="2484438" y="4243388"/>
            <a:ext cx="576262" cy="273050"/>
          </a:xfrm>
          <a:prstGeom prst="rect">
            <a:avLst/>
          </a:prstGeom>
          <a:noFill/>
          <a:ln w="9525">
            <a:noFill/>
            <a:miter lim="800000"/>
            <a:headEnd/>
            <a:tailEnd/>
          </a:ln>
        </p:spPr>
        <p:txBody>
          <a:bodyPr lIns="0" tIns="0" rIns="0" bIns="0">
            <a:spAutoFit/>
          </a:bodyPr>
          <a:lstStyle/>
          <a:p>
            <a:pPr>
              <a:lnSpc>
                <a:spcPct val="85000"/>
              </a:lnSpc>
            </a:pPr>
            <a:r>
              <a:rPr lang="zh-TW" altLang="en-US" sz="2100" b="1">
                <a:solidFill>
                  <a:srgbClr val="FF0066"/>
                </a:solidFill>
                <a:ea typeface="微軟正黑體" pitchFamily="34" charset="-120"/>
              </a:rPr>
              <a:t>對偶</a:t>
            </a:r>
          </a:p>
        </p:txBody>
      </p:sp>
      <p:grpSp>
        <p:nvGrpSpPr>
          <p:cNvPr id="29727" name="Group 177"/>
          <p:cNvGrpSpPr>
            <a:grpSpLocks/>
          </p:cNvGrpSpPr>
          <p:nvPr/>
        </p:nvGrpSpPr>
        <p:grpSpPr bwMode="auto">
          <a:xfrm flipV="1">
            <a:off x="5686425" y="4195763"/>
            <a:ext cx="236538" cy="179387"/>
            <a:chOff x="2154" y="3657"/>
            <a:chExt cx="230" cy="137"/>
          </a:xfrm>
        </p:grpSpPr>
        <p:sp>
          <p:nvSpPr>
            <p:cNvPr id="29733" name="Line 41"/>
            <p:cNvSpPr>
              <a:spLocks noChangeShapeType="1"/>
            </p:cNvSpPr>
            <p:nvPr/>
          </p:nvSpPr>
          <p:spPr bwMode="auto">
            <a:xfrm>
              <a:off x="2154" y="3664"/>
              <a:ext cx="227" cy="0"/>
            </a:xfrm>
            <a:prstGeom prst="line">
              <a:avLst/>
            </a:prstGeom>
            <a:noFill/>
            <a:ln w="25400">
              <a:solidFill>
                <a:srgbClr val="800000"/>
              </a:solidFill>
              <a:round/>
              <a:headEnd/>
              <a:tailEnd/>
            </a:ln>
          </p:spPr>
          <p:txBody>
            <a:bodyPr wrap="none" anchor="ctr"/>
            <a:lstStyle/>
            <a:p>
              <a:endParaRPr lang="zh-TW" altLang="en-US"/>
            </a:p>
          </p:txBody>
        </p:sp>
        <p:sp>
          <p:nvSpPr>
            <p:cNvPr id="29734" name="Line 40"/>
            <p:cNvSpPr>
              <a:spLocks noChangeShapeType="1"/>
            </p:cNvSpPr>
            <p:nvPr/>
          </p:nvSpPr>
          <p:spPr bwMode="auto">
            <a:xfrm flipV="1">
              <a:off x="2384" y="3657"/>
              <a:ext cx="0" cy="137"/>
            </a:xfrm>
            <a:prstGeom prst="line">
              <a:avLst/>
            </a:prstGeom>
            <a:noFill/>
            <a:ln w="25400">
              <a:solidFill>
                <a:srgbClr val="800000"/>
              </a:solidFill>
              <a:round/>
              <a:headEnd/>
              <a:tailEnd/>
            </a:ln>
          </p:spPr>
          <p:txBody>
            <a:bodyPr wrap="none" anchor="ctr"/>
            <a:lstStyle/>
            <a:p>
              <a:endParaRPr lang="zh-TW" altLang="en-US"/>
            </a:p>
          </p:txBody>
        </p:sp>
      </p:grpSp>
      <p:sp>
        <p:nvSpPr>
          <p:cNvPr id="54456" name="Text Box 184"/>
          <p:cNvSpPr txBox="1">
            <a:spLocks noChangeArrowheads="1"/>
          </p:cNvSpPr>
          <p:nvPr/>
        </p:nvSpPr>
        <p:spPr bwMode="auto">
          <a:xfrm>
            <a:off x="5653088" y="1212850"/>
            <a:ext cx="539750" cy="320675"/>
          </a:xfrm>
          <a:prstGeom prst="rect">
            <a:avLst/>
          </a:prstGeom>
          <a:noFill/>
          <a:ln w="9525">
            <a:noFill/>
            <a:miter lim="800000"/>
            <a:headEnd/>
            <a:tailEnd/>
          </a:ln>
        </p:spPr>
        <p:txBody>
          <a:bodyPr lIns="0" tIns="0" rIns="0" bIns="0">
            <a:spAutoFit/>
          </a:bodyPr>
          <a:lstStyle/>
          <a:p>
            <a:pPr>
              <a:spcBef>
                <a:spcPct val="50000"/>
              </a:spcBef>
            </a:pPr>
            <a:r>
              <a:rPr lang="zh-TW" altLang="en-US" sz="2100" b="1">
                <a:solidFill>
                  <a:srgbClr val="9900FF"/>
                </a:solidFill>
                <a:ea typeface="微軟正黑體" pitchFamily="34" charset="-120"/>
              </a:rPr>
              <a:t>韻腳</a:t>
            </a:r>
          </a:p>
        </p:txBody>
      </p:sp>
      <p:sp>
        <p:nvSpPr>
          <p:cNvPr id="54457" name="Oval 185"/>
          <p:cNvSpPr>
            <a:spLocks noChangeArrowheads="1"/>
          </p:cNvSpPr>
          <p:nvPr/>
        </p:nvSpPr>
        <p:spPr bwMode="auto">
          <a:xfrm>
            <a:off x="5738813" y="1562100"/>
            <a:ext cx="360362" cy="358775"/>
          </a:xfrm>
          <a:prstGeom prst="ellipse">
            <a:avLst/>
          </a:prstGeom>
          <a:noFill/>
          <a:ln w="3175">
            <a:solidFill>
              <a:srgbClr val="9900FF"/>
            </a:solidFill>
            <a:round/>
            <a:headEnd/>
            <a:tailEnd/>
          </a:ln>
        </p:spPr>
        <p:txBody>
          <a:bodyPr wrap="none" anchor="ctr"/>
          <a:lstStyle/>
          <a:p>
            <a:pPr>
              <a:spcBef>
                <a:spcPct val="20000"/>
              </a:spcBef>
            </a:pPr>
            <a:endParaRPr kumimoji="0" lang="zh-TW" altLang="en-US">
              <a:ea typeface="標楷體" pitchFamily="65" charset="-120"/>
            </a:endParaRPr>
          </a:p>
        </p:txBody>
      </p:sp>
      <p:sp>
        <p:nvSpPr>
          <p:cNvPr id="54458" name="Oval 186"/>
          <p:cNvSpPr>
            <a:spLocks noChangeArrowheads="1"/>
          </p:cNvSpPr>
          <p:nvPr/>
        </p:nvSpPr>
        <p:spPr bwMode="auto">
          <a:xfrm>
            <a:off x="5743575" y="2693988"/>
            <a:ext cx="360363" cy="358775"/>
          </a:xfrm>
          <a:prstGeom prst="ellipse">
            <a:avLst/>
          </a:prstGeom>
          <a:noFill/>
          <a:ln w="3175">
            <a:solidFill>
              <a:srgbClr val="9900FF"/>
            </a:solidFill>
            <a:round/>
            <a:headEnd/>
            <a:tailEnd/>
          </a:ln>
        </p:spPr>
        <p:txBody>
          <a:bodyPr wrap="none" anchor="ctr"/>
          <a:lstStyle/>
          <a:p>
            <a:pPr>
              <a:spcBef>
                <a:spcPct val="20000"/>
              </a:spcBef>
            </a:pPr>
            <a:endParaRPr kumimoji="0" lang="zh-TW" altLang="en-US">
              <a:ea typeface="標楷體" pitchFamily="65" charset="-120"/>
            </a:endParaRPr>
          </a:p>
        </p:txBody>
      </p:sp>
      <p:sp>
        <p:nvSpPr>
          <p:cNvPr id="54459" name="Oval 187"/>
          <p:cNvSpPr>
            <a:spLocks noChangeArrowheads="1"/>
          </p:cNvSpPr>
          <p:nvPr/>
        </p:nvSpPr>
        <p:spPr bwMode="auto">
          <a:xfrm>
            <a:off x="5753100" y="3814763"/>
            <a:ext cx="360363" cy="358775"/>
          </a:xfrm>
          <a:prstGeom prst="ellipse">
            <a:avLst/>
          </a:prstGeom>
          <a:noFill/>
          <a:ln w="3175">
            <a:solidFill>
              <a:srgbClr val="9900FF"/>
            </a:solidFill>
            <a:round/>
            <a:headEnd/>
            <a:tailEnd/>
          </a:ln>
        </p:spPr>
        <p:txBody>
          <a:bodyPr wrap="none" anchor="ctr"/>
          <a:lstStyle/>
          <a:p>
            <a:pPr>
              <a:spcBef>
                <a:spcPct val="20000"/>
              </a:spcBef>
            </a:pPr>
            <a:endParaRPr kumimoji="0" lang="zh-TW" altLang="en-US">
              <a:ea typeface="標楷體" pitchFamily="65" charset="-120"/>
            </a:endParaRPr>
          </a:p>
        </p:txBody>
      </p:sp>
      <p:sp>
        <p:nvSpPr>
          <p:cNvPr id="54460" name="Oval 188"/>
          <p:cNvSpPr>
            <a:spLocks noChangeArrowheads="1"/>
          </p:cNvSpPr>
          <p:nvPr/>
        </p:nvSpPr>
        <p:spPr bwMode="auto">
          <a:xfrm>
            <a:off x="5581650" y="4957763"/>
            <a:ext cx="360363" cy="358775"/>
          </a:xfrm>
          <a:prstGeom prst="ellipse">
            <a:avLst/>
          </a:prstGeom>
          <a:noFill/>
          <a:ln w="3175">
            <a:solidFill>
              <a:srgbClr val="9900FF"/>
            </a:solidFill>
            <a:round/>
            <a:headEnd/>
            <a:tailEnd/>
          </a:ln>
        </p:spPr>
        <p:txBody>
          <a:bodyPr wrap="none" anchor="ctr"/>
          <a:lstStyle/>
          <a:p>
            <a:pPr>
              <a:spcBef>
                <a:spcPct val="20000"/>
              </a:spcBef>
            </a:pPr>
            <a:endParaRPr kumimoji="0" lang="zh-TW" altLang="en-US">
              <a:ea typeface="標楷體" pitchFamily="65" charset="-120"/>
            </a:endParaRPr>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4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4431"/>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1" restart="whenNotActive" fill="hold" evtFilter="cancelBubble" nodeType="interactiveSeq">
                <p:stCondLst>
                  <p:cond evt="onClick" delay="0">
                    <p:tgtEl>
                      <p:spTgt spid="2"/>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4433"/>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54433"/>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20" restart="whenNotActive" fill="hold" evtFilter="cancelBubble" nodeType="interactiveSeq">
                <p:stCondLst>
                  <p:cond evt="onClick" delay="0">
                    <p:tgtEl>
                      <p:spTgt spid="3"/>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443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54435"/>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29" restart="whenNotActive" fill="hold" evtFilter="cancelBubble" nodeType="interactiveSeq">
                <p:stCondLst>
                  <p:cond evt="onClick" delay="0">
                    <p:tgtEl>
                      <p:spTgt spid="4"/>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54437"/>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xit" presetSubtype="0" fill="hold" grpId="1" nodeType="clickEffect">
                                  <p:stCondLst>
                                    <p:cond delay="0"/>
                                  </p:stCondLst>
                                  <p:childTnLst>
                                    <p:set>
                                      <p:cBhvr>
                                        <p:cTn id="37" dur="1" fill="hold">
                                          <p:stCondLst>
                                            <p:cond delay="0"/>
                                          </p:stCondLst>
                                        </p:cTn>
                                        <p:tgtEl>
                                          <p:spTgt spid="5443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38" restart="whenNotActive" fill="hold" evtFilter="cancelBubble" nodeType="interactiveSeq">
                <p:stCondLst>
                  <p:cond evt="onClick" delay="0">
                    <p:tgtEl>
                      <p:spTgt spid="54440"/>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54440"/>
                  </p:tgtEl>
                </p:cond>
              </p:nextCondLst>
            </p:seq>
            <p:seq concurrent="1" nextAc="seek">
              <p:cTn id="47" restart="whenNotActive" fill="hold" evtFilter="cancelBubble" nodeType="interactiveSeq">
                <p:stCondLst>
                  <p:cond evt="onClick" delay="0">
                    <p:tgtEl>
                      <p:spTgt spid="54447"/>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xit" presetSubtype="0" fill="hold" grpId="1" nodeType="clickEffect">
                                  <p:stCondLst>
                                    <p:cond delay="0"/>
                                  </p:stCondLst>
                                  <p:childTnLst>
                                    <p:set>
                                      <p:cBhvr>
                                        <p:cTn id="55"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4447"/>
                  </p:tgtEl>
                </p:cond>
              </p:nextCondLst>
            </p:seq>
            <p:seq concurrent="1" nextAc="seek">
              <p:cTn id="56" restart="whenNotActive" fill="hold" evtFilter="cancelBubble" nodeType="interactiveSeq">
                <p:stCondLst>
                  <p:cond evt="onClick" delay="0">
                    <p:tgtEl>
                      <p:spTgt spid="54456"/>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445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445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445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4460"/>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xit" presetSubtype="0" fill="hold" grpId="1" nodeType="clickEffect">
                                  <p:stCondLst>
                                    <p:cond delay="0"/>
                                  </p:stCondLst>
                                  <p:childTnLst>
                                    <p:set>
                                      <p:cBhvr>
                                        <p:cTn id="70" dur="1" fill="hold">
                                          <p:stCondLst>
                                            <p:cond delay="0"/>
                                          </p:stCondLst>
                                        </p:cTn>
                                        <p:tgtEl>
                                          <p:spTgt spid="54457"/>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54458"/>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54459"/>
                                        </p:tgtEl>
                                        <p:attrNameLst>
                                          <p:attrName>style.visibility</p:attrName>
                                        </p:attrNameLst>
                                      </p:cBhvr>
                                      <p:to>
                                        <p:strVal val="hidden"/>
                                      </p:to>
                                    </p:set>
                                  </p:childTnLst>
                                </p:cTn>
                              </p:par>
                              <p:par>
                                <p:cTn id="75" presetID="1" presetClass="exit" presetSubtype="0" fill="hold" grpId="1" nodeType="withEffect">
                                  <p:stCondLst>
                                    <p:cond delay="0"/>
                                  </p:stCondLst>
                                  <p:childTnLst>
                                    <p:set>
                                      <p:cBhvr>
                                        <p:cTn id="76" dur="1" fill="hold">
                                          <p:stCondLst>
                                            <p:cond delay="0"/>
                                          </p:stCondLst>
                                        </p:cTn>
                                        <p:tgtEl>
                                          <p:spTgt spid="54460"/>
                                        </p:tgtEl>
                                        <p:attrNameLst>
                                          <p:attrName>style.visibility</p:attrName>
                                        </p:attrNameLst>
                                      </p:cBhvr>
                                      <p:to>
                                        <p:strVal val="hidden"/>
                                      </p:to>
                                    </p:set>
                                  </p:childTnLst>
                                </p:cTn>
                              </p:par>
                            </p:childTnLst>
                          </p:cTn>
                        </p:par>
                      </p:childTnLst>
                    </p:cTn>
                  </p:par>
                </p:childTnLst>
              </p:cTn>
              <p:nextCondLst>
                <p:cond evt="onClick" delay="0">
                  <p:tgtEl>
                    <p:spTgt spid="54456"/>
                  </p:tgtEl>
                </p:cond>
              </p:nextCondLst>
            </p:seq>
          </p:childTnLst>
        </p:cTn>
      </p:par>
    </p:tnLst>
    <p:bldLst>
      <p:bldP spid="49" grpId="0"/>
      <p:bldP spid="49" grpId="1"/>
      <p:bldP spid="54431" grpId="0"/>
      <p:bldP spid="54431" grpId="1"/>
      <p:bldP spid="54433" grpId="0"/>
      <p:bldP spid="54433" grpId="1"/>
      <p:bldP spid="54435" grpId="0"/>
      <p:bldP spid="54435" grpId="1"/>
      <p:bldP spid="54437" grpId="0"/>
      <p:bldP spid="54437" grpId="1"/>
      <p:bldP spid="5" grpId="0"/>
      <p:bldP spid="5" grpId="1"/>
      <p:bldP spid="54457" grpId="0" animBg="1"/>
      <p:bldP spid="54457" grpId="1" animBg="1"/>
      <p:bldP spid="54458" grpId="0" animBg="1"/>
      <p:bldP spid="54458" grpId="1" animBg="1"/>
      <p:bldP spid="54459" grpId="0" animBg="1"/>
      <p:bldP spid="54459" grpId="1" animBg="1"/>
      <p:bldP spid="54460" grpId="0" animBg="1"/>
      <p:bldP spid="54460" grpId="1" animBg="1"/>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1745" name="圖片 2"/>
          <p:cNvPicPr>
            <a:picLocks noChangeAspect="1"/>
          </p:cNvPicPr>
          <p:nvPr/>
        </p:nvPicPr>
        <p:blipFill>
          <a:blip r:embed="rId2"/>
          <a:srcRect/>
          <a:stretch>
            <a:fillRect/>
          </a:stretch>
        </p:blipFill>
        <p:spPr bwMode="auto">
          <a:xfrm>
            <a:off x="0" y="188913"/>
            <a:ext cx="9144000" cy="1014412"/>
          </a:xfrm>
          <a:prstGeom prst="rect">
            <a:avLst/>
          </a:prstGeom>
          <a:noFill/>
          <a:ln w="9525">
            <a:noFill/>
            <a:miter lim="800000"/>
            <a:headEnd/>
            <a:tailEnd/>
          </a:ln>
        </p:spPr>
      </p:pic>
      <p:sp>
        <p:nvSpPr>
          <p:cNvPr id="31746" name="Rectangle 3"/>
          <p:cNvSpPr>
            <a:spLocks/>
          </p:cNvSpPr>
          <p:nvPr/>
        </p:nvSpPr>
        <p:spPr bwMode="auto">
          <a:xfrm>
            <a:off x="179388" y="908050"/>
            <a:ext cx="8713787" cy="4137025"/>
          </a:xfrm>
          <a:prstGeom prst="rect">
            <a:avLst/>
          </a:prstGeom>
          <a:noFill/>
          <a:ln w="9525">
            <a:noFill/>
            <a:miter lim="800000"/>
            <a:headEnd/>
            <a:tailEnd/>
          </a:ln>
        </p:spPr>
        <p:txBody>
          <a:bodyPr/>
          <a:lstStyle/>
          <a:p>
            <a:pPr marL="342900" indent="-342900" eaLnBrk="0" hangingPunct="0">
              <a:lnSpc>
                <a:spcPct val="150000"/>
              </a:lnSpc>
              <a:spcBef>
                <a:spcPts val="1200"/>
              </a:spcBef>
              <a:buFont typeface="Arial" charset="0"/>
              <a:buChar char="•"/>
            </a:pPr>
            <a:r>
              <a:rPr kumimoji="0" lang="zh-TW" altLang="zh-TW">
                <a:solidFill>
                  <a:schemeClr val="tx1"/>
                </a:solidFill>
                <a:latin typeface="Calibri" pitchFamily="34" charset="0"/>
                <a:ea typeface="標楷體" pitchFamily="65" charset="-120"/>
              </a:rPr>
              <a:t>自抒立功報國之志、施展良謀之願、功成身退之懷。</a:t>
            </a:r>
            <a:endParaRPr kumimoji="0" lang="en-US" altLang="zh-TW">
              <a:solidFill>
                <a:schemeClr val="tx1"/>
              </a:solidFill>
              <a:latin typeface="Calibri" pitchFamily="34" charset="0"/>
              <a:ea typeface="標楷體" pitchFamily="65" charset="-120"/>
            </a:endParaRPr>
          </a:p>
        </p:txBody>
      </p:sp>
      <p:pic>
        <p:nvPicPr>
          <p:cNvPr id="31747" name="圖片 5" descr="下方ICON-關閉.png">
            <a:hlinkClick r:id="rId3" action="ppaction://hlinksldjump"/>
          </p:cNvPr>
          <p:cNvPicPr>
            <a:picLocks noChangeAspect="1"/>
          </p:cNvPicPr>
          <p:nvPr/>
        </p:nvPicPr>
        <p:blipFill>
          <a:blip r:embed="rId4"/>
          <a:srcRect/>
          <a:stretch>
            <a:fillRect/>
          </a:stretch>
        </p:blipFill>
        <p:spPr bwMode="auto">
          <a:xfrm>
            <a:off x="8334375" y="6519863"/>
            <a:ext cx="846138" cy="365125"/>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3451</TotalTime>
  <Words>4509</Words>
  <Application>Microsoft Office PowerPoint</Application>
  <PresentationFormat>如螢幕大小 (4:3)</PresentationFormat>
  <Paragraphs>202</Paragraphs>
  <Slides>50</Slides>
  <Notes>11</Notes>
  <HiddenSlides>43</HiddenSlides>
  <MMClips>0</MMClips>
  <ScaleCrop>false</ScaleCrop>
  <HeadingPairs>
    <vt:vector size="6" baseType="variant">
      <vt:variant>
        <vt:lpstr>使用字型</vt:lpstr>
      </vt:variant>
      <vt:variant>
        <vt:i4>6</vt:i4>
      </vt:variant>
      <vt:variant>
        <vt:lpstr>簡報設計範本</vt:lpstr>
      </vt:variant>
      <vt:variant>
        <vt:i4>1</vt:i4>
      </vt:variant>
      <vt:variant>
        <vt:lpstr>投影片標題</vt:lpstr>
      </vt:variant>
      <vt:variant>
        <vt:i4>50</vt:i4>
      </vt:variant>
    </vt:vector>
  </HeadingPairs>
  <TitlesOfParts>
    <vt:vector size="57" baseType="lpstr">
      <vt:lpstr>Arial</vt:lpstr>
      <vt:lpstr>新細明體</vt:lpstr>
      <vt:lpstr>Calibri</vt:lpstr>
      <vt:lpstr>標楷體</vt:lpstr>
      <vt:lpstr>華康正顏楷體W5</vt:lpstr>
      <vt:lpstr>微軟正黑體</vt:lpstr>
      <vt:lpstr>Office 佈景主題</vt:lpstr>
      <vt:lpstr>投影片 1</vt:lpstr>
      <vt:lpstr>投影片 2</vt:lpstr>
      <vt:lpstr>投影片 3</vt:lpstr>
      <vt:lpstr>投影片 4</vt:lpstr>
      <vt:lpstr>投影片 5</vt:lpstr>
      <vt:lpstr>投影片 6</vt:lpstr>
      <vt:lpstr>投影片 7</vt:lpstr>
      <vt:lpstr>投影片 8</vt:lpstr>
      <vt:lpstr>投影片 9</vt:lpstr>
      <vt:lpstr>投影片 10</vt:lpstr>
      <vt:lpstr>投影片 11</vt:lpstr>
      <vt:lpstr>投影片 12</vt:lpstr>
      <vt:lpstr>投影片 13</vt:lpstr>
      <vt:lpstr>投影片 14</vt:lpstr>
      <vt:lpstr>投影片 15</vt:lpstr>
      <vt:lpstr>投影片 16</vt:lpstr>
      <vt:lpstr>投影片 17</vt:lpstr>
      <vt:lpstr>投影片 18</vt:lpstr>
      <vt:lpstr>投影片 19</vt:lpstr>
      <vt:lpstr>投影片 20</vt:lpstr>
      <vt:lpstr>投影片 21</vt:lpstr>
      <vt:lpstr>投影片 22</vt:lpstr>
      <vt:lpstr>投影片 23</vt:lpstr>
      <vt:lpstr>投影片 24</vt:lpstr>
      <vt:lpstr>投影片 25</vt:lpstr>
      <vt:lpstr>投影片 26</vt:lpstr>
      <vt:lpstr>投影片 27</vt:lpstr>
      <vt:lpstr>投影片 28</vt:lpstr>
      <vt:lpstr>投影片 29</vt:lpstr>
      <vt:lpstr>投影片 30</vt:lpstr>
      <vt:lpstr>投影片 31</vt:lpstr>
      <vt:lpstr>投影片 32</vt:lpstr>
      <vt:lpstr>投影片 33</vt:lpstr>
      <vt:lpstr>投影片 34</vt:lpstr>
      <vt:lpstr>投影片 35</vt:lpstr>
      <vt:lpstr>投影片 36</vt:lpstr>
      <vt:lpstr>投影片 37</vt:lpstr>
      <vt:lpstr>投影片 38</vt:lpstr>
      <vt:lpstr>投影片 39</vt:lpstr>
      <vt:lpstr>投影片 40</vt:lpstr>
      <vt:lpstr>投影片 41</vt:lpstr>
      <vt:lpstr>投影片 42</vt:lpstr>
      <vt:lpstr>投影片 43</vt:lpstr>
      <vt:lpstr>投影片 44</vt:lpstr>
      <vt:lpstr>投影片 45</vt:lpstr>
      <vt:lpstr>投影片 46</vt:lpstr>
      <vt:lpstr>投影片 47</vt:lpstr>
      <vt:lpstr>投影片 48</vt:lpstr>
      <vt:lpstr>投影片 49</vt:lpstr>
      <vt:lpstr>投影片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古詩選‧課文2010</dc:title>
  <dc:creator>翰林出版</dc:creator>
  <cp:lastModifiedBy>E04032</cp:lastModifiedBy>
  <cp:revision>648</cp:revision>
  <dcterms:created xsi:type="dcterms:W3CDTF">2013-01-02T08:00:34Z</dcterms:created>
  <dcterms:modified xsi:type="dcterms:W3CDTF">2018-09-10T08:57:18Z</dcterms:modified>
</cp:coreProperties>
</file>