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11" r:id="rId2"/>
    <p:sldId id="257" r:id="rId3"/>
    <p:sldId id="258" r:id="rId4"/>
    <p:sldId id="259" r:id="rId5"/>
    <p:sldId id="260" r:id="rId6"/>
    <p:sldId id="403" r:id="rId7"/>
    <p:sldId id="317" r:id="rId8"/>
    <p:sldId id="343" r:id="rId9"/>
    <p:sldId id="344" r:id="rId10"/>
    <p:sldId id="345" r:id="rId11"/>
    <p:sldId id="346" r:id="rId12"/>
    <p:sldId id="420" r:id="rId13"/>
    <p:sldId id="421" r:id="rId14"/>
    <p:sldId id="398" r:id="rId15"/>
    <p:sldId id="347" r:id="rId16"/>
    <p:sldId id="351" r:id="rId17"/>
    <p:sldId id="357" r:id="rId18"/>
    <p:sldId id="352" r:id="rId19"/>
    <p:sldId id="362" r:id="rId20"/>
    <p:sldId id="358" r:id="rId21"/>
    <p:sldId id="359" r:id="rId22"/>
    <p:sldId id="360" r:id="rId23"/>
    <p:sldId id="361" r:id="rId24"/>
    <p:sldId id="422" r:id="rId25"/>
    <p:sldId id="423" r:id="rId26"/>
    <p:sldId id="410" r:id="rId27"/>
    <p:sldId id="411" r:id="rId28"/>
    <p:sldId id="412" r:id="rId29"/>
    <p:sldId id="413" r:id="rId30"/>
    <p:sldId id="424" r:id="rId31"/>
    <p:sldId id="425" r:id="rId32"/>
    <p:sldId id="427" r:id="rId33"/>
    <p:sldId id="415" r:id="rId34"/>
    <p:sldId id="416" r:id="rId35"/>
    <p:sldId id="417" r:id="rId36"/>
    <p:sldId id="418" r:id="rId37"/>
    <p:sldId id="429" r:id="rId38"/>
    <p:sldId id="434" r:id="rId39"/>
    <p:sldId id="435" r:id="rId40"/>
    <p:sldId id="262" r:id="rId41"/>
    <p:sldId id="369" r:id="rId42"/>
    <p:sldId id="436" r:id="rId43"/>
    <p:sldId id="341" r:id="rId44"/>
    <p:sldId id="366" r:id="rId45"/>
    <p:sldId id="437" r:id="rId46"/>
    <p:sldId id="370" r:id="rId4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A50021"/>
    <a:srgbClr val="A40021"/>
    <a:srgbClr val="0000FF"/>
    <a:srgbClr val="FF3300"/>
    <a:srgbClr val="C00000"/>
    <a:srgbClr val="00B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06" autoAdjust="0"/>
    <p:restoredTop sz="94668" autoAdjust="0"/>
  </p:normalViewPr>
  <p:slideViewPr>
    <p:cSldViewPr>
      <p:cViewPr varScale="1">
        <p:scale>
          <a:sx n="99" d="100"/>
          <a:sy n="99" d="100"/>
        </p:scale>
        <p:origin x="-12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32"/>
    </p:cViewPr>
  </p:sorterViewPr>
  <p:notesViewPr>
    <p:cSldViewPr>
      <p:cViewPr varScale="1">
        <p:scale>
          <a:sx n="61" d="100"/>
          <a:sy n="61" d="100"/>
        </p:scale>
        <p:origin x="-260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6AB6B213-BE22-4FE7-971B-78FA0315F7E7}" type="datetimeFigureOut">
              <a:rPr lang="zh-TW" altLang="en-US"/>
              <a:pPr>
                <a:defRPr/>
              </a:pPr>
              <a:t>2018/9/6</a:t>
            </a:fld>
            <a:endParaRPr lang="en-US" altLang="zh-TW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85C4FD02-6273-472C-A875-88C60D8B0F4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92E5F7B1-24AB-4BE6-A9D0-FE91AC5719E5}" type="datetimeFigureOut">
              <a:rPr lang="zh-TW" altLang="en-US"/>
              <a:pPr>
                <a:defRPr/>
              </a:pPr>
              <a:t>2018/9/6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8602C50C-4075-4BF2-923B-B8987F222E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AE70C8-3CAD-4F31-B23C-C002C523C58E}" type="slidenum">
              <a:rPr lang="zh-TW" altLang="en-US" smtClean="0">
                <a:ea typeface="新細明體" charset="-120"/>
              </a:rPr>
              <a:pPr/>
              <a:t>1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9395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47C72E-EE17-4CD3-9947-52323E2671D4}" type="slidenum">
              <a:rPr lang="zh-TW" altLang="en-US" sz="1200">
                <a:solidFill>
                  <a:schemeClr val="tx1"/>
                </a:solidFill>
              </a:rPr>
              <a:pPr algn="r"/>
              <a:t>33</a:t>
            </a:fld>
            <a:endParaRPr lang="en-US" altLang="zh-TW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75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8FE3E5-CED9-4C9F-A082-09575EAE48E6}" type="slidenum">
              <a:rPr lang="zh-TW" altLang="en-US" smtClean="0">
                <a:ea typeface="新細明體" charset="-120"/>
              </a:rPr>
              <a:pPr/>
              <a:t>40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168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737006-8C1E-4F6A-BD05-F86A7110C3AD}" type="slidenum">
              <a:rPr lang="zh-TW" altLang="en-US" smtClean="0">
                <a:solidFill>
                  <a:srgbClr val="000000"/>
                </a:solidFill>
                <a:ea typeface="新細明體" charset="-120"/>
              </a:rPr>
              <a:pPr/>
              <a:t>43</a:t>
            </a:fld>
            <a:endParaRPr lang="en-US" altLang="zh-TW" smtClean="0">
              <a:solidFill>
                <a:srgbClr val="000000"/>
              </a:solidFill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45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0F4CA7-CADE-4241-AA39-C1F3D1D8C2C9}" type="slidenum">
              <a:rPr lang="zh-TW" altLang="en-US" smtClean="0">
                <a:ea typeface="新細明體" charset="-120"/>
              </a:rPr>
              <a:pPr/>
              <a:t>2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50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D47459-BB78-482E-9281-73623349744F}" type="slidenum">
              <a:rPr lang="zh-TW" altLang="en-US" smtClean="0">
                <a:ea typeface="新細明體" charset="-120"/>
              </a:rPr>
              <a:pPr/>
              <a:t>3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55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B29F29-AE19-4A58-A47A-257B43A56DD9}" type="slidenum">
              <a:rPr lang="zh-TW" altLang="en-US" smtClean="0">
                <a:ea typeface="新細明體" charset="-120"/>
              </a:rPr>
              <a:pPr/>
              <a:t>4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6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450408-5E71-43B0-806B-C64C94D64727}" type="slidenum">
              <a:rPr lang="zh-TW" altLang="en-US" smtClean="0">
                <a:ea typeface="新細明體" charset="-120"/>
              </a:rPr>
              <a:pPr/>
              <a:t>5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867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B9E730-4033-47DA-87E0-C3DEC57887F9}" type="slidenum">
              <a:rPr lang="zh-TW" altLang="en-US" smtClean="0">
                <a:ea typeface="新細明體" charset="-120"/>
              </a:rPr>
              <a:pPr/>
              <a:t>7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723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979AFC-A4CC-4FB8-8C62-EBD3A4D01C13}" type="slidenum">
              <a:rPr lang="zh-TW" altLang="en-US" sz="1200">
                <a:solidFill>
                  <a:schemeClr val="tx1"/>
                </a:solidFill>
              </a:rPr>
              <a:pPr algn="r"/>
              <a:t>8</a:t>
            </a:fld>
            <a:endParaRPr lang="en-US" altLang="zh-TW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1203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7E75AF-CC11-4607-B907-3A2AABDD1A33}" type="slidenum">
              <a:rPr lang="zh-TW" altLang="en-US" sz="1200">
                <a:solidFill>
                  <a:schemeClr val="tx1"/>
                </a:solidFill>
              </a:rPr>
              <a:pPr algn="r"/>
              <a:t>26</a:t>
            </a:fld>
            <a:endParaRPr lang="en-US" altLang="zh-TW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45122-9E37-48F6-B47F-E0D8DEC99AE9}" type="datetimeFigureOut">
              <a:rPr lang="zh-TW" altLang="en-US"/>
              <a:pPr>
                <a:defRPr/>
              </a:pPr>
              <a:t>2018/9/6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45C7-AFAE-44A1-870D-87898D93C5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787AF-BA35-4EC3-836C-8BE489E1E83D}" type="datetimeFigureOut">
              <a:rPr lang="zh-TW" altLang="en-US"/>
              <a:pPr>
                <a:defRPr/>
              </a:pPr>
              <a:t>2018/9/6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1A41F-6AE0-4492-BBD4-69D6EE73FA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63B33-10BF-4C9E-A396-6A5589DCCD2A}" type="datetimeFigureOut">
              <a:rPr lang="zh-TW" altLang="en-US"/>
              <a:pPr>
                <a:defRPr/>
              </a:pPr>
              <a:t>2018/9/6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C4CA1-4A64-4D2C-B161-0AA4D0C438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1A63C-9038-48F7-8A00-8131138B623F}" type="datetimeFigureOut">
              <a:rPr lang="zh-TW" altLang="en-US"/>
              <a:pPr>
                <a:defRPr/>
              </a:pPr>
              <a:t>2018/9/6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C611-A726-459D-9F27-B0EE216FDB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A46F4-1017-418F-BA85-6CEA26AD87E1}" type="datetimeFigureOut">
              <a:rPr lang="zh-TW" altLang="en-US"/>
              <a:pPr>
                <a:defRPr/>
              </a:pPr>
              <a:t>2018/9/6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CECA-53B3-4B2D-9483-70A72552CF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1A670-2B90-4E03-94C5-1A4CF7C1EC94}" type="datetimeFigureOut">
              <a:rPr lang="zh-TW" altLang="en-US"/>
              <a:pPr>
                <a:defRPr/>
              </a:pPr>
              <a:t>2018/9/6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E0580-4127-436C-A4CB-9DB2B95FCA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D844A-0F93-4863-BCE2-6BE6EA9F0AD3}" type="datetimeFigureOut">
              <a:rPr lang="zh-TW" altLang="en-US"/>
              <a:pPr>
                <a:defRPr/>
              </a:pPr>
              <a:t>2018/9/6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20AFA-5907-412A-8093-6132390959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151C9-E161-40DE-97CC-CB33EE674090}" type="datetimeFigureOut">
              <a:rPr lang="zh-TW" altLang="en-US"/>
              <a:pPr>
                <a:defRPr/>
              </a:pPr>
              <a:t>2018/9/6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060FB-A4AC-495E-B2B1-91A80D897D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58CFC-1153-46E4-A199-BD81BE4CC215}" type="datetimeFigureOut">
              <a:rPr lang="zh-TW" altLang="en-US"/>
              <a:pPr>
                <a:defRPr/>
              </a:pPr>
              <a:t>2018/9/6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DD6DD-FBDF-45DC-9C51-7F784B2307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56AC6-5BB4-4962-BC57-7A50C8A2A69D}" type="datetimeFigureOut">
              <a:rPr lang="zh-TW" altLang="en-US"/>
              <a:pPr>
                <a:defRPr/>
              </a:pPr>
              <a:t>2018/9/6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B7286-B991-4151-97D9-FC2199EA171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00B5-B4E9-4964-B8E7-19EB7935A0B7}" type="datetimeFigureOut">
              <a:rPr lang="zh-TW" altLang="en-US"/>
              <a:pPr>
                <a:defRPr/>
              </a:pPr>
              <a:t>2018/9/6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3501A-34CD-4F7A-BBF1-4B993091A09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E6919-9674-46FC-B5BD-DAAC9E2BF3ED}" type="datetimeFigureOut">
              <a:rPr lang="zh-TW" altLang="en-US"/>
              <a:pPr>
                <a:defRPr/>
              </a:pPr>
              <a:t>2018/9/6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03ACC-E17B-40E6-9F61-3D99DFBE1E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6BA7310-6E93-4F03-8D8E-6F1A8AF432F8}" type="datetimeFigureOut">
              <a:rPr lang="zh-TW" altLang="en-US"/>
              <a:pPr>
                <a:defRPr/>
              </a:pPr>
              <a:t>2018/9/6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A71768B-7CFC-4D44-AC2F-8346F2D69A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19.xml"/><Relationship Id="rId3" Type="http://schemas.openxmlformats.org/officeDocument/2006/relationships/slide" Target="slide17.xml"/><Relationship Id="rId7" Type="http://schemas.openxmlformats.org/officeDocument/2006/relationships/slide" Target="slide18.xml"/><Relationship Id="rId12" Type="http://schemas.openxmlformats.org/officeDocument/2006/relationships/image" Target="../media/image32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slide" Target="slide42.xml"/><Relationship Id="rId5" Type="http://schemas.openxmlformats.org/officeDocument/2006/relationships/slide" Target="slide16.xml"/><Relationship Id="rId15" Type="http://schemas.openxmlformats.org/officeDocument/2006/relationships/slide" Target="slide2.xml"/><Relationship Id="rId10" Type="http://schemas.openxmlformats.org/officeDocument/2006/relationships/image" Target="../media/image4.png"/><Relationship Id="rId4" Type="http://schemas.openxmlformats.org/officeDocument/2006/relationships/image" Target="../media/image23.png"/><Relationship Id="rId9" Type="http://schemas.openxmlformats.org/officeDocument/2006/relationships/slide" Target="slide20.xml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3.xml"/><Relationship Id="rId7" Type="http://schemas.openxmlformats.org/officeDocument/2006/relationships/slide" Target="slide2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33.png"/><Relationship Id="rId18" Type="http://schemas.openxmlformats.org/officeDocument/2006/relationships/slide" Target="slide24.xml"/><Relationship Id="rId3" Type="http://schemas.openxmlformats.org/officeDocument/2006/relationships/image" Target="../media/image3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slide" Target="slide43.xm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image" Target="../media/image4.png"/><Relationship Id="rId24" Type="http://schemas.openxmlformats.org/officeDocument/2006/relationships/image" Target="../media/image16.png"/><Relationship Id="rId5" Type="http://schemas.openxmlformats.org/officeDocument/2006/relationships/image" Target="../media/image23.png"/><Relationship Id="rId15" Type="http://schemas.openxmlformats.org/officeDocument/2006/relationships/image" Target="../media/image35.png"/><Relationship Id="rId23" Type="http://schemas.openxmlformats.org/officeDocument/2006/relationships/slide" Target="slide2.xml"/><Relationship Id="rId10" Type="http://schemas.openxmlformats.org/officeDocument/2006/relationships/slide" Target="slide26.xml"/><Relationship Id="rId19" Type="http://schemas.openxmlformats.org/officeDocument/2006/relationships/image" Target="../media/image17.png"/><Relationship Id="rId4" Type="http://schemas.openxmlformats.org/officeDocument/2006/relationships/slide" Target="slide22.xml"/><Relationship Id="rId9" Type="http://schemas.openxmlformats.org/officeDocument/2006/relationships/image" Target="../media/image25.png"/><Relationship Id="rId14" Type="http://schemas.openxmlformats.org/officeDocument/2006/relationships/image" Target="../media/image34.png"/><Relationship Id="rId2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1.png"/><Relationship Id="rId3" Type="http://schemas.openxmlformats.org/officeDocument/2006/relationships/slide" Target="slide28.xml"/><Relationship Id="rId21" Type="http://schemas.openxmlformats.org/officeDocument/2006/relationships/image" Target="../media/image46.png"/><Relationship Id="rId7" Type="http://schemas.openxmlformats.org/officeDocument/2006/relationships/slide" Target="slide29.xml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3.png"/><Relationship Id="rId20" Type="http://schemas.openxmlformats.org/officeDocument/2006/relationships/slide" Target="slide45.xml"/><Relationship Id="rId29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slide" Target="slide44.xml"/><Relationship Id="rId24" Type="http://schemas.openxmlformats.org/officeDocument/2006/relationships/image" Target="../media/image49.png"/><Relationship Id="rId5" Type="http://schemas.openxmlformats.org/officeDocument/2006/relationships/slide" Target="slide27.xml"/><Relationship Id="rId15" Type="http://schemas.openxmlformats.org/officeDocument/2006/relationships/image" Target="../media/image42.png"/><Relationship Id="rId23" Type="http://schemas.openxmlformats.org/officeDocument/2006/relationships/image" Target="../media/image48.png"/><Relationship Id="rId28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5.png"/><Relationship Id="rId31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slide" Target="slide33.xml"/><Relationship Id="rId14" Type="http://schemas.openxmlformats.org/officeDocument/2006/relationships/image" Target="../media/image41.png"/><Relationship Id="rId22" Type="http://schemas.openxmlformats.org/officeDocument/2006/relationships/image" Target="../media/image47.png"/><Relationship Id="rId27" Type="http://schemas.openxmlformats.org/officeDocument/2006/relationships/slide" Target="slide30.xml"/><Relationship Id="rId30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openxmlformats.org/officeDocument/2006/relationships/slide" Target="slide2.xml"/><Relationship Id="rId7" Type="http://schemas.openxmlformats.org/officeDocument/2006/relationships/image" Target="../media/image5.png"/><Relationship Id="rId12" Type="http://schemas.openxmlformats.org/officeDocument/2006/relationships/slide" Target="slide40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slide" Target="slide7.xml"/><Relationship Id="rId10" Type="http://schemas.openxmlformats.org/officeDocument/2006/relationships/slide" Target="slide6.xml"/><Relationship Id="rId19" Type="http://schemas.openxmlformats.org/officeDocument/2006/relationships/image" Target="../media/image14.png"/><Relationship Id="rId4" Type="http://schemas.openxmlformats.org/officeDocument/2006/relationships/slide" Target="slide8.xml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46.xml"/><Relationship Id="rId18" Type="http://schemas.openxmlformats.org/officeDocument/2006/relationships/image" Target="../media/image56.png"/><Relationship Id="rId3" Type="http://schemas.openxmlformats.org/officeDocument/2006/relationships/slide" Target="slide35.xml"/><Relationship Id="rId7" Type="http://schemas.openxmlformats.org/officeDocument/2006/relationships/slide" Target="slide36.xml"/><Relationship Id="rId12" Type="http://schemas.openxmlformats.org/officeDocument/2006/relationships/image" Target="../media/image16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4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slide" Target="slide2.xml"/><Relationship Id="rId5" Type="http://schemas.openxmlformats.org/officeDocument/2006/relationships/slide" Target="slide34.xml"/><Relationship Id="rId15" Type="http://schemas.openxmlformats.org/officeDocument/2006/relationships/image" Target="../media/image53.png"/><Relationship Id="rId10" Type="http://schemas.openxmlformats.org/officeDocument/2006/relationships/image" Target="../media/image17.png"/><Relationship Id="rId19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slide" Target="slide37.xml"/><Relationship Id="rId1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6.png"/><Relationship Id="rId18" Type="http://schemas.openxmlformats.org/officeDocument/2006/relationships/image" Target="../media/image27.png"/><Relationship Id="rId3" Type="http://schemas.openxmlformats.org/officeDocument/2006/relationships/image" Target="../media/image3.png"/><Relationship Id="rId21" Type="http://schemas.openxmlformats.org/officeDocument/2006/relationships/image" Target="../media/image30.png"/><Relationship Id="rId7" Type="http://schemas.openxmlformats.org/officeDocument/2006/relationships/image" Target="../media/image24.png"/><Relationship Id="rId12" Type="http://schemas.openxmlformats.org/officeDocument/2006/relationships/slide" Target="slide2.xml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6" Type="http://schemas.openxmlformats.org/officeDocument/2006/relationships/slide" Target="slide41.xml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17.png"/><Relationship Id="rId5" Type="http://schemas.openxmlformats.org/officeDocument/2006/relationships/image" Target="../media/image23.png"/><Relationship Id="rId15" Type="http://schemas.openxmlformats.org/officeDocument/2006/relationships/image" Target="../media/image4.png"/><Relationship Id="rId10" Type="http://schemas.openxmlformats.org/officeDocument/2006/relationships/slide" Target="slide12.xml"/><Relationship Id="rId19" Type="http://schemas.openxmlformats.org/officeDocument/2006/relationships/image" Target="../media/image28.png"/><Relationship Id="rId4" Type="http://schemas.openxmlformats.org/officeDocument/2006/relationships/slide" Target="slide10.xml"/><Relationship Id="rId9" Type="http://schemas.openxmlformats.org/officeDocument/2006/relationships/image" Target="../media/image25.png"/><Relationship Id="rId1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副標題 2"/>
          <p:cNvSpPr>
            <a:spLocks/>
          </p:cNvSpPr>
          <p:nvPr/>
        </p:nvSpPr>
        <p:spPr bwMode="auto">
          <a:xfrm>
            <a:off x="5651500" y="5387975"/>
            <a:ext cx="32400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孟子</a:t>
            </a:r>
          </a:p>
        </p:txBody>
      </p:sp>
      <p:sp>
        <p:nvSpPr>
          <p:cNvPr id="16387" name="標題 5"/>
          <p:cNvSpPr>
            <a:spLocks/>
          </p:cNvSpPr>
          <p:nvPr/>
        </p:nvSpPr>
        <p:spPr bwMode="auto">
          <a:xfrm>
            <a:off x="250825" y="4437063"/>
            <a:ext cx="88931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zh-TW" altLang="en-US" sz="5400">
                <a:solidFill>
                  <a:srgbClr val="006600"/>
                </a:solidFill>
                <a:latin typeface="Calibri" pitchFamily="34" charset="0"/>
                <a:ea typeface="標楷體" pitchFamily="65" charset="-120"/>
              </a:rPr>
              <a:t>第九課　孟子選</a:t>
            </a:r>
            <a:r>
              <a:rPr kumimoji="0" lang="zh-TW" altLang="en-US" sz="2800">
                <a:solidFill>
                  <a:srgbClr val="006600"/>
                </a:solidFill>
                <a:latin typeface="Calibri" pitchFamily="34" charset="0"/>
                <a:ea typeface="標楷體" pitchFamily="65" charset="-120"/>
              </a:rPr>
              <a:t>──</a:t>
            </a:r>
            <a:r>
              <a:rPr kumimoji="0" lang="zh-TW" altLang="en-US" sz="4000">
                <a:solidFill>
                  <a:srgbClr val="006600"/>
                </a:solidFill>
                <a:latin typeface="Calibri" pitchFamily="34" charset="0"/>
                <a:ea typeface="標楷體" pitchFamily="65" charset="-120"/>
              </a:rPr>
              <a:t>五十步笑百步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/>
          </p:cNvSpPr>
          <p:nvPr/>
        </p:nvSpPr>
        <p:spPr bwMode="auto">
          <a:xfrm>
            <a:off x="204788" y="981075"/>
            <a:ext cx="88217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孟子不直接批評梁惠王的缺失，他撇開「移民」、「移粟」問題，因王「好戰」，就「請以戰喻」，如此較容易為對方接受。接著用「則何如」的問句，引梁惠王很自然地說出：「直不百步耳，是亦走也。」然後「以子之矛，攻子之盾」，同時也為下文的仁政主張作鋪墊，此段具承上啟下的功用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3"/>
          <p:cNvSpPr>
            <a:spLocks/>
          </p:cNvSpPr>
          <p:nvPr/>
        </p:nvSpPr>
        <p:spPr bwMode="auto">
          <a:xfrm>
            <a:off x="198438" y="984250"/>
            <a:ext cx="8809037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孟子答道：「王喜好戰爭，就讓我拿作戰來比喻：當鼕鼕地擂動戰鼓，兩軍一交鋒，有些士兵拋棄盔甲，拖著兵器而逃跑，有的逃跑一百步後停下來，有的則逃跑五十步後停下來。若用逃跑五十步距離的人，去譏笑逃跑一百步距離的人膽小，可不可以呢？」</a:t>
            </a:r>
          </a:p>
        </p:txBody>
      </p:sp>
      <p:pic>
        <p:nvPicPr>
          <p:cNvPr id="33795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梁惠王自認盡心國政，卻不能得到百姓認同，為此感到疑惑。孟子不直接回答，卻以「五十步笑百步」的寓言來回應，其作用何在？</a:t>
            </a: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68375" y="2459038"/>
            <a:ext cx="7958138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孟子不直接批評梁惠王的缺失，如此較容易為對方接受。他先提及「王好戰」，接著以「五十步笑百步」的寓言來反問，而梁惠王很自然地說出：「直不百步耳，是亦走也。」孟子「以子之矛，攻子之盾」，同時也為下文的仁政主張作鋪墊。</a:t>
            </a:r>
          </a:p>
        </p:txBody>
      </p:sp>
      <p:pic>
        <p:nvPicPr>
          <p:cNvPr id="34820" name="Picture 5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為何戰敗逃跑時是「棄甲曳兵」，而不是「棄兵曳甲」？</a:t>
            </a: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66788" y="1966913"/>
            <a:ext cx="7921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兵器是最後保命的工具，所以笨重的盔甲可以丟，而兵器必須一直抓在手上。</a:t>
            </a:r>
          </a:p>
        </p:txBody>
      </p:sp>
      <p:pic>
        <p:nvPicPr>
          <p:cNvPr id="35844" name="Picture 6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何謂「五十步笑百步」？哪些俗諺、成語與此句旨意相近？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問題討論一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pic>
        <p:nvPicPr>
          <p:cNvPr id="36867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1979613"/>
            <a:ext cx="818673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0075" indent="-600075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原指作戰時臨陣脫逃，有人跑了五十步停下來，有人跑了一百步才停下來。那跑五十步的就譏笑跑一百步的人膽小。</a:t>
            </a:r>
          </a:p>
          <a:p>
            <a:pPr marL="600075" indent="-600075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今用以比喻表現差者，譏笑表現更差者，兩者相差無多。其意近於「龜笑鼈無尾」、「半斤八兩」、「相去無幾」。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/>
          </p:cNvSpPr>
          <p:nvPr/>
        </p:nvSpPr>
        <p:spPr bwMode="auto">
          <a:xfrm>
            <a:off x="836613" y="1281113"/>
            <a:ext cx="7718425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曰：「不可，直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不百步耳，</a:t>
            </a:r>
            <a:r>
              <a:rPr kumimoji="0" lang="zh-TW" altLang="zh-TW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是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亦走也。」</a:t>
            </a:r>
            <a:endParaRPr kumimoji="0" lang="en-US" altLang="zh-TW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891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37892" name="Picture 10" descr="上方ICON-段析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3425" y="765175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1" descr="上方ICON-段旨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0688" y="765175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2" descr="上方ICON-語譯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3950" y="765175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08" descr="下一頁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96" descr="1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40100" y="18097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7" name="Rectangle 197"/>
          <p:cNvSpPr>
            <a:spLocks noChangeArrowheads="1"/>
          </p:cNvSpPr>
          <p:nvPr/>
        </p:nvSpPr>
        <p:spPr bwMode="auto">
          <a:xfrm>
            <a:off x="5421313" y="2133600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此</a:t>
            </a: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5373688" y="1822450"/>
            <a:ext cx="360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pic>
        <p:nvPicPr>
          <p:cNvPr id="37899" name="Picture 13" descr="上方ICON-課堂Q&amp;A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13513" y="765175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圖片 17" descr="下方ICON-回目次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61637" grpId="0"/>
      <p:bldP spid="6163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3"/>
          <p:cNvSpPr>
            <a:spLocks/>
          </p:cNvSpPr>
          <p:nvPr/>
        </p:nvSpPr>
        <p:spPr bwMode="auto">
          <a:xfrm>
            <a:off x="179388" y="908050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梁惠王說出寓言故事中的荒謬。</a:t>
            </a:r>
            <a:endParaRPr kumimoji="0" lang="en-US" altLang="zh-TW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38915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/>
          </p:cNvSpPr>
          <p:nvPr/>
        </p:nvSpPr>
        <p:spPr bwMode="auto">
          <a:xfrm>
            <a:off x="250825" y="981075"/>
            <a:ext cx="8821738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梁惠王不加思索地答覆，結果正是貶抑了自己的作為。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3"/>
          <p:cNvSpPr>
            <a:spLocks/>
          </p:cNvSpPr>
          <p:nvPr/>
        </p:nvSpPr>
        <p:spPr bwMode="auto">
          <a:xfrm>
            <a:off x="184150" y="984250"/>
            <a:ext cx="88582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梁惠王說：「不可以，只不過沒跑到一百步罷了，這也是逃走啊！」</a:t>
            </a:r>
          </a:p>
        </p:txBody>
      </p:sp>
      <p:pic>
        <p:nvPicPr>
          <p:cNvPr id="40963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內容版面配置區 2"/>
          <p:cNvSpPr>
            <a:spLocks/>
          </p:cNvSpPr>
          <p:nvPr/>
        </p:nvSpPr>
        <p:spPr bwMode="auto">
          <a:xfrm>
            <a:off x="144463" y="765175"/>
            <a:ext cx="86042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4813" indent="-40481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你認為逃跑五十步與逃跑百步的士兵有何差異？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04813" indent="-40481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1825625"/>
            <a:ext cx="7502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ea typeface="標楷體" pitchFamily="65" charset="-120"/>
              </a:rPr>
              <a:t>請同學自行發揮。例如：兩人逃跑距離雖然不同，但本質上都是畏戰。</a:t>
            </a:r>
          </a:p>
        </p:txBody>
      </p:sp>
      <p:pic>
        <p:nvPicPr>
          <p:cNvPr id="41988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525962"/>
          </a:xfrm>
        </p:spPr>
        <p:txBody>
          <a:bodyPr anchor="ctr"/>
          <a:lstStyle/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3" action="ppaction://hlinksldjump"/>
              </a:rPr>
              <a:t>第一段</a:t>
            </a:r>
            <a:endParaRPr lang="en-US" altLang="zh-TW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4" action="ppaction://hlinksldjump"/>
              </a:rPr>
              <a:t>第二段</a:t>
            </a:r>
            <a:endParaRPr lang="en-US" altLang="zh-TW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5" action="ppaction://hlinksldjump"/>
              </a:rPr>
              <a:t>第三段</a:t>
            </a:r>
            <a:endParaRPr lang="en-US" altLang="zh-TW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6" action="ppaction://hlinksldjump"/>
              </a:rPr>
              <a:t>第四段</a:t>
            </a:r>
            <a:endParaRPr lang="zh-TW" altLang="en-US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7" action="ppaction://hlinksldjump"/>
              </a:rPr>
              <a:t>第五段</a:t>
            </a:r>
            <a:endParaRPr lang="zh-TW" altLang="en-US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8" action="ppaction://hlinksldjump"/>
              </a:rPr>
              <a:t>第六段</a:t>
            </a:r>
            <a:endParaRPr lang="zh-TW" altLang="en-US" sz="480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/>
          </p:cNvSpPr>
          <p:nvPr/>
        </p:nvSpPr>
        <p:spPr bwMode="auto">
          <a:xfrm>
            <a:off x="325438" y="836613"/>
            <a:ext cx="842327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endParaRPr kumimoji="0" lang="zh-TW" altLang="en-US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011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43012" name="Picture 10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3425" y="765175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1" descr="上方ICON-段旨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0688" y="765175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2" descr="上方ICON-語譯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3950" y="765175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Rectangle 3"/>
          <p:cNvSpPr>
            <a:spLocks/>
          </p:cNvSpPr>
          <p:nvPr/>
        </p:nvSpPr>
        <p:spPr bwMode="auto">
          <a:xfrm>
            <a:off x="534988" y="1036638"/>
            <a:ext cx="8085137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曰：「王如知此，則無望民之多於鄰國也。不違農時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，穀不可勝食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也；數罟不入洿池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，魚</a:t>
            </a:r>
            <a:r>
              <a:rPr kumimoji="0" lang="zh-TW" altLang="zh-TW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鼈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不可勝食也；斧斤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kumimoji="0" lang="zh-TW" altLang="zh-TW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時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入山林，材木不可勝用也。穀與魚鼈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不可勝食，材木不可勝用，是使民養生喪死無憾也。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養生喪死無憾，王道 之始也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3016" name="Picture 148" descr="下一頁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149" descr="16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76525" y="35417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50" descr="1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27388" y="26003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51" descr="1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88088" y="25574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152" descr="1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71550" y="25590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905" name="Rectangle 153"/>
          <p:cNvSpPr>
            <a:spLocks noChangeArrowheads="1"/>
          </p:cNvSpPr>
          <p:nvPr/>
        </p:nvSpPr>
        <p:spPr bwMode="auto">
          <a:xfrm>
            <a:off x="6027738" y="2852738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亦作「鱉」，俗稱甲魚或團魚，爬蟲綱動物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7227888" y="2586038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74907" name="Rectangle 155"/>
          <p:cNvSpPr>
            <a:spLocks noChangeArrowheads="1"/>
          </p:cNvSpPr>
          <p:nvPr/>
        </p:nvSpPr>
        <p:spPr bwMode="auto">
          <a:xfrm>
            <a:off x="3203575" y="3860800"/>
            <a:ext cx="3529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適當的時令，可指草木凋落之時，也可以指樹木長成之時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3308350" y="3562350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43025" name="Freeform 157"/>
          <p:cNvSpPr>
            <a:spLocks/>
          </p:cNvSpPr>
          <p:nvPr/>
        </p:nvSpPr>
        <p:spPr bwMode="auto">
          <a:xfrm flipV="1">
            <a:off x="7564438" y="1936750"/>
            <a:ext cx="468312" cy="179388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74910" name="Picture 158" descr="上標籤-修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624763" y="198278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8027988" y="1992313"/>
            <a:ext cx="5762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排比</a:t>
            </a:r>
          </a:p>
        </p:txBody>
      </p:sp>
      <p:grpSp>
        <p:nvGrpSpPr>
          <p:cNvPr id="43028" name="Group 160"/>
          <p:cNvGrpSpPr>
            <a:grpSpLocks/>
          </p:cNvGrpSpPr>
          <p:nvPr/>
        </p:nvGrpSpPr>
        <p:grpSpPr bwMode="auto">
          <a:xfrm flipV="1">
            <a:off x="7156450" y="3898900"/>
            <a:ext cx="236538" cy="179388"/>
            <a:chOff x="2154" y="3657"/>
            <a:chExt cx="230" cy="137"/>
          </a:xfrm>
        </p:grpSpPr>
        <p:sp>
          <p:nvSpPr>
            <p:cNvPr id="43035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036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43029" name="Picture 13" descr="上方ICON-課堂Q&amp;A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513513" y="765175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0" name="Picture 164" descr="18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162550" y="54991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1" name="Picture 165" descr="17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383588" y="45164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918" name="Picture 166" descr="下標籤-析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502400" y="584041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919" name="Rectangle 167"/>
          <p:cNvSpPr>
            <a:spLocks noChangeArrowheads="1"/>
          </p:cNvSpPr>
          <p:nvPr/>
        </p:nvSpPr>
        <p:spPr bwMode="auto">
          <a:xfrm>
            <a:off x="2157413" y="4867275"/>
            <a:ext cx="4321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農、漁、林業皆生生不息，使人民養生喪死無遺憾，這便是王道的開始</a:t>
            </a:r>
          </a:p>
        </p:txBody>
      </p:sp>
      <p:pic>
        <p:nvPicPr>
          <p:cNvPr id="43034" name="圖片 17" descr="下方ICON-回目次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49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9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4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918"/>
                  </p:tgtEl>
                </p:cond>
              </p:nextCondLst>
            </p:seq>
          </p:childTnLst>
        </p:cTn>
      </p:par>
    </p:tnLst>
    <p:bldLst>
      <p:bldP spid="74905" grpId="0"/>
      <p:bldP spid="74905" grpId="1"/>
      <p:bldP spid="74907" grpId="0"/>
      <p:bldP spid="74907" grpId="1"/>
      <p:bldP spid="49" grpId="0"/>
      <p:bldP spid="49" grpId="1"/>
      <p:bldP spid="74919" grpId="0"/>
      <p:bldP spid="7491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3"/>
          <p:cNvSpPr>
            <a:spLocks/>
          </p:cNvSpPr>
          <p:nvPr/>
        </p:nvSpPr>
        <p:spPr bwMode="auto">
          <a:xfrm>
            <a:off x="179388" y="981075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統治者能使百姓養生喪死無憾，這便是王道的開始。</a:t>
            </a:r>
            <a:endParaRPr kumimoji="0" lang="en-US" altLang="zh-TW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45059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3"/>
          <p:cNvSpPr>
            <a:spLocks/>
          </p:cNvSpPr>
          <p:nvPr/>
        </p:nvSpPr>
        <p:spPr bwMode="auto">
          <a:xfrm>
            <a:off x="153988" y="981075"/>
            <a:ext cx="88217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以整齊的排比句說明推行王道的具體做法。</a:t>
            </a:r>
          </a:p>
        </p:txBody>
      </p:sp>
      <p:pic>
        <p:nvPicPr>
          <p:cNvPr id="46083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3"/>
          <p:cNvSpPr>
            <a:spLocks/>
          </p:cNvSpPr>
          <p:nvPr/>
        </p:nvSpPr>
        <p:spPr bwMode="auto">
          <a:xfrm>
            <a:off x="201613" y="984250"/>
            <a:ext cx="87630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孟子說：「王如果知道這樣的道理，那就不要希望人民會比鄰國多了。如果能不耽誤農業生產的時節，五穀就吃不完了；不使用細密的網子在深池裡捕魚，魚鼈就吃不完了；在適當的時令才拿著斧頭到山林裡砍伐，材木就用不完了。五穀和魚鼈吃不完，材木也使用不盡，這就能使百姓在撫養生者、安葬死者時都沒遺憾。百姓在撫養生者、安葬死者時沒有遺憾，便是推行王道的開始了。</a:t>
            </a:r>
          </a:p>
        </p:txBody>
      </p:sp>
      <p:pic>
        <p:nvPicPr>
          <p:cNvPr id="47107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內容版面配置區 2"/>
          <p:cNvSpPr>
            <a:spLocks/>
          </p:cNvSpPr>
          <p:nvPr/>
        </p:nvSpPr>
        <p:spPr bwMode="auto">
          <a:xfrm>
            <a:off x="144463" y="765175"/>
            <a:ext cx="88915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孟子曰：「不違農時，穀不可勝食也」，此句話在暗示梁惠王的什麼作為？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87425" y="1844675"/>
            <a:ext cx="754538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ea typeface="標楷體" pitchFamily="65" charset="-120"/>
              </a:rPr>
              <a:t>一個「好戰」的國君，必然會破壞農時。移粟移民之功，彌補不了破壞農時之罪，孟子說梁惠王「無望民之多於鄰國」，其實具有深意。</a:t>
            </a: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48132" name="Picture 5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內容版面配置區 2"/>
          <p:cNvSpPr>
            <a:spLocks/>
          </p:cNvSpPr>
          <p:nvPr/>
        </p:nvSpPr>
        <p:spPr bwMode="auto">
          <a:xfrm>
            <a:off x="144463" y="765175"/>
            <a:ext cx="88915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孟子認為國君施政要做到何種程度，才能算是「王道之始」？其具體做法有哪些？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835150"/>
            <a:ext cx="76327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0075" indent="-600075">
              <a:spcBef>
                <a:spcPct val="20000"/>
              </a:spcBef>
              <a:tabLst>
                <a:tab pos="600075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(1)養生喪死無憾，王道之始也。</a:t>
            </a:r>
          </a:p>
          <a:p>
            <a:pPr marL="600075" indent="-600075">
              <a:spcBef>
                <a:spcPct val="20000"/>
              </a:spcBef>
              <a:tabLst>
                <a:tab pos="600075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(2)不違農時，穀不可勝食也；數罟不入洿池，魚鼈不可勝食也；斧斤以時入山林，材木不可勝用也。</a:t>
            </a: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9156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Grp="1"/>
          </p:cNvSpPr>
          <p:nvPr>
            <p:ph type="body" idx="4294967295"/>
          </p:nvPr>
        </p:nvSpPr>
        <p:spPr>
          <a:xfrm>
            <a:off x="217488" y="1125538"/>
            <a:ext cx="8785225" cy="4464050"/>
          </a:xfrm>
        </p:spPr>
        <p:txBody>
          <a:bodyPr/>
          <a:lstStyle/>
          <a:p>
            <a:pPr marL="0" inden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畝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之宅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，樹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之以桑，五十者可以衣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帛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矣。雞豚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狗彘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之畜，無失其時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，七十者可以食肉矣。百畝之田，勿奪其時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，數口之家可以無飢矣。謹庠序之教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申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之以孝悌之義，頒白 者不負戴 於道路矣。七十者衣帛食肉，黎民 不飢不寒，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然而不王 者，未之有也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！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0178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第五段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50179" name="Picture 10" descr="上方ICON-段析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3425" y="765175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11" descr="上方ICON-段旨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0688" y="765175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12" descr="上方ICON-語譯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3950" y="765175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9" descr="下一頁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41" descr="2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85925" y="36226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42" descr="19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73225" y="16700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43" descr="20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52700" y="16700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44" descr="2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634163" y="16700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45" descr="2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237538" y="16716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46" descr="2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82613" y="26416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47" descr="2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302000" y="26416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320" name="Rectangle 48"/>
          <p:cNvSpPr>
            <a:spLocks noChangeArrowheads="1"/>
          </p:cNvSpPr>
          <p:nvPr/>
        </p:nvSpPr>
        <p:spPr bwMode="auto">
          <a:xfrm>
            <a:off x="592138" y="1341438"/>
            <a:ext cx="462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一畝約等於今一百九十二點一平方公尺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673100" y="1698625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182322" name="Rectangle 50"/>
          <p:cNvSpPr>
            <a:spLocks noChangeArrowheads="1"/>
          </p:cNvSpPr>
          <p:nvPr/>
        </p:nvSpPr>
        <p:spPr bwMode="auto">
          <a:xfrm>
            <a:off x="6156325" y="1038225"/>
            <a:ext cx="2160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絲織品的總稱，借代為絲綢做的衣服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6400800" y="1677988"/>
            <a:ext cx="287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50194" name="Freeform 52"/>
          <p:cNvSpPr>
            <a:spLocks/>
          </p:cNvSpPr>
          <p:nvPr/>
        </p:nvSpPr>
        <p:spPr bwMode="auto">
          <a:xfrm flipV="1">
            <a:off x="477838" y="2027238"/>
            <a:ext cx="468312" cy="306387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82325" name="Picture 53" descr="上標籤-修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38163" y="220186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042988" y="2217738"/>
            <a:ext cx="5762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排比</a:t>
            </a:r>
          </a:p>
        </p:txBody>
      </p:sp>
      <p:grpSp>
        <p:nvGrpSpPr>
          <p:cNvPr id="50197" name="Group 55"/>
          <p:cNvGrpSpPr>
            <a:grpSpLocks/>
          </p:cNvGrpSpPr>
          <p:nvPr/>
        </p:nvGrpSpPr>
        <p:grpSpPr bwMode="auto">
          <a:xfrm flipV="1">
            <a:off x="5056188" y="3994150"/>
            <a:ext cx="236537" cy="306388"/>
            <a:chOff x="2154" y="3657"/>
            <a:chExt cx="230" cy="137"/>
          </a:xfrm>
        </p:grpSpPr>
        <p:sp>
          <p:nvSpPr>
            <p:cNvPr id="50232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233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0198" name="Freeform 58"/>
          <p:cNvSpPr>
            <a:spLocks/>
          </p:cNvSpPr>
          <p:nvPr/>
        </p:nvSpPr>
        <p:spPr bwMode="auto">
          <a:xfrm flipV="1">
            <a:off x="2443163" y="2030413"/>
            <a:ext cx="468312" cy="179387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82331" name="Picture 59" descr="上標籤-修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503488" y="207645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2906713" y="2130425"/>
            <a:ext cx="5746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倒裝</a:t>
            </a:r>
          </a:p>
        </p:txBody>
      </p:sp>
      <p:grpSp>
        <p:nvGrpSpPr>
          <p:cNvPr id="50201" name="Group 61"/>
          <p:cNvGrpSpPr>
            <a:grpSpLocks/>
          </p:cNvGrpSpPr>
          <p:nvPr/>
        </p:nvGrpSpPr>
        <p:grpSpPr bwMode="auto">
          <a:xfrm flipV="1">
            <a:off x="3454400" y="2039938"/>
            <a:ext cx="236538" cy="179387"/>
            <a:chOff x="2154" y="3657"/>
            <a:chExt cx="230" cy="137"/>
          </a:xfrm>
        </p:grpSpPr>
        <p:sp>
          <p:nvSpPr>
            <p:cNvPr id="50230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231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182338" name="Picture 66" descr="上標籤-修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838825" y="200501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339" name="Text Box 67"/>
          <p:cNvSpPr txBox="1">
            <a:spLocks noChangeArrowheads="1"/>
          </p:cNvSpPr>
          <p:nvPr/>
        </p:nvSpPr>
        <p:spPr bwMode="auto">
          <a:xfrm>
            <a:off x="6122988" y="2019300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4" name="文字方塊 48"/>
          <p:cNvSpPr txBox="1">
            <a:spLocks noChangeArrowheads="1"/>
          </p:cNvSpPr>
          <p:nvPr/>
        </p:nvSpPr>
        <p:spPr bwMode="auto">
          <a:xfrm>
            <a:off x="6084888" y="2170113"/>
            <a:ext cx="18716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轉品（名→動）</a:t>
            </a:r>
          </a:p>
        </p:txBody>
      </p:sp>
      <p:pic>
        <p:nvPicPr>
          <p:cNvPr id="50205" name="Picture 70" descr="31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391150" y="55895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6" name="Picture 71" descr="26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551738" y="36195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7" name="Picture 72" descr="27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407400" y="36195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8" name="Picture 73" descr="28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438525" y="46116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9" name="Picture 74" descr="29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035550" y="46101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10" name="Picture 75" descr="30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012950" y="55895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11" name="Freeform 76"/>
          <p:cNvSpPr>
            <a:spLocks/>
          </p:cNvSpPr>
          <p:nvPr/>
        </p:nvSpPr>
        <p:spPr bwMode="auto">
          <a:xfrm flipV="1">
            <a:off x="8297863" y="3995738"/>
            <a:ext cx="468312" cy="179387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82349" name="Picture 77" descr="上標籤-修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358188" y="404177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8"/>
          <p:cNvSpPr txBox="1">
            <a:spLocks noChangeArrowheads="1"/>
          </p:cNvSpPr>
          <p:nvPr/>
        </p:nvSpPr>
        <p:spPr bwMode="auto">
          <a:xfrm>
            <a:off x="1084263" y="5029200"/>
            <a:ext cx="5746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倒裝</a:t>
            </a:r>
          </a:p>
        </p:txBody>
      </p:sp>
      <p:grpSp>
        <p:nvGrpSpPr>
          <p:cNvPr id="50214" name="Group 79"/>
          <p:cNvGrpSpPr>
            <a:grpSpLocks/>
          </p:cNvGrpSpPr>
          <p:nvPr/>
        </p:nvGrpSpPr>
        <p:grpSpPr bwMode="auto">
          <a:xfrm flipV="1">
            <a:off x="2032000" y="4978400"/>
            <a:ext cx="236538" cy="179388"/>
            <a:chOff x="2154" y="3657"/>
            <a:chExt cx="230" cy="137"/>
          </a:xfrm>
        </p:grpSpPr>
        <p:sp>
          <p:nvSpPr>
            <p:cNvPr id="50228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229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82354" name="Rectangle 82"/>
          <p:cNvSpPr>
            <a:spLocks noChangeArrowheads="1"/>
          </p:cNvSpPr>
          <p:nvPr/>
        </p:nvSpPr>
        <p:spPr bwMode="auto">
          <a:xfrm>
            <a:off x="3635375" y="4956175"/>
            <a:ext cx="453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種桑、養禽畜、農事合於時節，人民接受教化，這樣的執政者方能稱王於天下</a:t>
            </a:r>
          </a:p>
        </p:txBody>
      </p:sp>
      <p:pic>
        <p:nvPicPr>
          <p:cNvPr id="182356" name="Picture 84" descr="上標籤-修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941888" y="595947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357" name="Text Box 85"/>
          <p:cNvSpPr txBox="1">
            <a:spLocks noChangeArrowheads="1"/>
          </p:cNvSpPr>
          <p:nvPr/>
        </p:nvSpPr>
        <p:spPr bwMode="auto">
          <a:xfrm>
            <a:off x="5222875" y="5983288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6" name="文字方塊 48"/>
          <p:cNvSpPr txBox="1">
            <a:spLocks noChangeArrowheads="1"/>
          </p:cNvSpPr>
          <p:nvPr/>
        </p:nvSpPr>
        <p:spPr bwMode="auto">
          <a:xfrm>
            <a:off x="4356100" y="6173788"/>
            <a:ext cx="18716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轉品（名→動）</a:t>
            </a:r>
          </a:p>
        </p:txBody>
      </p:sp>
      <p:sp>
        <p:nvSpPr>
          <p:cNvPr id="50219" name="Freeform 87"/>
          <p:cNvSpPr>
            <a:spLocks/>
          </p:cNvSpPr>
          <p:nvPr/>
        </p:nvSpPr>
        <p:spPr bwMode="auto">
          <a:xfrm flipV="1">
            <a:off x="6516688" y="5961063"/>
            <a:ext cx="360362" cy="179387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文字方塊 48"/>
          <p:cNvSpPr txBox="1">
            <a:spLocks noChangeArrowheads="1"/>
          </p:cNvSpPr>
          <p:nvPr/>
        </p:nvSpPr>
        <p:spPr bwMode="auto">
          <a:xfrm>
            <a:off x="6011863" y="6048375"/>
            <a:ext cx="22796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倒裝</a:t>
            </a:r>
          </a:p>
          <a:p>
            <a:pPr algn="ctr">
              <a:lnSpc>
                <a:spcPct val="80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（即「未有之」）</a:t>
            </a:r>
          </a:p>
        </p:txBody>
      </p:sp>
      <p:grpSp>
        <p:nvGrpSpPr>
          <p:cNvPr id="50221" name="Group 90"/>
          <p:cNvGrpSpPr>
            <a:grpSpLocks/>
          </p:cNvGrpSpPr>
          <p:nvPr/>
        </p:nvGrpSpPr>
        <p:grpSpPr bwMode="auto">
          <a:xfrm flipV="1">
            <a:off x="7451725" y="5970588"/>
            <a:ext cx="215900" cy="179387"/>
            <a:chOff x="2154" y="3657"/>
            <a:chExt cx="230" cy="137"/>
          </a:xfrm>
        </p:grpSpPr>
        <p:sp>
          <p:nvSpPr>
            <p:cNvPr id="50226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227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50222" name="Picture 13" descr="上方ICON-課堂Q&amp;A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513513" y="765175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23" name="圖片 17" descr="下方ICON-回目次.png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360" name="Picture 88" descr="上標籤-修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548438" y="600710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7785100" y="5922963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2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3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2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3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2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33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2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34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2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35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2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360"/>
                  </p:tgtEl>
                </p:cond>
              </p:nextCondLst>
            </p:seq>
          </p:childTnLst>
        </p:cTn>
      </p:par>
    </p:tnLst>
    <p:bldLst>
      <p:bldP spid="182320" grpId="0"/>
      <p:bldP spid="182320" grpId="1"/>
      <p:bldP spid="182322" grpId="0"/>
      <p:bldP spid="182322" grpId="1"/>
      <p:bldP spid="49" grpId="0"/>
      <p:bldP spid="49" grpId="1"/>
      <p:bldP spid="3" grpId="0"/>
      <p:bldP spid="3" grpId="1"/>
      <p:bldP spid="182339" grpId="0"/>
      <p:bldP spid="182339" grpId="1"/>
      <p:bldP spid="4" grpId="0"/>
      <p:bldP spid="4" grpId="1"/>
      <p:bldP spid="5" grpId="0"/>
      <p:bldP spid="5" grpId="1"/>
      <p:bldP spid="182354" grpId="0"/>
      <p:bldP spid="182354" grpId="1"/>
      <p:bldP spid="182357" grpId="0"/>
      <p:bldP spid="182357" grpId="1"/>
      <p:bldP spid="6" grpId="0"/>
      <p:bldP spid="6" grpId="1"/>
      <p:bldP spid="7" grpId="0"/>
      <p:bldP spid="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3"/>
          <p:cNvSpPr>
            <a:spLocks/>
          </p:cNvSpPr>
          <p:nvPr/>
        </p:nvSpPr>
        <p:spPr bwMode="auto">
          <a:xfrm>
            <a:off x="179388" y="908050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執政者若能富民興教，這便是王道之成。</a:t>
            </a:r>
            <a:endParaRPr kumimoji="0" lang="en-US" altLang="zh-TW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52227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/>
          </p:cNvSpPr>
          <p:nvPr/>
        </p:nvSpPr>
        <p:spPr bwMode="auto">
          <a:xfrm>
            <a:off x="155575" y="981075"/>
            <a:ext cx="83772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實踐王道的步驟有先後，先衣食再教化，先經濟後文化，孟子循序漸進地說明如何才是王道之成。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3"/>
          <p:cNvSpPr>
            <a:spLocks/>
          </p:cNvSpPr>
          <p:nvPr/>
        </p:nvSpPr>
        <p:spPr bwMode="auto">
          <a:xfrm>
            <a:off x="34925" y="981075"/>
            <a:ext cx="910907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600">
                <a:solidFill>
                  <a:schemeClr val="tx1"/>
                </a:solidFill>
                <a:ea typeface="標楷體" pitchFamily="65" charset="-120"/>
              </a:rPr>
              <a:t>每戶農家在五畝大的宅園中，能種桑樹、養蠶，那麼五十歲的人，就可以穿絲織品的衣服了。雞、狗、豬隻這一類牲畜，不要誤了牠們孵化繁殖的時期，那麼七十歲的老人就可以有肉吃了。每家配得一百畝田，不要因徵調徭役而剝奪他們耕種的時間，那麼數口人的家庭就可以不挨餓了。然後嚴謹地辦理學校教育，反覆用孝順父母、恭敬兄長的道理來教導他們，那麼頭髮花白的老人就不至於在道路上背負重物了。七十歲的老人可以穿絲織的衣服、日常生活可以吃肉，百姓不挨餓、不受凍，像這樣還不能稱王於天下，是從來沒有的事啊！</a:t>
            </a:r>
          </a:p>
        </p:txBody>
      </p:sp>
      <p:pic>
        <p:nvPicPr>
          <p:cNvPr id="54275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658813" y="1233488"/>
            <a:ext cx="7940675" cy="3516312"/>
          </a:xfrm>
        </p:spPr>
        <p:txBody>
          <a:bodyPr/>
          <a:lstStyle/>
          <a:p>
            <a:pPr marL="0" inden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梁惠王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曰：「寡人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之於國也，盡心焉耳矣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：河內凶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，則移其民於河東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，移其粟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於河內。河東凶，亦然。察鄰國之政，無如寡人之用心者。鄰國之民不加少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，寡人之民不加多，何也？」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20484" name="Picture 134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上方ICON-段析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3425" y="765175"/>
            <a:ext cx="7016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上方ICON-段旨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90688" y="765175"/>
            <a:ext cx="69691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2" descr="上方ICON-語譯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33950" y="765175"/>
            <a:ext cx="6985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70" descr="1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63713" y="17780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71" descr="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700463" y="17764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72" descr="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64425" y="17764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73" descr="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439863" y="27670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74" descr="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451350" y="27670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75" descr="6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988050" y="27670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76" descr="7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865438" y="47386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73" name="Text Box 177"/>
          <p:cNvSpPr txBox="1">
            <a:spLocks noChangeArrowheads="1"/>
          </p:cNvSpPr>
          <p:nvPr/>
        </p:nvSpPr>
        <p:spPr bwMode="auto">
          <a:xfrm>
            <a:off x="2268538" y="4508500"/>
            <a:ext cx="215900" cy="212725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400" b="1">
                <a:solidFill>
                  <a:schemeClr val="bg1"/>
                </a:solidFill>
                <a:cs typeface="Arial" charset="0"/>
              </a:rPr>
              <a:t>副</a:t>
            </a:r>
          </a:p>
        </p:txBody>
      </p:sp>
      <p:sp>
        <p:nvSpPr>
          <p:cNvPr id="20496" name="Freeform 179"/>
          <p:cNvSpPr>
            <a:spLocks/>
          </p:cNvSpPr>
          <p:nvPr/>
        </p:nvSpPr>
        <p:spPr bwMode="auto">
          <a:xfrm flipV="1">
            <a:off x="7956550" y="4076700"/>
            <a:ext cx="468313" cy="179388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276" name="Picture 180" descr="上標籤-修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088313" y="410051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755650" y="5129213"/>
            <a:ext cx="5762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映襯</a:t>
            </a:r>
          </a:p>
        </p:txBody>
      </p:sp>
      <p:grpSp>
        <p:nvGrpSpPr>
          <p:cNvPr id="20499" name="Group 182"/>
          <p:cNvGrpSpPr>
            <a:grpSpLocks/>
          </p:cNvGrpSpPr>
          <p:nvPr/>
        </p:nvGrpSpPr>
        <p:grpSpPr bwMode="auto">
          <a:xfrm flipV="1">
            <a:off x="5524500" y="5099050"/>
            <a:ext cx="236538" cy="179388"/>
            <a:chOff x="2154" y="3657"/>
            <a:chExt cx="230" cy="137"/>
          </a:xfrm>
        </p:grpSpPr>
        <p:sp>
          <p:nvSpPr>
            <p:cNvPr id="20503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504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20500" name="圖片 17" descr="下方ICON-回目次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13" descr="上方ICON-課堂Q&amp;A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513513" y="765175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80" descr="上標籤-修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259013" y="5119688"/>
            <a:ext cx="2174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7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273" grpId="0" animBg="1"/>
      <p:bldP spid="4273" grpId="1" animBg="1"/>
      <p:bldP spid="49" grpId="0"/>
      <p:bldP spid="4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內容版面配置區 2"/>
          <p:cNvSpPr>
            <a:spLocks/>
          </p:cNvSpPr>
          <p:nvPr/>
        </p:nvSpPr>
        <p:spPr bwMode="auto">
          <a:xfrm>
            <a:off x="250825" y="765175"/>
            <a:ext cx="86423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8.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「七十者衣帛食肉，黎民不飢不寒」與「稱王於天下」，這當中有何關聯性？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1039813" y="1844675"/>
            <a:ext cx="7583487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>
                <a:ea typeface="標楷體" pitchFamily="65" charset="-120"/>
              </a:rPr>
              <a:t>在君王執政下，能建立「七十者衣帛食肉，黎民不飢不寒」的富足社會，其他地方的人民為追求更好的生活，自然而然會歸順這樣的君王，自然形成「斯天下之民至焉」的情形，君王也就能「稱王於天下」。</a:t>
            </a:r>
          </a:p>
        </p:txBody>
      </p:sp>
      <p:pic>
        <p:nvPicPr>
          <p:cNvPr id="55300" name="Picture 5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內容版面配置區 2"/>
          <p:cNvSpPr>
            <a:spLocks/>
          </p:cNvSpPr>
          <p:nvPr/>
        </p:nvSpPr>
        <p:spPr bwMode="auto">
          <a:xfrm>
            <a:off x="144463" y="765175"/>
            <a:ext cx="8891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9.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孟子先說「數口之家可以無飢矣」，再說「謹庠序之教，申之以孝悌之義」，其中隱含什麼觀念？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69963" y="2317750"/>
            <a:ext cx="7642225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0" lang="en-US" altLang="zh-TW">
                <a:ea typeface="標楷體" pitchFamily="65" charset="-120"/>
              </a:rPr>
              <a:t>孟子認為實踐王道的步驟有先後，先衣食再教化，先經濟後文化，充分體現先富後教的施政順序。</a:t>
            </a: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56324" name="Picture 6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8363"/>
            <a:ext cx="77787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內容版面配置區 2"/>
          <p:cNvSpPr>
            <a:spLocks/>
          </p:cNvSpPr>
          <p:nvPr/>
        </p:nvSpPr>
        <p:spPr bwMode="auto">
          <a:xfrm>
            <a:off x="144463" y="765175"/>
            <a:ext cx="8891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Font typeface="Arial" charset="0"/>
              <a:buAutoNum type="arabicPeriod" startAt="10"/>
            </a:pP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孟子主張行仁政方能王天下，對此他提出哪些具體的做法與步驟？這些主張在當時是否可行？【問題討論二】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87425" y="2333625"/>
            <a:ext cx="7834313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3000">
                <a:ea typeface="標楷體" pitchFamily="65" charset="-120"/>
              </a:rPr>
              <a:t>孟子認為行仁政第一步就是不濫徵民力，而妨害農業生產，又能注意漁業、林業的發展，讓百姓溫飽，使民無憾，這是王道之始。第二步則是在百姓的溫飽基礎上，能進一步讓人民富有（衣帛食肉），如此便可推行「謹庠序之教，申之以孝悌之義」的道德教化，進而促進人倫和諧，提升國民的精神境界，這是富民興教，王道之成。戰國時的君王如果願意做到這兩步，百姓便會歸順，自然可以統一天下。</a:t>
            </a:r>
            <a:endParaRPr kumimoji="0" lang="zh-TW" altLang="en-US" sz="3000">
              <a:ea typeface="標楷體" pitchFamily="65" charset="-120"/>
            </a:endParaRPr>
          </a:p>
        </p:txBody>
      </p:sp>
      <p:pic>
        <p:nvPicPr>
          <p:cNvPr id="57348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371475" y="3108325"/>
            <a:ext cx="856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省略（應作「（災民餓死）</a:t>
            </a:r>
            <a:b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</a:b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非我（之罪）也，（乃）歲（之過）也」。以下「非我也，兵也」亦同）</a:t>
            </a:r>
          </a:p>
        </p:txBody>
      </p:sp>
      <p:sp>
        <p:nvSpPr>
          <p:cNvPr id="58370" name="Rectangle 3"/>
          <p:cNvSpPr>
            <a:spLocks noGrp="1"/>
          </p:cNvSpPr>
          <p:nvPr>
            <p:ph type="body" idx="4294967295"/>
          </p:nvPr>
        </p:nvSpPr>
        <p:spPr>
          <a:xfrm>
            <a:off x="952500" y="1243013"/>
            <a:ext cx="7364413" cy="4464050"/>
          </a:xfrm>
        </p:spPr>
        <p:txBody>
          <a:bodyPr/>
          <a:lstStyle/>
          <a:p>
            <a:pPr marL="0" inden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狗彘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食人食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而不知檢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，塗有餓莩而不知發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。人死，則曰：『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非我也，歲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也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。』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何異於刺人而殺之，曰： 『非我也，兵也。 』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王無罪歲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，斯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天下之民至焉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。」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8371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第六段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58372" name="Picture 10" descr="上方ICON-段析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11" descr="上方ICON-段旨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12" descr="上方ICON-語譯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23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13" descr="上方ICON-課堂Q&amp;A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15100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圖片 17" descr="下方ICON-回目次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41" descr="36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87625" y="47402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42" descr="3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27513" y="17954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43" descr="3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88250" y="17938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0" name="Picture 44" descr="3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227638" y="27797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1" name="Picture 45" descr="35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703388" y="47402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62" name="Rectangle 46"/>
          <p:cNvSpPr>
            <a:spLocks noChangeArrowheads="1"/>
          </p:cNvSpPr>
          <p:nvPr/>
        </p:nvSpPr>
        <p:spPr bwMode="auto">
          <a:xfrm>
            <a:off x="1747838" y="2181225"/>
            <a:ext cx="1600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吃人吃的食物</a:t>
            </a: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1763713" y="1827213"/>
            <a:ext cx="1069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　</a:t>
            </a:r>
          </a:p>
        </p:txBody>
      </p:sp>
      <p:sp>
        <p:nvSpPr>
          <p:cNvPr id="188464" name="Rectangle 48"/>
          <p:cNvSpPr>
            <a:spLocks noChangeArrowheads="1"/>
          </p:cNvSpPr>
          <p:nvPr/>
        </p:nvSpPr>
        <p:spPr bwMode="auto">
          <a:xfrm>
            <a:off x="6604000" y="3100388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此</a:t>
            </a:r>
          </a:p>
        </p:txBody>
      </p:sp>
      <p:sp>
        <p:nvSpPr>
          <p:cNvPr id="2" name="文字方塊 35"/>
          <p:cNvSpPr txBox="1">
            <a:spLocks noChangeArrowheads="1"/>
          </p:cNvSpPr>
          <p:nvPr/>
        </p:nvSpPr>
        <p:spPr bwMode="auto">
          <a:xfrm>
            <a:off x="6580188" y="2811463"/>
            <a:ext cx="3127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188466" name="Rectangle 50"/>
          <p:cNvSpPr>
            <a:spLocks noChangeArrowheads="1"/>
          </p:cNvSpPr>
          <p:nvPr/>
        </p:nvSpPr>
        <p:spPr bwMode="auto">
          <a:xfrm>
            <a:off x="3570288" y="2484438"/>
            <a:ext cx="48180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國君對於災難無動於衷，將責任推卸淨盡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851525" y="3124200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68" name="Rectangle 52"/>
          <p:cNvSpPr>
            <a:spLocks noChangeArrowheads="1"/>
          </p:cNvSpPr>
          <p:nvPr/>
        </p:nvSpPr>
        <p:spPr bwMode="auto">
          <a:xfrm>
            <a:off x="1096963" y="4132263"/>
            <a:ext cx="6145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梁惠王好戰，破壞農時而引發饑荒，藉此引起梁惠王的反思，並鼓勵其行仁政，人民自然歸附</a:t>
            </a:r>
          </a:p>
        </p:txBody>
      </p:sp>
      <p:pic>
        <p:nvPicPr>
          <p:cNvPr id="3" name="圖片 18" descr="下標籤-析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964113" y="5084763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0" name="Freeform 54"/>
          <p:cNvSpPr>
            <a:spLocks/>
          </p:cNvSpPr>
          <p:nvPr/>
        </p:nvSpPr>
        <p:spPr bwMode="auto">
          <a:xfrm flipV="1">
            <a:off x="3716338" y="3140075"/>
            <a:ext cx="468312" cy="179388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88471" name="Picture 55" descr="上標籤-修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776663" y="318611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392" name="Group 57"/>
          <p:cNvGrpSpPr>
            <a:grpSpLocks/>
          </p:cNvGrpSpPr>
          <p:nvPr/>
        </p:nvGrpSpPr>
        <p:grpSpPr bwMode="auto">
          <a:xfrm flipV="1">
            <a:off x="5440363" y="3140075"/>
            <a:ext cx="236537" cy="179388"/>
            <a:chOff x="2154" y="3657"/>
            <a:chExt cx="230" cy="137"/>
          </a:xfrm>
        </p:grpSpPr>
        <p:sp>
          <p:nvSpPr>
            <p:cNvPr id="58393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394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8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471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188462" grpId="0"/>
      <p:bldP spid="188462" grpId="1"/>
      <p:bldP spid="188464" grpId="0"/>
      <p:bldP spid="188464" grpId="1"/>
      <p:bldP spid="188466" grpId="0"/>
      <p:bldP spid="188466" grpId="1"/>
      <p:bldP spid="188468" grpId="0"/>
      <p:bldP spid="18846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3"/>
          <p:cNvSpPr>
            <a:spLocks/>
          </p:cNvSpPr>
          <p:nvPr/>
        </p:nvSpPr>
        <p:spPr bwMode="auto">
          <a:xfrm>
            <a:off x="179388" y="908050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執政者能將人民的痛苦當成自己的責任，不去怪罪凶歲，這就是行仁政。</a:t>
            </a:r>
            <a:endParaRPr kumimoji="0" lang="en-US" altLang="zh-TW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60419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3"/>
          <p:cNvSpPr>
            <a:spLocks/>
          </p:cNvSpPr>
          <p:nvPr/>
        </p:nvSpPr>
        <p:spPr bwMode="auto">
          <a:xfrm>
            <a:off x="155575" y="981075"/>
            <a:ext cx="88217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本段開頭以反面立論，直指問題，接著以類比的手法，說明百姓得不到照顧是君王責無旁貸的責任。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ctangle 3"/>
          <p:cNvSpPr>
            <a:spLocks/>
          </p:cNvSpPr>
          <p:nvPr/>
        </p:nvSpPr>
        <p:spPr bwMode="auto">
          <a:xfrm>
            <a:off x="227013" y="984250"/>
            <a:ext cx="8737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國君讓狗豬吃人的食物卻不知節制，遇到荒年，路上有餓死的人，也不知道打開穀倉賑濟飢民。人民餓死，卻推諉道：</a:t>
            </a:r>
            <a:r>
              <a:rPr kumimoji="0" lang="en-US" altLang="zh-TW" sz="2800">
                <a:solidFill>
                  <a:schemeClr val="tx1"/>
                </a:solidFill>
                <a:ea typeface="標楷體" pitchFamily="65" charset="-120"/>
              </a:rPr>
              <a:t>『</a:t>
            </a: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不是我的責任，是荒年啊！</a:t>
            </a:r>
            <a:r>
              <a:rPr kumimoji="0" lang="en-US" altLang="zh-TW" sz="2800">
                <a:solidFill>
                  <a:schemeClr val="tx1"/>
                </a:solidFill>
                <a:ea typeface="標楷體" pitchFamily="65" charset="-120"/>
              </a:rPr>
              <a:t>』</a:t>
            </a: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這和用刀把人刺死，卻說：</a:t>
            </a:r>
            <a:r>
              <a:rPr kumimoji="0" lang="en-US" altLang="zh-TW" sz="2800">
                <a:solidFill>
                  <a:schemeClr val="tx1"/>
                </a:solidFill>
                <a:ea typeface="標楷體" pitchFamily="65" charset="-120"/>
              </a:rPr>
              <a:t>『</a:t>
            </a: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不是我殺的，是這把刀。</a:t>
            </a:r>
            <a:r>
              <a:rPr kumimoji="0" lang="en-US" altLang="zh-TW" sz="2800">
                <a:solidFill>
                  <a:schemeClr val="tx1"/>
                </a:solidFill>
                <a:ea typeface="標楷體" pitchFamily="65" charset="-120"/>
              </a:rPr>
              <a:t>』</a:t>
            </a: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有什麼不同呢？王不要怪罪於凶歲，那麼天下的人民都會來歸服了。」</a:t>
            </a:r>
          </a:p>
        </p:txBody>
      </p:sp>
      <p:pic>
        <p:nvPicPr>
          <p:cNvPr id="62467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內容版面配置區 2"/>
          <p:cNvSpPr>
            <a:spLocks/>
          </p:cNvSpPr>
          <p:nvPr/>
        </p:nvSpPr>
        <p:spPr bwMode="auto">
          <a:xfrm>
            <a:off x="144463" y="765175"/>
            <a:ext cx="88915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8325" indent="-568325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11.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孟子說：「王無罪歲，斯天下之民至焉。」此句話有何用意？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568325" indent="-568325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6313" y="1812925"/>
            <a:ext cx="73406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孟子認為梁惠王好戰，破壞農時引起饑荒，藉此引起梁惠王的反思，並鼓勵其行仁政，人民自然歸附。</a:t>
            </a:r>
          </a:p>
        </p:txBody>
      </p:sp>
      <p:pic>
        <p:nvPicPr>
          <p:cNvPr id="63492" name="Picture 6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內容版面配置區 2"/>
          <p:cNvSpPr>
            <a:spLocks/>
          </p:cNvSpPr>
          <p:nvPr/>
        </p:nvSpPr>
        <p:spPr bwMode="auto">
          <a:xfrm>
            <a:off x="144463" y="765175"/>
            <a:ext cx="89995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8325" indent="-568325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12.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梁惠王自認為盡心於國政，孟子卻不以為然，從哪些話可看出？並說明理由。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568325" indent="-568325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6313" y="1836738"/>
            <a:ext cx="73406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1663" indent="-601663">
              <a:spcBef>
                <a:spcPct val="20000"/>
              </a:spcBef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以「五十步笑百步」暗諷梁惠王的好戰。</a:t>
            </a:r>
          </a:p>
          <a:p>
            <a:pPr marL="601663" indent="-601663">
              <a:spcBef>
                <a:spcPct val="20000"/>
              </a:spcBef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以「狗彘食人食而不知檢，塗有餓莩而不知發」直陳梁惠王救濟災民並未盡到全責。</a:t>
            </a:r>
          </a:p>
          <a:p>
            <a:pPr marL="601663" indent="-601663">
              <a:spcBef>
                <a:spcPct val="20000"/>
              </a:spcBef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(3)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以「刺人而殺之」卻怪罪於兵刃的譬喻手法，來暗諷梁惠王推卸治國的責任。</a:t>
            </a:r>
          </a:p>
        </p:txBody>
      </p:sp>
      <p:pic>
        <p:nvPicPr>
          <p:cNvPr id="64516" name="Picture 6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內容版面配置區 2"/>
          <p:cNvSpPr>
            <a:spLocks/>
          </p:cNvSpPr>
          <p:nvPr/>
        </p:nvSpPr>
        <p:spPr bwMode="auto">
          <a:xfrm>
            <a:off x="144463" y="765175"/>
            <a:ext cx="88915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8325" indent="-568325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13.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在本文中除了強調實行仁政的重要，有哪些文句還寓含了環保的概念？這些觀念對我們有何啟發？【問題討論三】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568325" indent="-568325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2355850"/>
            <a:ext cx="8059737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700">
                <a:ea typeface="標楷體" pitchFamily="65" charset="-120"/>
              </a:rPr>
              <a:t>「數罟不入洿池，魚鼈不可勝食也；斧斤以時入山林，材木不可勝用也。」這些文句寓含環保的概念。人與自然本應當和平共處。人取用自然資源須有所節制，方能使自然資源生生不息。任何竭澤而漁、破壞殆盡的行為，不但會害人害己，更會遺害子孫。我們一方面欣喜在二千多年前老祖宗即有如此進步的環保觀念，一方面卻又遺憾後人似乎都背道而馳，使得大自然不斷遭受破壞。讀</a:t>
            </a:r>
            <a:r>
              <a:rPr kumimoji="0" lang="en-US" altLang="zh-TW" sz="2700">
                <a:ea typeface="標楷體" pitchFamily="65" charset="-120"/>
              </a:rPr>
              <a:t>《</a:t>
            </a:r>
            <a:r>
              <a:rPr kumimoji="0" lang="zh-TW" altLang="en-US" sz="2700">
                <a:ea typeface="標楷體" pitchFamily="65" charset="-120"/>
              </a:rPr>
              <a:t>孟子</a:t>
            </a:r>
            <a:r>
              <a:rPr kumimoji="0" lang="en-US" altLang="zh-TW" sz="2700">
                <a:ea typeface="標楷體" pitchFamily="65" charset="-120"/>
              </a:rPr>
              <a:t>》</a:t>
            </a:r>
            <a:r>
              <a:rPr kumimoji="0" lang="zh-TW" altLang="en-US" sz="2700">
                <a:ea typeface="標楷體" pitchFamily="65" charset="-120"/>
              </a:rPr>
              <a:t>的同時，每個人實應期勉自己，能為保護自然環境多盡一分心力。</a:t>
            </a:r>
          </a:p>
        </p:txBody>
      </p:sp>
      <p:pic>
        <p:nvPicPr>
          <p:cNvPr id="65540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179388" y="1092200"/>
            <a:ext cx="8713787" cy="41370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TW" altLang="zh-TW" smtClean="0">
                <a:ea typeface="標楷體" pitchFamily="65" charset="-120"/>
              </a:rPr>
              <a:t>梁惠王自認盡心國政，卻不能得到百姓認同，為此感到疑惑。</a:t>
            </a: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22531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矩形 1"/>
          <p:cNvSpPr>
            <a:spLocks noChangeArrowheads="1"/>
          </p:cNvSpPr>
          <p:nvPr/>
        </p:nvSpPr>
        <p:spPr bwMode="auto">
          <a:xfrm>
            <a:off x="250825" y="806450"/>
            <a:ext cx="8893175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spcBef>
                <a:spcPts val="6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梁惠王：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即魏惠王，姓魏，名罃，本為諸侯，後僭越稱王，諡惠。原都安邑（今山西省夏縣），後遷都大梁（今河南省開封市），故稱梁惠王。</a:t>
            </a:r>
          </a:p>
          <a:p>
            <a:pPr marL="346075" indent="-346075">
              <a:spcBef>
                <a:spcPts val="6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寡人：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寡德之人，古代國君自謙之詞。</a:t>
            </a:r>
          </a:p>
          <a:p>
            <a:pPr marL="346075" indent="-346075">
              <a:spcBef>
                <a:spcPts val="6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盡心焉耳矣：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指對於國政已竭盡心力。焉耳，同「焉爾」，於此。</a:t>
            </a:r>
          </a:p>
          <a:p>
            <a:pPr marL="346075" indent="-346075">
              <a:spcBef>
                <a:spcPts val="6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河內凶：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指河內鬧饑荒。河內，約今河南省黃河以北一帶。凶，穀物歉收。</a:t>
            </a:r>
          </a:p>
          <a:p>
            <a:pPr marL="346075" indent="-346075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河東：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黃河流經山西省境，自北而南，故舊時通稱山西省境內黃河以東之地為河東。</a:t>
            </a:r>
          </a:p>
          <a:p>
            <a:pPr marL="346075" indent="-346075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粟：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音ㄙㄨˋ，小米，泛指糧食。</a:t>
            </a:r>
          </a:p>
          <a:p>
            <a:pPr marL="346075" indent="-346075">
              <a:spcBef>
                <a:spcPts val="6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加少：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更為減少。加，更加。</a:t>
            </a:r>
          </a:p>
        </p:txBody>
      </p:sp>
      <p:pic>
        <p:nvPicPr>
          <p:cNvPr id="66563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Rectangle 3"/>
          <p:cNvSpPr txBox="1">
            <a:spLocks/>
          </p:cNvSpPr>
          <p:nvPr/>
        </p:nvSpPr>
        <p:spPr bwMode="auto">
          <a:xfrm>
            <a:off x="250825" y="1052513"/>
            <a:ext cx="8640763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lnSpc>
                <a:spcPct val="105000"/>
              </a:lnSpc>
              <a:spcBef>
                <a:spcPts val="6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填然：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形容鼓聲鼕鼕。</a:t>
            </a:r>
          </a:p>
          <a:p>
            <a:pPr marL="355600" indent="-355600">
              <a:lnSpc>
                <a:spcPct val="105000"/>
              </a:lnSpc>
              <a:spcBef>
                <a:spcPts val="6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鼓之：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指擊鼓指揮士兵進攻。古時戰爭，擊鼓進軍，鳴金收兵。鼓，此作動詞，擊鼓。</a:t>
            </a:r>
          </a:p>
          <a:p>
            <a:pPr marL="355600" indent="-355600">
              <a:lnSpc>
                <a:spcPct val="105000"/>
              </a:lnSpc>
              <a:spcBef>
                <a:spcPts val="6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0.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兵刃既接：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指兩軍已經交鋒。兵刃，泛指兵械武器。接，接觸。</a:t>
            </a:r>
          </a:p>
          <a:p>
            <a:pPr marL="355600" indent="-355600">
              <a:lnSpc>
                <a:spcPct val="105000"/>
              </a:lnSpc>
              <a:spcBef>
                <a:spcPts val="6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棄甲曳兵而走：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形容敗退潰逃的情形。甲，盔甲。曳，音一ˋ，拖。兵，兵器。走，逃跑。</a:t>
            </a:r>
            <a:endParaRPr lang="zh-TW" altLang="en-US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55600" indent="-355600">
              <a:lnSpc>
                <a:spcPct val="105000"/>
              </a:lnSpc>
              <a:spcBef>
                <a:spcPts val="600"/>
              </a:spcBef>
            </a:pPr>
            <a:endParaRPr lang="zh-TW" altLang="zh-TW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8611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3"/>
          <p:cNvSpPr txBox="1">
            <a:spLocks/>
          </p:cNvSpPr>
          <p:nvPr/>
        </p:nvSpPr>
        <p:spPr bwMode="auto">
          <a:xfrm>
            <a:off x="250825" y="1052513"/>
            <a:ext cx="86407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lnSpc>
                <a:spcPct val="110000"/>
              </a:lnSpc>
              <a:spcBef>
                <a:spcPts val="6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直：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只、只是。</a:t>
            </a:r>
          </a:p>
        </p:txBody>
      </p:sp>
      <p:pic>
        <p:nvPicPr>
          <p:cNvPr id="69635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圖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3"/>
          <p:cNvSpPr txBox="1">
            <a:spLocks/>
          </p:cNvSpPr>
          <p:nvPr/>
        </p:nvSpPr>
        <p:spPr bwMode="auto">
          <a:xfrm>
            <a:off x="250825" y="869950"/>
            <a:ext cx="889317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20700" indent="-520700">
              <a:spcBef>
                <a:spcPts val="6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13.</a:t>
            </a: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不違農時：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不耽誤農業生產的時節。農時，指春耕、夏耘、秋收之時。</a:t>
            </a:r>
          </a:p>
          <a:p>
            <a:pPr marL="520700" indent="-520700">
              <a:spcBef>
                <a:spcPts val="6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14.</a:t>
            </a: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穀不可勝食：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五穀豐收，食用不盡。勝，音ㄕㄥ，盡。</a:t>
            </a:r>
          </a:p>
          <a:p>
            <a:pPr marL="520700" indent="-520700">
              <a:spcBef>
                <a:spcPts val="6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15.</a:t>
            </a: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數罟不入洿池：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不使用細密的網子在深池裡捕魚。數，音ㄘㄨˋ，細密的。罟，音ㄍㄨˇ，魚網。洿，音ㄨ，深。</a:t>
            </a:r>
          </a:p>
          <a:p>
            <a:pPr marL="520700" indent="-520700">
              <a:spcBef>
                <a:spcPts val="6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16.</a:t>
            </a: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斧斤：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斧頭。</a:t>
            </a:r>
          </a:p>
          <a:p>
            <a:pPr marL="520700" indent="-520700">
              <a:spcBef>
                <a:spcPts val="6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17.</a:t>
            </a: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喪死：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安葬死者。喪，音ㄙㄤ。</a:t>
            </a:r>
          </a:p>
          <a:p>
            <a:pPr marL="520700" indent="-520700">
              <a:spcBef>
                <a:spcPts val="6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</a:t>
            </a: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王道：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指君王以仁義治天下，為孟子主張的理想政治，與用武力征伐、統治人民的「霸道」相對。</a:t>
            </a:r>
          </a:p>
        </p:txBody>
      </p:sp>
      <p:pic>
        <p:nvPicPr>
          <p:cNvPr id="70659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Rectangle 3"/>
          <p:cNvSpPr txBox="1">
            <a:spLocks/>
          </p:cNvSpPr>
          <p:nvPr/>
        </p:nvSpPr>
        <p:spPr bwMode="auto">
          <a:xfrm>
            <a:off x="250825" y="852488"/>
            <a:ext cx="900112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lnSpc>
                <a:spcPct val="110000"/>
              </a:lnSpc>
              <a:spcBef>
                <a:spcPct val="2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19.</a:t>
            </a:r>
            <a:r>
              <a:rPr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五畝之宅：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相傳周時一夫一婦受宅園五畝，受田百畝。</a:t>
            </a:r>
          </a:p>
          <a:p>
            <a:pPr marL="541338" indent="-541338">
              <a:lnSpc>
                <a:spcPct val="110000"/>
              </a:lnSpc>
              <a:spcBef>
                <a:spcPct val="2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20.</a:t>
            </a:r>
            <a:r>
              <a:rPr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樹：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此作動詞，種植。</a:t>
            </a:r>
          </a:p>
          <a:p>
            <a:pPr marL="541338" indent="-541338">
              <a:lnSpc>
                <a:spcPct val="110000"/>
              </a:lnSpc>
              <a:spcBef>
                <a:spcPct val="2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21.</a:t>
            </a:r>
            <a:r>
              <a:rPr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衣帛：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穿著絲織品的衣服。衣，音ㄧˋ，此作動詞，穿。</a:t>
            </a:r>
          </a:p>
          <a:p>
            <a:pPr marL="541338" indent="-541338">
              <a:lnSpc>
                <a:spcPct val="110000"/>
              </a:lnSpc>
              <a:spcBef>
                <a:spcPct val="2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22.</a:t>
            </a:r>
            <a:r>
              <a:rPr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豚：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音ㄊㄨㄣˊ，小豬，亦泛指豬。</a:t>
            </a:r>
          </a:p>
          <a:p>
            <a:pPr marL="541338" indent="-541338">
              <a:lnSpc>
                <a:spcPct val="110000"/>
              </a:lnSpc>
              <a:spcBef>
                <a:spcPct val="2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23.</a:t>
            </a:r>
            <a:r>
              <a:rPr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彘：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音ㄓˋ，豬。</a:t>
            </a:r>
          </a:p>
          <a:p>
            <a:pPr marL="541338" indent="-541338">
              <a:lnSpc>
                <a:spcPct val="110000"/>
              </a:lnSpc>
              <a:spcBef>
                <a:spcPct val="2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24.</a:t>
            </a:r>
            <a:r>
              <a:rPr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無失其時：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不要錯失牲畜繁殖的時期。</a:t>
            </a:r>
          </a:p>
          <a:p>
            <a:pPr marL="541338" indent="-541338">
              <a:lnSpc>
                <a:spcPct val="110000"/>
              </a:lnSpc>
              <a:spcBef>
                <a:spcPct val="2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25.</a:t>
            </a:r>
            <a:r>
              <a:rPr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勿奪其時：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不要因徵調徭役，而剝奪人民耕耘收穫的時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間。</a:t>
            </a:r>
          </a:p>
        </p:txBody>
      </p:sp>
      <p:pic>
        <p:nvPicPr>
          <p:cNvPr id="72707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Rectangle 3"/>
          <p:cNvSpPr txBox="1">
            <a:spLocks/>
          </p:cNvSpPr>
          <p:nvPr/>
        </p:nvSpPr>
        <p:spPr bwMode="auto">
          <a:xfrm>
            <a:off x="250825" y="1049338"/>
            <a:ext cx="86423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98475" indent="-498475">
              <a:lnSpc>
                <a:spcPct val="110000"/>
              </a:lnSpc>
              <a:spcBef>
                <a:spcPct val="2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26.</a:t>
            </a:r>
            <a:r>
              <a:rPr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謹庠序之教：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嚴謹地辦理學校教育。庠、序，皆鄉學名，商代稱序，周代稱庠。庠，音ㄒㄧㄤˊ。</a:t>
            </a:r>
          </a:p>
          <a:p>
            <a:pPr marL="498475" indent="-498475">
              <a:lnSpc>
                <a:spcPct val="110000"/>
              </a:lnSpc>
              <a:spcBef>
                <a:spcPct val="2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27.</a:t>
            </a:r>
            <a:r>
              <a:rPr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申：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陳述、說明，在此有反覆叮嚀之意。</a:t>
            </a:r>
          </a:p>
          <a:p>
            <a:pPr marL="498475" indent="-498475">
              <a:lnSpc>
                <a:spcPct val="110000"/>
              </a:lnSpc>
              <a:spcBef>
                <a:spcPct val="2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28.</a:t>
            </a:r>
            <a:r>
              <a:rPr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頒白：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頭髮半白，常指年老的人。頒，通「斑」。</a:t>
            </a:r>
            <a:endParaRPr lang="en-US" altLang="zh-TW" sz="26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498475" indent="-498475">
              <a:lnSpc>
                <a:spcPct val="110000"/>
              </a:lnSpc>
              <a:spcBef>
                <a:spcPct val="2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29.</a:t>
            </a:r>
            <a:r>
              <a:rPr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負戴：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背負重物。負，以背背物。戴，以頭頂物。</a:t>
            </a:r>
          </a:p>
          <a:p>
            <a:pPr marL="498475" indent="-498475">
              <a:lnSpc>
                <a:spcPct val="110000"/>
              </a:lnSpc>
              <a:spcBef>
                <a:spcPct val="2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30.</a:t>
            </a:r>
            <a:r>
              <a:rPr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黎民：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民眾。黎，眾多。</a:t>
            </a:r>
          </a:p>
          <a:p>
            <a:pPr marL="498475" indent="-498475">
              <a:lnSpc>
                <a:spcPct val="110000"/>
              </a:lnSpc>
              <a:spcBef>
                <a:spcPct val="2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31.</a:t>
            </a:r>
            <a:r>
              <a:rPr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王：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音ㄨㄤˋ，此作動詞，指一統天下而稱王。</a:t>
            </a:r>
          </a:p>
        </p:txBody>
      </p:sp>
      <p:pic>
        <p:nvPicPr>
          <p:cNvPr id="73731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3"/>
          <p:cNvSpPr txBox="1">
            <a:spLocks/>
          </p:cNvSpPr>
          <p:nvPr/>
        </p:nvSpPr>
        <p:spPr bwMode="auto">
          <a:xfrm>
            <a:off x="250825" y="1049338"/>
            <a:ext cx="8642350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98475" indent="-498475">
              <a:spcBef>
                <a:spcPct val="20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32.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檢：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節制。</a:t>
            </a:r>
          </a:p>
          <a:p>
            <a:pPr marL="498475" indent="-498475">
              <a:spcBef>
                <a:spcPct val="20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33.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塗有餓莩而不知發：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路上有餓死的人，卻還不知道開倉賑濟災民。莩，音ㄆㄧㄠˇ，通「殍」，餓死的人。</a:t>
            </a:r>
            <a:r>
              <a:rPr kumimoji="0"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發，此指開倉庫，救濟人民。</a:t>
            </a:r>
          </a:p>
          <a:p>
            <a:pPr marL="498475" indent="-498475">
              <a:spcBef>
                <a:spcPct val="20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34.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歲：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一年的穀物收成，在此指荒年。</a:t>
            </a:r>
          </a:p>
          <a:p>
            <a:pPr marL="498475" indent="-498475">
              <a:spcBef>
                <a:spcPct val="20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35.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無罪歲：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不要怪罪於凶歲。罪，此作動詞，責怪、歸</a:t>
            </a:r>
            <a:r>
              <a:rPr kumimoji="0"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罪。</a:t>
            </a:r>
          </a:p>
          <a:p>
            <a:pPr marL="498475" indent="-498475">
              <a:spcBef>
                <a:spcPct val="20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36.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斯：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則。</a:t>
            </a:r>
          </a:p>
        </p:txBody>
      </p:sp>
      <p:pic>
        <p:nvPicPr>
          <p:cNvPr id="74755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155575" y="981075"/>
            <a:ext cx="8821738" cy="452596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lang="zh-TW" altLang="en-US" sz="2800" smtClean="0">
                <a:ea typeface="標楷體" pitchFamily="65" charset="-120"/>
              </a:rPr>
              <a:t>以梁惠王「盡心而民不加多」的困惑開頭，帶起全文的內容。</a:t>
            </a:r>
          </a:p>
        </p:txBody>
      </p:sp>
      <p:pic>
        <p:nvPicPr>
          <p:cNvPr id="24579" name="圖片 4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3"/>
          <p:cNvSpPr>
            <a:spLocks/>
          </p:cNvSpPr>
          <p:nvPr/>
        </p:nvSpPr>
        <p:spPr bwMode="auto">
          <a:xfrm>
            <a:off x="179388" y="984250"/>
            <a:ext cx="8964612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梁惠王說：「寡人對於國政，已竭盡心力了：河內發生饑荒，就把那兒的人民遷移到河東去，又把河東的米糧輸送到河內。要是河東發生饑荒，也是如此。遍察鄰國的行政，沒有像寡人這樣用心的。可是鄰國的人民不見減少，寡人的人民也不見增多，這是什麼道理呢？」</a:t>
            </a:r>
          </a:p>
        </p:txBody>
      </p:sp>
      <p:pic>
        <p:nvPicPr>
          <p:cNvPr id="26627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內容版面配置區 2"/>
          <p:cNvSpPr>
            <a:spLocks noGrp="1"/>
          </p:cNvSpPr>
          <p:nvPr>
            <p:ph idx="1"/>
          </p:nvPr>
        </p:nvSpPr>
        <p:spPr>
          <a:xfrm>
            <a:off x="153988" y="908050"/>
            <a:ext cx="8891587" cy="1296988"/>
          </a:xfrm>
        </p:spPr>
        <p:txBody>
          <a:bodyPr/>
          <a:lstStyle/>
          <a:p>
            <a:pPr marL="423863" indent="-423863"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梁惠王自認為對於國政的態度為何？當河內發生饑荒時，梁惠王採取什麼措施？</a:t>
            </a:r>
          </a:p>
          <a:p>
            <a:pPr marL="423863" indent="-423863"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1963738"/>
            <a:ext cx="792162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0075" indent="-600075">
              <a:spcBef>
                <a:spcPct val="20000"/>
              </a:spcBef>
              <a:tabLst>
                <a:tab pos="600075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對國政盡心盡力。</a:t>
            </a:r>
          </a:p>
          <a:p>
            <a:pPr marL="600075" indent="-600075">
              <a:spcBef>
                <a:spcPct val="20000"/>
              </a:spcBef>
              <a:tabLst>
                <a:tab pos="600075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河內凶，則移其民於河東，移其粟於河內。河東凶，亦然。</a:t>
            </a:r>
          </a:p>
        </p:txBody>
      </p:sp>
      <p:pic>
        <p:nvPicPr>
          <p:cNvPr id="27652" name="圖片 4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>
          <a:xfrm>
            <a:off x="865188" y="1196975"/>
            <a:ext cx="7756525" cy="4464050"/>
          </a:xfrm>
        </p:spPr>
        <p:txBody>
          <a:bodyPr/>
          <a:lstStyle/>
          <a:p>
            <a:pPr marL="0" inden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孟子對曰：「王好戰，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請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以戰喻：填然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鼓之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，兵刃既接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，棄甲曳兵而走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百步而後止， 或五十步而後止。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以五十步笑百步，則何如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？」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699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29700" name="Picture 10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765175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1" descr="上方ICON-段旨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765175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2" descr="上方ICON-語譯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363" y="765175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3" descr="上方ICON-課堂Q&amp;A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5100" y="765175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圖片 17" descr="下方ICON-回目次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69" descr="下一頁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44" descr="8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48488" y="17843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45" descr="11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970463" y="27733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46" descr="9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848600" y="17843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47" descr="10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316163" y="27733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20" name="Rectangle 148"/>
          <p:cNvSpPr>
            <a:spLocks noChangeArrowheads="1"/>
          </p:cNvSpPr>
          <p:nvPr/>
        </p:nvSpPr>
        <p:spPr bwMode="auto">
          <a:xfrm>
            <a:off x="3702050" y="2133600"/>
            <a:ext cx="5334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敬辭。表示自己願意做某件事而請求對方允許</a:t>
            </a: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4494213" y="18272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54422" name="Rectangle 150"/>
          <p:cNvSpPr>
            <a:spLocks noChangeArrowheads="1"/>
          </p:cNvSpPr>
          <p:nvPr/>
        </p:nvSpPr>
        <p:spPr bwMode="auto">
          <a:xfrm>
            <a:off x="5468938" y="3108325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有人</a:t>
            </a:r>
          </a:p>
        </p:txBody>
      </p:sp>
      <p:sp>
        <p:nvSpPr>
          <p:cNvPr id="2" name="文字方塊 35"/>
          <p:cNvSpPr txBox="1">
            <a:spLocks noChangeArrowheads="1"/>
          </p:cNvSpPr>
          <p:nvPr/>
        </p:nvSpPr>
        <p:spPr bwMode="auto">
          <a:xfrm>
            <a:off x="5551488" y="2797175"/>
            <a:ext cx="360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54424" name="Rectangle 152"/>
          <p:cNvSpPr>
            <a:spLocks noChangeArrowheads="1"/>
          </p:cNvSpPr>
          <p:nvPr/>
        </p:nvSpPr>
        <p:spPr bwMode="auto">
          <a:xfrm>
            <a:off x="971550" y="4103688"/>
            <a:ext cx="6697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逃跑五十步者與逃跑百步者其膽怯是一樣的，喻兩者相差不多，義近臺灣俗語「龜笑鼈無尾」、「七仔笑八仔」</a:t>
            </a:r>
          </a:p>
        </p:txBody>
      </p:sp>
      <p:pic>
        <p:nvPicPr>
          <p:cNvPr id="54425" name="Picture 153" descr="下標籤-析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677150" y="409892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425"/>
                  </p:tgtEl>
                </p:cond>
              </p:nextCondLst>
            </p:seq>
          </p:childTnLst>
        </p:cTn>
      </p:par>
    </p:tnLst>
    <p:bldLst>
      <p:bldP spid="54420" grpId="0"/>
      <p:bldP spid="54420" grpId="1"/>
      <p:bldP spid="54422" grpId="0"/>
      <p:bldP spid="54422" grpId="1"/>
      <p:bldP spid="54424" grpId="0"/>
      <p:bldP spid="5442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3"/>
          <p:cNvSpPr>
            <a:spLocks/>
          </p:cNvSpPr>
          <p:nvPr/>
        </p:nvSpPr>
        <p:spPr bwMode="auto">
          <a:xfrm>
            <a:off x="179388" y="908050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孟子以戰爭為喻，用「五十步笑百步」的寓言來反問梁惠王。</a:t>
            </a:r>
            <a:endParaRPr kumimoji="0" lang="en-US" altLang="zh-TW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31747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4515</TotalTime>
  <Words>3596</Words>
  <Application>Microsoft Office PowerPoint</Application>
  <PresentationFormat>如螢幕大小 (4:3)</PresentationFormat>
  <Paragraphs>165</Paragraphs>
  <Slides>46</Slides>
  <Notes>12</Notes>
  <HiddenSlides>38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3" baseType="lpstr">
      <vt:lpstr>Arial</vt:lpstr>
      <vt:lpstr>新細明體</vt:lpstr>
      <vt:lpstr>Calibri</vt:lpstr>
      <vt:lpstr>標楷體</vt:lpstr>
      <vt:lpstr>華康正顏楷體W5</vt:lpstr>
      <vt:lpstr>微軟正黑體</vt:lpstr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孟子選‧課文2010</dc:title>
  <dc:creator>翰林出版</dc:creator>
  <cp:lastModifiedBy>E04032</cp:lastModifiedBy>
  <cp:revision>657</cp:revision>
  <dcterms:created xsi:type="dcterms:W3CDTF">2013-01-02T08:00:34Z</dcterms:created>
  <dcterms:modified xsi:type="dcterms:W3CDTF">2018-09-06T03:19:58Z</dcterms:modified>
</cp:coreProperties>
</file>