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1" r:id="rId2"/>
    <p:sldId id="257" r:id="rId3"/>
    <p:sldId id="258" r:id="rId4"/>
    <p:sldId id="259" r:id="rId5"/>
    <p:sldId id="260" r:id="rId6"/>
    <p:sldId id="261" r:id="rId7"/>
    <p:sldId id="317" r:id="rId8"/>
    <p:sldId id="343" r:id="rId9"/>
    <p:sldId id="344" r:id="rId10"/>
    <p:sldId id="345" r:id="rId11"/>
    <p:sldId id="346" r:id="rId12"/>
    <p:sldId id="371" r:id="rId13"/>
    <p:sldId id="398" r:id="rId14"/>
    <p:sldId id="347" r:id="rId15"/>
    <p:sldId id="351" r:id="rId16"/>
    <p:sldId id="357" r:id="rId17"/>
    <p:sldId id="352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358" r:id="rId26"/>
    <p:sldId id="359" r:id="rId27"/>
    <p:sldId id="360" r:id="rId28"/>
    <p:sldId id="361" r:id="rId29"/>
    <p:sldId id="362" r:id="rId30"/>
    <p:sldId id="409" r:id="rId31"/>
    <p:sldId id="399" r:id="rId32"/>
    <p:sldId id="372" r:id="rId33"/>
    <p:sldId id="373" r:id="rId34"/>
    <p:sldId id="374" r:id="rId35"/>
    <p:sldId id="375" r:id="rId36"/>
    <p:sldId id="376" r:id="rId37"/>
    <p:sldId id="377" r:id="rId38"/>
    <p:sldId id="396" r:id="rId39"/>
    <p:sldId id="262" r:id="rId40"/>
    <p:sldId id="369" r:id="rId4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A50021"/>
    <a:srgbClr val="A40021"/>
    <a:srgbClr val="0000FF"/>
    <a:srgbClr val="FF3300"/>
    <a:srgbClr val="C00000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668" autoAdjust="0"/>
  </p:normalViewPr>
  <p:slideViewPr>
    <p:cSldViewPr>
      <p:cViewPr>
        <p:scale>
          <a:sx n="100" d="100"/>
          <a:sy n="100" d="100"/>
        </p:scale>
        <p:origin x="-4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notesViewPr>
    <p:cSldViewPr>
      <p:cViewPr varScale="1">
        <p:scale>
          <a:sx n="61" d="100"/>
          <a:sy n="61" d="100"/>
        </p:scale>
        <p:origin x="-26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CFDE4B2D-DB70-4B81-9A36-8B3699FFA3F0}" type="datetimeFigureOut">
              <a:rPr lang="zh-TW" altLang="en-US"/>
              <a:pPr>
                <a:defRPr/>
              </a:pPr>
              <a:t>2018/9/20</a:t>
            </a:fld>
            <a:endParaRPr lang="en-US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8EDE5EC-4777-4FBB-945C-68CF185780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31844754-9873-4BED-8AF1-051F4502AFDE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A2C9564A-F1D0-4CD6-B004-29F40D585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2C6994-CD70-4FC8-8CD2-13011D87C6D5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55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A76F4F-7045-4C5B-B101-EF064E7BBCA4}" type="slidenum">
              <a:rPr lang="zh-TW" altLang="en-US" smtClean="0">
                <a:ea typeface="新細明體" charset="-120"/>
              </a:rPr>
              <a:pPr/>
              <a:t>39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0201C5-2377-4859-9B05-0EE38642592A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B2D12B-BE38-4201-925E-5E7A661C036F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C657D0-4573-476F-9BBB-68FA465E896D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B250F9-0639-4059-9F8E-B00AF97A0F21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FF9A85-F767-4E83-9137-B327BC2942CA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82AAEB-7D9E-4BA3-B88D-078207B85FAD}" type="slidenum">
              <a:rPr lang="zh-TW" altLang="en-US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7A3FAF-2A8E-46BA-805F-2B62E3CE6220}" type="slidenum">
              <a:rPr lang="zh-TW" altLang="en-US" sz="1200">
                <a:solidFill>
                  <a:schemeClr val="tx1"/>
                </a:solidFill>
              </a:rPr>
              <a:pPr algn="r"/>
              <a:t>8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4DA0-E32A-4C11-B063-5988C61D5987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6B4B-9FC5-4DD1-92D4-89F565FC61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76B-DC4E-47C0-9A01-5427B89B2176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22D2-422F-40A3-95C1-A76C6028E2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A14D-2566-4EBB-BB61-37F93EA02E0C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5094-6604-43E3-BB94-0CBCA28145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2679-ACD9-4A6A-BAE9-AC0D79B21094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6570-CB84-46C8-BA85-A4CAF1F31F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1137-FFBE-44A3-A083-D249F51AF1F7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A9E5-1AC8-4845-BEB6-0CB5D1442D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6A73-F37E-4DAA-8E4C-B8DFF8EE5629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4882-BF28-439A-B8C2-2C350B028E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F410-24D5-42A9-8826-D9838F82496C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DF38-CFBB-4329-8C46-F343FDEE8C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D3BE-8C68-4D77-B2BE-4ED434ADAA24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33C3-A80B-4882-8FF9-EEE79D70E1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47F15-DD01-45C0-B82A-8164B160B5A8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1D07-68F1-4F13-AF51-A4EF224D7C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7181-C3B5-4842-9286-81981745A868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6AAA-CB35-4A57-ACF7-30C4A6CE14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8BE3-2992-4E4A-B313-4956EC3FCFD3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F713-FC3D-4B11-9C77-D86EFB5FFC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FD23-F2BF-40DC-8043-396BF31EAA0C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C23B-8BE0-41C5-AAE1-E95464F504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2E756F-1349-40A9-940F-49F223522D1C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B869283-5836-40E4-B35E-4D7FA83690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38.png"/><Relationship Id="rId12" Type="http://schemas.openxmlformats.org/officeDocument/2006/relationships/slide" Target="slide15.xml"/><Relationship Id="rId17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.png"/><Relationship Id="rId5" Type="http://schemas.openxmlformats.org/officeDocument/2006/relationships/slide" Target="slide24.xml"/><Relationship Id="rId15" Type="http://schemas.openxmlformats.org/officeDocument/2006/relationships/image" Target="../media/image6.png"/><Relationship Id="rId10" Type="http://schemas.openxmlformats.org/officeDocument/2006/relationships/slide" Target="slide16.xml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8.png"/><Relationship Id="rId18" Type="http://schemas.openxmlformats.org/officeDocument/2006/relationships/image" Target="../media/image43.png"/><Relationship Id="rId3" Type="http://schemas.openxmlformats.org/officeDocument/2006/relationships/image" Target="../media/image3.png"/><Relationship Id="rId21" Type="http://schemas.openxmlformats.org/officeDocument/2006/relationships/image" Target="../media/image46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42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slide" Target="slide39.xml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image" Target="../media/image7.png"/><Relationship Id="rId24" Type="http://schemas.openxmlformats.org/officeDocument/2006/relationships/image" Target="../media/image49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48.png"/><Relationship Id="rId10" Type="http://schemas.openxmlformats.org/officeDocument/2006/relationships/slide" Target="slide29.xml"/><Relationship Id="rId19" Type="http://schemas.openxmlformats.org/officeDocument/2006/relationships/image" Target="../media/image44.png"/><Relationship Id="rId4" Type="http://schemas.openxmlformats.org/officeDocument/2006/relationships/slide" Target="slide27.xml"/><Relationship Id="rId9" Type="http://schemas.openxmlformats.org/officeDocument/2006/relationships/image" Target="../media/image6.png"/><Relationship Id="rId14" Type="http://schemas.openxmlformats.org/officeDocument/2006/relationships/slide" Target="slide32.xml"/><Relationship Id="rId2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slide" Target="slide22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openxmlformats.org/officeDocument/2006/relationships/slide" Target="slide7.xml"/><Relationship Id="rId19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slide" Target="slide8.xml"/><Relationship Id="rId22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0.xml"/><Relationship Id="rId3" Type="http://schemas.openxmlformats.org/officeDocument/2006/relationships/slide" Target="slide34.xml"/><Relationship Id="rId7" Type="http://schemas.openxmlformats.org/officeDocument/2006/relationships/slide" Target="slide35.xml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slide" Target="slide33.xml"/><Relationship Id="rId15" Type="http://schemas.openxmlformats.org/officeDocument/2006/relationships/image" Target="../media/image51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36.xml"/><Relationship Id="rId1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3.png"/><Relationship Id="rId21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slide" Target="slide23.xml"/><Relationship Id="rId20" Type="http://schemas.openxmlformats.org/officeDocument/2006/relationships/image" Target="../media/image2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31.png"/><Relationship Id="rId28" Type="http://schemas.openxmlformats.org/officeDocument/2006/relationships/image" Target="../media/image18.png"/><Relationship Id="rId10" Type="http://schemas.openxmlformats.org/officeDocument/2006/relationships/slide" Target="slide12.xml"/><Relationship Id="rId19" Type="http://schemas.openxmlformats.org/officeDocument/2006/relationships/image" Target="../media/image27.png"/><Relationship Id="rId4" Type="http://schemas.openxmlformats.org/officeDocument/2006/relationships/slide" Target="slide10.xml"/><Relationship Id="rId9" Type="http://schemas.openxmlformats.org/officeDocument/2006/relationships/image" Target="../media/image6.png"/><Relationship Id="rId14" Type="http://schemas.openxmlformats.org/officeDocument/2006/relationships/slide" Target="slide14.xml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/>
          <p:cNvSpPr>
            <a:spLocks/>
          </p:cNvSpPr>
          <p:nvPr/>
        </p:nvSpPr>
        <p:spPr bwMode="auto">
          <a:xfrm>
            <a:off x="5653088" y="5237163"/>
            <a:ext cx="32400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sp>
        <p:nvSpPr>
          <p:cNvPr id="16387" name="標題 5"/>
          <p:cNvSpPr>
            <a:spLocks/>
          </p:cNvSpPr>
          <p:nvPr/>
        </p:nvSpPr>
        <p:spPr bwMode="auto">
          <a:xfrm>
            <a:off x="250825" y="4437063"/>
            <a:ext cx="64087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60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第七課　郁離子選</a:t>
            </a:r>
          </a:p>
        </p:txBody>
      </p:sp>
      <p:sp>
        <p:nvSpPr>
          <p:cNvPr id="16388" name="副標題 2"/>
          <p:cNvSpPr>
            <a:spLocks/>
          </p:cNvSpPr>
          <p:nvPr/>
        </p:nvSpPr>
        <p:spPr bwMode="auto">
          <a:xfrm>
            <a:off x="5868988" y="5453063"/>
            <a:ext cx="32400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劉基</a:t>
            </a:r>
            <a:endParaRPr lang="zh-TW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細寫工之僑巧加偽古，以便投上位者所好。結果貴人喜愛，滿朝傳觀，稱美為「希世之珍」。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3"/>
          <p:cNvSpPr>
            <a:spLocks/>
          </p:cNvSpPr>
          <p:nvPr/>
        </p:nvSpPr>
        <p:spPr bwMode="auto">
          <a:xfrm>
            <a:off x="179388" y="984250"/>
            <a:ext cx="8794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工之僑把琴帶回去，和漆匠商議，在琴身製作了許多細微的裂紋，又與篆刻匠商量，在琴身雕刻了古代的文字。用匣子把琴裝起來埋在地下，一年以後把琴挖出來，抱到市上去賣。一個達官貴人路過看見它，用百兩銀子的重價買下來，獻給朝廷。朝中的樂官們互相傳視，都說：「真是世上稀有的珍寶呀。」</a:t>
            </a:r>
          </a:p>
        </p:txBody>
      </p:sp>
      <p:pic>
        <p:nvPicPr>
          <p:cNvPr id="34819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國工以什麼標準來品評琴的優劣？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503363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en-US">
                <a:ea typeface="標楷體" pitchFamily="65" charset="-120"/>
              </a:rPr>
              <a:t>琴的外表看起來是否為古琴。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35844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工之僑用什麼方法讓琴從無人聞問變成稀世珍寶？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89138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工之僑請漆工在琴上作出斷裂的紋痕，又請雕刻文字的工匠在琴上刻上古代的文字。然後用盒子裝起來埋在泥土中。一年以後，把琴挖出來，外表已變成古琴的模樣。</a:t>
            </a:r>
          </a:p>
        </p:txBody>
      </p:sp>
      <p:pic>
        <p:nvPicPr>
          <p:cNvPr id="36868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/>
          </p:cNvSpPr>
          <p:nvPr/>
        </p:nvSpPr>
        <p:spPr bwMode="auto">
          <a:xfrm>
            <a:off x="746125" y="995363"/>
            <a:ext cx="7920038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工之僑聞之，嘆曰：「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悲哉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世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也！豈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獨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一琴哉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？莫不然矣！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而不早圖之 ，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其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與亡矣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！」遂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，入於宕冥之山 ，不知其所終。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1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37892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71" descr="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9913" y="25463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72" descr="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1425" y="25463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73" descr="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7350" y="35179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4" name="Rectangle 174"/>
          <p:cNvSpPr>
            <a:spLocks noChangeArrowheads="1"/>
          </p:cNvSpPr>
          <p:nvPr/>
        </p:nvSpPr>
        <p:spPr bwMode="auto">
          <a:xfrm>
            <a:off x="4067175" y="1268413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世道，社會的情況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111750" y="159067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17" name="Rectangle 177"/>
          <p:cNvSpPr>
            <a:spLocks noChangeArrowheads="1"/>
          </p:cNvSpPr>
          <p:nvPr/>
        </p:nvSpPr>
        <p:spPr bwMode="auto">
          <a:xfrm>
            <a:off x="6437313" y="12446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只是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6516688" y="15906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19" name="Rectangle 179"/>
          <p:cNvSpPr>
            <a:spLocks noChangeArrowheads="1"/>
          </p:cNvSpPr>
          <p:nvPr/>
        </p:nvSpPr>
        <p:spPr bwMode="auto">
          <a:xfrm>
            <a:off x="4860925" y="289242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恐怕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4941888" y="25622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21" name="Rectangle 181"/>
          <p:cNvSpPr>
            <a:spLocks noChangeArrowheads="1"/>
          </p:cNvSpPr>
          <p:nvPr/>
        </p:nvSpPr>
        <p:spPr bwMode="auto">
          <a:xfrm>
            <a:off x="7513638" y="285273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離開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7589838" y="25622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23" name="Rectangle 183"/>
          <p:cNvSpPr>
            <a:spLocks noChangeArrowheads="1"/>
          </p:cNvSpPr>
          <p:nvPr/>
        </p:nvSpPr>
        <p:spPr bwMode="auto">
          <a:xfrm>
            <a:off x="4500563" y="1893888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點出這是社會普遍的問題，並非只有評鑑琴者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67663" y="1900238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0" name="Rectangle 190"/>
          <p:cNvSpPr>
            <a:spLocks noChangeArrowheads="1"/>
          </p:cNvSpPr>
          <p:nvPr/>
        </p:nvSpPr>
        <p:spPr bwMode="auto">
          <a:xfrm>
            <a:off x="1757363" y="2887663"/>
            <a:ext cx="295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說明絕不能同流合汙，隨之浮沉，那只會一起滅亡</a:t>
            </a:r>
          </a:p>
        </p:txBody>
      </p:sp>
      <p:pic>
        <p:nvPicPr>
          <p:cNvPr id="5" name="圖片 18" descr="下標籤-析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83338" y="2898775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10" descr="上方ICON-段析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11" descr="上方ICON-段旨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Picture 12" descr="上方ICON-語譯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Picture 13" descr="上方ICON-課堂Q&amp;A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1614" grpId="0"/>
      <p:bldP spid="61614" grpId="1"/>
      <p:bldP spid="61617" grpId="0"/>
      <p:bldP spid="61617" grpId="1"/>
      <p:bldP spid="61619" grpId="0"/>
      <p:bldP spid="61619" grpId="1"/>
      <p:bldP spid="61621" grpId="0"/>
      <p:bldP spid="61621" grpId="1"/>
      <p:bldP spid="61623" grpId="0"/>
      <p:bldP spid="61623" grpId="1"/>
      <p:bldP spid="61630" grpId="0"/>
      <p:bldP spid="616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/>
          </p:cNvSpPr>
          <p:nvPr/>
        </p:nvSpPr>
        <p:spPr bwMode="auto">
          <a:xfrm>
            <a:off x="36513" y="908050"/>
            <a:ext cx="9144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工之僑感慨世道虛妄，人心昏昧，已無藥可救。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891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0" y="981075"/>
            <a:ext cx="91440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採以小見大手法，以一把琴影射整個社會國家莫不如此。悲嘆世人愚昧，世道虛偽，不欲與世浮沉，因而決意隱居深山。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工之僑聽到這些話後，嘆氣說：「這世道真可悲呀！難道只是一把琴的遭遇嗎？世上沒有一件事不是這樣的啊！若不及早規劃，恐怕會與這個國家一起滅亡了！」於是遠離塵世，進入深山中隱居，不知道他最終如何了。</a:t>
            </a:r>
          </a:p>
        </p:txBody>
      </p:sp>
      <p:pic>
        <p:nvPicPr>
          <p:cNvPr id="4096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工之僑曰：「悲哉世也！豈獨一琴哉？莫不然矣！」他所悲者為何？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pic>
        <p:nvPicPr>
          <p:cNvPr id="41987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89138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ea typeface="標楷體" pitchFamily="65" charset="-120"/>
              </a:rPr>
              <a:t>良琴並非以音色優美被賞愛，而是因為偽古而受寵，反映出這是一個貴古賤今、只重表象不重實質的社會，琴猶如此，何況人才？因此令他感到相當可悲。</a:t>
            </a:r>
            <a:endParaRPr kumimoji="0" lang="zh-TW" altLang="en-US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內容版面配置區 2"/>
          <p:cNvSpPr>
            <a:spLocks/>
          </p:cNvSpPr>
          <p:nvPr/>
        </p:nvSpPr>
        <p:spPr bwMode="auto">
          <a:xfrm>
            <a:off x="153988" y="765175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5.〈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工之僑為琴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一文中，良琴的遭遇反映當時社會什麼樣的風氣？這種現象在今日社會依然存在嗎？請你舉例加以說明。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問題討論一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kumimoji="0" lang="zh-TW" altLang="en-US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23863" indent="-423863" eaLnBrk="0" hangingPunct="0"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3011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3066" name="Group 10"/>
          <p:cNvGrpSpPr>
            <a:grpSpLocks/>
          </p:cNvGrpSpPr>
          <p:nvPr/>
        </p:nvGrpSpPr>
        <p:grpSpPr bwMode="auto">
          <a:xfrm>
            <a:off x="900113" y="2205038"/>
            <a:ext cx="8243887" cy="2376487"/>
            <a:chOff x="567" y="1389"/>
            <a:chExt cx="5193" cy="1497"/>
          </a:xfrm>
        </p:grpSpPr>
        <p:sp>
          <p:nvSpPr>
            <p:cNvPr id="43013" name="內容版面配置區 2"/>
            <p:cNvSpPr txBox="1">
              <a:spLocks/>
            </p:cNvSpPr>
            <p:nvPr/>
          </p:nvSpPr>
          <p:spPr bwMode="auto">
            <a:xfrm>
              <a:off x="567" y="1389"/>
              <a:ext cx="5193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tabLst>
                  <a:tab pos="0" algn="l"/>
                </a:tabLst>
              </a:pPr>
              <a:r>
                <a:rPr kumimoji="0" lang="en-US" altLang="zh-TW" sz="2800">
                  <a:ea typeface="標楷體" pitchFamily="65" charset="-120"/>
                </a:rPr>
                <a:t>文中良琴古雅與否的外表形象、色澤與線條，是鑑賞者判斷是否為古物的標準。這種只看表面，不管真實的內涵為何，在現代也如此，只看容貌是否俊美？體態是否高</a:t>
              </a:r>
              <a:r>
                <a:rPr kumimoji="0" lang="zh-TW" altLang="en-US" sz="2800">
                  <a:ea typeface="標楷體" pitchFamily="65" charset="-120"/>
                </a:rPr>
                <a:t>　苗條？衣著是否時尚？乃至是否有錢、有地位？身在上流社會？這些都是外表。很少人去認識或在意別人的內涵。文中貴人以百金購買良琴，一個顯赫尊貴的人稱好，人人都說好，不分真假，不知好壞，人云亦云，盲目追隨。我們的社會也如此，大多聽信廣告、名人開講、相信權威，隨著媒體起舞，無思考判斷的能力。</a:t>
              </a:r>
            </a:p>
          </p:txBody>
        </p:sp>
        <p:pic>
          <p:nvPicPr>
            <p:cNvPr id="43014" name="Picture 8" descr="身兆(26pt,192,0,0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0" y="2251"/>
              <a:ext cx="21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內容版面配置區 2"/>
          <p:cNvSpPr>
            <a:spLocks/>
          </p:cNvSpPr>
          <p:nvPr/>
        </p:nvSpPr>
        <p:spPr bwMode="auto">
          <a:xfrm>
            <a:off x="107950" y="703263"/>
            <a:ext cx="46799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工之僑為琴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第一段</a:t>
            </a:r>
            <a:endParaRPr kumimoji="0" lang="zh-TW" altLang="en-US" sz="4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第二段</a:t>
            </a:r>
            <a:endParaRPr kumimoji="0" lang="zh-TW" altLang="en-US" sz="4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第三段</a:t>
            </a:r>
            <a:endParaRPr kumimoji="0" lang="zh-TW" altLang="en-US" sz="4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4" name="內容版面配置區 2"/>
          <p:cNvSpPr>
            <a:spLocks/>
          </p:cNvSpPr>
          <p:nvPr/>
        </p:nvSpPr>
        <p:spPr bwMode="auto">
          <a:xfrm>
            <a:off x="3708400" y="774700"/>
            <a:ext cx="5327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詬食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第一段</a:t>
            </a:r>
            <a:endParaRPr kumimoji="0" lang="zh-TW" altLang="en-US" sz="4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第二段</a:t>
            </a:r>
            <a:endParaRPr kumimoji="0" lang="zh-TW" altLang="en-US" sz="4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kumimoji="0" lang="zh-TW" altLang="en-US" sz="4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工之僑選擇隱居深山，表現出怎樣的態度？你有其他建議嗎？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pic>
        <p:nvPicPr>
          <p:cNvPr id="44035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70088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ea typeface="標楷體" pitchFamily="65" charset="-120"/>
              </a:rPr>
              <a:t>表現出否定世俗，不同流合汙的態度。但是他的離世隱居並不能改變世界什麼，就如拒絕</a:t>
            </a:r>
            <a:r>
              <a:rPr kumimoji="0" lang="zh-TW" altLang="en-US">
                <a:ea typeface="標楷體" pitchFamily="65" charset="-120"/>
              </a:rPr>
              <a:t>大</a:t>
            </a:r>
            <a:r>
              <a:rPr kumimoji="0" lang="en-US" altLang="zh-TW">
                <a:ea typeface="標楷體" pitchFamily="65" charset="-120"/>
              </a:rPr>
              <a:t>考的學生不能改變</a:t>
            </a:r>
            <a:r>
              <a:rPr kumimoji="0" lang="zh-TW" altLang="en-US">
                <a:ea typeface="標楷體" pitchFamily="65" charset="-120"/>
              </a:rPr>
              <a:t>大</a:t>
            </a:r>
            <a:r>
              <a:rPr kumimoji="0" lang="en-US" altLang="zh-TW">
                <a:ea typeface="標楷體" pitchFamily="65" charset="-120"/>
              </a:rPr>
              <a:t>考制度的存在，不如像歐陽脩考上科舉後，以主考官的角色改革科舉取士的標準。</a:t>
            </a:r>
            <a:endParaRPr kumimoji="0" lang="zh-TW" altLang="en-US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內容版面配置區 2"/>
          <p:cNvSpPr>
            <a:spLocks/>
          </p:cNvSpPr>
          <p:nvPr/>
        </p:nvSpPr>
        <p:spPr bwMode="auto">
          <a:xfrm>
            <a:off x="0" y="90805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7.〈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工之僑為琴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一文如何運用對比的技巧來凸顯文章主題？請說說你的看法。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問題討論二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kumimoji="0" lang="zh-TW" altLang="en-US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pic>
        <p:nvPicPr>
          <p:cNvPr id="45059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755650" y="1979613"/>
            <a:ext cx="84597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ea typeface="標楷體" pitchFamily="65" charset="-120"/>
              </a:rPr>
              <a:t>作者以良琴偽裝為古物之前後做對比：之前因為不是古物，而遭受退貨；偽裝為古物後，卻搖身一變，成為稀世珍寶。良琴的本質未曾改變，人們的評價卻前後迥異，兩相對比，可見評鑑者不究真實的內涵，甚至連真古物或假古董都無法分辨。作者藉此諷刺執政者用人不論真才實學、不分真假的昏庸愚昧。</a:t>
            </a:r>
            <a:endParaRPr kumimoji="0" lang="zh-TW" altLang="en-US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1.工之僑：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名為僑的工匠，是作者虛構的人物。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2.良桐：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質地良好的桐木。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3.斫：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音ㄓㄨㄛˊ，用刀斧砍削。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4.弦而鼓之：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裝上琴弦，並加以彈奏。弦、鼓，皆作動詞用。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5.金聲而玉應：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古代演奏音樂，以金鐘發聲，以玉磬應和，此以金鐘與玉磬聲音的協調，形容琴音優美和諧。應，音ㄧㄥˋ，回應、響應。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6.太常：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官名，古代掌祭祀、禮樂的官員。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7.國工：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指一國之中技藝高超的工匠或樂師。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8.弗古：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不是古琴。</a:t>
            </a:r>
          </a:p>
        </p:txBody>
      </p:sp>
      <p:pic>
        <p:nvPicPr>
          <p:cNvPr id="4608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250825" y="765175"/>
            <a:ext cx="86423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9.以歸：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即「以之歸」，此指把琴帶回去。</a:t>
            </a: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10.謀諸漆工：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與油漆工匠商議。謀，商議。諸，「之於」二字的合音。</a:t>
            </a: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11.作斷紋：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此指在琴上作出裂紋，以冒充古琴。</a:t>
            </a: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12.篆工：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雕刻文字的工匠。篆，音ㄓㄨㄢˋ，書體名稱，此指雕刻文字。</a:t>
            </a: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13.作古窾：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刻上古代的文字。窾，音ㄎㄨㄢˇ，通「款」，古代鐘鼎器物上鑄刻的文字。</a:t>
            </a: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14.匣：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音ㄒㄧㄚˊ，盒子。此作動詞，放入盒子。</a:t>
            </a: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15.朞年：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一週年。朞，音ㄐㄧ，同「期」。</a:t>
            </a: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16.適市：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到市集去。</a:t>
            </a:r>
            <a:endParaRPr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17.貴人：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地位顯赫的人。</a:t>
            </a: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18.易：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交易，此指購買。</a:t>
            </a:r>
          </a:p>
          <a:p>
            <a:pPr marL="555625" indent="-555625">
              <a:lnSpc>
                <a:spcPct val="95000"/>
              </a:lnSpc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19.希世之珍：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世間少有的珍寶。希，通「稀」。</a:t>
            </a:r>
          </a:p>
        </p:txBody>
      </p:sp>
      <p:pic>
        <p:nvPicPr>
          <p:cNvPr id="47107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6100" indent="-546100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20.而不早圖之：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若不及早規劃。而，如果。</a:t>
            </a:r>
          </a:p>
          <a:p>
            <a:pPr marL="546100" indent="-546100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21.其與亡矣：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恐怕會與這個國家一起滅亡了。其，表示推測的語氣詞。</a:t>
            </a:r>
          </a:p>
          <a:p>
            <a:pPr marL="546100" indent="-546100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22.宕冥之山：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指廣闊幽深的山。宕，音ㄉㄤˋ，空曠。</a:t>
            </a:r>
          </a:p>
        </p:txBody>
      </p:sp>
      <p:pic>
        <p:nvPicPr>
          <p:cNvPr id="4813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/>
          </p:cNvSpPr>
          <p:nvPr/>
        </p:nvSpPr>
        <p:spPr bwMode="auto">
          <a:xfrm>
            <a:off x="117475" y="1023938"/>
            <a:ext cx="903605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齊人有好詬食者 ，每食必詬其僕，至壞器 、投匕箸 ，無空日 。館人 厭之，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忍弗言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，將行，贈之以狗，曰：「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是能逐禽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，不腆 以贈子。」行二十里而食，食而召狗與之食。狗嗥 而後食，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且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食而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且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嗥。主人詬於上，而狗嗥於下，每食必如之。一日，其僕失笑 ，然後覺。</a:t>
            </a:r>
          </a:p>
        </p:txBody>
      </p:sp>
      <p:sp>
        <p:nvSpPr>
          <p:cNvPr id="49155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49156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65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25" descr="2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73350" y="1565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26" descr="2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746875" y="1565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7" descr="2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lum contrast="20000"/>
          </a:blip>
          <a:srcRect/>
          <a:stretch>
            <a:fillRect/>
          </a:stretch>
        </p:blipFill>
        <p:spPr bwMode="auto">
          <a:xfrm>
            <a:off x="8348663" y="1565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28" descr="2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212850" y="25368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29" descr="27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447925" y="25463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130" descr="2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995613" y="35258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Picture 131" descr="2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278063" y="44973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Picture 132" descr="3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218238" y="54959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85" name="Rectangle 133"/>
          <p:cNvSpPr>
            <a:spLocks noChangeArrowheads="1"/>
          </p:cNvSpPr>
          <p:nvPr/>
        </p:nvSpPr>
        <p:spPr bwMode="auto">
          <a:xfrm>
            <a:off x="1433513" y="2882900"/>
            <a:ext cx="3467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唯恐引起衝突不快，隱忍不說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783013" y="2571750"/>
            <a:ext cx="104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</a:t>
            </a:r>
          </a:p>
        </p:txBody>
      </p:sp>
      <p:sp>
        <p:nvSpPr>
          <p:cNvPr id="74888" name="Rectangle 136"/>
          <p:cNvSpPr>
            <a:spLocks noChangeArrowheads="1"/>
          </p:cNvSpPr>
          <p:nvPr/>
        </p:nvSpPr>
        <p:spPr bwMode="auto">
          <a:xfrm>
            <a:off x="611188" y="388302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此狗能追捕禽鳥，協助狩獵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68325" y="3552825"/>
            <a:ext cx="1458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</a:t>
            </a:r>
          </a:p>
        </p:txBody>
      </p:sp>
      <p:sp>
        <p:nvSpPr>
          <p:cNvPr id="74890" name="Rectangle 138"/>
          <p:cNvSpPr>
            <a:spLocks noChangeArrowheads="1"/>
          </p:cNvSpPr>
          <p:nvPr/>
        </p:nvSpPr>
        <p:spPr bwMode="auto">
          <a:xfrm>
            <a:off x="3997325" y="4845050"/>
            <a:ext cx="287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邊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3946525" y="4530725"/>
            <a:ext cx="363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74892" name="Rectangle 140"/>
          <p:cNvSpPr>
            <a:spLocks noChangeArrowheads="1"/>
          </p:cNvSpPr>
          <p:nvPr/>
        </p:nvSpPr>
        <p:spPr bwMode="auto">
          <a:xfrm>
            <a:off x="5062538" y="4845050"/>
            <a:ext cx="287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邊</a:t>
            </a: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5021263" y="4530725"/>
            <a:ext cx="363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49178" name="Freeform 142"/>
          <p:cNvSpPr>
            <a:spLocks/>
          </p:cNvSpPr>
          <p:nvPr/>
        </p:nvSpPr>
        <p:spPr bwMode="auto">
          <a:xfrm flipV="1">
            <a:off x="6405563" y="2881313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895" name="Picture 143" descr="上標籤-修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465888" y="29273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369050" y="3219450"/>
            <a:ext cx="21637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倒裝（以狗贈之）</a:t>
            </a:r>
          </a:p>
        </p:txBody>
      </p:sp>
      <p:grpSp>
        <p:nvGrpSpPr>
          <p:cNvPr id="49181" name="Group 145"/>
          <p:cNvGrpSpPr>
            <a:grpSpLocks/>
          </p:cNvGrpSpPr>
          <p:nvPr/>
        </p:nvGrpSpPr>
        <p:grpSpPr bwMode="auto">
          <a:xfrm flipV="1">
            <a:off x="7280275" y="2881313"/>
            <a:ext cx="236538" cy="179387"/>
            <a:chOff x="2154" y="3657"/>
            <a:chExt cx="230" cy="137"/>
          </a:xfrm>
        </p:grpSpPr>
        <p:sp>
          <p:nvSpPr>
            <p:cNvPr id="4918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8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4907" name="Group 155"/>
          <p:cNvGrpSpPr>
            <a:grpSpLocks/>
          </p:cNvGrpSpPr>
          <p:nvPr/>
        </p:nvGrpSpPr>
        <p:grpSpPr bwMode="auto">
          <a:xfrm>
            <a:off x="3397250" y="3790950"/>
            <a:ext cx="534988" cy="398463"/>
            <a:chOff x="2140" y="2420"/>
            <a:chExt cx="337" cy="251"/>
          </a:xfrm>
        </p:grpSpPr>
        <p:sp>
          <p:nvSpPr>
            <p:cNvPr id="49184" name="Text Box 149"/>
            <p:cNvSpPr txBox="1">
              <a:spLocks noChangeArrowheads="1"/>
            </p:cNvSpPr>
            <p:nvPr/>
          </p:nvSpPr>
          <p:spPr bwMode="auto">
            <a:xfrm>
              <a:off x="2178" y="2499"/>
              <a:ext cx="19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之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49185" name="Freeform 150"/>
            <p:cNvSpPr>
              <a:spLocks/>
            </p:cNvSpPr>
            <p:nvPr/>
          </p:nvSpPr>
          <p:spPr bwMode="auto">
            <a:xfrm>
              <a:off x="2140" y="2423"/>
              <a:ext cx="118" cy="99"/>
            </a:xfrm>
            <a:custGeom>
              <a:avLst/>
              <a:gdLst>
                <a:gd name="T0" fmla="*/ 0 w 272"/>
                <a:gd name="T1" fmla="*/ 13 h 272"/>
                <a:gd name="T2" fmla="*/ 13 w 272"/>
                <a:gd name="T3" fmla="*/ 8 h 272"/>
                <a:gd name="T4" fmla="*/ 22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86" name="Freeform 151"/>
            <p:cNvSpPr>
              <a:spLocks/>
            </p:cNvSpPr>
            <p:nvPr/>
          </p:nvSpPr>
          <p:spPr bwMode="auto">
            <a:xfrm flipH="1">
              <a:off x="2259" y="2420"/>
              <a:ext cx="218" cy="99"/>
            </a:xfrm>
            <a:custGeom>
              <a:avLst/>
              <a:gdLst>
                <a:gd name="T0" fmla="*/ 0 w 272"/>
                <a:gd name="T1" fmla="*/ 13 h 272"/>
                <a:gd name="T2" fmla="*/ 84 w 272"/>
                <a:gd name="T3" fmla="*/ 8 h 272"/>
                <a:gd name="T4" fmla="*/ 140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74904" name="Picture 152" descr="上標籤-修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062288" y="38163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4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04"/>
                  </p:tgtEl>
                </p:cond>
              </p:nextCondLst>
            </p:seq>
          </p:childTnLst>
        </p:cTn>
      </p:par>
    </p:tnLst>
    <p:bldLst>
      <p:bldP spid="74885" grpId="0"/>
      <p:bldP spid="74885" grpId="1"/>
      <p:bldP spid="74888" grpId="0"/>
      <p:bldP spid="74888" grpId="1"/>
      <p:bldP spid="74890" grpId="0"/>
      <p:bldP spid="74890" grpId="1"/>
      <p:bldP spid="74892" grpId="0"/>
      <p:bldP spid="74892" grpId="1"/>
      <p:bldP spid="49" grpId="0"/>
      <p:bldP spid="4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因僕人失笑，齊人從狗邊吃邊嗥的行徑中，覺察自己的行為居然與狗無異。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51203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以極為緊湊的情節，寫出人物彼此間緊密的牽動。</a:t>
            </a:r>
          </a:p>
        </p:txBody>
      </p:sp>
      <p:pic>
        <p:nvPicPr>
          <p:cNvPr id="5222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600">
                <a:solidFill>
                  <a:schemeClr val="tx1"/>
                </a:solidFill>
                <a:ea typeface="標楷體" pitchFamily="65" charset="-120"/>
              </a:rPr>
              <a:t>有個齊國人喜歡邊吃飯邊罵人，每次吃飯一定會責罵他的僕人，甚至摔壞餐具、亂扔湯匙、筷子，沒有一天不這樣。旅館主人很討厭他，只是忍著不說，那人將要離開時，旅館主人送他一隻狗，說：「這隻狗可以追捕禽獸，算不上什麼貴重的禮物，若不嫌棄，就請你收下吧。」齊人走了二十里，停下來吃飯，吃飯時把狗召來跟他一起吃。狗先一陣狂叫然後才吃，邊吃邊嗥叫。主人在上面罵，狗在下面叫，每餐都如此。有一天，他的僕人忍不住笑出聲來，齊人才覺察其中緣故。</a:t>
            </a:r>
          </a:p>
        </p:txBody>
      </p:sp>
      <p:pic>
        <p:nvPicPr>
          <p:cNvPr id="53251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內容版面配置區 2"/>
          <p:cNvSpPr>
            <a:spLocks/>
          </p:cNvSpPr>
          <p:nvPr/>
        </p:nvSpPr>
        <p:spPr bwMode="auto">
          <a:xfrm>
            <a:off x="144463" y="765175"/>
            <a:ext cx="8388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齊人並未詬罵旅館主人，為何旅館主人厭惡他？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旁觀者不免遭受其情緒波及，例如聲色俱厲而令旁人耳膜欲裂，影響一整天的心情。齊人雖非針對旅館主人發作，但館人自己也會有所觀察，有所評斷，而產生好惡之情。</a:t>
            </a:r>
          </a:p>
        </p:txBody>
      </p:sp>
      <p:pic>
        <p:nvPicPr>
          <p:cNvPr id="54276" name="Picture 1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77838" y="1243013"/>
            <a:ext cx="8351837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工之僑 得良桐 焉，斫 而為琴，弦而鼓之 ，金聲而玉應 ，自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以為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天下之美也。獻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太常 ，使國工 視之，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曰：「弗古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 。」還之。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20484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0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4" descr="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60513" y="18446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35" descr="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24163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6" descr="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068763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7" descr="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092950" y="17938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38" descr="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98613" y="27717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39" descr="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46875" y="27717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40" descr="7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350250" y="27574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41" descr="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79788" y="37719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8" name="Rectangle 142"/>
          <p:cNvSpPr>
            <a:spLocks noChangeArrowheads="1"/>
          </p:cNvSpPr>
          <p:nvPr/>
        </p:nvSpPr>
        <p:spPr bwMode="auto">
          <a:xfrm>
            <a:off x="2613025" y="312896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認為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503488" y="2797175"/>
            <a:ext cx="75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5435600" y="3429000"/>
            <a:ext cx="31718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en-US" altLang="zh-TW" sz="21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kumimoji="0" lang="zh-TW" altLang="en-US" sz="21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於、</a:t>
            </a:r>
            <a:r>
              <a:rPr kumimoji="0" lang="en-US" altLang="zh-TW" sz="21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kumimoji="0" lang="zh-TW" altLang="en-US" sz="21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代詞，指「琴」</a:t>
            </a:r>
            <a:r>
              <a:rPr kumimoji="0" lang="en-US" altLang="zh-TW" sz="21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〔</a:t>
            </a:r>
            <a:r>
              <a:rPr kumimoji="0" lang="zh-TW" altLang="en-US" sz="21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獻之（於）太常</a:t>
            </a:r>
            <a:r>
              <a:rPr kumimoji="0" lang="en-US" altLang="zh-TW" sz="21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kumimoji="0" lang="zh-TW" altLang="en-US" sz="21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。二說皆可，請避免出題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726113" y="28067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42" name="Rectangle 146"/>
          <p:cNvSpPr>
            <a:spLocks noChangeArrowheads="1"/>
          </p:cNvSpPr>
          <p:nvPr/>
        </p:nvSpPr>
        <p:spPr bwMode="auto">
          <a:xfrm>
            <a:off x="1906588" y="4457700"/>
            <a:ext cx="3557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以對話點出關鍵，人們以琴的外表是否古雅來品評琴的優劣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441700" y="411638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4" name="Picture 148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580063" y="21066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5" name="Text Box 149"/>
          <p:cNvSpPr txBox="1">
            <a:spLocks noChangeArrowheads="1"/>
          </p:cNvSpPr>
          <p:nvPr/>
        </p:nvSpPr>
        <p:spPr bwMode="auto">
          <a:xfrm>
            <a:off x="5868988" y="211455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745038" y="1258888"/>
            <a:ext cx="13763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轉品</a:t>
            </a:r>
          </a:p>
          <a:p>
            <a:pPr algn="ctr">
              <a:lnSpc>
                <a:spcPct val="88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（名→動）</a:t>
            </a:r>
          </a:p>
        </p:txBody>
      </p:sp>
      <p:pic>
        <p:nvPicPr>
          <p:cNvPr id="4247" name="Picture 151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299200" y="21066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8" name="Text Box 152"/>
          <p:cNvSpPr txBox="1">
            <a:spLocks noChangeArrowheads="1"/>
          </p:cNvSpPr>
          <p:nvPr/>
        </p:nvSpPr>
        <p:spPr bwMode="auto">
          <a:xfrm>
            <a:off x="6540500" y="211455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5953125" y="1239838"/>
            <a:ext cx="15113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轉品</a:t>
            </a:r>
          </a:p>
          <a:p>
            <a:pPr algn="ctr">
              <a:lnSpc>
                <a:spcPct val="90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（名→動）</a:t>
            </a:r>
          </a:p>
        </p:txBody>
      </p:sp>
      <p:grpSp>
        <p:nvGrpSpPr>
          <p:cNvPr id="4256" name="Group 160"/>
          <p:cNvGrpSpPr>
            <a:grpSpLocks/>
          </p:cNvGrpSpPr>
          <p:nvPr/>
        </p:nvGrpSpPr>
        <p:grpSpPr bwMode="auto">
          <a:xfrm>
            <a:off x="7505700" y="1536700"/>
            <a:ext cx="536575" cy="342900"/>
            <a:chOff x="4728" y="1000"/>
            <a:chExt cx="338" cy="216"/>
          </a:xfrm>
        </p:grpSpPr>
        <p:sp>
          <p:nvSpPr>
            <p:cNvPr id="20527" name="Freeform 156"/>
            <p:cNvSpPr>
              <a:spLocks/>
            </p:cNvSpPr>
            <p:nvPr/>
          </p:nvSpPr>
          <p:spPr bwMode="auto">
            <a:xfrm flipV="1">
              <a:off x="4728" y="1117"/>
              <a:ext cx="118" cy="99"/>
            </a:xfrm>
            <a:custGeom>
              <a:avLst/>
              <a:gdLst>
                <a:gd name="T0" fmla="*/ 0 w 272"/>
                <a:gd name="T1" fmla="*/ 13 h 272"/>
                <a:gd name="T2" fmla="*/ 13 w 272"/>
                <a:gd name="T3" fmla="*/ 8 h 272"/>
                <a:gd name="T4" fmla="*/ 22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28" name="Text Box 155"/>
            <p:cNvSpPr txBox="1">
              <a:spLocks noChangeArrowheads="1"/>
            </p:cNvSpPr>
            <p:nvPr/>
          </p:nvSpPr>
          <p:spPr bwMode="auto">
            <a:xfrm>
              <a:off x="4786" y="1000"/>
              <a:ext cx="1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琴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20529" name="Freeform 157"/>
            <p:cNvSpPr>
              <a:spLocks/>
            </p:cNvSpPr>
            <p:nvPr/>
          </p:nvSpPr>
          <p:spPr bwMode="auto">
            <a:xfrm flipH="1" flipV="1">
              <a:off x="4848" y="1116"/>
              <a:ext cx="218" cy="99"/>
            </a:xfrm>
            <a:custGeom>
              <a:avLst/>
              <a:gdLst>
                <a:gd name="T0" fmla="*/ 0 w 272"/>
                <a:gd name="T1" fmla="*/ 13 h 272"/>
                <a:gd name="T2" fmla="*/ 84 w 272"/>
                <a:gd name="T3" fmla="*/ 8 h 272"/>
                <a:gd name="T4" fmla="*/ 140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254" name="Picture 158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572375" y="21050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62" name="Group 166"/>
          <p:cNvGrpSpPr>
            <a:grpSpLocks/>
          </p:cNvGrpSpPr>
          <p:nvPr/>
        </p:nvGrpSpPr>
        <p:grpSpPr bwMode="auto">
          <a:xfrm>
            <a:off x="4643438" y="3003550"/>
            <a:ext cx="865187" cy="454025"/>
            <a:chOff x="2925" y="1945"/>
            <a:chExt cx="545" cy="286"/>
          </a:xfrm>
        </p:grpSpPr>
        <p:sp>
          <p:nvSpPr>
            <p:cNvPr id="20524" name="Text Box 162"/>
            <p:cNvSpPr txBox="1">
              <a:spLocks noChangeArrowheads="1"/>
            </p:cNvSpPr>
            <p:nvPr/>
          </p:nvSpPr>
          <p:spPr bwMode="auto">
            <a:xfrm>
              <a:off x="2928" y="2059"/>
              <a:ext cx="54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工之僑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20525" name="Freeform 163"/>
            <p:cNvSpPr>
              <a:spLocks/>
            </p:cNvSpPr>
            <p:nvPr/>
          </p:nvSpPr>
          <p:spPr bwMode="auto">
            <a:xfrm>
              <a:off x="2925" y="1946"/>
              <a:ext cx="424" cy="99"/>
            </a:xfrm>
            <a:custGeom>
              <a:avLst/>
              <a:gdLst>
                <a:gd name="T0" fmla="*/ 0 w 272"/>
                <a:gd name="T1" fmla="*/ 13 h 272"/>
                <a:gd name="T2" fmla="*/ 617 w 272"/>
                <a:gd name="T3" fmla="*/ 8 h 272"/>
                <a:gd name="T4" fmla="*/ 1030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26" name="Freeform 164"/>
            <p:cNvSpPr>
              <a:spLocks/>
            </p:cNvSpPr>
            <p:nvPr/>
          </p:nvSpPr>
          <p:spPr bwMode="auto">
            <a:xfrm flipH="1">
              <a:off x="3346" y="1945"/>
              <a:ext cx="118" cy="99"/>
            </a:xfrm>
            <a:custGeom>
              <a:avLst/>
              <a:gdLst>
                <a:gd name="T0" fmla="*/ 0 w 272"/>
                <a:gd name="T1" fmla="*/ 13 h 272"/>
                <a:gd name="T2" fmla="*/ 13 w 272"/>
                <a:gd name="T3" fmla="*/ 8 h 272"/>
                <a:gd name="T4" fmla="*/ 22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261" name="Picture 165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164138" y="25939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73" name="Group 177"/>
          <p:cNvGrpSpPr>
            <a:grpSpLocks/>
          </p:cNvGrpSpPr>
          <p:nvPr/>
        </p:nvGrpSpPr>
        <p:grpSpPr bwMode="auto">
          <a:xfrm>
            <a:off x="7110413" y="2449513"/>
            <a:ext cx="566737" cy="411162"/>
            <a:chOff x="4479" y="1575"/>
            <a:chExt cx="357" cy="259"/>
          </a:xfrm>
        </p:grpSpPr>
        <p:sp>
          <p:nvSpPr>
            <p:cNvPr id="20521" name="Freeform 173"/>
            <p:cNvSpPr>
              <a:spLocks/>
            </p:cNvSpPr>
            <p:nvPr/>
          </p:nvSpPr>
          <p:spPr bwMode="auto">
            <a:xfrm flipV="1">
              <a:off x="4479" y="1735"/>
              <a:ext cx="118" cy="99"/>
            </a:xfrm>
            <a:custGeom>
              <a:avLst/>
              <a:gdLst>
                <a:gd name="T0" fmla="*/ 0 w 272"/>
                <a:gd name="T1" fmla="*/ 13 h 272"/>
                <a:gd name="T2" fmla="*/ 13 w 272"/>
                <a:gd name="T3" fmla="*/ 8 h 272"/>
                <a:gd name="T4" fmla="*/ 22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22" name="Text Box 174"/>
            <p:cNvSpPr txBox="1">
              <a:spLocks noChangeArrowheads="1"/>
            </p:cNvSpPr>
            <p:nvPr/>
          </p:nvSpPr>
          <p:spPr bwMode="auto">
            <a:xfrm>
              <a:off x="4482" y="1575"/>
              <a:ext cx="35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太常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20523" name="Freeform 175"/>
            <p:cNvSpPr>
              <a:spLocks/>
            </p:cNvSpPr>
            <p:nvPr/>
          </p:nvSpPr>
          <p:spPr bwMode="auto">
            <a:xfrm flipH="1" flipV="1">
              <a:off x="4599" y="1734"/>
              <a:ext cx="218" cy="99"/>
            </a:xfrm>
            <a:custGeom>
              <a:avLst/>
              <a:gdLst>
                <a:gd name="T0" fmla="*/ 0 w 272"/>
                <a:gd name="T1" fmla="*/ 13 h 272"/>
                <a:gd name="T2" fmla="*/ 84 w 272"/>
                <a:gd name="T3" fmla="*/ 8 h 272"/>
                <a:gd name="T4" fmla="*/ 140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272" name="Picture 176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412038" y="31130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74" name="Group 178"/>
          <p:cNvGrpSpPr>
            <a:grpSpLocks/>
          </p:cNvGrpSpPr>
          <p:nvPr/>
        </p:nvGrpSpPr>
        <p:grpSpPr bwMode="auto">
          <a:xfrm>
            <a:off x="1420813" y="3489325"/>
            <a:ext cx="566737" cy="411163"/>
            <a:chOff x="4479" y="1575"/>
            <a:chExt cx="357" cy="259"/>
          </a:xfrm>
        </p:grpSpPr>
        <p:sp>
          <p:nvSpPr>
            <p:cNvPr id="20518" name="Freeform 179"/>
            <p:cNvSpPr>
              <a:spLocks/>
            </p:cNvSpPr>
            <p:nvPr/>
          </p:nvSpPr>
          <p:spPr bwMode="auto">
            <a:xfrm flipV="1">
              <a:off x="4479" y="1735"/>
              <a:ext cx="118" cy="99"/>
            </a:xfrm>
            <a:custGeom>
              <a:avLst/>
              <a:gdLst>
                <a:gd name="T0" fmla="*/ 0 w 272"/>
                <a:gd name="T1" fmla="*/ 13 h 272"/>
                <a:gd name="T2" fmla="*/ 13 w 272"/>
                <a:gd name="T3" fmla="*/ 8 h 272"/>
                <a:gd name="T4" fmla="*/ 22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9" name="Text Box 180"/>
            <p:cNvSpPr txBox="1">
              <a:spLocks noChangeArrowheads="1"/>
            </p:cNvSpPr>
            <p:nvPr/>
          </p:nvSpPr>
          <p:spPr bwMode="auto">
            <a:xfrm>
              <a:off x="4482" y="1575"/>
              <a:ext cx="35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國工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20520" name="Freeform 181"/>
            <p:cNvSpPr>
              <a:spLocks/>
            </p:cNvSpPr>
            <p:nvPr/>
          </p:nvSpPr>
          <p:spPr bwMode="auto">
            <a:xfrm flipH="1" flipV="1">
              <a:off x="4599" y="1734"/>
              <a:ext cx="218" cy="99"/>
            </a:xfrm>
            <a:custGeom>
              <a:avLst/>
              <a:gdLst>
                <a:gd name="T0" fmla="*/ 0 w 272"/>
                <a:gd name="T1" fmla="*/ 13 h 272"/>
                <a:gd name="T2" fmla="*/ 84 w 272"/>
                <a:gd name="T3" fmla="*/ 8 h 272"/>
                <a:gd name="T4" fmla="*/ 140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278" name="Picture 182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724025" y="41179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7"/>
          <p:cNvGrpSpPr>
            <a:grpSpLocks/>
          </p:cNvGrpSpPr>
          <p:nvPr/>
        </p:nvGrpSpPr>
        <p:grpSpPr bwMode="auto">
          <a:xfrm>
            <a:off x="4005263" y="3429000"/>
            <a:ext cx="566737" cy="411163"/>
            <a:chOff x="4479" y="1575"/>
            <a:chExt cx="357" cy="259"/>
          </a:xfrm>
        </p:grpSpPr>
        <p:sp>
          <p:nvSpPr>
            <p:cNvPr id="20531" name="Freeform 173"/>
            <p:cNvSpPr>
              <a:spLocks/>
            </p:cNvSpPr>
            <p:nvPr/>
          </p:nvSpPr>
          <p:spPr bwMode="auto">
            <a:xfrm flipV="1">
              <a:off x="4479" y="1735"/>
              <a:ext cx="118" cy="99"/>
            </a:xfrm>
            <a:custGeom>
              <a:avLst/>
              <a:gdLst>
                <a:gd name="T0" fmla="*/ 0 w 272"/>
                <a:gd name="T1" fmla="*/ 13 h 272"/>
                <a:gd name="T2" fmla="*/ 13 w 272"/>
                <a:gd name="T3" fmla="*/ 8 h 272"/>
                <a:gd name="T4" fmla="*/ 22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32" name="Text Box 174"/>
            <p:cNvSpPr txBox="1">
              <a:spLocks noChangeArrowheads="1"/>
            </p:cNvSpPr>
            <p:nvPr/>
          </p:nvSpPr>
          <p:spPr bwMode="auto">
            <a:xfrm>
              <a:off x="4482" y="1575"/>
              <a:ext cx="35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太常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20533" name="Freeform 175"/>
            <p:cNvSpPr>
              <a:spLocks/>
            </p:cNvSpPr>
            <p:nvPr/>
          </p:nvSpPr>
          <p:spPr bwMode="auto">
            <a:xfrm flipH="1" flipV="1">
              <a:off x="4599" y="1734"/>
              <a:ext cx="218" cy="99"/>
            </a:xfrm>
            <a:custGeom>
              <a:avLst/>
              <a:gdLst>
                <a:gd name="T0" fmla="*/ 0 w 272"/>
                <a:gd name="T1" fmla="*/ 13 h 272"/>
                <a:gd name="T2" fmla="*/ 84 w 272"/>
                <a:gd name="T3" fmla="*/ 8 h 272"/>
                <a:gd name="T4" fmla="*/ 140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" name="Picture 176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362450" y="41243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238" grpId="0"/>
      <p:bldP spid="4238" grpId="1"/>
      <p:bldP spid="4240" grpId="0"/>
      <p:bldP spid="4240" grpId="1"/>
      <p:bldP spid="4242" grpId="0"/>
      <p:bldP spid="4242" grpId="1"/>
      <p:bldP spid="4245" grpId="0"/>
      <p:bldP spid="4245" grpId="1"/>
      <p:bldP spid="49" grpId="0"/>
      <p:bldP spid="49" grpId="1"/>
      <p:bldP spid="4248" grpId="0"/>
      <p:bldP spid="4248" grpId="1"/>
      <p:bldP spid="3" grpId="0"/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齊人的行徑顯現他是怎樣的人？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341438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情緒管理不佳，又直接表現惡劣的情緒，毫無保留或轉換，是沒有涵養的人。</a:t>
            </a:r>
          </a:p>
        </p:txBody>
      </p:sp>
      <p:pic>
        <p:nvPicPr>
          <p:cNvPr id="55300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2300" indent="-6223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旅館主人送狗來諷刺齊人的行為，你認為這種手法如何？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22300" indent="-6223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比直接告知來得平和婉轉，且顯得智慧。因為人若缺乏自知之明，無自省能力，直接告訴他，他也不會接受。讓齊人從狗的行徑看見自己的言行，他才能覺察自己的醜陋與可笑。</a:t>
            </a:r>
          </a:p>
        </p:txBody>
      </p:sp>
      <p:pic>
        <p:nvPicPr>
          <p:cNvPr id="56324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57347" name="Picture 10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11" descr="上方ICON-段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3" descr="上方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3"/>
          <p:cNvSpPr>
            <a:spLocks/>
          </p:cNvSpPr>
          <p:nvPr/>
        </p:nvSpPr>
        <p:spPr bwMode="auto">
          <a:xfrm>
            <a:off x="252413" y="1004888"/>
            <a:ext cx="84232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郁離子曰：「夫人必自侮，而後人侮之 。」又曰：「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飲食之人，則人賤之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。」斯人之謂矣。</a:t>
            </a:r>
          </a:p>
        </p:txBody>
      </p:sp>
      <p:pic>
        <p:nvPicPr>
          <p:cNvPr id="57352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70" descr="3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70638" y="1565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71" descr="3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98900" y="25558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884" name="Rectangle 172"/>
          <p:cNvSpPr>
            <a:spLocks noChangeArrowheads="1"/>
          </p:cNvSpPr>
          <p:nvPr/>
        </p:nvSpPr>
        <p:spPr bwMode="auto">
          <a:xfrm>
            <a:off x="636588" y="2930525"/>
            <a:ext cx="321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意指人若只重飲食，而不重視品德涵養，將被人輕視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41763" y="2879725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7" name="Freeform 174"/>
          <p:cNvSpPr>
            <a:spLocks/>
          </p:cNvSpPr>
          <p:nvPr/>
        </p:nvSpPr>
        <p:spPr bwMode="auto">
          <a:xfrm>
            <a:off x="2644775" y="1362075"/>
            <a:ext cx="468313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5887" name="Picture 175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05100" y="12271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144963" y="1268413"/>
            <a:ext cx="5572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引用</a:t>
            </a:r>
          </a:p>
        </p:txBody>
      </p:sp>
      <p:grpSp>
        <p:nvGrpSpPr>
          <p:cNvPr id="57360" name="Group 177"/>
          <p:cNvGrpSpPr>
            <a:grpSpLocks/>
          </p:cNvGrpSpPr>
          <p:nvPr/>
        </p:nvGrpSpPr>
        <p:grpSpPr bwMode="auto">
          <a:xfrm>
            <a:off x="5983288" y="1362075"/>
            <a:ext cx="236537" cy="179388"/>
            <a:chOff x="2154" y="3657"/>
            <a:chExt cx="230" cy="137"/>
          </a:xfrm>
        </p:grpSpPr>
        <p:sp>
          <p:nvSpPr>
            <p:cNvPr id="5737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7361" name="Freeform 180"/>
          <p:cNvSpPr>
            <a:spLocks/>
          </p:cNvSpPr>
          <p:nvPr/>
        </p:nvSpPr>
        <p:spPr bwMode="auto">
          <a:xfrm flipV="1">
            <a:off x="4964113" y="2881313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5893" name="Picture 181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24438" y="29273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5435600" y="3090863"/>
            <a:ext cx="21510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倒裝（謂斯人矣）</a:t>
            </a:r>
          </a:p>
        </p:txBody>
      </p:sp>
      <p:grpSp>
        <p:nvGrpSpPr>
          <p:cNvPr id="57364" name="Group 183"/>
          <p:cNvGrpSpPr>
            <a:grpSpLocks/>
          </p:cNvGrpSpPr>
          <p:nvPr/>
        </p:nvGrpSpPr>
        <p:grpSpPr bwMode="auto">
          <a:xfrm flipV="1">
            <a:off x="6156325" y="2881313"/>
            <a:ext cx="236538" cy="179387"/>
            <a:chOff x="2154" y="3657"/>
            <a:chExt cx="230" cy="137"/>
          </a:xfrm>
        </p:grpSpPr>
        <p:sp>
          <p:nvSpPr>
            <p:cNvPr id="5737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7365" name="Freeform 186"/>
          <p:cNvSpPr>
            <a:spLocks/>
          </p:cNvSpPr>
          <p:nvPr/>
        </p:nvSpPr>
        <p:spPr bwMode="auto">
          <a:xfrm>
            <a:off x="873125" y="2352675"/>
            <a:ext cx="468313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5899" name="Picture 187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33450" y="22177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2124075" y="2189163"/>
            <a:ext cx="5572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引用</a:t>
            </a:r>
          </a:p>
        </p:txBody>
      </p:sp>
      <p:grpSp>
        <p:nvGrpSpPr>
          <p:cNvPr id="57368" name="Group 189"/>
          <p:cNvGrpSpPr>
            <a:grpSpLocks/>
          </p:cNvGrpSpPr>
          <p:nvPr/>
        </p:nvGrpSpPr>
        <p:grpSpPr bwMode="auto">
          <a:xfrm>
            <a:off x="3473450" y="2352675"/>
            <a:ext cx="236538" cy="179388"/>
            <a:chOff x="2154" y="3657"/>
            <a:chExt cx="230" cy="137"/>
          </a:xfrm>
        </p:grpSpPr>
        <p:sp>
          <p:nvSpPr>
            <p:cNvPr id="5736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5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8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5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99"/>
                  </p:tgtEl>
                </p:cond>
              </p:nextCondLst>
            </p:seq>
          </p:childTnLst>
        </p:cTn>
      </p:par>
    </p:tnLst>
    <p:bldLst>
      <p:bldP spid="115884" grpId="0"/>
      <p:bldP spid="115884" grpId="1"/>
      <p:bldP spid="49" grpId="0"/>
      <p:bldP spid="49" grpId="1"/>
      <p:bldP spid="2" grpId="0"/>
      <p:bldP spid="2" grpId="1"/>
      <p:bldP spid="3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點出自侮人侮，不重修養將被鄙視。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5837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3"/>
          <p:cNvSpPr>
            <a:spLocks/>
          </p:cNvSpPr>
          <p:nvPr/>
        </p:nvSpPr>
        <p:spPr bwMode="auto">
          <a:xfrm>
            <a:off x="1936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作者以郁離子的身分，引用孟子的話，點出全文主旨。</a:t>
            </a:r>
          </a:p>
        </p:txBody>
      </p:sp>
      <p:pic>
        <p:nvPicPr>
          <p:cNvPr id="5939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郁離子說：「一個人必定是自己先侮辱了自己，然後別人才會羞辱他。」又說：「只會吃喝的人，別人就會瞧不起他。」說的就是這種人吧。</a:t>
            </a:r>
          </a:p>
        </p:txBody>
      </p:sp>
      <p:pic>
        <p:nvPicPr>
          <p:cNvPr id="60419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內容版面配置區 2"/>
          <p:cNvSpPr>
            <a:spLocks/>
          </p:cNvSpPr>
          <p:nvPr/>
        </p:nvSpPr>
        <p:spPr bwMode="auto">
          <a:xfrm>
            <a:off x="250825" y="765175"/>
            <a:ext cx="8642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3725" indent="-5937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看見別人有過失時，有什麼方法可以提醒、規勸他？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93725" indent="-5937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20763" y="1844675"/>
            <a:ext cx="77993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當頭棒喝、指桑罵槐（指著乙罵，其實真要罵的是甲）、婉言規勸、諮商輔導、析理利誘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等。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61444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2300" indent="-6223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生活中你是否也觀察到一些「人必自侮，而後人侮之」的現象？請舉例說明。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22300" indent="-6223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62467" name="內容版面配置區 2"/>
          <p:cNvSpPr txBox="1">
            <a:spLocks/>
          </p:cNvSpPr>
          <p:nvPr/>
        </p:nvSpPr>
        <p:spPr bwMode="auto">
          <a:xfrm>
            <a:off x="914400" y="1854200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</a:pPr>
            <a:r>
              <a:rPr kumimoji="0" lang="zh-TW" altLang="en-US">
                <a:ea typeface="標楷體" pitchFamily="65" charset="-120"/>
              </a:rPr>
              <a:t>請同學自行發揮。</a:t>
            </a:r>
          </a:p>
        </p:txBody>
      </p:sp>
      <p:pic>
        <p:nvPicPr>
          <p:cNvPr id="62468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圖片 4" descr="下方ICON-關閉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13.〈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詬食〉這則寓言的內容，對你有何啟示？【問題討論三】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54200"/>
            <a:ext cx="81724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700">
                <a:ea typeface="標楷體" pitchFamily="65" charset="-120"/>
              </a:rPr>
              <a:t>我獲得許多方面的啟示，例如脾氣暴躁，把自己的憤怒情緒發洩在別人身上，最苦的自然是他身邊的人。不過，即使不是被罵的對象，凡是看見、聽到的人都不會好受，因此旅館主人也厭惡齊人。所以不要以為只有被自己亂發脾氣的對象會討厭自己，其實所有目睹、了解自己不良行徑的人都會有所判斷而產生好</a:t>
            </a:r>
            <a:r>
              <a:rPr kumimoji="0" lang="en-US" altLang="zh-TW" sz="2700">
                <a:ea typeface="標楷體" pitchFamily="65" charset="-120"/>
              </a:rPr>
              <a:t/>
            </a:r>
            <a:br>
              <a:rPr kumimoji="0" lang="en-US" altLang="zh-TW" sz="2700">
                <a:ea typeface="標楷體" pitchFamily="65" charset="-120"/>
              </a:rPr>
            </a:br>
            <a:r>
              <a:rPr kumimoji="0" lang="zh-TW" altLang="en-US" sz="2700">
                <a:ea typeface="標楷體" pitchFamily="65" charset="-120"/>
              </a:rPr>
              <a:t>惡。此外，要指正別人的缺失有許多種方法，較好的方式應是：能達到目的，又不傷和氣</a:t>
            </a:r>
            <a:r>
              <a:rPr kumimoji="0" lang="zh-TW" altLang="en-US" sz="2700"/>
              <a:t>，</a:t>
            </a:r>
            <a:r>
              <a:rPr kumimoji="0" lang="zh-TW" altLang="en-US" sz="2700">
                <a:ea typeface="標楷體" pitchFamily="65" charset="-120"/>
              </a:rPr>
              <a:t>讓當事人覺察而不直接說破</a:t>
            </a:r>
            <a:r>
              <a:rPr kumimoji="0" lang="zh-TW" altLang="en-US" sz="2700"/>
              <a:t>，</a:t>
            </a:r>
            <a:r>
              <a:rPr kumimoji="0" lang="zh-TW" altLang="en-US" sz="2700">
                <a:ea typeface="標楷體" pitchFamily="65" charset="-120"/>
              </a:rPr>
              <a:t>所以旅館主人用狗影射其行為，讓他看見自己的醜陋面貌，非常聰明老練。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6100" indent="-5461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23.詬食者：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邊罵邊吃的人。詬，音ㄍㄡˋ，責罵。</a:t>
            </a:r>
          </a:p>
          <a:p>
            <a:pPr marL="546100" indent="-5461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24.至壞器：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甚至摔壞器物。壞，此作動詞。</a:t>
            </a:r>
          </a:p>
          <a:p>
            <a:pPr marL="546100" indent="-5461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25.匕箸：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湯匙和筷子。匕，音ㄅㄧˇ。</a:t>
            </a:r>
          </a:p>
          <a:p>
            <a:pPr marL="546100" indent="-5461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26.無空日：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無一日不如此。</a:t>
            </a:r>
          </a:p>
          <a:p>
            <a:pPr marL="546100" indent="-5461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27.館人：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旅館的主人。</a:t>
            </a:r>
          </a:p>
          <a:p>
            <a:pPr marL="546100" indent="-5461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28.不腆：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不豐厚，通常是贈人禮物時所用的謙詞。腆，音ㄊㄧㄢˇ。</a:t>
            </a:r>
          </a:p>
          <a:p>
            <a:pPr marL="546100" indent="-5461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29.嗥：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音ㄏㄠˊ，吼叫。</a:t>
            </a:r>
          </a:p>
          <a:p>
            <a:pPr marL="546100" indent="-5461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30.失笑：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忍不住發笑。</a:t>
            </a:r>
          </a:p>
        </p:txBody>
      </p:sp>
      <p:pic>
        <p:nvPicPr>
          <p:cNvPr id="64515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79388" y="1092200"/>
            <a:ext cx="8713787" cy="4137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TW" altLang="zh-TW" smtClean="0">
                <a:ea typeface="標楷體" pitchFamily="65" charset="-120"/>
              </a:rPr>
              <a:t>音色優美的良琴，因外表不古雅而未受賞愛。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253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3"/>
          <p:cNvSpPr txBox="1">
            <a:spLocks/>
          </p:cNvSpPr>
          <p:nvPr/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536575">
              <a:lnSpc>
                <a:spcPct val="110000"/>
              </a:lnSpc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31.人必自侮而後人侮之：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人必定自己先侮辱了自己，然後別人才會羞辱他。語出《孟子‧離婁》上。</a:t>
            </a:r>
          </a:p>
          <a:p>
            <a:pPr marL="536575" indent="-536575">
              <a:lnSpc>
                <a:spcPct val="110000"/>
              </a:lnSpc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32.飲食之人則人賤之：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只會吃喝的人，別人就會瞧不起他。語出《孟子‧告子》上。</a:t>
            </a:r>
          </a:p>
        </p:txBody>
      </p:sp>
      <p:pic>
        <p:nvPicPr>
          <p:cNvPr id="6656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55575" y="981075"/>
            <a:ext cx="8821738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zh-TW" altLang="en-US" sz="2800" smtClean="0">
                <a:ea typeface="標楷體" pitchFamily="65" charset="-120"/>
              </a:rPr>
              <a:t>敘述工之僑以良桐為材質，用心製作出好琴，期待知音相賞，豈知竟因「弗古」而見棄，令人氣短。文字雖簡，情節緊密承轉，呈現人物情緒轉折。</a:t>
            </a:r>
          </a:p>
        </p:txBody>
      </p:sp>
      <p:pic>
        <p:nvPicPr>
          <p:cNvPr id="24579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工之僑得到了質地優良的梧桐木，經過砍、削的過程，製作成一把琴，裝上琴弦一彈，琴音如金鐘玉磬般和諧動聽，他以為這是天下最好的琴了。工之僑把它獻給掌管祭祀、禮樂的太常。太常派全國技藝高超的樂工鑑定，樂工說：「這把琴不是古琴。」將琴退還工之僑。</a:t>
            </a:r>
          </a:p>
        </p:txBody>
      </p:sp>
      <p:pic>
        <p:nvPicPr>
          <p:cNvPr id="26627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內容版面配置區 2"/>
          <p:cNvSpPr>
            <a:spLocks noGrp="1"/>
          </p:cNvSpPr>
          <p:nvPr>
            <p:ph idx="1"/>
          </p:nvPr>
        </p:nvSpPr>
        <p:spPr>
          <a:xfrm>
            <a:off x="153988" y="908050"/>
            <a:ext cx="8891587" cy="1296988"/>
          </a:xfrm>
        </p:spPr>
        <p:txBody>
          <a:bodyPr/>
          <a:lstStyle/>
          <a:p>
            <a:pPr marL="423863" indent="-423863"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工之僑是根據哪些條件來判斷良桐所做的琴是天下最好的琴？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71675"/>
            <a:ext cx="7921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根據琴的音色絕美。絕美乃因琴的材質為良桐，自己製琴技藝高明。</a:t>
            </a:r>
          </a:p>
        </p:txBody>
      </p:sp>
      <p:pic>
        <p:nvPicPr>
          <p:cNvPr id="28676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595313" y="1004888"/>
            <a:ext cx="7864475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工之僑以歸 ，謀諸漆工 ，作斷紋 焉，又謀諸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篆工 ，作古窾 焉。匣 而埋諸土，朞年 出之，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抱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以適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市 。貴人 過而見之，易 之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百金，獻諸朝。樂官傳視，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皆曰：「希世之珍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 也。」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30724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69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12" descr="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28875" y="1565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3" descr="1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391025" y="15462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14" descr="1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54713" y="1555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15" descr="1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335088" y="25273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16" descr="1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909888" y="25368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17" descr="1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144963" y="25273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18" descr="1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831013" y="25368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19" descr="1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046288" y="3535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20" descr="17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279775" y="35258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21" descr="1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lum contrast="20000"/>
          </a:blip>
          <a:srcRect/>
          <a:stretch>
            <a:fillRect/>
          </a:stretch>
        </p:blipFill>
        <p:spPr bwMode="auto">
          <a:xfrm>
            <a:off x="5553075" y="35163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122" descr="1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942013" y="45259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95" name="Rectangle 123"/>
          <p:cNvSpPr>
            <a:spLocks noChangeArrowheads="1"/>
          </p:cNvSpPr>
          <p:nvPr/>
        </p:nvSpPr>
        <p:spPr bwMode="auto">
          <a:xfrm>
            <a:off x="1090613" y="323373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而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049338" y="356076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97" name="Rectangle 125"/>
          <p:cNvSpPr>
            <a:spLocks noChangeArrowheads="1"/>
          </p:cNvSpPr>
          <p:nvPr/>
        </p:nvSpPr>
        <p:spPr bwMode="auto">
          <a:xfrm>
            <a:off x="1438275" y="3875088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往、至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1416050" y="356076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00" name="Rectangle 128"/>
          <p:cNvSpPr>
            <a:spLocks noChangeArrowheads="1"/>
          </p:cNvSpPr>
          <p:nvPr/>
        </p:nvSpPr>
        <p:spPr bwMode="auto">
          <a:xfrm>
            <a:off x="6264275" y="383698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用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6203950" y="356076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02" name="Rectangle 130"/>
          <p:cNvSpPr>
            <a:spLocks noChangeArrowheads="1"/>
          </p:cNvSpPr>
          <p:nvPr/>
        </p:nvSpPr>
        <p:spPr bwMode="auto">
          <a:xfrm>
            <a:off x="1452563" y="4886325"/>
            <a:ext cx="4557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以對話點出關鍵，諷刺琴竟因外表古雅搖身一變，從無人聞問變成稀世珍寶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072188" y="4841875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9" name="Freeform 132"/>
          <p:cNvSpPr>
            <a:spLocks/>
          </p:cNvSpPr>
          <p:nvPr/>
        </p:nvSpPr>
        <p:spPr bwMode="auto">
          <a:xfrm>
            <a:off x="5484813" y="3309938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4405" name="Picture 133" descr="上標籤-修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554663" y="31670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811838" y="2949575"/>
            <a:ext cx="24463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倒裝（以百金易之）</a:t>
            </a:r>
          </a:p>
        </p:txBody>
      </p:sp>
      <p:grpSp>
        <p:nvGrpSpPr>
          <p:cNvPr id="30752" name="Group 135"/>
          <p:cNvGrpSpPr>
            <a:grpSpLocks/>
          </p:cNvGrpSpPr>
          <p:nvPr/>
        </p:nvGrpSpPr>
        <p:grpSpPr bwMode="auto">
          <a:xfrm>
            <a:off x="6856413" y="3309938"/>
            <a:ext cx="236537" cy="179387"/>
            <a:chOff x="2154" y="3657"/>
            <a:chExt cx="230" cy="137"/>
          </a:xfrm>
        </p:grpSpPr>
        <p:sp>
          <p:nvSpPr>
            <p:cNvPr id="3076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4410" name="Picture 138" descr="上標籤-修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763963" y="28797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11" name="Text Box 139"/>
          <p:cNvSpPr txBox="1">
            <a:spLocks noChangeArrowheads="1"/>
          </p:cNvSpPr>
          <p:nvPr/>
        </p:nvSpPr>
        <p:spPr bwMode="auto">
          <a:xfrm>
            <a:off x="4005263" y="28876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3408363" y="3152775"/>
            <a:ext cx="18859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轉品（名→動）</a:t>
            </a:r>
          </a:p>
        </p:txBody>
      </p:sp>
      <p:grpSp>
        <p:nvGrpSpPr>
          <p:cNvPr id="54418" name="Group 146"/>
          <p:cNvGrpSpPr>
            <a:grpSpLocks/>
          </p:cNvGrpSpPr>
          <p:nvPr/>
        </p:nvGrpSpPr>
        <p:grpSpPr bwMode="auto">
          <a:xfrm>
            <a:off x="1916113" y="1831975"/>
            <a:ext cx="536575" cy="401638"/>
            <a:chOff x="1207" y="1186"/>
            <a:chExt cx="338" cy="253"/>
          </a:xfrm>
        </p:grpSpPr>
        <p:sp>
          <p:nvSpPr>
            <p:cNvPr id="30763" name="Freeform 142"/>
            <p:cNvSpPr>
              <a:spLocks/>
            </p:cNvSpPr>
            <p:nvPr/>
          </p:nvSpPr>
          <p:spPr bwMode="auto">
            <a:xfrm>
              <a:off x="1207" y="1187"/>
              <a:ext cx="118" cy="99"/>
            </a:xfrm>
            <a:custGeom>
              <a:avLst/>
              <a:gdLst>
                <a:gd name="T0" fmla="*/ 0 w 272"/>
                <a:gd name="T1" fmla="*/ 13 h 272"/>
                <a:gd name="T2" fmla="*/ 13 w 272"/>
                <a:gd name="T3" fmla="*/ 8 h 272"/>
                <a:gd name="T4" fmla="*/ 22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4" name="Text Box 143"/>
            <p:cNvSpPr txBox="1">
              <a:spLocks noChangeArrowheads="1"/>
            </p:cNvSpPr>
            <p:nvPr/>
          </p:nvSpPr>
          <p:spPr bwMode="auto">
            <a:xfrm>
              <a:off x="1257" y="1267"/>
              <a:ext cx="1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之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30765" name="Freeform 144"/>
            <p:cNvSpPr>
              <a:spLocks/>
            </p:cNvSpPr>
            <p:nvPr/>
          </p:nvSpPr>
          <p:spPr bwMode="auto">
            <a:xfrm flipH="1">
              <a:off x="1327" y="1186"/>
              <a:ext cx="218" cy="99"/>
            </a:xfrm>
            <a:custGeom>
              <a:avLst/>
              <a:gdLst>
                <a:gd name="T0" fmla="*/ 0 w 272"/>
                <a:gd name="T1" fmla="*/ 13 h 272"/>
                <a:gd name="T2" fmla="*/ 84 w 272"/>
                <a:gd name="T3" fmla="*/ 8 h 272"/>
                <a:gd name="T4" fmla="*/ 140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4417" name="Picture 145" descr="上標籤-修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635125" y="18938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419" name="Group 147"/>
          <p:cNvGrpSpPr>
            <a:grpSpLocks/>
          </p:cNvGrpSpPr>
          <p:nvPr/>
        </p:nvGrpSpPr>
        <p:grpSpPr bwMode="auto">
          <a:xfrm>
            <a:off x="869950" y="3763963"/>
            <a:ext cx="536575" cy="401637"/>
            <a:chOff x="1207" y="1186"/>
            <a:chExt cx="338" cy="253"/>
          </a:xfrm>
        </p:grpSpPr>
        <p:sp>
          <p:nvSpPr>
            <p:cNvPr id="30760" name="Freeform 148"/>
            <p:cNvSpPr>
              <a:spLocks/>
            </p:cNvSpPr>
            <p:nvPr/>
          </p:nvSpPr>
          <p:spPr bwMode="auto">
            <a:xfrm>
              <a:off x="1207" y="1187"/>
              <a:ext cx="118" cy="99"/>
            </a:xfrm>
            <a:custGeom>
              <a:avLst/>
              <a:gdLst>
                <a:gd name="T0" fmla="*/ 0 w 272"/>
                <a:gd name="T1" fmla="*/ 13 h 272"/>
                <a:gd name="T2" fmla="*/ 13 w 272"/>
                <a:gd name="T3" fmla="*/ 8 h 272"/>
                <a:gd name="T4" fmla="*/ 22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1" name="Text Box 149"/>
            <p:cNvSpPr txBox="1">
              <a:spLocks noChangeArrowheads="1"/>
            </p:cNvSpPr>
            <p:nvPr/>
          </p:nvSpPr>
          <p:spPr bwMode="auto">
            <a:xfrm>
              <a:off x="1257" y="1267"/>
              <a:ext cx="1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之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30762" name="Freeform 150"/>
            <p:cNvSpPr>
              <a:spLocks/>
            </p:cNvSpPr>
            <p:nvPr/>
          </p:nvSpPr>
          <p:spPr bwMode="auto">
            <a:xfrm flipH="1">
              <a:off x="1327" y="1186"/>
              <a:ext cx="218" cy="99"/>
            </a:xfrm>
            <a:custGeom>
              <a:avLst/>
              <a:gdLst>
                <a:gd name="T0" fmla="*/ 0 w 272"/>
                <a:gd name="T1" fmla="*/ 13 h 272"/>
                <a:gd name="T2" fmla="*/ 84 w 272"/>
                <a:gd name="T3" fmla="*/ 8 h 272"/>
                <a:gd name="T4" fmla="*/ 140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4423" name="Picture 151" descr="上標籤-修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88963" y="38258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23"/>
                  </p:tgtEl>
                </p:cond>
              </p:nextCondLst>
            </p:seq>
          </p:childTnLst>
        </p:cTn>
      </p:par>
    </p:tnLst>
    <p:bldLst>
      <p:bldP spid="54395" grpId="0"/>
      <p:bldP spid="54395" grpId="1"/>
      <p:bldP spid="54397" grpId="0"/>
      <p:bldP spid="54397" grpId="1"/>
      <p:bldP spid="54400" grpId="0"/>
      <p:bldP spid="54400" grpId="1"/>
      <p:bldP spid="54402" grpId="0"/>
      <p:bldP spid="54402" grpId="1"/>
      <p:bldP spid="49" grpId="0"/>
      <p:bldP spid="49" grpId="1"/>
      <p:bldP spid="54411" grpId="0"/>
      <p:bldP spid="54411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工之僑將琴偽造為古物，因而受到青睞，被視為珍寶。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277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</TotalTime>
  <Words>2931</Words>
  <Application>Microsoft Office PowerPoint</Application>
  <PresentationFormat>如螢幕大小 (4:3)</PresentationFormat>
  <Paragraphs>167</Paragraphs>
  <Slides>40</Slides>
  <Notes>10</Notes>
  <HiddenSlides>33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7" baseType="lpstr">
      <vt:lpstr>Arial</vt:lpstr>
      <vt:lpstr>新細明體</vt:lpstr>
      <vt:lpstr>Calibri</vt:lpstr>
      <vt:lpstr>標楷體</vt:lpstr>
      <vt:lpstr>華康正顏楷體W5</vt:lpstr>
      <vt:lpstr>微軟正黑體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郁離子選‧課文2010</dc:title>
  <dc:creator>翰林出版</dc:creator>
  <cp:lastModifiedBy>E04032</cp:lastModifiedBy>
  <cp:revision>624</cp:revision>
  <dcterms:created xsi:type="dcterms:W3CDTF">2013-01-02T08:00:34Z</dcterms:created>
  <dcterms:modified xsi:type="dcterms:W3CDTF">2018-09-20T07:55:06Z</dcterms:modified>
</cp:coreProperties>
</file>