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1" r:id="rId2"/>
    <p:sldId id="257" r:id="rId3"/>
    <p:sldId id="258" r:id="rId4"/>
    <p:sldId id="259" r:id="rId5"/>
    <p:sldId id="260" r:id="rId6"/>
    <p:sldId id="261" r:id="rId7"/>
    <p:sldId id="397" r:id="rId8"/>
    <p:sldId id="343" r:id="rId9"/>
    <p:sldId id="344" r:id="rId10"/>
    <p:sldId id="345" r:id="rId11"/>
    <p:sldId id="346" r:id="rId12"/>
    <p:sldId id="371" r:id="rId13"/>
    <p:sldId id="402" r:id="rId14"/>
    <p:sldId id="398" r:id="rId15"/>
    <p:sldId id="347" r:id="rId16"/>
    <p:sldId id="351" r:id="rId17"/>
    <p:sldId id="357" r:id="rId18"/>
    <p:sldId id="352" r:id="rId19"/>
    <p:sldId id="403" r:id="rId20"/>
    <p:sldId id="404" r:id="rId21"/>
    <p:sldId id="358" r:id="rId22"/>
    <p:sldId id="359" r:id="rId23"/>
    <p:sldId id="360" r:id="rId24"/>
    <p:sldId id="361" r:id="rId25"/>
    <p:sldId id="362" r:id="rId26"/>
    <p:sldId id="399" r:id="rId27"/>
    <p:sldId id="376" r:id="rId28"/>
    <p:sldId id="377" r:id="rId29"/>
    <p:sldId id="396" r:id="rId30"/>
    <p:sldId id="406" r:id="rId31"/>
    <p:sldId id="262" r:id="rId32"/>
    <p:sldId id="369" r:id="rId33"/>
    <p:sldId id="341" r:id="rId3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A50021"/>
    <a:srgbClr val="A40021"/>
    <a:srgbClr val="0000FF"/>
    <a:srgbClr val="FF3300"/>
    <a:srgbClr val="C00000"/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42" autoAdjust="0"/>
    <p:restoredTop sz="94668" autoAdjust="0"/>
  </p:normalViewPr>
  <p:slideViewPr>
    <p:cSldViewPr>
      <p:cViewPr varScale="1">
        <p:scale>
          <a:sx n="99" d="100"/>
          <a:sy n="99" d="100"/>
        </p:scale>
        <p:origin x="-2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6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4BF32BBC-E30A-45BB-94B6-B09DF43D56A3}" type="datetimeFigureOut">
              <a:rPr lang="zh-TW" altLang="en-US"/>
              <a:pPr>
                <a:defRPr/>
              </a:pPr>
              <a:t>2018/9/4</a:t>
            </a:fld>
            <a:endParaRPr lang="en-US" altLang="zh-TW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FE497F0A-9D1B-4918-B415-2E295EAB3D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DB2ED18C-5B4C-4E2C-BDEE-DD006D7C7ECF}" type="datetimeFigureOut">
              <a:rPr lang="zh-TW" altLang="en-US"/>
              <a:pPr>
                <a:defRPr/>
              </a:pPr>
              <a:t>2018/9/4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1BE8E88C-D787-4C99-B197-5F7B910C3F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BD5A1C-0056-4772-AE8C-D5B0E618DB92}" type="slidenum">
              <a:rPr lang="zh-TW" altLang="en-US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734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D4CB90-EB64-4CAF-9818-FFEC2C468759}" type="slidenum">
              <a:rPr lang="zh-TW" altLang="en-US" smtClean="0">
                <a:ea typeface="新細明體" charset="-120"/>
              </a:rPr>
              <a:pPr/>
              <a:t>31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FB835D-E58E-4C01-B2F7-A806CB15411A}" type="slidenum">
              <a:rPr lang="zh-TW" altLang="en-US" smtClean="0">
                <a:solidFill>
                  <a:srgbClr val="000000"/>
                </a:solidFill>
                <a:ea typeface="新細明體" charset="-120"/>
              </a:rPr>
              <a:pPr/>
              <a:t>33</a:t>
            </a:fld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9B95C4-6EEE-4019-87E1-64133F37F340}" type="slidenum">
              <a:rPr lang="zh-TW" altLang="en-US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FBF498-2D89-4F99-9378-E0097F5F85F4}" type="slidenum">
              <a:rPr lang="zh-TW" altLang="en-US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8BE2D8-8206-45ED-A066-99172467CD8E}" type="slidenum">
              <a:rPr lang="zh-TW" altLang="en-US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BF872B-4B33-4A5E-9ECB-76E21D00CB6B}" type="slidenum">
              <a:rPr lang="zh-TW" altLang="en-US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7C1679-03BB-4920-9FE1-E6A503DFC3FB}" type="slidenum">
              <a:rPr lang="zh-TW" altLang="en-US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3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CFA4E4-2106-473D-9C75-BCFFC2004E3A}" type="slidenum">
              <a:rPr lang="zh-TW" altLang="en-US" sz="1200">
                <a:solidFill>
                  <a:schemeClr val="tx1"/>
                </a:solidFill>
              </a:rPr>
              <a:pPr algn="r"/>
              <a:t>8</a:t>
            </a:fld>
            <a:endParaRPr lang="en-US" altLang="zh-TW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5299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51603C-B021-43B0-A2F9-EDA7BED36A1A}" type="slidenum">
              <a:rPr lang="zh-TW" altLang="en-US" sz="1200">
                <a:solidFill>
                  <a:schemeClr val="tx1"/>
                </a:solidFill>
              </a:rPr>
              <a:pPr algn="r"/>
              <a:t>30</a:t>
            </a:fld>
            <a:endParaRPr lang="en-US" altLang="zh-TW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9614-6383-4DC2-8762-8094919F4DA3}" type="datetimeFigureOut">
              <a:rPr lang="zh-TW" altLang="en-US"/>
              <a:pPr>
                <a:defRPr/>
              </a:pPr>
              <a:t>2018/9/4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6EB5-E794-4B59-A9DD-F8B6C5D647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E4D5-4BE0-4E99-B9DF-D2FE8B1A3699}" type="datetimeFigureOut">
              <a:rPr lang="zh-TW" altLang="en-US"/>
              <a:pPr>
                <a:defRPr/>
              </a:pPr>
              <a:t>2018/9/4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BB0E-7E60-41A3-99E9-CDEAC4CDDF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7C19-7E51-4AB1-BC64-5FD97B5EAB5F}" type="datetimeFigureOut">
              <a:rPr lang="zh-TW" altLang="en-US"/>
              <a:pPr>
                <a:defRPr/>
              </a:pPr>
              <a:t>2018/9/4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0CC1C-339F-44D0-902E-C975FC00FF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AA21-9F88-4987-8CAC-616EFC24ACE0}" type="datetimeFigureOut">
              <a:rPr lang="zh-TW" altLang="en-US"/>
              <a:pPr>
                <a:defRPr/>
              </a:pPr>
              <a:t>2018/9/4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3FDF-4F99-48C2-8A2D-9A0B47E806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F517-9A30-48F2-A6A3-D5F3CFDB6AC9}" type="datetimeFigureOut">
              <a:rPr lang="zh-TW" altLang="en-US"/>
              <a:pPr>
                <a:defRPr/>
              </a:pPr>
              <a:t>2018/9/4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611F1-3029-43A9-AA22-54B8102974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FF3F-0874-4EA0-A058-3B6223D0904C}" type="datetimeFigureOut">
              <a:rPr lang="zh-TW" altLang="en-US"/>
              <a:pPr>
                <a:defRPr/>
              </a:pPr>
              <a:t>2018/9/4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F011-875C-4013-A1CF-F06C63D5FD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76B9-F8AE-4C60-B814-7C4D37436650}" type="datetimeFigureOut">
              <a:rPr lang="zh-TW" altLang="en-US"/>
              <a:pPr>
                <a:defRPr/>
              </a:pPr>
              <a:t>2018/9/4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507A-3E39-4C48-9122-8845BB062C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9A9A-359B-4DF5-B809-EF77849F433C}" type="datetimeFigureOut">
              <a:rPr lang="zh-TW" altLang="en-US"/>
              <a:pPr>
                <a:defRPr/>
              </a:pPr>
              <a:t>2018/9/4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8029-0EFE-4F78-8540-C55A76EF4D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837F8-45AF-4F6C-8CC4-0C1CF6B84991}" type="datetimeFigureOut">
              <a:rPr lang="zh-TW" altLang="en-US"/>
              <a:pPr>
                <a:defRPr/>
              </a:pPr>
              <a:t>2018/9/4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29FD-0F2E-48F5-B1D2-2E45EE47B3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F79E-D8B6-41D8-A566-E678DC1A6E3B}" type="datetimeFigureOut">
              <a:rPr lang="zh-TW" altLang="en-US"/>
              <a:pPr>
                <a:defRPr/>
              </a:pPr>
              <a:t>2018/9/4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D8C2-0DA2-4AD4-9222-93D5B88B30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4DEF-1CD1-42E6-86A7-E6F4F8E90042}" type="datetimeFigureOut">
              <a:rPr lang="zh-TW" altLang="en-US"/>
              <a:pPr>
                <a:defRPr/>
              </a:pPr>
              <a:t>2018/9/4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CA9E1-652D-4FDE-9D40-454C4AC378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B35D-9234-4CCC-A60C-CAC575EE689E}" type="datetimeFigureOut">
              <a:rPr lang="zh-TW" altLang="en-US"/>
              <a:pPr>
                <a:defRPr/>
              </a:pPr>
              <a:t>2018/9/4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C11A-56D0-4E5F-8209-B3D7FA55E3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68734E6-8A5E-4631-817E-0FC1B5067A00}" type="datetimeFigureOut">
              <a:rPr lang="zh-TW" altLang="en-US"/>
              <a:pPr>
                <a:defRPr/>
              </a:pPr>
              <a:t>2018/9/4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F05327-4D45-466B-AA8F-A90F1A84D3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slide" Target="slide18.xml"/><Relationship Id="rId7" Type="http://schemas.openxmlformats.org/officeDocument/2006/relationships/image" Target="../media/image11.png"/><Relationship Id="rId12" Type="http://schemas.openxmlformats.org/officeDocument/2006/relationships/image" Target="../media/image27.png"/><Relationship Id="rId17" Type="http://schemas.openxmlformats.org/officeDocument/2006/relationships/slide" Target="slide17.xml"/><Relationship Id="rId2" Type="http://schemas.openxmlformats.org/officeDocument/2006/relationships/image" Target="../media/image3.png"/><Relationship Id="rId16" Type="http://schemas.openxmlformats.org/officeDocument/2006/relationships/image" Target="../media/image3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24" Type="http://schemas.openxmlformats.org/officeDocument/2006/relationships/image" Target="../media/image7.png"/><Relationship Id="rId5" Type="http://schemas.openxmlformats.org/officeDocument/2006/relationships/slide" Target="slide21.xml"/><Relationship Id="rId15" Type="http://schemas.openxmlformats.org/officeDocument/2006/relationships/image" Target="../media/image30.png"/><Relationship Id="rId23" Type="http://schemas.openxmlformats.org/officeDocument/2006/relationships/slide" Target="slide19.xml"/><Relationship Id="rId10" Type="http://schemas.openxmlformats.org/officeDocument/2006/relationships/image" Target="../media/image25.png"/><Relationship Id="rId19" Type="http://schemas.openxmlformats.org/officeDocument/2006/relationships/slide" Target="slide16.xml"/><Relationship Id="rId4" Type="http://schemas.openxmlformats.org/officeDocument/2006/relationships/image" Target="../media/image8.png"/><Relationship Id="rId9" Type="http://schemas.openxmlformats.org/officeDocument/2006/relationships/slide" Target="slide32.xml"/><Relationship Id="rId14" Type="http://schemas.openxmlformats.org/officeDocument/2006/relationships/image" Target="../media/image29.png"/><Relationship Id="rId2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8.png"/><Relationship Id="rId18" Type="http://schemas.openxmlformats.org/officeDocument/2006/relationships/image" Target="../media/image35.png"/><Relationship Id="rId3" Type="http://schemas.openxmlformats.org/officeDocument/2006/relationships/image" Target="../media/image3.png"/><Relationship Id="rId21" Type="http://schemas.openxmlformats.org/officeDocument/2006/relationships/image" Target="../media/image24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32.png"/><Relationship Id="rId10" Type="http://schemas.openxmlformats.org/officeDocument/2006/relationships/slide" Target="slide25.xml"/><Relationship Id="rId19" Type="http://schemas.openxmlformats.org/officeDocument/2006/relationships/image" Target="../media/image36.png"/><Relationship Id="rId4" Type="http://schemas.openxmlformats.org/officeDocument/2006/relationships/slide" Target="slide23.xml"/><Relationship Id="rId9" Type="http://schemas.openxmlformats.org/officeDocument/2006/relationships/image" Target="../media/image6.png"/><Relationship Id="rId14" Type="http://schemas.openxmlformats.org/officeDocument/2006/relationships/slide" Target="slide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6.png"/><Relationship Id="rId1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8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6" Type="http://schemas.openxmlformats.org/officeDocument/2006/relationships/slide" Target="slide31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1.png"/><Relationship Id="rId10" Type="http://schemas.openxmlformats.org/officeDocument/2006/relationships/slide" Target="slide12.xml"/><Relationship Id="rId19" Type="http://schemas.openxmlformats.org/officeDocument/2006/relationships/image" Target="../media/image19.png"/><Relationship Id="rId4" Type="http://schemas.openxmlformats.org/officeDocument/2006/relationships/slide" Target="slide10.xml"/><Relationship Id="rId9" Type="http://schemas.openxmlformats.org/officeDocument/2006/relationships/image" Target="../media/image6.png"/><Relationship Id="rId14" Type="http://schemas.openxmlformats.org/officeDocument/2006/relationships/slide" Target="slide15.xml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標題 2"/>
          <p:cNvSpPr>
            <a:spLocks/>
          </p:cNvSpPr>
          <p:nvPr/>
        </p:nvSpPr>
        <p:spPr bwMode="auto">
          <a:xfrm>
            <a:off x="5653088" y="5237163"/>
            <a:ext cx="32400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袁宏道</a:t>
            </a:r>
          </a:p>
        </p:txBody>
      </p:sp>
      <p:sp>
        <p:nvSpPr>
          <p:cNvPr id="16387" name="標題 5"/>
          <p:cNvSpPr>
            <a:spLocks/>
          </p:cNvSpPr>
          <p:nvPr/>
        </p:nvSpPr>
        <p:spPr bwMode="auto">
          <a:xfrm>
            <a:off x="250825" y="4437063"/>
            <a:ext cx="77771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5400">
                <a:solidFill>
                  <a:srgbClr val="006600"/>
                </a:solidFill>
                <a:latin typeface="Calibri" pitchFamily="34" charset="0"/>
                <a:ea typeface="標楷體" pitchFamily="65" charset="-120"/>
              </a:rPr>
              <a:t>第六課　晚遊六橋待月記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/>
          </p:cNvSpPr>
          <p:nvPr/>
        </p:nvSpPr>
        <p:spPr bwMode="auto">
          <a:xfrm>
            <a:off x="155575" y="981075"/>
            <a:ext cx="88217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敘述梅花「為寒所勒」，故與桃杏爭豔，藉由梅花、杏花都不及桃花之美，點出作者獨特的審美趣味。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3"/>
          <p:cNvSpPr>
            <a:spLocks/>
          </p:cNvSpPr>
          <p:nvPr/>
        </p:nvSpPr>
        <p:spPr bwMode="auto">
          <a:xfrm>
            <a:off x="179388" y="984250"/>
            <a:ext cx="87947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今年春天雪下得很多，梅花受到寒氣的抑制，與杏花、桃花相繼開放，更是奇特的景觀。石簣屢次對我說：「傅金吾園中的梅花，就是宋代張功甫玉照堂中舊有的梅花，我們趕快去觀賞。」我當時被桃花迷住了，竟捨不得離開湖上。</a:t>
            </a:r>
          </a:p>
        </p:txBody>
      </p:sp>
      <p:pic>
        <p:nvPicPr>
          <p:cNvPr id="33795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作者以為當時春花綻放有何別致之處？何以如此？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998663"/>
            <a:ext cx="7921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ea typeface="標楷體" pitchFamily="65" charset="-120"/>
              </a:rPr>
              <a:t>往常梅花開過後，杏花、桃花才開，今年梅花與桃花、杏花爭豔，更為鮮麗多彩，真是美不勝收。之所以如此，乃因春雪極盛，至春猶寒，因而梅花延遲開放。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34820" name="Picture 8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作者何以不應好友邀約前去觀賞梅花？又顯現作者怎樣的審美趣味？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998663"/>
            <a:ext cx="7921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ea typeface="標楷體" pitchFamily="65" charset="-120"/>
              </a:rPr>
              <a:t>作者自云為桃花所戀，故停駐西湖，不忍離去。一般文人喜愛梅花勝過其他，而作者獨獨鍾情桃花，可見其審美趣味之獨特。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35844" name="Picture 7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從哪些文句可知石簣酷愛梅花？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500188"/>
            <a:ext cx="7921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從石簣「數為余言」與力勸作者「急往觀之」可知。</a:t>
            </a:r>
          </a:p>
        </p:txBody>
      </p:sp>
      <p:pic>
        <p:nvPicPr>
          <p:cNvPr id="36868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/>
          </p:cNvSpPr>
          <p:nvPr/>
        </p:nvSpPr>
        <p:spPr bwMode="auto">
          <a:xfrm>
            <a:off x="468313" y="1189038"/>
            <a:ext cx="828040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由斷橋 至蘇隄 一帶，綠煙紅霧 ，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彌漫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二十餘里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歌吹為風 ，粉汗為雨 ，羅紈 之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盛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，多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於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隄畔之</a:t>
            </a:r>
            <a:r>
              <a:rPr kumimoji="0" lang="en-US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草。豔冶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極矣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！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891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37892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08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1" name="Rectangle 171"/>
          <p:cNvSpPr>
            <a:spLocks noChangeArrowheads="1"/>
          </p:cNvSpPr>
          <p:nvPr/>
        </p:nvSpPr>
        <p:spPr bwMode="auto">
          <a:xfrm>
            <a:off x="6100763" y="2071688"/>
            <a:ext cx="1333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遍布、滿布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6096000" y="1771650"/>
            <a:ext cx="723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61613" name="Rectangle 173"/>
          <p:cNvSpPr>
            <a:spLocks noChangeArrowheads="1"/>
          </p:cNvSpPr>
          <p:nvPr/>
        </p:nvSpPr>
        <p:spPr bwMode="auto">
          <a:xfrm>
            <a:off x="5786438" y="3074988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多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5724525" y="2735263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61615" name="Rectangle 175"/>
          <p:cNvSpPr>
            <a:spLocks noChangeArrowheads="1"/>
          </p:cNvSpPr>
          <p:nvPr/>
        </p:nvSpPr>
        <p:spPr bwMode="auto">
          <a:xfrm>
            <a:off x="6843713" y="3065463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比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6780213" y="2735263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61617" name="Rectangle 177"/>
          <p:cNvSpPr>
            <a:spLocks noChangeArrowheads="1"/>
          </p:cNvSpPr>
          <p:nvPr/>
        </p:nvSpPr>
        <p:spPr bwMode="auto">
          <a:xfrm>
            <a:off x="561975" y="1135063"/>
            <a:ext cx="7610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即民謠云：「西湖景致六條橋，一枝楊柳一枝桃」、「十里長隄跨六橋，一株楊柳一株桃」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6425" y="2073275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9" name="Rectangle 179"/>
          <p:cNvSpPr>
            <a:spLocks noChangeArrowheads="1"/>
          </p:cNvSpPr>
          <p:nvPr/>
        </p:nvSpPr>
        <p:spPr bwMode="auto">
          <a:xfrm>
            <a:off x="539750" y="3057525"/>
            <a:ext cx="2933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形容遊人如織，熱鬧非凡</a:t>
            </a:r>
          </a:p>
        </p:txBody>
      </p:sp>
      <p:pic>
        <p:nvPicPr>
          <p:cNvPr id="4" name="圖片 18" descr="下標籤-析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9863" y="4067175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036888" y="2478088"/>
            <a:ext cx="5984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誇飾</a:t>
            </a:r>
          </a:p>
        </p:txBody>
      </p:sp>
      <p:pic>
        <p:nvPicPr>
          <p:cNvPr id="61633" name="Picture 193" descr="上標籤-修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24313" y="212725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4" name="Text Box 194"/>
          <p:cNvSpPr txBox="1">
            <a:spLocks noChangeArrowheads="1"/>
          </p:cNvSpPr>
          <p:nvPr/>
        </p:nvSpPr>
        <p:spPr bwMode="auto">
          <a:xfrm>
            <a:off x="4264025" y="207803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61635" name="Text Box 195"/>
          <p:cNvSpPr txBox="1">
            <a:spLocks noChangeArrowheads="1"/>
          </p:cNvSpPr>
          <p:nvPr/>
        </p:nvSpPr>
        <p:spPr bwMode="auto">
          <a:xfrm>
            <a:off x="4949825" y="207803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5" name="文字方塊 48"/>
          <p:cNvSpPr txBox="1">
            <a:spLocks noChangeArrowheads="1"/>
          </p:cNvSpPr>
          <p:nvPr/>
        </p:nvSpPr>
        <p:spPr bwMode="auto">
          <a:xfrm>
            <a:off x="4413250" y="2109788"/>
            <a:ext cx="546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借代</a:t>
            </a:r>
          </a:p>
        </p:txBody>
      </p:sp>
      <p:sp>
        <p:nvSpPr>
          <p:cNvPr id="37909" name="Freeform 197"/>
          <p:cNvSpPr>
            <a:spLocks/>
          </p:cNvSpPr>
          <p:nvPr/>
        </p:nvSpPr>
        <p:spPr bwMode="auto">
          <a:xfrm>
            <a:off x="4292600" y="1543050"/>
            <a:ext cx="468313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61638" name="Picture 198" descr="上標籤-修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4988" y="14128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48"/>
          <p:cNvSpPr txBox="1">
            <a:spLocks noChangeArrowheads="1"/>
          </p:cNvSpPr>
          <p:nvPr/>
        </p:nvSpPr>
        <p:spPr bwMode="auto">
          <a:xfrm>
            <a:off x="5435600" y="1458913"/>
            <a:ext cx="16462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譬喻（略喻）</a:t>
            </a:r>
          </a:p>
        </p:txBody>
      </p:sp>
      <p:grpSp>
        <p:nvGrpSpPr>
          <p:cNvPr id="37912" name="Group 200"/>
          <p:cNvGrpSpPr>
            <a:grpSpLocks/>
          </p:cNvGrpSpPr>
          <p:nvPr/>
        </p:nvGrpSpPr>
        <p:grpSpPr bwMode="auto">
          <a:xfrm>
            <a:off x="5138738" y="1533525"/>
            <a:ext cx="236537" cy="179388"/>
            <a:chOff x="2154" y="3657"/>
            <a:chExt cx="230" cy="137"/>
          </a:xfrm>
        </p:grpSpPr>
        <p:sp>
          <p:nvSpPr>
            <p:cNvPr id="3793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94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61643" name="Picture 203" descr="上標籤-修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06888" y="311308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4" name="Text Box 204"/>
          <p:cNvSpPr txBox="1">
            <a:spLocks noChangeArrowheads="1"/>
          </p:cNvSpPr>
          <p:nvPr/>
        </p:nvSpPr>
        <p:spPr bwMode="auto">
          <a:xfrm>
            <a:off x="4594225" y="306070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61645" name="Text Box 205"/>
          <p:cNvSpPr txBox="1">
            <a:spLocks noChangeArrowheads="1"/>
          </p:cNvSpPr>
          <p:nvPr/>
        </p:nvSpPr>
        <p:spPr bwMode="auto">
          <a:xfrm>
            <a:off x="4940300" y="306070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7" name="文字方塊 48"/>
          <p:cNvSpPr txBox="1">
            <a:spLocks noChangeArrowheads="1"/>
          </p:cNvSpPr>
          <p:nvPr/>
        </p:nvSpPr>
        <p:spPr bwMode="auto">
          <a:xfrm>
            <a:off x="4565650" y="3195638"/>
            <a:ext cx="546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借代</a:t>
            </a:r>
          </a:p>
        </p:txBody>
      </p:sp>
      <p:sp>
        <p:nvSpPr>
          <p:cNvPr id="37917" name="Freeform 207"/>
          <p:cNvSpPr>
            <a:spLocks/>
          </p:cNvSpPr>
          <p:nvPr/>
        </p:nvSpPr>
        <p:spPr bwMode="auto">
          <a:xfrm>
            <a:off x="4659313" y="2549525"/>
            <a:ext cx="468312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61648" name="Picture 208" descr="上標籤-修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1700" y="241935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48"/>
          <p:cNvSpPr txBox="1">
            <a:spLocks noChangeArrowheads="1"/>
          </p:cNvSpPr>
          <p:nvPr/>
        </p:nvSpPr>
        <p:spPr bwMode="auto">
          <a:xfrm>
            <a:off x="5243513" y="2465388"/>
            <a:ext cx="5349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誇飾</a:t>
            </a:r>
          </a:p>
        </p:txBody>
      </p:sp>
      <p:grpSp>
        <p:nvGrpSpPr>
          <p:cNvPr id="37920" name="Group 210"/>
          <p:cNvGrpSpPr>
            <a:grpSpLocks/>
          </p:cNvGrpSpPr>
          <p:nvPr/>
        </p:nvGrpSpPr>
        <p:grpSpPr bwMode="auto">
          <a:xfrm>
            <a:off x="500063" y="3502025"/>
            <a:ext cx="236537" cy="179388"/>
            <a:chOff x="2154" y="3657"/>
            <a:chExt cx="230" cy="137"/>
          </a:xfrm>
        </p:grpSpPr>
        <p:sp>
          <p:nvSpPr>
            <p:cNvPr id="3793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93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37921" name="Picture 213" descr="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71625" y="17478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2" name="Picture 214" descr="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97175" y="17478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3" name="Picture 215" descr="1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7988" y="17399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4" name="Picture 216" descr="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66913" y="27178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25" name="Freeform 224"/>
          <p:cNvSpPr>
            <a:spLocks/>
          </p:cNvSpPr>
          <p:nvPr/>
        </p:nvSpPr>
        <p:spPr bwMode="auto">
          <a:xfrm>
            <a:off x="2590800" y="2606675"/>
            <a:ext cx="396875" cy="144463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7926" name="Picture 217" descr="1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98900" y="27273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7" name="Picture 218" descr="1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05400" y="27273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8" name="Picture 219" descr="1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08175" y="37068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9" name="Picture 10" descr="上方ICON-段析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0" name="Picture 11" descr="上方ICON-段旨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1" name="Picture 12" descr="上方ICON-語譯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2" name="Picture 13" descr="上方ICON-課堂Q&amp;A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933" name="Group 225"/>
          <p:cNvGrpSpPr>
            <a:grpSpLocks/>
          </p:cNvGrpSpPr>
          <p:nvPr/>
        </p:nvGrpSpPr>
        <p:grpSpPr bwMode="auto">
          <a:xfrm>
            <a:off x="3635375" y="2590800"/>
            <a:ext cx="236538" cy="179388"/>
            <a:chOff x="2154" y="3657"/>
            <a:chExt cx="230" cy="137"/>
          </a:xfrm>
        </p:grpSpPr>
        <p:sp>
          <p:nvSpPr>
            <p:cNvPr id="37935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936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61628" name="Picture 188" descr="上標籤-修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87638" y="241300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1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1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1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48"/>
                  </p:tgtEl>
                </p:cond>
              </p:nextCondLst>
            </p:seq>
          </p:childTnLst>
        </p:cTn>
      </p:par>
    </p:tnLst>
    <p:bldLst>
      <p:bldP spid="61611" grpId="0"/>
      <p:bldP spid="61611" grpId="1"/>
      <p:bldP spid="61613" grpId="0"/>
      <p:bldP spid="61613" grpId="1"/>
      <p:bldP spid="61615" grpId="0"/>
      <p:bldP spid="61615" grpId="1"/>
      <p:bldP spid="61617" grpId="0"/>
      <p:bldP spid="61617" grpId="1"/>
      <p:bldP spid="61619" grpId="0"/>
      <p:bldP spid="61619" grpId="1"/>
      <p:bldP spid="49" grpId="0"/>
      <p:bldP spid="49" grpId="1"/>
      <p:bldP spid="61634" grpId="0"/>
      <p:bldP spid="61634" grpId="1"/>
      <p:bldP spid="61635" grpId="0"/>
      <p:bldP spid="61635" grpId="1"/>
      <p:bldP spid="5" grpId="0"/>
      <p:bldP spid="5" grpId="1"/>
      <p:bldP spid="6" grpId="0"/>
      <p:bldP spid="6" grpId="1"/>
      <p:bldP spid="61644" grpId="0"/>
      <p:bldP spid="61644" grpId="1"/>
      <p:bldP spid="61645" grpId="0"/>
      <p:bldP spid="61645" grpId="1"/>
      <p:bldP spid="7" grpId="0"/>
      <p:bldP spid="7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3"/>
          <p:cNvSpPr>
            <a:spLocks/>
          </p:cNvSpPr>
          <p:nvPr/>
        </p:nvSpPr>
        <p:spPr bwMode="auto">
          <a:xfrm>
            <a:off x="179388" y="908050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描述西湖春天美景與遊客如織的盛況。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38915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/>
          </p:cNvSpPr>
          <p:nvPr/>
        </p:nvSpPr>
        <p:spPr bwMode="auto">
          <a:xfrm>
            <a:off x="155575" y="981075"/>
            <a:ext cx="88217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本段正面寫桃花之美，把繽紛的花海與看花的遊人融成一片，化簡淡為繁複，極寫西湖為春之盛。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由斷橋到蘇隄一帶，楊柳綠如煙，桃花紅似霧，連綿二十多里。遊人的歌聲與吹奏聲像風一般飄來，遊湖仕女的香汗如雨，衣飾華美的遊客，比隄岸邊的青草還要多。西湖景物豔麗到了極點！</a:t>
            </a:r>
          </a:p>
        </p:txBody>
      </p:sp>
      <p:pic>
        <p:nvPicPr>
          <p:cNvPr id="40963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「綠煙紅霧，彌漫二十餘里」一句，作者以什麼手法描寫西湖春天自然之景？造成什麼效果？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2463800"/>
            <a:ext cx="79216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ea typeface="標楷體" pitchFamily="65" charset="-120"/>
              </a:rPr>
              <a:t>作者運用譬喻手法寫楊柳綠如煙，桃花紅如霧，來呈現春景的豔麗。其綿延二十里之聲勢壯闊，懾人眼目。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41988" name="Picture 7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25962"/>
          </a:xfrm>
        </p:spPr>
        <p:txBody>
          <a:bodyPr anchor="ctr"/>
          <a:lstStyle/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第一段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第二段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第三段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第四段</a:t>
            </a:r>
            <a:endParaRPr lang="zh-TW" altLang="en-US" sz="48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文章第三段著力描寫遊人之盛，試問有何用意？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557338"/>
            <a:ext cx="7921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此屬於「烘雲托月」的寫法，就是因為春花正盛，所以才有遊人之盛，因而此處描寫遊人之盛意在凸顯春日西湖花團錦簇之美。且顯現山水清新脫俗與麗人紅塵俗世的融合，極為熱鬧紛華的人間味，也為後文杭人遊西湖不知把握最美時刻的鋪墊。</a:t>
            </a:r>
          </a:p>
        </p:txBody>
      </p:sp>
      <p:pic>
        <p:nvPicPr>
          <p:cNvPr id="43012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/>
          </p:cNvSpPr>
          <p:nvPr/>
        </p:nvSpPr>
        <p:spPr bwMode="auto">
          <a:xfrm>
            <a:off x="325438" y="1033463"/>
            <a:ext cx="842327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然杭人遊湖，止午、未、申三時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。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其實湖光染翠 之工 ，山嵐設色 之妙，皆在朝日始出，夕舂 未下，</a:t>
            </a:r>
            <a:r>
              <a:rPr kumimoji="0" lang="zh-TW" altLang="en-US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始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極其濃媚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月景尤不可言，</a:t>
            </a:r>
            <a:r>
              <a:rPr kumimoji="0" lang="zh-TW" altLang="en-US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花態柳情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山容水意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別是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一種趣味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en-US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此樂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留與山僧遊客受用，</a:t>
            </a:r>
            <a:r>
              <a:rPr kumimoji="0" lang="zh-TW" altLang="en-US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安可為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俗士道哉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！</a:t>
            </a:r>
          </a:p>
        </p:txBody>
      </p:sp>
      <p:sp>
        <p:nvSpPr>
          <p:cNvPr id="44035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44036" name="Picture 10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1" descr="上方ICON-段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2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3" descr="上方ICON-課堂Q&amp;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圖片 17" descr="下方ICON-回目次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25" descr="1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89563" y="16017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26" descr="1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89888" y="15922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27" descr="1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2313" y="2571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28" descr="1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644775" y="25733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129" descr="19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113588" y="25733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82" name="Rectangle 130"/>
          <p:cNvSpPr>
            <a:spLocks noChangeArrowheads="1"/>
          </p:cNvSpPr>
          <p:nvPr/>
        </p:nvSpPr>
        <p:spPr bwMode="auto">
          <a:xfrm>
            <a:off x="460375" y="390525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才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07988" y="3548063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74884" name="Rectangle 132"/>
          <p:cNvSpPr>
            <a:spLocks noChangeArrowheads="1"/>
          </p:cNvSpPr>
          <p:nvPr/>
        </p:nvSpPr>
        <p:spPr bwMode="auto">
          <a:xfrm>
            <a:off x="5286375" y="2914650"/>
            <a:ext cx="1373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花的嬌態，柳的柔情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5035550" y="3548063"/>
            <a:ext cx="1457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　　</a:t>
            </a:r>
          </a:p>
        </p:txBody>
      </p:sp>
      <p:sp>
        <p:nvSpPr>
          <p:cNvPr id="74886" name="Rectangle 134"/>
          <p:cNvSpPr>
            <a:spLocks noChangeArrowheads="1"/>
          </p:cNvSpPr>
          <p:nvPr/>
        </p:nvSpPr>
        <p:spPr bwMode="auto">
          <a:xfrm>
            <a:off x="6948488" y="2897188"/>
            <a:ext cx="1344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山的姿容，水的情意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6797675" y="3548063"/>
            <a:ext cx="1457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　　</a:t>
            </a:r>
          </a:p>
        </p:txBody>
      </p:sp>
      <p:sp>
        <p:nvSpPr>
          <p:cNvPr id="74891" name="Rectangle 139"/>
          <p:cNvSpPr>
            <a:spLocks noChangeArrowheads="1"/>
          </p:cNvSpPr>
          <p:nvPr/>
        </p:nvSpPr>
        <p:spPr bwMode="auto">
          <a:xfrm>
            <a:off x="509588" y="49022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另有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407988" y="4535488"/>
            <a:ext cx="739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74893" name="Rectangle 141"/>
          <p:cNvSpPr>
            <a:spLocks noChangeArrowheads="1"/>
          </p:cNvSpPr>
          <p:nvPr/>
        </p:nvSpPr>
        <p:spPr bwMode="auto">
          <a:xfrm>
            <a:off x="2963863" y="4868863"/>
            <a:ext cx="1866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指西湖月景之美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2897188" y="4535488"/>
            <a:ext cx="739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74895" name="Rectangle 143"/>
          <p:cNvSpPr>
            <a:spLocks noChangeArrowheads="1"/>
          </p:cNvSpPr>
          <p:nvPr/>
        </p:nvSpPr>
        <p:spPr bwMode="auto">
          <a:xfrm>
            <a:off x="6118225" y="4845050"/>
            <a:ext cx="1333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豈能、怎能</a:t>
            </a:r>
          </a:p>
        </p:txBody>
      </p:sp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6800850" y="4568825"/>
            <a:ext cx="739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74897" name="Rectangle 145"/>
          <p:cNvSpPr>
            <a:spLocks noChangeArrowheads="1"/>
          </p:cNvSpPr>
          <p:nvPr/>
        </p:nvSpPr>
        <p:spPr bwMode="auto">
          <a:xfrm>
            <a:off x="7599363" y="4845050"/>
            <a:ext cx="800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對、向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7534275" y="4568825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74899" name="Rectangle 147"/>
          <p:cNvSpPr>
            <a:spLocks noChangeArrowheads="1"/>
          </p:cNvSpPr>
          <p:nvPr/>
        </p:nvSpPr>
        <p:spPr bwMode="auto">
          <a:xfrm>
            <a:off x="341313" y="1919288"/>
            <a:ext cx="5111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作者認為杭人遊湖，錯失了西湖最美的時辰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419725" y="1924050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01" name="Rectangle 149"/>
          <p:cNvSpPr>
            <a:spLocks noChangeArrowheads="1"/>
          </p:cNvSpPr>
          <p:nvPr/>
        </p:nvSpPr>
        <p:spPr bwMode="auto">
          <a:xfrm>
            <a:off x="406400" y="2913063"/>
            <a:ext cx="4886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呼應首段「一日之盛，為朝煙，為夕嵐」</a:t>
            </a:r>
          </a:p>
        </p:txBody>
      </p:sp>
      <p:pic>
        <p:nvPicPr>
          <p:cNvPr id="8" name="圖片 18" descr="下標籤-析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205038" y="3884613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03" name="Rectangle 151"/>
          <p:cNvSpPr>
            <a:spLocks noChangeArrowheads="1"/>
          </p:cNvSpPr>
          <p:nvPr/>
        </p:nvSpPr>
        <p:spPr bwMode="auto">
          <a:xfrm>
            <a:off x="2557463" y="3876675"/>
            <a:ext cx="27352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因月景而興發愉悅之情</a:t>
            </a:r>
          </a:p>
        </p:txBody>
      </p:sp>
      <p:pic>
        <p:nvPicPr>
          <p:cNvPr id="9" name="圖片 18" descr="下標籤-析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554288" y="4892675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06" name="Rectangle 154"/>
          <p:cNvSpPr>
            <a:spLocks noChangeArrowheads="1"/>
          </p:cNvSpPr>
          <p:nvPr/>
        </p:nvSpPr>
        <p:spPr bwMode="auto">
          <a:xfrm>
            <a:off x="1460500" y="5549900"/>
            <a:ext cx="4335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指杭人遊湖未得其妙。此句正印證「這世界並不缺少美，而缺少發現」</a:t>
            </a:r>
          </a:p>
        </p:txBody>
      </p:sp>
      <p:pic>
        <p:nvPicPr>
          <p:cNvPr id="10" name="圖片 18" descr="下標籤-析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139825" y="5878513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8" name="Freeform 156"/>
          <p:cNvSpPr>
            <a:spLocks/>
          </p:cNvSpPr>
          <p:nvPr/>
        </p:nvSpPr>
        <p:spPr bwMode="auto">
          <a:xfrm>
            <a:off x="4824413" y="2349500"/>
            <a:ext cx="468312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74909" name="Picture 157" descr="上標籤-修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919663" y="220503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5435600" y="2271713"/>
            <a:ext cx="18780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對偶（單句對）</a:t>
            </a:r>
          </a:p>
        </p:txBody>
      </p:sp>
      <p:grpSp>
        <p:nvGrpSpPr>
          <p:cNvPr id="44071" name="Group 159"/>
          <p:cNvGrpSpPr>
            <a:grpSpLocks/>
          </p:cNvGrpSpPr>
          <p:nvPr/>
        </p:nvGrpSpPr>
        <p:grpSpPr bwMode="auto">
          <a:xfrm>
            <a:off x="7658100" y="2397125"/>
            <a:ext cx="236538" cy="179388"/>
            <a:chOff x="2154" y="3657"/>
            <a:chExt cx="230" cy="137"/>
          </a:xfrm>
        </p:grpSpPr>
        <p:sp>
          <p:nvSpPr>
            <p:cNvPr id="44078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4079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4072" name="Freeform 162"/>
          <p:cNvSpPr>
            <a:spLocks/>
          </p:cNvSpPr>
          <p:nvPr/>
        </p:nvSpPr>
        <p:spPr bwMode="auto">
          <a:xfrm flipV="1">
            <a:off x="5227638" y="3898900"/>
            <a:ext cx="468312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74915" name="Picture 163" descr="上標籤-修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287963" y="394493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48"/>
          <p:cNvSpPr txBox="1">
            <a:spLocks noChangeArrowheads="1"/>
          </p:cNvSpPr>
          <p:nvPr/>
        </p:nvSpPr>
        <p:spPr bwMode="auto">
          <a:xfrm>
            <a:off x="5578475" y="4133850"/>
            <a:ext cx="24193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對偶、轉化（擬人）</a:t>
            </a:r>
          </a:p>
        </p:txBody>
      </p:sp>
      <p:grpSp>
        <p:nvGrpSpPr>
          <p:cNvPr id="44075" name="Group 165"/>
          <p:cNvGrpSpPr>
            <a:grpSpLocks/>
          </p:cNvGrpSpPr>
          <p:nvPr/>
        </p:nvGrpSpPr>
        <p:grpSpPr bwMode="auto">
          <a:xfrm flipV="1">
            <a:off x="7856538" y="3898900"/>
            <a:ext cx="236537" cy="179388"/>
            <a:chOff x="2154" y="3657"/>
            <a:chExt cx="230" cy="137"/>
          </a:xfrm>
        </p:grpSpPr>
        <p:sp>
          <p:nvSpPr>
            <p:cNvPr id="4407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407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4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90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4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915"/>
                  </p:tgtEl>
                </p:cond>
              </p:nextCondLst>
            </p:seq>
          </p:childTnLst>
        </p:cTn>
      </p:par>
    </p:tnLst>
    <p:bldLst>
      <p:bldP spid="74882" grpId="0"/>
      <p:bldP spid="74882" grpId="1"/>
      <p:bldP spid="74884" grpId="0"/>
      <p:bldP spid="74884" grpId="1"/>
      <p:bldP spid="74886" grpId="0"/>
      <p:bldP spid="74886" grpId="1"/>
      <p:bldP spid="74891" grpId="0"/>
      <p:bldP spid="74891" grpId="1"/>
      <p:bldP spid="74893" grpId="0"/>
      <p:bldP spid="74893" grpId="1"/>
      <p:bldP spid="74895" grpId="0"/>
      <p:bldP spid="74895" grpId="1"/>
      <p:bldP spid="74897" grpId="0"/>
      <p:bldP spid="74897" grpId="1"/>
      <p:bldP spid="74899" grpId="0"/>
      <p:bldP spid="74899" grpId="1"/>
      <p:bldP spid="74901" grpId="0"/>
      <p:bldP spid="74901" grpId="1"/>
      <p:bldP spid="74903" grpId="0"/>
      <p:bldP spid="74903" grpId="1"/>
      <p:bldP spid="74906" grpId="0"/>
      <p:bldP spid="74906" grpId="1"/>
      <p:bldP spid="49" grpId="0"/>
      <p:bldP spid="49" grpId="1"/>
      <p:bldP spid="11" grpId="0"/>
      <p:bldP spid="1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3"/>
          <p:cNvSpPr>
            <a:spLocks/>
          </p:cNvSpPr>
          <p:nvPr/>
        </p:nvSpPr>
        <p:spPr bwMode="auto">
          <a:xfrm>
            <a:off x="179388" y="981075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西湖月夜最美，杭人遊湖未得其妙。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46083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3"/>
          <p:cNvSpPr>
            <a:spLocks/>
          </p:cNvSpPr>
          <p:nvPr/>
        </p:nvSpPr>
        <p:spPr bwMode="auto">
          <a:xfrm>
            <a:off x="155575" y="981075"/>
            <a:ext cx="88217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筆鋒一轉，藉「然」、「其實」、「始」三個轉折字詞暗寫杭人遊湖未得其妙，同時呼應首段一日之盛在朝煙夕嵐。再以「尤」、「別是」點出最美的是月景，帶出全文「待月」的主題。一掃第三段杭人遊湖之俗態，反襯自己不同流俗的審美觀。</a:t>
            </a:r>
          </a:p>
        </p:txBody>
      </p:sp>
      <p:pic>
        <p:nvPicPr>
          <p:cNvPr id="47107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然而杭州人遊西湖，只在上午十一點到下午五點這段時間。其實綠樹映在湖面，渲染成翠綠美景的精巧，山中霧氣渲染出各種美麗的色彩，都是在早晨太陽剛升起，與傍晚夕陽尚未落下時，才最為濃盛嫵媚。月光下的景色尤其美得無法形容，花的嬌態、柳的柔情，山的姿容、水的情意，另有一種趣味。這種樂趣只能留給山中的和尚與懂得欣賞的遊客享受，怎能向庸俗的人述說呢！</a:t>
            </a:r>
          </a:p>
        </p:txBody>
      </p:sp>
      <p:pic>
        <p:nvPicPr>
          <p:cNvPr id="48131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內容版面配置區 2"/>
          <p:cNvSpPr>
            <a:spLocks/>
          </p:cNvSpPr>
          <p:nvPr/>
        </p:nvSpPr>
        <p:spPr bwMode="auto">
          <a:xfrm>
            <a:off x="34925" y="765175"/>
            <a:ext cx="91805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作者認為西湖之美在「朝日始出，夕舂未下」，然「杭人遊湖，止午、未、申三時」，請分析杭人遊湖的心態且提出看法。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804863" y="2366963"/>
            <a:ext cx="81724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600">
                <a:ea typeface="標楷體" pitchFamily="65" charset="-120"/>
              </a:rPr>
              <a:t>杭州人遊西湖乃是一種「湊熱鬧」的心態，因此大家都急著在人潮最多時到西湖朝聖，顯示自己也跟得上遊西湖的潮流。此外，一般人出遊往往得大費周章梳妝打扮，若要安排歌伎、樂師等，恐得耗掉更多時間，所以上午十一點能趕到西湖賞花，已經不簡單。而下午五點，太陽將西沉，一則天色漸暗，行動不方便，再則已近晚餐時間，考量現實，此時也該打道回府了。杭人從眾庸俗的遊西湖心態使得他們成為一群「俗士」，也錯過西湖真正的美景。（請同學自由發揮）</a:t>
            </a:r>
          </a:p>
        </p:txBody>
      </p:sp>
      <p:pic>
        <p:nvPicPr>
          <p:cNvPr id="49156" name="Picture 1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作者如何描寫朝煙、夕嵐之美，以呼應首段「一日之盛，為朝煙，為夕嵐」？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844675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63588" indent="-763588"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湖光染翠之工，山嵐設色之妙。</a:t>
            </a:r>
          </a:p>
        </p:txBody>
      </p:sp>
      <p:pic>
        <p:nvPicPr>
          <p:cNvPr id="50180" name="Picture 8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內容版面配置區 2"/>
          <p:cNvSpPr>
            <a:spLocks/>
          </p:cNvSpPr>
          <p:nvPr/>
        </p:nvSpPr>
        <p:spPr bwMode="auto">
          <a:xfrm>
            <a:off x="250825" y="765175"/>
            <a:ext cx="84597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從本文哪些地方，可看出作者與眾不同的審美情趣？【問題討論一】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020763" y="1863725"/>
            <a:ext cx="799623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00063" indent="-500063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2600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 sz="2600">
                <a:latin typeface="標楷體" pitchFamily="65" charset="-120"/>
                <a:ea typeface="標楷體" pitchFamily="65" charset="-120"/>
              </a:rPr>
              <a:t>石簣多次勸袁宏道去賞梅，而他卻為桃花所戀，竟不忍離去，此其不俗之一也。</a:t>
            </a:r>
          </a:p>
          <a:p>
            <a:pPr marL="500063" indent="-500063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2600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 sz="2600">
                <a:latin typeface="標楷體" pitchFamily="65" charset="-120"/>
                <a:ea typeface="標楷體" pitchFamily="65" charset="-120"/>
              </a:rPr>
              <a:t>杭州遊人多在午、未、申三時遊西湖，而袁宏道卻認為「朝、夕」二時，才是西湖極為濃媚的時刻，這又是對時人趣味的一種背離，表現出自己獨特的審美趣味，此其不俗之二也。</a:t>
            </a:r>
          </a:p>
          <a:p>
            <a:pPr marL="500063" indent="-500063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2600"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 sz="2600">
                <a:latin typeface="標楷體" pitchFamily="65" charset="-120"/>
                <a:ea typeface="標楷體" pitchFamily="65" charset="-120"/>
              </a:rPr>
              <a:t>月景雖最美，但並非人人能享受。作為趣味高雅的士大夫，作者頗能以探幽尋勝、受用此樂而得意，對俗士即紅男綠女的「杭人」則含有諷刺之意，故云：「安可為俗士道哉！」此其不俗之三也。</a:t>
            </a:r>
          </a:p>
        </p:txBody>
      </p:sp>
      <p:pic>
        <p:nvPicPr>
          <p:cNvPr id="51204" name="Picture 7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2775" indent="-612775" eaLnBrk="0" hangingPunct="0">
              <a:lnSpc>
                <a:spcPct val="95000"/>
              </a:lnSpc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本文題為「待月」，卻僅在文末幾句點出，這種寫法有何特色？【問題討論二】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612775" indent="-612775" eaLnBrk="0" hangingPunct="0">
              <a:lnSpc>
                <a:spcPct val="95000"/>
              </a:lnSpc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07950" y="1719263"/>
            <a:ext cx="882015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lnSpc>
                <a:spcPct val="83000"/>
              </a:lnSpc>
              <a:spcBef>
                <a:spcPct val="2000"/>
              </a:spcBef>
            </a:pPr>
            <a:r>
              <a:rPr kumimoji="0" lang="zh-TW" altLang="en-US" sz="2900">
                <a:ea typeface="標楷體" pitchFamily="65" charset="-120"/>
              </a:rPr>
              <a:t>　　　作者在第二、三段極寫西湖春景之盛，意在塑造出午、未、申三時的「佳景」，而第三段的「湖光染翠之工，山嵐設色之妙」則點出「朝日始出，夕舂未下」的「更佳之景」，然而「月景尤不可言，花態柳情，山容水意，別是一種趣味」，則巧妙地點出月夜為「最佳之景」，讀者透過層層的堆疊已形成對月景之美的期待。</a:t>
            </a:r>
          </a:p>
          <a:p>
            <a:pPr marL="447675" indent="-447675">
              <a:lnSpc>
                <a:spcPct val="83000"/>
              </a:lnSpc>
              <a:spcBef>
                <a:spcPct val="2000"/>
              </a:spcBef>
            </a:pPr>
            <a:r>
              <a:rPr kumimoji="0" lang="zh-TW" altLang="en-US" sz="2900">
                <a:ea typeface="標楷體" pitchFamily="65" charset="-120"/>
              </a:rPr>
              <a:t>　　　題為</a:t>
            </a:r>
            <a:r>
              <a:rPr kumimoji="0" lang="en-US" altLang="zh-TW" sz="2900">
                <a:ea typeface="標楷體" pitchFamily="65" charset="-120"/>
              </a:rPr>
              <a:t>〈</a:t>
            </a:r>
            <a:r>
              <a:rPr kumimoji="0" lang="zh-TW" altLang="en-US" sz="2900">
                <a:ea typeface="標楷體" pitchFamily="65" charset="-120"/>
              </a:rPr>
              <a:t>晚遊六橋待月記</a:t>
            </a:r>
            <a:r>
              <a:rPr kumimoji="0" lang="en-US" altLang="zh-TW" sz="2900">
                <a:ea typeface="標楷體" pitchFamily="65" charset="-120"/>
              </a:rPr>
              <a:t>〉</a:t>
            </a:r>
            <a:r>
              <a:rPr kumimoji="0" lang="zh-TW" altLang="en-US" sz="2900">
                <a:ea typeface="標楷體" pitchFamily="65" charset="-120"/>
              </a:rPr>
              <a:t>，卻始終沒有正面寫待月的情景，作者採用略寫「為月」之美，目的在於造成讀者強烈的「待月」心理，待到「千呼萬喚始出來」，卻又匆匆一瞥，飄然而去，使人有「著眼未分明」之感，因而顯得餘韻悠然，造成一種懸念，增添讀者的興味。</a:t>
            </a:r>
          </a:p>
        </p:txBody>
      </p:sp>
      <p:pic>
        <p:nvPicPr>
          <p:cNvPr id="52228" name="Picture 9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1200" y="61658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圖片 4" descr="下方ICON-關閉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圖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內容版面配置區 2"/>
          <p:cNvSpPr>
            <a:spLocks/>
          </p:cNvSpPr>
          <p:nvPr/>
        </p:nvSpPr>
        <p:spPr bwMode="auto">
          <a:xfrm>
            <a:off x="144463" y="765175"/>
            <a:ext cx="91805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生活中缺少的不是美，而是缺少發現。袁宏道發現「待月之美」，請你談談個人發現「美」的經驗。【問題討論三】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53252" name="內容版面配置區 2"/>
          <p:cNvSpPr txBox="1">
            <a:spLocks/>
          </p:cNvSpPr>
          <p:nvPr/>
        </p:nvSpPr>
        <p:spPr bwMode="auto">
          <a:xfrm>
            <a:off x="914400" y="2335213"/>
            <a:ext cx="81724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請同學自行發揮。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684213" y="1262063"/>
            <a:ext cx="7127875" cy="3516312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西湖 最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盛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春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月。一日之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盛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朝煙，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夕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嵐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20484" name="Picture 10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 descr="上方ICON-段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上方ICON-課堂Q&amp;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圖片 17" descr="下方ICON-回目次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0" descr="下一頁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34" descr="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28750" y="17827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1" name="Rectangle 135"/>
          <p:cNvSpPr>
            <a:spLocks noChangeArrowheads="1"/>
          </p:cNvSpPr>
          <p:nvPr/>
        </p:nvSpPr>
        <p:spPr bwMode="auto">
          <a:xfrm>
            <a:off x="2079625" y="2166938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美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051050" y="1844675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233" name="Rectangle 137"/>
          <p:cNvSpPr>
            <a:spLocks noChangeArrowheads="1"/>
          </p:cNvSpPr>
          <p:nvPr/>
        </p:nvSpPr>
        <p:spPr bwMode="auto">
          <a:xfrm>
            <a:off x="2795588" y="2166938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是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2728913" y="1816100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235" name="Rectangle 139"/>
          <p:cNvSpPr>
            <a:spLocks noChangeArrowheads="1"/>
          </p:cNvSpPr>
          <p:nvPr/>
        </p:nvSpPr>
        <p:spPr bwMode="auto">
          <a:xfrm>
            <a:off x="3494088" y="2166938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是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3446463" y="1816100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240" name="Rectangle 144"/>
          <p:cNvSpPr>
            <a:spLocks noChangeArrowheads="1"/>
          </p:cNvSpPr>
          <p:nvPr/>
        </p:nvSpPr>
        <p:spPr bwMode="auto">
          <a:xfrm>
            <a:off x="5632450" y="214630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美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5576888" y="1816100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244" name="Rectangle 148"/>
          <p:cNvSpPr>
            <a:spLocks noChangeArrowheads="1"/>
          </p:cNvSpPr>
          <p:nvPr/>
        </p:nvSpPr>
        <p:spPr bwMode="auto">
          <a:xfrm>
            <a:off x="6330950" y="214630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是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6283325" y="1816100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246" name="Rectangle 150"/>
          <p:cNvSpPr>
            <a:spLocks noChangeArrowheads="1"/>
          </p:cNvSpPr>
          <p:nvPr/>
        </p:nvSpPr>
        <p:spPr bwMode="auto">
          <a:xfrm>
            <a:off x="806450" y="2408238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是</a:t>
            </a:r>
          </a:p>
        </p:txBody>
      </p:sp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777875" y="2797175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248" name="Rectangle 152"/>
          <p:cNvSpPr>
            <a:spLocks noChangeArrowheads="1"/>
          </p:cNvSpPr>
          <p:nvPr/>
        </p:nvSpPr>
        <p:spPr bwMode="auto">
          <a:xfrm>
            <a:off x="1258888" y="3138488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霧氣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1476375" y="2797175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250" name="Rectangle 154"/>
          <p:cNvSpPr>
            <a:spLocks noChangeArrowheads="1"/>
          </p:cNvSpPr>
          <p:nvPr/>
        </p:nvSpPr>
        <p:spPr bwMode="auto">
          <a:xfrm>
            <a:off x="2217738" y="3090863"/>
            <a:ext cx="2400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西湖以春天月夜最美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876425" y="3098800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231" grpId="0"/>
      <p:bldP spid="4231" grpId="1"/>
      <p:bldP spid="4233" grpId="0"/>
      <p:bldP spid="4233" grpId="1"/>
      <p:bldP spid="4235" grpId="0"/>
      <p:bldP spid="4235" grpId="1"/>
      <p:bldP spid="4240" grpId="0"/>
      <p:bldP spid="4240" grpId="1"/>
      <p:bldP spid="4244" grpId="0"/>
      <p:bldP spid="4244" grpId="1"/>
      <p:bldP spid="4246" grpId="0"/>
      <p:bldP spid="4246" grpId="1"/>
      <p:bldP spid="4248" grpId="0"/>
      <p:bldP spid="4248" grpId="1"/>
      <p:bldP spid="4250" grpId="0"/>
      <p:bldP spid="425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120000"/>
              </a:lnSpc>
              <a:spcBef>
                <a:spcPct val="25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1.西湖：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在今浙江省杭州市西郊，有錢塘湖、明聖湖、金牛湖等別名。</a:t>
            </a:r>
          </a:p>
        </p:txBody>
      </p:sp>
      <p:pic>
        <p:nvPicPr>
          <p:cNvPr id="54275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120000"/>
              </a:lnSpc>
              <a:spcBef>
                <a:spcPct val="2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2.勒：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抑制、約束。</a:t>
            </a:r>
          </a:p>
          <a:p>
            <a:pPr marL="355600" indent="-355600">
              <a:lnSpc>
                <a:spcPct val="120000"/>
              </a:lnSpc>
              <a:spcBef>
                <a:spcPct val="2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3.相次開發：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相繼開放。</a:t>
            </a:r>
          </a:p>
          <a:p>
            <a:pPr marL="355600" indent="-355600">
              <a:lnSpc>
                <a:spcPct val="120000"/>
              </a:lnSpc>
              <a:spcBef>
                <a:spcPct val="2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4.石簣：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即陶望齡，字周望，號石簣，會稽（今浙江省紹興市）人，為作者好友，亦為公安派作家。</a:t>
            </a:r>
          </a:p>
          <a:p>
            <a:pPr marL="355600" indent="-355600">
              <a:lnSpc>
                <a:spcPct val="120000"/>
              </a:lnSpc>
              <a:spcBef>
                <a:spcPct val="2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5.數：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音ㄕㄨㄛˋ，屢次。</a:t>
            </a:r>
          </a:p>
          <a:p>
            <a:pPr marL="355600" indent="-355600">
              <a:lnSpc>
                <a:spcPct val="120000"/>
              </a:lnSpc>
              <a:spcBef>
                <a:spcPct val="2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6.傅金吾：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杭州紳士，名不詳，有花園在西湖小瀛洲。金吾，官名，掌宮廷宿衛。</a:t>
            </a:r>
          </a:p>
          <a:p>
            <a:pPr marL="355600" indent="-355600">
              <a:lnSpc>
                <a:spcPct val="120000"/>
              </a:lnSpc>
              <a:spcBef>
                <a:spcPct val="2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7.張功甫：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即張鎡，字功甫，南宋名將張俊之孫，能詩、善畫。玉照堂為其園林，有梅四百株。</a:t>
            </a:r>
          </a:p>
        </p:txBody>
      </p:sp>
      <p:pic>
        <p:nvPicPr>
          <p:cNvPr id="56323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3"/>
          <p:cNvSpPr txBox="1">
            <a:spLocks/>
          </p:cNvSpPr>
          <p:nvPr/>
        </p:nvSpPr>
        <p:spPr bwMode="auto">
          <a:xfrm>
            <a:off x="100013" y="836613"/>
            <a:ext cx="88931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00063" indent="-500063">
              <a:spcBef>
                <a:spcPts val="3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8.斷橋：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本名寶祐橋，位於白隄東岸，因前往孤山的路至此</a:t>
            </a:r>
            <a:endParaRPr lang="zh-TW" altLang="en-US" sz="26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00063" indent="-500063">
              <a:spcBef>
                <a:spcPts val="300"/>
              </a:spcBef>
            </a:pP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而斷，故自唐代以來皆稱為斷橋。或稱為段家橋。</a:t>
            </a:r>
          </a:p>
          <a:p>
            <a:pPr marL="500063" indent="-500063">
              <a:spcBef>
                <a:spcPts val="3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9.蘇隄：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一名蘇公隄，宋哲宗元祐年間，蘇軾知杭州時浚湖</a:t>
            </a:r>
            <a:endParaRPr lang="zh-TW" altLang="en-US" sz="26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00063" indent="-500063">
              <a:spcBef>
                <a:spcPts val="300"/>
              </a:spcBef>
            </a:pP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所築。南起南屏山，北接岳王廟，將西湖分隔成裡、外</a:t>
            </a:r>
            <a:endParaRPr lang="zh-TW" altLang="en-US" sz="26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00063" indent="-500063">
              <a:spcBef>
                <a:spcPts val="300"/>
              </a:spcBef>
            </a:pP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二湖。隄上植花種柳，配以湖光山色，景色極美。</a:t>
            </a:r>
          </a:p>
          <a:p>
            <a:pPr marL="500063" indent="-500063">
              <a:spcBef>
                <a:spcPts val="3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10.綠煙紅霧：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形容翠綠的楊柳、紅豔的桃花繁盛穠麗，連綿不斷。</a:t>
            </a:r>
          </a:p>
          <a:p>
            <a:pPr marL="500063" indent="-500063">
              <a:spcBef>
                <a:spcPts val="3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11.歌吹為風：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歌聲與吹奏聲像風一般飄來，極言音樂之盛。吹，音ㄔㄨㄟˋ，管樂器的吹奏聲。為，如、像。</a:t>
            </a:r>
          </a:p>
          <a:p>
            <a:pPr marL="500063" indent="-500063">
              <a:spcBef>
                <a:spcPts val="3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12.粉汗為雨：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遊湖仕女揮汗如雨，極言仕女之多。</a:t>
            </a:r>
          </a:p>
          <a:p>
            <a:pPr marL="500063" indent="-500063">
              <a:spcBef>
                <a:spcPts val="3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13.羅紈：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泛指精美的絲織品，此指穿著羅紈的遊客。羅，質地輕軟的絲織品。紈，音ㄨㄢˊ，細絹。</a:t>
            </a:r>
          </a:p>
          <a:p>
            <a:pPr marL="500063" indent="-500063">
              <a:spcBef>
                <a:spcPts val="3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14.豔冶：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豔麗。冶，音ㄧㄝˇ。</a:t>
            </a:r>
          </a:p>
        </p:txBody>
      </p:sp>
      <p:pic>
        <p:nvPicPr>
          <p:cNvPr id="58371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3"/>
          <p:cNvSpPr txBox="1">
            <a:spLocks/>
          </p:cNvSpPr>
          <p:nvPr/>
        </p:nvSpPr>
        <p:spPr bwMode="auto">
          <a:xfrm>
            <a:off x="250825" y="1052513"/>
            <a:ext cx="86058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8638" indent="-528638">
              <a:lnSpc>
                <a:spcPct val="105000"/>
              </a:lnSpc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15.午未申三時：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古人以十二地支計時，晚上十一時至凌晨一時為子時，所以午、未、申三個時辰，相當於上午十一時至下午五時。</a:t>
            </a:r>
          </a:p>
          <a:p>
            <a:pPr marL="528638" indent="-528638">
              <a:lnSpc>
                <a:spcPct val="105000"/>
              </a:lnSpc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16.湖光染翠：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指堤岸邊的綠樹映在水中，湖面一片翠綠。</a:t>
            </a:r>
          </a:p>
          <a:p>
            <a:pPr marL="528638" indent="-528638">
              <a:lnSpc>
                <a:spcPct val="105000"/>
              </a:lnSpc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17.工：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精巧。</a:t>
            </a:r>
          </a:p>
          <a:p>
            <a:pPr marL="528638" indent="-528638">
              <a:lnSpc>
                <a:spcPct val="105000"/>
              </a:lnSpc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18.山嵐設色：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指山中霧氣渲染出各種美麗的色彩。</a:t>
            </a:r>
          </a:p>
          <a:p>
            <a:pPr marL="528638" indent="-528638">
              <a:lnSpc>
                <a:spcPct val="105000"/>
              </a:lnSpc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19.夕舂：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又稱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夕陽舂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，原指舊日人們在黃昏準備晚餐時的舂糧活動，此指夕陽。舂，音ㄔㄨㄥ，以杵臼搗去穀物的皮殼。</a:t>
            </a:r>
            <a:endParaRPr lang="zh-TW" altLang="en-US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9395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79388" y="1092200"/>
            <a:ext cx="8713787" cy="4137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TW" altLang="zh-TW" smtClean="0">
                <a:ea typeface="標楷體" pitchFamily="65" charset="-120"/>
              </a:rPr>
              <a:t>點出西湖最美的景致。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2253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55575" y="981075"/>
            <a:ext cx="8821738" cy="45259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lang="zh-TW" altLang="en-US" sz="2800" smtClean="0">
                <a:ea typeface="標楷體" pitchFamily="65" charset="-120"/>
              </a:rPr>
              <a:t>發端總提西湖最美的是春天和月夜，一日最美的是朝煙、夕嵐，提綱挈領地勾畫出西湖美景特徵。</a:t>
            </a:r>
          </a:p>
        </p:txBody>
      </p:sp>
      <p:pic>
        <p:nvPicPr>
          <p:cNvPr id="24579" name="圖片 4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西湖景色最美的時候，是春天與月夜。而一天中最美的景致，是早晨朦朧的煙霧，是夕照下山中的霧氣。</a:t>
            </a:r>
          </a:p>
        </p:txBody>
      </p:sp>
      <p:pic>
        <p:nvPicPr>
          <p:cNvPr id="26627" name="圖片 4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作者認為一年之中，西湖哪一個季節最美？一日之中，何時最美？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2009775"/>
            <a:ext cx="79216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作者認為西湖最美的季節在春天，一日之中最美在清晨，在黃昏，而以月夜為最。</a:t>
            </a:r>
          </a:p>
        </p:txBody>
      </p:sp>
      <p:pic>
        <p:nvPicPr>
          <p:cNvPr id="28676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033463"/>
            <a:ext cx="8440737" cy="3516312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今歲春雪甚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盛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，梅花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寒所勒 ，與杏桃相次開發 ，尤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奇觀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。石簣 數 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余言：「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傅金吾 園中梅，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u="sng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張功甫 玉照堂故物也，急往觀之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。」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余時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桃花所戀，竟不忍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湖上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29700" name="Picture 10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1" descr="上方ICON-段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2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3" descr="上方ICON-課堂Q&amp;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圖片 17" descr="下方ICON-回目次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69" descr="下一頁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12" descr="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162550" y="15652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3" descr="3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189913" y="15652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14" descr="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967038" y="25447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15" descr="5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32188" y="25368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16" descr="6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529388" y="25463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117" descr="7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562100" y="35353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90" name="Rectangle 118"/>
          <p:cNvSpPr>
            <a:spLocks noChangeArrowheads="1"/>
          </p:cNvSpPr>
          <p:nvPr/>
        </p:nvSpPr>
        <p:spPr bwMode="auto">
          <a:xfrm>
            <a:off x="2382838" y="125730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多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343150" y="158908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392" name="Rectangle 120"/>
          <p:cNvSpPr>
            <a:spLocks noChangeArrowheads="1"/>
          </p:cNvSpPr>
          <p:nvPr/>
        </p:nvSpPr>
        <p:spPr bwMode="auto">
          <a:xfrm>
            <a:off x="3797300" y="125730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被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3748088" y="1589088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394" name="Rectangle 122"/>
          <p:cNvSpPr>
            <a:spLocks noChangeArrowheads="1"/>
          </p:cNvSpPr>
          <p:nvPr/>
        </p:nvSpPr>
        <p:spPr bwMode="auto">
          <a:xfrm>
            <a:off x="949325" y="2909888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是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909638" y="256857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396" name="Rectangle 124"/>
          <p:cNvSpPr>
            <a:spLocks noChangeArrowheads="1"/>
          </p:cNvSpPr>
          <p:nvPr/>
        </p:nvSpPr>
        <p:spPr bwMode="auto">
          <a:xfrm>
            <a:off x="3535363" y="2909888"/>
            <a:ext cx="836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對、向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3803650" y="2568575"/>
            <a:ext cx="334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401" name="Rectangle 129"/>
          <p:cNvSpPr>
            <a:spLocks noChangeArrowheads="1"/>
          </p:cNvSpPr>
          <p:nvPr/>
        </p:nvSpPr>
        <p:spPr bwMode="auto">
          <a:xfrm>
            <a:off x="7208838" y="3890963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被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7140575" y="355758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403" name="Rectangle 131"/>
          <p:cNvSpPr>
            <a:spLocks noChangeArrowheads="1"/>
          </p:cNvSpPr>
          <p:nvPr/>
        </p:nvSpPr>
        <p:spPr bwMode="auto">
          <a:xfrm>
            <a:off x="2241550" y="4899025"/>
            <a:ext cx="5429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離開</a:t>
            </a:r>
          </a:p>
        </p:txBody>
      </p:sp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2324100" y="4527550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405" name="Rectangle 133"/>
          <p:cNvSpPr>
            <a:spLocks noChangeArrowheads="1"/>
          </p:cNvSpPr>
          <p:nvPr/>
        </p:nvSpPr>
        <p:spPr bwMode="auto">
          <a:xfrm>
            <a:off x="539750" y="1905000"/>
            <a:ext cx="3733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梅花受寒氣所抑制，而延後開花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908175" y="2889250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07" name="Rectangle 135"/>
          <p:cNvSpPr>
            <a:spLocks noChangeArrowheads="1"/>
          </p:cNvSpPr>
          <p:nvPr/>
        </p:nvSpPr>
        <p:spPr bwMode="auto">
          <a:xfrm>
            <a:off x="611188" y="3883025"/>
            <a:ext cx="4008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傅金吾園中的梅花是南宋古梅，寒氣過後梅花大開，非常值得觀賞</a:t>
            </a:r>
          </a:p>
        </p:txBody>
      </p:sp>
      <p:pic>
        <p:nvPicPr>
          <p:cNvPr id="7" name="圖片 18" descr="下標籤-析.pn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732463" y="3862388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09" name="Rectangle 137"/>
          <p:cNvSpPr>
            <a:spLocks noChangeArrowheads="1"/>
          </p:cNvSpPr>
          <p:nvPr/>
        </p:nvSpPr>
        <p:spPr bwMode="auto">
          <a:xfrm>
            <a:off x="3708400" y="4857750"/>
            <a:ext cx="46085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迷戀西湖的桃花，因此捨不得離開西湖</a:t>
            </a:r>
          </a:p>
        </p:txBody>
      </p:sp>
      <p:pic>
        <p:nvPicPr>
          <p:cNvPr id="8" name="圖片 18" descr="下標籤-析.pn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422650" y="4872038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4390" grpId="0"/>
      <p:bldP spid="54390" grpId="1"/>
      <p:bldP spid="54392" grpId="0"/>
      <p:bldP spid="54392" grpId="1"/>
      <p:bldP spid="54394" grpId="0"/>
      <p:bldP spid="54394" grpId="1"/>
      <p:bldP spid="54396" grpId="0"/>
      <p:bldP spid="54396" grpId="1"/>
      <p:bldP spid="54401" grpId="0"/>
      <p:bldP spid="54401" grpId="1"/>
      <p:bldP spid="54403" grpId="0"/>
      <p:bldP spid="54403" grpId="1"/>
      <p:bldP spid="54405" grpId="0"/>
      <p:bldP spid="54405" grpId="1"/>
      <p:bldP spid="54407" grpId="0"/>
      <p:bldP spid="54407" grpId="1"/>
      <p:bldP spid="54409" grpId="0"/>
      <p:bldP spid="5440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3"/>
          <p:cNvSpPr>
            <a:spLocks/>
          </p:cNvSpPr>
          <p:nvPr/>
        </p:nvSpPr>
        <p:spPr bwMode="auto">
          <a:xfrm>
            <a:off x="179388" y="908050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在西湖梅花與桃杏爭春的奇景中，自己獨愛桃花。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31747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3126</TotalTime>
  <Words>2720</Words>
  <Application>Microsoft Office PowerPoint</Application>
  <PresentationFormat>如螢幕大小 (4:3)</PresentationFormat>
  <Paragraphs>161</Paragraphs>
  <Slides>33</Slides>
  <Notes>11</Notes>
  <HiddenSlides>27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0" baseType="lpstr">
      <vt:lpstr>Arial</vt:lpstr>
      <vt:lpstr>新細明體</vt:lpstr>
      <vt:lpstr>Calibri</vt:lpstr>
      <vt:lpstr>標楷體</vt:lpstr>
      <vt:lpstr>華康正顏楷體W5</vt:lpstr>
      <vt:lpstr>微軟正黑體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晚遊六橋待月記‧課文2010</dc:title>
  <dc:creator>翰林出版</dc:creator>
  <cp:lastModifiedBy>E04032</cp:lastModifiedBy>
  <cp:revision>633</cp:revision>
  <dcterms:created xsi:type="dcterms:W3CDTF">2013-01-02T08:00:34Z</dcterms:created>
  <dcterms:modified xsi:type="dcterms:W3CDTF">2018-09-04T06:54:05Z</dcterms:modified>
</cp:coreProperties>
</file>