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  <p:sldMasterId id="2147483765" r:id="rId3"/>
    <p:sldMasterId id="2147483778" r:id="rId4"/>
    <p:sldMasterId id="2147483791" r:id="rId5"/>
  </p:sldMasterIdLst>
  <p:notesMasterIdLst>
    <p:notesMasterId r:id="rId69"/>
  </p:notesMasterIdLst>
  <p:handoutMasterIdLst>
    <p:handoutMasterId r:id="rId70"/>
  </p:handoutMasterIdLst>
  <p:sldIdLst>
    <p:sldId id="311" r:id="rId6"/>
    <p:sldId id="257" r:id="rId7"/>
    <p:sldId id="258" r:id="rId8"/>
    <p:sldId id="259" r:id="rId9"/>
    <p:sldId id="260" r:id="rId10"/>
    <p:sldId id="261" r:id="rId11"/>
    <p:sldId id="343" r:id="rId12"/>
    <p:sldId id="344" r:id="rId13"/>
    <p:sldId id="345" r:id="rId14"/>
    <p:sldId id="346" r:id="rId15"/>
    <p:sldId id="371" r:id="rId16"/>
    <p:sldId id="402" r:id="rId17"/>
    <p:sldId id="398" r:id="rId18"/>
    <p:sldId id="438" r:id="rId19"/>
    <p:sldId id="351" r:id="rId20"/>
    <p:sldId id="357" r:id="rId21"/>
    <p:sldId id="352" r:id="rId22"/>
    <p:sldId id="403" r:id="rId23"/>
    <p:sldId id="433" r:id="rId24"/>
    <p:sldId id="359" r:id="rId25"/>
    <p:sldId id="360" r:id="rId26"/>
    <p:sldId id="361" r:id="rId27"/>
    <p:sldId id="362" r:id="rId28"/>
    <p:sldId id="399" r:id="rId29"/>
    <p:sldId id="434" r:id="rId30"/>
    <p:sldId id="373" r:id="rId31"/>
    <p:sldId id="374" r:id="rId32"/>
    <p:sldId id="375" r:id="rId33"/>
    <p:sldId id="376" r:id="rId34"/>
    <p:sldId id="435" r:id="rId35"/>
    <p:sldId id="436" r:id="rId36"/>
    <p:sldId id="406" r:id="rId37"/>
    <p:sldId id="407" r:id="rId38"/>
    <p:sldId id="408" r:id="rId39"/>
    <p:sldId id="409" r:id="rId40"/>
    <p:sldId id="377" r:id="rId41"/>
    <p:sldId id="411" r:id="rId42"/>
    <p:sldId id="410" r:id="rId43"/>
    <p:sldId id="437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378" r:id="rId52"/>
    <p:sldId id="383" r:id="rId53"/>
    <p:sldId id="384" r:id="rId54"/>
    <p:sldId id="420" r:id="rId55"/>
    <p:sldId id="421" r:id="rId56"/>
    <p:sldId id="422" r:id="rId57"/>
    <p:sldId id="396" r:id="rId58"/>
    <p:sldId id="262" r:id="rId59"/>
    <p:sldId id="369" r:id="rId60"/>
    <p:sldId id="341" r:id="rId61"/>
    <p:sldId id="366" r:id="rId62"/>
    <p:sldId id="423" r:id="rId63"/>
    <p:sldId id="370" r:id="rId64"/>
    <p:sldId id="424" r:id="rId65"/>
    <p:sldId id="425" r:id="rId66"/>
    <p:sldId id="390" r:id="rId67"/>
    <p:sldId id="392" r:id="rId6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rgbClr val="C0000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rgbClr val="C0000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rgbClr val="C0000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rgbClr val="C0000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rgbClr val="C0000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C0000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C0000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C0000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C00000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A50021"/>
    <a:srgbClr val="A40021"/>
    <a:srgbClr val="0000FF"/>
    <a:srgbClr val="FF3300"/>
    <a:srgbClr val="C00000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0" autoAdjust="0"/>
    <p:restoredTop sz="94668" autoAdjust="0"/>
  </p:normalViewPr>
  <p:slideViewPr>
    <p:cSldViewPr>
      <p:cViewPr varScale="1">
        <p:scale>
          <a:sx n="73" d="100"/>
          <a:sy n="73" d="100"/>
        </p:scale>
        <p:origin x="-96" y="-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notesViewPr>
    <p:cSldViewPr>
      <p:cViewPr varScale="1">
        <p:scale>
          <a:sx n="61" d="100"/>
          <a:sy n="61" d="100"/>
        </p:scale>
        <p:origin x="-26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2ED65ED7-2ED1-46B3-9830-3E11BCDD6166}" type="datetimeFigureOut">
              <a:rPr lang="zh-TW" altLang="en-US"/>
              <a:pPr>
                <a:defRPr/>
              </a:pPr>
              <a:t>2018/9/20</a:t>
            </a:fld>
            <a:endParaRPr lang="en-US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0139F734-16BA-47D7-B267-B46B31D4487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2497C3DA-65EE-4D8F-AA06-CC6F3D116205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6F0966DC-51B9-4820-AD92-8943AEDF26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EC2A41-9186-4FC9-974B-E34D4C027BB5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61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94B318-FBCB-48E9-9423-A2B587B776AE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/>
              <a:t>56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27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FD4A77-CBDC-4676-A204-ACB4FD37CB41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47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060F32-0C63-45A2-B3D5-D7382EF8DCDF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513A5-6B06-4A13-AF2A-E946BCAB5020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0626A3-B06B-49BB-AC4B-53DD41ADE7BF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8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86F890-3230-4B7F-9C15-01E44D956712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294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9DDE82-E2E1-4B9B-8ABF-4A10C104DFCB}" type="slidenum">
              <a:rPr lang="zh-TW" altLang="en-US" sz="1200">
                <a:solidFill>
                  <a:schemeClr val="tx1"/>
                </a:solidFill>
              </a:rPr>
              <a:pPr algn="r"/>
              <a:t>7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94E1C2-E495-420E-AF3E-80C7D382156D}" type="slidenum">
              <a:rPr lang="zh-TW" altLang="en-US" smtClean="0">
                <a:ea typeface="新細明體" charset="-120"/>
              </a:rPr>
              <a:pPr/>
              <a:t>54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D6D3-7690-4DEC-88CD-75E609E97C03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14D5-E80B-4A0E-B38A-A77C2D9B83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E6F3-1425-41F9-8CD2-FEE0257B3F57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62B0-66D4-44F0-9C39-D1AC800CC8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3F12-EA3B-445A-93D7-0216A852026D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84A9-AFFA-4092-AD47-BF89101103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1A81-7898-48E3-8EE9-04FBE52EF7A6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B1A2-5BD4-413E-A9EC-62B485CA25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C82E-F9A9-4419-B3F5-7AA375AD9CD6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959E-E714-4A2C-8361-CB8AC6C286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E40-4573-4F16-A8F1-F593DA75DCE6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946E-0DFC-4EB6-B7FC-9D668B42C8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2798-A513-4DA2-AB53-529A65329597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D537-FB64-4751-B481-3C7C6E8E43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0B06-308A-46C8-B9FE-72414C848B94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2198-BE1D-487A-B5FC-CD04687323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54DE-28DD-4865-9097-10BBB9C1D533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96D5-78B2-4258-9A3A-1787BF9E52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8396-9E68-49B9-9890-E8DE9510D97A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0E16-1561-4A7B-A6A1-B007742C3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0D1F-C5E9-4071-81D0-A22F36039ED8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2F-2B0A-4212-8BB2-B3123F5868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B448-ECF6-46F3-9CA3-01EDC0594049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267D-0C41-4E38-A5C6-C1482DD09C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E41B-9A0F-44CC-A694-12DEEF58F0D7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9412-EF20-4221-884D-A68C5B8560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CF5E-72AC-4BCA-A9F0-216AC36C3BFE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730-C3D6-41E2-A665-87A0AD047B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D298-4A37-40CF-88F4-9C23C7F13BE5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E560-D999-4B42-95AF-36B13CA2F9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360F-99B2-411D-B02F-8713AC808249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45D3-C2CA-410A-B881-B174FC025C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7FF7-285E-4B6E-ACD4-4DB23B82F590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FA3B-0723-4329-943B-0F6EC02A3F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6BF0-9127-440F-AAA7-609611DCFFCD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624C-EB7E-4379-874E-69A5BF2F37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DB98-4B31-4884-9ED5-087055A53693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D20F-204B-4707-B79A-2F2F498B92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6BD5-4CDC-4CAC-A9DB-15D7ABA3E656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D4CB-F0F5-4F32-8E56-4C7F171793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B7C4-FDDD-4892-A718-B9D4A6A7C8CB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080-8C0C-4F4C-B7B4-3E5886E35A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7E0D-0B91-4080-8BA9-F5FC765A949B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96B9-7E3B-44E8-AA61-6308EEA13B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CAA3-4DE9-4B57-8CC2-BAA28A9B9515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8CA7-1C39-40A5-9A05-4859662FA8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5446-2AEF-42E8-9D5D-F668C884691E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A695-2D60-4894-9C26-E5EA939C67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8850-0DF0-497A-9661-F2423EB5005F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39F5-9F71-4C5F-8EF4-E6FC7DCA40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016B6-4BE5-4349-A3AD-803538934799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0B22-EF93-47F1-AC2D-9BF091196B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26D9-6807-4FB0-BA21-2F54DAA601CF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0FC7-3056-4DC5-AA2E-FB6AE05672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87A5-77A1-4537-A019-FB1B77AB2C8C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A35E-01D7-42BF-BBDE-A3D4A6F8F7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DC4C-2FC0-4B8E-A7E8-5BDDE8E5CB41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1D6E-6DBC-48DC-941F-FF7DDFF175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88C7-4CAD-46FD-9BDB-AF9CF4F01DCF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3A19-3C55-4E9E-B0BF-A962DFC43F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2620-1B62-4ACF-A6A4-0845CC6CA9CE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A234-6C43-4F5D-B907-CE05D616FF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864E-2AED-4A76-95E9-1EF88E06B435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5956-82CE-45F1-B163-00C75FF596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4191-AF9A-4110-9B21-AD17B1459C21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6FB2-FDF2-4DE0-A33A-CF03293C3B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708F-AAF0-479A-9E5D-EA07D4C314AE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C704-A52F-4434-BA8C-F03F66220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BC91-7F42-4DB1-9C0C-7E599B70BF18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06E1-74D3-4001-BD62-994AEE1777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4D72-6588-4075-A426-33C780A9A459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F04-0D3C-4278-8CEA-C772F9A79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732F-82C8-4702-987E-6193FE149B94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0A85-348E-4FB4-A258-6676E1D011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8185-C4F0-48F4-9AB4-A2F6888DCD9E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EC1E-B191-4B56-93F2-7ABFD7F5C7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69D6-A7A2-4245-98FE-AE2E66533E9B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32BD-302B-44E9-BFAB-B2B8748DB9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C399-CE03-42BA-BAF5-CC3750E1F248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0DBB-DF8F-4CDB-AE39-B6C8142FD8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2760-D3D2-4591-AA3C-B8E98920342A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9D88-FE53-4F6D-A91A-98E1EB6D40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557A-2521-4B99-9112-3D26ACD34AF9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EAE9-8B21-41FB-BFE3-C04365000D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98D3-74BB-463C-9C48-79FB782D816E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844E-0197-49B1-A7CF-235D97036D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9A0B-4BA3-4AF4-9B99-49BC2AE84C90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52D5-2E9B-49B0-8367-5AF464FB75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E663-43FF-49C5-A8F1-B01EA43EC342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7CFE-1D1F-4F61-9A4F-100152C2E8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0F90-C1F1-496B-9D72-CB47A2918C6B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EA9E-AAFF-45F8-9EA0-C8884229DD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04A9-A6CE-4E3A-A95C-95DE470037F8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7634-C290-428A-B0AD-EC301CD998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7357-198B-495F-85DF-3855A9839962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672D-A475-4104-9571-3CA1B0DCAD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3F23-3409-4F28-93D8-D8CD6DD26563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9356-5325-4F47-9837-F12FC66540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D6F2-AC25-4F37-9F02-15798AC52805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1A60-98FE-423D-AB68-E2C9391FA7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B8EF-A5A5-4717-809C-7A03E4EC1C46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BCAD-6E00-4E5C-9027-1148F6A880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C625-7624-44ED-A403-807AC8695FA2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DDB2-5131-446B-BBAE-74235DD8D8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3641-31F1-4C4E-949A-9BBEF6C4B41D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5E1D-31E9-4851-BF23-E6FE2B4ADC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31D6-BF2E-4701-BE2C-9999988C1EBC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62AF-3B73-4A10-9468-DD74C523FF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2F02-62C5-43D1-8654-A3B0E1FE8EFB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66A3-0933-435D-BD27-957D954CBB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22C4-3D50-480A-B1FE-3E02A4D9FCD1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3BA9-CC20-485E-AAE2-29CA52B91A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4EF4-E3A1-4CAB-8449-58E6E6E20F13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3DE5-9DD0-4002-8FDF-DDADD31CFC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4153-B378-4013-B9C9-01BD6CBA2B25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39E0-5100-4B76-B630-0BF80C2AD2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B376-5D43-47B2-88AB-8CA34B391948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9595-BEC2-42DA-B8E9-6C1E4CC1A1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D864-6B87-4BDB-A1F3-CD2F6844B1F1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9CE7-064C-46E5-A7D8-FB70F1C9FA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19AA3C-90E1-436D-A1DC-86A515C22725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9DC019-F19F-406B-9E70-8C346E0F0E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61C2A0-E250-416E-A55E-8A95686EBD14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257E29-87B7-41A7-B434-7D2D1D07C8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76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674DAA-ECBA-4CA1-9767-2FD26852A31A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CDD558-0DD2-4712-AF66-7160477253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63F838-B671-4888-936A-CC23F1BF232B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0B7DB2-34F7-4EA2-BBD3-C81A11DD66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42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1D54D7-2E3E-4D07-A94E-1C3CB89987A1}" type="datetimeFigureOut">
              <a:rPr lang="zh-TW" altLang="en-US"/>
              <a:pPr>
                <a:defRPr/>
              </a:pPr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CACD98-F879-4E33-BFDC-E2C50D6052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12.png"/><Relationship Id="rId3" Type="http://schemas.openxmlformats.org/officeDocument/2006/relationships/slide" Target="slide2.xml"/><Relationship Id="rId21" Type="http://schemas.openxmlformats.org/officeDocument/2006/relationships/image" Target="../media/image14.png"/><Relationship Id="rId7" Type="http://schemas.openxmlformats.org/officeDocument/2006/relationships/slide" Target="slide56.xml"/><Relationship Id="rId12" Type="http://schemas.openxmlformats.org/officeDocument/2006/relationships/image" Target="../media/image34.png"/><Relationship Id="rId17" Type="http://schemas.openxmlformats.org/officeDocument/2006/relationships/slide" Target="slide16.xml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24" Type="http://schemas.openxmlformats.org/officeDocument/2006/relationships/image" Target="../media/image27.png"/><Relationship Id="rId5" Type="http://schemas.openxmlformats.org/officeDocument/2006/relationships/slide" Target="slide17.xml"/><Relationship Id="rId15" Type="http://schemas.openxmlformats.org/officeDocument/2006/relationships/image" Target="../media/image37.png"/><Relationship Id="rId23" Type="http://schemas.openxmlformats.org/officeDocument/2006/relationships/image" Target="../media/image19.png"/><Relationship Id="rId10" Type="http://schemas.openxmlformats.org/officeDocument/2006/relationships/image" Target="../media/image32.png"/><Relationship Id="rId19" Type="http://schemas.openxmlformats.org/officeDocument/2006/relationships/slide" Target="slide15.xml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png"/><Relationship Id="rId18" Type="http://schemas.openxmlformats.org/officeDocument/2006/relationships/image" Target="../media/image41.png"/><Relationship Id="rId3" Type="http://schemas.openxmlformats.org/officeDocument/2006/relationships/slide" Target="slide21.xml"/><Relationship Id="rId7" Type="http://schemas.openxmlformats.org/officeDocument/2006/relationships/slide" Target="slide22.xml"/><Relationship Id="rId12" Type="http://schemas.openxmlformats.org/officeDocument/2006/relationships/image" Target="../media/image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slide" Target="slide20.xml"/><Relationship Id="rId15" Type="http://schemas.openxmlformats.org/officeDocument/2006/relationships/image" Target="../media/image38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slide" Target="slide23.xml"/><Relationship Id="rId14" Type="http://schemas.openxmlformats.org/officeDocument/2006/relationships/slide" Target="slide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.xml"/><Relationship Id="rId7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30.xml"/><Relationship Id="rId18" Type="http://schemas.openxmlformats.org/officeDocument/2006/relationships/image" Target="../media/image44.png"/><Relationship Id="rId3" Type="http://schemas.openxmlformats.org/officeDocument/2006/relationships/slide" Target="slide27.xml"/><Relationship Id="rId21" Type="http://schemas.openxmlformats.org/officeDocument/2006/relationships/image" Target="../media/image26.png"/><Relationship Id="rId7" Type="http://schemas.openxmlformats.org/officeDocument/2006/relationships/slide" Target="slide28.xml"/><Relationship Id="rId12" Type="http://schemas.openxmlformats.org/officeDocument/2006/relationships/image" Target="../media/image6.png"/><Relationship Id="rId17" Type="http://schemas.openxmlformats.org/officeDocument/2006/relationships/image" Target="../media/image43.png"/><Relationship Id="rId2" Type="http://schemas.openxmlformats.org/officeDocument/2006/relationships/image" Target="../media/image3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slide" Target="slide26.xml"/><Relationship Id="rId15" Type="http://schemas.openxmlformats.org/officeDocument/2006/relationships/slide" Target="slide58.xml"/><Relationship Id="rId10" Type="http://schemas.openxmlformats.org/officeDocument/2006/relationships/image" Target="../media/image19.png"/><Relationship Id="rId19" Type="http://schemas.openxmlformats.org/officeDocument/2006/relationships/image" Target="../media/image45.png"/><Relationship Id="rId4" Type="http://schemas.openxmlformats.org/officeDocument/2006/relationships/image" Target="../media/image12.png"/><Relationship Id="rId9" Type="http://schemas.openxmlformats.org/officeDocument/2006/relationships/slide" Target="slide29.xml"/><Relationship Id="rId14" Type="http://schemas.openxmlformats.org/officeDocument/2006/relationships/image" Target="../media/image8.png"/><Relationship Id="rId2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17" Type="http://schemas.openxmlformats.org/officeDocument/2006/relationships/slide" Target="slide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slide" Target="slide5.xml"/><Relationship Id="rId10" Type="http://schemas.openxmlformats.org/officeDocument/2006/relationships/slide" Target="slide7.xml"/><Relationship Id="rId19" Type="http://schemas.openxmlformats.org/officeDocument/2006/relationships/slide" Target="slide6.xml"/><Relationship Id="rId4" Type="http://schemas.openxmlformats.org/officeDocument/2006/relationships/slide" Target="slide54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8.png"/><Relationship Id="rId18" Type="http://schemas.openxmlformats.org/officeDocument/2006/relationships/image" Target="../media/image27.png"/><Relationship Id="rId3" Type="http://schemas.openxmlformats.org/officeDocument/2006/relationships/slide" Target="slide31.xml"/><Relationship Id="rId7" Type="http://schemas.openxmlformats.org/officeDocument/2006/relationships/slide" Target="slide32.xml"/><Relationship Id="rId12" Type="http://schemas.openxmlformats.org/officeDocument/2006/relationships/image" Target="../media/image47.png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11" Type="http://schemas.openxmlformats.org/officeDocument/2006/relationships/slide" Target="slide59.xml"/><Relationship Id="rId5" Type="http://schemas.openxmlformats.org/officeDocument/2006/relationships/slide" Target="slide33.xml"/><Relationship Id="rId15" Type="http://schemas.openxmlformats.org/officeDocument/2006/relationships/image" Target="../media/image50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slide" Target="slide34.xml"/><Relationship Id="rId1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3.png"/><Relationship Id="rId3" Type="http://schemas.openxmlformats.org/officeDocument/2006/relationships/slide" Target="slide2.xml"/><Relationship Id="rId7" Type="http://schemas.openxmlformats.org/officeDocument/2006/relationships/slide" Target="slide35.xml"/><Relationship Id="rId12" Type="http://schemas.openxmlformats.org/officeDocument/2006/relationships/image" Target="../media/image52.png"/><Relationship Id="rId17" Type="http://schemas.openxmlformats.org/officeDocument/2006/relationships/image" Target="../media/image27.pn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11" Type="http://schemas.openxmlformats.org/officeDocument/2006/relationships/slide" Target="slide60.xml"/><Relationship Id="rId5" Type="http://schemas.openxmlformats.org/officeDocument/2006/relationships/slide" Target="slide39.xml"/><Relationship Id="rId15" Type="http://schemas.openxmlformats.org/officeDocument/2006/relationships/image" Target="../media/image55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slide" Target="slide36.xml"/><Relationship Id="rId1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7.png"/><Relationship Id="rId3" Type="http://schemas.openxmlformats.org/officeDocument/2006/relationships/slide" Target="slide40.xml"/><Relationship Id="rId7" Type="http://schemas.openxmlformats.org/officeDocument/2006/relationships/slide" Target="slide42.xml"/><Relationship Id="rId12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slide" Target="slide61.xml"/><Relationship Id="rId5" Type="http://schemas.openxmlformats.org/officeDocument/2006/relationships/slide" Target="slide43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slide" Target="slide44.xml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slide" Target="slide41.xml"/><Relationship Id="rId7" Type="http://schemas.openxmlformats.org/officeDocument/2006/relationships/slide" Target="slide62.xml"/><Relationship Id="rId12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1.png"/><Relationship Id="rId5" Type="http://schemas.openxmlformats.org/officeDocument/2006/relationships/slide" Target="slide45.xml"/><Relationship Id="rId10" Type="http://schemas.openxmlformats.org/officeDocument/2006/relationships/image" Target="../media/image60.png"/><Relationship Id="rId4" Type="http://schemas.openxmlformats.org/officeDocument/2006/relationships/image" Target="../media/image8.png"/><Relationship Id="rId9" Type="http://schemas.openxmlformats.org/officeDocument/2006/relationships/image" Target="../media/image59.png"/><Relationship Id="rId1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13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6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11" Type="http://schemas.openxmlformats.org/officeDocument/2006/relationships/image" Target="../media/image66.png"/><Relationship Id="rId5" Type="http://schemas.openxmlformats.org/officeDocument/2006/relationships/image" Target="../media/image14.png"/><Relationship Id="rId10" Type="http://schemas.openxmlformats.org/officeDocument/2006/relationships/image" Target="../media/image65.png"/><Relationship Id="rId4" Type="http://schemas.openxmlformats.org/officeDocument/2006/relationships/slide" Target="slide46.xml"/><Relationship Id="rId9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slide" Target="slide2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slide" Target="slide55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9.png"/><Relationship Id="rId24" Type="http://schemas.openxmlformats.org/officeDocument/2006/relationships/image" Target="../media/image27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23" Type="http://schemas.openxmlformats.org/officeDocument/2006/relationships/image" Target="../media/image26.png"/><Relationship Id="rId10" Type="http://schemas.openxmlformats.org/officeDocument/2006/relationships/slide" Target="slide11.xml"/><Relationship Id="rId19" Type="http://schemas.openxmlformats.org/officeDocument/2006/relationships/image" Target="../media/image22.png"/><Relationship Id="rId4" Type="http://schemas.openxmlformats.org/officeDocument/2006/relationships/slide" Target="slide9.xml"/><Relationship Id="rId9" Type="http://schemas.openxmlformats.org/officeDocument/2006/relationships/image" Target="../media/image14.png"/><Relationship Id="rId14" Type="http://schemas.openxmlformats.org/officeDocument/2006/relationships/slide" Target="slide14.xml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副標題 2"/>
          <p:cNvSpPr>
            <a:spLocks/>
          </p:cNvSpPr>
          <p:nvPr/>
        </p:nvSpPr>
        <p:spPr bwMode="auto">
          <a:xfrm>
            <a:off x="6157913" y="5237163"/>
            <a:ext cx="29511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郁永河</a:t>
            </a:r>
          </a:p>
        </p:txBody>
      </p:sp>
      <p:sp>
        <p:nvSpPr>
          <p:cNvPr id="69635" name="標題 5"/>
          <p:cNvSpPr>
            <a:spLocks/>
          </p:cNvSpPr>
          <p:nvPr/>
        </p:nvSpPr>
        <p:spPr bwMode="auto">
          <a:xfrm>
            <a:off x="250825" y="4437063"/>
            <a:ext cx="64087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54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第四課　北投硫穴記</a:t>
            </a:r>
            <a:r>
              <a:rPr kumimoji="0" lang="zh-TW" altLang="en-US" sz="48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──裨海紀遊選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3"/>
          <p:cNvSpPr>
            <a:spLocks/>
          </p:cNvSpPr>
          <p:nvPr/>
        </p:nvSpPr>
        <p:spPr bwMode="auto">
          <a:xfrm>
            <a:off x="179388" y="984250"/>
            <a:ext cx="8794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轉向東走了半里路，進入茅草叢中，強韌的茅草高一丈多，必須用兩手撥開，側著身體進去，烈日逼照在茅草上，暑氣蒸騰，令人覺得很悶熱。茅草下有一條小路，曲折綿延又狹窄，僅容蛇行。顧先生有登覽勝境的強健體力，和嚮導同行，常常超前，我和隨從跟在後面。五步的距離內，就已看不見對方，擔心彼此可能走失，就各自聽呼應聲來判斷彼此距離的遠近。</a:t>
            </a:r>
          </a:p>
        </p:txBody>
      </p:sp>
      <p:pic>
        <p:nvPicPr>
          <p:cNvPr id="86019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郁永河探訪硫穴是在哪個季節？起先運用什麼交通工具？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98663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1825" indent="-63182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(1)由「暑氣蒸鬱」（文末另有「五月行人少」）可推知是夏季。</a:t>
            </a:r>
          </a:p>
          <a:p>
            <a:pPr marL="631825" indent="-63182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(2)乘坐原住民所划的「莽葛」（獨木舟）。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7044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第二段哪幾句是為了總會走出莽原作預告？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512888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ea typeface="標楷體" pitchFamily="65" charset="-120"/>
              </a:rPr>
              <a:t>是「草下一徑，逶迤僅容蛇伏」二句。此小路綿延曲折，雖僅容蛇行，但已為轉出莽原預下伏筆。</a:t>
            </a:r>
            <a:endParaRPr kumimoji="0" lang="zh-TW" altLang="en-US" sz="3200">
              <a:ea typeface="標楷體" pitchFamily="65" charset="-120"/>
            </a:endParaRPr>
          </a:p>
        </p:txBody>
      </p:sp>
      <p:pic>
        <p:nvPicPr>
          <p:cNvPr id="88067" name="Picture 6" descr="下一題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第二段「轉東行半里，入茅棘中，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，暑氣蒸鬱，覺悶甚」，使用了哪些動詞呈現探險過程的曲折艱辛？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2482850"/>
            <a:ext cx="7921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3200">
                <a:ea typeface="標楷體" pitchFamily="65" charset="-120"/>
              </a:rPr>
              <a:t>有「轉」、「入」、「排」、「側」、「薄」。</a:t>
            </a:r>
          </a:p>
        </p:txBody>
      </p:sp>
      <p:pic>
        <p:nvPicPr>
          <p:cNvPr id="89092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/>
          </p:cNvSpPr>
          <p:nvPr/>
        </p:nvSpPr>
        <p:spPr bwMode="auto">
          <a:xfrm>
            <a:off x="34925" y="1023938"/>
            <a:ext cx="9290050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約行二三里，渡</a:t>
            </a:r>
            <a:r>
              <a:rPr kumimoji="0" lang="zh-TW" altLang="zh-TW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兩小溪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，皆履而涉 。復入深林中，</a:t>
            </a:r>
            <a:r>
              <a:rPr kumimoji="0" lang="zh-TW" altLang="zh-TW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林木</a:t>
            </a:r>
            <a:endParaRPr kumimoji="0" lang="zh-TW" altLang="en-US" u="sng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蓊翳 ，大小不可</a:t>
            </a:r>
            <a:r>
              <a:rPr kumimoji="0" lang="zh-TW" altLang="zh-TW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辨名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，老藤</a:t>
            </a:r>
            <a:r>
              <a:rPr kumimoji="0" lang="zh-TW" altLang="zh-TW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纏結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其上，若虬龍 環繞，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風過葉落，有大如掌者。又有巨木裂土而出，兩葉始櫱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，已大十圍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，導人謂楠 也。楠之始生，已</a:t>
            </a:r>
            <a:r>
              <a:rPr kumimoji="0" lang="zh-TW" altLang="zh-TW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具全體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，歲久則堅，</a:t>
            </a:r>
            <a:r>
              <a:rPr kumimoji="0" lang="zh-TW" altLang="zh-TW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終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不加大，</a:t>
            </a:r>
            <a:r>
              <a:rPr kumimoji="0" lang="zh-TW" altLang="zh-TW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蓋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與竹笋同理 。樹上禽聲萬態，耳所創聞 ，目不得視其</a:t>
            </a:r>
            <a:r>
              <a:rPr kumimoji="0" lang="zh-TW" altLang="zh-TW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狀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。涼風襲肌，</a:t>
            </a:r>
            <a:r>
              <a:rPr kumimoji="0" lang="zh-TW" altLang="zh-TW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幾</a:t>
            </a: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忘炎暑。</a:t>
            </a:r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0115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rgbClr val="FFFFFF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90116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08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171" descr="1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7025" y="14652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172" descr="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988" y="24733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173" descr="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32663" y="24733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174" descr="1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04250" y="33147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Picture 175" descr="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19238" y="41925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176" descr="1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19475" y="42021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177" descr="1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6463" y="50133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5" name="Picture 178" descr="2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58769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9" name="Rectangle 179"/>
          <p:cNvSpPr>
            <a:spLocks noChangeArrowheads="1"/>
          </p:cNvSpPr>
          <p:nvPr/>
        </p:nvSpPr>
        <p:spPr bwMode="auto">
          <a:xfrm>
            <a:off x="1089025" y="1873250"/>
            <a:ext cx="5640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在今北投唭哩岸捷運站和立農國小之間、奇岩派出所和清江國小之間各有一條寬約兩公尺的小溪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679700" y="1544638"/>
            <a:ext cx="110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　　　</a:t>
            </a:r>
          </a:p>
        </p:txBody>
      </p:sp>
      <p:sp>
        <p:nvSpPr>
          <p:cNvPr id="61621" name="Rectangle 181"/>
          <p:cNvSpPr>
            <a:spLocks noChangeArrowheads="1"/>
          </p:cNvSpPr>
          <p:nvPr/>
        </p:nvSpPr>
        <p:spPr bwMode="auto">
          <a:xfrm>
            <a:off x="2200275" y="2822575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分辨其名稱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2843213" y="2492375"/>
            <a:ext cx="712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　</a:t>
            </a:r>
          </a:p>
        </p:txBody>
      </p:sp>
      <p:sp>
        <p:nvSpPr>
          <p:cNvPr id="61623" name="Rectangle 183"/>
          <p:cNvSpPr>
            <a:spLocks noChangeArrowheads="1"/>
          </p:cNvSpPr>
          <p:nvPr/>
        </p:nvSpPr>
        <p:spPr bwMode="auto">
          <a:xfrm>
            <a:off x="5114925" y="2800350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纏繞盤結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4572000" y="2492375"/>
            <a:ext cx="712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　</a:t>
            </a:r>
          </a:p>
        </p:txBody>
      </p:sp>
      <p:sp>
        <p:nvSpPr>
          <p:cNvPr id="61625" name="Rectangle 185"/>
          <p:cNvSpPr>
            <a:spLocks noChangeArrowheads="1"/>
          </p:cNvSpPr>
          <p:nvPr/>
        </p:nvSpPr>
        <p:spPr bwMode="auto">
          <a:xfrm>
            <a:off x="6443663" y="4581525"/>
            <a:ext cx="1866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具備大樹的整體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6588125" y="4221163"/>
            <a:ext cx="110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　　　</a:t>
            </a:r>
          </a:p>
        </p:txBody>
      </p:sp>
      <p:sp>
        <p:nvSpPr>
          <p:cNvPr id="61627" name="Rectangle 187"/>
          <p:cNvSpPr>
            <a:spLocks noChangeArrowheads="1"/>
          </p:cNvSpPr>
          <p:nvPr/>
        </p:nvSpPr>
        <p:spPr bwMode="auto">
          <a:xfrm>
            <a:off x="741363" y="537368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始終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827088" y="508476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61629" name="Rectangle 189"/>
          <p:cNvSpPr>
            <a:spLocks noChangeArrowheads="1"/>
          </p:cNvSpPr>
          <p:nvPr/>
        </p:nvSpPr>
        <p:spPr bwMode="auto">
          <a:xfrm>
            <a:off x="2527300" y="53594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大概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2627313" y="508476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61631" name="Rectangle 191"/>
          <p:cNvSpPr>
            <a:spLocks noChangeArrowheads="1"/>
          </p:cNvSpPr>
          <p:nvPr/>
        </p:nvSpPr>
        <p:spPr bwMode="auto">
          <a:xfrm>
            <a:off x="1619250" y="6237288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指禽鳥的形貌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2771775" y="587692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61633" name="Rectangle 193"/>
          <p:cNvSpPr>
            <a:spLocks noChangeArrowheads="1"/>
          </p:cNvSpPr>
          <p:nvPr/>
        </p:nvSpPr>
        <p:spPr bwMode="auto">
          <a:xfrm>
            <a:off x="5219700" y="558958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幾乎</a:t>
            </a:r>
          </a:p>
        </p:txBody>
      </p:sp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5292725" y="587692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61635" name="Rectangle 195"/>
          <p:cNvSpPr>
            <a:spLocks noChangeArrowheads="1"/>
          </p:cNvSpPr>
          <p:nvPr/>
        </p:nvSpPr>
        <p:spPr bwMode="auto">
          <a:xfrm>
            <a:off x="184150" y="2828925"/>
            <a:ext cx="1603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kumimoji="0" lang="zh-TW" altLang="en-US" sz="1800" b="1">
                <a:solidFill>
                  <a:srgbClr val="006600"/>
                </a:solidFill>
                <a:ea typeface="微軟正黑體" pitchFamily="34" charset="-120"/>
              </a:rPr>
              <a:t>呈現草木茂盛幽深的情境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63938" y="2784475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8" name="Text Box 198"/>
          <p:cNvSpPr txBox="1">
            <a:spLocks noChangeArrowheads="1"/>
          </p:cNvSpPr>
          <p:nvPr/>
        </p:nvSpPr>
        <p:spPr bwMode="auto">
          <a:xfrm>
            <a:off x="8435975" y="364648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308850" y="3741738"/>
            <a:ext cx="2095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轉品（名→動）</a:t>
            </a:r>
          </a:p>
        </p:txBody>
      </p:sp>
      <p:pic>
        <p:nvPicPr>
          <p:cNvPr id="90146" name="Picture 10" descr="上方ICON-段析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7" name="Picture 11" descr="上方ICON-段旨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8" name="Picture 12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9" name="Picture 13" descr="上方ICON-課堂Q&amp;A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50" name="Freeform 136"/>
          <p:cNvSpPr>
            <a:spLocks/>
          </p:cNvSpPr>
          <p:nvPr/>
        </p:nvSpPr>
        <p:spPr bwMode="auto">
          <a:xfrm flipV="1">
            <a:off x="8234363" y="1849438"/>
            <a:ext cx="468312" cy="32385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90151" name="Group 139"/>
          <p:cNvGrpSpPr>
            <a:grpSpLocks/>
          </p:cNvGrpSpPr>
          <p:nvPr/>
        </p:nvGrpSpPr>
        <p:grpSpPr bwMode="auto">
          <a:xfrm flipV="1">
            <a:off x="1033463" y="4527550"/>
            <a:ext cx="433387" cy="322263"/>
            <a:chOff x="2154" y="3657"/>
            <a:chExt cx="230" cy="137"/>
          </a:xfrm>
        </p:grpSpPr>
        <p:sp>
          <p:nvSpPr>
            <p:cNvPr id="9016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16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5401" name="Picture 137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378825" y="19939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7596188" y="1149350"/>
            <a:ext cx="18002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摹寫（視覺）</a:t>
            </a:r>
          </a:p>
        </p:txBody>
      </p:sp>
      <p:sp>
        <p:nvSpPr>
          <p:cNvPr id="52" name="文字方塊 51"/>
          <p:cNvSpPr txBox="1">
            <a:spLocks noChangeArrowheads="1"/>
          </p:cNvSpPr>
          <p:nvPr/>
        </p:nvSpPr>
        <p:spPr bwMode="auto">
          <a:xfrm>
            <a:off x="4368800" y="6237288"/>
            <a:ext cx="216058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摹寫（觸覺）</a:t>
            </a:r>
          </a:p>
        </p:txBody>
      </p:sp>
      <p:sp>
        <p:nvSpPr>
          <p:cNvPr id="90155" name="Freeform 136"/>
          <p:cNvSpPr>
            <a:spLocks/>
          </p:cNvSpPr>
          <p:nvPr/>
        </p:nvSpPr>
        <p:spPr bwMode="auto">
          <a:xfrm flipV="1">
            <a:off x="4029075" y="2879725"/>
            <a:ext cx="468313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3" name="Picture 137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151313" y="29337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57" name="Group 139"/>
          <p:cNvGrpSpPr>
            <a:grpSpLocks/>
          </p:cNvGrpSpPr>
          <p:nvPr/>
        </p:nvGrpSpPr>
        <p:grpSpPr bwMode="auto">
          <a:xfrm flipV="1">
            <a:off x="3132138" y="3716338"/>
            <a:ext cx="401637" cy="179387"/>
            <a:chOff x="2154" y="3657"/>
            <a:chExt cx="230" cy="137"/>
          </a:xfrm>
        </p:grpSpPr>
        <p:sp>
          <p:nvSpPr>
            <p:cNvPr id="9016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16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60" name="文字方塊 59"/>
          <p:cNvSpPr txBox="1">
            <a:spLocks noChangeArrowheads="1"/>
          </p:cNvSpPr>
          <p:nvPr/>
        </p:nvSpPr>
        <p:spPr bwMode="auto">
          <a:xfrm>
            <a:off x="4572000" y="2952750"/>
            <a:ext cx="739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譬喻</a:t>
            </a:r>
          </a:p>
        </p:txBody>
      </p:sp>
      <p:sp>
        <p:nvSpPr>
          <p:cNvPr id="90159" name="Freeform 136"/>
          <p:cNvSpPr>
            <a:spLocks/>
          </p:cNvSpPr>
          <p:nvPr/>
        </p:nvSpPr>
        <p:spPr bwMode="auto">
          <a:xfrm flipV="1">
            <a:off x="3563938" y="6261100"/>
            <a:ext cx="468312" cy="1778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90160" name="Group 139"/>
          <p:cNvGrpSpPr>
            <a:grpSpLocks/>
          </p:cNvGrpSpPr>
          <p:nvPr/>
        </p:nvGrpSpPr>
        <p:grpSpPr bwMode="auto">
          <a:xfrm flipV="1">
            <a:off x="6199188" y="6261100"/>
            <a:ext cx="401637" cy="179388"/>
            <a:chOff x="2154" y="3657"/>
            <a:chExt cx="230" cy="137"/>
          </a:xfrm>
        </p:grpSpPr>
        <p:sp>
          <p:nvSpPr>
            <p:cNvPr id="9016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16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9" name="Picture 137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708400" y="63087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37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355013" y="30305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1619" grpId="0"/>
      <p:bldP spid="61619" grpId="1"/>
      <p:bldP spid="61621" grpId="0"/>
      <p:bldP spid="61621" grpId="1"/>
      <p:bldP spid="61623" grpId="0"/>
      <p:bldP spid="61623" grpId="1"/>
      <p:bldP spid="61625" grpId="0"/>
      <p:bldP spid="61625" grpId="1"/>
      <p:bldP spid="61627" grpId="0"/>
      <p:bldP spid="61627" grpId="1"/>
      <p:bldP spid="61629" grpId="0"/>
      <p:bldP spid="61629" grpId="1"/>
      <p:bldP spid="61631" grpId="0"/>
      <p:bldP spid="61631" grpId="1"/>
      <p:bldP spid="61633" grpId="0"/>
      <p:bldP spid="61633" grpId="1"/>
      <p:bldP spid="61635" grpId="0"/>
      <p:bldP spid="61635" grpId="1"/>
      <p:bldP spid="61638" grpId="0"/>
      <p:bldP spid="61638" grpId="1"/>
      <p:bldP spid="49" grpId="0"/>
      <p:bldP spid="49" grpId="1"/>
      <p:bldP spid="44" grpId="0"/>
      <p:bldP spid="44" grpId="1"/>
      <p:bldP spid="52" grpId="0"/>
      <p:bldP spid="52" grpId="1"/>
      <p:bldP spid="60" grpId="0"/>
      <p:bldP spid="6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描述深林奇景：林木蓊翳、老藤巨木、禽鳴萬態、涼風襲肌。</a:t>
            </a:r>
            <a:endParaRPr kumimoji="0" lang="en-US" altLang="zh-TW" sz="320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91139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/>
          </p:cNvSpPr>
          <p:nvPr/>
        </p:nvSpPr>
        <p:spPr bwMode="auto">
          <a:xfrm>
            <a:off x="587375" y="981075"/>
            <a:ext cx="81613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對「深林」景觀的描述詳略相成，作者先運用視覺摹寫，詳述深林林相；接著略記深林中的禽聲和涼風，饒富餘韻。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5000"/>
              </a:lnSpc>
              <a:spcBef>
                <a:spcPts val="1200"/>
              </a:spcBef>
            </a:pPr>
            <a:r>
              <a:rPr kumimoji="0" lang="zh-TW" altLang="en-US" sz="2600">
                <a:solidFill>
                  <a:schemeClr val="tx1"/>
                </a:solidFill>
                <a:ea typeface="標楷體" pitchFamily="65" charset="-120"/>
              </a:rPr>
              <a:t>大約走了二、三里路，渡過兩條小溪，大家都是穿著鞋子徒步過河。又進入幽深的樹林中，樹木非常茂盛，有大有小，我們都不能分辨它們的名稱，老藤纏結在樹上，好像虬龍盤繞，風吹過來，樹葉掉落，有的像手掌那麼大。又有巨大的樹木從土中冒出來，才長出兩葉，它的樹幹已經大到十人才能合抱，嚮導說這是楠木。楠木剛長出時，已經具備大樹的整體，經過的時間愈久，它的材質則變得愈加堅硬，但始終不會再加粗，大概和竹筍成長的過程一樣。樹上傳來各種鳥聲，都是第一次聽到的，眼睛卻無法看到牠們的形貌。涼風吹拂著肌膚，讓人幾乎忘記了炎熱。</a:t>
            </a:r>
          </a:p>
        </p:txBody>
      </p:sp>
      <p:pic>
        <p:nvPicPr>
          <p:cNvPr id="9318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在第三段，作者如何敘述深林中所聞、所觸的景象？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89138"/>
            <a:ext cx="7921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3200">
                <a:ea typeface="標楷體" pitchFamily="65" charset="-120"/>
              </a:rPr>
              <a:t>有關樹上禽聲僅以「萬態」、 「耳所創聞，目不得視其狀」帶過</a:t>
            </a:r>
            <a:r>
              <a:rPr kumimoji="0" lang="zh-TW" altLang="en-US"/>
              <a:t>；</a:t>
            </a:r>
            <a:r>
              <a:rPr kumimoji="0" lang="zh-TW" altLang="en-US" sz="3200">
                <a:ea typeface="標楷體" pitchFamily="65" charset="-120"/>
              </a:rPr>
              <a:t>涼風亦僅以「襲肌」、「幾忘炎暑」略記。然而略記之餘，卻留下思考空間，令人想像深林中禽聲、涼風的無邊情狀。</a:t>
            </a:r>
          </a:p>
        </p:txBody>
      </p:sp>
      <p:pic>
        <p:nvPicPr>
          <p:cNvPr id="94212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3"/>
          <p:cNvSpPr>
            <a:spLocks/>
          </p:cNvSpPr>
          <p:nvPr/>
        </p:nvSpPr>
        <p:spPr bwMode="auto">
          <a:xfrm>
            <a:off x="684213" y="1042988"/>
            <a:ext cx="77755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復越峻坂 五六，</a:t>
            </a:r>
            <a:r>
              <a:rPr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值大溪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，溪廣四五丈，水</a:t>
            </a:r>
            <a:r>
              <a:rPr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潺潺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巉石 間，與石皆作藍靛色 ，導人謂此水源出硫穴下，是沸泉也。余以一指試之，猶熱甚，扶杖躡 巉石渡。</a:t>
            </a:r>
            <a:endParaRPr lang="zh-TW" altLang="en-US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5234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95235" name="Picture 10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11" descr="上方ICON-段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13" descr="上方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65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125" descr="2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17725" y="16160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126" descr="2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11288" y="25876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127" descr="2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60925" y="26066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4" name="Picture 128" descr="2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52513" y="45672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81" name="Rectangle 129"/>
          <p:cNvSpPr>
            <a:spLocks noChangeArrowheads="1"/>
          </p:cNvSpPr>
          <p:nvPr/>
        </p:nvSpPr>
        <p:spPr bwMode="auto">
          <a:xfrm>
            <a:off x="3495675" y="1293813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lang="zh-TW" altLang="en-US" sz="2100" b="1">
                <a:solidFill>
                  <a:srgbClr val="0070C0"/>
                </a:solidFill>
                <a:ea typeface="微軟正黑體" pitchFamily="34" charset="-120"/>
              </a:rPr>
              <a:t>遇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446463" y="16462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883" name="Rectangle 131"/>
          <p:cNvSpPr>
            <a:spLocks noChangeArrowheads="1"/>
          </p:cNvSpPr>
          <p:nvPr/>
        </p:nvSpPr>
        <p:spPr bwMode="auto">
          <a:xfrm>
            <a:off x="1741488" y="1943100"/>
            <a:ext cx="535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lang="zh-TW" altLang="en-US" sz="2100" b="1">
                <a:solidFill>
                  <a:srgbClr val="0070C0"/>
                </a:solidFill>
                <a:ea typeface="微軟正黑體" pitchFamily="34" charset="-120"/>
              </a:rPr>
              <a:t>今北投國中山坡下的磺港溪，寬約十五公尺，可惜溪上已蓋成停車場和運動場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3860800" y="164623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74885" name="Rectangle 133"/>
          <p:cNvSpPr>
            <a:spLocks noChangeArrowheads="1"/>
          </p:cNvSpPr>
          <p:nvPr/>
        </p:nvSpPr>
        <p:spPr bwMode="auto">
          <a:xfrm>
            <a:off x="7391400" y="1236663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lang="zh-TW" altLang="en-US" sz="2100" b="1">
                <a:solidFill>
                  <a:srgbClr val="0070C0"/>
                </a:solidFill>
                <a:ea typeface="微軟正黑體" pitchFamily="34" charset="-120"/>
              </a:rPr>
              <a:t>形容水流聲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7367588" y="164623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1763713" y="2959100"/>
            <a:ext cx="28559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摹寫（聽覺、視覺）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4356100" y="3933825"/>
            <a:ext cx="21605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摹寫（觸覺）</a:t>
            </a:r>
          </a:p>
        </p:txBody>
      </p:sp>
      <p:sp>
        <p:nvSpPr>
          <p:cNvPr id="95253" name="Freeform 136"/>
          <p:cNvSpPr>
            <a:spLocks/>
          </p:cNvSpPr>
          <p:nvPr/>
        </p:nvSpPr>
        <p:spPr bwMode="auto">
          <a:xfrm flipV="1">
            <a:off x="7164388" y="1916113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95254" name="Group 139"/>
          <p:cNvGrpSpPr>
            <a:grpSpLocks/>
          </p:cNvGrpSpPr>
          <p:nvPr/>
        </p:nvGrpSpPr>
        <p:grpSpPr bwMode="auto">
          <a:xfrm flipV="1">
            <a:off x="4371975" y="2924175"/>
            <a:ext cx="400050" cy="179388"/>
            <a:chOff x="2154" y="3657"/>
            <a:chExt cx="230" cy="137"/>
          </a:xfrm>
        </p:grpSpPr>
        <p:sp>
          <p:nvSpPr>
            <p:cNvPr id="9526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26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0504" name="Picture 137" descr="上標籤-修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99325" y="19351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56" name="Freeform 136"/>
          <p:cNvSpPr>
            <a:spLocks/>
          </p:cNvSpPr>
          <p:nvPr/>
        </p:nvSpPr>
        <p:spPr bwMode="auto">
          <a:xfrm flipV="1">
            <a:off x="3770313" y="3914775"/>
            <a:ext cx="349250" cy="22225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95257" name="Group 139"/>
          <p:cNvGrpSpPr>
            <a:grpSpLocks/>
          </p:cNvGrpSpPr>
          <p:nvPr/>
        </p:nvGrpSpPr>
        <p:grpSpPr bwMode="auto">
          <a:xfrm flipV="1">
            <a:off x="6877050" y="3905250"/>
            <a:ext cx="203200" cy="222250"/>
            <a:chOff x="2154" y="3657"/>
            <a:chExt cx="230" cy="137"/>
          </a:xfrm>
        </p:grpSpPr>
        <p:sp>
          <p:nvSpPr>
            <p:cNvPr id="9525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26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0507" name="Picture 137" descr="上標籤-修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32225" y="39862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7"/>
                  </p:tgtEl>
                </p:cond>
              </p:nextCondLst>
            </p:seq>
          </p:childTnLst>
        </p:cTn>
      </p:par>
    </p:tnLst>
    <p:bldLst>
      <p:bldP spid="74881" grpId="0"/>
      <p:bldP spid="74881" grpId="1"/>
      <p:bldP spid="74883" grpId="0"/>
      <p:bldP spid="74883" grpId="1"/>
      <p:bldP spid="74885" grpId="0"/>
      <p:bldP spid="74885" grpId="1"/>
      <p:bldP spid="20" grpId="0"/>
      <p:bldP spid="20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第一段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第二段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第三段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第四段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第五段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第六段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9" action="ppaction://hlinksldjump"/>
              </a:rPr>
              <a:t>第七段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記離開「深林」後的溫泉見聞。</a:t>
            </a:r>
            <a:endParaRPr kumimoji="0" lang="en-US" altLang="zh-TW" sz="320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97283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記敘溫泉溪之廣、險，再引導人之語，得知硫穴應離此不遠。</a:t>
            </a:r>
          </a:p>
        </p:txBody>
      </p:sp>
      <p:pic>
        <p:nvPicPr>
          <p:cNvPr id="9830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又越過五、六個陡峭的山坡，遇到一條大溪，溪流寬四、五丈，溪水潺潺流在險峻的岩石間，和岩石都呈現深藍色，嚮導說這裡的水發源於硫穴底下，是溫泉。我用一根手指頭試探水溫，水還很熱，拄著手杖踩著險峻的岩石渡過溪水。</a:t>
            </a:r>
          </a:p>
        </p:txBody>
      </p:sp>
      <p:pic>
        <p:nvPicPr>
          <p:cNvPr id="99331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請簡述第三、四段的敘述重點？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384300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3200">
                <a:ea typeface="標楷體" pitchFamily="65" charset="-120"/>
              </a:rPr>
              <a:t>第三段的重點在深林的樹貌和鳥聲，第四段則是溫泉溪（磺港溪）的巉石和沸泉。</a:t>
            </a:r>
          </a:p>
        </p:txBody>
      </p:sp>
      <p:pic>
        <p:nvPicPr>
          <p:cNvPr id="100356" name="Picture 1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作者為何必須扶杖通過磺港溪？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360488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ea typeface="標楷體" pitchFamily="65" charset="-120"/>
              </a:rPr>
              <a:t>因為磺港溪又寬（廣四五丈）又險（</a:t>
            </a:r>
            <a:r>
              <a:rPr kumimoji="0" lang="zh-TW" altLang="en-US" sz="3200">
                <a:ea typeface="標楷體" pitchFamily="65" charset="-120"/>
              </a:rPr>
              <a:t>水潺潺巉石間），所以必須扶杖小心地踩著巉石而過。</a:t>
            </a:r>
          </a:p>
        </p:txBody>
      </p:sp>
      <p:pic>
        <p:nvPicPr>
          <p:cNvPr id="101380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u="sng">
              <a:solidFill>
                <a:srgbClr val="FFFFFF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102403" name="Picture 10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11" descr="上方ICON-段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13" descr="上方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Rectangle 3"/>
          <p:cNvSpPr>
            <a:spLocks/>
          </p:cNvSpPr>
          <p:nvPr/>
        </p:nvSpPr>
        <p:spPr bwMode="auto">
          <a:xfrm>
            <a:off x="252413" y="1052513"/>
            <a:ext cx="84232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更進二三里，林木忽斷，始見前山。又陟 一小巔 ，覺履底漸熱，視草色萎黃無生意 。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望前山半麓，白氣縷縷，如山雲</a:t>
            </a: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乍吐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，搖曳青嶂 間，導人指曰：「</a:t>
            </a: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硫穴也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。」風至，硫氣甚惡 。</a:t>
            </a:r>
          </a:p>
        </p:txBody>
      </p:sp>
      <p:pic>
        <p:nvPicPr>
          <p:cNvPr id="102408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170" descr="下一頁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71" descr="2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70675" y="16097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1" name="Picture 172" descr="26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56550" y="16176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Picture 173" descr="27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84788" y="26003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3" name="Picture 174" descr="2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275263" y="35925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4" name="Picture 175" descr="2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916488" y="45640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888" name="Rectangle 176"/>
          <p:cNvSpPr>
            <a:spLocks noChangeArrowheads="1"/>
          </p:cNvSpPr>
          <p:nvPr/>
        </p:nvSpPr>
        <p:spPr bwMode="auto">
          <a:xfrm>
            <a:off x="2854325" y="3933825"/>
            <a:ext cx="3517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忽然湧出。乍，一說「剛剛」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889250" y="360203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　　</a:t>
            </a:r>
          </a:p>
        </p:txBody>
      </p:sp>
      <p:sp>
        <p:nvSpPr>
          <p:cNvPr id="115890" name="Rectangle 178"/>
          <p:cNvSpPr>
            <a:spLocks noChangeArrowheads="1"/>
          </p:cNvSpPr>
          <p:nvPr/>
        </p:nvSpPr>
        <p:spPr bwMode="auto">
          <a:xfrm>
            <a:off x="384175" y="496093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此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344488" y="45942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15892" name="Rectangle 180"/>
          <p:cNvSpPr>
            <a:spLocks noChangeArrowheads="1"/>
          </p:cNvSpPr>
          <p:nvPr/>
        </p:nvSpPr>
        <p:spPr bwMode="auto">
          <a:xfrm>
            <a:off x="5478463" y="2932113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望見前山地熱白煙縷縷搖曳的特殊景觀，而那正是硫穴所在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90700" y="492283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1" name="Freeform 136"/>
          <p:cNvSpPr>
            <a:spLocks/>
          </p:cNvSpPr>
          <p:nvPr/>
        </p:nvSpPr>
        <p:spPr bwMode="auto">
          <a:xfrm flipV="1">
            <a:off x="2555875" y="1951038"/>
            <a:ext cx="468313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22" name="Group 139"/>
          <p:cNvGrpSpPr>
            <a:grpSpLocks/>
          </p:cNvGrpSpPr>
          <p:nvPr/>
        </p:nvGrpSpPr>
        <p:grpSpPr bwMode="auto">
          <a:xfrm flipV="1">
            <a:off x="4732338" y="2924175"/>
            <a:ext cx="400050" cy="179388"/>
            <a:chOff x="2154" y="3657"/>
            <a:chExt cx="230" cy="137"/>
          </a:xfrm>
        </p:grpSpPr>
        <p:sp>
          <p:nvSpPr>
            <p:cNvPr id="10243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43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6647" name="Picture 137" descr="上標籤-修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655888" y="19891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3257550" y="1970088"/>
            <a:ext cx="26654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摹寫（視覺、觸覺）</a:t>
            </a: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3035300" y="4903788"/>
            <a:ext cx="21605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摹寫（嗅覺）</a:t>
            </a:r>
          </a:p>
        </p:txBody>
      </p:sp>
      <p:sp>
        <p:nvSpPr>
          <p:cNvPr id="102426" name="Freeform 136"/>
          <p:cNvSpPr>
            <a:spLocks/>
          </p:cNvSpPr>
          <p:nvPr/>
        </p:nvSpPr>
        <p:spPr bwMode="auto">
          <a:xfrm flipV="1">
            <a:off x="2532063" y="4878388"/>
            <a:ext cx="376237" cy="20161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6651" name="Picture 137" descr="上標籤-修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627313" y="49418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28" name="Group 139"/>
          <p:cNvGrpSpPr>
            <a:grpSpLocks/>
          </p:cNvGrpSpPr>
          <p:nvPr/>
        </p:nvGrpSpPr>
        <p:grpSpPr bwMode="auto">
          <a:xfrm flipV="1">
            <a:off x="4619625" y="4897438"/>
            <a:ext cx="241300" cy="196850"/>
            <a:chOff x="2154" y="3657"/>
            <a:chExt cx="230" cy="137"/>
          </a:xfrm>
        </p:grpSpPr>
        <p:sp>
          <p:nvSpPr>
            <p:cNvPr id="10242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43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1"/>
                  </p:tgtEl>
                </p:cond>
              </p:nextCondLst>
            </p:seq>
          </p:childTnLst>
        </p:cTn>
      </p:par>
    </p:tnLst>
    <p:bldLst>
      <p:bldP spid="115888" grpId="0"/>
      <p:bldP spid="115888" grpId="1"/>
      <p:bldP spid="115890" grpId="0"/>
      <p:bldP spid="115890" grpId="1"/>
      <p:bldP spid="115892" grpId="0"/>
      <p:bldP spid="115892" grpId="1"/>
      <p:bldP spid="26" grpId="0"/>
      <p:bldP spid="26" grpId="1"/>
      <p:bldP spid="27" grpId="0"/>
      <p:bldP spid="2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描述在小山巔遠望硫穴景觀和聞到的硫氣。</a:t>
            </a:r>
            <a:endParaRPr kumimoji="0" lang="en-US" altLang="zh-TW" sz="320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103427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3"/>
          <p:cNvSpPr>
            <a:spLocks/>
          </p:cNvSpPr>
          <p:nvPr/>
        </p:nvSpPr>
        <p:spPr bwMode="auto">
          <a:xfrm>
            <a:off x="1936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作者運用懸疑技巧，先寫人們對眼前所見、腳底所踏的異象疑惑不解，再適時藉導人之口道出「是硫穴也」，揭開答案。</a:t>
            </a:r>
          </a:p>
        </p:txBody>
      </p:sp>
      <p:pic>
        <p:nvPicPr>
          <p:cNvPr id="10445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再前進了二、三里路，樹林忽然中斷，然後才見到前山。再登上小山頂，感覺鞋底逐漸熱起來，看到草色枯黃沒有生機。遠望前山的半山腰，白氣接連不斷，像山雲忽然湧出，飄蕩在青翠高聳的山峰之間，嚮導指著說：「這就是硫穴。」風吹過來，硫磺氣味刺鼻難聞。</a:t>
            </a:r>
          </a:p>
        </p:txBody>
      </p:sp>
      <p:pic>
        <p:nvPicPr>
          <p:cNvPr id="10547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內容版面配置區 2"/>
          <p:cNvSpPr>
            <a:spLocks/>
          </p:cNvSpPr>
          <p:nvPr/>
        </p:nvSpPr>
        <p:spPr bwMode="auto">
          <a:xfrm>
            <a:off x="250825" y="765175"/>
            <a:ext cx="8785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第五段中，哪些訊息可以推論這是硫穴所在？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20763" y="1844675"/>
            <a:ext cx="75834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3250" indent="-603250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視覺：「草色萎黃無生意」、「前山半麓，白氣縷縷」。</a:t>
            </a:r>
          </a:p>
          <a:p>
            <a:pPr marL="603250" indent="-603250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嗅覺：「硫氣甚惡」。</a:t>
            </a:r>
          </a:p>
          <a:p>
            <a:pPr marL="603250" indent="-603250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觸覺：「覺履底漸熱」。</a:t>
            </a:r>
          </a:p>
        </p:txBody>
      </p:sp>
      <p:pic>
        <p:nvPicPr>
          <p:cNvPr id="106500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/>
          </p:cNvSpPr>
          <p:nvPr>
            <p:ph type="body" idx="1"/>
          </p:nvPr>
        </p:nvSpPr>
        <p:spPr>
          <a:xfrm>
            <a:off x="684213" y="1281113"/>
            <a:ext cx="7704137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余問番人 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硫土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所產，指茅廬後山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麓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間。明日拉顧君 偕往，坐莽葛 中，命二番兒操楫 。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緣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溪 入，溪盡為內北社 ，呼社人為導。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1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73732" name="Picture 38" descr="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9063" y="27765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39" descr="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5863" y="27892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圖片 17" descr="下方ICON-回目次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81" descr="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18145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120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35" descr="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15138" y="27987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36" descr="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8625" y="28003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37" descr="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90925" y="37750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4" name="Rectangle 138"/>
          <p:cNvSpPr>
            <a:spLocks noChangeArrowheads="1"/>
          </p:cNvSpPr>
          <p:nvPr/>
        </p:nvSpPr>
        <p:spPr bwMode="auto">
          <a:xfrm>
            <a:off x="2401888" y="2132013"/>
            <a:ext cx="296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指硫磺，因硫磺於常溫下為固體，故稱之為硫土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405063" y="1830388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4236" name="Rectangle 140"/>
          <p:cNvSpPr>
            <a:spLocks noChangeArrowheads="1"/>
          </p:cNvSpPr>
          <p:nvPr/>
        </p:nvSpPr>
        <p:spPr bwMode="auto">
          <a:xfrm>
            <a:off x="5910263" y="215106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山腳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934075" y="181451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38" name="Rectangle 142"/>
          <p:cNvSpPr>
            <a:spLocks noChangeArrowheads="1"/>
          </p:cNvSpPr>
          <p:nvPr/>
        </p:nvSpPr>
        <p:spPr bwMode="auto">
          <a:xfrm>
            <a:off x="6948488" y="3124200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沿著、順著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7358063" y="280511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pic>
        <p:nvPicPr>
          <p:cNvPr id="73746" name="Picture 10" descr="上方ICON-段析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687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7" name="Picture 11" descr="上方ICON-段旨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84438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Picture 12" descr="上方ICON-語譯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2452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234" grpId="0"/>
      <p:bldP spid="4234" grpId="1"/>
      <p:bldP spid="4236" grpId="0"/>
      <p:bldP spid="4236" grpId="1"/>
      <p:bldP spid="4238" grpId="0"/>
      <p:bldP spid="423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rgbClr val="FFFFFF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sp>
        <p:nvSpPr>
          <p:cNvPr id="107523" name="Rectangle 3"/>
          <p:cNvSpPr>
            <a:spLocks/>
          </p:cNvSpPr>
          <p:nvPr/>
        </p:nvSpPr>
        <p:spPr bwMode="auto">
          <a:xfrm>
            <a:off x="530225" y="1087438"/>
            <a:ext cx="813593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更進半里，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草木不生，地熱如炙 。左右兩山多巨石，</a:t>
            </a: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硫氣所</a:t>
            </a: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觸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剝蝕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如粉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。白氣五十餘道，皆從地底騰激 而出，沸珠噴濺，出地尺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許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。余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攬衣即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穴旁視之，聞怒雷震蕩地底，而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驚濤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與沸鼎聲間</a:t>
            </a:r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之，地復岌岌 欲動，令人心悸 。</a:t>
            </a:r>
          </a:p>
        </p:txBody>
      </p:sp>
      <p:pic>
        <p:nvPicPr>
          <p:cNvPr id="107524" name="Picture 11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10" descr="上方ICON-段析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87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11" descr="上方ICON-段旨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12" descr="上方ICON-語譯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452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15" descr="3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0063" y="16160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16" descr="3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lum contrast="20000"/>
          </a:blip>
          <a:srcRect/>
          <a:stretch>
            <a:fillRect/>
          </a:stretch>
        </p:blipFill>
        <p:spPr bwMode="auto">
          <a:xfrm>
            <a:off x="1979613" y="36068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0" name="Picture 17" descr="3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01013" y="45815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8" descr="3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43213" y="57340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2" name="Picture 19" descr="3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80063" y="57340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20" name="Rectangle 20"/>
          <p:cNvSpPr>
            <a:spLocks noChangeArrowheads="1"/>
          </p:cNvSpPr>
          <p:nvPr/>
        </p:nvSpPr>
        <p:spPr bwMode="auto">
          <a:xfrm>
            <a:off x="1400175" y="2963863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被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343025" y="26241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79222" name="Rectangle 22"/>
          <p:cNvSpPr>
            <a:spLocks noChangeArrowheads="1"/>
          </p:cNvSpPr>
          <p:nvPr/>
        </p:nvSpPr>
        <p:spPr bwMode="auto">
          <a:xfrm>
            <a:off x="2287588" y="2312988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指侵襲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2747963" y="26241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79224" name="Rectangle 24"/>
          <p:cNvSpPr>
            <a:spLocks noChangeArrowheads="1"/>
          </p:cNvSpPr>
          <p:nvPr/>
        </p:nvSpPr>
        <p:spPr bwMode="auto">
          <a:xfrm>
            <a:off x="3548063" y="2316163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因腐蝕而剝落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3475038" y="2624138"/>
            <a:ext cx="760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　　</a:t>
            </a:r>
          </a:p>
        </p:txBody>
      </p:sp>
      <p:sp>
        <p:nvSpPr>
          <p:cNvPr id="179226" name="Rectangle 26"/>
          <p:cNvSpPr>
            <a:spLocks noChangeArrowheads="1"/>
          </p:cNvSpPr>
          <p:nvPr/>
        </p:nvSpPr>
        <p:spPr bwMode="auto">
          <a:xfrm>
            <a:off x="3251200" y="3243263"/>
            <a:ext cx="294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估計數量之詞，猶言大約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6142038" y="361315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79228" name="Rectangle 28"/>
          <p:cNvSpPr>
            <a:spLocks noChangeArrowheads="1"/>
          </p:cNvSpPr>
          <p:nvPr/>
        </p:nvSpPr>
        <p:spPr bwMode="auto">
          <a:xfrm>
            <a:off x="6448425" y="4005263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提起衣袍下擺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7169150" y="3603625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　　</a:t>
            </a:r>
          </a:p>
        </p:txBody>
      </p:sp>
      <p:sp>
        <p:nvSpPr>
          <p:cNvPr id="179230" name="Rectangle 30"/>
          <p:cNvSpPr>
            <a:spLocks noChangeArrowheads="1"/>
          </p:cNvSpPr>
          <p:nvPr/>
        </p:nvSpPr>
        <p:spPr bwMode="auto">
          <a:xfrm>
            <a:off x="7667625" y="3268663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靠近、走近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04163" y="361315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79232" name="Rectangle 32"/>
          <p:cNvSpPr>
            <a:spLocks noChangeArrowheads="1"/>
          </p:cNvSpPr>
          <p:nvPr/>
        </p:nvSpPr>
        <p:spPr bwMode="auto">
          <a:xfrm>
            <a:off x="4435475" y="4232275"/>
            <a:ext cx="1866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震懾人心的波濤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5594350" y="4603750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　　</a:t>
            </a:r>
          </a:p>
        </p:txBody>
      </p:sp>
      <p:sp>
        <p:nvSpPr>
          <p:cNvPr id="179234" name="Rectangle 34"/>
          <p:cNvSpPr>
            <a:spLocks noChangeArrowheads="1"/>
          </p:cNvSpPr>
          <p:nvPr/>
        </p:nvSpPr>
        <p:spPr bwMode="auto">
          <a:xfrm>
            <a:off x="2482850" y="1955800"/>
            <a:ext cx="4968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硫穴附近一片荒蕪凋敝、枯萎剝蝕的景象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87913" y="2962275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49" name="Freeform 36"/>
          <p:cNvSpPr>
            <a:spLocks/>
          </p:cNvSpPr>
          <p:nvPr/>
        </p:nvSpPr>
        <p:spPr bwMode="auto">
          <a:xfrm flipV="1">
            <a:off x="2840038" y="4913313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7550" name="Group 37"/>
          <p:cNvGrpSpPr>
            <a:grpSpLocks/>
          </p:cNvGrpSpPr>
          <p:nvPr/>
        </p:nvGrpSpPr>
        <p:grpSpPr bwMode="auto">
          <a:xfrm flipV="1">
            <a:off x="4370388" y="4919663"/>
            <a:ext cx="468312" cy="179387"/>
            <a:chOff x="2154" y="3657"/>
            <a:chExt cx="230" cy="137"/>
          </a:xfrm>
        </p:grpSpPr>
        <p:sp>
          <p:nvSpPr>
            <p:cNvPr id="10756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56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79240" name="Picture 40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35288" y="49307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84213" y="5145088"/>
            <a:ext cx="459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TW" altLang="en-US" sz="20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譬喻（</a:t>
            </a:r>
            <a:r>
              <a:rPr lang="zh-TW" altLang="en-US" sz="2000" b="1">
                <a:solidFill>
                  <a:srgbClr val="FF0066"/>
                </a:solidFill>
                <a:ea typeface="微軟正黑體" pitchFamily="34" charset="-120"/>
              </a:rPr>
              <a:t>借喻：本體為「硫穴沸騰聲」</a:t>
            </a:r>
            <a:r>
              <a:rPr lang="zh-TW" altLang="en-US" sz="20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）、</a:t>
            </a:r>
          </a:p>
          <a:p>
            <a:pPr algn="r"/>
            <a:r>
              <a:rPr lang="zh-TW" altLang="en-US" sz="20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摹寫（聽覺）</a:t>
            </a:r>
            <a:endParaRPr lang="en-US" altLang="zh-TW" sz="2000" b="1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7553" name="Freeform 42"/>
          <p:cNvSpPr>
            <a:spLocks/>
          </p:cNvSpPr>
          <p:nvPr/>
        </p:nvSpPr>
        <p:spPr bwMode="auto">
          <a:xfrm flipV="1">
            <a:off x="5710238" y="4932363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7554" name="Group 43"/>
          <p:cNvGrpSpPr>
            <a:grpSpLocks/>
          </p:cNvGrpSpPr>
          <p:nvPr/>
        </p:nvGrpSpPr>
        <p:grpSpPr bwMode="auto">
          <a:xfrm flipV="1">
            <a:off x="836613" y="6048375"/>
            <a:ext cx="238125" cy="169863"/>
            <a:chOff x="2154" y="3657"/>
            <a:chExt cx="230" cy="137"/>
          </a:xfrm>
        </p:grpSpPr>
        <p:sp>
          <p:nvSpPr>
            <p:cNvPr id="10756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56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79246" name="Picture 46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81675" y="49688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6207125" y="4941888"/>
            <a:ext cx="24685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0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譬喻（</a:t>
            </a:r>
            <a:r>
              <a:rPr lang="zh-TW" altLang="en-US" sz="2000" b="1">
                <a:solidFill>
                  <a:srgbClr val="FF0066"/>
                </a:solidFill>
                <a:ea typeface="微軟正黑體" pitchFamily="34" charset="-120"/>
              </a:rPr>
              <a:t>借喻：本體為「硫穴沸騰聲」</a:t>
            </a:r>
            <a:r>
              <a:rPr lang="zh-TW" altLang="en-US" sz="20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）、</a:t>
            </a:r>
            <a:endParaRPr lang="en-US" altLang="zh-TW" sz="2000" b="1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zh-TW" altLang="en-US" sz="20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摹寫（聽覺）</a:t>
            </a:r>
            <a:endParaRPr lang="en-US" altLang="zh-TW" sz="2000" b="1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7557" name="Freeform 136"/>
          <p:cNvSpPr>
            <a:spLocks/>
          </p:cNvSpPr>
          <p:nvPr/>
        </p:nvSpPr>
        <p:spPr bwMode="auto">
          <a:xfrm rot="10800000" flipV="1">
            <a:off x="6202363" y="3403600"/>
            <a:ext cx="287337" cy="174625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7558" name="Group 139"/>
          <p:cNvGrpSpPr>
            <a:grpSpLocks/>
          </p:cNvGrpSpPr>
          <p:nvPr/>
        </p:nvGrpSpPr>
        <p:grpSpPr bwMode="auto">
          <a:xfrm rot="10800000" flipV="1">
            <a:off x="2555875" y="1373188"/>
            <a:ext cx="349250" cy="184150"/>
            <a:chOff x="2154" y="3657"/>
            <a:chExt cx="230" cy="137"/>
          </a:xfrm>
        </p:grpSpPr>
        <p:sp>
          <p:nvSpPr>
            <p:cNvPr id="10756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56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9" name="Picture 137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614613" y="12192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文字方塊 48"/>
          <p:cNvSpPr txBox="1">
            <a:spLocks noChangeArrowheads="1"/>
          </p:cNvSpPr>
          <p:nvPr/>
        </p:nvSpPr>
        <p:spPr bwMode="auto">
          <a:xfrm>
            <a:off x="2935288" y="1208088"/>
            <a:ext cx="246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0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摹寫（視覺、嗅覺）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9220" grpId="0"/>
      <p:bldP spid="179220" grpId="1"/>
      <p:bldP spid="179222" grpId="0"/>
      <p:bldP spid="179222" grpId="1"/>
      <p:bldP spid="179224" grpId="0"/>
      <p:bldP spid="179224" grpId="1"/>
      <p:bldP spid="179226" grpId="0"/>
      <p:bldP spid="179226" grpId="1"/>
      <p:bldP spid="179228" grpId="0"/>
      <p:bldP spid="179228" grpId="1"/>
      <p:bldP spid="179230" grpId="0"/>
      <p:bldP spid="179230" grpId="1"/>
      <p:bldP spid="179232" grpId="0"/>
      <p:bldP spid="179232" grpId="1"/>
      <p:bldP spid="179234" grpId="0"/>
      <p:bldP spid="179234" grpId="1"/>
      <p:bldP spid="49" grpId="0"/>
      <p:bldP spid="49" grpId="1"/>
      <p:bldP spid="8" grpId="0"/>
      <p:bldP spid="8" grpId="1"/>
      <p:bldP spid="46" grpId="0"/>
      <p:bldP spid="4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/>
          </p:cNvSpPr>
          <p:nvPr/>
        </p:nvSpPr>
        <p:spPr bwMode="auto">
          <a:xfrm>
            <a:off x="623888" y="1052513"/>
            <a:ext cx="81248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蓋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周廣百畝間，</a:t>
            </a: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實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一大沸鑊 ，余身乃行鑊蓋上，所賴</a:t>
            </a: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陷</a:t>
            </a:r>
            <a:r>
              <a:rPr kumimoji="0" lang="zh-TW" altLang="en-US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者，熱氣鼓 之</a:t>
            </a: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耳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。右旁巨石間，一穴獨大，思巨石無陷理 ，乃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即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石上俯瞰之，穴中毒焰撲人，目不能視，觸腦欲裂，急退百步乃止。</a:t>
            </a:r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左旁一溪，聲如倒峽 ，即沸泉所出源也。</a:t>
            </a:r>
          </a:p>
        </p:txBody>
      </p:sp>
      <p:pic>
        <p:nvPicPr>
          <p:cNvPr id="108547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562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13" descr="上方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7995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u="sng">
              <a:solidFill>
                <a:srgbClr val="FFFFFF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108552" name="Picture 11" descr="3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75225" y="16160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12" descr="3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91000" y="25781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3" descr="3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81438" y="35480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4" descr="3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65563" y="56975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515938" y="19843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大概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11200" y="16335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1485900" y="29622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而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1436688" y="26241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2187575" y="296227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陷落崩塌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2152650" y="26241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80245" name="Rectangle 21"/>
          <p:cNvSpPr>
            <a:spLocks noChangeArrowheads="1"/>
          </p:cNvSpPr>
          <p:nvPr/>
        </p:nvSpPr>
        <p:spPr bwMode="auto">
          <a:xfrm>
            <a:off x="3783013" y="295275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猶「也」，句末助詞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4819650" y="260508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80247" name="Rectangle 23"/>
          <p:cNvSpPr>
            <a:spLocks noChangeArrowheads="1"/>
          </p:cNvSpPr>
          <p:nvPr/>
        </p:nvSpPr>
        <p:spPr bwMode="auto">
          <a:xfrm>
            <a:off x="1430338" y="1963738"/>
            <a:ext cx="738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把穴旁周圍比成「沸鑊」，明白自己走在上面而能不陷下去，是由於熱氣撐起，這著實令人提心吊膽，也可知硫穴的奇險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19700" y="2924175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5032375" y="328295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登上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4792663" y="36036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08568" name="Freeform 34"/>
          <p:cNvSpPr>
            <a:spLocks/>
          </p:cNvSpPr>
          <p:nvPr/>
        </p:nvSpPr>
        <p:spPr bwMode="auto">
          <a:xfrm>
            <a:off x="893763" y="1400175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8569" name="Group 35"/>
          <p:cNvGrpSpPr>
            <a:grpSpLocks/>
          </p:cNvGrpSpPr>
          <p:nvPr/>
        </p:nvGrpSpPr>
        <p:grpSpPr bwMode="auto">
          <a:xfrm>
            <a:off x="4356100" y="1400175"/>
            <a:ext cx="468313" cy="179388"/>
            <a:chOff x="2154" y="3657"/>
            <a:chExt cx="230" cy="137"/>
          </a:xfrm>
        </p:grpSpPr>
        <p:sp>
          <p:nvSpPr>
            <p:cNvPr id="10858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58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80262" name="Picture 38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73138" y="12668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427163" y="1230313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譬喻（隱喻）</a:t>
            </a:r>
          </a:p>
        </p:txBody>
      </p:sp>
      <p:sp>
        <p:nvSpPr>
          <p:cNvPr id="108572" name="Freeform 136"/>
          <p:cNvSpPr>
            <a:spLocks/>
          </p:cNvSpPr>
          <p:nvPr/>
        </p:nvSpPr>
        <p:spPr bwMode="auto">
          <a:xfrm flipV="1">
            <a:off x="4554538" y="3900488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8573" name="Group 139"/>
          <p:cNvGrpSpPr>
            <a:grpSpLocks/>
          </p:cNvGrpSpPr>
          <p:nvPr/>
        </p:nvGrpSpPr>
        <p:grpSpPr bwMode="auto">
          <a:xfrm flipV="1">
            <a:off x="7366000" y="4881563"/>
            <a:ext cx="400050" cy="179387"/>
            <a:chOff x="2154" y="3657"/>
            <a:chExt cx="230" cy="137"/>
          </a:xfrm>
        </p:grpSpPr>
        <p:sp>
          <p:nvSpPr>
            <p:cNvPr id="10858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58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32800" name="Picture 137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13288" y="39370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文字方塊 48"/>
          <p:cNvSpPr txBox="1">
            <a:spLocks noChangeArrowheads="1"/>
          </p:cNvSpPr>
          <p:nvPr/>
        </p:nvSpPr>
        <p:spPr bwMode="auto">
          <a:xfrm>
            <a:off x="5165725" y="3937000"/>
            <a:ext cx="24685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摹寫（視覺、觸覺）</a:t>
            </a:r>
          </a:p>
        </p:txBody>
      </p:sp>
      <p:sp>
        <p:nvSpPr>
          <p:cNvPr id="108576" name="Freeform 136"/>
          <p:cNvSpPr>
            <a:spLocks/>
          </p:cNvSpPr>
          <p:nvPr/>
        </p:nvSpPr>
        <p:spPr bwMode="auto">
          <a:xfrm flipV="1">
            <a:off x="827088" y="6021388"/>
            <a:ext cx="457200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8577" name="Group 139"/>
          <p:cNvGrpSpPr>
            <a:grpSpLocks/>
          </p:cNvGrpSpPr>
          <p:nvPr/>
        </p:nvGrpSpPr>
        <p:grpSpPr bwMode="auto">
          <a:xfrm flipV="1">
            <a:off x="3635375" y="6007100"/>
            <a:ext cx="203200" cy="195263"/>
            <a:chOff x="2154" y="3657"/>
            <a:chExt cx="230" cy="137"/>
          </a:xfrm>
        </p:grpSpPr>
        <p:sp>
          <p:nvSpPr>
            <p:cNvPr id="10858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58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46" name="Picture 137" descr="上標籤-修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42975" y="60499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文字方塊 48"/>
          <p:cNvSpPr txBox="1">
            <a:spLocks noChangeArrowheads="1"/>
          </p:cNvSpPr>
          <p:nvPr/>
        </p:nvSpPr>
        <p:spPr bwMode="auto">
          <a:xfrm>
            <a:off x="1692275" y="6021388"/>
            <a:ext cx="24685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摹寫（聽覺）</a:t>
            </a:r>
          </a:p>
        </p:txBody>
      </p:sp>
      <p:sp>
        <p:nvSpPr>
          <p:cNvPr id="42" name="文字方塊 14"/>
          <p:cNvSpPr txBox="1">
            <a:spLocks noChangeArrowheads="1"/>
          </p:cNvSpPr>
          <p:nvPr/>
        </p:nvSpPr>
        <p:spPr bwMode="auto">
          <a:xfrm>
            <a:off x="3198813" y="16160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2979738" y="1212850"/>
            <a:ext cx="10779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即、就是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2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80239" grpId="0"/>
      <p:bldP spid="180239" grpId="1"/>
      <p:bldP spid="180241" grpId="0"/>
      <p:bldP spid="180241" grpId="1"/>
      <p:bldP spid="180243" grpId="0"/>
      <p:bldP spid="180243" grpId="1"/>
      <p:bldP spid="180245" grpId="0"/>
      <p:bldP spid="180245" grpId="1"/>
      <p:bldP spid="180247" grpId="0"/>
      <p:bldP spid="180247" grpId="1"/>
      <p:bldP spid="180249" grpId="0"/>
      <p:bldP spid="180249" grpId="1"/>
      <p:bldP spid="49" grpId="0"/>
      <p:bldP spid="49" grpId="1"/>
      <p:bldP spid="41" grpId="0"/>
      <p:bldP spid="41" grpId="1"/>
      <p:bldP spid="47" grpId="0"/>
      <p:bldP spid="47" grpId="1"/>
      <p:bldP spid="43" grpId="0"/>
      <p:bldP spid="4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特寫硫</a:t>
            </a:r>
            <a:r>
              <a:rPr kumimoji="0" lang="zh-TW" altLang="en-US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穴</a:t>
            </a:r>
            <a:r>
              <a:rPr kumimoji="0" lang="zh-TW" altLang="zh-TW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及其周邊景致。</a:t>
            </a:r>
            <a:endParaRPr kumimoji="0" lang="en-US" altLang="zh-TW" sz="320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10957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4" name="Rectangle 3"/>
          <p:cNvSpPr>
            <a:spLocks/>
          </p:cNvSpPr>
          <p:nvPr/>
        </p:nvSpPr>
        <p:spPr bwMode="auto">
          <a:xfrm>
            <a:off x="623888" y="981075"/>
            <a:ext cx="7835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先以視覺摹寫為主，具體呈現硫穴周遭的景觀，接著以聽覺摹寫結合譬喻來描述穴旁的奇險。最後以視覺、觸覺摹寫作者冒險登石俯瞰硫穴，見硫氣騰激、毒焰撲人，凸顯硫穴的駭人。</a:t>
            </a:r>
          </a:p>
        </p:txBody>
      </p:sp>
      <p:pic>
        <p:nvPicPr>
          <p:cNvPr id="11059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再前進半里路，草木都不生長，地面熱得像火烤一樣。左右兩邊山壁有許多巨大的岩石，被硫氣侵襲，腐蝕剝落有如粉末。有白氣五十多道，都從地底奔騰飛濺出來，沸騰的水珠飛噴濺射，離地面大約有一尺多高。我提起衣袍下襬靠近洞穴旁觀看，聽到有如怒雷的聲音在地底下震蕩，又像洶湧的浪濤聲和鍋中熱水沸騰的聲音相交錯，地面又危險得像要移動一般，令人心裡驚怕。</a:t>
            </a:r>
          </a:p>
        </p:txBody>
      </p:sp>
      <p:pic>
        <p:nvPicPr>
          <p:cNvPr id="111619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大概周圍一百畝之間，就像一個沸騰的大鍋子，我就像走在鍋蓋上，有所依賴而不陷下去，是熱氣撐起來的緣故。右邊巨石之間，有一個洞穴特別大，我想巨石不可能陷落，就登上巨石俯視這個洞穴，洞穴中毒氣撲來，眼睛不能直視，一薰到毒氣，頭腦都快要裂開，趕緊後退了一百步才停止。左邊有一條溪流，聲音像江水傾峽而出，這是溫泉的源頭。</a:t>
            </a:r>
          </a:p>
        </p:txBody>
      </p:sp>
      <p:pic>
        <p:nvPicPr>
          <p:cNvPr id="112643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內容版面配置區 2"/>
          <p:cNvSpPr>
            <a:spLocks/>
          </p:cNvSpPr>
          <p:nvPr/>
        </p:nvSpPr>
        <p:spPr bwMode="auto">
          <a:xfrm>
            <a:off x="34925" y="765175"/>
            <a:ext cx="88915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請問作者從哪些觀察角度來描寫硫穴？他為什麼採取這樣的寫法？【問題討論三】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755650" y="183832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先從硫穴的周遭觀察、描寫：「草木不生，地熱如炙，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出地尺許」，以視覺摹寫為主，具體呈現硫穴周遭的景觀。</a:t>
            </a:r>
          </a:p>
          <a:p>
            <a:pPr marL="447675" indent="-447675">
              <a:spcBef>
                <a:spcPct val="20000"/>
              </a:spcBef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接著走近硫穴旁觀察、描寫：「余攬衣即穴旁視之，聞怒雷震蕩地底，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熱氣鼓之耳」，以聽覺摹寫結合譬喻，生動描寫穴旁的奇險。</a:t>
            </a:r>
          </a:p>
        </p:txBody>
      </p:sp>
      <p:pic>
        <p:nvPicPr>
          <p:cNvPr id="113668" name="Picture 9" descr="下一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5986463"/>
            <a:ext cx="8382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內容版面配置區 2"/>
          <p:cNvSpPr txBox="1">
            <a:spLocks/>
          </p:cNvSpPr>
          <p:nvPr/>
        </p:nvSpPr>
        <p:spPr bwMode="auto">
          <a:xfrm>
            <a:off x="900113" y="186372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然後從巨石上俯瞰、描寫：「乃即石上俯</a:t>
            </a:r>
            <a:br>
              <a:rPr kumimoji="0" lang="zh-TW" altLang="en-US" sz="32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　 瞰之，穴中毒焰撲人，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急退百步乃</a:t>
            </a:r>
            <a:br>
              <a:rPr kumimoji="0" lang="zh-TW" altLang="en-US" sz="32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>
                <a:ea typeface="標楷體" pitchFamily="65" charset="-120"/>
              </a:rPr>
              <a:t>　  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止」，透過視覺、觸覺摹寫，凸顯硫穴的</a:t>
            </a:r>
            <a:br>
              <a:rPr kumimoji="0" lang="zh-TW" altLang="en-US" sz="32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>
                <a:ea typeface="標楷體" pitchFamily="65" charset="-120"/>
              </a:rPr>
              <a:t>　  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奇絕可怕。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　　作者之所以採取這樣的寫法，一方面既是出自小心謹慎的行事態度，隨著逐步試探接近硫穴，呈現出層次感、立體感；另方面也可充分運用摹寫技巧，視覺之外，聽覺、觸覺、嗅覺不一而足，有著令人驚心動魄的真實感。</a:t>
            </a:r>
          </a:p>
        </p:txBody>
      </p:sp>
      <p:pic>
        <p:nvPicPr>
          <p:cNvPr id="114691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請問作者從哪些觀察角度來描寫硫穴？他為什麼採取這樣的寫法？【問題討論三】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圖片 4" descr="下方ICON-關閉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作者如何由遠及近地描摹硫氣的狀態？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370013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(1)先是「望前山半麓，白氣縷縷，如山雲乍吐，搖曳青嶂間」。</a:t>
            </a:r>
          </a:p>
          <a:p>
            <a:pPr marL="541338" indent="-5413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(2)更進半里看到「白氣五十餘道，皆從地底騰激而出，沸珠噴濺，出地尺許」。</a:t>
            </a:r>
          </a:p>
          <a:p>
            <a:pPr marL="541338" indent="-5413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(3)登巨石俯瞰硫穴，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穴中毒焰撲人，目不能視，觸腦欲裂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reeform 34"/>
          <p:cNvSpPr>
            <a:spLocks/>
          </p:cNvSpPr>
          <p:nvPr/>
        </p:nvSpPr>
        <p:spPr bwMode="auto">
          <a:xfrm>
            <a:off x="5310188" y="1335088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673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rgbClr val="FFFFFF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sp>
        <p:nvSpPr>
          <p:cNvPr id="116740" name="Rectangle 3"/>
          <p:cNvSpPr>
            <a:spLocks/>
          </p:cNvSpPr>
          <p:nvPr/>
        </p:nvSpPr>
        <p:spPr bwMode="auto">
          <a:xfrm>
            <a:off x="900113" y="1052513"/>
            <a:ext cx="74168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還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就深林小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憩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，循舊路返。衣染硫氣，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累日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不散。始悟向 之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倒峽崩崖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轟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耳不輟者，是硫穴沸聲也。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賦 二律：</a:t>
            </a:r>
          </a:p>
        </p:txBody>
      </p:sp>
      <p:pic>
        <p:nvPicPr>
          <p:cNvPr id="116741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10" descr="上方ICON-段析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87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11" descr="上方ICON-段旨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12" descr="上方ICON-語譯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452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11" descr="3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92400" y="2597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Picture 12" descr="4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19475" y="35687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915988" y="19716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回到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984250" y="164147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2697163" y="196373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休息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2774950" y="164147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6692900" y="199072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接連數日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7026275" y="1641475"/>
            <a:ext cx="733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1003300" y="2962275"/>
            <a:ext cx="3733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很有沖垮山崖之氣勢的巨大水聲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3311525" y="2622550"/>
            <a:ext cx="1431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　　　　　</a:t>
            </a:r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5119688" y="295275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轟擊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5103813" y="263048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2555875" y="3960813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因此、因而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2774950" y="360203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16759" name="Freeform 136"/>
          <p:cNvSpPr>
            <a:spLocks/>
          </p:cNvSpPr>
          <p:nvPr/>
        </p:nvSpPr>
        <p:spPr bwMode="auto">
          <a:xfrm rot="10800000" flipV="1">
            <a:off x="1042988" y="2435225"/>
            <a:ext cx="234950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" name="Picture 137" descr="上標籤-修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22900" y="12017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字方塊 48"/>
          <p:cNvSpPr txBox="1">
            <a:spLocks noChangeArrowheads="1"/>
          </p:cNvSpPr>
          <p:nvPr/>
        </p:nvSpPr>
        <p:spPr bwMode="auto">
          <a:xfrm>
            <a:off x="5867400" y="1144588"/>
            <a:ext cx="160178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摹寫（嗅覺）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7405" grpId="0"/>
      <p:bldP spid="187405" grpId="1"/>
      <p:bldP spid="187407" grpId="0"/>
      <p:bldP spid="187407" grpId="1"/>
      <p:bldP spid="187409" grpId="0"/>
      <p:bldP spid="187409" grpId="1"/>
      <p:bldP spid="187411" grpId="0"/>
      <p:bldP spid="187411" grpId="1"/>
      <p:bldP spid="187413" grpId="0"/>
      <p:bldP spid="187413" grpId="1"/>
      <p:bldP spid="187415" grpId="0"/>
      <p:bldP spid="187415" grpId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179388" y="1092200"/>
            <a:ext cx="8713787" cy="4137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TW" altLang="zh-TW" smtClean="0">
                <a:ea typeface="標楷體" pitchFamily="65" charset="-120"/>
              </a:rPr>
              <a:t>陳述行前準備工作。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7577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/>
          </p:cNvSpPr>
          <p:nvPr/>
        </p:nvSpPr>
        <p:spPr bwMode="auto">
          <a:xfrm>
            <a:off x="2420938" y="1014413"/>
            <a:ext cx="5256212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造化鍾奇構 ，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崇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岡湧沸泉。</a:t>
            </a:r>
          </a:p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怒雷翻地軸 ，毒霧 撼崖巔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碧澗</a:t>
            </a:r>
            <a:r>
              <a:rPr kumimoji="0" lang="zh-TW" altLang="en-US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松長槁，丹山草欲燃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。</a:t>
            </a:r>
          </a:p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蓬瀛 遙在望，煮石迓神仙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。</a:t>
            </a:r>
          </a:p>
        </p:txBody>
      </p:sp>
      <p:pic>
        <p:nvPicPr>
          <p:cNvPr id="117763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12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54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117766" name="Picture 11" descr="4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3075" y="1581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12" descr="4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3550" y="27130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8" name="Picture 13" descr="4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41950" y="27447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14" descr="4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84925" y="38354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15" descr="4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51188" y="4994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1" name="Picture 16" descr="4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62725" y="49752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33" name="Rectangle 17"/>
          <p:cNvSpPr>
            <a:spLocks noChangeArrowheads="1"/>
          </p:cNvSpPr>
          <p:nvPr/>
        </p:nvSpPr>
        <p:spPr bwMode="auto">
          <a:xfrm>
            <a:off x="4741863" y="191611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高峻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816475" y="161448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2513013" y="418782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泛指山溪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2525713" y="3870325"/>
            <a:ext cx="733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</a:t>
            </a:r>
          </a:p>
        </p:txBody>
      </p:sp>
      <p:sp>
        <p:nvSpPr>
          <p:cNvPr id="188437" name="Rectangle 21"/>
          <p:cNvSpPr>
            <a:spLocks noChangeArrowheads="1"/>
          </p:cNvSpPr>
          <p:nvPr/>
        </p:nvSpPr>
        <p:spPr bwMode="auto">
          <a:xfrm>
            <a:off x="2543175" y="3033713"/>
            <a:ext cx="267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指翻騰如雷的沸泉聲，以及撼動山巔的硫氣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02438" y="3059113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4421188" y="4186238"/>
            <a:ext cx="1876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硫磺穴的熾熱所形成的駭人景象</a:t>
            </a:r>
          </a:p>
        </p:txBody>
      </p:sp>
      <p:pic>
        <p:nvPicPr>
          <p:cNvPr id="3" name="圖片 18" descr="下標籤-析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45250" y="417988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41" name="Rectangle 25"/>
          <p:cNvSpPr>
            <a:spLocks noChangeArrowheads="1"/>
          </p:cNvSpPr>
          <p:nvPr/>
        </p:nvSpPr>
        <p:spPr bwMode="auto">
          <a:xfrm>
            <a:off x="2555875" y="5338763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將在山腰的縷縷硫氣白煙，想像成煮白石為糧的炊煙</a:t>
            </a:r>
          </a:p>
        </p:txBody>
      </p:sp>
      <p:pic>
        <p:nvPicPr>
          <p:cNvPr id="4" name="圖片 18" descr="下標籤-析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2100" y="531018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6161088" y="1227138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9900FF"/>
                </a:solidFill>
                <a:ea typeface="微軟正黑體" pitchFamily="34" charset="-120"/>
              </a:rPr>
              <a:t>韻腳</a:t>
            </a:r>
          </a:p>
        </p:txBody>
      </p:sp>
      <p:sp>
        <p:nvSpPr>
          <p:cNvPr id="188444" name="Oval 28"/>
          <p:cNvSpPr>
            <a:spLocks noChangeArrowheads="1"/>
          </p:cNvSpPr>
          <p:nvPr/>
        </p:nvSpPr>
        <p:spPr bwMode="auto">
          <a:xfrm>
            <a:off x="6246813" y="1576388"/>
            <a:ext cx="360362" cy="358775"/>
          </a:xfrm>
          <a:prstGeom prst="ellipse">
            <a:avLst/>
          </a:prstGeom>
          <a:noFill/>
          <a:ln w="3175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188445" name="Oval 29"/>
          <p:cNvSpPr>
            <a:spLocks noChangeArrowheads="1"/>
          </p:cNvSpPr>
          <p:nvPr/>
        </p:nvSpPr>
        <p:spPr bwMode="auto">
          <a:xfrm>
            <a:off x="6426200" y="2692400"/>
            <a:ext cx="360363" cy="358775"/>
          </a:xfrm>
          <a:prstGeom prst="ellipse">
            <a:avLst/>
          </a:prstGeom>
          <a:noFill/>
          <a:ln w="3175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188446" name="Oval 30"/>
          <p:cNvSpPr>
            <a:spLocks noChangeArrowheads="1"/>
          </p:cNvSpPr>
          <p:nvPr/>
        </p:nvSpPr>
        <p:spPr bwMode="auto">
          <a:xfrm>
            <a:off x="6051550" y="3829050"/>
            <a:ext cx="360363" cy="358775"/>
          </a:xfrm>
          <a:prstGeom prst="ellipse">
            <a:avLst/>
          </a:prstGeom>
          <a:noFill/>
          <a:ln w="3175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188447" name="Oval 31"/>
          <p:cNvSpPr>
            <a:spLocks noChangeArrowheads="1"/>
          </p:cNvSpPr>
          <p:nvPr/>
        </p:nvSpPr>
        <p:spPr bwMode="auto">
          <a:xfrm>
            <a:off x="6251575" y="4972050"/>
            <a:ext cx="360363" cy="358775"/>
          </a:xfrm>
          <a:prstGeom prst="ellipse">
            <a:avLst/>
          </a:prstGeom>
          <a:noFill/>
          <a:ln w="3175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kumimoji="0" lang="zh-TW" altLang="en-US"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443"/>
                  </p:tgtEl>
                </p:cond>
              </p:nextCondLst>
            </p:seq>
          </p:childTnLst>
        </p:cTn>
      </p:par>
    </p:tnLst>
    <p:bldLst>
      <p:bldP spid="188433" grpId="0"/>
      <p:bldP spid="188433" grpId="1"/>
      <p:bldP spid="188435" grpId="0"/>
      <p:bldP spid="188435" grpId="1"/>
      <p:bldP spid="188437" grpId="0"/>
      <p:bldP spid="188437" grpId="1"/>
      <p:bldP spid="188439" grpId="0"/>
      <p:bldP spid="188439" grpId="1"/>
      <p:bldP spid="188441" grpId="0"/>
      <p:bldP spid="188441" grpId="1"/>
      <p:bldP spid="188444" grpId="0" animBg="1"/>
      <p:bldP spid="188444" grpId="1" animBg="1"/>
      <p:bldP spid="188445" grpId="0" animBg="1"/>
      <p:bldP spid="188445" grpId="1" animBg="1"/>
      <p:bldP spid="188446" grpId="0" animBg="1"/>
      <p:bldP spid="188446" grpId="1" animBg="1"/>
      <p:bldP spid="188447" grpId="0" animBg="1"/>
      <p:bldP spid="18844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"/>
          <p:cNvSpPr>
            <a:spLocks/>
          </p:cNvSpPr>
          <p:nvPr/>
        </p:nvSpPr>
        <p:spPr bwMode="auto">
          <a:xfrm>
            <a:off x="2576513" y="995363"/>
            <a:ext cx="58928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五月行人少，西陲 有火山。</a:t>
            </a:r>
          </a:p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孰知泉沸處，遂使履行 難。</a:t>
            </a:r>
          </a:p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落粉銷危石 ，流黃漬篆斑 。</a:t>
            </a:r>
          </a:p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轟聲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傳十里，不是</a:t>
            </a:r>
            <a:r>
              <a:rPr kumimoji="0" lang="zh-TW" altLang="en-US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響潺湲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。</a:t>
            </a:r>
          </a:p>
        </p:txBody>
      </p:sp>
      <p:pic>
        <p:nvPicPr>
          <p:cNvPr id="118786" name="圖片 17" descr="下方ICON-回目次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12" descr="上方ICON-語譯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2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13" descr="上方ICON-課堂Q&amp;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995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118790" name="Picture 10" descr="4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7188" y="15494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11" descr="4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25" y="26812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12" descr="4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98963" y="38227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Picture 13" descr="5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29413" y="38306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4" name="Picture 14" descr="5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0025" y="49530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2616200" y="5300663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巨大的聲響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652713" y="4978400"/>
            <a:ext cx="733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</a:t>
            </a:r>
          </a:p>
        </p:txBody>
      </p:sp>
      <p:sp>
        <p:nvSpPr>
          <p:cNvPr id="189457" name="Rectangle 17"/>
          <p:cNvSpPr>
            <a:spLocks noChangeArrowheads="1"/>
          </p:cNvSpPr>
          <p:nvPr/>
        </p:nvSpPr>
        <p:spPr bwMode="auto">
          <a:xfrm>
            <a:off x="5507038" y="5300663"/>
            <a:ext cx="1866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指大瀑布的水聲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500688" y="4978400"/>
            <a:ext cx="1096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</a:t>
            </a: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6316663" y="1204913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9900FF"/>
                </a:solidFill>
                <a:ea typeface="微軟正黑體" pitchFamily="34" charset="-120"/>
              </a:rPr>
              <a:t>韻腳</a:t>
            </a:r>
          </a:p>
        </p:txBody>
      </p:sp>
      <p:sp>
        <p:nvSpPr>
          <p:cNvPr id="189460" name="Oval 20"/>
          <p:cNvSpPr>
            <a:spLocks noChangeArrowheads="1"/>
          </p:cNvSpPr>
          <p:nvPr/>
        </p:nvSpPr>
        <p:spPr bwMode="auto">
          <a:xfrm>
            <a:off x="6402388" y="1554163"/>
            <a:ext cx="360362" cy="358775"/>
          </a:xfrm>
          <a:prstGeom prst="ellipse">
            <a:avLst/>
          </a:prstGeom>
          <a:noFill/>
          <a:ln w="3175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189461" name="Oval 21"/>
          <p:cNvSpPr>
            <a:spLocks noChangeArrowheads="1"/>
          </p:cNvSpPr>
          <p:nvPr/>
        </p:nvSpPr>
        <p:spPr bwMode="auto">
          <a:xfrm>
            <a:off x="6405563" y="2670175"/>
            <a:ext cx="360362" cy="358775"/>
          </a:xfrm>
          <a:prstGeom prst="ellipse">
            <a:avLst/>
          </a:prstGeom>
          <a:noFill/>
          <a:ln w="3175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189462" name="Oval 22"/>
          <p:cNvSpPr>
            <a:spLocks noChangeArrowheads="1"/>
          </p:cNvSpPr>
          <p:nvPr/>
        </p:nvSpPr>
        <p:spPr bwMode="auto">
          <a:xfrm>
            <a:off x="6399213" y="3806825"/>
            <a:ext cx="360362" cy="358775"/>
          </a:xfrm>
          <a:prstGeom prst="ellipse">
            <a:avLst/>
          </a:prstGeom>
          <a:noFill/>
          <a:ln w="3175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189463" name="Oval 23"/>
          <p:cNvSpPr>
            <a:spLocks noChangeArrowheads="1"/>
          </p:cNvSpPr>
          <p:nvPr/>
        </p:nvSpPr>
        <p:spPr bwMode="auto">
          <a:xfrm>
            <a:off x="6218238" y="4949825"/>
            <a:ext cx="360362" cy="358775"/>
          </a:xfrm>
          <a:prstGeom prst="ellipse">
            <a:avLst/>
          </a:prstGeom>
          <a:noFill/>
          <a:ln w="3175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kumimoji="0" lang="zh-TW" altLang="en-US"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9"/>
                  </p:tgtEl>
                </p:cond>
              </p:nextCondLst>
            </p:seq>
          </p:childTnLst>
        </p:cTn>
      </p:par>
    </p:tnLst>
    <p:bldLst>
      <p:bldP spid="189455" grpId="0"/>
      <p:bldP spid="189455" grpId="1"/>
      <p:bldP spid="189457" grpId="0"/>
      <p:bldP spid="189457" grpId="1"/>
      <p:bldP spid="189460" grpId="0" animBg="1"/>
      <p:bldP spid="189460" grpId="1" animBg="1"/>
      <p:bldP spid="189461" grpId="0" animBg="1"/>
      <p:bldP spid="189461" grpId="1" animBg="1"/>
      <p:bldP spid="189462" grpId="0" animBg="1"/>
      <p:bldP spid="189462" grpId="1" animBg="1"/>
      <p:bldP spid="189463" grpId="0" animBg="1"/>
      <p:bldP spid="18946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描述踏上歸途後的感受，並以兩首律詩照應全文。</a:t>
            </a:r>
            <a:endParaRPr kumimoji="0" lang="en-US" altLang="zh-TW" sz="320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11981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3"/>
          <p:cNvSpPr>
            <a:spLocks/>
          </p:cNvSpPr>
          <p:nvPr/>
        </p:nvSpPr>
        <p:spPr bwMode="auto">
          <a:xfrm>
            <a:off x="696913" y="981075"/>
            <a:ext cx="79073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由於一連串新奇的景象縈迴腦際，作者即興寫下兩首律詩：第一首前三聯重點在敘述硫穴一帶的奇構異象，尾聯將山腰的縷縷白煙，想像成在仙境煮白石為糧迎接神仙，富有神祕色彩。第二首首聯交代採硫的季節、地區，後三聯則是分別描述溫泉地熱、硫氣侵染、硫穴沸聲，形象鮮明。</a:t>
            </a:r>
          </a:p>
        </p:txBody>
      </p:sp>
      <p:pic>
        <p:nvPicPr>
          <p:cNvPr id="12083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我們回到幽深的樹林休息片刻，順著原路回去。衣服薰染了硫磺氣味，接連幾天都不消散。我才知先前聽到的那種像江水傾峽、沖垮山崖，而不停轟擊耳朵的巨響，原來是硫穴沸騰的聲音。因此我寫了兩首律詩：</a:t>
            </a:r>
          </a:p>
        </p:txBody>
      </p:sp>
      <p:pic>
        <p:nvPicPr>
          <p:cNvPr id="121859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2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造物者將奇偉的山水匯聚於此地，高峻的山岡湧出沸騰的泉水。沸泉驚濤之聲如怒雷，震動了大地；帶有毒性且刺鼻難聞的硫磺味霧氣，撼動了山頂。山溪兩旁的松樹長期枯槁，山上硫穴周遭的草木紅得像要燃燒起來。遠處美麗的山峰，有如蓬萊、瀛洲等神山遙遙在望，而此地縷縷白煙飛騰，有如在仙境煮白石為糧迎接神仙。</a:t>
            </a:r>
          </a:p>
        </p:txBody>
      </p:sp>
      <p:pic>
        <p:nvPicPr>
          <p:cNvPr id="122883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五月行人稀少，西邊有座火山。哪知泉水沸騰的地方，讓人行走困難。高大的山岩被硫氣薰染侵蝕，像粉末般剝落，形成駁雜的紋路。傳遍十里之遠的轟隆巨響，竟是硫穴的沸騰聲，而不是水流的聲音。</a:t>
            </a:r>
          </a:p>
        </p:txBody>
      </p:sp>
      <p:pic>
        <p:nvPicPr>
          <p:cNvPr id="123907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3250" indent="-60325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請從語法和修辭分析「落粉銷危石，流黃漬篆斑」二句。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3250" indent="-60325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09750"/>
            <a:ext cx="81216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000">
                <a:ea typeface="標楷體" pitchFamily="65" charset="-120"/>
              </a:rPr>
              <a:t>這兩句是頸聯，在對仗上看來是中規中矩，然而硫氣之侵蝕、薰染，實在是用意太近，而有「合掌」（詩文中對句的意義相同或相似）之虞，因此作者採取互文足義的方式，避免「危石」、「流黃」重複出現，「落粉」一句又包含倒裝（其實主詞還是「流黃」而非「落粉」）。這兩句意在描述「流黃銷危石而使之落粉，流黃漬危石而留下篆斑」，經過互文、倒裝，使讀者不易察覺其複沓的情形，甚至反而被它們的活力與強度所吸引。</a:t>
            </a:r>
            <a:endParaRPr kumimoji="0" lang="zh-TW" altLang="en-US" sz="3000">
              <a:ea typeface="標楷體" pitchFamily="65" charset="-120"/>
            </a:endParaRPr>
          </a:p>
        </p:txBody>
      </p:sp>
      <p:pic>
        <p:nvPicPr>
          <p:cNvPr id="124932" name="Picture 10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作者在文末加入詩歌，請問有何藝術效果？【問題討論四】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73250"/>
            <a:ext cx="77628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6302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(1)就藝術手法上來看，文末加入詩歌，使得散文具有多樣的體式變化。而且韻散兼融，能讓文氣更具厚實，使散體單行的句式，達到一放一收、一鬆一緊的奇特效果。</a:t>
            </a:r>
          </a:p>
          <a:p>
            <a:pPr marL="630238" indent="-6302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(2)作者詩文之間所指涉的，雖然多為同樣的事物，可是詩文綜合互為補述，反而能更完整生動地表達，讓讀者清楚認識作者所針對的主題。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5956" name="Picture 9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內容版面配置區 2"/>
          <p:cNvSpPr>
            <a:spLocks/>
          </p:cNvSpPr>
          <p:nvPr/>
        </p:nvSpPr>
        <p:spPr bwMode="auto">
          <a:xfrm>
            <a:off x="144463" y="765175"/>
            <a:ext cx="84534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2775" indent="-61277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詩中哪一聯與「草木不生，地熱如炙」相對應？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12775" indent="-61277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3200">
                <a:ea typeface="標楷體" pitchFamily="65" charset="-120"/>
              </a:rPr>
              <a:t>碧澗松長槁，丹山草欲燃。</a:t>
            </a:r>
          </a:p>
        </p:txBody>
      </p:sp>
      <p:pic>
        <p:nvPicPr>
          <p:cNvPr id="126980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xfrm>
            <a:off x="155575" y="981075"/>
            <a:ext cx="8821738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zh-TW" altLang="en-US" sz="2800" smtClean="0">
                <a:ea typeface="標楷體" pitchFamily="65" charset="-120"/>
              </a:rPr>
              <a:t>此段短短數語清楚交代探硫的前置作業。</a:t>
            </a:r>
          </a:p>
        </p:txBody>
      </p:sp>
      <p:pic>
        <p:nvPicPr>
          <p:cNvPr id="77827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內容版面配置區 2"/>
          <p:cNvSpPr>
            <a:spLocks/>
          </p:cNvSpPr>
          <p:nvPr/>
        </p:nvSpPr>
        <p:spPr bwMode="auto">
          <a:xfrm>
            <a:off x="144463" y="765175"/>
            <a:ext cx="8999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1663" indent="-6016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13.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「蓬瀛遙在望，煮石迓神仙」二句取材自神仙之說，這與作者所描摹的硫氣景觀有何關係？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1663" indent="-6016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700">
                <a:ea typeface="標楷體" pitchFamily="65" charset="-120"/>
              </a:rPr>
              <a:t>作者突發奇想，把近看「皆從地底騰激而出，沸珠噴濺」，遠看則「如山雲乍吐，搖曳青嶂間」的五十餘道白氣，當作是在山中燒煮白石為糧的縷縷炊煙。「煮白石為糧」是傳說中的神仙所為，或是為了迎接神仙的大陣仗，若是前者，蓬萊、瀛洲當不必遠求，此處即是仙山；如果是後者，那麼仙山也不至於渺茫難尋，應是往白氣湧出的方向「遙在望」。何況郁永河當初就抱著「探奇攬勝者，毋畏惡趣」的態度，臺灣採煉硫磺之行，是能讓他看到傳說中的蓬萊仙島，因此揉合了神仙意象，而有了「蓬瀛遙在望，煮石迓神仙」的奇麗想像。</a:t>
            </a:r>
          </a:p>
        </p:txBody>
      </p:sp>
      <p:pic>
        <p:nvPicPr>
          <p:cNvPr id="128004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內容版面配置區 2"/>
          <p:cNvSpPr>
            <a:spLocks/>
          </p:cNvSpPr>
          <p:nvPr/>
        </p:nvSpPr>
        <p:spPr bwMode="auto">
          <a:xfrm>
            <a:off x="144463" y="765175"/>
            <a:ext cx="8999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1663" indent="-601663" eaLnBrk="0" hangingPunct="0">
              <a:spcBef>
                <a:spcPct val="5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從文中哪些地方可以看出作者在探看硫穴的過程中，小心謹慎的行事態度？【問題討論一】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1663" indent="-601663" eaLnBrk="0" hangingPunct="0">
              <a:spcBef>
                <a:spcPct val="5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00113" y="1773238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700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2700">
                <a:latin typeface="標楷體" pitchFamily="65" charset="-120"/>
                <a:ea typeface="標楷體" pitchFamily="65" charset="-120"/>
              </a:rPr>
              <a:t>「余問番人硫土所產」、「命二番兒操楫」、「呼社人為導」：硫穴所在須原住民才知曉，前往的交通工具也須原住民才熟諳操作，甚至溪盡之後仍待當地人嚮導方可抵達硫穴。由這些安排可看出作者雖好探奇攬勝，然而行事態度卻是小心謹慎。</a:t>
            </a:r>
          </a:p>
          <a:p>
            <a:pPr marL="536575" indent="-53657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700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 sz="2700">
                <a:latin typeface="標楷體" pitchFamily="65" charset="-120"/>
                <a:ea typeface="標楷體" pitchFamily="65" charset="-120"/>
              </a:rPr>
              <a:t>「慮或相失，各聽呼應聲為近遠」：由於身行莽原中，「五步之內，已各不相見」，視線範圍已受限於高且密的</a:t>
            </a:r>
            <a:r>
              <a:rPr kumimoji="0" lang="zh-TW" altLang="en-US" sz="2700">
                <a:ea typeface="標楷體" pitchFamily="65" charset="-120"/>
              </a:rPr>
              <a:t>茅棘</a:t>
            </a:r>
            <a:r>
              <a:rPr kumimoji="0" lang="zh-TW" altLang="en-US" sz="2700">
                <a:latin typeface="標楷體" pitchFamily="65" charset="-120"/>
                <a:ea typeface="標楷體" pitchFamily="65" charset="-120"/>
              </a:rPr>
              <a:t>，為了避免走失，就透過「呼應聲」來判斷距離，保持聯繫，這足以反映出作者戒慎恐懼的態度。</a:t>
            </a:r>
          </a:p>
        </p:txBody>
      </p:sp>
      <p:pic>
        <p:nvPicPr>
          <p:cNvPr id="129028" name="Picture 9" descr="下一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9150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0" name="內容版面配置區 2"/>
          <p:cNvSpPr txBox="1">
            <a:spLocks/>
          </p:cNvSpPr>
          <p:nvPr/>
        </p:nvSpPr>
        <p:spPr bwMode="auto">
          <a:xfrm>
            <a:off x="914400" y="1773238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46100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「余以一指試之，猶熱甚，扶杖躡巉石渡」：作者以「一指」試水溫，可說是相當謹慎地實證了溫泉。然後又小心翼翼地「扶杖」、「躡石」，往硫穴前進。</a:t>
            </a:r>
          </a:p>
          <a:p>
            <a:pPr marL="546100" indent="-546100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(4)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「思巨石無陷理，乃即石上俯瞰之」：作者欲冒險近探硫穴時，還是先進行評估，而在判斷「巨石無陷理」之後，才登上巨石俯瞰。可見作者行事謹慎，絕不莽撞躁進。</a:t>
            </a:r>
          </a:p>
        </p:txBody>
      </p:sp>
      <p:pic>
        <p:nvPicPr>
          <p:cNvPr id="130051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內容版面配置區 2"/>
          <p:cNvSpPr>
            <a:spLocks/>
          </p:cNvSpPr>
          <p:nvPr/>
        </p:nvSpPr>
        <p:spPr bwMode="auto">
          <a:xfrm>
            <a:off x="144463" y="765175"/>
            <a:ext cx="8999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1663" indent="-601663" eaLnBrk="0" hangingPunct="0">
              <a:spcBef>
                <a:spcPct val="5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從文中哪些地方可以看出作者在探看硫穴的過程中，小心謹慎的行事態度？【問題討論一】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1663" indent="-601663" eaLnBrk="0" hangingPunct="0">
              <a:spcBef>
                <a:spcPct val="5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圖片 4" descr="下方ICON-關閉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內容版面配置區 2"/>
          <p:cNvSpPr>
            <a:spLocks/>
          </p:cNvSpPr>
          <p:nvPr/>
        </p:nvSpPr>
        <p:spPr bwMode="auto">
          <a:xfrm>
            <a:off x="144463" y="765175"/>
            <a:ext cx="8999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15.</a:t>
            </a:r>
            <a:r>
              <a:rPr kumimoji="0" lang="zh-TW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文中描述的草木景象共有三變，請分別指出，並說明其原委。【問題討論二】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92300"/>
            <a:ext cx="80502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700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2700">
                <a:latin typeface="標楷體" pitchFamily="65" charset="-120"/>
                <a:ea typeface="標楷體" pitchFamily="65" charset="-120"/>
              </a:rPr>
              <a:t>三變：先是「林木蓊翳」，然後是「林木忽斷」、「視草色萎黃無生意」，最後更變為「草木不生」的景象。</a:t>
            </a:r>
          </a:p>
          <a:p>
            <a:pPr marL="536575" indent="-53657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700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 sz="2700">
                <a:latin typeface="標楷體" pitchFamily="65" charset="-120"/>
                <a:ea typeface="標楷體" pitchFamily="65" charset="-120"/>
              </a:rPr>
              <a:t>說明：郁永河由下往上跋涉，先是穿行亞熱帶雨林，所以見到的是「林木蓊翳」的景象。接著經過溫泉溪流，走出雨林界限，當然「林木忽斷」，而且隨著進入地熱效應範圍，「覺履底漸熱」時，眼前草色正是「萎黃無生意」。再往前半里，由於更接近硫磺噴氣孔，「地熱如炙」，因此呈現出「草木不生」的奇絕景象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8" name="矩形 1"/>
          <p:cNvSpPr>
            <a:spLocks noChangeArrowheads="1"/>
          </p:cNvSpPr>
          <p:nvPr/>
        </p:nvSpPr>
        <p:spPr bwMode="auto">
          <a:xfrm>
            <a:off x="250825" y="981075"/>
            <a:ext cx="871378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1.番人：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舊時漢族對異族的蔑稱。此指平埔族中的凱達格蘭族。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2.顧君：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指顧敷公，為與郁永河同行採硫的友人。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3.莽葛：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凱達格蘭族語，即獨木舟，也譯作「艋舺」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「蟒甲」。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4.操楫：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指划船。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5.溪：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指磺港溪，在今臺北市北投一帶。大致由東向西，流入基隆河。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6.內北社：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即內北投社（今北投一帶），是相對於淡水的外北投社而言。社，臺灣歷史上對原住民聚落的通稱。</a:t>
            </a:r>
          </a:p>
        </p:txBody>
      </p:sp>
      <p:pic>
        <p:nvPicPr>
          <p:cNvPr id="132099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Rectangle 3"/>
          <p:cNvSpPr txBox="1">
            <a:spLocks/>
          </p:cNvSpPr>
          <p:nvPr/>
        </p:nvSpPr>
        <p:spPr bwMode="auto">
          <a:xfrm>
            <a:off x="250825" y="1052513"/>
            <a:ext cx="87280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8638" indent="-5286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7.茅棘：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茅草叢。棘，音ㄐㄧˊ，泛指有芒刺的草木。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8.薄：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迫近，此處指太陽逼照。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9.蒸鬱：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形容暑氣蒸騰悶熱。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10.逶迤：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音ㄨㄟ ㄧˊ，曲折綿延的樣子。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11.濟勝有具：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指有登覽勝境的強健體力。濟，渡水，此指登山涉水。具，才能。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12.慮或相失：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擔心彼此可能會走失。</a:t>
            </a:r>
          </a:p>
        </p:txBody>
      </p:sp>
      <p:pic>
        <p:nvPicPr>
          <p:cNvPr id="134147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3"/>
          <p:cNvSpPr txBox="1">
            <a:spLocks/>
          </p:cNvSpPr>
          <p:nvPr/>
        </p:nvSpPr>
        <p:spPr bwMode="auto">
          <a:xfrm>
            <a:off x="250825" y="908050"/>
            <a:ext cx="82819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8638" indent="-528638">
              <a:spcBef>
                <a:spcPts val="600"/>
              </a:spcBef>
            </a:pPr>
            <a:r>
              <a:rPr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</a:t>
            </a:r>
            <a:r>
              <a:rPr lang="zh-TW" altLang="en-US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皆履而涉：</a:t>
            </a: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都是穿著鞋子徒步過河。</a:t>
            </a:r>
          </a:p>
          <a:p>
            <a:pPr marL="528638" indent="-528638">
              <a:spcBef>
                <a:spcPts val="600"/>
              </a:spcBef>
            </a:pPr>
            <a:r>
              <a:rPr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</a:t>
            </a:r>
            <a:r>
              <a:rPr lang="zh-TW" altLang="en-US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蓊翳：</a:t>
            </a: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音ㄨㄥˇ</a:t>
            </a:r>
            <a:r>
              <a:rPr lang="en-US" altLang="zh-TW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ㄧˋ，草木茂盛的樣子。</a:t>
            </a:r>
          </a:p>
          <a:p>
            <a:pPr marL="528638" indent="-528638">
              <a:spcBef>
                <a:spcPts val="600"/>
              </a:spcBef>
            </a:pPr>
            <a:r>
              <a:rPr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</a:t>
            </a:r>
            <a:r>
              <a:rPr lang="zh-TW" altLang="en-US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虬龍：</a:t>
            </a: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古代傳說中的一種龍。虬，音ㄑㄧㄡˊ，也作「虯」。</a:t>
            </a:r>
          </a:p>
          <a:p>
            <a:pPr marL="528638" indent="-528638">
              <a:spcBef>
                <a:spcPts val="600"/>
              </a:spcBef>
            </a:pPr>
            <a:r>
              <a:rPr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</a:t>
            </a:r>
            <a:r>
              <a:rPr lang="zh-TW" altLang="en-US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櫱：</a:t>
            </a: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音ㄋㄧㄝˋ，原指枝幹新長的枝芽，在此指長出葉子。</a:t>
            </a:r>
          </a:p>
          <a:p>
            <a:pPr marL="528638" indent="-528638">
              <a:spcBef>
                <a:spcPts val="600"/>
              </a:spcBef>
            </a:pPr>
            <a:r>
              <a:rPr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</a:t>
            </a:r>
            <a:r>
              <a:rPr lang="zh-TW" altLang="en-US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十圍：</a:t>
            </a: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十人合抱。圍，計量周長的約略單位，多指兩臂合拱的長度。</a:t>
            </a:r>
          </a:p>
          <a:p>
            <a:pPr marL="528638" indent="-528638">
              <a:spcBef>
                <a:spcPts val="600"/>
              </a:spcBef>
            </a:pPr>
            <a:r>
              <a:rPr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</a:t>
            </a:r>
            <a:r>
              <a:rPr lang="zh-TW" altLang="en-US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楠：</a:t>
            </a: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音ㄋㄢˊ，常綠喬木，是建築及製造器物的良材。文中描寫的「楠」，並非今日所謂的楠木。</a:t>
            </a:r>
          </a:p>
          <a:p>
            <a:pPr marL="528638" indent="-528638">
              <a:spcBef>
                <a:spcPts val="600"/>
              </a:spcBef>
            </a:pPr>
            <a:r>
              <a:rPr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</a:t>
            </a:r>
            <a:r>
              <a:rPr lang="zh-TW" altLang="en-US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與竹笋同理：</a:t>
            </a: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指與竹筍成長的過程相同。笋，音</a:t>
            </a:r>
            <a:b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ㄙㄨㄣˇ，同「筍」。</a:t>
            </a:r>
          </a:p>
          <a:p>
            <a:pPr marL="528638" indent="-528638">
              <a:spcBef>
                <a:spcPts val="600"/>
              </a:spcBef>
            </a:pPr>
            <a:r>
              <a:rPr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</a:t>
            </a:r>
            <a:r>
              <a:rPr lang="zh-TW" altLang="en-US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創聞：</a:t>
            </a:r>
            <a:r>
              <a:rPr lang="zh-TW" altLang="en-US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首次聽到。</a:t>
            </a:r>
          </a:p>
        </p:txBody>
      </p:sp>
      <p:pic>
        <p:nvPicPr>
          <p:cNvPr id="135171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3"/>
          <p:cNvSpPr txBox="1">
            <a:spLocks/>
          </p:cNvSpPr>
          <p:nvPr/>
        </p:nvSpPr>
        <p:spPr bwMode="auto">
          <a:xfrm>
            <a:off x="250825" y="1123950"/>
            <a:ext cx="90011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lnSpc>
                <a:spcPct val="115000"/>
              </a:lnSpc>
              <a:spcBef>
                <a:spcPct val="25000"/>
              </a:spcBef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21.峻坂：</a:t>
            </a:r>
            <a:r>
              <a:rPr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陡峭的山坡。坂，音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ㄅㄢˇ，山坡。</a:t>
            </a:r>
          </a:p>
          <a:p>
            <a:pPr marL="541338" indent="-541338">
              <a:lnSpc>
                <a:spcPct val="115000"/>
              </a:lnSpc>
              <a:spcBef>
                <a:spcPct val="25000"/>
              </a:spcBef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22.巉石：</a:t>
            </a:r>
            <a:r>
              <a:rPr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險峻的岩石。巉，音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ㄔㄢˊ。</a:t>
            </a:r>
          </a:p>
          <a:p>
            <a:pPr marL="541338" indent="-541338">
              <a:lnSpc>
                <a:spcPct val="115000"/>
              </a:lnSpc>
              <a:spcBef>
                <a:spcPct val="25000"/>
              </a:spcBef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23.藍靛色：</a:t>
            </a:r>
            <a:r>
              <a:rPr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深藍色。靛，音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ㄉㄧㄢˋ，深藍色的染料。</a:t>
            </a:r>
          </a:p>
          <a:p>
            <a:pPr marL="541338" indent="-541338">
              <a:lnSpc>
                <a:spcPct val="115000"/>
              </a:lnSpc>
              <a:spcBef>
                <a:spcPct val="25000"/>
              </a:spcBef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24.躡：</a:t>
            </a:r>
            <a:r>
              <a:rPr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ㄋㄧㄝˋ，踏、踩。</a:t>
            </a:r>
          </a:p>
        </p:txBody>
      </p:sp>
      <p:pic>
        <p:nvPicPr>
          <p:cNvPr id="137219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3"/>
          <p:cNvSpPr txBox="1">
            <a:spLocks/>
          </p:cNvSpPr>
          <p:nvPr/>
        </p:nvSpPr>
        <p:spPr bwMode="auto">
          <a:xfrm>
            <a:off x="323850" y="908050"/>
            <a:ext cx="86058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25.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陟：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音ㄓˋ，登。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26.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巔：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音ㄉㄧㄢ，山頂。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27.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生意：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生機。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28.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嶂：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音ㄓㄤˋ，聳立如屏障的山峰。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29.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惡：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音ㄜˋ，惡臭，此指刺鼻難聞。</a:t>
            </a:r>
          </a:p>
        </p:txBody>
      </p:sp>
      <p:pic>
        <p:nvPicPr>
          <p:cNvPr id="13824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6" name="Rectangle 3"/>
          <p:cNvSpPr txBox="1">
            <a:spLocks/>
          </p:cNvSpPr>
          <p:nvPr/>
        </p:nvSpPr>
        <p:spPr bwMode="auto">
          <a:xfrm>
            <a:off x="250825" y="908050"/>
            <a:ext cx="86058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30.炙：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音ㄓˋ，燒烤、燒灼。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31.騰激：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奔騰飛濺。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32.間：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音ㄐㄧㄢˋ，夾雜、交錯。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33.岌岌：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危險的樣子。岌，音ㄐㄧˊ。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34.心悸：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因害怕而心跳加快。</a:t>
            </a:r>
          </a:p>
        </p:txBody>
      </p:sp>
      <p:pic>
        <p:nvPicPr>
          <p:cNvPr id="139267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>
                <a:solidFill>
                  <a:schemeClr val="tx1"/>
                </a:solidFill>
                <a:ea typeface="標楷體" pitchFamily="65" charset="-120"/>
              </a:rPr>
              <a:t>我問原住民硫土的產地，原住民指著茅屋後面的山腳下。第二天我拉著友人顧敷公一同前往，坐上了獨木舟，由兩位原住民划船。順著磺港溪進入，溪流的盡頭是內北投社，我們叫來部落裡的人當嚮導。</a:t>
            </a:r>
          </a:p>
        </p:txBody>
      </p:sp>
      <p:pic>
        <p:nvPicPr>
          <p:cNvPr id="79875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3"/>
          <p:cNvSpPr txBox="1">
            <a:spLocks/>
          </p:cNvSpPr>
          <p:nvPr/>
        </p:nvSpPr>
        <p:spPr bwMode="auto">
          <a:xfrm>
            <a:off x="250825" y="908050"/>
            <a:ext cx="86058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35.鑊：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音ㄏㄨㄛˋ，古代烹煮食物的大鍋子。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36.鼓：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膨脹、凸起，此處指撐起。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37.無陷理：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沒有陷下去的道理，意即不可能陷落。</a:t>
            </a:r>
          </a:p>
          <a:p>
            <a:pPr marL="541338" indent="-541338">
              <a:lnSpc>
                <a:spcPct val="120000"/>
              </a:lnSpc>
              <a:spcBef>
                <a:spcPct val="250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38.倒峽：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江水傾峽而出，此處是形容水聲巨大。倒，音ㄉㄠˋ，傾瀉。</a:t>
            </a:r>
          </a:p>
        </p:txBody>
      </p:sp>
      <p:pic>
        <p:nvPicPr>
          <p:cNvPr id="14029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3"/>
          <p:cNvSpPr txBox="1">
            <a:spLocks/>
          </p:cNvSpPr>
          <p:nvPr/>
        </p:nvSpPr>
        <p:spPr bwMode="auto">
          <a:xfrm>
            <a:off x="466725" y="979488"/>
            <a:ext cx="84978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lnSpc>
                <a:spcPct val="130000"/>
              </a:lnSpc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39.向：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先前。</a:t>
            </a:r>
          </a:p>
          <a:p>
            <a:pPr marL="541338" indent="-541338">
              <a:lnSpc>
                <a:spcPct val="130000"/>
              </a:lnSpc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40.賦：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作詩吟誦。</a:t>
            </a:r>
          </a:p>
        </p:txBody>
      </p:sp>
      <p:pic>
        <p:nvPicPr>
          <p:cNvPr id="141315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3"/>
          <p:cNvSpPr txBox="1">
            <a:spLocks/>
          </p:cNvSpPr>
          <p:nvPr/>
        </p:nvSpPr>
        <p:spPr bwMode="auto">
          <a:xfrm>
            <a:off x="466725" y="879475"/>
            <a:ext cx="84978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41.造化鍾奇構：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造物者將奇偉的山水匯聚於此地。鍾，匯聚。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42.怒雷翻地軸：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指沸泉驚濤之聲如怒雷，震動了大地。怒，猛烈。地軸，古代傳說中大地的軸柱，此處借指大地。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43.毒霧：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帶有毒性且刺鼻難聞的霧氣。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44.丹山草欲燃：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指山上硫穴周遭的草木紅得像要燃燒起來的樣子。丹山，義同下文「火山」。山，指大屯山。</a:t>
            </a:r>
            <a:endParaRPr lang="zh-TW" altLang="en-US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41338" indent="-541338">
              <a:spcBef>
                <a:spcPts val="600"/>
              </a:spcBef>
            </a:pPr>
            <a:r>
              <a:rPr lang="zh-TW" altLang="zh-TW" sz="27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45.蓬瀛：</a:t>
            </a:r>
            <a:r>
              <a:rPr lang="zh-TW" altLang="zh-TW" sz="27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即蓬萊與瀛洲，均是古代傳說中的神山。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7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46.煮石迓神仙：</a:t>
            </a:r>
            <a:r>
              <a:rPr lang="zh-TW" altLang="zh-TW" sz="27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此地縷縷白煙飛騰，有如在仙境煮白石為糧迎接神仙。迓，音ㄧㄚˋ，迎接。</a:t>
            </a:r>
          </a:p>
        </p:txBody>
      </p:sp>
      <p:pic>
        <p:nvPicPr>
          <p:cNvPr id="142339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2" name="Rectangle 3"/>
          <p:cNvSpPr txBox="1">
            <a:spLocks/>
          </p:cNvSpPr>
          <p:nvPr/>
        </p:nvSpPr>
        <p:spPr bwMode="auto">
          <a:xfrm>
            <a:off x="393700" y="836613"/>
            <a:ext cx="82819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lnSpc>
                <a:spcPct val="120000"/>
              </a:lnSpc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47.陲：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音ㄔㄨㄟˊ，邊境。</a:t>
            </a:r>
          </a:p>
          <a:p>
            <a:pPr marL="541338" indent="-541338">
              <a:lnSpc>
                <a:spcPct val="120000"/>
              </a:lnSpc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48.履行：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行走。</a:t>
            </a:r>
          </a:p>
          <a:p>
            <a:pPr marL="541338" indent="-541338">
              <a:lnSpc>
                <a:spcPct val="120000"/>
              </a:lnSpc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49.落粉銷危石：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高大的山岩被硫氣所侵蝕而成粉狀剝落。</a:t>
            </a:r>
          </a:p>
          <a:p>
            <a:pPr marL="541338" indent="-541338">
              <a:lnSpc>
                <a:spcPct val="120000"/>
              </a:lnSpc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50.流黃漬篆斑：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指山岩被硫氣薰染後形成的駁雜紋路。流黃，即「硫磺」。漬，音ㄗˋ，浸染。篆斑，此指硫氣薰染後的紋路。</a:t>
            </a:r>
          </a:p>
          <a:p>
            <a:pPr marL="541338" indent="-541338">
              <a:lnSpc>
                <a:spcPct val="120000"/>
              </a:lnSpc>
              <a:spcBef>
                <a:spcPts val="600"/>
              </a:spcBef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51.潺湲：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音ㄔㄢˊ ㄩㄢˊ，流水聲。</a:t>
            </a:r>
          </a:p>
        </p:txBody>
      </p:sp>
      <p:pic>
        <p:nvPicPr>
          <p:cNvPr id="14336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/>
          </p:cNvSpPr>
          <p:nvPr>
            <p:ph type="body" idx="4294967295"/>
          </p:nvPr>
        </p:nvSpPr>
        <p:spPr>
          <a:xfrm>
            <a:off x="522288" y="1014413"/>
            <a:ext cx="8297862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轉東行半里，入茅棘 中，勁茅高丈餘，兩手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排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之，側體而入，炎日薄 茅上，暑氣蒸鬱 ，覺悶甚。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草下一徑，逶迤 僅容蛇伏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。顧君濟勝有具 ，與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導人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行，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輒前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，余與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從者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後。五步之內，已各不相見，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慮或相失 ，各聽呼應聲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為近遠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2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81924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69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12" descr="7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76663" y="1565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13" descr="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00425" y="25368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14" descr="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096000" y="25368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115" descr="1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028950" y="3535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16" descr="1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70738" y="35448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17" descr="1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20975" y="55070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90" name="Rectangle 118"/>
          <p:cNvSpPr>
            <a:spLocks noChangeArrowheads="1"/>
          </p:cNvSpPr>
          <p:nvPr/>
        </p:nvSpPr>
        <p:spPr bwMode="auto">
          <a:xfrm>
            <a:off x="7092950" y="1920875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分開、撥開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535863" y="15970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92" name="Rectangle 120"/>
          <p:cNvSpPr>
            <a:spLocks noChangeArrowheads="1"/>
          </p:cNvSpPr>
          <p:nvPr/>
        </p:nvSpPr>
        <p:spPr bwMode="auto">
          <a:xfrm>
            <a:off x="698500" y="481806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嚮導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644525" y="4538663"/>
            <a:ext cx="712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1884363" y="4818063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常常超前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2020888" y="4538663"/>
            <a:ext cx="712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54396" name="Rectangle 124"/>
          <p:cNvSpPr>
            <a:spLocks noChangeArrowheads="1"/>
          </p:cNvSpPr>
          <p:nvPr/>
        </p:nvSpPr>
        <p:spPr bwMode="auto">
          <a:xfrm>
            <a:off x="3640138" y="4818063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跟隨的人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3811588" y="4538663"/>
            <a:ext cx="712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54398" name="Rectangle 126"/>
          <p:cNvSpPr>
            <a:spLocks noChangeArrowheads="1"/>
          </p:cNvSpPr>
          <p:nvPr/>
        </p:nvSpPr>
        <p:spPr bwMode="auto">
          <a:xfrm>
            <a:off x="5003800" y="5187950"/>
            <a:ext cx="2736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來判斷彼此距離的遠近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5065713" y="5529263"/>
            <a:ext cx="1085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</a:t>
            </a:r>
          </a:p>
        </p:txBody>
      </p:sp>
      <p:sp>
        <p:nvSpPr>
          <p:cNvPr id="54400" name="Rectangle 128"/>
          <p:cNvSpPr>
            <a:spLocks noChangeArrowheads="1"/>
          </p:cNvSpPr>
          <p:nvPr/>
        </p:nvSpPr>
        <p:spPr bwMode="auto">
          <a:xfrm>
            <a:off x="684213" y="3860800"/>
            <a:ext cx="3557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小路雖曲折綿延，僅容蛇行，然而最後卻能轉出莽原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643438" y="3903663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02" name="Rectangle 130"/>
          <p:cNvSpPr>
            <a:spLocks noChangeArrowheads="1"/>
          </p:cNvSpPr>
          <p:nvPr/>
        </p:nvSpPr>
        <p:spPr bwMode="auto">
          <a:xfrm>
            <a:off x="1330325" y="5876925"/>
            <a:ext cx="352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同行莽原中，必須戒慎小心，彼此以「聽呼應聲」照應</a:t>
            </a:r>
          </a:p>
        </p:txBody>
      </p:sp>
      <p:pic>
        <p:nvPicPr>
          <p:cNvPr id="6" name="圖片 18" descr="下標籤-析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084888" y="5883275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04" name="Text Box 132"/>
          <p:cNvSpPr txBox="1">
            <a:spLocks noChangeArrowheads="1"/>
          </p:cNvSpPr>
          <p:nvPr/>
        </p:nvSpPr>
        <p:spPr bwMode="auto">
          <a:xfrm>
            <a:off x="3189288" y="2917825"/>
            <a:ext cx="215900" cy="2127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400" b="1">
                <a:solidFill>
                  <a:schemeClr val="bg1"/>
                </a:solidFill>
                <a:cs typeface="Arial" charset="0"/>
              </a:rPr>
              <a:t>動</a:t>
            </a:r>
          </a:p>
        </p:txBody>
      </p:sp>
      <p:pic>
        <p:nvPicPr>
          <p:cNvPr id="32" name="Picture 197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903538" y="28908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4390" grpId="0"/>
      <p:bldP spid="54390" grpId="1"/>
      <p:bldP spid="54392" grpId="0"/>
      <p:bldP spid="54392" grpId="1"/>
      <p:bldP spid="54394" grpId="0"/>
      <p:bldP spid="54394" grpId="1"/>
      <p:bldP spid="54396" grpId="0"/>
      <p:bldP spid="54396" grpId="1"/>
      <p:bldP spid="54398" grpId="0"/>
      <p:bldP spid="54398" grpId="1"/>
      <p:bldP spid="54400" grpId="0"/>
      <p:bldP spid="54400" grpId="1"/>
      <p:bldP spid="54402" grpId="0"/>
      <p:bldP spid="54402" grpId="1"/>
      <p:bldP spid="54404" grpId="0" animBg="1"/>
      <p:bldP spid="5440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敘述進入茅草叢沿途所見的景象。</a:t>
            </a:r>
            <a:endParaRPr kumimoji="0" lang="en-US" altLang="zh-TW" sz="3200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8397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作者先以白描手法描述在莽原中烈日曝晒、暑氣蒸騰的煩躁悶熱，復以「僅容蛇伏」描寫路徑之狹窄，又以「五步之內，已各不相見」道出身行莽原的艱險無助。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3551</TotalTime>
  <Words>5428</Words>
  <Application>Microsoft Office PowerPoint</Application>
  <PresentationFormat>如螢幕大小 (4:3)</PresentationFormat>
  <Paragraphs>302</Paragraphs>
  <Slides>63</Slides>
  <Notes>10</Notes>
  <HiddenSlides>51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5</vt:i4>
      </vt:variant>
      <vt:variant>
        <vt:lpstr>投影片標題</vt:lpstr>
      </vt:variant>
      <vt:variant>
        <vt:i4>63</vt:i4>
      </vt:variant>
    </vt:vector>
  </HeadingPairs>
  <TitlesOfParts>
    <vt:vector size="74" baseType="lpstr">
      <vt:lpstr>Arial</vt:lpstr>
      <vt:lpstr>新細明體</vt:lpstr>
      <vt:lpstr>Calibri</vt:lpstr>
      <vt:lpstr>標楷體</vt:lpstr>
      <vt:lpstr>華康正顏楷體W5</vt:lpstr>
      <vt:lpstr>微軟正黑體</vt:lpstr>
      <vt:lpstr>Office 佈景主題</vt:lpstr>
      <vt:lpstr>2_Office 佈景主題</vt:lpstr>
      <vt:lpstr>3_Office 佈景主題</vt:lpstr>
      <vt:lpstr>4_Office 佈景主題</vt:lpstr>
      <vt:lpstr>5_Office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北投硫穴記‧課文2010</dc:title>
  <dc:creator>翰林出版</dc:creator>
  <cp:lastModifiedBy>E04032</cp:lastModifiedBy>
  <cp:revision>675</cp:revision>
  <dcterms:created xsi:type="dcterms:W3CDTF">2013-01-02T08:00:34Z</dcterms:created>
  <dcterms:modified xsi:type="dcterms:W3CDTF">2018-09-20T06:35:12Z</dcterms:modified>
</cp:coreProperties>
</file>