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311" r:id="rId2"/>
    <p:sldId id="257" r:id="rId3"/>
    <p:sldId id="258" r:id="rId4"/>
    <p:sldId id="402" r:id="rId5"/>
    <p:sldId id="259" r:id="rId6"/>
    <p:sldId id="260" r:id="rId7"/>
    <p:sldId id="403" r:id="rId8"/>
    <p:sldId id="261" r:id="rId9"/>
    <p:sldId id="317" r:id="rId10"/>
    <p:sldId id="397" r:id="rId11"/>
    <p:sldId id="404" r:id="rId12"/>
    <p:sldId id="343" r:id="rId13"/>
    <p:sldId id="344" r:id="rId14"/>
    <p:sldId id="345" r:id="rId15"/>
    <p:sldId id="346" r:id="rId16"/>
    <p:sldId id="398" r:id="rId17"/>
    <p:sldId id="347" r:id="rId18"/>
    <p:sldId id="405" r:id="rId19"/>
    <p:sldId id="351" r:id="rId20"/>
    <p:sldId id="357" r:id="rId21"/>
    <p:sldId id="352" r:id="rId22"/>
    <p:sldId id="407" r:id="rId23"/>
    <p:sldId id="362" r:id="rId24"/>
    <p:sldId id="399" r:id="rId25"/>
    <p:sldId id="406" r:id="rId26"/>
    <p:sldId id="358" r:id="rId27"/>
    <p:sldId id="359" r:id="rId28"/>
    <p:sldId id="360" r:id="rId29"/>
    <p:sldId id="361" r:id="rId30"/>
    <p:sldId id="376" r:id="rId31"/>
    <p:sldId id="377" r:id="rId32"/>
    <p:sldId id="408" r:id="rId33"/>
    <p:sldId id="378" r:id="rId34"/>
    <p:sldId id="409" r:id="rId35"/>
    <p:sldId id="383" r:id="rId36"/>
    <p:sldId id="262" r:id="rId37"/>
    <p:sldId id="369" r:id="rId38"/>
    <p:sldId id="341" r:id="rId39"/>
    <p:sldId id="366" r:id="rId40"/>
    <p:sldId id="370" r:id="rId41"/>
    <p:sldId id="390" r:id="rId42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3200" kern="1200">
        <a:solidFill>
          <a:srgbClr val="C00000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3200" kern="1200">
        <a:solidFill>
          <a:srgbClr val="C00000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3200" kern="1200">
        <a:solidFill>
          <a:srgbClr val="C00000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3200" kern="1200">
        <a:solidFill>
          <a:srgbClr val="C00000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3200" kern="1200">
        <a:solidFill>
          <a:srgbClr val="C00000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3200" kern="1200">
        <a:solidFill>
          <a:srgbClr val="C00000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3200" kern="1200">
        <a:solidFill>
          <a:srgbClr val="C00000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3200" kern="1200">
        <a:solidFill>
          <a:srgbClr val="C00000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3200" kern="1200">
        <a:solidFill>
          <a:srgbClr val="C00000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70C0"/>
    <a:srgbClr val="FF0066"/>
    <a:srgbClr val="A50021"/>
    <a:srgbClr val="A40021"/>
    <a:srgbClr val="0000FF"/>
    <a:srgbClr val="FF3300"/>
    <a:srgbClr val="C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2" autoAdjust="0"/>
    <p:restoredTop sz="94668" autoAdjust="0"/>
  </p:normalViewPr>
  <p:slideViewPr>
    <p:cSldViewPr>
      <p:cViewPr>
        <p:scale>
          <a:sx n="125" d="100"/>
          <a:sy n="125" d="100"/>
        </p:scale>
        <p:origin x="-66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88"/>
    </p:cViewPr>
  </p:sorterViewPr>
  <p:notesViewPr>
    <p:cSldViewPr>
      <p:cViewPr varScale="1">
        <p:scale>
          <a:sx n="61" d="100"/>
          <a:sy n="61" d="100"/>
        </p:scale>
        <p:origin x="-260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kumimoji="1" sz="1200">
                <a:solidFill>
                  <a:schemeClr val="tx1"/>
                </a:solidFill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kumimoji="1" sz="1200">
                <a:solidFill>
                  <a:schemeClr val="tx1"/>
                </a:solidFill>
                <a:ea typeface="新細明體" charset="-120"/>
              </a:defRPr>
            </a:lvl1pPr>
          </a:lstStyle>
          <a:p>
            <a:pPr>
              <a:defRPr/>
            </a:pPr>
            <a:fld id="{E11EBC73-6ACC-4A2C-9805-81A13BD47499}" type="datetimeFigureOut">
              <a:rPr lang="zh-TW" altLang="en-US"/>
              <a:pPr>
                <a:defRPr/>
              </a:pPr>
              <a:t>2018/8/30</a:t>
            </a:fld>
            <a:endParaRPr lang="en-US" altLang="zh-TW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kumimoji="1" sz="1200">
                <a:solidFill>
                  <a:schemeClr val="tx1"/>
                </a:solidFill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kumimoji="1" sz="1200">
                <a:solidFill>
                  <a:schemeClr val="tx1"/>
                </a:solidFill>
                <a:ea typeface="新細明體" charset="-120"/>
              </a:defRPr>
            </a:lvl1pPr>
          </a:lstStyle>
          <a:p>
            <a:pPr>
              <a:defRPr/>
            </a:pPr>
            <a:fld id="{1139229D-BCEC-4009-8E66-4F56E38501A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spcBef>
                <a:spcPct val="0"/>
              </a:spcBef>
              <a:defRPr kumimoji="1" sz="1200">
                <a:solidFill>
                  <a:schemeClr val="tx1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spcBef>
                <a:spcPct val="0"/>
              </a:spcBef>
              <a:defRPr kumimoji="1" sz="1200">
                <a:solidFill>
                  <a:schemeClr val="tx1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fld id="{B99DC65B-4285-4CEF-B037-5A38848CEF89}" type="datetimeFigureOut">
              <a:rPr lang="zh-TW" altLang="en-US"/>
              <a:pPr>
                <a:defRPr/>
              </a:pPr>
              <a:t>2018/8/30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spcBef>
                <a:spcPct val="0"/>
              </a:spcBef>
              <a:defRPr kumimoji="1" sz="1200">
                <a:solidFill>
                  <a:schemeClr val="tx1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spcBef>
                <a:spcPct val="0"/>
              </a:spcBef>
              <a:defRPr kumimoji="1" sz="1200">
                <a:solidFill>
                  <a:schemeClr val="tx1"/>
                </a:solidFill>
                <a:ea typeface="新細明體" pitchFamily="18" charset="-120"/>
              </a:defRPr>
            </a:lvl1pPr>
          </a:lstStyle>
          <a:p>
            <a:pPr>
              <a:defRPr/>
            </a:pPr>
            <a:fld id="{D139A492-E291-4927-9698-FA0907A6C63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741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FF4E177-CB34-43C3-989C-C143D2DE1397}" type="slidenum">
              <a:rPr lang="zh-TW" altLang="en-US" smtClean="0">
                <a:ea typeface="新細明體" charset="-120"/>
              </a:rPr>
              <a:pPr/>
              <a:t>1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246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FF9C42-EE77-4005-A706-D7DF1F37AE18}" type="slidenum">
              <a:rPr lang="zh-TW" altLang="en-US" smtClean="0">
                <a:ea typeface="新細明體" charset="-120"/>
              </a:rPr>
              <a:pPr/>
              <a:t>36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5539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8543176-8492-40A2-829C-4EDCE4E93CC6}" type="slidenum">
              <a:rPr lang="zh-TW" altLang="en-US" smtClean="0">
                <a:solidFill>
                  <a:srgbClr val="000000"/>
                </a:solidFill>
                <a:ea typeface="新細明體" charset="-120"/>
              </a:rPr>
              <a:pPr/>
              <a:t>38</a:t>
            </a:fld>
            <a:endParaRPr lang="en-US" altLang="zh-TW" smtClean="0">
              <a:solidFill>
                <a:srgbClr val="000000"/>
              </a:solidFill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9459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980B81-3698-4A1C-90B0-9E60A2C75BD8}" type="slidenum">
              <a:rPr lang="zh-TW" altLang="en-US" smtClean="0">
                <a:ea typeface="新細明體" charset="-120"/>
              </a:rPr>
              <a:pPr/>
              <a:t>2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150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4449610-C34F-4BE0-8EF8-E7CDDD643C74}" type="slidenum">
              <a:rPr lang="zh-TW" altLang="en-US" smtClean="0">
                <a:ea typeface="新細明體" charset="-120"/>
              </a:rPr>
              <a:pPr/>
              <a:t>3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4579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4C4B13-2DA7-434E-8CF3-A05D788E5989}" type="slidenum">
              <a:rPr lang="zh-TW" altLang="en-US" smtClean="0">
                <a:ea typeface="新細明體" charset="-120"/>
              </a:rPr>
              <a:pPr/>
              <a:t>5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662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A4AD8C-7BBE-4231-A0B9-1CFA65A2DA5C}" type="slidenum">
              <a:rPr lang="zh-TW" altLang="en-US" smtClean="0">
                <a:ea typeface="新細明體" charset="-120"/>
              </a:rPr>
              <a:pPr/>
              <a:t>6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9699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0F65639-72B5-433F-BC3F-3BBB55807743}" type="slidenum">
              <a:rPr lang="zh-TW" altLang="en-US" smtClean="0">
                <a:ea typeface="新細明體" charset="-120"/>
              </a:rPr>
              <a:pPr/>
              <a:t>8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174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0B854B-4877-41DC-A06E-14E353B86C6E}" type="slidenum">
              <a:rPr lang="zh-TW" altLang="en-US" smtClean="0">
                <a:ea typeface="新細明體" charset="-120"/>
              </a:rPr>
              <a:pPr/>
              <a:t>9</a:t>
            </a:fld>
            <a:endParaRPr lang="en-US" altLang="zh-TW" smtClean="0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5843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DB09218-17C1-42D5-9B75-CBA0EA0EB2FF}" type="slidenum">
              <a:rPr lang="zh-TW" altLang="en-US" sz="1200">
                <a:solidFill>
                  <a:schemeClr val="tx1"/>
                </a:solidFill>
              </a:rPr>
              <a:pPr algn="r"/>
              <a:t>12</a:t>
            </a:fld>
            <a:endParaRPr lang="en-US" altLang="zh-TW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B176A-FC21-49EA-BEDE-4D68CFC5E00D}" type="datetimeFigureOut">
              <a:rPr lang="zh-TW" altLang="en-US"/>
              <a:pPr>
                <a:defRPr/>
              </a:pPr>
              <a:t>2018/8/30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DD745-E06F-44C8-A717-C6188B2F06D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6E3F2-92A5-42F5-826E-3A6BE15A29B4}" type="datetimeFigureOut">
              <a:rPr lang="zh-TW" altLang="en-US"/>
              <a:pPr>
                <a:defRPr/>
              </a:pPr>
              <a:t>2018/8/30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6099A-8A61-4E86-8467-8B6C44DBBAD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A0F5B-EC0C-44AF-ABBC-9024025E76CF}" type="datetimeFigureOut">
              <a:rPr lang="zh-TW" altLang="en-US"/>
              <a:pPr>
                <a:defRPr/>
              </a:pPr>
              <a:t>2018/8/30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876CC-4DB5-4C85-8C22-A55A59896EE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391D8-0B8E-4859-9331-D6158BDA5E16}" type="datetimeFigureOut">
              <a:rPr lang="zh-TW" altLang="en-US"/>
              <a:pPr>
                <a:defRPr/>
              </a:pPr>
              <a:t>2018/8/30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9FBEB-5E24-48C9-BBBB-5B996E2E2D0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0CE86-7D48-472C-A757-FEDD08B350CE}" type="datetimeFigureOut">
              <a:rPr lang="zh-TW" altLang="en-US"/>
              <a:pPr>
                <a:defRPr/>
              </a:pPr>
              <a:t>2018/8/30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3DCE8-D558-4137-A6F9-D2F3666FB7A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9B019-6D57-4540-B4B7-C981ED51E192}" type="datetimeFigureOut">
              <a:rPr lang="zh-TW" altLang="en-US"/>
              <a:pPr>
                <a:defRPr/>
              </a:pPr>
              <a:t>2018/8/30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3FB3B-F858-4EFC-A902-D7A1E5FB5C0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2C8DD-7831-415A-B325-377266E76BE8}" type="datetimeFigureOut">
              <a:rPr lang="zh-TW" altLang="en-US"/>
              <a:pPr>
                <a:defRPr/>
              </a:pPr>
              <a:t>2018/8/30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9F968-52D2-4250-91F3-A80010A1762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8A9B5-6817-48D0-B16B-6C125234C911}" type="datetimeFigureOut">
              <a:rPr lang="zh-TW" altLang="en-US"/>
              <a:pPr>
                <a:defRPr/>
              </a:pPr>
              <a:t>2018/8/30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127C3-0372-4ED3-B06A-EE8E698A69B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492B6-4EF5-4A08-BE73-6D25CB3C0715}" type="datetimeFigureOut">
              <a:rPr lang="zh-TW" altLang="en-US"/>
              <a:pPr>
                <a:defRPr/>
              </a:pPr>
              <a:t>2018/8/30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ADB4E-2A18-4988-BA80-B5B23AC5122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A18E4-16C6-4E7E-A618-21A41FAE1FBD}" type="datetimeFigureOut">
              <a:rPr lang="zh-TW" altLang="en-US"/>
              <a:pPr>
                <a:defRPr/>
              </a:pPr>
              <a:t>2018/8/30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95E6A-51DD-49DA-81DA-A3C9BB162BB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116B1-96BE-4847-9B03-EBF87E094FEA}" type="datetimeFigureOut">
              <a:rPr lang="zh-TW" altLang="en-US"/>
              <a:pPr>
                <a:defRPr/>
              </a:pPr>
              <a:t>2018/8/30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D75BD-940F-4524-A0BF-CCCA37A8790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B4DE8-57AF-4D2B-A11A-EE73BA4D9202}" type="datetimeFigureOut">
              <a:rPr lang="zh-TW" altLang="en-US"/>
              <a:pPr>
                <a:defRPr/>
              </a:pPr>
              <a:t>2018/8/30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4BE3D-8FB3-43C2-9B54-04B7379AAD2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CFA926B-7EBB-4D7B-A395-BF3D27DDEB48}" type="datetimeFigureOut">
              <a:rPr lang="zh-TW" altLang="en-US"/>
              <a:pPr>
                <a:defRPr/>
              </a:pPr>
              <a:t>2018/8/30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73BAB39-5DF9-4CC2-BF1E-AF6D1905CB1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image" Target="../media/image19.png"/><Relationship Id="rId18" Type="http://schemas.openxmlformats.org/officeDocument/2006/relationships/image" Target="../media/image35.png"/><Relationship Id="rId3" Type="http://schemas.openxmlformats.org/officeDocument/2006/relationships/image" Target="../media/image3.png"/><Relationship Id="rId21" Type="http://schemas.openxmlformats.org/officeDocument/2006/relationships/image" Target="../media/image38.png"/><Relationship Id="rId7" Type="http://schemas.openxmlformats.org/officeDocument/2006/relationships/image" Target="../media/image31.png"/><Relationship Id="rId12" Type="http://schemas.openxmlformats.org/officeDocument/2006/relationships/slide" Target="slide2.xml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6" Type="http://schemas.openxmlformats.org/officeDocument/2006/relationships/slide" Target="slide38.xml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11" Type="http://schemas.openxmlformats.org/officeDocument/2006/relationships/image" Target="../media/image33.png"/><Relationship Id="rId24" Type="http://schemas.openxmlformats.org/officeDocument/2006/relationships/image" Target="../media/image18.png"/><Relationship Id="rId5" Type="http://schemas.openxmlformats.org/officeDocument/2006/relationships/image" Target="../media/image30.png"/><Relationship Id="rId15" Type="http://schemas.openxmlformats.org/officeDocument/2006/relationships/image" Target="../media/image4.png"/><Relationship Id="rId23" Type="http://schemas.openxmlformats.org/officeDocument/2006/relationships/image" Target="../media/image17.png"/><Relationship Id="rId10" Type="http://schemas.openxmlformats.org/officeDocument/2006/relationships/slide" Target="slide16.xml"/><Relationship Id="rId19" Type="http://schemas.openxmlformats.org/officeDocument/2006/relationships/image" Target="../media/image36.png"/><Relationship Id="rId4" Type="http://schemas.openxmlformats.org/officeDocument/2006/relationships/slide" Target="slide14.xml"/><Relationship Id="rId9" Type="http://schemas.openxmlformats.org/officeDocument/2006/relationships/image" Target="../media/image32.png"/><Relationship Id="rId14" Type="http://schemas.openxmlformats.org/officeDocument/2006/relationships/slide" Target="slide17.xml"/><Relationship Id="rId22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3" Type="http://schemas.openxmlformats.org/officeDocument/2006/relationships/slide" Target="slide20.xml"/><Relationship Id="rId7" Type="http://schemas.openxmlformats.org/officeDocument/2006/relationships/slide" Target="slide21.xml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image" Target="../media/image3.png"/><Relationship Id="rId16" Type="http://schemas.openxmlformats.org/officeDocument/2006/relationships/image" Target="../media/image4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11" Type="http://schemas.openxmlformats.org/officeDocument/2006/relationships/slide" Target="slide39.xml"/><Relationship Id="rId5" Type="http://schemas.openxmlformats.org/officeDocument/2006/relationships/slide" Target="slide19.xml"/><Relationship Id="rId15" Type="http://schemas.openxmlformats.org/officeDocument/2006/relationships/image" Target="../media/image43.png"/><Relationship Id="rId10" Type="http://schemas.openxmlformats.org/officeDocument/2006/relationships/image" Target="../media/image4.png"/><Relationship Id="rId19" Type="http://schemas.openxmlformats.org/officeDocument/2006/relationships/image" Target="../media/image17.png"/><Relationship Id="rId4" Type="http://schemas.openxmlformats.org/officeDocument/2006/relationships/image" Target="../media/image30.png"/><Relationship Id="rId9" Type="http://schemas.openxmlformats.org/officeDocument/2006/relationships/slide" Target="slide18.xml"/><Relationship Id="rId1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image" Target="../media/image49.png"/><Relationship Id="rId18" Type="http://schemas.openxmlformats.org/officeDocument/2006/relationships/image" Target="../media/image17.png"/><Relationship Id="rId3" Type="http://schemas.openxmlformats.org/officeDocument/2006/relationships/image" Target="../media/image32.png"/><Relationship Id="rId7" Type="http://schemas.openxmlformats.org/officeDocument/2006/relationships/image" Target="../media/image4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slide" Target="slide22.xml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11" Type="http://schemas.openxmlformats.org/officeDocument/2006/relationships/image" Target="../media/image47.png"/><Relationship Id="rId5" Type="http://schemas.openxmlformats.org/officeDocument/2006/relationships/image" Target="../media/image19.png"/><Relationship Id="rId15" Type="http://schemas.openxmlformats.org/officeDocument/2006/relationships/image" Target="../media/image51.png"/><Relationship Id="rId10" Type="http://schemas.openxmlformats.org/officeDocument/2006/relationships/slide" Target="slide40.xml"/><Relationship Id="rId19" Type="http://schemas.openxmlformats.org/officeDocument/2006/relationships/image" Target="../media/image18.png"/><Relationship Id="rId4" Type="http://schemas.openxmlformats.org/officeDocument/2006/relationships/slide" Target="slide2.xml"/><Relationship Id="rId9" Type="http://schemas.openxmlformats.org/officeDocument/2006/relationships/image" Target="../media/image33.png"/><Relationship Id="rId1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17.xml"/><Relationship Id="rId4" Type="http://schemas.openxmlformats.org/officeDocument/2006/relationships/slide" Target="slide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13" Type="http://schemas.openxmlformats.org/officeDocument/2006/relationships/image" Target="../media/image19.png"/><Relationship Id="rId18" Type="http://schemas.openxmlformats.org/officeDocument/2006/relationships/image" Target="../media/image57.png"/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12" Type="http://schemas.openxmlformats.org/officeDocument/2006/relationships/slide" Target="slide2.xml"/><Relationship Id="rId17" Type="http://schemas.openxmlformats.org/officeDocument/2006/relationships/image" Target="../media/image56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11" Type="http://schemas.openxmlformats.org/officeDocument/2006/relationships/image" Target="../media/image33.png"/><Relationship Id="rId5" Type="http://schemas.openxmlformats.org/officeDocument/2006/relationships/image" Target="../media/image30.png"/><Relationship Id="rId15" Type="http://schemas.openxmlformats.org/officeDocument/2006/relationships/image" Target="../media/image54.png"/><Relationship Id="rId10" Type="http://schemas.openxmlformats.org/officeDocument/2006/relationships/slide" Target="slide30.xml"/><Relationship Id="rId19" Type="http://schemas.openxmlformats.org/officeDocument/2006/relationships/image" Target="../media/image17.png"/><Relationship Id="rId4" Type="http://schemas.openxmlformats.org/officeDocument/2006/relationships/slide" Target="slide28.xml"/><Relationship Id="rId9" Type="http://schemas.openxmlformats.org/officeDocument/2006/relationships/image" Target="../media/image32.png"/><Relationship Id="rId14" Type="http://schemas.openxmlformats.org/officeDocument/2006/relationships/slide" Target="slide4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image" Target="../media/image3.png"/><Relationship Id="rId21" Type="http://schemas.openxmlformats.org/officeDocument/2006/relationships/image" Target="../media/image16.png"/><Relationship Id="rId7" Type="http://schemas.openxmlformats.org/officeDocument/2006/relationships/image" Target="../media/image5.png"/><Relationship Id="rId12" Type="http://schemas.openxmlformats.org/officeDocument/2006/relationships/slide" Target="slide36.xml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10.png"/><Relationship Id="rId23" Type="http://schemas.openxmlformats.org/officeDocument/2006/relationships/image" Target="../media/image18.png"/><Relationship Id="rId10" Type="http://schemas.openxmlformats.org/officeDocument/2006/relationships/slide" Target="slide7.xml"/><Relationship Id="rId19" Type="http://schemas.openxmlformats.org/officeDocument/2006/relationships/image" Target="../media/image14.png"/><Relationship Id="rId4" Type="http://schemas.openxmlformats.org/officeDocument/2006/relationships/slide" Target="slide4.xml"/><Relationship Id="rId9" Type="http://schemas.openxmlformats.org/officeDocument/2006/relationships/image" Target="../media/image6.png"/><Relationship Id="rId14" Type="http://schemas.openxmlformats.org/officeDocument/2006/relationships/image" Target="../media/image9.png"/><Relationship Id="rId22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slide" Target="slide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slide" Target="slide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7.png"/><Relationship Id="rId3" Type="http://schemas.openxmlformats.org/officeDocument/2006/relationships/slide" Target="slide2.xml"/><Relationship Id="rId7" Type="http://schemas.openxmlformats.org/officeDocument/2006/relationships/slide" Target="slide9.xml"/><Relationship Id="rId12" Type="http://schemas.openxmlformats.org/officeDocument/2006/relationships/image" Target="../media/image23.png"/><Relationship Id="rId2" Type="http://schemas.openxmlformats.org/officeDocument/2006/relationships/image" Target="../media/image3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22.png"/><Relationship Id="rId5" Type="http://schemas.openxmlformats.org/officeDocument/2006/relationships/slide" Target="slide8.xml"/><Relationship Id="rId15" Type="http://schemas.openxmlformats.org/officeDocument/2006/relationships/slide" Target="slide12.xml"/><Relationship Id="rId10" Type="http://schemas.openxmlformats.org/officeDocument/2006/relationships/image" Target="../media/image21.png"/><Relationship Id="rId4" Type="http://schemas.openxmlformats.org/officeDocument/2006/relationships/image" Target="../media/image19.png"/><Relationship Id="rId9" Type="http://schemas.openxmlformats.org/officeDocument/2006/relationships/slide" Target="slide37.xml"/><Relationship Id="rId14" Type="http://schemas.openxmlformats.org/officeDocument/2006/relationships/image" Target="../media/image1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副標題 2"/>
          <p:cNvSpPr>
            <a:spLocks/>
          </p:cNvSpPr>
          <p:nvPr/>
        </p:nvSpPr>
        <p:spPr bwMode="auto">
          <a:xfrm>
            <a:off x="5653088" y="5237163"/>
            <a:ext cx="3240087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kumimoji="0" lang="zh-TW" altLang="en-US" sz="4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歐陽脩</a:t>
            </a:r>
          </a:p>
        </p:txBody>
      </p:sp>
      <p:sp>
        <p:nvSpPr>
          <p:cNvPr id="16387" name="標題 5"/>
          <p:cNvSpPr>
            <a:spLocks/>
          </p:cNvSpPr>
          <p:nvPr/>
        </p:nvSpPr>
        <p:spPr bwMode="auto">
          <a:xfrm>
            <a:off x="250825" y="4437063"/>
            <a:ext cx="6408738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kumimoji="0" lang="zh-TW" altLang="en-US" sz="6000">
                <a:solidFill>
                  <a:srgbClr val="006600"/>
                </a:solidFill>
                <a:latin typeface="Calibri" pitchFamily="34" charset="0"/>
                <a:ea typeface="標楷體" pitchFamily="65" charset="-120"/>
              </a:rPr>
              <a:t>第三課　醉翁亭記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8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內容版面配置區 2"/>
          <p:cNvSpPr>
            <a:spLocks/>
          </p:cNvSpPr>
          <p:nvPr/>
        </p:nvSpPr>
        <p:spPr bwMode="auto">
          <a:xfrm>
            <a:off x="153988" y="908050"/>
            <a:ext cx="88915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23863" indent="-423863">
              <a:spcBef>
                <a:spcPct val="20000"/>
              </a:spcBef>
              <a:buFont typeface="Arial" charset="0"/>
              <a:buNone/>
            </a:pP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kumimoji="0" lang="zh-TW" altLang="en-US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文章一開始由「環滁皆山也」逐步介紹到醉翁亭，用意何在？</a:t>
            </a:r>
            <a:endParaRPr kumimoji="0" lang="zh-TW" altLang="en-US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423863" indent="-423863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57263" y="1962150"/>
            <a:ext cx="7921625" cy="221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tabLst>
                <a:tab pos="0" algn="l"/>
              </a:tabLst>
            </a:pPr>
            <a:r>
              <a:rPr kumimoji="0" lang="zh-TW" altLang="en-US">
                <a:ea typeface="標楷體" pitchFamily="65" charset="-120"/>
              </a:rPr>
              <a:t>從琅邪山開始，先鋪敘過程，層層遞進，柳暗花明，再點出地理位置，既符合遊山的過程，也讓人充滿驚喜感，製造懸疑效果。</a:t>
            </a:r>
          </a:p>
        </p:txBody>
      </p:sp>
      <p:pic>
        <p:nvPicPr>
          <p:cNvPr id="32772" name="Picture 8" descr="下一題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66125" y="5949950"/>
            <a:ext cx="777875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8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內容版面配置區 2"/>
          <p:cNvSpPr>
            <a:spLocks/>
          </p:cNvSpPr>
          <p:nvPr/>
        </p:nvSpPr>
        <p:spPr bwMode="auto">
          <a:xfrm>
            <a:off x="153988" y="908050"/>
            <a:ext cx="88915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23863" indent="-423863">
              <a:spcBef>
                <a:spcPct val="20000"/>
              </a:spcBef>
              <a:buFont typeface="Arial" charset="0"/>
              <a:buNone/>
            </a:pP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kumimoji="0" lang="zh-TW" altLang="en-US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文中歐陽脩自號醉翁的原因為何？</a:t>
            </a:r>
            <a:endParaRPr kumimoji="0" lang="zh-TW" altLang="en-US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423863" indent="-423863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57263" y="1484313"/>
            <a:ext cx="792162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tabLst>
                <a:tab pos="0" algn="l"/>
              </a:tabLst>
            </a:pPr>
            <a:r>
              <a:rPr kumimoji="0" lang="zh-TW" altLang="en-US">
                <a:ea typeface="標楷體" pitchFamily="65" charset="-120"/>
              </a:rPr>
              <a:t>飲少輒醉，而年又最高。</a:t>
            </a:r>
          </a:p>
        </p:txBody>
      </p:sp>
      <p:pic>
        <p:nvPicPr>
          <p:cNvPr id="33796" name="圖片 6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/>
          </p:cNvSpPr>
          <p:nvPr>
            <p:ph type="body" idx="4294967295"/>
          </p:nvPr>
        </p:nvSpPr>
        <p:spPr>
          <a:xfrm>
            <a:off x="952500" y="1273175"/>
            <a:ext cx="7364413" cy="4464050"/>
          </a:xfrm>
        </p:spPr>
        <p:txBody>
          <a:bodyPr/>
          <a:lstStyle/>
          <a:p>
            <a:pPr marL="0" indent="0">
              <a:lnSpc>
                <a:spcPct val="23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lang="zh-TW" altLang="zh-TW" sz="2800" u="sng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若夫日出而林霏開</a:t>
            </a:r>
            <a:r>
              <a:rPr lang="zh-TW" altLang="en-US" sz="2800" u="sng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800" u="sng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2800" u="sng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雲歸而巖穴暝</a:t>
            </a:r>
            <a:r>
              <a:rPr lang="zh-TW" altLang="en-US" sz="2800" u="sng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800" u="sng" smtClean="0">
                <a:latin typeface="標楷體" pitchFamily="65" charset="-120"/>
                <a:ea typeface="標楷體" pitchFamily="65" charset="-120"/>
              </a:rPr>
              <a:t>，晦明</a:t>
            </a:r>
            <a:r>
              <a:rPr lang="zh-TW" altLang="en-US" sz="2800" u="sng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2800" u="sng" smtClean="0">
                <a:latin typeface="標楷體" pitchFamily="65" charset="-120"/>
                <a:ea typeface="標楷體" pitchFamily="65" charset="-120"/>
              </a:rPr>
              <a:t>變化者，山間之朝暮也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zh-TW" sz="2800" u="sng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野芳發而幽香</a:t>
            </a:r>
            <a:r>
              <a:rPr lang="zh-TW" altLang="en-US" sz="2800" u="sng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800" u="sng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800" u="sng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2800" u="sng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zh-TW" sz="2800" u="sng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佳木秀而繁陰</a:t>
            </a:r>
            <a:r>
              <a:rPr lang="zh-TW" altLang="en-US" sz="2800" u="sng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800" u="sng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2800" u="sng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風霜高潔</a:t>
            </a:r>
            <a:r>
              <a:rPr lang="zh-TW" altLang="en-US" sz="2800" u="sng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800" u="sng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2800" u="sng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水落而石出</a:t>
            </a:r>
            <a:r>
              <a:rPr lang="zh-TW" altLang="zh-TW" sz="2800" u="sng" smtClean="0">
                <a:latin typeface="標楷體" pitchFamily="65" charset="-120"/>
                <a:ea typeface="標楷體" pitchFamily="65" charset="-120"/>
              </a:rPr>
              <a:t>者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，山間之四時也。朝而往，暮而歸，四時之景不同，而</a:t>
            </a:r>
            <a:r>
              <a:rPr lang="zh-TW" altLang="zh-TW" sz="280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樂</a:t>
            </a:r>
            <a:r>
              <a:rPr lang="zh-TW" altLang="zh-TW" sz="2800" smtClean="0">
                <a:latin typeface="標楷體" pitchFamily="65" charset="-120"/>
                <a:ea typeface="標楷體" pitchFamily="65" charset="-120"/>
              </a:rPr>
              <a:t>亦無窮也。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4819" name="Rectangle 2"/>
          <p:cNvSpPr>
            <a:spLocks/>
          </p:cNvSpPr>
          <p:nvPr/>
        </p:nvSpPr>
        <p:spPr bwMode="auto">
          <a:xfrm>
            <a:off x="457200" y="0"/>
            <a:ext cx="82296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第二段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34820" name="Picture 10" descr="上方ICON-段析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755650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11" descr="上方ICON-段旨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92275" y="755650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12" descr="上方ICON-語譯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32363" y="755650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13" descr="上方ICON-課堂Q&amp;A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515100" y="755650"/>
            <a:ext cx="10096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圖片 17" descr="下方ICON-回目次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99425" y="6518275"/>
            <a:ext cx="1042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69" descr="下一頁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305800" y="5876925"/>
            <a:ext cx="8382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6" name="Picture 112" descr="13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859213" y="1793875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7" name="Picture 113" descr="14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532563" y="1801813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8" name="Picture 114" descr="15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769225" y="1800225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9" name="Picture 115" descr="16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061200" y="2782888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0" name="Picture 116" descr="17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3163888" y="375920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1" name="Picture 117" descr="18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5121275" y="375920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390" name="Rectangle 118"/>
          <p:cNvSpPr>
            <a:spLocks noChangeArrowheads="1"/>
          </p:cNvSpPr>
          <p:nvPr/>
        </p:nvSpPr>
        <p:spPr bwMode="auto">
          <a:xfrm>
            <a:off x="1150938" y="1501775"/>
            <a:ext cx="533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至於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1042988" y="1846263"/>
            <a:ext cx="7254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　　</a:t>
            </a:r>
          </a:p>
        </p:txBody>
      </p:sp>
      <p:sp>
        <p:nvSpPr>
          <p:cNvPr id="54392" name="Rectangle 120"/>
          <p:cNvSpPr>
            <a:spLocks noChangeArrowheads="1"/>
          </p:cNvSpPr>
          <p:nvPr/>
        </p:nvSpPr>
        <p:spPr bwMode="auto">
          <a:xfrm>
            <a:off x="1835150" y="1492250"/>
            <a:ext cx="533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朝景</a:t>
            </a:r>
          </a:p>
        </p:txBody>
      </p:sp>
      <p:sp>
        <p:nvSpPr>
          <p:cNvPr id="2" name="文字方塊 14"/>
          <p:cNvSpPr txBox="1">
            <a:spLocks noChangeArrowheads="1"/>
          </p:cNvSpPr>
          <p:nvPr/>
        </p:nvSpPr>
        <p:spPr bwMode="auto">
          <a:xfrm>
            <a:off x="1835150" y="1814513"/>
            <a:ext cx="19446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　</a:t>
            </a:r>
          </a:p>
        </p:txBody>
      </p:sp>
      <p:sp>
        <p:nvSpPr>
          <p:cNvPr id="54394" name="Rectangle 122"/>
          <p:cNvSpPr>
            <a:spLocks noChangeArrowheads="1"/>
          </p:cNvSpPr>
          <p:nvPr/>
        </p:nvSpPr>
        <p:spPr bwMode="auto">
          <a:xfrm>
            <a:off x="4470400" y="1476375"/>
            <a:ext cx="533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暮景</a:t>
            </a:r>
          </a:p>
        </p:txBody>
      </p:sp>
      <p:sp>
        <p:nvSpPr>
          <p:cNvPr id="3" name="文字方塊 14"/>
          <p:cNvSpPr txBox="1">
            <a:spLocks noChangeArrowheads="1"/>
          </p:cNvSpPr>
          <p:nvPr/>
        </p:nvSpPr>
        <p:spPr bwMode="auto">
          <a:xfrm>
            <a:off x="4443413" y="1814513"/>
            <a:ext cx="20002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　</a:t>
            </a:r>
          </a:p>
        </p:txBody>
      </p:sp>
      <p:sp>
        <p:nvSpPr>
          <p:cNvPr id="54396" name="Rectangle 124"/>
          <p:cNvSpPr>
            <a:spLocks noChangeArrowheads="1"/>
          </p:cNvSpPr>
          <p:nvPr/>
        </p:nvSpPr>
        <p:spPr bwMode="auto">
          <a:xfrm>
            <a:off x="5767388" y="2492375"/>
            <a:ext cx="533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春景</a:t>
            </a:r>
          </a:p>
        </p:txBody>
      </p:sp>
      <p:sp>
        <p:nvSpPr>
          <p:cNvPr id="4" name="文字方塊 14"/>
          <p:cNvSpPr txBox="1">
            <a:spLocks noChangeArrowheads="1"/>
          </p:cNvSpPr>
          <p:nvPr/>
        </p:nvSpPr>
        <p:spPr bwMode="auto">
          <a:xfrm>
            <a:off x="4933950" y="2822575"/>
            <a:ext cx="2139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　　　　　　　　</a:t>
            </a:r>
          </a:p>
        </p:txBody>
      </p:sp>
      <p:sp>
        <p:nvSpPr>
          <p:cNvPr id="54398" name="Rectangle 126"/>
          <p:cNvSpPr>
            <a:spLocks noChangeArrowheads="1"/>
          </p:cNvSpPr>
          <p:nvPr/>
        </p:nvSpPr>
        <p:spPr bwMode="auto">
          <a:xfrm>
            <a:off x="1841500" y="3425825"/>
            <a:ext cx="533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夏景</a:t>
            </a:r>
          </a:p>
        </p:txBody>
      </p:sp>
      <p:sp>
        <p:nvSpPr>
          <p:cNvPr id="5" name="文字方塊 14"/>
          <p:cNvSpPr txBox="1">
            <a:spLocks noChangeArrowheads="1"/>
          </p:cNvSpPr>
          <p:nvPr/>
        </p:nvSpPr>
        <p:spPr bwMode="auto">
          <a:xfrm>
            <a:off x="1042988" y="3805238"/>
            <a:ext cx="21209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　　　　　　　　</a:t>
            </a:r>
          </a:p>
        </p:txBody>
      </p:sp>
      <p:sp>
        <p:nvSpPr>
          <p:cNvPr id="54400" name="Rectangle 128"/>
          <p:cNvSpPr>
            <a:spLocks noChangeArrowheads="1"/>
          </p:cNvSpPr>
          <p:nvPr/>
        </p:nvSpPr>
        <p:spPr bwMode="auto">
          <a:xfrm>
            <a:off x="4152900" y="3432175"/>
            <a:ext cx="533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秋景</a:t>
            </a:r>
          </a:p>
        </p:txBody>
      </p:sp>
      <p:sp>
        <p:nvSpPr>
          <p:cNvPr id="6" name="文字方塊 14"/>
          <p:cNvSpPr txBox="1">
            <a:spLocks noChangeArrowheads="1"/>
          </p:cNvSpPr>
          <p:nvPr/>
        </p:nvSpPr>
        <p:spPr bwMode="auto">
          <a:xfrm>
            <a:off x="3684588" y="3811588"/>
            <a:ext cx="14509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　　　　　</a:t>
            </a:r>
          </a:p>
        </p:txBody>
      </p:sp>
      <p:sp>
        <p:nvSpPr>
          <p:cNvPr id="54402" name="Rectangle 130"/>
          <p:cNvSpPr>
            <a:spLocks noChangeArrowheads="1"/>
          </p:cNvSpPr>
          <p:nvPr/>
        </p:nvSpPr>
        <p:spPr bwMode="auto">
          <a:xfrm>
            <a:off x="6272213" y="3457575"/>
            <a:ext cx="533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冬景</a:t>
            </a:r>
          </a:p>
        </p:txBody>
      </p:sp>
      <p:sp>
        <p:nvSpPr>
          <p:cNvPr id="7" name="文字方塊 14"/>
          <p:cNvSpPr txBox="1">
            <a:spLocks noChangeArrowheads="1"/>
          </p:cNvSpPr>
          <p:nvPr/>
        </p:nvSpPr>
        <p:spPr bwMode="auto">
          <a:xfrm>
            <a:off x="5643563" y="3805238"/>
            <a:ext cx="17827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　　　　　　</a:t>
            </a:r>
          </a:p>
        </p:txBody>
      </p:sp>
      <p:sp>
        <p:nvSpPr>
          <p:cNvPr id="54404" name="Rectangle 132"/>
          <p:cNvSpPr>
            <a:spLocks noChangeArrowheads="1"/>
          </p:cNvSpPr>
          <p:nvPr/>
        </p:nvSpPr>
        <p:spPr bwMode="auto">
          <a:xfrm>
            <a:off x="1042988" y="2141538"/>
            <a:ext cx="40005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6600"/>
                </a:solidFill>
                <a:ea typeface="微軟正黑體" pitchFamily="34" charset="-120"/>
              </a:rPr>
              <a:t>描寫琅邪山清晨與黃昏景觀的變化</a:t>
            </a:r>
          </a:p>
        </p:txBody>
      </p:sp>
      <p:pic>
        <p:nvPicPr>
          <p:cNvPr id="28" name="圖片 18" descr="下標籤-析.png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4500563" y="3154363"/>
            <a:ext cx="23653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406" name="Rectangle 134"/>
          <p:cNvSpPr>
            <a:spLocks noChangeArrowheads="1"/>
          </p:cNvSpPr>
          <p:nvPr/>
        </p:nvSpPr>
        <p:spPr bwMode="auto">
          <a:xfrm>
            <a:off x="4787900" y="3141663"/>
            <a:ext cx="4267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6600"/>
                </a:solidFill>
                <a:ea typeface="微軟正黑體" pitchFamily="34" charset="-120"/>
              </a:rPr>
              <a:t>描寫琅邪山四季風光之美，各有其趣</a:t>
            </a:r>
          </a:p>
        </p:txBody>
      </p:sp>
      <p:pic>
        <p:nvPicPr>
          <p:cNvPr id="8" name="圖片 18" descr="下標籤-析.png"/>
          <p:cNvPicPr>
            <a:picLocks noChangeAspect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7667625" y="4133850"/>
            <a:ext cx="236538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50" name="Freeform 136"/>
          <p:cNvSpPr>
            <a:spLocks/>
          </p:cNvSpPr>
          <p:nvPr/>
        </p:nvSpPr>
        <p:spPr bwMode="auto">
          <a:xfrm flipV="1">
            <a:off x="3868738" y="4156075"/>
            <a:ext cx="468312" cy="179388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  <a:gd name="T9" fmla="*/ 0 w 124"/>
              <a:gd name="T10" fmla="*/ 0 h 121"/>
              <a:gd name="T11" fmla="*/ 124 w 124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54409" name="Picture 137" descr="上標籤-修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3959225" y="4181475"/>
            <a:ext cx="2286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3460750" y="4430713"/>
            <a:ext cx="2160588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錯綜（交蹉語次）</a:t>
            </a:r>
          </a:p>
        </p:txBody>
      </p:sp>
      <p:grpSp>
        <p:nvGrpSpPr>
          <p:cNvPr id="34853" name="Group 139"/>
          <p:cNvGrpSpPr>
            <a:grpSpLocks/>
          </p:cNvGrpSpPr>
          <p:nvPr/>
        </p:nvGrpSpPr>
        <p:grpSpPr bwMode="auto">
          <a:xfrm flipV="1">
            <a:off x="4756150" y="4156075"/>
            <a:ext cx="236538" cy="179388"/>
            <a:chOff x="2154" y="3657"/>
            <a:chExt cx="230" cy="137"/>
          </a:xfrm>
        </p:grpSpPr>
        <p:sp>
          <p:nvSpPr>
            <p:cNvPr id="34857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858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54415" name="Rectangle 143"/>
          <p:cNvSpPr>
            <a:spLocks noChangeArrowheads="1"/>
          </p:cNvSpPr>
          <p:nvPr/>
        </p:nvSpPr>
        <p:spPr bwMode="auto">
          <a:xfrm>
            <a:off x="5607050" y="4138613"/>
            <a:ext cx="1873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冬季水位下降，使石頭顯露出來</a:t>
            </a:r>
          </a:p>
        </p:txBody>
      </p:sp>
      <p:sp>
        <p:nvSpPr>
          <p:cNvPr id="41" name="Rectangle 126"/>
          <p:cNvSpPr>
            <a:spLocks noChangeArrowheads="1"/>
          </p:cNvSpPr>
          <p:nvPr/>
        </p:nvSpPr>
        <p:spPr bwMode="auto">
          <a:xfrm>
            <a:off x="1835150" y="5340350"/>
            <a:ext cx="107791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山水之樂</a:t>
            </a:r>
          </a:p>
        </p:txBody>
      </p:sp>
      <p:sp>
        <p:nvSpPr>
          <p:cNvPr id="42" name="文字方塊 14"/>
          <p:cNvSpPr txBox="1">
            <a:spLocks noChangeArrowheads="1"/>
          </p:cNvSpPr>
          <p:nvPr/>
        </p:nvSpPr>
        <p:spPr bwMode="auto">
          <a:xfrm>
            <a:off x="2043113" y="5746750"/>
            <a:ext cx="5127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　　　　　　　　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 nodeType="clickPar">
                      <p:stCondLst>
                        <p:cond delay="0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4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40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54390" grpId="0"/>
      <p:bldP spid="54390" grpId="1"/>
      <p:bldP spid="54392" grpId="0"/>
      <p:bldP spid="54392" grpId="1"/>
      <p:bldP spid="54394" grpId="0"/>
      <p:bldP spid="54394" grpId="1"/>
      <p:bldP spid="54396" grpId="0"/>
      <p:bldP spid="54396" grpId="1"/>
      <p:bldP spid="54398" grpId="0"/>
      <p:bldP spid="54398" grpId="1"/>
      <p:bldP spid="54400" grpId="0"/>
      <p:bldP spid="54400" grpId="1"/>
      <p:bldP spid="54402" grpId="0"/>
      <p:bldP spid="54402" grpId="1"/>
      <p:bldP spid="54404" grpId="0"/>
      <p:bldP spid="54404" grpId="1"/>
      <p:bldP spid="54406" grpId="0"/>
      <p:bldP spid="54406" grpId="1"/>
      <p:bldP spid="49" grpId="0"/>
      <p:bldP spid="49" grpId="1"/>
      <p:bldP spid="54415" grpId="0"/>
      <p:bldP spid="54415" grpId="1"/>
      <p:bldP spid="41" grpId="0"/>
      <p:bldP spid="4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Rectangle 3"/>
          <p:cNvSpPr>
            <a:spLocks/>
          </p:cNvSpPr>
          <p:nvPr/>
        </p:nvSpPr>
        <p:spPr bwMode="auto">
          <a:xfrm>
            <a:off x="179388" y="908050"/>
            <a:ext cx="8713787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spcBef>
                <a:spcPts val="1200"/>
              </a:spcBef>
              <a:buFont typeface="Arial" charset="0"/>
              <a:buChar char="•"/>
            </a:pPr>
            <a:r>
              <a:rPr kumimoji="0" lang="zh-TW" altLang="zh-TW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描繪琅邪山朝暮四時的不同景色。</a:t>
            </a:r>
            <a:endParaRPr kumimoji="0" lang="en-US" altLang="zh-TW">
              <a:solidFill>
                <a:schemeClr val="tx1"/>
              </a:solidFill>
              <a:latin typeface="Calibri" pitchFamily="34" charset="0"/>
              <a:ea typeface="標楷體" pitchFamily="65" charset="-120"/>
            </a:endParaRPr>
          </a:p>
        </p:txBody>
      </p:sp>
      <p:pic>
        <p:nvPicPr>
          <p:cNvPr id="36867" name="圖片 5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圖片 4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3"/>
          <p:cNvSpPr>
            <a:spLocks/>
          </p:cNvSpPr>
          <p:nvPr/>
        </p:nvSpPr>
        <p:spPr bwMode="auto">
          <a:xfrm>
            <a:off x="155575" y="981075"/>
            <a:ext cx="882173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ts val="1200"/>
              </a:spcBef>
              <a:buFont typeface="Arial" charset="0"/>
              <a:buNone/>
            </a:pPr>
            <a:r>
              <a:rPr kumimoji="0" lang="zh-TW" altLang="en-US" sz="2800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承上段之景，寫山間朝暮及四時風情的變化。其中朝暮的日出霏開、雲歸穴暝，以及對四時景物的簡潔形容，既上承樂醉山水，又下開與民共遊之樂。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8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Rectangle 3"/>
          <p:cNvSpPr>
            <a:spLocks/>
          </p:cNvSpPr>
          <p:nvPr/>
        </p:nvSpPr>
        <p:spPr bwMode="auto">
          <a:xfrm>
            <a:off x="227013" y="984250"/>
            <a:ext cx="8809037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kumimoji="0" lang="zh-TW" altLang="en-US" sz="2800">
                <a:solidFill>
                  <a:schemeClr val="tx1"/>
                </a:solidFill>
                <a:ea typeface="標楷體" pitchFamily="65" charset="-120"/>
              </a:rPr>
              <a:t>至於太陽出來時，樹林間的霧氣就消散了，傍晚時雲霧聚集，岩洞就顯得昏暗，光線或暗或明的變化，這是山間早晚不同的景象。野花開放，散發清幽的香氣；美好的樹木枝葉茂盛，成為濃密的綠蔭；天高氣爽，霜色潔白；溪水水位下降，使水中石頭露出水面，這是山中四季的景色。早上入山，晚上回來，四季的景色不同，而其中的樂趣也無窮無盡。</a:t>
            </a:r>
          </a:p>
        </p:txBody>
      </p:sp>
      <p:pic>
        <p:nvPicPr>
          <p:cNvPr id="38915" name="圖片 4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8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內容版面配置區 2"/>
          <p:cNvSpPr>
            <a:spLocks/>
          </p:cNvSpPr>
          <p:nvPr/>
        </p:nvSpPr>
        <p:spPr bwMode="auto">
          <a:xfrm>
            <a:off x="153988" y="908050"/>
            <a:ext cx="889158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23863" indent="-423863">
              <a:spcBef>
                <a:spcPct val="20000"/>
              </a:spcBef>
              <a:buFont typeface="Arial" charset="0"/>
              <a:buNone/>
            </a:pP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4.</a:t>
            </a: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作者各以什麼景物描繪琅邪山的朝暮與四季？分別用什麼摹寫方式？</a:t>
            </a:r>
          </a:p>
          <a:p>
            <a:pPr marL="423863" indent="-423863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pic>
        <p:nvPicPr>
          <p:cNvPr id="39939" name="圖片 4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9978" name="Group 42"/>
          <p:cNvGraphicFramePr>
            <a:graphicFrameLocks noGrp="1"/>
          </p:cNvGraphicFramePr>
          <p:nvPr>
            <p:ph/>
          </p:nvPr>
        </p:nvGraphicFramePr>
        <p:xfrm>
          <a:off x="971550" y="2060575"/>
          <a:ext cx="8064500" cy="2671763"/>
        </p:xfrm>
        <a:graphic>
          <a:graphicData uri="http://schemas.openxmlformats.org/drawingml/2006/table">
            <a:tbl>
              <a:tblPr/>
              <a:tblGrid>
                <a:gridCol w="431800"/>
                <a:gridCol w="360363"/>
                <a:gridCol w="1150937"/>
                <a:gridCol w="865188"/>
                <a:gridCol w="792162"/>
                <a:gridCol w="358775"/>
                <a:gridCol w="2233613"/>
                <a:gridCol w="1871662"/>
              </a:tblGrid>
              <a:tr h="593725">
                <a:tc row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一日</a:t>
                      </a:r>
                    </a:p>
                  </a:txBody>
                  <a:tcPr marL="18000" marR="18000" marT="18000" marB="18000" anchor="ctr" anchorCtr="1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朝</a:t>
                      </a:r>
                    </a:p>
                  </a:txBody>
                  <a:tcPr marL="18000" marR="18000" marT="18000" marB="18000" anchor="ctr" anchorCtr="1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日出而林霏開</a:t>
                      </a:r>
                    </a:p>
                  </a:txBody>
                  <a:tcPr marL="18000" marR="18000" marT="18000" marB="18000" anchor="ctr" anchorCtr="1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視覺摹寫</a:t>
                      </a:r>
                    </a:p>
                  </a:txBody>
                  <a:tcPr marL="18000" marR="18000" marT="18000" marB="18000" anchor="ctr" anchorCtr="1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四時</a:t>
                      </a:r>
                    </a:p>
                  </a:txBody>
                  <a:tcPr marL="18000" marR="18000" marT="18000" marB="18000" anchor="ctr" anchorCtr="1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春</a:t>
                      </a:r>
                    </a:p>
                  </a:txBody>
                  <a:tcPr marL="18000" marR="18000" marT="18000" marB="18000" anchor="ctr" anchorCtr="1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野芳發而幽香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視覺、嗅覺摹寫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31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夏</a:t>
                      </a:r>
                    </a:p>
                  </a:txBody>
                  <a:tcPr marL="18000" marR="18000" marT="18000" marB="18000" anchor="ctr" anchorCtr="1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佳木秀而繁陰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視覺摹寫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暮</a:t>
                      </a:r>
                    </a:p>
                  </a:txBody>
                  <a:tcPr marL="18000" marR="18000" marT="18000" marB="18000" anchor="ctr" anchorCtr="1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雲歸而巖穴暝</a:t>
                      </a:r>
                    </a:p>
                  </a:txBody>
                  <a:tcPr marL="18000" marR="18000" marT="18000" marB="18000" anchor="ctr" anchorCtr="1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視覺摹寫</a:t>
                      </a:r>
                    </a:p>
                  </a:txBody>
                  <a:tcPr marL="18000" marR="18000" marT="18000" marB="18000" anchor="ctr" anchorCtr="1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秋</a:t>
                      </a:r>
                    </a:p>
                  </a:txBody>
                  <a:tcPr marL="18000" marR="18000" marT="18000" marB="18000" anchor="ctr" anchorCtr="1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風霜高潔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視覺摹寫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冬</a:t>
                      </a:r>
                    </a:p>
                  </a:txBody>
                  <a:tcPr marL="18000" marR="18000" marT="18000" marB="18000" anchor="ctr" anchorCtr="1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水落而石出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</a:rPr>
                        <a:t>視覺摹寫</a:t>
                      </a: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/>
          </p:cNvSpPr>
          <p:nvPr/>
        </p:nvSpPr>
        <p:spPr bwMode="auto">
          <a:xfrm>
            <a:off x="971550" y="1265238"/>
            <a:ext cx="7561263" cy="54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23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kumimoji="0"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至於</a:t>
            </a:r>
            <a:r>
              <a:rPr kumimoji="0" lang="zh-TW" altLang="zh-TW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負者</a:t>
            </a:r>
            <a:r>
              <a:rPr kumimoji="0" lang="zh-TW" altLang="en-US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zh-TW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歌於塗</a:t>
            </a:r>
            <a:r>
              <a:rPr kumimoji="0" lang="zh-TW" altLang="en-US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zh-TW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，行者休於樹，前者呼，後者應，傴僂</a:t>
            </a:r>
            <a:r>
              <a:rPr kumimoji="0" lang="zh-TW" altLang="en-US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zh-TW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提攜</a:t>
            </a:r>
            <a:r>
              <a:rPr kumimoji="0" lang="zh-TW" altLang="en-US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zh-TW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往來而不絕者，滁人遊也</a:t>
            </a:r>
            <a:r>
              <a:rPr kumimoji="0"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。臨谿而漁，谿深而魚肥；釀泉為酒，泉香而酒洌</a:t>
            </a: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；</a:t>
            </a:r>
            <a:r>
              <a:rPr kumimoji="0" lang="zh-TW" altLang="zh-TW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山肴野蔌</a:t>
            </a:r>
            <a:r>
              <a:rPr kumimoji="0" lang="zh-TW" altLang="en-US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zh-TW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，雜然而前陳</a:t>
            </a:r>
            <a:r>
              <a:rPr kumimoji="0" lang="zh-TW" altLang="en-US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zh-TW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者，太守宴也</a:t>
            </a:r>
            <a:r>
              <a:rPr kumimoji="0"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kumimoji="0" lang="en-US" altLang="zh-TW" sz="280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0963" name="Rectangle 2"/>
          <p:cNvSpPr>
            <a:spLocks/>
          </p:cNvSpPr>
          <p:nvPr/>
        </p:nvSpPr>
        <p:spPr bwMode="auto">
          <a:xfrm>
            <a:off x="457200" y="0"/>
            <a:ext cx="82296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第三段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40964" name="Picture 10" descr="上方ICON-段析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30688" y="755650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11" descr="上方ICON-段旨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7950" y="755650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12" descr="上方ICON-語譯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91213" y="755650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108" descr="下一頁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305800" y="5876925"/>
            <a:ext cx="8382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172" descr="19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414588" y="1804988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Picture 173" descr="20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689350" y="180340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0" name="Picture 174" descr="21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767013" y="2784475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1" name="Picture 175" descr="22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662363" y="2786063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2" name="Picture 176" descr="23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371600" y="475615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3" name="Picture 177" descr="24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328988" y="475615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4" name="Picture 178" descr="25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611813" y="476250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19" name="Rectangle 179"/>
          <p:cNvSpPr>
            <a:spLocks noChangeArrowheads="1"/>
          </p:cNvSpPr>
          <p:nvPr/>
        </p:nvSpPr>
        <p:spPr bwMode="auto">
          <a:xfrm>
            <a:off x="1858963" y="1476375"/>
            <a:ext cx="3200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6600"/>
                </a:solidFill>
                <a:ea typeface="微軟正黑體" pitchFamily="34" charset="-120"/>
              </a:rPr>
              <a:t>描繪滁人到琅邪山遊覽之樂</a:t>
            </a:r>
          </a:p>
        </p:txBody>
      </p:sp>
      <p:pic>
        <p:nvPicPr>
          <p:cNvPr id="28" name="圖片 18" descr="下標籤-析.pn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827963" y="3106738"/>
            <a:ext cx="23653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22" name="Rectangle 182"/>
          <p:cNvSpPr>
            <a:spLocks noChangeArrowheads="1"/>
          </p:cNvSpPr>
          <p:nvPr/>
        </p:nvSpPr>
        <p:spPr bwMode="auto">
          <a:xfrm>
            <a:off x="2019300" y="5130800"/>
            <a:ext cx="24003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6600"/>
                </a:solidFill>
                <a:ea typeface="微軟正黑體" pitchFamily="34" charset="-120"/>
              </a:rPr>
              <a:t>太守就地取材而宴客</a:t>
            </a:r>
          </a:p>
        </p:txBody>
      </p:sp>
      <p:pic>
        <p:nvPicPr>
          <p:cNvPr id="2" name="圖片 18" descr="下標籤-析.pn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012113" y="5067300"/>
            <a:ext cx="23653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9" name="Freeform 184"/>
          <p:cNvSpPr>
            <a:spLocks/>
          </p:cNvSpPr>
          <p:nvPr/>
        </p:nvSpPr>
        <p:spPr bwMode="auto">
          <a:xfrm flipV="1">
            <a:off x="1963738" y="2173288"/>
            <a:ext cx="468312" cy="179387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  <a:gd name="T9" fmla="*/ 0 w 124"/>
              <a:gd name="T10" fmla="*/ 0 h 121"/>
              <a:gd name="T11" fmla="*/ 124 w 124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61625" name="Picture 185" descr="上標籤-修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2054225" y="2198688"/>
            <a:ext cx="22860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3492500" y="2198688"/>
            <a:ext cx="10985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互文見義</a:t>
            </a:r>
          </a:p>
        </p:txBody>
      </p:sp>
      <p:grpSp>
        <p:nvGrpSpPr>
          <p:cNvPr id="40982" name="Group 187"/>
          <p:cNvGrpSpPr>
            <a:grpSpLocks/>
          </p:cNvGrpSpPr>
          <p:nvPr/>
        </p:nvGrpSpPr>
        <p:grpSpPr bwMode="auto">
          <a:xfrm flipV="1">
            <a:off x="5635625" y="2171700"/>
            <a:ext cx="236538" cy="179388"/>
            <a:chOff x="2154" y="3657"/>
            <a:chExt cx="230" cy="137"/>
          </a:xfrm>
        </p:grpSpPr>
        <p:sp>
          <p:nvSpPr>
            <p:cNvPr id="40989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0990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pic>
        <p:nvPicPr>
          <p:cNvPr id="61630" name="Picture 190" descr="上標籤-修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2009775" y="3148013"/>
            <a:ext cx="22860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31" name="Text Box 191"/>
          <p:cNvSpPr txBox="1">
            <a:spLocks noChangeArrowheads="1"/>
          </p:cNvSpPr>
          <p:nvPr/>
        </p:nvSpPr>
        <p:spPr bwMode="auto">
          <a:xfrm>
            <a:off x="2251075" y="3155950"/>
            <a:ext cx="1428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000">
                <a:solidFill>
                  <a:srgbClr val="FF0066"/>
                </a:solidFill>
                <a:cs typeface="Arial" charset="0"/>
              </a:rPr>
              <a:t>●</a:t>
            </a:r>
          </a:p>
        </p:txBody>
      </p:sp>
      <p:sp>
        <p:nvSpPr>
          <p:cNvPr id="61632" name="Text Box 192"/>
          <p:cNvSpPr txBox="1">
            <a:spLocks noChangeArrowheads="1"/>
          </p:cNvSpPr>
          <p:nvPr/>
        </p:nvSpPr>
        <p:spPr bwMode="auto">
          <a:xfrm>
            <a:off x="2622550" y="3155950"/>
            <a:ext cx="1428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000">
                <a:solidFill>
                  <a:srgbClr val="FF0066"/>
                </a:solidFill>
                <a:cs typeface="Arial" charset="0"/>
              </a:rPr>
              <a:t>●</a:t>
            </a:r>
          </a:p>
        </p:txBody>
      </p:sp>
      <p:sp>
        <p:nvSpPr>
          <p:cNvPr id="3" name="文字方塊 48"/>
          <p:cNvSpPr txBox="1">
            <a:spLocks noChangeArrowheads="1"/>
          </p:cNvSpPr>
          <p:nvPr/>
        </p:nvSpPr>
        <p:spPr bwMode="auto">
          <a:xfrm>
            <a:off x="2214563" y="3352800"/>
            <a:ext cx="24288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借代（老人與孩童）</a:t>
            </a:r>
          </a:p>
        </p:txBody>
      </p:sp>
      <p:sp>
        <p:nvSpPr>
          <p:cNvPr id="61634" name="Text Box 194"/>
          <p:cNvSpPr txBox="1">
            <a:spLocks noChangeArrowheads="1"/>
          </p:cNvSpPr>
          <p:nvPr/>
        </p:nvSpPr>
        <p:spPr bwMode="auto">
          <a:xfrm>
            <a:off x="3132138" y="3162300"/>
            <a:ext cx="1428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000">
                <a:solidFill>
                  <a:srgbClr val="FF0066"/>
                </a:solidFill>
                <a:cs typeface="Arial" charset="0"/>
              </a:rPr>
              <a:t>●</a:t>
            </a:r>
          </a:p>
        </p:txBody>
      </p:sp>
      <p:sp>
        <p:nvSpPr>
          <p:cNvPr id="61635" name="Text Box 195"/>
          <p:cNvSpPr txBox="1">
            <a:spLocks noChangeArrowheads="1"/>
          </p:cNvSpPr>
          <p:nvPr/>
        </p:nvSpPr>
        <p:spPr bwMode="auto">
          <a:xfrm>
            <a:off x="3503613" y="3162300"/>
            <a:ext cx="1428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000">
                <a:solidFill>
                  <a:srgbClr val="FF0066"/>
                </a:solidFill>
                <a:cs typeface="Arial" charset="0"/>
              </a:rPr>
              <a:t>●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16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2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16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30"/>
                  </p:tgtEl>
                </p:cond>
              </p:nextCondLst>
            </p:seq>
          </p:childTnLst>
        </p:cTn>
      </p:par>
    </p:tnLst>
    <p:bldLst>
      <p:bldP spid="61619" grpId="0"/>
      <p:bldP spid="61619" grpId="1"/>
      <p:bldP spid="61622" grpId="0"/>
      <p:bldP spid="61622" grpId="1"/>
      <p:bldP spid="49" grpId="0"/>
      <p:bldP spid="49" grpId="1"/>
      <p:bldP spid="61631" grpId="0"/>
      <p:bldP spid="61631" grpId="1"/>
      <p:bldP spid="61632" grpId="0"/>
      <p:bldP spid="61632" grpId="1"/>
      <p:bldP spid="3" grpId="0"/>
      <p:bldP spid="3" grpId="1"/>
      <p:bldP spid="61634" grpId="0"/>
      <p:bldP spid="61634" grpId="1"/>
      <p:bldP spid="61635" grpId="0"/>
      <p:bldP spid="6163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3"/>
          <p:cNvSpPr>
            <a:spLocks/>
          </p:cNvSpPr>
          <p:nvPr/>
        </p:nvSpPr>
        <p:spPr bwMode="auto">
          <a:xfrm>
            <a:off x="827088" y="1257300"/>
            <a:ext cx="7561262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23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kumimoji="0"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宴酣之樂，非絲非竹</a:t>
            </a: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。</a:t>
            </a:r>
            <a:r>
              <a:rPr kumimoji="0" lang="zh-TW" altLang="zh-TW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射</a:t>
            </a:r>
            <a:r>
              <a:rPr kumimoji="0" lang="zh-TW" altLang="en-US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zh-TW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者中，弈</a:t>
            </a:r>
            <a:r>
              <a:rPr kumimoji="0" lang="zh-TW" altLang="en-US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zh-TW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者勝，觥籌交錯</a:t>
            </a:r>
            <a:r>
              <a:rPr kumimoji="0" lang="zh-TW" altLang="en-US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zh-TW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，起坐而諠譁者，眾賓懽</a:t>
            </a:r>
            <a:r>
              <a:rPr kumimoji="0" lang="zh-TW" altLang="en-US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zh-TW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也</a:t>
            </a:r>
            <a:r>
              <a:rPr kumimoji="0"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。蒼顏</a:t>
            </a: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白髮，頹然</a:t>
            </a: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乎其間者，太守醉也。</a:t>
            </a:r>
            <a:endParaRPr kumimoji="0" lang="en-US" altLang="zh-TW" sz="280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1986" name="Picture 12" descr="上方ICON-語譯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4038" y="755650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圖片 17" descr="下方ICON-回目次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99425" y="6518275"/>
            <a:ext cx="1042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10" descr="下一頁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05800" y="5876925"/>
            <a:ext cx="8382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13" descr="上方ICON-課堂Q&amp;A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78363" y="755650"/>
            <a:ext cx="10096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12" descr="26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065588" y="1814513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13" descr="27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940300" y="182245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14" descr="28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532563" y="1795463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Picture 15" descr="29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952625" y="280035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4" name="Picture 16" descr="30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991225" y="2792413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5" name="Picture 18" descr="32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268538" y="3808413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6" name="Picture 19" descr="31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618413" y="280670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124" name="Rectangle 20"/>
          <p:cNvSpPr>
            <a:spLocks noChangeArrowheads="1"/>
          </p:cNvSpPr>
          <p:nvPr/>
        </p:nvSpPr>
        <p:spPr bwMode="auto">
          <a:xfrm>
            <a:off x="4683125" y="2154238"/>
            <a:ext cx="24003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6600"/>
                </a:solidFill>
                <a:ea typeface="微軟正黑體" pitchFamily="34" charset="-120"/>
              </a:rPr>
              <a:t>描寫眾賓客飲宴之樂</a:t>
            </a:r>
          </a:p>
        </p:txBody>
      </p:sp>
      <p:pic>
        <p:nvPicPr>
          <p:cNvPr id="28" name="圖片 18" descr="下標籤-析.png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604000" y="3106738"/>
            <a:ext cx="236538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26" name="Picture 22" descr="上標籤-修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928938" y="2133600"/>
            <a:ext cx="2286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5127" name="Text Box 23"/>
          <p:cNvSpPr txBox="1">
            <a:spLocks noChangeArrowheads="1"/>
          </p:cNvSpPr>
          <p:nvPr/>
        </p:nvSpPr>
        <p:spPr bwMode="auto">
          <a:xfrm>
            <a:off x="3170238" y="2141538"/>
            <a:ext cx="1428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000">
                <a:solidFill>
                  <a:srgbClr val="FF0066"/>
                </a:solidFill>
                <a:cs typeface="Arial" charset="0"/>
              </a:rPr>
              <a:t>●</a:t>
            </a:r>
          </a:p>
        </p:txBody>
      </p:sp>
      <p:sp>
        <p:nvSpPr>
          <p:cNvPr id="175128" name="Text Box 24"/>
          <p:cNvSpPr txBox="1">
            <a:spLocks noChangeArrowheads="1"/>
          </p:cNvSpPr>
          <p:nvPr/>
        </p:nvSpPr>
        <p:spPr bwMode="auto">
          <a:xfrm>
            <a:off x="3879850" y="2141538"/>
            <a:ext cx="1428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000">
                <a:solidFill>
                  <a:srgbClr val="FF0066"/>
                </a:solidFill>
                <a:cs typeface="Arial" charset="0"/>
              </a:rPr>
              <a:t>●</a:t>
            </a:r>
          </a:p>
        </p:txBody>
      </p:sp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3133725" y="2338388"/>
            <a:ext cx="16541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借代（樂器）</a:t>
            </a:r>
          </a:p>
        </p:txBody>
      </p:sp>
      <p:sp>
        <p:nvSpPr>
          <p:cNvPr id="42003" name="Rectangle 2"/>
          <p:cNvSpPr>
            <a:spLocks/>
          </p:cNvSpPr>
          <p:nvPr/>
        </p:nvSpPr>
        <p:spPr bwMode="auto">
          <a:xfrm>
            <a:off x="457200" y="0"/>
            <a:ext cx="82296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第三段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126"/>
                  </p:tgtEl>
                </p:cond>
              </p:nextCondLst>
            </p:seq>
          </p:childTnLst>
        </p:cTn>
      </p:par>
    </p:tnLst>
    <p:bldLst>
      <p:bldP spid="175124" grpId="0"/>
      <p:bldP spid="175124" grpId="1"/>
      <p:bldP spid="175127" grpId="0"/>
      <p:bldP spid="175127" grpId="1"/>
      <p:bldP spid="175128" grpId="0"/>
      <p:bldP spid="175128" grpId="1"/>
      <p:bldP spid="49" grpId="0"/>
      <p:bldP spid="49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Rectangle 3"/>
          <p:cNvSpPr>
            <a:spLocks/>
          </p:cNvSpPr>
          <p:nvPr/>
        </p:nvSpPr>
        <p:spPr bwMode="auto">
          <a:xfrm>
            <a:off x="179388" y="908050"/>
            <a:ext cx="8713787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spcBef>
                <a:spcPts val="1200"/>
              </a:spcBef>
              <a:buFont typeface="Arial" charset="0"/>
              <a:buChar char="•"/>
            </a:pPr>
            <a:r>
              <a:rPr kumimoji="0" lang="zh-TW" altLang="zh-TW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寫滁人遊山之樂與太守宴遊之樂。</a:t>
            </a:r>
            <a:endParaRPr kumimoji="0" lang="en-US" altLang="zh-TW">
              <a:solidFill>
                <a:schemeClr val="tx1"/>
              </a:solidFill>
              <a:latin typeface="Calibri" pitchFamily="34" charset="0"/>
              <a:ea typeface="標楷體" pitchFamily="65" charset="-120"/>
            </a:endParaRPr>
          </a:p>
        </p:txBody>
      </p:sp>
      <p:pic>
        <p:nvPicPr>
          <p:cNvPr id="43011" name="圖片 5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內容版面配置區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525962"/>
          </a:xfrm>
        </p:spPr>
        <p:txBody>
          <a:bodyPr anchor="ctr"/>
          <a:lstStyle/>
          <a:p>
            <a:pPr algn="ctr" eaLnBrk="1" hangingPunct="1">
              <a:lnSpc>
                <a:spcPct val="85000"/>
              </a:lnSpc>
              <a:buFont typeface="Arial" charset="0"/>
              <a:buNone/>
            </a:pPr>
            <a:r>
              <a:rPr lang="zh-TW" altLang="en-US" sz="4800" smtClean="0">
                <a:latin typeface="標楷體" pitchFamily="65" charset="-120"/>
                <a:ea typeface="標楷體" pitchFamily="65" charset="-120"/>
                <a:hlinkClick r:id="rId3" action="ppaction://hlinksldjump"/>
              </a:rPr>
              <a:t>第一段</a:t>
            </a:r>
            <a:endParaRPr lang="en-US" altLang="zh-TW" sz="4800" smtClean="0"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lnSpc>
                <a:spcPct val="85000"/>
              </a:lnSpc>
              <a:buFont typeface="Arial" charset="0"/>
              <a:buNone/>
            </a:pPr>
            <a:r>
              <a:rPr lang="zh-TW" altLang="en-US" sz="4800" smtClean="0">
                <a:latin typeface="標楷體" pitchFamily="65" charset="-120"/>
                <a:ea typeface="標楷體" pitchFamily="65" charset="-120"/>
                <a:hlinkClick r:id="rId4" action="ppaction://hlinksldjump"/>
              </a:rPr>
              <a:t>第二段</a:t>
            </a:r>
            <a:endParaRPr lang="en-US" altLang="zh-TW" sz="4800" smtClean="0"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lnSpc>
                <a:spcPct val="85000"/>
              </a:lnSpc>
              <a:buFont typeface="Arial" charset="0"/>
              <a:buNone/>
            </a:pPr>
            <a:r>
              <a:rPr lang="zh-TW" altLang="en-US" sz="4800" smtClean="0">
                <a:latin typeface="標楷體" pitchFamily="65" charset="-120"/>
                <a:ea typeface="標楷體" pitchFamily="65" charset="-120"/>
                <a:hlinkClick r:id="rId5" action="ppaction://hlinksldjump"/>
              </a:rPr>
              <a:t>第三段</a:t>
            </a:r>
            <a:endParaRPr lang="en-US" altLang="zh-TW" sz="4800" smtClean="0">
              <a:latin typeface="標楷體" pitchFamily="65" charset="-120"/>
              <a:ea typeface="標楷體" pitchFamily="65" charset="-120"/>
            </a:endParaRPr>
          </a:p>
          <a:p>
            <a:pPr algn="ctr" eaLnBrk="1" hangingPunct="1">
              <a:lnSpc>
                <a:spcPct val="85000"/>
              </a:lnSpc>
              <a:buFont typeface="Arial" charset="0"/>
              <a:buNone/>
            </a:pPr>
            <a:r>
              <a:rPr lang="zh-TW" altLang="en-US" sz="4800" smtClean="0">
                <a:latin typeface="標楷體" pitchFamily="65" charset="-120"/>
                <a:ea typeface="標楷體" pitchFamily="65" charset="-120"/>
                <a:hlinkClick r:id="rId6" action="ppaction://hlinksldjump"/>
              </a:rPr>
              <a:t>第四段</a:t>
            </a:r>
            <a:endParaRPr lang="zh-TW" altLang="en-US" sz="480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圖片 4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Rectangle 3"/>
          <p:cNvSpPr>
            <a:spLocks/>
          </p:cNvSpPr>
          <p:nvPr/>
        </p:nvSpPr>
        <p:spPr bwMode="auto">
          <a:xfrm>
            <a:off x="155575" y="981075"/>
            <a:ext cx="8821738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ts val="1200"/>
              </a:spcBef>
              <a:buFont typeface="Arial" charset="0"/>
              <a:buNone/>
            </a:pPr>
            <a:r>
              <a:rPr kumimoji="0" lang="zh-TW" altLang="en-US" sz="2800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此段由山水之樂轉折到人情之樂，先後描寫滁人出遊及太守宴飲之樂，並進而細筆勾勒，生動呈現太守與民同樂的情境。（寫人：先遊人後賓客，再太守自己。）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8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Rectangle 3"/>
          <p:cNvSpPr>
            <a:spLocks/>
          </p:cNvSpPr>
          <p:nvPr/>
        </p:nvSpPr>
        <p:spPr bwMode="auto">
          <a:xfrm>
            <a:off x="107950" y="984250"/>
            <a:ext cx="8858250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kumimoji="0" lang="zh-TW" altLang="en-US" sz="2800">
                <a:solidFill>
                  <a:schemeClr val="tx1"/>
                </a:solidFill>
                <a:ea typeface="標楷體" pitchFamily="65" charset="-120"/>
              </a:rPr>
              <a:t>至於那些背東西的人與走路的人，或在路上唱著歌，或在樹下歇息，前面的人呼喚，後面的人回應，老人與小孩來往不絕，這是滁州人們遊山的情況啊！到溪邊釣魚，溪水深，魚兒肥；用泉水釀酒，泉水清芳，酒味香醇；山中的野味野菜混雜陳列在面前，這是太守設的宴席啊！</a:t>
            </a:r>
          </a:p>
        </p:txBody>
      </p:sp>
      <p:pic>
        <p:nvPicPr>
          <p:cNvPr id="45059" name="圖片 4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8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Rectangle 3"/>
          <p:cNvSpPr>
            <a:spLocks/>
          </p:cNvSpPr>
          <p:nvPr/>
        </p:nvSpPr>
        <p:spPr bwMode="auto">
          <a:xfrm>
            <a:off x="222250" y="984250"/>
            <a:ext cx="896461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kumimoji="0" lang="zh-TW" altLang="en-US" sz="2800">
                <a:solidFill>
                  <a:schemeClr val="tx1"/>
                </a:solidFill>
                <a:ea typeface="標楷體" pitchFamily="65" charset="-120"/>
              </a:rPr>
              <a:t>宴飲的快樂並非在於有音樂助興。筵席上投壺的人射中了目標，下圍棋的人贏了棋，酒杯和酒籌交雜在一起，人們或站或坐，諠譁不已，這是眾多賓客歡樂的場面。有位容顏蒼老、頭髮斑白的人醉倒在眾人之中，這人就是喝醉的太守啊！</a:t>
            </a:r>
          </a:p>
        </p:txBody>
      </p:sp>
      <p:pic>
        <p:nvPicPr>
          <p:cNvPr id="46083" name="圖片 4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內容版面配置區 2"/>
          <p:cNvSpPr>
            <a:spLocks/>
          </p:cNvSpPr>
          <p:nvPr/>
        </p:nvSpPr>
        <p:spPr bwMode="auto">
          <a:xfrm>
            <a:off x="144463" y="765175"/>
            <a:ext cx="88915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04813" indent="-404813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5.</a:t>
            </a:r>
            <a:r>
              <a:rPr kumimoji="0" lang="zh-TW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請找出第三段中「也」字所分出的四個層次，並思考其意涵？</a:t>
            </a:r>
            <a:endParaRPr kumimoji="0" lang="en-US" altLang="zh-TW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404813" indent="-404813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pic>
        <p:nvPicPr>
          <p:cNvPr id="47107" name="Picture 15" descr="下一題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66125" y="5949950"/>
            <a:ext cx="777875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8919" name="Group 71"/>
          <p:cNvGraphicFramePr>
            <a:graphicFrameLocks noGrp="1"/>
          </p:cNvGraphicFramePr>
          <p:nvPr>
            <p:ph/>
          </p:nvPr>
        </p:nvGraphicFramePr>
        <p:xfrm>
          <a:off x="1187450" y="1987550"/>
          <a:ext cx="7200900" cy="3313113"/>
        </p:xfrm>
        <a:graphic>
          <a:graphicData uri="http://schemas.openxmlformats.org/drawingml/2006/table">
            <a:tbl>
              <a:tblPr/>
              <a:tblGrid>
                <a:gridCol w="2520950"/>
                <a:gridCol w="4679950"/>
              </a:tblGrid>
              <a:tr h="846138">
                <a:tc>
                  <a:txBody>
                    <a:bodyPr/>
                    <a:lstStyle>
                      <a:lvl1pPr eaLnBrk="0" hangingPunct="0"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(1)</a:t>
                      </a:r>
                      <a:r>
                        <a:rPr kumimoji="0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滁人遊也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滁州人民平日的遊歷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6138">
                <a:tc>
                  <a:txBody>
                    <a:bodyPr/>
                    <a:lstStyle>
                      <a:lvl1pPr eaLnBrk="0" hangingPunct="0"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(2)</a:t>
                      </a: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太守宴也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太守開設野宴，就地取材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6138">
                <a:tc>
                  <a:txBody>
                    <a:bodyPr/>
                    <a:lstStyle>
                      <a:lvl1pPr eaLnBrk="0" hangingPunct="0"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(3)</a:t>
                      </a: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眾賓懽也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賓客宴飲之樂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700">
                <a:tc>
                  <a:txBody>
                    <a:bodyPr/>
                    <a:lstStyle>
                      <a:lvl1pPr eaLnBrk="0" hangingPunct="0"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zh-TW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(4)</a:t>
                      </a:r>
                      <a:r>
                        <a:rPr kumimoji="0" lang="zh-TW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太守醉也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1pPr>
                      <a:lvl2pPr eaLnBrk="0" hangingPunct="0"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2pPr>
                      <a:lvl3pPr eaLnBrk="0" hangingPunct="0"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3pPr>
                      <a:lvl4pPr eaLnBrk="0" hangingPunct="0"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4pPr>
                      <a:lvl5pPr eaLnBrk="0" hangingPunct="0"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醉在與民同樂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內容版面配置區 2"/>
          <p:cNvSpPr>
            <a:spLocks/>
          </p:cNvSpPr>
          <p:nvPr/>
        </p:nvSpPr>
        <p:spPr bwMode="auto">
          <a:xfrm>
            <a:off x="144463" y="765175"/>
            <a:ext cx="8891587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95288" indent="-395288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6.</a:t>
            </a:r>
            <a:r>
              <a:rPr kumimoji="0" lang="zh-TW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由「臨谿而漁」至「太守宴也」七句，可看出宴飲狀況為何？</a:t>
            </a:r>
            <a:endParaRPr kumimoji="0" lang="en-US" altLang="zh-TW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395288" indent="-395288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87425" y="1844675"/>
            <a:ext cx="7761288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35038" indent="-935038">
              <a:spcBef>
                <a:spcPct val="20000"/>
              </a:spcBef>
              <a:tabLst>
                <a:tab pos="0" algn="l"/>
              </a:tabLst>
            </a:pPr>
            <a:r>
              <a:rPr kumimoji="0" lang="en-US" altLang="zh-TW" sz="3000">
                <a:latin typeface="標楷體" pitchFamily="65" charset="-120"/>
                <a:ea typeface="標楷體" pitchFamily="65" charset="-120"/>
              </a:rPr>
              <a:t>(1)滁人飲食飽足，精神愉悅輕鬆。魚肥</a:t>
            </a:r>
            <a:r>
              <a:rPr kumimoji="0" lang="zh-TW" altLang="en-US" sz="3000">
                <a:latin typeface="標楷體" pitchFamily="65" charset="-120"/>
                <a:ea typeface="標楷體" pitchFamily="65" charset="-120"/>
              </a:rPr>
              <a:t>酒</a:t>
            </a:r>
          </a:p>
          <a:p>
            <a:pPr marL="935038" indent="-935038">
              <a:spcBef>
                <a:spcPct val="20000"/>
              </a:spcBef>
              <a:tabLst>
                <a:tab pos="0" algn="l"/>
              </a:tabLst>
            </a:pPr>
            <a:r>
              <a:rPr kumimoji="0" lang="zh-TW" altLang="en-US" sz="3000">
                <a:latin typeface="標楷體" pitchFamily="65" charset="-120"/>
                <a:ea typeface="標楷體" pitchFamily="65" charset="-120"/>
              </a:rPr>
              <a:t>   香，各類山菜均就地取材。</a:t>
            </a:r>
          </a:p>
          <a:p>
            <a:pPr marL="935038" indent="-935038">
              <a:spcBef>
                <a:spcPct val="20000"/>
              </a:spcBef>
              <a:tabLst>
                <a:tab pos="0" algn="l"/>
              </a:tabLst>
            </a:pPr>
            <a:r>
              <a:rPr kumimoji="0" lang="en-US" altLang="zh-TW" sz="3000">
                <a:latin typeface="標楷體" pitchFamily="65" charset="-120"/>
                <a:ea typeface="標楷體" pitchFamily="65" charset="-120"/>
              </a:rPr>
              <a:t>(2)太守宴、眾賓懽：</a:t>
            </a:r>
          </a:p>
          <a:p>
            <a:pPr marL="935038" indent="-935038">
              <a:spcBef>
                <a:spcPct val="20000"/>
              </a:spcBef>
              <a:tabLst>
                <a:tab pos="0" algn="l"/>
              </a:tabLst>
            </a:pPr>
            <a:r>
              <a:rPr kumimoji="0" lang="zh-TW" altLang="en-US" sz="3000">
                <a:latin typeface="標楷體" pitchFamily="65" charset="-120"/>
                <a:ea typeface="標楷體" pitchFamily="65" charset="-120"/>
                <a:sym typeface="Wingdings" pitchFamily="2" charset="2"/>
              </a:rPr>
              <a:t>   </a:t>
            </a:r>
            <a:r>
              <a:rPr kumimoji="0" lang="zh-TW" altLang="en-US" sz="3000">
                <a:latin typeface="標楷體" pitchFamily="65" charset="-120"/>
                <a:ea typeface="標楷體" pitchFamily="65" charset="-120"/>
              </a:rPr>
              <a:t>吃一樣、喝一樣、玩一樣：與尋常百     姓相同，並不容易；是一種境界。</a:t>
            </a:r>
          </a:p>
          <a:p>
            <a:pPr marL="935038" indent="-935038">
              <a:spcBef>
                <a:spcPct val="20000"/>
              </a:spcBef>
              <a:tabLst>
                <a:tab pos="0" algn="l"/>
              </a:tabLst>
            </a:pPr>
            <a:r>
              <a:rPr kumimoji="0" lang="en-US" altLang="zh-TW" sz="3000">
                <a:latin typeface="標楷體" pitchFamily="65" charset="-120"/>
                <a:ea typeface="標楷體" pitchFamily="65" charset="-120"/>
                <a:sym typeface="Wingdings" pitchFamily="2" charset="2"/>
              </a:rPr>
              <a:t>   </a:t>
            </a:r>
            <a:r>
              <a:rPr kumimoji="0" lang="en-US" altLang="zh-TW" sz="3000">
                <a:latin typeface="標楷體" pitchFamily="65" charset="-120"/>
                <a:ea typeface="標楷體" pitchFamily="65" charset="-120"/>
              </a:rPr>
              <a:t>（太守教化故人情淳厚→）人情不澆薄，故無官司→無官司，故太守無事。（太守的工作在斷獄）</a:t>
            </a:r>
            <a:endParaRPr kumimoji="0" lang="zh-TW" altLang="en-US" sz="300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8132" name="Picture 8" descr="下一題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66125" y="5949950"/>
            <a:ext cx="777875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內容版面配置區 2"/>
          <p:cNvSpPr>
            <a:spLocks/>
          </p:cNvSpPr>
          <p:nvPr/>
        </p:nvSpPr>
        <p:spPr bwMode="auto">
          <a:xfrm>
            <a:off x="144463" y="765175"/>
            <a:ext cx="88915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95288" indent="-395288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7.</a:t>
            </a:r>
            <a:r>
              <a:rPr kumimoji="0" lang="zh-TW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第二段山水之樂的「樂亦無窮」，與第三段宴飲之樂的差別為何？</a:t>
            </a:r>
            <a:endParaRPr kumimoji="0" lang="en-US" altLang="zh-TW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395288" indent="-395288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71550" y="1844675"/>
            <a:ext cx="8172450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tabLst>
                <a:tab pos="0" algn="l"/>
              </a:tabLst>
            </a:pPr>
            <a:r>
              <a:rPr kumimoji="0" lang="en-US" altLang="en-US">
                <a:ea typeface="標楷體" pitchFamily="65" charset="-120"/>
              </a:rPr>
              <a:t>前者重在自身體會，後者重在與民同樂。</a:t>
            </a:r>
            <a:endParaRPr kumimoji="0" lang="zh-TW" altLang="en-US">
              <a:ea typeface="標楷體" pitchFamily="65" charset="-120"/>
            </a:endParaRPr>
          </a:p>
        </p:txBody>
      </p:sp>
      <p:pic>
        <p:nvPicPr>
          <p:cNvPr id="49156" name="圖片 6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/>
          </p:cNvSpPr>
          <p:nvPr/>
        </p:nvSpPr>
        <p:spPr bwMode="auto">
          <a:xfrm>
            <a:off x="325438" y="1052513"/>
            <a:ext cx="8423275" cy="351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23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endParaRPr kumimoji="0" lang="zh-TW" altLang="en-US" sz="280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0179" name="Rectangle 2"/>
          <p:cNvSpPr>
            <a:spLocks/>
          </p:cNvSpPr>
          <p:nvPr/>
        </p:nvSpPr>
        <p:spPr bwMode="auto">
          <a:xfrm>
            <a:off x="457200" y="0"/>
            <a:ext cx="82296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第四段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50180" name="Picture 10" descr="上方ICON-段析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755650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11" descr="上方ICON-段旨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92275" y="755650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12" descr="上方ICON-語譯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32363" y="755650"/>
            <a:ext cx="701675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13" descr="上方ICON-課堂Q&amp;A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515100" y="755650"/>
            <a:ext cx="100965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4" name="圖片 17" descr="下方ICON-回目次.pn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99425" y="6518275"/>
            <a:ext cx="1042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5" name="Rectangle 3"/>
          <p:cNvSpPr>
            <a:spLocks/>
          </p:cNvSpPr>
          <p:nvPr/>
        </p:nvSpPr>
        <p:spPr bwMode="auto">
          <a:xfrm>
            <a:off x="500063" y="1233488"/>
            <a:ext cx="8393112" cy="351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23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已而 ，夕陽在山，人影散亂，太守歸而賓客從也。樹林陰翳 ，鳴聲上下，遊人</a:t>
            </a:r>
            <a:r>
              <a:rPr kumimoji="0" lang="zh-TW" altLang="en-US" sz="280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去</a:t>
            </a: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而禽鳥樂也。</a:t>
            </a:r>
            <a:r>
              <a:rPr kumimoji="0" lang="zh-TW" altLang="en-US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然而禽鳥知山林之樂，而不知人之樂；人知從太守遊而樂，而不知太守之樂其樂 也</a:t>
            </a: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。醉能同其樂，醒能</a:t>
            </a:r>
            <a:r>
              <a:rPr kumimoji="0" lang="zh-TW" altLang="en-US" sz="280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述以文</a:t>
            </a: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者，太守也。太守謂誰 ？廬陵歐陽脩也。</a:t>
            </a:r>
            <a:endParaRPr kumimoji="0" lang="en-US" altLang="zh-TW" sz="280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0186" name="Picture 126" descr="33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270000" y="179705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7" name="Picture 127" descr="34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971675" y="2779713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8" name="Picture 128" descr="35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717925" y="475615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9" name="Picture 129" descr="36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102100" y="5735638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882" name="Rectangle 130"/>
          <p:cNvSpPr>
            <a:spLocks noChangeArrowheads="1"/>
          </p:cNvSpPr>
          <p:nvPr/>
        </p:nvSpPr>
        <p:spPr bwMode="auto">
          <a:xfrm>
            <a:off x="4951413" y="3122613"/>
            <a:ext cx="533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離開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5043488" y="2801938"/>
            <a:ext cx="3603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</a:t>
            </a:r>
          </a:p>
        </p:txBody>
      </p:sp>
      <p:sp>
        <p:nvSpPr>
          <p:cNvPr id="74884" name="Rectangle 132"/>
          <p:cNvSpPr>
            <a:spLocks noChangeArrowheads="1"/>
          </p:cNvSpPr>
          <p:nvPr/>
        </p:nvSpPr>
        <p:spPr bwMode="auto">
          <a:xfrm>
            <a:off x="7267575" y="5106988"/>
            <a:ext cx="1600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以文章來記述</a:t>
            </a:r>
          </a:p>
        </p:txBody>
      </p:sp>
      <p:sp>
        <p:nvSpPr>
          <p:cNvPr id="2" name="文字方塊 14"/>
          <p:cNvSpPr txBox="1">
            <a:spLocks noChangeArrowheads="1"/>
          </p:cNvSpPr>
          <p:nvPr/>
        </p:nvSpPr>
        <p:spPr bwMode="auto">
          <a:xfrm>
            <a:off x="7540625" y="4770438"/>
            <a:ext cx="10636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　　　</a:t>
            </a:r>
          </a:p>
        </p:txBody>
      </p:sp>
      <p:sp>
        <p:nvSpPr>
          <p:cNvPr id="74886" name="Rectangle 134"/>
          <p:cNvSpPr>
            <a:spLocks noChangeArrowheads="1"/>
          </p:cNvSpPr>
          <p:nvPr/>
        </p:nvSpPr>
        <p:spPr bwMode="auto">
          <a:xfrm>
            <a:off x="669925" y="4146550"/>
            <a:ext cx="61341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6600"/>
                </a:solidFill>
                <a:ea typeface="微軟正黑體" pitchFamily="34" charset="-120"/>
              </a:rPr>
              <a:t>以抒懷的筆調道出醉翁與民同樂，可見賓主盡興賦歸</a:t>
            </a:r>
          </a:p>
        </p:txBody>
      </p:sp>
      <p:pic>
        <p:nvPicPr>
          <p:cNvPr id="74887" name="Picture 135" descr="下標籤-析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330700" y="5081588"/>
            <a:ext cx="22860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96" name="Freeform 136"/>
          <p:cNvSpPr>
            <a:spLocks/>
          </p:cNvSpPr>
          <p:nvPr/>
        </p:nvSpPr>
        <p:spPr bwMode="auto">
          <a:xfrm flipV="1">
            <a:off x="8415338" y="3132138"/>
            <a:ext cx="468312" cy="179387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  <a:gd name="T9" fmla="*/ 0 w 124"/>
              <a:gd name="T10" fmla="*/ 0 h 121"/>
              <a:gd name="T11" fmla="*/ 124 w 124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74889" name="Picture 137" descr="上標籤-修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8475663" y="3178175"/>
            <a:ext cx="2286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8459788" y="3484563"/>
            <a:ext cx="57626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層遞</a:t>
            </a:r>
          </a:p>
        </p:txBody>
      </p:sp>
      <p:grpSp>
        <p:nvGrpSpPr>
          <p:cNvPr id="50199" name="Group 139"/>
          <p:cNvGrpSpPr>
            <a:grpSpLocks/>
          </p:cNvGrpSpPr>
          <p:nvPr/>
        </p:nvGrpSpPr>
        <p:grpSpPr bwMode="auto">
          <a:xfrm flipV="1">
            <a:off x="3924300" y="5099050"/>
            <a:ext cx="236538" cy="179388"/>
            <a:chOff x="2154" y="3657"/>
            <a:chExt cx="230" cy="137"/>
          </a:xfrm>
        </p:grpSpPr>
        <p:sp>
          <p:nvSpPr>
            <p:cNvPr id="50206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0207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50200" name="Freeform 142"/>
          <p:cNvSpPr>
            <a:spLocks/>
          </p:cNvSpPr>
          <p:nvPr/>
        </p:nvSpPr>
        <p:spPr bwMode="auto">
          <a:xfrm flipV="1">
            <a:off x="2884488" y="6084888"/>
            <a:ext cx="468312" cy="179387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  <a:gd name="T9" fmla="*/ 0 w 124"/>
              <a:gd name="T10" fmla="*/ 0 h 121"/>
              <a:gd name="T11" fmla="*/ 124 w 124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74895" name="Picture 143" descr="上標籤-修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2944813" y="6130925"/>
            <a:ext cx="2286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字方塊 48"/>
          <p:cNvSpPr txBox="1">
            <a:spLocks noChangeArrowheads="1"/>
          </p:cNvSpPr>
          <p:nvPr/>
        </p:nvSpPr>
        <p:spPr bwMode="auto">
          <a:xfrm>
            <a:off x="4102100" y="6121400"/>
            <a:ext cx="162401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設問（提問）</a:t>
            </a:r>
          </a:p>
        </p:txBody>
      </p:sp>
      <p:grpSp>
        <p:nvGrpSpPr>
          <p:cNvPr id="50203" name="Group 145"/>
          <p:cNvGrpSpPr>
            <a:grpSpLocks/>
          </p:cNvGrpSpPr>
          <p:nvPr/>
        </p:nvGrpSpPr>
        <p:grpSpPr bwMode="auto">
          <a:xfrm flipV="1">
            <a:off x="6405563" y="6080125"/>
            <a:ext cx="236537" cy="179388"/>
            <a:chOff x="2154" y="3657"/>
            <a:chExt cx="230" cy="137"/>
          </a:xfrm>
        </p:grpSpPr>
        <p:sp>
          <p:nvSpPr>
            <p:cNvPr id="50204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0205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48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88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48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88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48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895"/>
                  </p:tgtEl>
                </p:cond>
              </p:nextCondLst>
            </p:seq>
          </p:childTnLst>
        </p:cTn>
      </p:par>
    </p:tnLst>
    <p:bldLst>
      <p:bldP spid="74882" grpId="0"/>
      <p:bldP spid="74882" grpId="1"/>
      <p:bldP spid="74884" grpId="0"/>
      <p:bldP spid="74884" grpId="1"/>
      <p:bldP spid="74886" grpId="0"/>
      <p:bldP spid="74886" grpId="1"/>
      <p:bldP spid="49" grpId="0"/>
      <p:bldP spid="49" grpId="1"/>
      <p:bldP spid="3" grpId="0"/>
      <p:bldP spid="3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6" name="Rectangle 3"/>
          <p:cNvSpPr>
            <a:spLocks/>
          </p:cNvSpPr>
          <p:nvPr/>
        </p:nvSpPr>
        <p:spPr bwMode="auto">
          <a:xfrm>
            <a:off x="179388" y="981075"/>
            <a:ext cx="8713787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spcBef>
                <a:spcPts val="1200"/>
              </a:spcBef>
              <a:buFont typeface="Arial" charset="0"/>
              <a:buChar char="•"/>
            </a:pPr>
            <a:r>
              <a:rPr kumimoji="0" lang="zh-TW" altLang="zh-TW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寫太守盡興賦歸的情景。</a:t>
            </a:r>
            <a:endParaRPr kumimoji="0" lang="en-US" altLang="zh-TW">
              <a:solidFill>
                <a:schemeClr val="tx1"/>
              </a:solidFill>
              <a:latin typeface="Calibri" pitchFamily="34" charset="0"/>
              <a:ea typeface="標楷體" pitchFamily="65" charset="-120"/>
            </a:endParaRPr>
          </a:p>
        </p:txBody>
      </p:sp>
      <p:pic>
        <p:nvPicPr>
          <p:cNvPr id="52227" name="圖片 5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0" name="Rectangle 3"/>
          <p:cNvSpPr>
            <a:spLocks/>
          </p:cNvSpPr>
          <p:nvPr/>
        </p:nvSpPr>
        <p:spPr bwMode="auto">
          <a:xfrm>
            <a:off x="155575" y="981075"/>
            <a:ext cx="882173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150000"/>
              </a:lnSpc>
              <a:spcBef>
                <a:spcPts val="1200"/>
              </a:spcBef>
              <a:buFont typeface="Arial" charset="0"/>
              <a:buNone/>
            </a:pPr>
            <a:r>
              <a:rPr kumimoji="0" lang="zh-TW" altLang="en-US" sz="2800">
                <a:solidFill>
                  <a:schemeClr val="tx1"/>
                </a:solidFill>
                <a:latin typeface="Calibri" pitchFamily="34" charset="0"/>
                <a:ea typeface="標楷體" pitchFamily="65" charset="-120"/>
              </a:rPr>
              <a:t>總結。以禽鳥不知人之樂，人不知太守之樂其樂，層層點出「與民同樂」主旨。</a:t>
            </a:r>
          </a:p>
        </p:txBody>
      </p:sp>
      <p:pic>
        <p:nvPicPr>
          <p:cNvPr id="53251" name="圖片 4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8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4" name="Rectangle 3"/>
          <p:cNvSpPr>
            <a:spLocks/>
          </p:cNvSpPr>
          <p:nvPr/>
        </p:nvSpPr>
        <p:spPr bwMode="auto">
          <a:xfrm>
            <a:off x="222250" y="984250"/>
            <a:ext cx="8964613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不久，夕陽下山，人影散亂，太守歸去，賓客們跟著走了。樹林遮蔽成蔭，鳥兒鳴叫的聲音忽上忽下，遊客離開山中，鳥兒因而感到快活。然而鳥兒只知道在山林中的快樂，卻不明白人們在山林中的快樂；人們知道跟隨太守遊玩的快樂，卻不明白太守以他們的快樂為快樂。能高興地和大家一起喝醉，酒醒後能把這些歡樂寫成文章的，那是太守啊！太守是誰？就是我廬陵歐陽脩。</a:t>
            </a:r>
          </a:p>
        </p:txBody>
      </p:sp>
      <p:pic>
        <p:nvPicPr>
          <p:cNvPr id="54275" name="圖片 4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/>
          </p:cNvSpPr>
          <p:nvPr>
            <p:ph type="body" idx="1"/>
          </p:nvPr>
        </p:nvSpPr>
        <p:spPr>
          <a:xfrm>
            <a:off x="530225" y="1212850"/>
            <a:ext cx="8218488" cy="3516313"/>
          </a:xfrm>
        </p:spPr>
        <p:txBody>
          <a:bodyPr/>
          <a:lstStyle/>
          <a:p>
            <a:pPr marL="0" indent="0">
              <a:lnSpc>
                <a:spcPct val="23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環滁 皆山也。其西南諸峰，林壑 尤美。望之蔚然 而深秀 </a:t>
            </a:r>
            <a:r>
              <a:rPr lang="zh-TW" altLang="en-US" sz="280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者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琅邪 也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山行六七里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漸聞水聲</a:t>
            </a:r>
            <a:r>
              <a:rPr lang="zh-TW" altLang="en-US" sz="280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潺潺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而瀉出於兩峰之間者，讓泉 </a:t>
            </a:r>
            <a:r>
              <a:rPr lang="zh-TW" altLang="en-US" sz="80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也。</a:t>
            </a:r>
            <a:r>
              <a:rPr lang="zh-TW" altLang="en-US" sz="2800" u="sng" smtClean="0">
                <a:latin typeface="標楷體" pitchFamily="65" charset="-120"/>
                <a:ea typeface="標楷體" pitchFamily="65" charset="-120"/>
              </a:rPr>
              <a:t>峰回路轉 </a:t>
            </a:r>
            <a:r>
              <a:rPr lang="zh-TW" altLang="en-US" sz="800" u="sng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2800" u="sng" smtClean="0">
                <a:latin typeface="標楷體" pitchFamily="65" charset="-120"/>
                <a:ea typeface="標楷體" pitchFamily="65" charset="-120"/>
              </a:rPr>
              <a:t>，</a:t>
            </a:r>
            <a:br>
              <a:rPr lang="zh-TW" altLang="en-US" sz="2800" u="sng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2800" u="sng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有亭翼然 臨 於泉上者</a:t>
            </a:r>
            <a:r>
              <a:rPr lang="zh-TW" altLang="en-US" sz="2800" u="sng" smtClean="0">
                <a:latin typeface="標楷體" pitchFamily="65" charset="-120"/>
                <a:ea typeface="標楷體" pitchFamily="65" charset="-120"/>
              </a:rPr>
              <a:t>，醉翁亭也</a:t>
            </a:r>
            <a:r>
              <a:rPr lang="zh-TW" altLang="en-US" sz="280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483" name="Rectangle 2"/>
          <p:cNvSpPr>
            <a:spLocks/>
          </p:cNvSpPr>
          <p:nvPr/>
        </p:nvSpPr>
        <p:spPr bwMode="auto">
          <a:xfrm>
            <a:off x="457200" y="0"/>
            <a:ext cx="82296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第一段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20484" name="Picture 134" descr="下一頁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05800" y="5876925"/>
            <a:ext cx="8382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0" descr="上方ICON-段析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33863" y="765175"/>
            <a:ext cx="70167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1" descr="上方ICON-段旨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49538" y="765175"/>
            <a:ext cx="696912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2" descr="上方ICON-語譯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889625" y="765175"/>
            <a:ext cx="6985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38" descr="1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282700" y="1806575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35" name="Rectangle 139"/>
          <p:cNvSpPr>
            <a:spLocks noChangeArrowheads="1"/>
          </p:cNvSpPr>
          <p:nvPr/>
        </p:nvSpPr>
        <p:spPr bwMode="auto">
          <a:xfrm>
            <a:off x="7524750" y="3108325"/>
            <a:ext cx="8001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水流聲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7612063" y="2781300"/>
            <a:ext cx="704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　</a:t>
            </a:r>
          </a:p>
        </p:txBody>
      </p:sp>
      <p:pic>
        <p:nvPicPr>
          <p:cNvPr id="20491" name="Picture 142" descr="2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734050" y="179070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2" name="Picture 143" descr="3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382000" y="1808163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144" descr="4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608138" y="2779713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145" descr="5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168650" y="278765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5" name="Picture 146" descr="6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821238" y="377190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6" name="Picture 147" descr="7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269163" y="3767138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7" name="Picture 148" descr="8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970088" y="4741863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8" name="Picture 149" descr="9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2516188" y="4741863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46" name="Rectangle 150"/>
          <p:cNvSpPr>
            <a:spLocks noChangeArrowheads="1"/>
          </p:cNvSpPr>
          <p:nvPr/>
        </p:nvSpPr>
        <p:spPr bwMode="auto">
          <a:xfrm>
            <a:off x="684213" y="3092450"/>
            <a:ext cx="3816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「</a:t>
            </a:r>
            <a:r>
              <a:rPr kumimoji="0" lang="en-US" altLang="zh-TW" sz="2100" b="1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……</a:t>
            </a: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者，</a:t>
            </a:r>
            <a:r>
              <a:rPr kumimoji="0" lang="en-US" altLang="zh-TW" sz="2100" b="1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……</a:t>
            </a: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也」是解釋句，其中「者」字是停頓詞，無義</a:t>
            </a:r>
          </a:p>
        </p:txBody>
      </p:sp>
      <p:sp>
        <p:nvSpPr>
          <p:cNvPr id="4248" name="Rectangle 152"/>
          <p:cNvSpPr>
            <a:spLocks noChangeArrowheads="1"/>
          </p:cNvSpPr>
          <p:nvPr/>
        </p:nvSpPr>
        <p:spPr bwMode="auto">
          <a:xfrm>
            <a:off x="874713" y="4333875"/>
            <a:ext cx="3200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即「有翼然臨於泉上之亭」</a:t>
            </a:r>
          </a:p>
        </p:txBody>
      </p:sp>
      <p:sp>
        <p:nvSpPr>
          <p:cNvPr id="2" name="文字方塊 14"/>
          <p:cNvSpPr txBox="1">
            <a:spLocks noChangeArrowheads="1"/>
          </p:cNvSpPr>
          <p:nvPr/>
        </p:nvSpPr>
        <p:spPr bwMode="auto">
          <a:xfrm>
            <a:off x="1876425" y="2781300"/>
            <a:ext cx="3603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</a:t>
            </a:r>
          </a:p>
        </p:txBody>
      </p:sp>
      <p:grpSp>
        <p:nvGrpSpPr>
          <p:cNvPr id="4253" name="Group 157"/>
          <p:cNvGrpSpPr>
            <a:grpSpLocks/>
          </p:cNvGrpSpPr>
          <p:nvPr/>
        </p:nvGrpSpPr>
        <p:grpSpPr bwMode="auto">
          <a:xfrm>
            <a:off x="611188" y="4810125"/>
            <a:ext cx="3600450" cy="280988"/>
            <a:chOff x="385" y="3030"/>
            <a:chExt cx="2268" cy="177"/>
          </a:xfrm>
        </p:grpSpPr>
        <p:sp>
          <p:nvSpPr>
            <p:cNvPr id="20515" name="文字方塊 14"/>
            <p:cNvSpPr txBox="1">
              <a:spLocks noChangeArrowheads="1"/>
            </p:cNvSpPr>
            <p:nvPr/>
          </p:nvSpPr>
          <p:spPr bwMode="auto">
            <a:xfrm>
              <a:off x="385" y="3030"/>
              <a:ext cx="86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zh-TW" altLang="en-US" sz="1800">
                  <a:solidFill>
                    <a:schemeClr val="tx1"/>
                  </a:solidFill>
                </a:rPr>
                <a:t>　　　　　　</a:t>
              </a:r>
            </a:p>
          </p:txBody>
        </p:sp>
        <p:sp>
          <p:nvSpPr>
            <p:cNvPr id="20516" name="文字方塊 14"/>
            <p:cNvSpPr txBox="1">
              <a:spLocks noChangeArrowheads="1"/>
            </p:cNvSpPr>
            <p:nvPr/>
          </p:nvSpPr>
          <p:spPr bwMode="auto">
            <a:xfrm>
              <a:off x="1395" y="3030"/>
              <a:ext cx="22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zh-TW" altLang="en-US" sz="1800">
                  <a:solidFill>
                    <a:schemeClr val="tx1"/>
                  </a:solidFill>
                </a:rPr>
                <a:t>　　　</a:t>
              </a:r>
            </a:p>
          </p:txBody>
        </p:sp>
        <p:sp>
          <p:nvSpPr>
            <p:cNvPr id="20517" name="文字方塊 14"/>
            <p:cNvSpPr txBox="1">
              <a:spLocks noChangeArrowheads="1"/>
            </p:cNvSpPr>
            <p:nvPr/>
          </p:nvSpPr>
          <p:spPr bwMode="auto">
            <a:xfrm>
              <a:off x="1733" y="3034"/>
              <a:ext cx="9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zh-TW" altLang="en-US" sz="1800">
                  <a:solidFill>
                    <a:schemeClr val="tx1"/>
                  </a:solidFill>
                </a:rPr>
                <a:t>　　　　　　　　</a:t>
              </a:r>
            </a:p>
          </p:txBody>
        </p:sp>
      </p:grpSp>
      <p:sp>
        <p:nvSpPr>
          <p:cNvPr id="4254" name="Rectangle 158"/>
          <p:cNvSpPr>
            <a:spLocks noChangeArrowheads="1"/>
          </p:cNvSpPr>
          <p:nvPr/>
        </p:nvSpPr>
        <p:spPr bwMode="auto">
          <a:xfrm>
            <a:off x="5795963" y="4102100"/>
            <a:ext cx="2667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6600"/>
                </a:solidFill>
                <a:ea typeface="微軟正黑體" pitchFamily="34" charset="-120"/>
              </a:rPr>
              <a:t>寫醉翁亭的位置及形狀</a:t>
            </a:r>
          </a:p>
        </p:txBody>
      </p:sp>
      <p:pic>
        <p:nvPicPr>
          <p:cNvPr id="28" name="圖片 18" descr="下標籤-析.png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5940425" y="5084763"/>
            <a:ext cx="236538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5" name="Freeform 160"/>
          <p:cNvSpPr>
            <a:spLocks/>
          </p:cNvSpPr>
          <p:nvPr/>
        </p:nvSpPr>
        <p:spPr bwMode="auto">
          <a:xfrm flipV="1">
            <a:off x="798513" y="2133600"/>
            <a:ext cx="468312" cy="179388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  <a:gd name="T9" fmla="*/ 0 w 124"/>
              <a:gd name="T10" fmla="*/ 0 h 121"/>
              <a:gd name="T11" fmla="*/ 124 w 124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4257" name="Picture 161" descr="上標籤-修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889000" y="2179638"/>
            <a:ext cx="22860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1392238" y="2212975"/>
            <a:ext cx="5873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層遞</a:t>
            </a:r>
          </a:p>
        </p:txBody>
      </p:sp>
      <p:grpSp>
        <p:nvGrpSpPr>
          <p:cNvPr id="20508" name="Group 163"/>
          <p:cNvGrpSpPr>
            <a:grpSpLocks/>
          </p:cNvGrpSpPr>
          <p:nvPr/>
        </p:nvGrpSpPr>
        <p:grpSpPr bwMode="auto">
          <a:xfrm flipV="1">
            <a:off x="5556250" y="5108575"/>
            <a:ext cx="236538" cy="179388"/>
            <a:chOff x="2154" y="3657"/>
            <a:chExt cx="230" cy="137"/>
          </a:xfrm>
        </p:grpSpPr>
        <p:sp>
          <p:nvSpPr>
            <p:cNvPr id="20513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0514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pic>
        <p:nvPicPr>
          <p:cNvPr id="4262" name="Picture 166" descr="上標籤-修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1219200" y="5084763"/>
            <a:ext cx="22860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63" name="Text Box 167"/>
          <p:cNvSpPr txBox="1">
            <a:spLocks noChangeArrowheads="1"/>
          </p:cNvSpPr>
          <p:nvPr/>
        </p:nvSpPr>
        <p:spPr bwMode="auto">
          <a:xfrm>
            <a:off x="1460500" y="5092700"/>
            <a:ext cx="1428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000">
                <a:solidFill>
                  <a:srgbClr val="FF0066"/>
                </a:solidFill>
                <a:cs typeface="Arial" charset="0"/>
              </a:rPr>
              <a:t>●</a:t>
            </a:r>
          </a:p>
        </p:txBody>
      </p:sp>
      <p:sp>
        <p:nvSpPr>
          <p:cNvPr id="4264" name="Text Box 168"/>
          <p:cNvSpPr txBox="1">
            <a:spLocks noChangeArrowheads="1"/>
          </p:cNvSpPr>
          <p:nvPr/>
        </p:nvSpPr>
        <p:spPr bwMode="auto">
          <a:xfrm>
            <a:off x="1831975" y="5092700"/>
            <a:ext cx="1428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000">
                <a:solidFill>
                  <a:srgbClr val="FF0066"/>
                </a:solidFill>
                <a:cs typeface="Arial" charset="0"/>
              </a:rPr>
              <a:t>●</a:t>
            </a:r>
          </a:p>
        </p:txBody>
      </p:sp>
      <p:sp>
        <p:nvSpPr>
          <p:cNvPr id="6" name="文字方塊 48"/>
          <p:cNvSpPr txBox="1">
            <a:spLocks noChangeArrowheads="1"/>
          </p:cNvSpPr>
          <p:nvPr/>
        </p:nvSpPr>
        <p:spPr bwMode="auto">
          <a:xfrm>
            <a:off x="1423988" y="5289550"/>
            <a:ext cx="5556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譬喻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2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5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62"/>
                  </p:tgtEl>
                </p:cond>
              </p:nextCondLst>
            </p:seq>
          </p:childTnLst>
        </p:cTn>
      </p:par>
    </p:tnLst>
    <p:bldLst>
      <p:bldP spid="4235" grpId="0"/>
      <p:bldP spid="4235" grpId="1"/>
      <p:bldP spid="4246" grpId="0"/>
      <p:bldP spid="4246" grpId="1"/>
      <p:bldP spid="4248" grpId="0"/>
      <p:bldP spid="4248" grpId="1"/>
      <p:bldP spid="4254" grpId="0"/>
      <p:bldP spid="4254" grpId="1"/>
      <p:bldP spid="49" grpId="0"/>
      <p:bldP spid="49" grpId="1"/>
      <p:bldP spid="4263" grpId="0"/>
      <p:bldP spid="4263" grpId="1"/>
      <p:bldP spid="4264" grpId="0"/>
      <p:bldP spid="4264" grpId="1"/>
      <p:bldP spid="6" grpId="0"/>
      <p:bldP spid="6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8" name="內容版面配置區 2"/>
          <p:cNvSpPr>
            <a:spLocks/>
          </p:cNvSpPr>
          <p:nvPr/>
        </p:nvSpPr>
        <p:spPr bwMode="auto">
          <a:xfrm>
            <a:off x="250825" y="765175"/>
            <a:ext cx="8459788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1163" indent="-411163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8.</a:t>
            </a:r>
            <a:r>
              <a:rPr kumimoji="0" lang="zh-TW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第四段中的「宴歸之樂」，如何呈現太守、賓客、禽鳥的動態？</a:t>
            </a:r>
            <a:endParaRPr kumimoji="0" lang="en-US" altLang="zh-TW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411163" indent="-411163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1039813" y="1844675"/>
            <a:ext cx="7583487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tabLst>
                <a:tab pos="0" algn="l"/>
              </a:tabLst>
            </a:pPr>
            <a:r>
              <a:rPr kumimoji="0" lang="zh-TW" altLang="en-US">
                <a:ea typeface="標楷體" pitchFamily="65" charset="-120"/>
              </a:rPr>
              <a:t>先以視覺角度捕捉山林的夕陽西下，人影散亂，說明這是太守歸而賓客從的情境。再順著時序寫到林暗的禽鳥鳴聲，說明這是遊人歸而禽鳥樂的情況。由視覺而聽覺、先寫現象再說明事件，增加了敘事的懸疑與趣味性。</a:t>
            </a:r>
          </a:p>
        </p:txBody>
      </p:sp>
      <p:pic>
        <p:nvPicPr>
          <p:cNvPr id="55300" name="Picture 7" descr="下一題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66125" y="5949950"/>
            <a:ext cx="777875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2" name="內容版面配置區 2"/>
          <p:cNvSpPr>
            <a:spLocks/>
          </p:cNvSpPr>
          <p:nvPr/>
        </p:nvSpPr>
        <p:spPr bwMode="auto">
          <a:xfrm>
            <a:off x="107950" y="765175"/>
            <a:ext cx="91805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1163" indent="-411163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9.</a:t>
            </a:r>
            <a:r>
              <a:rPr kumimoji="0" lang="zh-TW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全文之句法結構多為「……而……者……也」，此在文章中有何意義或效果？</a:t>
            </a:r>
            <a:endParaRPr kumimoji="0" lang="en-US" altLang="zh-TW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411163" indent="-411163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827088" y="1863725"/>
            <a:ext cx="7848600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54075" indent="-854075">
              <a:spcBef>
                <a:spcPct val="20000"/>
              </a:spcBef>
            </a:pPr>
            <a:r>
              <a:rPr kumimoji="0" lang="en-US" altLang="zh-TW" sz="2800">
                <a:latin typeface="標楷體" pitchFamily="65" charset="-120"/>
                <a:ea typeface="標楷體" pitchFamily="65" charset="-120"/>
              </a:rPr>
              <a:t>(1)</a:t>
            </a:r>
            <a:r>
              <a:rPr kumimoji="0" lang="zh-TW" altLang="en-US" sz="2800">
                <a:latin typeface="標楷體" pitchFamily="65" charset="-120"/>
                <a:ea typeface="標楷體" pitchFamily="65" charset="-120"/>
              </a:rPr>
              <a:t>「而」字：</a:t>
            </a:r>
          </a:p>
          <a:p>
            <a:pPr marL="854075" indent="-854075">
              <a:spcBef>
                <a:spcPct val="20000"/>
              </a:spcBef>
            </a:pPr>
            <a:r>
              <a:rPr kumimoji="0" lang="zh-TW" altLang="en-US" sz="2800">
                <a:latin typeface="標楷體" pitchFamily="65" charset="-120"/>
                <a:ea typeface="標楷體" pitchFamily="65" charset="-120"/>
                <a:sym typeface="Wingdings" pitchFamily="2" charset="2"/>
              </a:rPr>
              <a:t>   </a:t>
            </a:r>
            <a:r>
              <a:rPr kumimoji="0" lang="zh-TW" altLang="en-US" sz="2800">
                <a:latin typeface="標楷體" pitchFamily="65" charset="-120"/>
                <a:ea typeface="標楷體" pitchFamily="65" charset="-120"/>
              </a:rPr>
              <a:t>有語氣舒緩之效。如「得之心而寓之酒也」、「朝而往，暮而歸」。</a:t>
            </a:r>
          </a:p>
          <a:p>
            <a:pPr marL="854075" indent="-854075">
              <a:spcBef>
                <a:spcPct val="20000"/>
              </a:spcBef>
            </a:pPr>
            <a:r>
              <a:rPr kumimoji="0" lang="zh-TW" altLang="en-US" sz="2800">
                <a:latin typeface="標楷體" pitchFamily="65" charset="-120"/>
                <a:ea typeface="標楷體" pitchFamily="65" charset="-120"/>
                <a:sym typeface="Wingdings" pitchFamily="2" charset="2"/>
              </a:rPr>
              <a:t>   </a:t>
            </a:r>
            <a:r>
              <a:rPr kumimoji="0" lang="zh-TW" altLang="en-US" sz="2800">
                <a:latin typeface="標楷體" pitchFamily="65" charset="-120"/>
                <a:ea typeface="標楷體" pitchFamily="65" charset="-120"/>
              </a:rPr>
              <a:t>造成漸層之層次感。如「野芳發而幽香」，是由視覺而嗅覺的層次遞進。</a:t>
            </a:r>
          </a:p>
        </p:txBody>
      </p:sp>
      <p:pic>
        <p:nvPicPr>
          <p:cNvPr id="56324" name="Picture 9" descr="下一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5915025"/>
            <a:ext cx="8382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6" name="內容版面配置區 2"/>
          <p:cNvSpPr txBox="1">
            <a:spLocks/>
          </p:cNvSpPr>
          <p:nvPr/>
        </p:nvSpPr>
        <p:spPr bwMode="auto">
          <a:xfrm>
            <a:off x="790575" y="1863725"/>
            <a:ext cx="8389938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54075" indent="-854075">
              <a:spcBef>
                <a:spcPct val="10000"/>
              </a:spcBef>
            </a:pPr>
            <a:r>
              <a:rPr kumimoji="0" lang="en-US" altLang="zh-TW" sz="2800">
                <a:latin typeface="標楷體" pitchFamily="65" charset="-120"/>
                <a:ea typeface="標楷體" pitchFamily="65" charset="-120"/>
              </a:rPr>
              <a:t>(2)</a:t>
            </a:r>
            <a:r>
              <a:rPr kumimoji="0" lang="zh-TW" altLang="en-US" sz="2800">
                <a:latin typeface="標楷體" pitchFamily="65" charset="-120"/>
                <a:ea typeface="標楷體" pitchFamily="65" charset="-120"/>
              </a:rPr>
              <a:t>「</a:t>
            </a:r>
            <a:r>
              <a:rPr kumimoji="0" lang="en-US" altLang="zh-TW" sz="2800">
                <a:latin typeface="標楷體" pitchFamily="65" charset="-120"/>
                <a:ea typeface="標楷體" pitchFamily="65" charset="-120"/>
              </a:rPr>
              <a:t>……</a:t>
            </a:r>
            <a:r>
              <a:rPr kumimoji="0" lang="zh-TW" altLang="en-US" sz="2800">
                <a:latin typeface="標楷體" pitchFamily="65" charset="-120"/>
                <a:ea typeface="標楷體" pitchFamily="65" charset="-120"/>
              </a:rPr>
              <a:t>者</a:t>
            </a:r>
            <a:r>
              <a:rPr kumimoji="0" lang="en-US" altLang="zh-TW" sz="2800">
                <a:latin typeface="標楷體" pitchFamily="65" charset="-120"/>
                <a:ea typeface="標楷體" pitchFamily="65" charset="-120"/>
              </a:rPr>
              <a:t>……</a:t>
            </a:r>
            <a:r>
              <a:rPr kumimoji="0" lang="zh-TW" altLang="en-US" sz="2800">
                <a:latin typeface="標楷體" pitchFamily="65" charset="-120"/>
                <a:ea typeface="標楷體" pitchFamily="65" charset="-120"/>
              </a:rPr>
              <a:t>也」：</a:t>
            </a:r>
          </a:p>
          <a:p>
            <a:pPr marL="854075" indent="-854075">
              <a:spcBef>
                <a:spcPct val="10000"/>
              </a:spcBef>
            </a:pPr>
            <a:r>
              <a:rPr kumimoji="0" lang="zh-TW" altLang="en-US" sz="2800">
                <a:latin typeface="標楷體" pitchFamily="65" charset="-120"/>
                <a:ea typeface="標楷體" pitchFamily="65" charset="-120"/>
                <a:sym typeface="Wingdings" pitchFamily="2" charset="2"/>
              </a:rPr>
              <a:t>   </a:t>
            </a:r>
            <a:r>
              <a:rPr kumimoji="0" lang="zh-TW" altLang="en-US" sz="2800">
                <a:latin typeface="標楷體" pitchFamily="65" charset="-120"/>
                <a:ea typeface="標楷體" pitchFamily="65" charset="-120"/>
              </a:rPr>
              <a:t>造成趣味效果：閱讀文章時形成一種節奏韻律之美。</a:t>
            </a:r>
          </a:p>
          <a:p>
            <a:pPr marL="854075" indent="-854075">
              <a:spcBef>
                <a:spcPct val="10000"/>
              </a:spcBef>
            </a:pPr>
            <a:r>
              <a:rPr kumimoji="0" lang="zh-TW" altLang="en-US" sz="2800">
                <a:latin typeface="標楷體" pitchFamily="65" charset="-120"/>
                <a:ea typeface="標楷體" pitchFamily="65" charset="-120"/>
                <a:sym typeface="Wingdings" pitchFamily="2" charset="2"/>
              </a:rPr>
              <a:t>   </a:t>
            </a:r>
            <a:r>
              <a:rPr kumimoji="0" lang="zh-TW" altLang="en-US" sz="2800">
                <a:latin typeface="標楷體" pitchFamily="65" charset="-120"/>
                <a:ea typeface="標楷體" pitchFamily="65" charset="-120"/>
              </a:rPr>
              <a:t>點明重點之效果：將所要強調的主語擺在最後面，先寫敘述句再寫主語，如此容易使讀者之注意力集中於「</a:t>
            </a:r>
            <a:r>
              <a:rPr kumimoji="0" lang="en-US" altLang="zh-TW" sz="2800">
                <a:latin typeface="標楷體" pitchFamily="65" charset="-120"/>
                <a:ea typeface="標楷體" pitchFamily="65" charset="-120"/>
              </a:rPr>
              <a:t>……</a:t>
            </a:r>
            <a:r>
              <a:rPr kumimoji="0" lang="zh-TW" altLang="en-US" sz="2800">
                <a:latin typeface="標楷體" pitchFamily="65" charset="-120"/>
                <a:ea typeface="標楷體" pitchFamily="65" charset="-120"/>
              </a:rPr>
              <a:t>也」，如「名之者誰？太守自謂也。」「太守謂誰？廬陵歐陽脩也。」</a:t>
            </a:r>
          </a:p>
          <a:p>
            <a:pPr marL="854075" indent="-854075">
              <a:spcBef>
                <a:spcPct val="10000"/>
              </a:spcBef>
            </a:pPr>
            <a:r>
              <a:rPr kumimoji="0" lang="zh-TW" altLang="en-US" sz="2800">
                <a:latin typeface="標楷體" pitchFamily="65" charset="-120"/>
                <a:ea typeface="標楷體" pitchFamily="65" charset="-120"/>
                <a:sym typeface="Wingdings" pitchFamily="2" charset="2"/>
              </a:rPr>
              <a:t>   </a:t>
            </a:r>
            <a:r>
              <a:rPr kumimoji="0" lang="zh-TW" altLang="en-US" sz="2800">
                <a:latin typeface="標楷體" pitchFamily="65" charset="-120"/>
                <a:ea typeface="標楷體" pitchFamily="65" charset="-120"/>
              </a:rPr>
              <a:t>使文章充滿歡樂熱鬧的氣氛，更顯示歐陽脩樂於山水及與民同樂的心境。</a:t>
            </a:r>
          </a:p>
        </p:txBody>
      </p:sp>
      <p:pic>
        <p:nvPicPr>
          <p:cNvPr id="57347" name="Picture 5" descr="下一題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66125" y="5948363"/>
            <a:ext cx="77787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內容版面配置區 2"/>
          <p:cNvSpPr>
            <a:spLocks/>
          </p:cNvSpPr>
          <p:nvPr/>
        </p:nvSpPr>
        <p:spPr bwMode="auto">
          <a:xfrm>
            <a:off x="107950" y="765175"/>
            <a:ext cx="91805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1163" indent="-411163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9.</a:t>
            </a:r>
            <a:r>
              <a:rPr kumimoji="0" lang="zh-TW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全文之句法結構多為「……而……者……也」，此在文章中有何意義或效果？</a:t>
            </a:r>
            <a:endParaRPr kumimoji="0" lang="en-US" altLang="zh-TW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411163" indent="-411163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0" name="內容版面配置區 2"/>
          <p:cNvSpPr>
            <a:spLocks/>
          </p:cNvSpPr>
          <p:nvPr/>
        </p:nvSpPr>
        <p:spPr bwMode="auto">
          <a:xfrm>
            <a:off x="144463" y="765175"/>
            <a:ext cx="88915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eaLnBrk="0" hangingPunct="0">
              <a:spcBef>
                <a:spcPct val="5000"/>
              </a:spcBef>
              <a:buFont typeface="Arial" charset="0"/>
              <a:buAutoNum type="arabicPeriod" startAt="10"/>
            </a:pPr>
            <a:r>
              <a:rPr kumimoji="0" lang="zh-TW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在</a:t>
            </a: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〈</a:t>
            </a:r>
            <a:r>
              <a:rPr kumimoji="0" lang="zh-TW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醉翁亭記</a:t>
            </a: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〉</a:t>
            </a:r>
            <a:r>
              <a:rPr kumimoji="0" lang="zh-TW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一文中，歐陽脩為何而醉？因何而樂？【</a:t>
            </a: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問題討論一</a:t>
            </a: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】</a:t>
            </a:r>
          </a:p>
          <a:p>
            <a:pPr marL="609600" indent="-609600" eaLnBrk="0" hangingPunct="0">
              <a:spcBef>
                <a:spcPct val="5000"/>
              </a:spcBef>
              <a:buFont typeface="Arial" charset="0"/>
              <a:buNone/>
            </a:pP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23925" y="1863725"/>
            <a:ext cx="7969250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87363" indent="-487363">
              <a:spcBef>
                <a:spcPct val="20000"/>
              </a:spcBef>
              <a:tabLst>
                <a:tab pos="0" algn="l"/>
              </a:tabLst>
            </a:pPr>
            <a:r>
              <a:rPr kumimoji="0" lang="en-US" altLang="zh-TW" sz="2800">
                <a:latin typeface="標楷體" pitchFamily="65" charset="-120"/>
                <a:ea typeface="標楷體" pitchFamily="65" charset="-120"/>
              </a:rPr>
              <a:t>(1)為何而醉：歐陽脩在與客來飲，</a:t>
            </a:r>
            <a:r>
              <a:rPr kumimoji="0" lang="zh-TW" altLang="en-US" sz="2800">
                <a:latin typeface="標楷體" pitchFamily="65" charset="-120"/>
                <a:ea typeface="標楷體" pitchFamily="65" charset="-120"/>
              </a:rPr>
              <a:t>「飲少輒醉」。其易醉，代表他靜心欣賞的自得與陶醉。作者一醉於酒，二醉於山水。顯示出作者即使遭遇貶謫，仍然隨遇而安、無求無欲，因而能陶醉於山水美景、賓客歡宴，進而與民同樂。而山水之樂到賓客之樂，再到太守之樂，則層層遞進的加深了「醉」的意涵。</a:t>
            </a:r>
          </a:p>
        </p:txBody>
      </p:sp>
      <p:pic>
        <p:nvPicPr>
          <p:cNvPr id="58372" name="Picture 12" descr="下一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72450" y="5915025"/>
            <a:ext cx="8382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4" name="內容版面配置區 2"/>
          <p:cNvSpPr txBox="1">
            <a:spLocks/>
          </p:cNvSpPr>
          <p:nvPr/>
        </p:nvSpPr>
        <p:spPr bwMode="auto">
          <a:xfrm>
            <a:off x="828675" y="1863725"/>
            <a:ext cx="8315325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82638" indent="-782638">
              <a:lnSpc>
                <a:spcPct val="87000"/>
              </a:lnSpc>
              <a:tabLst>
                <a:tab pos="0" algn="l"/>
              </a:tabLst>
            </a:pPr>
            <a:r>
              <a:rPr kumimoji="0" lang="en-US" altLang="zh-TW" sz="2800">
                <a:latin typeface="標楷體" pitchFamily="65" charset="-120"/>
                <a:ea typeface="標楷體" pitchFamily="65" charset="-120"/>
              </a:rPr>
              <a:t>(2)因何而樂：〈醉翁亭記〉中的太守之樂，可從四</a:t>
            </a:r>
          </a:p>
          <a:p>
            <a:pPr marL="782638" indent="-782638">
              <a:lnSpc>
                <a:spcPct val="87000"/>
              </a:lnSpc>
              <a:tabLst>
                <a:tab pos="0" algn="l"/>
              </a:tabLst>
            </a:pPr>
            <a:r>
              <a:rPr kumimoji="0" lang="en-US" altLang="zh-TW" sz="2800">
                <a:latin typeface="標楷體" pitchFamily="65" charset="-120"/>
                <a:ea typeface="標楷體" pitchFamily="65" charset="-120"/>
              </a:rPr>
              <a:t>   個層次解釋。</a:t>
            </a:r>
          </a:p>
          <a:p>
            <a:pPr marL="782638" indent="-782638">
              <a:lnSpc>
                <a:spcPct val="87000"/>
              </a:lnSpc>
              <a:tabLst>
                <a:tab pos="0" algn="l"/>
              </a:tabLst>
            </a:pPr>
            <a:r>
              <a:rPr kumimoji="0" lang="en-US" altLang="zh-TW" sz="2800">
                <a:latin typeface="標楷體" pitchFamily="65" charset="-120"/>
                <a:ea typeface="標楷體" pitchFamily="65" charset="-120"/>
                <a:sym typeface="Wingdings" pitchFamily="2" charset="2"/>
              </a:rPr>
              <a:t> </a:t>
            </a:r>
            <a:r>
              <a:rPr kumimoji="0" lang="en-US" altLang="zh-TW" sz="2800">
                <a:latin typeface="標楷體" pitchFamily="65" charset="-120"/>
                <a:ea typeface="標楷體" pitchFamily="65" charset="-120"/>
              </a:rPr>
              <a:t>山水之樂：歐陽脩因被人誣告而謫宦於滁州，見</a:t>
            </a:r>
          </a:p>
          <a:p>
            <a:pPr marL="782638" indent="-782638">
              <a:lnSpc>
                <a:spcPct val="87000"/>
              </a:lnSpc>
              <a:tabLst>
                <a:tab pos="0" algn="l"/>
              </a:tabLst>
            </a:pPr>
            <a:r>
              <a:rPr kumimoji="0" lang="en-US" altLang="zh-TW" sz="2800">
                <a:latin typeface="標楷體" pitchFamily="65" charset="-120"/>
                <a:ea typeface="標楷體" pitchFamily="65" charset="-120"/>
              </a:rPr>
              <a:t>   滁州山水而讓心情得到療復。</a:t>
            </a:r>
          </a:p>
          <a:p>
            <a:pPr marL="782638" indent="-782638">
              <a:lnSpc>
                <a:spcPct val="87000"/>
              </a:lnSpc>
              <a:tabLst>
                <a:tab pos="0" algn="l"/>
              </a:tabLst>
            </a:pPr>
            <a:r>
              <a:rPr kumimoji="0" lang="en-US" altLang="zh-TW" sz="2800">
                <a:latin typeface="標楷體" pitchFamily="65" charset="-120"/>
                <a:ea typeface="標楷體" pitchFamily="65" charset="-120"/>
                <a:sym typeface="Wingdings" pitchFamily="2" charset="2"/>
              </a:rPr>
              <a:t> </a:t>
            </a:r>
            <a:r>
              <a:rPr kumimoji="0" lang="en-US" altLang="zh-TW" sz="2800">
                <a:latin typeface="標楷體" pitchFamily="65" charset="-120"/>
                <a:ea typeface="標楷體" pitchFamily="65" charset="-120"/>
              </a:rPr>
              <a:t>宴飲之樂：滁州之遊，見人民前呼後應的歡樂</a:t>
            </a:r>
          </a:p>
          <a:p>
            <a:pPr marL="782638" indent="-782638">
              <a:lnSpc>
                <a:spcPct val="87000"/>
              </a:lnSpc>
              <a:tabLst>
                <a:tab pos="0" algn="l"/>
              </a:tabLst>
            </a:pPr>
            <a:r>
              <a:rPr kumimoji="0" lang="en-US" altLang="zh-TW" sz="2800">
                <a:latin typeface="標楷體" pitchFamily="65" charset="-120"/>
                <a:ea typeface="標楷體" pitchFamily="65" charset="-120"/>
              </a:rPr>
              <a:t>   平和；「臨谿而漁」、「釀泉為酒」，太守就地</a:t>
            </a:r>
          </a:p>
          <a:p>
            <a:pPr marL="782638" indent="-782638">
              <a:lnSpc>
                <a:spcPct val="87000"/>
              </a:lnSpc>
              <a:tabLst>
                <a:tab pos="0" algn="l"/>
              </a:tabLst>
            </a:pPr>
            <a:r>
              <a:rPr kumimoji="0" lang="en-US" altLang="zh-TW" sz="2800">
                <a:latin typeface="標楷體" pitchFamily="65" charset="-120"/>
                <a:ea typeface="標楷體" pitchFamily="65" charset="-120"/>
              </a:rPr>
              <a:t>   取材，食物只是媒介，情感若能得到抒解，便可</a:t>
            </a:r>
          </a:p>
          <a:p>
            <a:pPr marL="782638" indent="-782638">
              <a:lnSpc>
                <a:spcPct val="87000"/>
              </a:lnSpc>
              <a:tabLst>
                <a:tab pos="0" algn="l"/>
              </a:tabLst>
            </a:pPr>
            <a:r>
              <a:rPr kumimoji="0" lang="en-US" altLang="zh-TW" sz="2800">
                <a:latin typeface="標楷體" pitchFamily="65" charset="-120"/>
                <a:ea typeface="標楷體" pitchFamily="65" charset="-120"/>
              </a:rPr>
              <a:t>   盡情酣宴。</a:t>
            </a:r>
          </a:p>
          <a:p>
            <a:pPr marL="782638" indent="-782638">
              <a:lnSpc>
                <a:spcPct val="87000"/>
              </a:lnSpc>
              <a:tabLst>
                <a:tab pos="0" algn="l"/>
              </a:tabLst>
            </a:pPr>
            <a:r>
              <a:rPr kumimoji="0" lang="en-US" altLang="zh-TW" sz="2800">
                <a:latin typeface="標楷體" pitchFamily="65" charset="-120"/>
                <a:ea typeface="標楷體" pitchFamily="65" charset="-120"/>
                <a:sym typeface="Wingdings" pitchFamily="2" charset="2"/>
              </a:rPr>
              <a:t> </a:t>
            </a:r>
            <a:r>
              <a:rPr kumimoji="0" lang="en-US" altLang="zh-TW" sz="2800">
                <a:latin typeface="標楷體" pitchFamily="65" charset="-120"/>
                <a:ea typeface="標楷體" pitchFamily="65" charset="-120"/>
              </a:rPr>
              <a:t>賓客之樂：太守與賓客在宴席上交融共樂。</a:t>
            </a:r>
          </a:p>
          <a:p>
            <a:pPr marL="782638" indent="-782638">
              <a:lnSpc>
                <a:spcPct val="87000"/>
              </a:lnSpc>
              <a:tabLst>
                <a:tab pos="0" algn="l"/>
              </a:tabLst>
            </a:pPr>
            <a:r>
              <a:rPr kumimoji="0" lang="en-US" altLang="zh-TW" sz="2800">
                <a:latin typeface="標楷體" pitchFamily="65" charset="-120"/>
                <a:ea typeface="標楷體" pitchFamily="65" charset="-120"/>
                <a:sym typeface="Wingdings" pitchFamily="2" charset="2"/>
              </a:rPr>
              <a:t> </a:t>
            </a:r>
            <a:r>
              <a:rPr kumimoji="0" lang="en-US" altLang="zh-TW" sz="2800">
                <a:latin typeface="標楷體" pitchFamily="65" charset="-120"/>
                <a:ea typeface="標楷體" pitchFamily="65" charset="-120"/>
              </a:rPr>
              <a:t>與民同樂：是指歐陽脩身為滁州太守，見人民</a:t>
            </a:r>
          </a:p>
          <a:p>
            <a:pPr marL="782638" indent="-782638">
              <a:lnSpc>
                <a:spcPct val="87000"/>
              </a:lnSpc>
              <a:tabLst>
                <a:tab pos="0" algn="l"/>
              </a:tabLst>
            </a:pPr>
            <a:r>
              <a:rPr kumimoji="0" lang="en-US" altLang="zh-TW" sz="2800">
                <a:latin typeface="標楷體" pitchFamily="65" charset="-120"/>
                <a:ea typeface="標楷體" pitchFamily="65" charset="-120"/>
              </a:rPr>
              <a:t>   能夠安居樂業、悠閒快樂，這種豐衣足食的歡樂</a:t>
            </a:r>
          </a:p>
          <a:p>
            <a:pPr marL="782638" indent="-782638">
              <a:lnSpc>
                <a:spcPct val="87000"/>
              </a:lnSpc>
              <a:tabLst>
                <a:tab pos="0" algn="l"/>
              </a:tabLst>
            </a:pPr>
            <a:r>
              <a:rPr kumimoji="0" lang="en-US" altLang="zh-TW" sz="2800">
                <a:latin typeface="標楷體" pitchFamily="65" charset="-120"/>
                <a:ea typeface="標楷體" pitchFamily="65" charset="-120"/>
              </a:rPr>
              <a:t>   令他開心，是所謂「見人民之樂而樂」。</a:t>
            </a:r>
            <a:endParaRPr kumimoji="0" lang="zh-TW" altLang="en-US" sz="280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9395" name="Picture 5" descr="下一題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16913" y="5983288"/>
            <a:ext cx="77787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內容版面配置區 2"/>
          <p:cNvSpPr>
            <a:spLocks/>
          </p:cNvSpPr>
          <p:nvPr/>
        </p:nvSpPr>
        <p:spPr bwMode="auto">
          <a:xfrm>
            <a:off x="144463" y="765175"/>
            <a:ext cx="88915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eaLnBrk="0" hangingPunct="0">
              <a:spcBef>
                <a:spcPct val="5000"/>
              </a:spcBef>
              <a:buFont typeface="Arial" charset="0"/>
              <a:buAutoNum type="arabicPeriod" startAt="10"/>
            </a:pPr>
            <a:r>
              <a:rPr kumimoji="0" lang="zh-TW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在</a:t>
            </a: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〈</a:t>
            </a:r>
            <a:r>
              <a:rPr kumimoji="0" lang="zh-TW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醉翁亭記</a:t>
            </a: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〉</a:t>
            </a:r>
            <a:r>
              <a:rPr kumimoji="0" lang="zh-TW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一文中，歐陽脩為何而醉？因何而樂？【</a:t>
            </a: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問題討論一</a:t>
            </a: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】</a:t>
            </a:r>
          </a:p>
          <a:p>
            <a:pPr marL="609600" indent="-609600" eaLnBrk="0" hangingPunct="0">
              <a:spcBef>
                <a:spcPct val="5000"/>
              </a:spcBef>
              <a:buFont typeface="Arial" charset="0"/>
              <a:buNone/>
            </a:pP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8" name="內容版面配置區 2"/>
          <p:cNvSpPr>
            <a:spLocks/>
          </p:cNvSpPr>
          <p:nvPr/>
        </p:nvSpPr>
        <p:spPr bwMode="auto">
          <a:xfrm>
            <a:off x="144463" y="765175"/>
            <a:ext cx="88915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68325" indent="-568325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11.〈</a:t>
            </a:r>
            <a:r>
              <a:rPr kumimoji="0" lang="zh-TW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醉翁亭記〉作於貶謫期間，請探討作者當時的態度和自處之道。【</a:t>
            </a: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問題討論三</a:t>
            </a:r>
            <a:r>
              <a:rPr kumimoji="0" lang="en-US" altLang="zh-TW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】</a:t>
            </a:r>
          </a:p>
          <a:p>
            <a:pPr marL="568325" indent="-568325" eaLnBrk="0" hangingPunct="0">
              <a:spcBef>
                <a:spcPct val="20000"/>
              </a:spcBef>
              <a:buFont typeface="Arial" charset="0"/>
              <a:buNone/>
            </a:pPr>
            <a:r>
              <a:rPr kumimoji="0" lang="zh-TW" altLang="en-US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76313" y="1835150"/>
            <a:ext cx="7762875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tabLst>
                <a:tab pos="0" algn="l"/>
              </a:tabLst>
            </a:pPr>
            <a:r>
              <a:rPr kumimoji="0" lang="zh-TW" altLang="en-US" sz="2800">
                <a:ea typeface="標楷體" pitchFamily="65" charset="-120"/>
              </a:rPr>
              <a:t>　　貶官對古代文官而言，當然是一種挫折、一種逆境，有人就因此抑鬱寡歡、懷憂喪志；但也有人泰然面對，以順處逆，歐陽脩即是如此。</a:t>
            </a:r>
          </a:p>
          <a:p>
            <a:pPr>
              <a:spcBef>
                <a:spcPct val="20000"/>
              </a:spcBef>
              <a:tabLst>
                <a:tab pos="0" algn="l"/>
              </a:tabLst>
            </a:pPr>
            <a:r>
              <a:rPr kumimoji="0" lang="zh-TW" altLang="en-US" sz="2800">
                <a:ea typeface="標楷體" pitchFamily="65" charset="-120"/>
              </a:rPr>
              <a:t>　　歐陽脩被貶為滁州知州，正當壯年有為之時，心情難免苦悶。但他擁有儒家之情懷，能泰然處之：一方面實行「寬簡政治」，使滁州年歲豐稔。一方面乘公務之暇，率眾出遊，從山水中尋求精神上的抒解。藉陶醉山水的雅興，把自己的思想昇華到與民同樂的層次，故能體會個人與群體生活之至樂。</a:t>
            </a:r>
          </a:p>
        </p:txBody>
      </p:sp>
      <p:pic>
        <p:nvPicPr>
          <p:cNvPr id="60420" name="圖片 6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圖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2" name="矩形 1"/>
          <p:cNvSpPr>
            <a:spLocks noChangeArrowheads="1"/>
          </p:cNvSpPr>
          <p:nvPr/>
        </p:nvSpPr>
        <p:spPr bwMode="auto">
          <a:xfrm>
            <a:off x="250825" y="920750"/>
            <a:ext cx="8893175" cy="546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>
              <a:spcBef>
                <a:spcPct val="20000"/>
              </a:spcBef>
            </a:pP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1.環滁：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環繞滁州。</a:t>
            </a:r>
          </a:p>
          <a:p>
            <a:pPr marL="355600" indent="-355600">
              <a:spcBef>
                <a:spcPct val="20000"/>
              </a:spcBef>
            </a:pPr>
            <a:r>
              <a:rPr lang="zh-TW" altLang="en-US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en-US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壑：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音ㄏㄨㄛˋ，山谷。</a:t>
            </a:r>
          </a:p>
          <a:p>
            <a:pPr marL="355600" indent="-355600">
              <a:spcBef>
                <a:spcPct val="20000"/>
              </a:spcBef>
            </a:pPr>
            <a:r>
              <a:rPr lang="zh-TW" altLang="en-US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en-US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蔚然：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草木茂盛的樣子。</a:t>
            </a:r>
          </a:p>
          <a:p>
            <a:pPr marL="355600" indent="-355600">
              <a:spcBef>
                <a:spcPct val="20000"/>
              </a:spcBef>
            </a:pPr>
            <a:r>
              <a:rPr lang="zh-TW" altLang="en-US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4</a:t>
            </a:r>
            <a:r>
              <a:rPr lang="en-US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深秀：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幽深秀麗。</a:t>
            </a:r>
          </a:p>
          <a:p>
            <a:pPr marL="355600" indent="-355600">
              <a:spcBef>
                <a:spcPct val="20000"/>
              </a:spcBef>
            </a:pPr>
            <a:r>
              <a:rPr lang="zh-TW" altLang="en-US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en-US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琅邪：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音ㄌㄤˊ</a:t>
            </a:r>
            <a:r>
              <a:rPr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ㄧㄝˊ，或作琅琊、瑯琊，山名，今名琅琊山，在滁州市。東晉元帝為琅邪王時，曾避居此山，故名。</a:t>
            </a:r>
          </a:p>
          <a:p>
            <a:pPr marL="355600" indent="-355600">
              <a:spcBef>
                <a:spcPct val="20000"/>
              </a:spcBef>
            </a:pPr>
            <a:r>
              <a:rPr lang="zh-TW" altLang="en-US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6</a:t>
            </a:r>
            <a:r>
              <a:rPr lang="en-US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讓泉：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一作釀泉，其水清洌可以釀酒。</a:t>
            </a:r>
          </a:p>
          <a:p>
            <a:pPr marL="355600" indent="-355600">
              <a:spcBef>
                <a:spcPts val="600"/>
              </a:spcBef>
            </a:pPr>
            <a:r>
              <a:rPr lang="zh-TW" altLang="en-US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7</a:t>
            </a:r>
            <a:r>
              <a:rPr lang="en-US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峰回路轉：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指山路迂迴曲折。</a:t>
            </a:r>
          </a:p>
          <a:p>
            <a:pPr marL="355600" indent="-355600">
              <a:spcBef>
                <a:spcPct val="20000"/>
              </a:spcBef>
            </a:pPr>
            <a:r>
              <a:rPr lang="zh-TW" altLang="en-US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8</a:t>
            </a:r>
            <a:r>
              <a:rPr lang="en-US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翼然：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鳥兒展翅的樣子，形容醉翁亭的飛簷翹起貌。</a:t>
            </a:r>
          </a:p>
          <a:p>
            <a:pPr marL="355600" indent="-355600">
              <a:spcBef>
                <a:spcPct val="20000"/>
              </a:spcBef>
            </a:pPr>
            <a:r>
              <a:rPr lang="zh-TW" altLang="en-US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9</a:t>
            </a:r>
            <a:r>
              <a:rPr lang="en-US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臨：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由上往下看，在此有高踞之意。</a:t>
            </a:r>
          </a:p>
        </p:txBody>
      </p:sp>
      <p:pic>
        <p:nvPicPr>
          <p:cNvPr id="61443" name="圖片 6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圖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0" name="Rectangle 3"/>
          <p:cNvSpPr txBox="1">
            <a:spLocks/>
          </p:cNvSpPr>
          <p:nvPr/>
        </p:nvSpPr>
        <p:spPr bwMode="auto">
          <a:xfrm>
            <a:off x="250825" y="1052513"/>
            <a:ext cx="8640763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28638" indent="-528638">
              <a:spcBef>
                <a:spcPct val="20000"/>
              </a:spcBef>
            </a:pPr>
            <a:r>
              <a:rPr lang="zh-TW" altLang="en-US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en-US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0.</a:t>
            </a: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太守：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漢代郡的首長稱太守，宋代有州無郡，州的首長稱知州。歐陽脩為滁州知州，自稱太守乃沿用舊稱。</a:t>
            </a:r>
          </a:p>
          <a:p>
            <a:pPr marL="528638" indent="-528638">
              <a:spcBef>
                <a:spcPct val="20000"/>
              </a:spcBef>
            </a:pPr>
            <a:r>
              <a:rPr lang="zh-TW" altLang="en-US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en-US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自號曰醉翁：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作者</a:t>
            </a:r>
            <a:r>
              <a:rPr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〈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贈沈遵</a:t>
            </a:r>
            <a:r>
              <a:rPr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〉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詩：「我年四十猶彊力，自號醉翁聊戲客。」意謂作者正值盛年而自號醉翁，在此有自我解嘲之意。</a:t>
            </a:r>
          </a:p>
          <a:p>
            <a:pPr marL="528638" indent="-528638">
              <a:spcBef>
                <a:spcPct val="20000"/>
              </a:spcBef>
            </a:pPr>
            <a:r>
              <a:rPr lang="zh-TW" altLang="en-US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en-US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得之心而寓之酒：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領會於心，寄託於酒。寓，寄託。</a:t>
            </a:r>
          </a:p>
        </p:txBody>
      </p:sp>
      <p:pic>
        <p:nvPicPr>
          <p:cNvPr id="63491" name="圖片 6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圖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4" name="Rectangle 3"/>
          <p:cNvSpPr txBox="1">
            <a:spLocks/>
          </p:cNvSpPr>
          <p:nvPr/>
        </p:nvSpPr>
        <p:spPr bwMode="auto">
          <a:xfrm>
            <a:off x="250825" y="1052513"/>
            <a:ext cx="8893175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28638" indent="-528638">
              <a:spcBef>
                <a:spcPct val="20000"/>
              </a:spcBef>
            </a:pPr>
            <a:r>
              <a:rPr lang="zh-TW" altLang="en-US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en-US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林霏開：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樹林間的霧氣消散。霏，音ㄈㄟ，霧氣、雲氣。</a:t>
            </a:r>
          </a:p>
          <a:p>
            <a:pPr marL="528638" indent="-528638">
              <a:spcBef>
                <a:spcPct val="20000"/>
              </a:spcBef>
            </a:pPr>
            <a:r>
              <a:rPr lang="zh-TW" altLang="en-US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en-US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雲歸而巖穴暝：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雲霧聚集，岩洞昏暗。歸，聚集。巖穴，山洞。暝，音ㄇㄧㄥˊ，昏暗。</a:t>
            </a:r>
          </a:p>
          <a:p>
            <a:pPr marL="528638" indent="-528638">
              <a:spcBef>
                <a:spcPct val="20000"/>
              </a:spcBef>
            </a:pPr>
            <a:r>
              <a:rPr lang="zh-TW" altLang="en-US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en-US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晦明：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幽暗與明亮。晦，音ㄏㄨㄟˋ。</a:t>
            </a:r>
            <a:endParaRPr lang="zh-TW" altLang="en-US" sz="2800" b="1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marL="528638" indent="-528638">
              <a:spcBef>
                <a:spcPct val="20000"/>
              </a:spcBef>
            </a:pPr>
            <a:r>
              <a:rPr lang="zh-TW" altLang="en-US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en-US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野芳發而幽香：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野花開放，散發出清幽的香氣。芳，花。發，開放。</a:t>
            </a:r>
          </a:p>
          <a:p>
            <a:pPr marL="528638" indent="-528638">
              <a:spcBef>
                <a:spcPct val="20000"/>
              </a:spcBef>
            </a:pPr>
            <a:r>
              <a:rPr lang="zh-TW" altLang="en-US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en-US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7.</a:t>
            </a: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佳木秀而繁陰：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美</a:t>
            </a:r>
            <a:r>
              <a:rPr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好的樹木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枝葉茂盛，成為濃密的綠蔭。陰，音ㄧㄣˋ，通「蔭」。</a:t>
            </a:r>
          </a:p>
          <a:p>
            <a:pPr marL="528638" indent="-528638">
              <a:spcBef>
                <a:spcPct val="20000"/>
              </a:spcBef>
            </a:pPr>
            <a:r>
              <a:rPr lang="zh-TW" altLang="en-US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en-US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8.</a:t>
            </a: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風霜高潔：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即「風高霜潔」，天高氣爽，霜色潔白。</a:t>
            </a:r>
            <a:endParaRPr lang="zh-TW" altLang="en-US" sz="2800" b="1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4515" name="圖片 6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圖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2" name="Rectangle 3"/>
          <p:cNvSpPr txBox="1">
            <a:spLocks/>
          </p:cNvSpPr>
          <p:nvPr/>
        </p:nvSpPr>
        <p:spPr bwMode="auto">
          <a:xfrm>
            <a:off x="250825" y="1049338"/>
            <a:ext cx="8605838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1338" indent="-541338">
              <a:spcBef>
                <a:spcPct val="20000"/>
              </a:spcBef>
            </a:pPr>
            <a:r>
              <a:rPr lang="zh-TW" altLang="en-US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en-US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9.</a:t>
            </a: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負者：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背東西的人。</a:t>
            </a:r>
          </a:p>
          <a:p>
            <a:pPr marL="541338" indent="-541338">
              <a:spcBef>
                <a:spcPct val="20000"/>
              </a:spcBef>
            </a:pPr>
            <a:r>
              <a:rPr lang="zh-TW" altLang="en-US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en-US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0.</a:t>
            </a: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塗：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通「途」，道路。</a:t>
            </a:r>
          </a:p>
          <a:p>
            <a:pPr marL="541338" indent="-541338">
              <a:spcBef>
                <a:spcPct val="20000"/>
              </a:spcBef>
            </a:pPr>
            <a:r>
              <a:rPr lang="zh-TW" altLang="en-US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en-US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傴僂：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音ㄩˇ</a:t>
            </a:r>
            <a:r>
              <a:rPr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ㄌㄡˊ，彎腰駝背，此指老人。</a:t>
            </a:r>
          </a:p>
          <a:p>
            <a:pPr marL="541338" indent="-541338">
              <a:spcBef>
                <a:spcPct val="20000"/>
              </a:spcBef>
            </a:pPr>
            <a:r>
              <a:rPr lang="zh-TW" altLang="en-US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en-US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提攜：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牽扶，此指孩童。</a:t>
            </a:r>
          </a:p>
          <a:p>
            <a:pPr marL="541338" indent="-541338">
              <a:spcBef>
                <a:spcPct val="20000"/>
              </a:spcBef>
            </a:pPr>
            <a:r>
              <a:rPr lang="zh-TW" altLang="en-US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en-US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洌：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音ㄌㄧㄝˋ，清澄、清醇。</a:t>
            </a:r>
          </a:p>
          <a:p>
            <a:pPr marL="541338" indent="-541338">
              <a:spcBef>
                <a:spcPct val="20000"/>
              </a:spcBef>
            </a:pPr>
            <a:r>
              <a:rPr lang="zh-TW" altLang="en-US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en-US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山肴野蔌：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山林中的野味和蔬菜。肴，熟肉，亦泛指魚、肉之類的葷菜。蔌，音ㄙㄨˋ，蔬菜。</a:t>
            </a:r>
          </a:p>
          <a:p>
            <a:pPr marL="541338" indent="-541338">
              <a:spcBef>
                <a:spcPct val="20000"/>
              </a:spcBef>
            </a:pPr>
            <a:r>
              <a:rPr lang="zh-TW" altLang="en-US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en-US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陳：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陳列。</a:t>
            </a:r>
            <a:endParaRPr lang="zh-TW" altLang="en-US" sz="280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6563" name="圖片 6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圖片 17" descr="下方ICON-回目次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99425" y="6518275"/>
            <a:ext cx="1042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/>
          </p:cNvSpPr>
          <p:nvPr/>
        </p:nvSpPr>
        <p:spPr bwMode="auto">
          <a:xfrm>
            <a:off x="519113" y="1257300"/>
            <a:ext cx="8137525" cy="351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lnSpc>
                <a:spcPct val="23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作亭者誰？山之僧智僊也。</a:t>
            </a:r>
            <a:r>
              <a:rPr kumimoji="0" lang="zh-TW" altLang="en-US" sz="280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名</a:t>
            </a: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之者誰？太守 </a:t>
            </a:r>
            <a:r>
              <a:rPr kumimoji="0" lang="zh-TW" altLang="en-US" sz="280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自謂</a:t>
            </a: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也。</a:t>
            </a:r>
            <a:r>
              <a:rPr kumimoji="0" lang="zh-TW" altLang="en-US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太守與客來飲於此，飲少</a:t>
            </a:r>
            <a:r>
              <a:rPr kumimoji="0" lang="zh-TW" altLang="en-US" sz="2800" u="sng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輒</a:t>
            </a:r>
            <a:r>
              <a:rPr kumimoji="0" lang="zh-TW" altLang="en-US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醉，而年又最高，故自號曰醉翁 也</a:t>
            </a: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。</a:t>
            </a:r>
            <a:r>
              <a:rPr kumimoji="0" lang="zh-TW" altLang="en-US" sz="2800" u="sng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醉翁之意</a:t>
            </a:r>
            <a:r>
              <a:rPr kumimoji="0" lang="zh-TW" altLang="en-US" sz="2800" u="sng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不在酒，在乎山水之間也</a:t>
            </a:r>
            <a:r>
              <a:rPr kumimoji="0" lang="zh-TW" altLang="en-US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。山水之樂，得之心而寓之酒 也。</a:t>
            </a:r>
            <a:endParaRPr kumimoji="0" lang="en-US" altLang="zh-TW" sz="280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2532" name="Picture 12" descr="上方ICON-語譯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95625" y="765175"/>
            <a:ext cx="6985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3" descr="上方ICON-課堂Q&amp;A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79950" y="765175"/>
            <a:ext cx="100171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9" descr="10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16788" y="1800225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0" descr="11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660650" y="3768725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11" descr="1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867400" y="4748213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20" name="Rectangle 12"/>
          <p:cNvSpPr>
            <a:spLocks noChangeArrowheads="1"/>
          </p:cNvSpPr>
          <p:nvPr/>
        </p:nvSpPr>
        <p:spPr bwMode="auto">
          <a:xfrm>
            <a:off x="4819650" y="1509713"/>
            <a:ext cx="533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命名</a:t>
            </a:r>
          </a:p>
        </p:txBody>
      </p:sp>
      <p:sp>
        <p:nvSpPr>
          <p:cNvPr id="171021" name="Rectangle 13"/>
          <p:cNvSpPr>
            <a:spLocks noChangeArrowheads="1"/>
          </p:cNvSpPr>
          <p:nvPr/>
        </p:nvSpPr>
        <p:spPr bwMode="auto">
          <a:xfrm>
            <a:off x="7658100" y="1500188"/>
            <a:ext cx="533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自稱</a:t>
            </a:r>
          </a:p>
        </p:txBody>
      </p:sp>
      <p:sp>
        <p:nvSpPr>
          <p:cNvPr id="171022" name="Rectangle 14"/>
          <p:cNvSpPr>
            <a:spLocks noChangeArrowheads="1"/>
          </p:cNvSpPr>
          <p:nvPr/>
        </p:nvSpPr>
        <p:spPr bwMode="auto">
          <a:xfrm>
            <a:off x="5291138" y="3122613"/>
            <a:ext cx="2667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就</a:t>
            </a:r>
          </a:p>
        </p:txBody>
      </p:sp>
      <p:sp>
        <p:nvSpPr>
          <p:cNvPr id="15" name="文字方塊 14"/>
          <p:cNvSpPr txBox="1">
            <a:spLocks noChangeArrowheads="1"/>
          </p:cNvSpPr>
          <p:nvPr/>
        </p:nvSpPr>
        <p:spPr bwMode="auto">
          <a:xfrm>
            <a:off x="4867275" y="1868488"/>
            <a:ext cx="3603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</a:t>
            </a:r>
          </a:p>
        </p:txBody>
      </p:sp>
      <p:sp>
        <p:nvSpPr>
          <p:cNvPr id="2" name="文字方塊 14"/>
          <p:cNvSpPr txBox="1">
            <a:spLocks noChangeArrowheads="1"/>
          </p:cNvSpPr>
          <p:nvPr/>
        </p:nvSpPr>
        <p:spPr bwMode="auto">
          <a:xfrm>
            <a:off x="7594600" y="1860550"/>
            <a:ext cx="6572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　</a:t>
            </a:r>
          </a:p>
        </p:txBody>
      </p:sp>
      <p:sp>
        <p:nvSpPr>
          <p:cNvPr id="3" name="文字方塊 14"/>
          <p:cNvSpPr txBox="1">
            <a:spLocks noChangeArrowheads="1"/>
          </p:cNvSpPr>
          <p:nvPr/>
        </p:nvSpPr>
        <p:spPr bwMode="auto">
          <a:xfrm>
            <a:off x="5243513" y="2801938"/>
            <a:ext cx="3603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</a:t>
            </a:r>
          </a:p>
        </p:txBody>
      </p:sp>
      <p:sp>
        <p:nvSpPr>
          <p:cNvPr id="171026" name="Rectangle 18"/>
          <p:cNvSpPr>
            <a:spLocks noChangeArrowheads="1"/>
          </p:cNvSpPr>
          <p:nvPr/>
        </p:nvSpPr>
        <p:spPr bwMode="auto">
          <a:xfrm>
            <a:off x="1331913" y="3162300"/>
            <a:ext cx="24003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6600"/>
                </a:solidFill>
                <a:ea typeface="微軟正黑體" pitchFamily="34" charset="-120"/>
              </a:rPr>
              <a:t>說明醉翁命名之由來</a:t>
            </a:r>
          </a:p>
        </p:txBody>
      </p:sp>
      <p:sp>
        <p:nvSpPr>
          <p:cNvPr id="171027" name="Rectangle 19"/>
          <p:cNvSpPr>
            <a:spLocks noChangeArrowheads="1"/>
          </p:cNvSpPr>
          <p:nvPr/>
        </p:nvSpPr>
        <p:spPr bwMode="auto">
          <a:xfrm>
            <a:off x="3811588" y="3409950"/>
            <a:ext cx="42672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6600"/>
                </a:solidFill>
                <a:ea typeface="微軟正黑體" pitchFamily="34" charset="-120"/>
              </a:rPr>
              <a:t>醉翁的心意不在喝酒，在於山水之間</a:t>
            </a:r>
          </a:p>
        </p:txBody>
      </p:sp>
      <p:pic>
        <p:nvPicPr>
          <p:cNvPr id="28" name="圖片 18" descr="下標籤-析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203575" y="4135438"/>
            <a:ext cx="236538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圖片 18" descr="下標籤-析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258888" y="5121275"/>
            <a:ext cx="23653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7" name="Freeform 22"/>
          <p:cNvSpPr>
            <a:spLocks/>
          </p:cNvSpPr>
          <p:nvPr/>
        </p:nvSpPr>
        <p:spPr bwMode="auto">
          <a:xfrm flipV="1">
            <a:off x="774700" y="2157413"/>
            <a:ext cx="468313" cy="179387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  <a:gd name="T9" fmla="*/ 0 w 124"/>
              <a:gd name="T10" fmla="*/ 0 h 121"/>
              <a:gd name="T11" fmla="*/ 124 w 124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171031" name="Picture 23" descr="上標籤-修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65188" y="2203450"/>
            <a:ext cx="2286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文字方塊 48"/>
          <p:cNvSpPr txBox="1">
            <a:spLocks noChangeArrowheads="1"/>
          </p:cNvSpPr>
          <p:nvPr/>
        </p:nvSpPr>
        <p:spPr bwMode="auto">
          <a:xfrm>
            <a:off x="1979613" y="2176463"/>
            <a:ext cx="194468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設問（提問）</a:t>
            </a:r>
          </a:p>
        </p:txBody>
      </p:sp>
      <p:grpSp>
        <p:nvGrpSpPr>
          <p:cNvPr id="22550" name="Group 25"/>
          <p:cNvGrpSpPr>
            <a:grpSpLocks/>
          </p:cNvGrpSpPr>
          <p:nvPr/>
        </p:nvGrpSpPr>
        <p:grpSpPr bwMode="auto">
          <a:xfrm flipV="1">
            <a:off x="4116388" y="2146300"/>
            <a:ext cx="236537" cy="179388"/>
            <a:chOff x="2154" y="3657"/>
            <a:chExt cx="230" cy="137"/>
          </a:xfrm>
        </p:grpSpPr>
        <p:sp>
          <p:nvSpPr>
            <p:cNvPr id="22561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562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2551" name="Freeform 28"/>
          <p:cNvSpPr>
            <a:spLocks/>
          </p:cNvSpPr>
          <p:nvPr/>
        </p:nvSpPr>
        <p:spPr bwMode="auto">
          <a:xfrm flipV="1">
            <a:off x="5097463" y="2132013"/>
            <a:ext cx="468312" cy="179387"/>
          </a:xfrm>
          <a:custGeom>
            <a:avLst/>
            <a:gdLst>
              <a:gd name="T0" fmla="*/ 0 w 124"/>
              <a:gd name="T1" fmla="*/ 2147483647 h 121"/>
              <a:gd name="T2" fmla="*/ 2147483647 w 124"/>
              <a:gd name="T3" fmla="*/ 0 h 121"/>
              <a:gd name="T4" fmla="*/ 2147483647 w 124"/>
              <a:gd name="T5" fmla="*/ 2147483647 h 121"/>
              <a:gd name="T6" fmla="*/ 0 60000 65536"/>
              <a:gd name="T7" fmla="*/ 0 60000 65536"/>
              <a:gd name="T8" fmla="*/ 0 60000 65536"/>
              <a:gd name="T9" fmla="*/ 0 w 124"/>
              <a:gd name="T10" fmla="*/ 0 h 121"/>
              <a:gd name="T11" fmla="*/ 124 w 124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" h="121">
                <a:moveTo>
                  <a:pt x="0" y="121"/>
                </a:moveTo>
                <a:lnTo>
                  <a:pt x="2" y="0"/>
                </a:lnTo>
                <a:lnTo>
                  <a:pt x="124" y="2"/>
                </a:lnTo>
              </a:path>
            </a:pathLst>
          </a:custGeom>
          <a:noFill/>
          <a:ln w="25400">
            <a:solidFill>
              <a:srgbClr val="800000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171037" name="Picture 29" descr="上標籤-修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187950" y="2178050"/>
            <a:ext cx="2286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8"/>
          <p:cNvSpPr txBox="1">
            <a:spLocks noChangeArrowheads="1"/>
          </p:cNvSpPr>
          <p:nvPr/>
        </p:nvSpPr>
        <p:spPr bwMode="auto">
          <a:xfrm>
            <a:off x="6084888" y="2176463"/>
            <a:ext cx="16160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2100" b="1">
                <a:solidFill>
                  <a:srgbClr val="FF0066"/>
                </a:solidFill>
                <a:ea typeface="微軟正黑體" pitchFamily="34" charset="-120"/>
              </a:rPr>
              <a:t>設問（提問）</a:t>
            </a:r>
          </a:p>
        </p:txBody>
      </p:sp>
      <p:grpSp>
        <p:nvGrpSpPr>
          <p:cNvPr id="22554" name="Group 31"/>
          <p:cNvGrpSpPr>
            <a:grpSpLocks/>
          </p:cNvGrpSpPr>
          <p:nvPr/>
        </p:nvGrpSpPr>
        <p:grpSpPr bwMode="auto">
          <a:xfrm flipV="1">
            <a:off x="547688" y="3122613"/>
            <a:ext cx="236537" cy="179387"/>
            <a:chOff x="2154" y="3657"/>
            <a:chExt cx="230" cy="137"/>
          </a:xfrm>
        </p:grpSpPr>
        <p:sp>
          <p:nvSpPr>
            <p:cNvPr id="22559" name="Line 41"/>
            <p:cNvSpPr>
              <a:spLocks noChangeShapeType="1"/>
            </p:cNvSpPr>
            <p:nvPr/>
          </p:nvSpPr>
          <p:spPr bwMode="auto">
            <a:xfrm>
              <a:off x="2154" y="3664"/>
              <a:ext cx="227" cy="0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2560" name="Line 40"/>
            <p:cNvSpPr>
              <a:spLocks noChangeShapeType="1"/>
            </p:cNvSpPr>
            <p:nvPr/>
          </p:nvSpPr>
          <p:spPr bwMode="auto">
            <a:xfrm flipV="1">
              <a:off x="2384" y="3657"/>
              <a:ext cx="0" cy="137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71042" name="Rectangle 34"/>
          <p:cNvSpPr>
            <a:spLocks noChangeArrowheads="1"/>
          </p:cNvSpPr>
          <p:nvPr/>
        </p:nvSpPr>
        <p:spPr bwMode="auto">
          <a:xfrm>
            <a:off x="3643313" y="4154488"/>
            <a:ext cx="482441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tabLst>
                <a:tab pos="0" algn="l"/>
              </a:tabLst>
            </a:pPr>
            <a:r>
              <a:rPr kumimoji="0" lang="zh-TW" altLang="en-US" sz="2100" b="1">
                <a:solidFill>
                  <a:srgbClr val="0070C0"/>
                </a:solidFill>
                <a:ea typeface="微軟正黑體" pitchFamily="34" charset="-120"/>
              </a:rPr>
              <a:t>此指沉醉於山水之美，後來比喻別有用心</a:t>
            </a:r>
          </a:p>
        </p:txBody>
      </p:sp>
      <p:sp>
        <p:nvSpPr>
          <p:cNvPr id="6" name="文字方塊 14"/>
          <p:cNvSpPr txBox="1">
            <a:spLocks noChangeArrowheads="1"/>
          </p:cNvSpPr>
          <p:nvPr/>
        </p:nvSpPr>
        <p:spPr bwMode="auto">
          <a:xfrm>
            <a:off x="3609975" y="3829050"/>
            <a:ext cx="1441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zh-TW" altLang="en-US" sz="1800">
                <a:solidFill>
                  <a:schemeClr val="tx1"/>
                </a:solidFill>
              </a:rPr>
              <a:t>　　　　　　　</a:t>
            </a:r>
          </a:p>
        </p:txBody>
      </p:sp>
      <p:sp>
        <p:nvSpPr>
          <p:cNvPr id="22557" name="Rectangle 2"/>
          <p:cNvSpPr>
            <a:spLocks/>
          </p:cNvSpPr>
          <p:nvPr/>
        </p:nvSpPr>
        <p:spPr bwMode="auto">
          <a:xfrm>
            <a:off x="457200" y="0"/>
            <a:ext cx="82296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kumimoji="0" lang="zh-TW" altLang="en-US" sz="4400" b="1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第一段</a:t>
            </a:r>
            <a:endParaRPr kumimoji="0" lang="en-US" altLang="zh-TW" sz="4400" u="sng">
              <a:solidFill>
                <a:schemeClr val="bg1"/>
              </a:solidFill>
              <a:latin typeface="華康正顏楷體W5" pitchFamily="65" charset="-120"/>
              <a:ea typeface="華康正顏楷體W5" pitchFamily="65" charset="-120"/>
            </a:endParaRPr>
          </a:p>
        </p:txBody>
      </p:sp>
      <p:pic>
        <p:nvPicPr>
          <p:cNvPr id="22558" name="Picture 37" descr="下一頁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305800" y="5876925"/>
            <a:ext cx="8382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0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03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71020" grpId="0"/>
      <p:bldP spid="171020" grpId="1"/>
      <p:bldP spid="171021" grpId="0"/>
      <p:bldP spid="171021" grpId="1"/>
      <p:bldP spid="171022" grpId="0"/>
      <p:bldP spid="171022" grpId="1"/>
      <p:bldP spid="171026" grpId="0"/>
      <p:bldP spid="171026" grpId="1"/>
      <p:bldP spid="171027" grpId="0"/>
      <p:bldP spid="171027" grpId="1"/>
      <p:bldP spid="49" grpId="0"/>
      <p:bldP spid="49" grpId="1"/>
      <p:bldP spid="5" grpId="0"/>
      <p:bldP spid="5" grpId="1"/>
      <p:bldP spid="171042" grpId="0"/>
      <p:bldP spid="171042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圖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6" name="Rectangle 3"/>
          <p:cNvSpPr txBox="1">
            <a:spLocks/>
          </p:cNvSpPr>
          <p:nvPr/>
        </p:nvSpPr>
        <p:spPr bwMode="auto">
          <a:xfrm>
            <a:off x="250825" y="755650"/>
            <a:ext cx="8785225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98475" indent="-498475">
              <a:spcBef>
                <a:spcPct val="20000"/>
              </a:spcBef>
            </a:pPr>
            <a:r>
              <a:rPr lang="en-US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26.</a:t>
            </a:r>
            <a:r>
              <a:rPr lang="zh-TW" altLang="en-US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宴酣之樂非絲非竹：</a:t>
            </a:r>
            <a:r>
              <a:rPr lang="zh-TW" altLang="en-US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言宴飲的快樂並非在於有音樂助興，而是下文所言平民百姓的娛樂。絲，指琴、瑟等弦樂器。竹，指簫、笛等管樂器。</a:t>
            </a:r>
          </a:p>
          <a:p>
            <a:pPr marL="498475" indent="-498475">
              <a:spcBef>
                <a:spcPct val="20000"/>
              </a:spcBef>
            </a:pPr>
            <a:r>
              <a:rPr lang="en-US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27.</a:t>
            </a:r>
            <a:r>
              <a:rPr lang="zh-TW" altLang="en-US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射：</a:t>
            </a:r>
            <a:r>
              <a:rPr lang="zh-TW" altLang="en-US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指投壺，以一細頸大腹之壺為目標，賓主各持箭矢，於一定距離外向壺內投擲，視箭矢入壺之情形定勝負。</a:t>
            </a:r>
          </a:p>
          <a:p>
            <a:pPr marL="498475" indent="-498475">
              <a:spcBef>
                <a:spcPct val="20000"/>
              </a:spcBef>
            </a:pPr>
            <a:r>
              <a:rPr lang="en-US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28.</a:t>
            </a:r>
            <a:r>
              <a:rPr lang="zh-TW" altLang="en-US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弈：</a:t>
            </a:r>
            <a:r>
              <a:rPr lang="zh-TW" altLang="en-US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音ㄧˋ，下棋。</a:t>
            </a:r>
          </a:p>
          <a:p>
            <a:pPr marL="498475" indent="-498475">
              <a:spcBef>
                <a:spcPct val="20000"/>
              </a:spcBef>
            </a:pPr>
            <a:r>
              <a:rPr lang="en-US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29.</a:t>
            </a:r>
            <a:r>
              <a:rPr lang="zh-TW" altLang="en-US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觥籌交錯：</a:t>
            </a:r>
            <a:r>
              <a:rPr lang="zh-TW" altLang="en-US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酒杯、酒籌交互錯雜。形容宴飲盡歡。觥，音ㄍㄨㄥ，酒杯。籌，音ㄔㄡˊ，酒籌，用來行酒令或飲酒時計算輸贏的籌碼。</a:t>
            </a:r>
          </a:p>
          <a:p>
            <a:pPr marL="498475" indent="-498475">
              <a:spcBef>
                <a:spcPct val="20000"/>
              </a:spcBef>
            </a:pPr>
            <a:r>
              <a:rPr lang="en-US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30.</a:t>
            </a:r>
            <a:r>
              <a:rPr lang="zh-TW" altLang="en-US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懽：</a:t>
            </a:r>
            <a:r>
              <a:rPr lang="zh-TW" altLang="en-US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音ㄏㄨㄢ，同「歡」。</a:t>
            </a:r>
          </a:p>
          <a:p>
            <a:pPr marL="498475" indent="-498475">
              <a:spcBef>
                <a:spcPct val="20000"/>
              </a:spcBef>
            </a:pPr>
            <a:r>
              <a:rPr lang="en-US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31.</a:t>
            </a:r>
            <a:r>
              <a:rPr lang="zh-TW" altLang="en-US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蒼顏：</a:t>
            </a:r>
            <a:r>
              <a:rPr lang="zh-TW" altLang="en-US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蒼老的容顏。</a:t>
            </a:r>
          </a:p>
          <a:p>
            <a:pPr marL="498475" indent="-498475">
              <a:spcBef>
                <a:spcPct val="20000"/>
              </a:spcBef>
            </a:pPr>
            <a:r>
              <a:rPr lang="en-US" altLang="zh-TW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32.</a:t>
            </a:r>
            <a:r>
              <a:rPr lang="zh-TW" altLang="en-US" sz="26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頹然：</a:t>
            </a:r>
            <a:r>
              <a:rPr lang="zh-TW" altLang="en-US" sz="26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形容醉倒的樣子。</a:t>
            </a:r>
            <a:endParaRPr lang="zh-TW" altLang="zh-TW" sz="260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7587" name="圖片 6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圖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0" name="Rectangle 3"/>
          <p:cNvSpPr txBox="1">
            <a:spLocks/>
          </p:cNvSpPr>
          <p:nvPr/>
        </p:nvSpPr>
        <p:spPr bwMode="auto">
          <a:xfrm>
            <a:off x="250825" y="1049338"/>
            <a:ext cx="8785225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1338" indent="-541338">
              <a:spcBef>
                <a:spcPct val="20000"/>
              </a:spcBef>
            </a:pPr>
            <a:r>
              <a:rPr lang="zh-TW" altLang="en-US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en-US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已而：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不久。</a:t>
            </a:r>
          </a:p>
          <a:p>
            <a:pPr marL="541338" indent="-541338">
              <a:spcBef>
                <a:spcPct val="20000"/>
              </a:spcBef>
            </a:pPr>
            <a:r>
              <a:rPr lang="zh-TW" altLang="en-US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en-US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陰翳：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樹木枝葉茂密，遮蔽成蔭。翳，音ㄧˋ，遮蔽。</a:t>
            </a:r>
          </a:p>
          <a:p>
            <a:pPr marL="541338" indent="-541338">
              <a:spcBef>
                <a:spcPct val="20000"/>
              </a:spcBef>
            </a:pPr>
            <a:r>
              <a:rPr lang="zh-TW" altLang="en-US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en-US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樂其樂：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以他們的快樂為快樂。前「樂」為動詞，後「樂」為名詞。其，指滁人和賓客。下句「醉能同其樂」的「其」字，義亦同此。</a:t>
            </a:r>
          </a:p>
          <a:p>
            <a:pPr marL="541338" indent="-541338">
              <a:spcBef>
                <a:spcPct val="20000"/>
              </a:spcBef>
            </a:pPr>
            <a:r>
              <a:rPr lang="zh-TW" altLang="en-US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en-US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zh-TW" sz="2800" b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謂誰：</a:t>
            </a:r>
            <a:r>
              <a:rPr lang="zh-TW" altLang="zh-TW" sz="28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是誰。</a:t>
            </a:r>
          </a:p>
        </p:txBody>
      </p:sp>
      <p:pic>
        <p:nvPicPr>
          <p:cNvPr id="68611" name="圖片 6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圖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3"/>
          <p:cNvSpPr>
            <a:spLocks noGrp="1"/>
          </p:cNvSpPr>
          <p:nvPr>
            <p:ph type="body" idx="1"/>
          </p:nvPr>
        </p:nvSpPr>
        <p:spPr>
          <a:xfrm>
            <a:off x="179388" y="1092200"/>
            <a:ext cx="8713787" cy="413702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r>
              <a:rPr lang="zh-TW" altLang="zh-TW" smtClean="0">
                <a:ea typeface="標楷體" pitchFamily="65" charset="-120"/>
              </a:rPr>
              <a:t>寫醉翁亭四周的環境與命名的由來。</a:t>
            </a:r>
            <a:endParaRPr lang="en-US" altLang="zh-TW" smtClean="0">
              <a:ea typeface="標楷體" pitchFamily="65" charset="-120"/>
            </a:endParaRPr>
          </a:p>
        </p:txBody>
      </p:sp>
      <p:pic>
        <p:nvPicPr>
          <p:cNvPr id="23555" name="圖片 5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圖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8913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3"/>
          <p:cNvSpPr>
            <a:spLocks noGrp="1"/>
          </p:cNvSpPr>
          <p:nvPr>
            <p:ph type="body" idx="1"/>
          </p:nvPr>
        </p:nvSpPr>
        <p:spPr>
          <a:xfrm>
            <a:off x="155575" y="981075"/>
            <a:ext cx="8821738" cy="4525963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ts val="1200"/>
              </a:spcBef>
              <a:buFont typeface="Arial" charset="0"/>
              <a:buNone/>
            </a:pPr>
            <a:r>
              <a:rPr lang="zh-TW" altLang="en-US" sz="2800" smtClean="0">
                <a:ea typeface="標楷體" pitchFamily="65" charset="-120"/>
              </a:rPr>
              <a:t>起筆寫景，寫命名由來，並點出以山水為樂之旨。此段寫景由大而小，層層進入主體醉翁亭，手法如同「剝筍」。並點出位置、建亭和命名者。</a:t>
            </a:r>
          </a:p>
        </p:txBody>
      </p:sp>
      <p:pic>
        <p:nvPicPr>
          <p:cNvPr id="25603" name="圖片 4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34375" y="6519863"/>
            <a:ext cx="8461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圖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8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3"/>
          <p:cNvSpPr>
            <a:spLocks/>
          </p:cNvSpPr>
          <p:nvPr/>
        </p:nvSpPr>
        <p:spPr bwMode="auto">
          <a:xfrm>
            <a:off x="179388" y="984250"/>
            <a:ext cx="8964612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kumimoji="0" lang="zh-TW" altLang="en-US" sz="2800">
                <a:solidFill>
                  <a:schemeClr val="tx1"/>
                </a:solidFill>
                <a:ea typeface="標楷體" pitchFamily="65" charset="-120"/>
              </a:rPr>
              <a:t>環繞滁州的四面都是山，西南方眾多山峰的林木、山谷格外優美。其中看來草木茂盛而景色幽深秀麗的，就是琅邪山。沿山步行六七里，逐漸聽到潺潺的流水聲，那從兩座山峰之間奔流出來的泉水，就是讓泉。山路隨著山峰而曲折迴轉，有座亭子飛簷翹起像鳥兒展翅的樣子，高踞在泉水之上，那就是醉翁亭。</a:t>
            </a:r>
          </a:p>
        </p:txBody>
      </p:sp>
      <p:pic>
        <p:nvPicPr>
          <p:cNvPr id="27651" name="圖片 4" descr="下方ICON-關閉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34375" y="6519863"/>
            <a:ext cx="846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圖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5738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3"/>
          <p:cNvSpPr>
            <a:spLocks/>
          </p:cNvSpPr>
          <p:nvPr/>
        </p:nvSpPr>
        <p:spPr bwMode="auto">
          <a:xfrm>
            <a:off x="179388" y="984250"/>
            <a:ext cx="8964612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kumimoji="0" lang="zh-TW" altLang="en-US" sz="2800">
                <a:solidFill>
                  <a:schemeClr val="tx1"/>
                </a:solidFill>
                <a:ea typeface="標楷體" pitchFamily="65" charset="-120"/>
              </a:rPr>
              <a:t>修建亭子的是誰？是山中的和尚智僊。替它取名的是誰？就是太守自己。太守和賓客到這兒飲酒，稍微喝一點就醉了，而且年紀又最大，所以自稱醉翁。醉翁喝酒時意不在酒，而是在欣賞美好的山水。觀賞山水的樂趣，他領會在心裡而寄託在酒中。</a:t>
            </a:r>
          </a:p>
        </p:txBody>
      </p:sp>
      <p:pic>
        <p:nvPicPr>
          <p:cNvPr id="28675" name="圖片 4" descr="下方ICON-關閉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34375" y="6519863"/>
            <a:ext cx="846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圖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5738"/>
            <a:ext cx="91440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內容版面配置區 2"/>
          <p:cNvSpPr>
            <a:spLocks noGrp="1"/>
          </p:cNvSpPr>
          <p:nvPr>
            <p:ph idx="1"/>
          </p:nvPr>
        </p:nvSpPr>
        <p:spPr>
          <a:xfrm>
            <a:off x="153988" y="908050"/>
            <a:ext cx="8891587" cy="1296988"/>
          </a:xfrm>
        </p:spPr>
        <p:txBody>
          <a:bodyPr/>
          <a:lstStyle/>
          <a:p>
            <a:pPr marL="423863" indent="-423863" eaLnBrk="1" hangingPunct="1">
              <a:buFont typeface="Arial" charset="0"/>
              <a:buNone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本文介紹醉翁亭的位置時，採用何種描寫手法？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問題討論二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】</a:t>
            </a:r>
            <a:endParaRPr lang="zh-TW" altLang="en-US" smtClean="0">
              <a:latin typeface="標楷體" pitchFamily="65" charset="-120"/>
              <a:ea typeface="標楷體" pitchFamily="65" charset="-120"/>
            </a:endParaRPr>
          </a:p>
          <a:p>
            <a:pPr marL="423863" indent="-423863">
              <a:buFont typeface="Arial" charset="0"/>
              <a:buNone/>
            </a:pP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答：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auto">
          <a:xfrm>
            <a:off x="957263" y="1963738"/>
            <a:ext cx="7921625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tabLst>
                <a:tab pos="0" algn="l"/>
              </a:tabLst>
            </a:pPr>
            <a:r>
              <a:rPr kumimoji="0" lang="zh-TW" altLang="en-US">
                <a:ea typeface="標楷體" pitchFamily="65" charset="-120"/>
              </a:rPr>
              <a:t>本文首段介紹醉翁亭的位置，作者先寫「環滁皆山也」，然後由大到小，由遠到近，從全體寫到局部，層層遞進，由群山寫到西南諸峰，然後又寫到琅邪山，接著再寫到讓泉，最後把焦點集中在讓泉邊的醉翁亭上。這就如同電影藝術中的鏡頭，先拍全景，然後中景、近景，再用特寫、大特寫，步步引人入勝。</a:t>
            </a:r>
          </a:p>
        </p:txBody>
      </p:sp>
      <p:pic>
        <p:nvPicPr>
          <p:cNvPr id="30724" name="Picture 13" descr="下一題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66125" y="5949950"/>
            <a:ext cx="777875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4077</TotalTime>
  <Words>3628</Words>
  <Application>Microsoft Office PowerPoint</Application>
  <PresentationFormat>如螢幕大小 (4:3)</PresentationFormat>
  <Paragraphs>228</Paragraphs>
  <Slides>41</Slides>
  <Notes>11</Notes>
  <HiddenSlides>33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簡報設計範本</vt:lpstr>
      </vt:variant>
      <vt:variant>
        <vt:i4>1</vt:i4>
      </vt:variant>
      <vt:variant>
        <vt:lpstr>投影片標題</vt:lpstr>
      </vt:variant>
      <vt:variant>
        <vt:i4>41</vt:i4>
      </vt:variant>
    </vt:vector>
  </HeadingPairs>
  <TitlesOfParts>
    <vt:vector size="49" baseType="lpstr">
      <vt:lpstr>Arial</vt:lpstr>
      <vt:lpstr>新細明體</vt:lpstr>
      <vt:lpstr>Calibri</vt:lpstr>
      <vt:lpstr>標楷體</vt:lpstr>
      <vt:lpstr>華康正顏楷體W5</vt:lpstr>
      <vt:lpstr>微軟正黑體</vt:lpstr>
      <vt:lpstr>Wingdings</vt:lpstr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  <vt:lpstr>投影片 29</vt:lpstr>
      <vt:lpstr>投影片 30</vt:lpstr>
      <vt:lpstr>投影片 31</vt:lpstr>
      <vt:lpstr>投影片 32</vt:lpstr>
      <vt:lpstr>投影片 33</vt:lpstr>
      <vt:lpstr>投影片 34</vt:lpstr>
      <vt:lpstr>投影片 35</vt:lpstr>
      <vt:lpstr>投影片 36</vt:lpstr>
      <vt:lpstr>投影片 37</vt:lpstr>
      <vt:lpstr>投影片 38</vt:lpstr>
      <vt:lpstr>投影片 39</vt:lpstr>
      <vt:lpstr>投影片 40</vt:lpstr>
      <vt:lpstr>投影片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醉翁亭記‧課文2010</dc:title>
  <dc:creator>翰林出版</dc:creator>
  <cp:lastModifiedBy>E04032</cp:lastModifiedBy>
  <cp:revision>641</cp:revision>
  <dcterms:created xsi:type="dcterms:W3CDTF">2013-01-02T08:00:34Z</dcterms:created>
  <dcterms:modified xsi:type="dcterms:W3CDTF">2018-08-30T03:04:57Z</dcterms:modified>
</cp:coreProperties>
</file>