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11" r:id="rId2"/>
    <p:sldId id="257" r:id="rId3"/>
    <p:sldId id="258" r:id="rId4"/>
    <p:sldId id="259" r:id="rId5"/>
    <p:sldId id="260" r:id="rId6"/>
    <p:sldId id="261" r:id="rId7"/>
    <p:sldId id="317" r:id="rId8"/>
    <p:sldId id="397" r:id="rId9"/>
    <p:sldId id="343" r:id="rId10"/>
    <p:sldId id="344" r:id="rId11"/>
    <p:sldId id="345" r:id="rId12"/>
    <p:sldId id="346" r:id="rId13"/>
    <p:sldId id="371" r:id="rId14"/>
    <p:sldId id="398" r:id="rId15"/>
    <p:sldId id="347" r:id="rId16"/>
    <p:sldId id="351" r:id="rId17"/>
    <p:sldId id="357" r:id="rId18"/>
    <p:sldId id="352" r:id="rId19"/>
    <p:sldId id="358" r:id="rId20"/>
    <p:sldId id="359" r:id="rId21"/>
    <p:sldId id="360" r:id="rId22"/>
    <p:sldId id="361" r:id="rId23"/>
    <p:sldId id="362" r:id="rId24"/>
    <p:sldId id="399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83" r:id="rId33"/>
    <p:sldId id="400" r:id="rId34"/>
    <p:sldId id="384" r:id="rId35"/>
    <p:sldId id="396" r:id="rId36"/>
    <p:sldId id="262" r:id="rId37"/>
    <p:sldId id="369" r:id="rId38"/>
    <p:sldId id="341" r:id="rId39"/>
    <p:sldId id="366" r:id="rId40"/>
    <p:sldId id="370" r:id="rId41"/>
    <p:sldId id="390" r:id="rId42"/>
    <p:sldId id="392" r:id="rId43"/>
    <p:sldId id="391" r:id="rId44"/>
    <p:sldId id="401" r:id="rId4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A50021"/>
    <a:srgbClr val="A40021"/>
    <a:srgbClr val="0000FF"/>
    <a:srgbClr val="FF3300"/>
    <a:srgbClr val="C00000"/>
    <a:srgbClr val="00B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2" autoAdjust="0"/>
    <p:restoredTop sz="94668" autoAdjust="0"/>
  </p:normalViewPr>
  <p:slideViewPr>
    <p:cSldViewPr>
      <p:cViewPr varScale="1">
        <p:scale>
          <a:sx n="100" d="100"/>
          <a:sy n="100" d="100"/>
        </p:scale>
        <p:origin x="-3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32"/>
    </p:cViewPr>
  </p:sorterViewPr>
  <p:notesViewPr>
    <p:cSldViewPr>
      <p:cViewPr varScale="1">
        <p:scale>
          <a:sx n="61" d="100"/>
          <a:sy n="61" d="100"/>
        </p:scale>
        <p:origin x="-260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F51F0CA1-09C2-4DEC-9050-1DB83C92CC3C}" type="datetimeFigureOut">
              <a:rPr lang="zh-TW" altLang="en-US"/>
              <a:pPr>
                <a:defRPr/>
              </a:pPr>
              <a:t>2018/8/29</a:t>
            </a:fld>
            <a:endParaRPr lang="en-US" altLang="zh-TW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98F7067A-F721-4CB2-AAF9-2E69AFC6681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E2EFDF70-A12D-4798-AD37-8679F0D499BF}" type="datetimeFigureOut">
              <a:rPr lang="zh-TW" altLang="en-US"/>
              <a:pPr>
                <a:defRPr/>
              </a:pPr>
              <a:t>2018/8/29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A5FB1BE9-1D8A-4109-8215-888D8EA777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F82698-9CF3-4A5A-8553-51F437C230DF}" type="slidenum">
              <a:rPr lang="zh-TW" altLang="en-US" smtClean="0">
                <a:ea typeface="新細明體" charset="-120"/>
              </a:rPr>
              <a:pPr/>
              <a:t>1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24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11AC06-F8C1-45A5-B8EF-4FF1CD67B72F}" type="slidenum">
              <a:rPr lang="zh-TW" altLang="en-US" smtClean="0">
                <a:ea typeface="新細明體" charset="-120"/>
              </a:rPr>
              <a:pPr/>
              <a:t>36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553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37DC85-034C-48BA-8B4B-320D973A3270}" type="slidenum">
              <a:rPr lang="zh-TW" altLang="en-US" smtClean="0">
                <a:solidFill>
                  <a:srgbClr val="000000"/>
                </a:solidFill>
                <a:ea typeface="新細明體" charset="-120"/>
              </a:rPr>
              <a:pPr/>
              <a:t>38</a:t>
            </a:fld>
            <a:endParaRPr lang="en-US" altLang="zh-TW" smtClean="0">
              <a:solidFill>
                <a:srgbClr val="000000"/>
              </a:solidFill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BB3853-AE6C-471D-BE80-7AB7B1E187F1}" type="slidenum">
              <a:rPr lang="zh-TW" altLang="en-US" smtClean="0">
                <a:ea typeface="新細明體" charset="-120"/>
              </a:rPr>
              <a:pPr/>
              <a:t>2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50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939CB3-F9DC-47C7-A754-951461DA3108}" type="slidenum">
              <a:rPr lang="zh-TW" altLang="en-US" smtClean="0">
                <a:ea typeface="新細明體" charset="-120"/>
              </a:rPr>
              <a:pPr/>
              <a:t>3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84945D-1D80-45AB-9C60-49D28F85BC46}" type="slidenum">
              <a:rPr lang="zh-TW" altLang="en-US" smtClean="0">
                <a:ea typeface="新細明體" charset="-120"/>
              </a:rPr>
              <a:pPr/>
              <a:t>4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6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D3159A-C01C-4A35-8FEF-F28E2F2A67BD}" type="slidenum">
              <a:rPr lang="zh-TW" altLang="en-US" smtClean="0">
                <a:ea typeface="新細明體" charset="-120"/>
              </a:rPr>
              <a:pPr/>
              <a:t>5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65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CDC2A8-2E06-477B-A608-D88661A7AB3F}" type="slidenum">
              <a:rPr lang="zh-TW" altLang="en-US" smtClean="0">
                <a:ea typeface="新細明體" charset="-120"/>
              </a:rPr>
              <a:pPr/>
              <a:t>6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F22A34-1D02-4E6E-A1B1-254EF9BC8791}" type="slidenum">
              <a:rPr lang="zh-TW" altLang="en-US" smtClean="0">
                <a:ea typeface="新細明體" charset="-120"/>
              </a:rPr>
              <a:pPr/>
              <a:t>7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2771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36459A-6C33-42AC-8688-555A231CCE3C}" type="slidenum">
              <a:rPr lang="zh-TW" altLang="en-US" sz="1200">
                <a:solidFill>
                  <a:schemeClr val="tx1"/>
                </a:solidFill>
              </a:rPr>
              <a:pPr algn="r"/>
              <a:t>9</a:t>
            </a:fld>
            <a:endParaRPr lang="en-US" altLang="zh-TW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88F4C-AE19-4DFD-960E-0D1F8AE6E092}" type="datetimeFigureOut">
              <a:rPr lang="zh-TW" altLang="en-US"/>
              <a:pPr>
                <a:defRPr/>
              </a:pPr>
              <a:t>2018/8/29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6ED12-EE3E-4175-BC11-0769815031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4E1D-A15E-4532-AA0F-5EFD899D82A9}" type="datetimeFigureOut">
              <a:rPr lang="zh-TW" altLang="en-US"/>
              <a:pPr>
                <a:defRPr/>
              </a:pPr>
              <a:t>2018/8/29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8FF23-45F3-48D2-828C-D1A84E02C1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320C8-967E-4D1B-A35E-47E1E75FB9AB}" type="datetimeFigureOut">
              <a:rPr lang="zh-TW" altLang="en-US"/>
              <a:pPr>
                <a:defRPr/>
              </a:pPr>
              <a:t>2018/8/29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566E7-AFA5-4772-B698-6B31C26ADC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4F926-B67D-478A-B413-4B8FBB994D4F}" type="datetimeFigureOut">
              <a:rPr lang="zh-TW" altLang="en-US"/>
              <a:pPr>
                <a:defRPr/>
              </a:pPr>
              <a:t>2018/8/29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49835-0CBA-41E7-A54B-262A543917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257D1-9918-4C4B-AD3F-30AEDAE318A6}" type="datetimeFigureOut">
              <a:rPr lang="zh-TW" altLang="en-US"/>
              <a:pPr>
                <a:defRPr/>
              </a:pPr>
              <a:t>2018/8/29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F8CBC-61E7-45DE-83B9-8E4E14A952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D8050-65E5-411C-9D92-978FA005BB1F}" type="datetimeFigureOut">
              <a:rPr lang="zh-TW" altLang="en-US"/>
              <a:pPr>
                <a:defRPr/>
              </a:pPr>
              <a:t>2018/8/29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52903-2E54-4320-AD3D-E271B80376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5727D-F444-4847-AA98-18FEEC064DF4}" type="datetimeFigureOut">
              <a:rPr lang="zh-TW" altLang="en-US"/>
              <a:pPr>
                <a:defRPr/>
              </a:pPr>
              <a:t>2018/8/29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12204-1B24-4A03-84D7-1AB695001C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EC13D-C5D6-404D-8703-60D403348758}" type="datetimeFigureOut">
              <a:rPr lang="zh-TW" altLang="en-US"/>
              <a:pPr>
                <a:defRPr/>
              </a:pPr>
              <a:t>2018/8/29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D6EE2-8495-454E-81EB-FAF729802B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84FB6-1067-413B-BC6E-8E18914724F8}" type="datetimeFigureOut">
              <a:rPr lang="zh-TW" altLang="en-US"/>
              <a:pPr>
                <a:defRPr/>
              </a:pPr>
              <a:t>2018/8/29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2F68B-84E7-4B3A-B203-700912CE39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7BEA1-994C-49CB-979D-FBAE5A8D3845}" type="datetimeFigureOut">
              <a:rPr lang="zh-TW" altLang="en-US"/>
              <a:pPr>
                <a:defRPr/>
              </a:pPr>
              <a:t>2018/8/29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7B712-CB1C-41D7-B5E2-95F977A59D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80C78-74B3-4C11-A5A2-35A67438EC34}" type="datetimeFigureOut">
              <a:rPr lang="zh-TW" altLang="en-US"/>
              <a:pPr>
                <a:defRPr/>
              </a:pPr>
              <a:t>2018/8/29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FB748-54C5-423B-BF6D-FA3728AE00A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4AA9E-C2FF-4A29-9708-83D6F7DC9F7C}" type="datetimeFigureOut">
              <a:rPr lang="zh-TW" altLang="en-US"/>
              <a:pPr>
                <a:defRPr/>
              </a:pPr>
              <a:t>2018/8/29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CD8C0-43FC-4502-AE7B-AA768F622D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183005-C27B-46C4-84EB-6D6541F2F0E6}" type="datetimeFigureOut">
              <a:rPr lang="zh-TW" altLang="en-US"/>
              <a:pPr>
                <a:defRPr/>
              </a:pPr>
              <a:t>2018/8/29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EA70EF6-A382-4930-A7EC-F8EF123C69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39.xml"/><Relationship Id="rId18" Type="http://schemas.openxmlformats.org/officeDocument/2006/relationships/image" Target="../media/image42.png"/><Relationship Id="rId26" Type="http://schemas.openxmlformats.org/officeDocument/2006/relationships/image" Target="../media/image37.png"/><Relationship Id="rId3" Type="http://schemas.openxmlformats.org/officeDocument/2006/relationships/slide" Target="slide17.xml"/><Relationship Id="rId21" Type="http://schemas.openxmlformats.org/officeDocument/2006/relationships/image" Target="../media/image44.png"/><Relationship Id="rId7" Type="http://schemas.openxmlformats.org/officeDocument/2006/relationships/slide" Target="slide18.xml"/><Relationship Id="rId12" Type="http://schemas.openxmlformats.org/officeDocument/2006/relationships/image" Target="../media/image13.png"/><Relationship Id="rId17" Type="http://schemas.openxmlformats.org/officeDocument/2006/relationships/image" Target="../media/image41.png"/><Relationship Id="rId25" Type="http://schemas.openxmlformats.org/officeDocument/2006/relationships/image" Target="../media/image48.png"/><Relationship Id="rId2" Type="http://schemas.openxmlformats.org/officeDocument/2006/relationships/image" Target="../media/image3.png"/><Relationship Id="rId16" Type="http://schemas.openxmlformats.org/officeDocument/2006/relationships/image" Target="../media/image40.png"/><Relationship Id="rId20" Type="http://schemas.openxmlformats.org/officeDocument/2006/relationships/slide" Target="slide4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slide" Target="slide19.xml"/><Relationship Id="rId24" Type="http://schemas.openxmlformats.org/officeDocument/2006/relationships/image" Target="../media/image47.png"/><Relationship Id="rId5" Type="http://schemas.openxmlformats.org/officeDocument/2006/relationships/slide" Target="slide16.xml"/><Relationship Id="rId15" Type="http://schemas.openxmlformats.org/officeDocument/2006/relationships/image" Target="../media/image39.png"/><Relationship Id="rId23" Type="http://schemas.openxmlformats.org/officeDocument/2006/relationships/image" Target="../media/image46.png"/><Relationship Id="rId10" Type="http://schemas.openxmlformats.org/officeDocument/2006/relationships/image" Target="../media/image11.png"/><Relationship Id="rId19" Type="http://schemas.openxmlformats.org/officeDocument/2006/relationships/image" Target="../media/image43.png"/><Relationship Id="rId4" Type="http://schemas.openxmlformats.org/officeDocument/2006/relationships/image" Target="../media/image4.png"/><Relationship Id="rId9" Type="http://schemas.openxmlformats.org/officeDocument/2006/relationships/slide" Target="slide2.xml"/><Relationship Id="rId14" Type="http://schemas.openxmlformats.org/officeDocument/2006/relationships/image" Target="../media/image38.png"/><Relationship Id="rId22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11.png"/><Relationship Id="rId18" Type="http://schemas.openxmlformats.org/officeDocument/2006/relationships/image" Target="../media/image50.png"/><Relationship Id="rId26" Type="http://schemas.openxmlformats.org/officeDocument/2006/relationships/image" Target="../media/image57.png"/><Relationship Id="rId3" Type="http://schemas.openxmlformats.org/officeDocument/2006/relationships/image" Target="../media/image3.png"/><Relationship Id="rId21" Type="http://schemas.openxmlformats.org/officeDocument/2006/relationships/image" Target="../media/image53.png"/><Relationship Id="rId7" Type="http://schemas.openxmlformats.org/officeDocument/2006/relationships/image" Target="../media/image5.png"/><Relationship Id="rId12" Type="http://schemas.openxmlformats.org/officeDocument/2006/relationships/slide" Target="slide2.xml"/><Relationship Id="rId17" Type="http://schemas.openxmlformats.org/officeDocument/2006/relationships/image" Target="../media/image49.png"/><Relationship Id="rId25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6" Type="http://schemas.openxmlformats.org/officeDocument/2006/relationships/slide" Target="slide41.xml"/><Relationship Id="rId20" Type="http://schemas.openxmlformats.org/officeDocument/2006/relationships/image" Target="../media/image52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image" Target="../media/image7.png"/><Relationship Id="rId24" Type="http://schemas.openxmlformats.org/officeDocument/2006/relationships/image" Target="../media/image55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slide" Target="slide42.xml"/><Relationship Id="rId28" Type="http://schemas.openxmlformats.org/officeDocument/2006/relationships/image" Target="../media/image59.png"/><Relationship Id="rId10" Type="http://schemas.openxmlformats.org/officeDocument/2006/relationships/slide" Target="slide23.xml"/><Relationship Id="rId19" Type="http://schemas.openxmlformats.org/officeDocument/2006/relationships/image" Target="../media/image51.png"/><Relationship Id="rId4" Type="http://schemas.openxmlformats.org/officeDocument/2006/relationships/slide" Target="slide21.xml"/><Relationship Id="rId9" Type="http://schemas.openxmlformats.org/officeDocument/2006/relationships/image" Target="../media/image6.png"/><Relationship Id="rId14" Type="http://schemas.openxmlformats.org/officeDocument/2006/relationships/slide" Target="slide25.xml"/><Relationship Id="rId22" Type="http://schemas.openxmlformats.org/officeDocument/2006/relationships/image" Target="../media/image54.png"/><Relationship Id="rId27" Type="http://schemas.openxmlformats.org/officeDocument/2006/relationships/image" Target="../media/image58.png"/><Relationship Id="rId30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3.xml"/><Relationship Id="rId18" Type="http://schemas.openxmlformats.org/officeDocument/2006/relationships/image" Target="../media/image64.png"/><Relationship Id="rId3" Type="http://schemas.openxmlformats.org/officeDocument/2006/relationships/slide" Target="slide27.xml"/><Relationship Id="rId21" Type="http://schemas.openxmlformats.org/officeDocument/2006/relationships/image" Target="../media/image66.png"/><Relationship Id="rId7" Type="http://schemas.openxmlformats.org/officeDocument/2006/relationships/slide" Target="slide28.xml"/><Relationship Id="rId12" Type="http://schemas.openxmlformats.org/officeDocument/2006/relationships/image" Target="../media/image11.png"/><Relationship Id="rId17" Type="http://schemas.openxmlformats.org/officeDocument/2006/relationships/image" Target="../media/image63.png"/><Relationship Id="rId2" Type="http://schemas.openxmlformats.org/officeDocument/2006/relationships/image" Target="../media/image3.png"/><Relationship Id="rId16" Type="http://schemas.openxmlformats.org/officeDocument/2006/relationships/image" Target="../media/image62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2.xml"/><Relationship Id="rId24" Type="http://schemas.openxmlformats.org/officeDocument/2006/relationships/image" Target="../media/image37.png"/><Relationship Id="rId5" Type="http://schemas.openxmlformats.org/officeDocument/2006/relationships/slide" Target="slide26.xml"/><Relationship Id="rId15" Type="http://schemas.openxmlformats.org/officeDocument/2006/relationships/image" Target="../media/image61.png"/><Relationship Id="rId23" Type="http://schemas.openxmlformats.org/officeDocument/2006/relationships/image" Target="../media/image17.png"/><Relationship Id="rId10" Type="http://schemas.openxmlformats.org/officeDocument/2006/relationships/image" Target="../media/image7.png"/><Relationship Id="rId19" Type="http://schemas.openxmlformats.org/officeDocument/2006/relationships/slide" Target="slide44.xml"/><Relationship Id="rId4" Type="http://schemas.openxmlformats.org/officeDocument/2006/relationships/image" Target="../media/image4.png"/><Relationship Id="rId9" Type="http://schemas.openxmlformats.org/officeDocument/2006/relationships/slide" Target="slide29.xml"/><Relationship Id="rId14" Type="http://schemas.openxmlformats.org/officeDocument/2006/relationships/image" Target="../media/image60.png"/><Relationship Id="rId22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slide" Target="slide36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slide" Target="slide2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10" Type="http://schemas.openxmlformats.org/officeDocument/2006/relationships/slide" Target="slide7.xml"/><Relationship Id="rId19" Type="http://schemas.openxmlformats.org/officeDocument/2006/relationships/slide" Target="slide9.xml"/><Relationship Id="rId4" Type="http://schemas.openxmlformats.org/officeDocument/2006/relationships/slide" Target="slide5.xml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7.png"/><Relationship Id="rId18" Type="http://schemas.openxmlformats.org/officeDocument/2006/relationships/slide" Target="slide15.xml"/><Relationship Id="rId26" Type="http://schemas.openxmlformats.org/officeDocument/2006/relationships/image" Target="../media/image32.png"/><Relationship Id="rId3" Type="http://schemas.openxmlformats.org/officeDocument/2006/relationships/image" Target="../media/image3.png"/><Relationship Id="rId21" Type="http://schemas.openxmlformats.org/officeDocument/2006/relationships/image" Target="../media/image28.png"/><Relationship Id="rId7" Type="http://schemas.openxmlformats.org/officeDocument/2006/relationships/image" Target="../media/image4.png"/><Relationship Id="rId12" Type="http://schemas.openxmlformats.org/officeDocument/2006/relationships/slide" Target="slide13.xml"/><Relationship Id="rId17" Type="http://schemas.openxmlformats.org/officeDocument/2006/relationships/image" Target="../media/image11.png"/><Relationship Id="rId25" Type="http://schemas.openxmlformats.org/officeDocument/2006/relationships/slide" Target="slide38.xml"/><Relationship Id="rId2" Type="http://schemas.openxmlformats.org/officeDocument/2006/relationships/notesSlide" Target="../notesSlides/notesSlide8.xml"/><Relationship Id="rId16" Type="http://schemas.openxmlformats.org/officeDocument/2006/relationships/slide" Target="slide2.xml"/><Relationship Id="rId20" Type="http://schemas.openxmlformats.org/officeDocument/2006/relationships/image" Target="../media/image27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6.png"/><Relationship Id="rId24" Type="http://schemas.openxmlformats.org/officeDocument/2006/relationships/image" Target="../media/image31.png"/><Relationship Id="rId32" Type="http://schemas.openxmlformats.org/officeDocument/2006/relationships/image" Target="../media/image17.png"/><Relationship Id="rId5" Type="http://schemas.openxmlformats.org/officeDocument/2006/relationships/image" Target="../media/image24.pn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openxmlformats.org/officeDocument/2006/relationships/image" Target="../media/image34.png"/><Relationship Id="rId10" Type="http://schemas.openxmlformats.org/officeDocument/2006/relationships/slide" Target="slide12.xml"/><Relationship Id="rId19" Type="http://schemas.openxmlformats.org/officeDocument/2006/relationships/image" Target="../media/image13.png"/><Relationship Id="rId31" Type="http://schemas.openxmlformats.org/officeDocument/2006/relationships/image" Target="../media/image37.png"/><Relationship Id="rId4" Type="http://schemas.openxmlformats.org/officeDocument/2006/relationships/slide" Target="slide37.xml"/><Relationship Id="rId9" Type="http://schemas.openxmlformats.org/officeDocument/2006/relationships/image" Target="../media/image5.png"/><Relationship Id="rId14" Type="http://schemas.openxmlformats.org/officeDocument/2006/relationships/image" Target="../media/image25.png"/><Relationship Id="rId22" Type="http://schemas.openxmlformats.org/officeDocument/2006/relationships/image" Target="../media/image29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副標題 2"/>
          <p:cNvSpPr>
            <a:spLocks/>
          </p:cNvSpPr>
          <p:nvPr/>
        </p:nvSpPr>
        <p:spPr bwMode="auto">
          <a:xfrm>
            <a:off x="5653088" y="5237163"/>
            <a:ext cx="32400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范仲淹</a:t>
            </a:r>
          </a:p>
        </p:txBody>
      </p:sp>
      <p:sp>
        <p:nvSpPr>
          <p:cNvPr id="16387" name="標題 5"/>
          <p:cNvSpPr>
            <a:spLocks/>
          </p:cNvSpPr>
          <p:nvPr/>
        </p:nvSpPr>
        <p:spPr bwMode="auto">
          <a:xfrm>
            <a:off x="250825" y="4437063"/>
            <a:ext cx="640873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6000">
                <a:solidFill>
                  <a:srgbClr val="006600"/>
                </a:solidFill>
                <a:latin typeface="Calibri" pitchFamily="34" charset="0"/>
                <a:ea typeface="標楷體" pitchFamily="65" charset="-120"/>
              </a:rPr>
              <a:t>第一課　岳陽樓記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3"/>
          <p:cNvSpPr>
            <a:spLocks/>
          </p:cNvSpPr>
          <p:nvPr/>
        </p:nvSpPr>
        <p:spPr bwMode="auto">
          <a:xfrm>
            <a:off x="179388" y="908050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描寫洞庭湖的勝景，說明遷客騷人登覽之情或有不同。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33795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/>
          </p:cNvSpPr>
          <p:nvPr/>
        </p:nvSpPr>
        <p:spPr bwMode="auto">
          <a:xfrm>
            <a:off x="155575" y="981075"/>
            <a:ext cx="88217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本段簡述登岳陽樓而覽盡洞庭湖的山水之美，並以「前人之述備矣」表示此部分非作者著墨重點。「然則」筆鋒一轉，帶出四通八達之地理環境，使此地成為遷客騷人匯聚之處，呼應首段「謫」字。接著以「覽物之情，得無異乎」，作為承上啟下的過渡句，帶出三、四兩段「雨悲」、「晴喜」的情懷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3"/>
          <p:cNvSpPr>
            <a:spLocks/>
          </p:cNvSpPr>
          <p:nvPr/>
        </p:nvSpPr>
        <p:spPr bwMode="auto">
          <a:xfrm>
            <a:off x="179388" y="984250"/>
            <a:ext cx="87947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我看那巴陵郡的美景，全在洞庭湖上。洞庭湖口含著遠處的君山，吸納長江的流水，湖面廣大而水勢湍急，廣闊無邊，從早到晚景象變化無窮，這就是在岳陽樓上可看到的壯麗景觀，前人作品的描述已經很完備了。然而它北邊通往巫峽，南邊到達瀟水、湘江，遭受貶謫放逐的官員和多愁善感的詩人，常聚會於此，他們觀覽這些景物的心情，能夠沒有不同嗎？</a:t>
            </a:r>
          </a:p>
        </p:txBody>
      </p:sp>
      <p:pic>
        <p:nvPicPr>
          <p:cNvPr id="35843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kumimoji="0" lang="zh-TW" altLang="en-US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岳陽樓的地理位置為何？作者強調此地理位置的用意為何？</a:t>
            </a:r>
            <a:endParaRPr kumimoji="0" lang="zh-TW" altLang="en-US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998663"/>
            <a:ext cx="7921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1825" indent="-631825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位處湖南省岳陽市，臨洞庭，扼長江，北通巫峽，南極瀟湘。</a:t>
            </a:r>
          </a:p>
          <a:p>
            <a:pPr marL="631825" indent="-631825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此處為南北交通輻輳要地，亦為古代官員遠謫必經之處，故遷客騷人多會於此，由此而引出下文雨悲、晴喜的兩種心境。</a:t>
            </a:r>
          </a:p>
        </p:txBody>
      </p:sp>
      <p:pic>
        <p:nvPicPr>
          <p:cNvPr id="36868" name="Picture 8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4.〈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岳陽樓記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中，承上啟下的關鍵句為何？</a:t>
            </a: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500188"/>
            <a:ext cx="79216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覽物之情，得無異乎？</a:t>
            </a:r>
          </a:p>
        </p:txBody>
      </p:sp>
      <p:pic>
        <p:nvPicPr>
          <p:cNvPr id="37892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/>
          </p:cNvSpPr>
          <p:nvPr/>
        </p:nvSpPr>
        <p:spPr bwMode="auto">
          <a:xfrm>
            <a:off x="468313" y="1014413"/>
            <a:ext cx="8280400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若夫 霪雨霏霏 ，連月不開 ，陰風怒號，濁浪排空 ，日星隱耀 ，山岳潛形 ，商旅不行，檣傾楫摧 ，薄暮冥冥 ，虎嘯猿啼。登斯樓也，則有去國懷鄉 ，憂讒畏譏 ，滿目蕭然 ，感極而悲者矣！</a:t>
            </a:r>
            <a:endParaRPr kumimoji="0" lang="en-US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38916" name="Picture 10" descr="上方ICON-段析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87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1" descr="上方ICON-段旨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2" descr="上方ICON-語譯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452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圖片 17" descr="下方ICON-回目次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08" descr="下一頁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43888" y="5734050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17" descr="21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95388" y="15509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18" descr="2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05113" y="15605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19" descr="2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803775" y="15700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20" descr="2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82650" y="25415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21" descr="25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43213" y="25320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22" descr="26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805363" y="25415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123" descr="27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84238" y="35210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24" descr="28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843213" y="35401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125" descr="29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260475" y="45212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126" descr="30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211513" y="45116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127" descr="31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153025" y="45116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2" name="Freeform 128"/>
          <p:cNvSpPr>
            <a:spLocks/>
          </p:cNvSpPr>
          <p:nvPr/>
        </p:nvSpPr>
        <p:spPr bwMode="auto">
          <a:xfrm flipV="1">
            <a:off x="5516563" y="1900238"/>
            <a:ext cx="350837" cy="187325"/>
          </a:xfrm>
          <a:custGeom>
            <a:avLst/>
            <a:gdLst>
              <a:gd name="T0" fmla="*/ 0 w 124"/>
              <a:gd name="T1" fmla="*/ 290005442 h 121"/>
              <a:gd name="T2" fmla="*/ 16011184 w 124"/>
              <a:gd name="T3" fmla="*/ 0 h 121"/>
              <a:gd name="T4" fmla="*/ 992633985 w 124"/>
              <a:gd name="T5" fmla="*/ 4793043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61569" name="Picture 129" descr="上標籤-修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576888" y="194627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5873750" y="2163763"/>
            <a:ext cx="16827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轉化（擬人）</a:t>
            </a:r>
          </a:p>
        </p:txBody>
      </p:sp>
      <p:grpSp>
        <p:nvGrpSpPr>
          <p:cNvPr id="38935" name="Group 131"/>
          <p:cNvGrpSpPr>
            <a:grpSpLocks/>
          </p:cNvGrpSpPr>
          <p:nvPr/>
        </p:nvGrpSpPr>
        <p:grpSpPr bwMode="auto">
          <a:xfrm flipV="1">
            <a:off x="6391275" y="1900238"/>
            <a:ext cx="236538" cy="179387"/>
            <a:chOff x="2154" y="3657"/>
            <a:chExt cx="230" cy="137"/>
          </a:xfrm>
        </p:grpSpPr>
        <p:sp>
          <p:nvSpPr>
            <p:cNvPr id="38966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67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8936" name="Freeform 134"/>
          <p:cNvSpPr>
            <a:spLocks/>
          </p:cNvSpPr>
          <p:nvPr/>
        </p:nvSpPr>
        <p:spPr bwMode="auto">
          <a:xfrm flipV="1">
            <a:off x="1624013" y="2889250"/>
            <a:ext cx="468312" cy="179388"/>
          </a:xfrm>
          <a:custGeom>
            <a:avLst/>
            <a:gdLst>
              <a:gd name="T0" fmla="*/ 0 w 124"/>
              <a:gd name="T1" fmla="*/ 265949407 h 121"/>
              <a:gd name="T2" fmla="*/ 28525489 w 124"/>
              <a:gd name="T3" fmla="*/ 0 h 121"/>
              <a:gd name="T4" fmla="*/ 1768678499 w 124"/>
              <a:gd name="T5" fmla="*/ 4395748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61575" name="Picture 135" descr="上標籤-修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684338" y="293528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字方塊 48"/>
          <p:cNvSpPr txBox="1">
            <a:spLocks noChangeArrowheads="1"/>
          </p:cNvSpPr>
          <p:nvPr/>
        </p:nvSpPr>
        <p:spPr bwMode="auto">
          <a:xfrm>
            <a:off x="2195513" y="2973388"/>
            <a:ext cx="6318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對偶</a:t>
            </a:r>
          </a:p>
        </p:txBody>
      </p:sp>
      <p:grpSp>
        <p:nvGrpSpPr>
          <p:cNvPr id="38939" name="Group 137"/>
          <p:cNvGrpSpPr>
            <a:grpSpLocks/>
          </p:cNvGrpSpPr>
          <p:nvPr/>
        </p:nvGrpSpPr>
        <p:grpSpPr bwMode="auto">
          <a:xfrm flipV="1">
            <a:off x="4427538" y="2889250"/>
            <a:ext cx="236537" cy="179388"/>
            <a:chOff x="2154" y="3657"/>
            <a:chExt cx="230" cy="137"/>
          </a:xfrm>
        </p:grpSpPr>
        <p:sp>
          <p:nvSpPr>
            <p:cNvPr id="38964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65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8940" name="Freeform 141"/>
          <p:cNvSpPr>
            <a:spLocks/>
          </p:cNvSpPr>
          <p:nvPr/>
        </p:nvSpPr>
        <p:spPr bwMode="auto">
          <a:xfrm flipV="1">
            <a:off x="7345363" y="2917825"/>
            <a:ext cx="468312" cy="179388"/>
          </a:xfrm>
          <a:custGeom>
            <a:avLst/>
            <a:gdLst>
              <a:gd name="T0" fmla="*/ 0 w 124"/>
              <a:gd name="T1" fmla="*/ 265949407 h 121"/>
              <a:gd name="T2" fmla="*/ 28525489 w 124"/>
              <a:gd name="T3" fmla="*/ 0 h 121"/>
              <a:gd name="T4" fmla="*/ 1768678499 w 124"/>
              <a:gd name="T5" fmla="*/ 4395748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61582" name="Picture 142" descr="上標籤-修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405688" y="296386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7019925" y="3259138"/>
            <a:ext cx="18986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對偶（句中對）</a:t>
            </a:r>
          </a:p>
        </p:txBody>
      </p:sp>
      <p:grpSp>
        <p:nvGrpSpPr>
          <p:cNvPr id="38943" name="Group 144"/>
          <p:cNvGrpSpPr>
            <a:grpSpLocks/>
          </p:cNvGrpSpPr>
          <p:nvPr/>
        </p:nvGrpSpPr>
        <p:grpSpPr bwMode="auto">
          <a:xfrm flipV="1">
            <a:off x="508000" y="3860800"/>
            <a:ext cx="236538" cy="179388"/>
            <a:chOff x="2154" y="3657"/>
            <a:chExt cx="230" cy="137"/>
          </a:xfrm>
        </p:grpSpPr>
        <p:sp>
          <p:nvSpPr>
            <p:cNvPr id="38962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63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8944" name="Freeform 147"/>
          <p:cNvSpPr>
            <a:spLocks/>
          </p:cNvSpPr>
          <p:nvPr/>
        </p:nvSpPr>
        <p:spPr bwMode="auto">
          <a:xfrm flipV="1">
            <a:off x="3575050" y="3887788"/>
            <a:ext cx="395288" cy="179387"/>
          </a:xfrm>
          <a:custGeom>
            <a:avLst/>
            <a:gdLst>
              <a:gd name="T0" fmla="*/ 0 w 124"/>
              <a:gd name="T1" fmla="*/ 265949407 h 121"/>
              <a:gd name="T2" fmla="*/ 20325455 w 124"/>
              <a:gd name="T3" fmla="*/ 0 h 121"/>
              <a:gd name="T4" fmla="*/ 1260101725 w 124"/>
              <a:gd name="T5" fmla="*/ 4395723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61588" name="Picture 148" descr="上標籤-修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635375" y="393382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48"/>
          <p:cNvSpPr txBox="1">
            <a:spLocks noChangeArrowheads="1"/>
          </p:cNvSpPr>
          <p:nvPr/>
        </p:nvSpPr>
        <p:spPr bwMode="auto">
          <a:xfrm>
            <a:off x="3968750" y="4103688"/>
            <a:ext cx="18986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對偶（句中對）</a:t>
            </a:r>
          </a:p>
        </p:txBody>
      </p:sp>
      <p:grpSp>
        <p:nvGrpSpPr>
          <p:cNvPr id="38947" name="Group 150"/>
          <p:cNvGrpSpPr>
            <a:grpSpLocks/>
          </p:cNvGrpSpPr>
          <p:nvPr/>
        </p:nvGrpSpPr>
        <p:grpSpPr bwMode="auto">
          <a:xfrm flipV="1">
            <a:off x="4449763" y="3887788"/>
            <a:ext cx="236537" cy="179387"/>
            <a:chOff x="2154" y="3657"/>
            <a:chExt cx="230" cy="137"/>
          </a:xfrm>
        </p:grpSpPr>
        <p:sp>
          <p:nvSpPr>
            <p:cNvPr id="38960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61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8948" name="Freeform 159"/>
          <p:cNvSpPr>
            <a:spLocks/>
          </p:cNvSpPr>
          <p:nvPr/>
        </p:nvSpPr>
        <p:spPr bwMode="auto">
          <a:xfrm flipV="1">
            <a:off x="7740650" y="3898900"/>
            <a:ext cx="468313" cy="179388"/>
          </a:xfrm>
          <a:custGeom>
            <a:avLst/>
            <a:gdLst>
              <a:gd name="T0" fmla="*/ 0 w 124"/>
              <a:gd name="T1" fmla="*/ 265949407 h 121"/>
              <a:gd name="T2" fmla="*/ 28525549 w 124"/>
              <a:gd name="T3" fmla="*/ 0 h 121"/>
              <a:gd name="T4" fmla="*/ 1768686053 w 124"/>
              <a:gd name="T5" fmla="*/ 4395748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61600" name="Picture 160" descr="上標籤-修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800975" y="394493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8"/>
          <p:cNvSpPr txBox="1">
            <a:spLocks noChangeArrowheads="1"/>
          </p:cNvSpPr>
          <p:nvPr/>
        </p:nvSpPr>
        <p:spPr bwMode="auto">
          <a:xfrm>
            <a:off x="7019925" y="4221163"/>
            <a:ext cx="18986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對偶（句中對）</a:t>
            </a:r>
          </a:p>
        </p:txBody>
      </p:sp>
      <p:grpSp>
        <p:nvGrpSpPr>
          <p:cNvPr id="38951" name="Group 162"/>
          <p:cNvGrpSpPr>
            <a:grpSpLocks/>
          </p:cNvGrpSpPr>
          <p:nvPr/>
        </p:nvGrpSpPr>
        <p:grpSpPr bwMode="auto">
          <a:xfrm flipV="1">
            <a:off x="857250" y="4870450"/>
            <a:ext cx="236538" cy="179388"/>
            <a:chOff x="2154" y="3657"/>
            <a:chExt cx="230" cy="137"/>
          </a:xfrm>
        </p:grpSpPr>
        <p:sp>
          <p:nvSpPr>
            <p:cNvPr id="38958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59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8952" name="Freeform 165"/>
          <p:cNvSpPr>
            <a:spLocks/>
          </p:cNvSpPr>
          <p:nvPr/>
        </p:nvSpPr>
        <p:spPr bwMode="auto">
          <a:xfrm flipV="1">
            <a:off x="1973263" y="4886325"/>
            <a:ext cx="366712" cy="152400"/>
          </a:xfrm>
          <a:custGeom>
            <a:avLst/>
            <a:gdLst>
              <a:gd name="T0" fmla="*/ 0 w 124"/>
              <a:gd name="T1" fmla="*/ 191948460 h 121"/>
              <a:gd name="T2" fmla="*/ 17492755 w 124"/>
              <a:gd name="T3" fmla="*/ 0 h 121"/>
              <a:gd name="T4" fmla="*/ 1084497610 w 124"/>
              <a:gd name="T5" fmla="*/ 3172691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61606" name="Picture 166" descr="上標籤-修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033588" y="493236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48"/>
          <p:cNvSpPr txBox="1">
            <a:spLocks noChangeArrowheads="1"/>
          </p:cNvSpPr>
          <p:nvPr/>
        </p:nvSpPr>
        <p:spPr bwMode="auto">
          <a:xfrm>
            <a:off x="2268538" y="5111750"/>
            <a:ext cx="18986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對偶（句中對）</a:t>
            </a:r>
            <a:endParaRPr lang="en-US" altLang="zh-TW" sz="2100" b="1">
              <a:solidFill>
                <a:srgbClr val="FF0066"/>
              </a:solidFill>
              <a:ea typeface="微軟正黑體" pitchFamily="34" charset="-120"/>
            </a:endParaRPr>
          </a:p>
        </p:txBody>
      </p:sp>
      <p:grpSp>
        <p:nvGrpSpPr>
          <p:cNvPr id="38955" name="Group 168"/>
          <p:cNvGrpSpPr>
            <a:grpSpLocks/>
          </p:cNvGrpSpPr>
          <p:nvPr/>
        </p:nvGrpSpPr>
        <p:grpSpPr bwMode="auto">
          <a:xfrm flipV="1">
            <a:off x="2847975" y="4886325"/>
            <a:ext cx="236538" cy="179388"/>
            <a:chOff x="2154" y="3657"/>
            <a:chExt cx="230" cy="137"/>
          </a:xfrm>
        </p:grpSpPr>
        <p:sp>
          <p:nvSpPr>
            <p:cNvPr id="38956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8957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6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6"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3"/>
          <p:cNvSpPr>
            <a:spLocks/>
          </p:cNvSpPr>
          <p:nvPr/>
        </p:nvSpPr>
        <p:spPr bwMode="auto">
          <a:xfrm>
            <a:off x="179388" y="908050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雨悲──寫遷客騷人感物而悲的情懷。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39939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/>
          </p:cNvSpPr>
          <p:nvPr/>
        </p:nvSpPr>
        <p:spPr bwMode="auto">
          <a:xfrm>
            <a:off x="34925" y="1052513"/>
            <a:ext cx="91694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本段結構：由景入情。先寫陰天風雨交加、昏暗不明、商旅止步、虎嘯猿啼之景，再牽引出個人仕途不順之悲情。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3"/>
          <p:cNvSpPr>
            <a:spLocks/>
          </p:cNvSpPr>
          <p:nvPr/>
        </p:nvSpPr>
        <p:spPr bwMode="auto">
          <a:xfrm>
            <a:off x="1079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至於久雨連綿，連續幾個月天氣都不放晴，冷風呼呼地怒號，渾濁的浪濤洶湧澎湃，推向空中，太陽、星辰的光輝都被遮掩，高山峰巒的形體也被遮蔽，商人旅客不敢航行，船桅傾倒，船槳折斷，傍晚時天色昏暗，聽到老虎長嘯、猿猴哀鳴。此時登上岳陽樓，就引發離開京城、懷念故鄉的情懷，擔心被人毀謗、害怕被人譏諷，滿眼盡是蕭條淒涼的景象，令人感慨至極而悲從中來。</a:t>
            </a:r>
          </a:p>
        </p:txBody>
      </p:sp>
      <p:pic>
        <p:nvPicPr>
          <p:cNvPr id="41987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/>
          </p:cNvSpPr>
          <p:nvPr/>
        </p:nvSpPr>
        <p:spPr bwMode="auto">
          <a:xfrm>
            <a:off x="323850" y="1009650"/>
            <a:ext cx="8567738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至若春和景明 ，波</a:t>
            </a:r>
            <a:r>
              <a:rPr kumimoji="0"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瀾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kumimoji="0"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驚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，上下天光 ，一碧萬頃 ，沙鷗翔集 ，錦鱗 游泳，岸芷汀蘭 ，郁郁青青 。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而或長煙一空 ，皓月千里，浮光躍金 ，靜影沉璧 ，漁歌互答，此樂何</a:t>
            </a:r>
            <a:r>
              <a:rPr kumimoji="0" lang="zh-TW" altLang="en-US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極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！登</a:t>
            </a:r>
            <a:r>
              <a:rPr kumimoji="0"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斯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樓也，則有心曠神怡，寵辱偕 忘，</a:t>
            </a:r>
            <a:r>
              <a:rPr kumimoji="0"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把酒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臨風，其喜洋洋者矣！</a:t>
            </a:r>
          </a:p>
        </p:txBody>
      </p:sp>
      <p:sp>
        <p:nvSpPr>
          <p:cNvPr id="43011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43012" name="Picture 10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1" descr="上方ICON-段旨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2" descr="上方ICON-語譯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13" descr="上方ICON-課堂Q&amp;A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510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圖片 17" descr="下方ICON-回目次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65" descr="下一頁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43888" y="5734050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66" descr="3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13013" y="15224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67" descr="33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275388" y="15414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68" descr="34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216900" y="15335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69" descr="35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752600" y="25527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Picture 70" descr="36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024188" y="25431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Picture 71" descr="37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673725" y="25431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4" name="Picture 72" descr="38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615238" y="25431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5" name="Picture 73" descr="39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125663" y="35353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6" name="Picture 74" descr="40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886450" y="35353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7" name="Picture 75" descr="41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7808913" y="35448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8" name="Picture 76" descr="42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84213" y="54927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3419475" y="1563688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74830" name="Rectangle 78"/>
          <p:cNvSpPr>
            <a:spLocks noChangeArrowheads="1"/>
          </p:cNvSpPr>
          <p:nvPr/>
        </p:nvSpPr>
        <p:spPr bwMode="auto">
          <a:xfrm>
            <a:off x="3203575" y="1268413"/>
            <a:ext cx="8001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大波浪</a:t>
            </a:r>
          </a:p>
        </p:txBody>
      </p:sp>
      <p:sp>
        <p:nvSpPr>
          <p:cNvPr id="74831" name="Rectangle 79"/>
          <p:cNvSpPr>
            <a:spLocks noChangeArrowheads="1"/>
          </p:cNvSpPr>
          <p:nvPr/>
        </p:nvSpPr>
        <p:spPr bwMode="auto">
          <a:xfrm>
            <a:off x="4200525" y="1916113"/>
            <a:ext cx="8001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起、動</a:t>
            </a:r>
          </a:p>
        </p:txBody>
      </p:sp>
      <p:sp>
        <p:nvSpPr>
          <p:cNvPr id="2" name="文字方塊 35"/>
          <p:cNvSpPr txBox="1">
            <a:spLocks noChangeArrowheads="1"/>
          </p:cNvSpPr>
          <p:nvPr/>
        </p:nvSpPr>
        <p:spPr bwMode="auto">
          <a:xfrm>
            <a:off x="4135438" y="1563688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74833" name="Rectangle 81"/>
          <p:cNvSpPr>
            <a:spLocks noChangeArrowheads="1"/>
          </p:cNvSpPr>
          <p:nvPr/>
        </p:nvSpPr>
        <p:spPr bwMode="auto">
          <a:xfrm>
            <a:off x="2700338" y="4859338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窮盡</a:t>
            </a:r>
          </a:p>
        </p:txBody>
      </p:sp>
      <p:sp>
        <p:nvSpPr>
          <p:cNvPr id="3" name="文字方塊 35"/>
          <p:cNvSpPr txBox="1">
            <a:spLocks noChangeArrowheads="1"/>
          </p:cNvSpPr>
          <p:nvPr/>
        </p:nvSpPr>
        <p:spPr bwMode="auto">
          <a:xfrm>
            <a:off x="2900363" y="4548188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74835" name="Rectangle 83"/>
          <p:cNvSpPr>
            <a:spLocks noChangeArrowheads="1"/>
          </p:cNvSpPr>
          <p:nvPr/>
        </p:nvSpPr>
        <p:spPr bwMode="auto">
          <a:xfrm>
            <a:off x="4048125" y="4840288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此</a:t>
            </a:r>
          </a:p>
        </p:txBody>
      </p:sp>
      <p:sp>
        <p:nvSpPr>
          <p:cNvPr id="4" name="文字方塊 35"/>
          <p:cNvSpPr txBox="1">
            <a:spLocks noChangeArrowheads="1"/>
          </p:cNvSpPr>
          <p:nvPr/>
        </p:nvSpPr>
        <p:spPr bwMode="auto">
          <a:xfrm>
            <a:off x="3938588" y="4548188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74837" name="Rectangle 85"/>
          <p:cNvSpPr>
            <a:spLocks noChangeArrowheads="1"/>
          </p:cNvSpPr>
          <p:nvPr/>
        </p:nvSpPr>
        <p:spPr bwMode="auto">
          <a:xfrm>
            <a:off x="1692275" y="5870575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拿著酒杯</a:t>
            </a:r>
          </a:p>
        </p:txBody>
      </p:sp>
      <p:sp>
        <p:nvSpPr>
          <p:cNvPr id="5" name="文字方塊 35"/>
          <p:cNvSpPr txBox="1">
            <a:spLocks noChangeArrowheads="1"/>
          </p:cNvSpPr>
          <p:nvPr/>
        </p:nvSpPr>
        <p:spPr bwMode="auto">
          <a:xfrm>
            <a:off x="1628775" y="5514975"/>
            <a:ext cx="727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</a:t>
            </a:r>
          </a:p>
        </p:txBody>
      </p:sp>
      <p:sp>
        <p:nvSpPr>
          <p:cNvPr id="74839" name="Rectangle 87"/>
          <p:cNvSpPr>
            <a:spLocks noChangeArrowheads="1"/>
          </p:cNvSpPr>
          <p:nvPr/>
        </p:nvSpPr>
        <p:spPr bwMode="auto">
          <a:xfrm>
            <a:off x="434975" y="3887788"/>
            <a:ext cx="3200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敘述因月景而興發愉悅之情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3309938" y="4857750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41" name="Freeform 89"/>
          <p:cNvSpPr>
            <a:spLocks/>
          </p:cNvSpPr>
          <p:nvPr/>
        </p:nvSpPr>
        <p:spPr bwMode="auto">
          <a:xfrm flipV="1">
            <a:off x="1258888" y="1916113"/>
            <a:ext cx="468312" cy="179387"/>
          </a:xfrm>
          <a:custGeom>
            <a:avLst/>
            <a:gdLst>
              <a:gd name="T0" fmla="*/ 0 w 124"/>
              <a:gd name="T1" fmla="*/ 265949407 h 121"/>
              <a:gd name="T2" fmla="*/ 28525489 w 124"/>
              <a:gd name="T3" fmla="*/ 0 h 121"/>
              <a:gd name="T4" fmla="*/ 1768678499 w 124"/>
              <a:gd name="T5" fmla="*/ 4395748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74842" name="Picture 90" descr="上標籤-修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344613" y="193516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692275" y="2090738"/>
            <a:ext cx="18986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對偶（句中對）</a:t>
            </a:r>
          </a:p>
        </p:txBody>
      </p:sp>
      <p:grpSp>
        <p:nvGrpSpPr>
          <p:cNvPr id="43044" name="Group 92"/>
          <p:cNvGrpSpPr>
            <a:grpSpLocks/>
          </p:cNvGrpSpPr>
          <p:nvPr/>
        </p:nvGrpSpPr>
        <p:grpSpPr bwMode="auto">
          <a:xfrm flipV="1">
            <a:off x="2159000" y="1889125"/>
            <a:ext cx="236538" cy="179388"/>
            <a:chOff x="2154" y="3657"/>
            <a:chExt cx="230" cy="137"/>
          </a:xfrm>
        </p:grpSpPr>
        <p:sp>
          <p:nvSpPr>
            <p:cNvPr id="43072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073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3045" name="Freeform 95"/>
          <p:cNvSpPr>
            <a:spLocks/>
          </p:cNvSpPr>
          <p:nvPr/>
        </p:nvSpPr>
        <p:spPr bwMode="auto">
          <a:xfrm flipV="1">
            <a:off x="550863" y="2889250"/>
            <a:ext cx="468312" cy="179388"/>
          </a:xfrm>
          <a:custGeom>
            <a:avLst/>
            <a:gdLst>
              <a:gd name="T0" fmla="*/ 0 w 124"/>
              <a:gd name="T1" fmla="*/ 265949407 h 121"/>
              <a:gd name="T2" fmla="*/ 28525489 w 124"/>
              <a:gd name="T3" fmla="*/ 0 h 121"/>
              <a:gd name="T4" fmla="*/ 1768678499 w 124"/>
              <a:gd name="T5" fmla="*/ 4395748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74848" name="Picture 96" descr="上標籤-修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11188" y="293528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48"/>
          <p:cNvSpPr txBox="1">
            <a:spLocks noChangeArrowheads="1"/>
          </p:cNvSpPr>
          <p:nvPr/>
        </p:nvSpPr>
        <p:spPr bwMode="auto">
          <a:xfrm>
            <a:off x="1068388" y="2935288"/>
            <a:ext cx="5746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對偶</a:t>
            </a:r>
          </a:p>
        </p:txBody>
      </p:sp>
      <p:grpSp>
        <p:nvGrpSpPr>
          <p:cNvPr id="43048" name="Group 98"/>
          <p:cNvGrpSpPr>
            <a:grpSpLocks/>
          </p:cNvGrpSpPr>
          <p:nvPr/>
        </p:nvGrpSpPr>
        <p:grpSpPr bwMode="auto">
          <a:xfrm flipV="1">
            <a:off x="3530600" y="2889250"/>
            <a:ext cx="236538" cy="179388"/>
            <a:chOff x="2154" y="3657"/>
            <a:chExt cx="230" cy="137"/>
          </a:xfrm>
        </p:grpSpPr>
        <p:sp>
          <p:nvSpPr>
            <p:cNvPr id="43070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071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74853" name="Picture 101" descr="上標籤-修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2520950" y="286543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854" name="Text Box 102"/>
          <p:cNvSpPr txBox="1">
            <a:spLocks noChangeArrowheads="1"/>
          </p:cNvSpPr>
          <p:nvPr/>
        </p:nvSpPr>
        <p:spPr bwMode="auto">
          <a:xfrm>
            <a:off x="2844800" y="2879725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7" name="文字方塊 48"/>
          <p:cNvSpPr txBox="1">
            <a:spLocks noChangeArrowheads="1"/>
          </p:cNvSpPr>
          <p:nvPr/>
        </p:nvSpPr>
        <p:spPr bwMode="auto">
          <a:xfrm>
            <a:off x="2513013" y="3124200"/>
            <a:ext cx="141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借代（魚）</a:t>
            </a:r>
          </a:p>
        </p:txBody>
      </p:sp>
      <p:sp>
        <p:nvSpPr>
          <p:cNvPr id="43052" name="Freeform 104"/>
          <p:cNvSpPr>
            <a:spLocks/>
          </p:cNvSpPr>
          <p:nvPr/>
        </p:nvSpPr>
        <p:spPr bwMode="auto">
          <a:xfrm flipV="1">
            <a:off x="4443413" y="2889250"/>
            <a:ext cx="468312" cy="179388"/>
          </a:xfrm>
          <a:custGeom>
            <a:avLst/>
            <a:gdLst>
              <a:gd name="T0" fmla="*/ 0 w 124"/>
              <a:gd name="T1" fmla="*/ 265949407 h 121"/>
              <a:gd name="T2" fmla="*/ 28525489 w 124"/>
              <a:gd name="T3" fmla="*/ 0 h 121"/>
              <a:gd name="T4" fmla="*/ 1768678499 w 124"/>
              <a:gd name="T5" fmla="*/ 4395748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74857" name="Picture 105" descr="上標籤-修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4503738" y="293528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48"/>
          <p:cNvSpPr txBox="1">
            <a:spLocks noChangeArrowheads="1"/>
          </p:cNvSpPr>
          <p:nvPr/>
        </p:nvSpPr>
        <p:spPr bwMode="auto">
          <a:xfrm>
            <a:off x="4738688" y="3109913"/>
            <a:ext cx="13462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互文、對偶</a:t>
            </a:r>
          </a:p>
        </p:txBody>
      </p:sp>
      <p:grpSp>
        <p:nvGrpSpPr>
          <p:cNvPr id="43055" name="Group 107"/>
          <p:cNvGrpSpPr>
            <a:grpSpLocks/>
          </p:cNvGrpSpPr>
          <p:nvPr/>
        </p:nvGrpSpPr>
        <p:grpSpPr bwMode="auto">
          <a:xfrm flipV="1">
            <a:off x="5318125" y="2889250"/>
            <a:ext cx="236538" cy="179388"/>
            <a:chOff x="2154" y="3657"/>
            <a:chExt cx="230" cy="137"/>
          </a:xfrm>
        </p:grpSpPr>
        <p:sp>
          <p:nvSpPr>
            <p:cNvPr id="43068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069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3056" name="Freeform 113"/>
          <p:cNvSpPr>
            <a:spLocks/>
          </p:cNvSpPr>
          <p:nvPr/>
        </p:nvSpPr>
        <p:spPr bwMode="auto">
          <a:xfrm flipV="1">
            <a:off x="4637088" y="3887788"/>
            <a:ext cx="468312" cy="179387"/>
          </a:xfrm>
          <a:custGeom>
            <a:avLst/>
            <a:gdLst>
              <a:gd name="T0" fmla="*/ 0 w 124"/>
              <a:gd name="T1" fmla="*/ 265949407 h 121"/>
              <a:gd name="T2" fmla="*/ 28525489 w 124"/>
              <a:gd name="T3" fmla="*/ 0 h 121"/>
              <a:gd name="T4" fmla="*/ 1768678499 w 124"/>
              <a:gd name="T5" fmla="*/ 4395723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74866" name="Picture 114" descr="上標籤-修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4697413" y="393382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48"/>
          <p:cNvSpPr txBox="1">
            <a:spLocks noChangeArrowheads="1"/>
          </p:cNvSpPr>
          <p:nvPr/>
        </p:nvSpPr>
        <p:spPr bwMode="auto">
          <a:xfrm>
            <a:off x="5121275" y="3959225"/>
            <a:ext cx="24034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對偶、譬喻（略喻）</a:t>
            </a:r>
          </a:p>
        </p:txBody>
      </p:sp>
      <p:grpSp>
        <p:nvGrpSpPr>
          <p:cNvPr id="43059" name="Group 116"/>
          <p:cNvGrpSpPr>
            <a:grpSpLocks/>
          </p:cNvGrpSpPr>
          <p:nvPr/>
        </p:nvGrpSpPr>
        <p:grpSpPr bwMode="auto">
          <a:xfrm flipV="1">
            <a:off x="7451725" y="3887788"/>
            <a:ext cx="236538" cy="179387"/>
            <a:chOff x="2154" y="3657"/>
            <a:chExt cx="230" cy="137"/>
          </a:xfrm>
        </p:grpSpPr>
        <p:sp>
          <p:nvSpPr>
            <p:cNvPr id="43066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067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3060" name="Freeform 119"/>
          <p:cNvSpPr>
            <a:spLocks/>
          </p:cNvSpPr>
          <p:nvPr/>
        </p:nvSpPr>
        <p:spPr bwMode="auto">
          <a:xfrm flipV="1">
            <a:off x="6278563" y="4841875"/>
            <a:ext cx="468312" cy="179388"/>
          </a:xfrm>
          <a:custGeom>
            <a:avLst/>
            <a:gdLst>
              <a:gd name="T0" fmla="*/ 0 w 124"/>
              <a:gd name="T1" fmla="*/ 265949407 h 121"/>
              <a:gd name="T2" fmla="*/ 28525489 w 124"/>
              <a:gd name="T3" fmla="*/ 0 h 121"/>
              <a:gd name="T4" fmla="*/ 1768678499 w 124"/>
              <a:gd name="T5" fmla="*/ 4395748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74872" name="Picture 120" descr="上標籤-修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6338888" y="488791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48"/>
          <p:cNvSpPr txBox="1">
            <a:spLocks noChangeArrowheads="1"/>
          </p:cNvSpPr>
          <p:nvPr/>
        </p:nvSpPr>
        <p:spPr bwMode="auto">
          <a:xfrm>
            <a:off x="6721475" y="5054600"/>
            <a:ext cx="18827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對偶（句中對）</a:t>
            </a:r>
          </a:p>
        </p:txBody>
      </p:sp>
      <p:grpSp>
        <p:nvGrpSpPr>
          <p:cNvPr id="43063" name="Group 122"/>
          <p:cNvGrpSpPr>
            <a:grpSpLocks/>
          </p:cNvGrpSpPr>
          <p:nvPr/>
        </p:nvGrpSpPr>
        <p:grpSpPr bwMode="auto">
          <a:xfrm flipV="1">
            <a:off x="7153275" y="4851400"/>
            <a:ext cx="236538" cy="179388"/>
            <a:chOff x="2154" y="3657"/>
            <a:chExt cx="230" cy="137"/>
          </a:xfrm>
        </p:grpSpPr>
        <p:sp>
          <p:nvSpPr>
            <p:cNvPr id="43064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3065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48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4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4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4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48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5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48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5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6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4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7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4830" grpId="0"/>
      <p:bldP spid="74830" grpId="1"/>
      <p:bldP spid="74831" grpId="0"/>
      <p:bldP spid="74831" grpId="1"/>
      <p:bldP spid="74833" grpId="0"/>
      <p:bldP spid="74833" grpId="1"/>
      <p:bldP spid="74835" grpId="0"/>
      <p:bldP spid="74835" grpId="1"/>
      <p:bldP spid="74837" grpId="0"/>
      <p:bldP spid="74837" grpId="1"/>
      <p:bldP spid="74839" grpId="0"/>
      <p:bldP spid="74839" grpId="1"/>
      <p:bldP spid="49" grpId="0"/>
      <p:bldP spid="49" grpId="1"/>
      <p:bldP spid="6" grpId="0"/>
      <p:bldP spid="6" grpId="1"/>
      <p:bldP spid="74854" grpId="0"/>
      <p:bldP spid="74854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525962"/>
          </a:xfrm>
        </p:spPr>
        <p:txBody>
          <a:bodyPr anchor="ctr"/>
          <a:lstStyle/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第一段</a:t>
            </a:r>
            <a:endParaRPr lang="en-US" altLang="zh-TW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4" action="ppaction://hlinksldjump"/>
              </a:rPr>
              <a:t>第二段</a:t>
            </a:r>
            <a:endParaRPr lang="en-US" altLang="zh-TW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第三段</a:t>
            </a:r>
            <a:endParaRPr lang="en-US" altLang="zh-TW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6" action="ppaction://hlinksldjump"/>
              </a:rPr>
              <a:t>第四段</a:t>
            </a:r>
            <a:endParaRPr lang="zh-TW" altLang="en-US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7" action="ppaction://hlinksldjump"/>
              </a:rPr>
              <a:t>第五段</a:t>
            </a:r>
            <a:endParaRPr lang="zh-TW" altLang="en-US" sz="48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3"/>
          <p:cNvSpPr>
            <a:spLocks/>
          </p:cNvSpPr>
          <p:nvPr/>
        </p:nvSpPr>
        <p:spPr bwMode="auto">
          <a:xfrm>
            <a:off x="179388" y="981075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晴喜──寫遷客騷人覽物而喜的情懷。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45059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3"/>
          <p:cNvSpPr>
            <a:spLocks/>
          </p:cNvSpPr>
          <p:nvPr/>
        </p:nvSpPr>
        <p:spPr bwMode="auto">
          <a:xfrm>
            <a:off x="0" y="981075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本段結構：亦採由景入情之手法。先寫晴天的水色天光、動植物樣態、月色皎潔、漁歌互答之景，再牽引出個人心曠神怡的得意之情。</a:t>
            </a:r>
          </a:p>
        </p:txBody>
      </p:sp>
      <p:pic>
        <p:nvPicPr>
          <p:cNvPr id="46083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3"/>
          <p:cNvSpPr>
            <a:spLocks/>
          </p:cNvSpPr>
          <p:nvPr/>
        </p:nvSpPr>
        <p:spPr bwMode="auto">
          <a:xfrm>
            <a:off x="1079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600">
                <a:solidFill>
                  <a:schemeClr val="tx1"/>
                </a:solidFill>
                <a:ea typeface="標楷體" pitchFamily="65" charset="-120"/>
              </a:rPr>
              <a:t>至於春日和暖陽光普照，水波平靜，天色湖光上下輝映，湖面一片碧綠廣大無邊，沙鷗飛翔棲息，美麗的魚兒在水中游動，岸邊和沙洲上的白芷和蘭草香氣濃烈，花葉茂盛。有時天空煙霧完全消散，明月照耀千里大地，月光照在浮動的水面如同閃爍的金光，月影倒映在平靜的水中有如沉在水中的璧玉，漁歌互相答唱，真是樂趣無窮啊！此時登上岳陽樓，心胸開闊精神愉快，寵辱得失全都忘懷，拿著酒杯迎著和風，真是欣喜得意極了。</a:t>
            </a:r>
          </a:p>
        </p:txBody>
      </p:sp>
      <p:pic>
        <p:nvPicPr>
          <p:cNvPr id="47107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4813" indent="-40481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遷客騷人面對洞庭湖的雨景與晴景時，各有何感觸？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04813" indent="-40481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1844675"/>
            <a:ext cx="81724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1825" indent="-631825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(1)雨景：去國懷鄉，憂讒畏譏，滿目蕭然，感極而悲者矣。</a:t>
            </a:r>
          </a:p>
          <a:p>
            <a:pPr marL="631825" indent="-631825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(2)晴景：心曠神怡，寵辱偕忘，把酒臨風，其喜洋洋者矣。</a:t>
            </a: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8132" name="Picture 15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請分析「至若春和景明……此樂何極！」使用了哪幾種摹寫技巧？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1844675"/>
            <a:ext cx="81724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63588" indent="-763588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視覺摹寫：</a:t>
            </a:r>
          </a:p>
          <a:p>
            <a:pPr marL="763588" indent="-763588"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latin typeface="標楷體" pitchFamily="65" charset="-120"/>
                <a:ea typeface="標楷體" pitchFamily="65" charset="-120"/>
                <a:sym typeface="Wingdings" pitchFamily="2" charset="2"/>
              </a:rPr>
              <a:t>　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春和景明，波瀾不驚，上下天光，一碧萬頃，沙鷗翔集，錦鱗游泳。</a:t>
            </a:r>
          </a:p>
          <a:p>
            <a:pPr marL="763588" indent="-763588"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  <a:sym typeface="Wingdings" pitchFamily="2" charset="2"/>
              </a:rPr>
              <a:t>　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長煙一空，皓月千里，浮光躍金，靜影沉璧。</a:t>
            </a:r>
          </a:p>
          <a:p>
            <a:pPr marL="763588" indent="-763588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聽覺摹寫：漁歌互答，此樂何極。</a:t>
            </a:r>
          </a:p>
          <a:p>
            <a:pPr marL="763588" indent="-763588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(3)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嗅覺、視覺摹寫：岸芷汀蘭，郁郁青青。</a:t>
            </a:r>
          </a:p>
        </p:txBody>
      </p:sp>
      <p:pic>
        <p:nvPicPr>
          <p:cNvPr id="49156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29" name="Rectangle 117"/>
          <p:cNvSpPr>
            <a:spLocks noChangeArrowheads="1"/>
          </p:cNvSpPr>
          <p:nvPr/>
        </p:nvSpPr>
        <p:spPr bwMode="auto">
          <a:xfrm>
            <a:off x="3563938" y="1844675"/>
            <a:ext cx="54879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1900" b="1">
                <a:solidFill>
                  <a:srgbClr val="FF0066"/>
                </a:solidFill>
                <a:ea typeface="微軟正黑體" pitchFamily="34" charset="-120"/>
              </a:rPr>
              <a:t>對偶（隔句對）、互文（居廟堂之高，則憂其君憂</a:t>
            </a:r>
            <a:br>
              <a:rPr kumimoji="0" lang="zh-TW" altLang="en-US" sz="1900" b="1">
                <a:solidFill>
                  <a:srgbClr val="FF0066"/>
                </a:solidFill>
                <a:ea typeface="微軟正黑體" pitchFamily="34" charset="-120"/>
              </a:rPr>
            </a:br>
            <a:r>
              <a:rPr kumimoji="0" lang="zh-TW" altLang="en-US" sz="1900" b="1">
                <a:solidFill>
                  <a:srgbClr val="FF0066"/>
                </a:solidFill>
                <a:ea typeface="微軟正黑體" pitchFamily="34" charset="-120"/>
              </a:rPr>
              <a:t>　　　　　其民；處江湖之遠，亦憂其君憂其民）</a:t>
            </a:r>
          </a:p>
        </p:txBody>
      </p:sp>
      <p:sp>
        <p:nvSpPr>
          <p:cNvPr id="50179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第五段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50180" name="Picture 10" descr="上方ICON-段析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11" descr="上方ICON-段旨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12" descr="上方ICON-語譯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23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13" descr="上方ICON-課堂Q&amp;A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1510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Rectangle 3"/>
          <p:cNvSpPr>
            <a:spLocks/>
          </p:cNvSpPr>
          <p:nvPr/>
        </p:nvSpPr>
        <p:spPr bwMode="auto">
          <a:xfrm>
            <a:off x="252413" y="1023938"/>
            <a:ext cx="8423275" cy="525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嗟夫 ！予嘗</a:t>
            </a:r>
            <a:r>
              <a:rPr kumimoji="0"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求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古仁人之心，或異二者之為 ，何哉？不</a:t>
            </a:r>
            <a:r>
              <a:rPr kumimoji="0"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物喜，不以己悲 。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居廟堂之高 ，則憂其民；處江湖之遠 ，則憂其君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。是</a:t>
            </a:r>
            <a:r>
              <a:rPr kumimoji="0"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進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亦憂，</a:t>
            </a:r>
            <a:r>
              <a:rPr kumimoji="0"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退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亦憂。</a:t>
            </a:r>
            <a:r>
              <a:rPr kumimoji="0"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然則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何時而樂</a:t>
            </a:r>
            <a:r>
              <a:rPr kumimoji="0"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耶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？其必曰：「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先天下之憂而憂，後天下之樂而樂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乎！」噫！微斯人 ，吾誰與歸 ？</a:t>
            </a:r>
            <a:b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時六年九月十五日。</a:t>
            </a:r>
          </a:p>
        </p:txBody>
      </p:sp>
      <p:pic>
        <p:nvPicPr>
          <p:cNvPr id="50185" name="圖片 17" descr="下方ICON-回目次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67" descr="4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23938" y="15494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68" descr="4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97688" y="15414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69" descr="45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532188" y="24368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70" descr="46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842000" y="24272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71" descr="4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768475" y="33416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Picture 72" descr="48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95363" y="51323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Picture 73" descr="49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068763" y="51323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3" name="Picture 74" descr="50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019800" y="51228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87" name="Rectangle 75"/>
          <p:cNvSpPr>
            <a:spLocks noChangeArrowheads="1"/>
          </p:cNvSpPr>
          <p:nvPr/>
        </p:nvSpPr>
        <p:spPr bwMode="auto">
          <a:xfrm>
            <a:off x="2254250" y="1903413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探求</a:t>
            </a: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2322513" y="1555750"/>
            <a:ext cx="3635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115789" name="Rectangle 77"/>
          <p:cNvSpPr>
            <a:spLocks noChangeArrowheads="1"/>
          </p:cNvSpPr>
          <p:nvPr/>
        </p:nvSpPr>
        <p:spPr bwMode="auto">
          <a:xfrm>
            <a:off x="641350" y="276860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因為</a:t>
            </a:r>
          </a:p>
        </p:txBody>
      </p:sp>
      <p:sp>
        <p:nvSpPr>
          <p:cNvPr id="2" name="文字方塊 35"/>
          <p:cNvSpPr txBox="1">
            <a:spLocks noChangeArrowheads="1"/>
          </p:cNvSpPr>
          <p:nvPr/>
        </p:nvSpPr>
        <p:spPr bwMode="auto">
          <a:xfrm>
            <a:off x="701675" y="2460625"/>
            <a:ext cx="363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115791" name="Rectangle 79"/>
          <p:cNvSpPr>
            <a:spLocks noChangeArrowheads="1"/>
          </p:cNvSpPr>
          <p:nvPr/>
        </p:nvSpPr>
        <p:spPr bwMode="auto">
          <a:xfrm>
            <a:off x="4441825" y="3663950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在朝為官</a:t>
            </a:r>
          </a:p>
        </p:txBody>
      </p:sp>
      <p:sp>
        <p:nvSpPr>
          <p:cNvPr id="3" name="文字方塊 35"/>
          <p:cNvSpPr txBox="1">
            <a:spLocks noChangeArrowheads="1"/>
          </p:cNvSpPr>
          <p:nvPr/>
        </p:nvSpPr>
        <p:spPr bwMode="auto">
          <a:xfrm>
            <a:off x="4452938" y="3365500"/>
            <a:ext cx="3635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115793" name="Rectangle 81"/>
          <p:cNvSpPr>
            <a:spLocks noChangeArrowheads="1"/>
          </p:cNvSpPr>
          <p:nvPr/>
        </p:nvSpPr>
        <p:spPr bwMode="auto">
          <a:xfrm>
            <a:off x="5881688" y="3648075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退居在野</a:t>
            </a:r>
          </a:p>
        </p:txBody>
      </p:sp>
      <p:sp>
        <p:nvSpPr>
          <p:cNvPr id="4" name="文字方塊 35"/>
          <p:cNvSpPr txBox="1">
            <a:spLocks noChangeArrowheads="1"/>
          </p:cNvSpPr>
          <p:nvPr/>
        </p:nvSpPr>
        <p:spPr bwMode="auto">
          <a:xfrm>
            <a:off x="5857875" y="3365500"/>
            <a:ext cx="363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115795" name="Rectangle 83"/>
          <p:cNvSpPr>
            <a:spLocks noChangeArrowheads="1"/>
          </p:cNvSpPr>
          <p:nvPr/>
        </p:nvSpPr>
        <p:spPr bwMode="auto">
          <a:xfrm>
            <a:off x="7235825" y="3900488"/>
            <a:ext cx="1333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如此、那麼</a:t>
            </a:r>
          </a:p>
        </p:txBody>
      </p:sp>
      <p:sp>
        <p:nvSpPr>
          <p:cNvPr id="5" name="文字方塊 35"/>
          <p:cNvSpPr txBox="1">
            <a:spLocks noChangeArrowheads="1"/>
          </p:cNvSpPr>
          <p:nvPr/>
        </p:nvSpPr>
        <p:spPr bwMode="auto">
          <a:xfrm>
            <a:off x="7299325" y="3298825"/>
            <a:ext cx="717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</a:t>
            </a:r>
          </a:p>
        </p:txBody>
      </p:sp>
      <p:sp>
        <p:nvSpPr>
          <p:cNvPr id="115797" name="Rectangle 85"/>
          <p:cNvSpPr>
            <a:spLocks noChangeArrowheads="1"/>
          </p:cNvSpPr>
          <p:nvPr/>
        </p:nvSpPr>
        <p:spPr bwMode="auto">
          <a:xfrm>
            <a:off x="1487488" y="4545013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呢</a:t>
            </a:r>
          </a:p>
        </p:txBody>
      </p:sp>
      <p:sp>
        <p:nvSpPr>
          <p:cNvPr id="6" name="文字方塊 35"/>
          <p:cNvSpPr txBox="1">
            <a:spLocks noChangeArrowheads="1"/>
          </p:cNvSpPr>
          <p:nvPr/>
        </p:nvSpPr>
        <p:spPr bwMode="auto">
          <a:xfrm>
            <a:off x="1419225" y="4241800"/>
            <a:ext cx="363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115799" name="Rectangle 87"/>
          <p:cNvSpPr>
            <a:spLocks noChangeArrowheads="1"/>
          </p:cNvSpPr>
          <p:nvPr/>
        </p:nvSpPr>
        <p:spPr bwMode="auto">
          <a:xfrm>
            <a:off x="6083300" y="2736850"/>
            <a:ext cx="2592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000" b="1">
                <a:solidFill>
                  <a:srgbClr val="006600"/>
                </a:solidFill>
                <a:ea typeface="微軟正黑體" pitchFamily="34" charset="-120"/>
              </a:rPr>
              <a:t>憂國憂民之心，不因在朝或在野而有所不同</a:t>
            </a:r>
          </a:p>
        </p:txBody>
      </p:sp>
      <p:pic>
        <p:nvPicPr>
          <p:cNvPr id="115800" name="Picture 88" descr="下標籤-析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749675" y="364490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801" name="Rectangle 89"/>
          <p:cNvSpPr>
            <a:spLocks noChangeArrowheads="1"/>
          </p:cNvSpPr>
          <p:nvPr/>
        </p:nvSpPr>
        <p:spPr bwMode="auto">
          <a:xfrm>
            <a:off x="6246813" y="4564063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000" b="1">
                <a:solidFill>
                  <a:srgbClr val="006600"/>
                </a:solidFill>
                <a:ea typeface="微軟正黑體" pitchFamily="34" charset="-120"/>
              </a:rPr>
              <a:t>悲天憫人，憂國憂民</a:t>
            </a:r>
          </a:p>
        </p:txBody>
      </p:sp>
      <p:pic>
        <p:nvPicPr>
          <p:cNvPr id="115802" name="Picture 90" descr="下標籤-析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27088" y="5468938"/>
            <a:ext cx="228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10" name="Freeform 91"/>
          <p:cNvSpPr>
            <a:spLocks/>
          </p:cNvSpPr>
          <p:nvPr/>
        </p:nvSpPr>
        <p:spPr bwMode="auto">
          <a:xfrm>
            <a:off x="1770063" y="1268413"/>
            <a:ext cx="468312" cy="252412"/>
          </a:xfrm>
          <a:custGeom>
            <a:avLst/>
            <a:gdLst>
              <a:gd name="T0" fmla="*/ 0 w 124"/>
              <a:gd name="T1" fmla="*/ 526546032 h 121"/>
              <a:gd name="T2" fmla="*/ 28525489 w 124"/>
              <a:gd name="T3" fmla="*/ 0 h 121"/>
              <a:gd name="T4" fmla="*/ 1768678499 w 124"/>
              <a:gd name="T5" fmla="*/ 8703001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50211" name="Group 92"/>
          <p:cNvGrpSpPr>
            <a:grpSpLocks/>
          </p:cNvGrpSpPr>
          <p:nvPr/>
        </p:nvGrpSpPr>
        <p:grpSpPr bwMode="auto">
          <a:xfrm>
            <a:off x="2978150" y="2133600"/>
            <a:ext cx="468313" cy="252413"/>
            <a:chOff x="2154" y="3657"/>
            <a:chExt cx="230" cy="137"/>
          </a:xfrm>
        </p:grpSpPr>
        <p:sp>
          <p:nvSpPr>
            <p:cNvPr id="50261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262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115807" name="Picture 95" descr="上標籤-修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849438" y="114617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2268538" y="1208088"/>
            <a:ext cx="16383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設問（提問）</a:t>
            </a:r>
          </a:p>
        </p:txBody>
      </p:sp>
      <p:sp>
        <p:nvSpPr>
          <p:cNvPr id="50214" name="Freeform 97"/>
          <p:cNvSpPr>
            <a:spLocks/>
          </p:cNvSpPr>
          <p:nvPr/>
        </p:nvSpPr>
        <p:spPr bwMode="auto">
          <a:xfrm>
            <a:off x="506413" y="2205038"/>
            <a:ext cx="468312" cy="179387"/>
          </a:xfrm>
          <a:custGeom>
            <a:avLst/>
            <a:gdLst>
              <a:gd name="T0" fmla="*/ 0 w 124"/>
              <a:gd name="T1" fmla="*/ 265949407 h 121"/>
              <a:gd name="T2" fmla="*/ 28525489 w 124"/>
              <a:gd name="T3" fmla="*/ 0 h 121"/>
              <a:gd name="T4" fmla="*/ 1768678499 w 124"/>
              <a:gd name="T5" fmla="*/ 4395723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50215" name="Group 98"/>
          <p:cNvGrpSpPr>
            <a:grpSpLocks/>
          </p:cNvGrpSpPr>
          <p:nvPr/>
        </p:nvGrpSpPr>
        <p:grpSpPr bwMode="auto">
          <a:xfrm>
            <a:off x="2843213" y="2205038"/>
            <a:ext cx="468312" cy="179387"/>
            <a:chOff x="2154" y="3657"/>
            <a:chExt cx="230" cy="137"/>
          </a:xfrm>
        </p:grpSpPr>
        <p:sp>
          <p:nvSpPr>
            <p:cNvPr id="50259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260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115813" name="Picture 101" descr="上標籤-修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85788" y="206057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48"/>
          <p:cNvSpPr txBox="1">
            <a:spLocks noChangeArrowheads="1"/>
          </p:cNvSpPr>
          <p:nvPr/>
        </p:nvSpPr>
        <p:spPr bwMode="auto">
          <a:xfrm>
            <a:off x="1116013" y="2135188"/>
            <a:ext cx="5476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互文</a:t>
            </a:r>
          </a:p>
        </p:txBody>
      </p:sp>
      <p:pic>
        <p:nvPicPr>
          <p:cNvPr id="115815" name="Picture 103" descr="上標籤-修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295775" y="278765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816" name="Text Box 104"/>
          <p:cNvSpPr txBox="1">
            <a:spLocks noChangeArrowheads="1"/>
          </p:cNvSpPr>
          <p:nvPr/>
        </p:nvSpPr>
        <p:spPr bwMode="auto">
          <a:xfrm>
            <a:off x="4537075" y="2795588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115817" name="Text Box 105"/>
          <p:cNvSpPr txBox="1">
            <a:spLocks noChangeArrowheads="1"/>
          </p:cNvSpPr>
          <p:nvPr/>
        </p:nvSpPr>
        <p:spPr bwMode="auto">
          <a:xfrm>
            <a:off x="4908550" y="2795588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8" name="文字方塊 48"/>
          <p:cNvSpPr txBox="1">
            <a:spLocks noChangeArrowheads="1"/>
          </p:cNvSpPr>
          <p:nvPr/>
        </p:nvSpPr>
        <p:spPr bwMode="auto">
          <a:xfrm>
            <a:off x="4471988" y="2963863"/>
            <a:ext cx="16843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借代（朝廷）</a:t>
            </a:r>
          </a:p>
        </p:txBody>
      </p:sp>
      <p:pic>
        <p:nvPicPr>
          <p:cNvPr id="115819" name="Picture 107" descr="上標籤-修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28600" y="367506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820" name="Text Box 108"/>
          <p:cNvSpPr txBox="1">
            <a:spLocks noChangeArrowheads="1"/>
          </p:cNvSpPr>
          <p:nvPr/>
        </p:nvSpPr>
        <p:spPr bwMode="auto">
          <a:xfrm>
            <a:off x="469900" y="3683000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115821" name="Text Box 109"/>
          <p:cNvSpPr txBox="1">
            <a:spLocks noChangeArrowheads="1"/>
          </p:cNvSpPr>
          <p:nvPr/>
        </p:nvSpPr>
        <p:spPr bwMode="auto">
          <a:xfrm>
            <a:off x="804863" y="3683000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9" name="文字方塊 48"/>
          <p:cNvSpPr txBox="1">
            <a:spLocks noChangeArrowheads="1"/>
          </p:cNvSpPr>
          <p:nvPr/>
        </p:nvSpPr>
        <p:spPr bwMode="auto">
          <a:xfrm>
            <a:off x="454025" y="3829050"/>
            <a:ext cx="21732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借代（鄉野民間）</a:t>
            </a:r>
          </a:p>
        </p:txBody>
      </p:sp>
      <p:sp>
        <p:nvSpPr>
          <p:cNvPr id="50226" name="Freeform 111"/>
          <p:cNvSpPr>
            <a:spLocks/>
          </p:cNvSpPr>
          <p:nvPr/>
        </p:nvSpPr>
        <p:spPr bwMode="auto">
          <a:xfrm>
            <a:off x="4248150" y="2205038"/>
            <a:ext cx="468313" cy="179387"/>
          </a:xfrm>
          <a:custGeom>
            <a:avLst/>
            <a:gdLst>
              <a:gd name="T0" fmla="*/ 0 w 124"/>
              <a:gd name="T1" fmla="*/ 265949407 h 121"/>
              <a:gd name="T2" fmla="*/ 28525549 w 124"/>
              <a:gd name="T3" fmla="*/ 0 h 121"/>
              <a:gd name="T4" fmla="*/ 1768686053 w 124"/>
              <a:gd name="T5" fmla="*/ 4395723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50227" name="Group 112"/>
          <p:cNvGrpSpPr>
            <a:grpSpLocks/>
          </p:cNvGrpSpPr>
          <p:nvPr/>
        </p:nvGrpSpPr>
        <p:grpSpPr bwMode="auto">
          <a:xfrm>
            <a:off x="3079750" y="3068638"/>
            <a:ext cx="468313" cy="179387"/>
            <a:chOff x="2154" y="3657"/>
            <a:chExt cx="230" cy="137"/>
          </a:xfrm>
        </p:grpSpPr>
        <p:sp>
          <p:nvSpPr>
            <p:cNvPr id="50257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258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115827" name="Picture 115" descr="上標籤-修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327525" y="2097088"/>
            <a:ext cx="21748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29" name="Freeform 124"/>
          <p:cNvSpPr>
            <a:spLocks/>
          </p:cNvSpPr>
          <p:nvPr/>
        </p:nvSpPr>
        <p:spPr bwMode="auto">
          <a:xfrm flipV="1">
            <a:off x="4784725" y="5410200"/>
            <a:ext cx="468313" cy="179388"/>
          </a:xfrm>
          <a:custGeom>
            <a:avLst/>
            <a:gdLst>
              <a:gd name="T0" fmla="*/ 0 w 124"/>
              <a:gd name="T1" fmla="*/ 265949407 h 121"/>
              <a:gd name="T2" fmla="*/ 28525549 w 124"/>
              <a:gd name="T3" fmla="*/ 0 h 121"/>
              <a:gd name="T4" fmla="*/ 1768686053 w 124"/>
              <a:gd name="T5" fmla="*/ 4395748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15837" name="Picture 125" descr="上標籤-修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845050" y="549592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48"/>
          <p:cNvSpPr txBox="1">
            <a:spLocks noChangeArrowheads="1"/>
          </p:cNvSpPr>
          <p:nvPr/>
        </p:nvSpPr>
        <p:spPr bwMode="auto">
          <a:xfrm>
            <a:off x="5180013" y="5676900"/>
            <a:ext cx="162401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設問（激問）</a:t>
            </a:r>
          </a:p>
        </p:txBody>
      </p:sp>
      <p:grpSp>
        <p:nvGrpSpPr>
          <p:cNvPr id="50232" name="Group 127"/>
          <p:cNvGrpSpPr>
            <a:grpSpLocks/>
          </p:cNvGrpSpPr>
          <p:nvPr/>
        </p:nvGrpSpPr>
        <p:grpSpPr bwMode="auto">
          <a:xfrm flipV="1">
            <a:off x="5659438" y="5410200"/>
            <a:ext cx="236537" cy="179388"/>
            <a:chOff x="2154" y="3657"/>
            <a:chExt cx="230" cy="137"/>
          </a:xfrm>
        </p:grpSpPr>
        <p:sp>
          <p:nvSpPr>
            <p:cNvPr id="50255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256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15849" name="Text Box 137"/>
          <p:cNvSpPr txBox="1">
            <a:spLocks noChangeArrowheads="1"/>
          </p:cNvSpPr>
          <p:nvPr/>
        </p:nvSpPr>
        <p:spPr bwMode="auto">
          <a:xfrm>
            <a:off x="3978275" y="4003675"/>
            <a:ext cx="215900" cy="212725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400" b="1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副</a:t>
            </a:r>
          </a:p>
        </p:txBody>
      </p:sp>
      <p:sp>
        <p:nvSpPr>
          <p:cNvPr id="115851" name="Text Box 139"/>
          <p:cNvSpPr txBox="1">
            <a:spLocks noChangeArrowheads="1"/>
          </p:cNvSpPr>
          <p:nvPr/>
        </p:nvSpPr>
        <p:spPr bwMode="auto">
          <a:xfrm>
            <a:off x="4465638" y="4003675"/>
            <a:ext cx="215900" cy="212725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400" b="1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名</a:t>
            </a:r>
          </a:p>
        </p:txBody>
      </p:sp>
      <p:sp>
        <p:nvSpPr>
          <p:cNvPr id="115852" name="Text Box 140"/>
          <p:cNvSpPr txBox="1">
            <a:spLocks noChangeArrowheads="1"/>
          </p:cNvSpPr>
          <p:nvPr/>
        </p:nvSpPr>
        <p:spPr bwMode="auto">
          <a:xfrm>
            <a:off x="5013325" y="4003675"/>
            <a:ext cx="215900" cy="212725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400" b="1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助</a:t>
            </a:r>
          </a:p>
        </p:txBody>
      </p:sp>
      <p:sp>
        <p:nvSpPr>
          <p:cNvPr id="115853" name="Text Box 141"/>
          <p:cNvSpPr txBox="1">
            <a:spLocks noChangeArrowheads="1"/>
          </p:cNvSpPr>
          <p:nvPr/>
        </p:nvSpPr>
        <p:spPr bwMode="auto">
          <a:xfrm>
            <a:off x="5400675" y="4003675"/>
            <a:ext cx="215900" cy="212725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400" b="1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動</a:t>
            </a:r>
          </a:p>
        </p:txBody>
      </p:sp>
      <p:sp>
        <p:nvSpPr>
          <p:cNvPr id="115854" name="Text Box 142"/>
          <p:cNvSpPr txBox="1">
            <a:spLocks noChangeArrowheads="1"/>
          </p:cNvSpPr>
          <p:nvPr/>
        </p:nvSpPr>
        <p:spPr bwMode="auto">
          <a:xfrm>
            <a:off x="5735638" y="4003675"/>
            <a:ext cx="215900" cy="212725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400" b="1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連</a:t>
            </a:r>
          </a:p>
        </p:txBody>
      </p:sp>
      <p:sp>
        <p:nvSpPr>
          <p:cNvPr id="115855" name="Text Box 143"/>
          <p:cNvSpPr txBox="1">
            <a:spLocks noChangeArrowheads="1"/>
          </p:cNvSpPr>
          <p:nvPr/>
        </p:nvSpPr>
        <p:spPr bwMode="auto">
          <a:xfrm>
            <a:off x="6092825" y="4003675"/>
            <a:ext cx="215900" cy="212725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1400" b="1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動</a:t>
            </a:r>
          </a:p>
        </p:txBody>
      </p:sp>
      <p:grpSp>
        <p:nvGrpSpPr>
          <p:cNvPr id="115875" name="Group 163"/>
          <p:cNvGrpSpPr>
            <a:grpSpLocks/>
          </p:cNvGrpSpPr>
          <p:nvPr/>
        </p:nvGrpSpPr>
        <p:grpSpPr bwMode="auto">
          <a:xfrm>
            <a:off x="3348038" y="4494213"/>
            <a:ext cx="1371600" cy="568325"/>
            <a:chOff x="2109" y="2831"/>
            <a:chExt cx="864" cy="358"/>
          </a:xfrm>
        </p:grpSpPr>
        <p:sp>
          <p:nvSpPr>
            <p:cNvPr id="50252" name="Text Box 151"/>
            <p:cNvSpPr txBox="1">
              <a:spLocks noChangeArrowheads="1"/>
            </p:cNvSpPr>
            <p:nvPr/>
          </p:nvSpPr>
          <p:spPr bwMode="auto">
            <a:xfrm>
              <a:off x="2109" y="3017"/>
              <a:ext cx="86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zh-TW" altLang="en-US" sz="2100" b="1">
                  <a:solidFill>
                    <a:srgbClr val="FF0066"/>
                  </a:solidFill>
                  <a:ea typeface="微軟正黑體" pitchFamily="34" charset="-120"/>
                </a:rPr>
                <a:t>於（省略）</a:t>
              </a:r>
              <a:endParaRPr lang="en-US" altLang="zh-TW" sz="2100" b="1">
                <a:solidFill>
                  <a:srgbClr val="FF0066"/>
                </a:solidFill>
                <a:ea typeface="微軟正黑體" pitchFamily="34" charset="-120"/>
              </a:endParaRPr>
            </a:p>
          </p:txBody>
        </p:sp>
        <p:sp>
          <p:nvSpPr>
            <p:cNvPr id="50253" name="Freeform 153"/>
            <p:cNvSpPr>
              <a:spLocks/>
            </p:cNvSpPr>
            <p:nvPr/>
          </p:nvSpPr>
          <p:spPr bwMode="auto">
            <a:xfrm>
              <a:off x="2473" y="2832"/>
              <a:ext cx="217" cy="99"/>
            </a:xfrm>
            <a:custGeom>
              <a:avLst/>
              <a:gdLst>
                <a:gd name="T0" fmla="*/ 0 w 272"/>
                <a:gd name="T1" fmla="*/ 36 h 272"/>
                <a:gd name="T2" fmla="*/ 104 w 272"/>
                <a:gd name="T3" fmla="*/ 21 h 272"/>
                <a:gd name="T4" fmla="*/ 173 w 272"/>
                <a:gd name="T5" fmla="*/ 0 h 272"/>
                <a:gd name="T6" fmla="*/ 0 60000 65536"/>
                <a:gd name="T7" fmla="*/ 0 60000 65536"/>
                <a:gd name="T8" fmla="*/ 0 60000 65536"/>
                <a:gd name="T9" fmla="*/ 0 w 272"/>
                <a:gd name="T10" fmla="*/ 0 h 272"/>
                <a:gd name="T11" fmla="*/ 272 w 2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72">
                  <a:moveTo>
                    <a:pt x="0" y="272"/>
                  </a:moveTo>
                  <a:cubicBezTo>
                    <a:pt x="27" y="253"/>
                    <a:pt x="115" y="210"/>
                    <a:pt x="163" y="159"/>
                  </a:cubicBezTo>
                  <a:cubicBezTo>
                    <a:pt x="211" y="108"/>
                    <a:pt x="249" y="33"/>
                    <a:pt x="272" y="0"/>
                  </a:cubicBezTo>
                </a:path>
              </a:pathLst>
            </a:custGeom>
            <a:noFill/>
            <a:ln w="6350">
              <a:solidFill>
                <a:srgbClr val="FF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0254" name="Freeform 154"/>
            <p:cNvSpPr>
              <a:spLocks/>
            </p:cNvSpPr>
            <p:nvPr/>
          </p:nvSpPr>
          <p:spPr bwMode="auto">
            <a:xfrm flipH="1">
              <a:off x="2687" y="2831"/>
              <a:ext cx="118" cy="99"/>
            </a:xfrm>
            <a:custGeom>
              <a:avLst/>
              <a:gdLst>
                <a:gd name="T0" fmla="*/ 0 w 272"/>
                <a:gd name="T1" fmla="*/ 36 h 272"/>
                <a:gd name="T2" fmla="*/ 31 w 272"/>
                <a:gd name="T3" fmla="*/ 21 h 272"/>
                <a:gd name="T4" fmla="*/ 51 w 272"/>
                <a:gd name="T5" fmla="*/ 0 h 272"/>
                <a:gd name="T6" fmla="*/ 0 60000 65536"/>
                <a:gd name="T7" fmla="*/ 0 60000 65536"/>
                <a:gd name="T8" fmla="*/ 0 60000 65536"/>
                <a:gd name="T9" fmla="*/ 0 w 272"/>
                <a:gd name="T10" fmla="*/ 0 h 272"/>
                <a:gd name="T11" fmla="*/ 272 w 2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72">
                  <a:moveTo>
                    <a:pt x="0" y="272"/>
                  </a:moveTo>
                  <a:cubicBezTo>
                    <a:pt x="27" y="253"/>
                    <a:pt x="115" y="210"/>
                    <a:pt x="163" y="159"/>
                  </a:cubicBezTo>
                  <a:cubicBezTo>
                    <a:pt x="211" y="108"/>
                    <a:pt x="249" y="33"/>
                    <a:pt x="272" y="0"/>
                  </a:cubicBezTo>
                </a:path>
              </a:pathLst>
            </a:custGeom>
            <a:noFill/>
            <a:ln w="6350">
              <a:solidFill>
                <a:srgbClr val="FF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15867" name="Picture 155" descr="上標籤-修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644900" y="450056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5881" name="Group 169"/>
          <p:cNvGrpSpPr>
            <a:grpSpLocks/>
          </p:cNvGrpSpPr>
          <p:nvPr/>
        </p:nvGrpSpPr>
        <p:grpSpPr bwMode="auto">
          <a:xfrm>
            <a:off x="4787900" y="4508500"/>
            <a:ext cx="1371600" cy="488950"/>
            <a:chOff x="3016" y="2840"/>
            <a:chExt cx="864" cy="308"/>
          </a:xfrm>
        </p:grpSpPr>
        <p:sp>
          <p:nvSpPr>
            <p:cNvPr id="50249" name="Text Box 165"/>
            <p:cNvSpPr txBox="1">
              <a:spLocks noChangeArrowheads="1"/>
            </p:cNvSpPr>
            <p:nvPr/>
          </p:nvSpPr>
          <p:spPr bwMode="auto">
            <a:xfrm>
              <a:off x="3016" y="2976"/>
              <a:ext cx="86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zh-TW" altLang="en-US" sz="2100" b="1">
                  <a:solidFill>
                    <a:srgbClr val="FF0066"/>
                  </a:solidFill>
                  <a:ea typeface="微軟正黑體" pitchFamily="34" charset="-120"/>
                </a:rPr>
                <a:t>人（省略）</a:t>
              </a:r>
              <a:endParaRPr lang="en-US" altLang="zh-TW" sz="2100" b="1">
                <a:solidFill>
                  <a:srgbClr val="FF0066"/>
                </a:solidFill>
                <a:ea typeface="微軟正黑體" pitchFamily="34" charset="-120"/>
              </a:endParaRPr>
            </a:p>
          </p:txBody>
        </p:sp>
        <p:sp>
          <p:nvSpPr>
            <p:cNvPr id="50250" name="Freeform 166"/>
            <p:cNvSpPr>
              <a:spLocks/>
            </p:cNvSpPr>
            <p:nvPr/>
          </p:nvSpPr>
          <p:spPr bwMode="auto">
            <a:xfrm>
              <a:off x="3018" y="2841"/>
              <a:ext cx="98" cy="99"/>
            </a:xfrm>
            <a:custGeom>
              <a:avLst/>
              <a:gdLst>
                <a:gd name="T0" fmla="*/ 0 w 272"/>
                <a:gd name="T1" fmla="*/ 36 h 272"/>
                <a:gd name="T2" fmla="*/ 21 w 272"/>
                <a:gd name="T3" fmla="*/ 21 h 272"/>
                <a:gd name="T4" fmla="*/ 35 w 272"/>
                <a:gd name="T5" fmla="*/ 0 h 272"/>
                <a:gd name="T6" fmla="*/ 0 60000 65536"/>
                <a:gd name="T7" fmla="*/ 0 60000 65536"/>
                <a:gd name="T8" fmla="*/ 0 60000 65536"/>
                <a:gd name="T9" fmla="*/ 0 w 272"/>
                <a:gd name="T10" fmla="*/ 0 h 272"/>
                <a:gd name="T11" fmla="*/ 272 w 2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72">
                  <a:moveTo>
                    <a:pt x="0" y="272"/>
                  </a:moveTo>
                  <a:cubicBezTo>
                    <a:pt x="27" y="253"/>
                    <a:pt x="115" y="210"/>
                    <a:pt x="163" y="159"/>
                  </a:cubicBezTo>
                  <a:cubicBezTo>
                    <a:pt x="211" y="108"/>
                    <a:pt x="249" y="33"/>
                    <a:pt x="272" y="0"/>
                  </a:cubicBezTo>
                </a:path>
              </a:pathLst>
            </a:custGeom>
            <a:noFill/>
            <a:ln w="6350">
              <a:solidFill>
                <a:srgbClr val="FF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0251" name="Freeform 167"/>
            <p:cNvSpPr>
              <a:spLocks/>
            </p:cNvSpPr>
            <p:nvPr/>
          </p:nvSpPr>
          <p:spPr bwMode="auto">
            <a:xfrm flipH="1">
              <a:off x="3113" y="2840"/>
              <a:ext cx="218" cy="99"/>
            </a:xfrm>
            <a:custGeom>
              <a:avLst/>
              <a:gdLst>
                <a:gd name="T0" fmla="*/ 0 w 272"/>
                <a:gd name="T1" fmla="*/ 36 h 272"/>
                <a:gd name="T2" fmla="*/ 105 w 272"/>
                <a:gd name="T3" fmla="*/ 21 h 272"/>
                <a:gd name="T4" fmla="*/ 175 w 272"/>
                <a:gd name="T5" fmla="*/ 0 h 272"/>
                <a:gd name="T6" fmla="*/ 0 60000 65536"/>
                <a:gd name="T7" fmla="*/ 0 60000 65536"/>
                <a:gd name="T8" fmla="*/ 0 60000 65536"/>
                <a:gd name="T9" fmla="*/ 0 w 272"/>
                <a:gd name="T10" fmla="*/ 0 h 272"/>
                <a:gd name="T11" fmla="*/ 272 w 27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72">
                  <a:moveTo>
                    <a:pt x="0" y="272"/>
                  </a:moveTo>
                  <a:cubicBezTo>
                    <a:pt x="27" y="253"/>
                    <a:pt x="115" y="210"/>
                    <a:pt x="163" y="159"/>
                  </a:cubicBezTo>
                  <a:cubicBezTo>
                    <a:pt x="211" y="108"/>
                    <a:pt x="249" y="33"/>
                    <a:pt x="272" y="0"/>
                  </a:cubicBezTo>
                </a:path>
              </a:pathLst>
            </a:custGeom>
            <a:noFill/>
            <a:ln w="6350">
              <a:solidFill>
                <a:srgbClr val="FF0066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15882" name="Picture 170" descr="上標籤-修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716338" y="388461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43" name="Freeform 124"/>
          <p:cNvSpPr>
            <a:spLocks/>
          </p:cNvSpPr>
          <p:nvPr/>
        </p:nvSpPr>
        <p:spPr bwMode="auto">
          <a:xfrm flipV="1">
            <a:off x="7343775" y="3609975"/>
            <a:ext cx="468313" cy="179388"/>
          </a:xfrm>
          <a:custGeom>
            <a:avLst/>
            <a:gdLst>
              <a:gd name="T0" fmla="*/ 0 w 124"/>
              <a:gd name="T1" fmla="*/ 265949407 h 121"/>
              <a:gd name="T2" fmla="*/ 28525549 w 124"/>
              <a:gd name="T3" fmla="*/ 0 h 121"/>
              <a:gd name="T4" fmla="*/ 1768686053 w 124"/>
              <a:gd name="T5" fmla="*/ 4395748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82" name="Picture 125" descr="上標籤-修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451725" y="364490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文字方塊 48"/>
          <p:cNvSpPr txBox="1">
            <a:spLocks noChangeArrowheads="1"/>
          </p:cNvSpPr>
          <p:nvPr/>
        </p:nvSpPr>
        <p:spPr bwMode="auto">
          <a:xfrm>
            <a:off x="323850" y="5734050"/>
            <a:ext cx="16240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設問（提問）</a:t>
            </a:r>
          </a:p>
        </p:txBody>
      </p:sp>
      <p:grpSp>
        <p:nvGrpSpPr>
          <p:cNvPr id="50246" name="Group 127"/>
          <p:cNvGrpSpPr>
            <a:grpSpLocks/>
          </p:cNvGrpSpPr>
          <p:nvPr/>
        </p:nvGrpSpPr>
        <p:grpSpPr bwMode="auto">
          <a:xfrm flipV="1">
            <a:off x="1258888" y="5445125"/>
            <a:ext cx="236537" cy="179388"/>
            <a:chOff x="2154" y="3657"/>
            <a:chExt cx="230" cy="137"/>
          </a:xfrm>
        </p:grpSpPr>
        <p:sp>
          <p:nvSpPr>
            <p:cNvPr id="50247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248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5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80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58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80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58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80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5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8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58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81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5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81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5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8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86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15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82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158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 nodeType="clickPar">
                      <p:stCondLst>
                        <p:cond delay="0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88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115829" grpId="0"/>
      <p:bldP spid="115829" grpId="1"/>
      <p:bldP spid="115787" grpId="0"/>
      <p:bldP spid="115787" grpId="1"/>
      <p:bldP spid="115789" grpId="0"/>
      <p:bldP spid="115789" grpId="1"/>
      <p:bldP spid="115791" grpId="0"/>
      <p:bldP spid="115791" grpId="1"/>
      <p:bldP spid="115793" grpId="0"/>
      <p:bldP spid="115793" grpId="1"/>
      <p:bldP spid="115795" grpId="0"/>
      <p:bldP spid="115795" grpId="1"/>
      <p:bldP spid="115797" grpId="0"/>
      <p:bldP spid="115797" grpId="1"/>
      <p:bldP spid="115799" grpId="0"/>
      <p:bldP spid="115799" grpId="1"/>
      <p:bldP spid="115801" grpId="0"/>
      <p:bldP spid="115801" grpId="1"/>
      <p:bldP spid="49" grpId="0"/>
      <p:bldP spid="49" grpId="1"/>
      <p:bldP spid="7" grpId="0"/>
      <p:bldP spid="7" grpId="1"/>
      <p:bldP spid="115816" grpId="0"/>
      <p:bldP spid="115816" grpId="1"/>
      <p:bldP spid="115817" grpId="0"/>
      <p:bldP spid="115817" grpId="1"/>
      <p:bldP spid="8" grpId="0"/>
      <p:bldP spid="8" grpId="1"/>
      <p:bldP spid="115820" grpId="0"/>
      <p:bldP spid="115820" grpId="1"/>
      <p:bldP spid="115821" grpId="0"/>
      <p:bldP spid="115821" grpId="1"/>
      <p:bldP spid="9" grpId="0"/>
      <p:bldP spid="9" grpId="1"/>
      <p:bldP spid="10" grpId="0"/>
      <p:bldP spid="10" grpId="1"/>
      <p:bldP spid="115851" grpId="1" animBg="1"/>
      <p:bldP spid="115852" grpId="0" animBg="1"/>
      <p:bldP spid="115852" grpId="1" animBg="1"/>
      <p:bldP spid="115853" grpId="0" animBg="1"/>
      <p:bldP spid="115853" grpId="1" animBg="1"/>
      <p:bldP spid="115854" grpId="0" animBg="1"/>
      <p:bldP spid="115854" grpId="1" animBg="1"/>
      <p:bldP spid="115855" grpId="0" animBg="1"/>
      <p:bldP spid="115855" grpId="1" animBg="1"/>
      <p:bldP spid="83" grpId="0"/>
      <p:bldP spid="8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3"/>
          <p:cNvSpPr>
            <a:spLocks/>
          </p:cNvSpPr>
          <p:nvPr/>
        </p:nvSpPr>
        <p:spPr bwMode="auto">
          <a:xfrm>
            <a:off x="107950" y="981075"/>
            <a:ext cx="9217025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寫古仁人以天下為己任，「先憂後樂」的情懷。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51203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3"/>
          <p:cNvSpPr>
            <a:spLocks/>
          </p:cNvSpPr>
          <p:nvPr/>
        </p:nvSpPr>
        <p:spPr bwMode="auto">
          <a:xfrm>
            <a:off x="539750" y="981075"/>
            <a:ext cx="79200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以「何哉」問句，引起下文。作者揚棄「以個人的得失而哀樂」的人生態度，提出超越個人利害的「不以物喜，不以己悲」，揭示不因環境的變化而改變心志，並進一步抒發</a:t>
            </a:r>
            <a:r>
              <a:rPr kumimoji="0" lang="zh-TW" altLang="en-US"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「</a:t>
            </a: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先天下之憂而憂</a:t>
            </a:r>
            <a:r>
              <a:rPr kumimoji="0" lang="zh-TW" altLang="en-US" sz="24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，</a:t>
            </a: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後天下之樂而樂」的人生觀。</a:t>
            </a:r>
          </a:p>
        </p:txBody>
      </p:sp>
      <p:pic>
        <p:nvPicPr>
          <p:cNvPr id="52227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3"/>
          <p:cNvSpPr>
            <a:spLocks/>
          </p:cNvSpPr>
          <p:nvPr/>
        </p:nvSpPr>
        <p:spPr bwMode="auto">
          <a:xfrm>
            <a:off x="1079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　　唉！我曾經深究古代仁人的用心，有與遷客騷人因雨而悲、因晴而喜的表現不同，這是為什麼呢？他們不因外在環境的美惡而悲喜，也不因個人境遇的窮達而哀樂。在朝為官，就憂慮人民生活疾苦；退居在野，就擔心君王施政得失。如此一來，出仕在朝也憂慮，退居在野也憂慮。那麼要到什麼時候才快樂呢？他一定會說：「在天下人感到憂慮之前就先憂慮，天下人都快樂後才快樂！」唉！如果沒有這樣的仁人，我要歸附誰呢？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　　慶曆六年九月十五日。</a:t>
            </a:r>
          </a:p>
        </p:txBody>
      </p:sp>
      <p:pic>
        <p:nvPicPr>
          <p:cNvPr id="53251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內容版面配置區 2"/>
          <p:cNvSpPr>
            <a:spLocks/>
          </p:cNvSpPr>
          <p:nvPr/>
        </p:nvSpPr>
        <p:spPr bwMode="auto">
          <a:xfrm>
            <a:off x="250825" y="765175"/>
            <a:ext cx="84597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「或異二者之為」，其中的「二者」是指什麼？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1020763" y="1844675"/>
            <a:ext cx="7583487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是指第三段遷客騷人遇雨而悲與第四段遷客騷人遇晴而喜的表現。因為不同於上述的「二者」之為，所以開展出古仁人「先憂後樂」的懷抱、志向。</a:t>
            </a:r>
          </a:p>
        </p:txBody>
      </p:sp>
      <p:pic>
        <p:nvPicPr>
          <p:cNvPr id="54276" name="Picture 7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684213" y="1281113"/>
            <a:ext cx="8280400" cy="3516312"/>
          </a:xfrm>
        </p:spPr>
        <p:txBody>
          <a:bodyPr/>
          <a:lstStyle/>
          <a:p>
            <a:pPr marL="0" inden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慶曆四年春，滕子京 謫守巴陵郡 。越明年 ，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政通人和 ，百廢具興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，</a:t>
            </a:r>
            <a:r>
              <a:rPr lang="zh-TW" altLang="en-US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乃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重修岳陽樓，增其舊制 ，刻唐賢今人詩賦於其上，屬 予作文以記之。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20484" name="Picture 10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1" descr="上方ICON-段旨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2" descr="上方ICON-語譯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3" descr="上方ICON-課堂Q&amp;A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510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38" descr="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30900" y="17700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39" descr="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19988" y="17986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40" descr="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439863" y="27765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圖片 17" descr="下方ICON-回目次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81" descr="1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860800" y="17986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20" descr="下一頁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243888" y="5734050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23" descr="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440113" y="27860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24" descr="6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885113" y="27765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25" descr="7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608513" y="37893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3986213" y="2800350"/>
            <a:ext cx="369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4223" name="Rectangle 127"/>
          <p:cNvSpPr>
            <a:spLocks noChangeArrowheads="1"/>
          </p:cNvSpPr>
          <p:nvPr/>
        </p:nvSpPr>
        <p:spPr bwMode="auto">
          <a:xfrm>
            <a:off x="3792538" y="2446338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就、於是</a:t>
            </a:r>
          </a:p>
        </p:txBody>
      </p:sp>
      <p:sp>
        <p:nvSpPr>
          <p:cNvPr id="4224" name="Rectangle 128"/>
          <p:cNvSpPr>
            <a:spLocks noChangeArrowheads="1"/>
          </p:cNvSpPr>
          <p:nvPr/>
        </p:nvSpPr>
        <p:spPr bwMode="auto">
          <a:xfrm>
            <a:off x="739775" y="3167063"/>
            <a:ext cx="24003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讚美滕子京政績卓著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462338" y="3113088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223" grpId="0"/>
      <p:bldP spid="4223" grpId="1"/>
      <p:bldP spid="4224" grpId="0"/>
      <p:bldP spid="422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8.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古仁人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具備哪些人格特質？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1377950"/>
            <a:ext cx="81724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447675">
              <a:spcBef>
                <a:spcPct val="20000"/>
              </a:spcBef>
            </a:pP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古仁人能做到：</a:t>
            </a:r>
          </a:p>
          <a:p>
            <a:pPr marL="447675" indent="-447675">
              <a:spcBef>
                <a:spcPct val="20000"/>
              </a:spcBef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不以物喜、不以己悲。</a:t>
            </a:r>
          </a:p>
          <a:p>
            <a:pPr marL="447675" indent="-447675">
              <a:spcBef>
                <a:spcPct val="20000"/>
              </a:spcBef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進亦憂、退亦憂。</a:t>
            </a:r>
          </a:p>
          <a:p>
            <a:pPr marL="447675" indent="-447675">
              <a:spcBef>
                <a:spcPct val="20000"/>
              </a:spcBef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(3)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先天下之憂而憂，後天下之樂而樂。</a:t>
            </a:r>
          </a:p>
        </p:txBody>
      </p:sp>
      <p:pic>
        <p:nvPicPr>
          <p:cNvPr id="55300" name="Picture 7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8363"/>
            <a:ext cx="77787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內容版面配置區 2"/>
          <p:cNvSpPr>
            <a:spLocks/>
          </p:cNvSpPr>
          <p:nvPr/>
        </p:nvSpPr>
        <p:spPr bwMode="auto">
          <a:xfrm>
            <a:off x="34925" y="765175"/>
            <a:ext cx="88915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9.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本文前寫遷客騷人的「憂」，後寫古仁人的「憂」，二者的「憂」有什麼不同？其不同的原因為何？請說說你的看法。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問題討論一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755650" y="2324100"/>
            <a:ext cx="81724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「遷客騷人」的憂，是憂個人的得失毀譽。「古仁人」的憂，是憂國、憂君、憂民、憂天下。</a:t>
            </a:r>
          </a:p>
          <a:p>
            <a:pPr marL="541338" indent="-541338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遷客騷人以自我為主，因此悲歡憂喜都與自己的境遇密切相關。古仁人代表范仲淹的理想，他們具有寬廣的胸襟，以天下為己任，因此能超越個人的得失，關懷公眾事務。</a:t>
            </a:r>
          </a:p>
        </p:txBody>
      </p:sp>
      <p:pic>
        <p:nvPicPr>
          <p:cNvPr id="56324" name="Picture 10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8363"/>
            <a:ext cx="77787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內容版面配置區 2"/>
          <p:cNvSpPr>
            <a:spLocks/>
          </p:cNvSpPr>
          <p:nvPr/>
        </p:nvSpPr>
        <p:spPr bwMode="auto">
          <a:xfrm>
            <a:off x="144463" y="765175"/>
            <a:ext cx="89995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8325" indent="-568325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本文雖以散體行文，但頗多對仗工穩的偶句，試舉出你喜歡的佳句並加以賞析。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問題討論二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marL="568325" indent="-568325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2343150"/>
            <a:ext cx="7762875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0238" indent="-630238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「銜遠山，吞長江」：作者以擬人化的文字刻劃洞庭湖中有君山的景致，使客觀的地理變得非常生動傳神。</a:t>
            </a:r>
          </a:p>
          <a:p>
            <a:pPr marL="630238" indent="-630238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「日星隱耀，山岳潛形」：描寫日夜無光，極為昏暗的景象，首句就天上的發光體而言，日月星辰的光輝隱藏，次句就視覺所見地上的山脈書寫，涵蓋的視野寬廣。</a:t>
            </a:r>
          </a:p>
        </p:txBody>
      </p:sp>
      <p:pic>
        <p:nvPicPr>
          <p:cNvPr id="57348" name="Picture 8" descr="接下頁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6600" y="5948363"/>
            <a:ext cx="78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5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內容版面配置區 2"/>
          <p:cNvSpPr txBox="1">
            <a:spLocks/>
          </p:cNvSpPr>
          <p:nvPr/>
        </p:nvSpPr>
        <p:spPr bwMode="auto">
          <a:xfrm>
            <a:off x="914400" y="1341438"/>
            <a:ext cx="7761288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0238" indent="-630238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(3)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「沙鷗翔集，錦鱗游泳」：刻劃春天鳶飛魚躍的活潑躍動，包含天地上下，水中的魚兒與天上的飛鳥。此外造句極為細緻，意涵豐富，鳥兒有時飛翔，有時棲息；錦鱗則就魚的鱗片色澤著墨，充滿光彩。</a:t>
            </a:r>
          </a:p>
          <a:p>
            <a:pPr marL="630238" indent="-630238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>
                <a:latin typeface="標楷體" pitchFamily="65" charset="-120"/>
                <a:ea typeface="標楷體" pitchFamily="65" charset="-120"/>
              </a:rPr>
              <a:t>(4)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「浮光躍金，靜影沉璧」：寫水中的月光因水或靜或動而呈顯不同的景象，美在取譬的意象貼切優美，用語典雅。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內容版面配置區 2"/>
          <p:cNvSpPr>
            <a:spLocks/>
          </p:cNvSpPr>
          <p:nvPr/>
        </p:nvSpPr>
        <p:spPr bwMode="auto">
          <a:xfrm>
            <a:off x="144463" y="765175"/>
            <a:ext cx="89995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1663" indent="-6016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11.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本文融敘事、寫景、抒情、議論於一體，請依段落次序，說明全文的結構脈絡。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601663" indent="-6016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1844675"/>
            <a:ext cx="81724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首段敘事，次段因事及景，三、四段即景抒情，末段化情入理，以議論作結。</a:t>
            </a:r>
          </a:p>
        </p:txBody>
      </p:sp>
      <p:pic>
        <p:nvPicPr>
          <p:cNvPr id="59396" name="Picture 8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圖片 4" descr="下方ICON-關閉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圖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內容版面配置區 2"/>
          <p:cNvSpPr>
            <a:spLocks/>
          </p:cNvSpPr>
          <p:nvPr/>
        </p:nvSpPr>
        <p:spPr bwMode="auto">
          <a:xfrm>
            <a:off x="144463" y="765175"/>
            <a:ext cx="89995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12.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范仲淹名句「先天下之憂而憂，後天下之樂而樂」乃化用自孟子「樂以天下，憂以天下」，此二句在意境上有何異同？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609600" indent="-609600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14400" y="2335213"/>
            <a:ext cx="81724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此二句在意義上是差不多的，但范仲淹善用孟子的原意，以「先」、「後」二字點出其深謀遠慮、為國盡忠與仁者襟懷，使得意義更加顯豁深入。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矩形 1"/>
          <p:cNvSpPr>
            <a:spLocks noChangeArrowheads="1"/>
          </p:cNvSpPr>
          <p:nvPr/>
        </p:nvSpPr>
        <p:spPr bwMode="auto">
          <a:xfrm>
            <a:off x="250825" y="981075"/>
            <a:ext cx="86423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spcBef>
                <a:spcPts val="6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1.滕子京：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名宗諒，宋河南（今河南省洛陽市）人，與范仲淹同年中進士。因范仲淹推薦，任天章閣待制。知慶州（今甘肅省慶陽市）時，因被誣告私用官錢，貶為虢州（今河南省靈寶市）知州。不久，又改任岳州知州。</a:t>
            </a:r>
          </a:p>
          <a:p>
            <a:pPr marL="355600" indent="-355600">
              <a:spcBef>
                <a:spcPts val="6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2.謫守巴陵郡：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被貶謫而治理巴陵郡。守，鎮守、治理。巴陵郡，岳州之古稱。</a:t>
            </a:r>
          </a:p>
          <a:p>
            <a:pPr marL="355600" indent="-355600">
              <a:spcBef>
                <a:spcPts val="6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3.越明年：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到了第二年。越，及、到。</a:t>
            </a:r>
          </a:p>
          <a:p>
            <a:pPr marL="355600" indent="-355600">
              <a:spcBef>
                <a:spcPts val="6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4.政通人和：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政事推動順暢，人民安居樂業。</a:t>
            </a:r>
          </a:p>
          <a:p>
            <a:pPr marL="355600" indent="-355600">
              <a:spcBef>
                <a:spcPts val="6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5.百廢具興：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眾多廢弛的政事全都興辦起來。百，眾多。具，通「俱」，全部。</a:t>
            </a:r>
          </a:p>
          <a:p>
            <a:pPr marL="355600" indent="-355600">
              <a:spcBef>
                <a:spcPts val="6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6.增其舊制：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擴大它舊有的規模。</a:t>
            </a:r>
          </a:p>
          <a:p>
            <a:pPr marL="355600" indent="-355600">
              <a:spcBef>
                <a:spcPts val="600"/>
              </a:spcBef>
            </a:pPr>
            <a:r>
              <a:rPr lang="zh-TW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7.屬：</a:t>
            </a:r>
            <a:r>
              <a:rPr lang="zh-TW" altLang="zh-TW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音ㄓㄨˇ，通「囑」，請託。</a:t>
            </a:r>
          </a:p>
        </p:txBody>
      </p:sp>
      <p:pic>
        <p:nvPicPr>
          <p:cNvPr id="61443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3"/>
          <p:cNvSpPr txBox="1">
            <a:spLocks/>
          </p:cNvSpPr>
          <p:nvPr/>
        </p:nvSpPr>
        <p:spPr bwMode="auto">
          <a:xfrm>
            <a:off x="250825" y="1052513"/>
            <a:ext cx="849788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4013" indent="-354013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8.勝狀：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美景。</a:t>
            </a:r>
          </a:p>
          <a:p>
            <a:pPr marL="354013" indent="-354013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9.銜遠山：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含著遠山。遠山，指洞庭湖中的君山。</a:t>
            </a:r>
          </a:p>
          <a:p>
            <a:pPr marL="354013" indent="-354013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10.吞長江：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吸納著長江的流水。吞，吸納。</a:t>
            </a:r>
          </a:p>
          <a:p>
            <a:pPr marL="354013" indent="-354013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11.浩浩湯湯：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水流廣大湍急。浩浩，水勢廣大。湯湯，水大流急。湯，音ㄕㄤ。</a:t>
            </a:r>
          </a:p>
          <a:p>
            <a:pPr marL="354013" indent="-354013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12.橫無際涯：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廣闊無邊。</a:t>
            </a:r>
          </a:p>
          <a:p>
            <a:pPr marL="354013" indent="-354013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13.朝暉夕陰氣象萬千：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從早到晚，景象變化無窮。暉，日光明朗。陰，天色昏暗。</a:t>
            </a:r>
          </a:p>
          <a:p>
            <a:pPr marL="354013" indent="-354013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14.大觀：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壯麗的景觀。</a:t>
            </a:r>
          </a:p>
          <a:p>
            <a:pPr marL="354013" indent="-354013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15.前人之述備矣：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前人作品的描述已經很完備了。前人之述，指前段的「唐賢今人詩賦」。</a:t>
            </a:r>
          </a:p>
        </p:txBody>
      </p:sp>
      <p:pic>
        <p:nvPicPr>
          <p:cNvPr id="63491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圖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3"/>
          <p:cNvSpPr txBox="1">
            <a:spLocks/>
          </p:cNvSpPr>
          <p:nvPr/>
        </p:nvSpPr>
        <p:spPr bwMode="auto">
          <a:xfrm>
            <a:off x="287338" y="1052513"/>
            <a:ext cx="8532812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28638" indent="-5286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16.巫峽：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長江三峽之一，從重慶市巫山縣到湖北省巴東縣官渡口。</a:t>
            </a:r>
          </a:p>
          <a:p>
            <a:pPr marL="528638" indent="-5286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17.南極瀟湘：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向南可以到達瀟水、湘江。瀟湘，湖南省中部兩條河流名，匯合後流入洞庭湖。極，窮盡，引申為至、到達。</a:t>
            </a:r>
          </a:p>
          <a:p>
            <a:pPr marL="528638" indent="-5286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18.遷客：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指遭到貶謫放逐的官員。</a:t>
            </a:r>
          </a:p>
          <a:p>
            <a:pPr marL="528638" indent="-5286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19.騷人：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詩人。騷，憂愁。戰國時屈原被放逐而作〈離騷〉，後稱詩人為騷人。</a:t>
            </a:r>
          </a:p>
          <a:p>
            <a:pPr marL="528638" indent="-5286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20.得無異乎：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能夠沒有不同嗎？此句為反詰語氣，指一定有不同。</a:t>
            </a:r>
            <a:endParaRPr lang="zh-TW" altLang="en-US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4515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3"/>
          <p:cNvSpPr txBox="1">
            <a:spLocks/>
          </p:cNvSpPr>
          <p:nvPr/>
        </p:nvSpPr>
        <p:spPr bwMode="auto">
          <a:xfrm>
            <a:off x="323850" y="1049338"/>
            <a:ext cx="860583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spcBef>
                <a:spcPts val="6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21.</a:t>
            </a: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若夫：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相當於「至於」，通常出現在句首，是用來承接上文並引起下文的連接詞。下段「至若」意同。</a:t>
            </a:r>
          </a:p>
          <a:p>
            <a:pPr marL="541338" indent="-541338">
              <a:spcBef>
                <a:spcPts val="6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22.</a:t>
            </a: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霪雨霏霏：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久雨綿密的樣子。霪，音ㄧㄣˊ，久雨。霏霏，音ㄈㄟ ㄈㄟ，雨雪盛密的樣子。</a:t>
            </a:r>
          </a:p>
          <a:p>
            <a:pPr marL="541338" indent="-541338">
              <a:spcBef>
                <a:spcPts val="6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23.</a:t>
            </a: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連月不開：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接連幾個月天氣都不放晴。開，指雲霧消散。</a:t>
            </a:r>
          </a:p>
          <a:p>
            <a:pPr marL="541338" indent="-541338">
              <a:spcBef>
                <a:spcPts val="6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24.</a:t>
            </a: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濁浪排空：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形容渾濁的浪濤洶湧澎湃，推向空中。排，推擠。</a:t>
            </a:r>
          </a:p>
          <a:p>
            <a:pPr marL="541338" indent="-541338">
              <a:spcBef>
                <a:spcPts val="6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25.</a:t>
            </a: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日星隱耀：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太陽、星辰的光輝被遮掩。</a:t>
            </a:r>
          </a:p>
          <a:p>
            <a:pPr marL="541338" indent="-541338">
              <a:spcBef>
                <a:spcPts val="6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26.</a:t>
            </a: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山岳潛形：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山岳的形體被遮蔽。</a:t>
            </a:r>
          </a:p>
        </p:txBody>
      </p:sp>
      <p:pic>
        <p:nvPicPr>
          <p:cNvPr id="66563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179388" y="1092200"/>
            <a:ext cx="8713787" cy="41370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TW" altLang="en-US" smtClean="0">
                <a:ea typeface="標楷體" pitchFamily="65" charset="-120"/>
              </a:rPr>
              <a:t>說明作記緣由。</a:t>
            </a: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22531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3"/>
          <p:cNvSpPr txBox="1">
            <a:spLocks/>
          </p:cNvSpPr>
          <p:nvPr/>
        </p:nvSpPr>
        <p:spPr bwMode="auto">
          <a:xfrm>
            <a:off x="179388" y="979488"/>
            <a:ext cx="9145587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spcBef>
                <a:spcPts val="6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27.</a:t>
            </a: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檣傾楫摧：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船桅傾倒，船槳折斷。檣，音ㄑㄧㄤˊ，船的桅杆。楫，音ㄐㄧˊ，船槳。</a:t>
            </a:r>
          </a:p>
          <a:p>
            <a:pPr marL="541338" indent="-541338">
              <a:spcBef>
                <a:spcPts val="6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28.</a:t>
            </a: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薄暮冥冥：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傍晚天色昏暗。薄，迫近。冥冥，昏暗。</a:t>
            </a:r>
          </a:p>
          <a:p>
            <a:pPr marL="541338" indent="-541338">
              <a:spcBef>
                <a:spcPts val="6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29.</a:t>
            </a: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去國懷鄉：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離開京城，懷念故鄉。去，離開。國，國都。</a:t>
            </a:r>
          </a:p>
          <a:p>
            <a:pPr marL="541338" indent="-541338">
              <a:spcBef>
                <a:spcPts val="6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30.</a:t>
            </a: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憂讒畏譏：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擔心被人毀謗，害怕被人譏諷。讒，音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ㄔㄢˊ，毀謗。</a:t>
            </a:r>
          </a:p>
          <a:p>
            <a:pPr marL="541338" indent="-541338">
              <a:spcBef>
                <a:spcPts val="600"/>
              </a:spcBef>
            </a:pP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31.</a:t>
            </a: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蕭然：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蕭條淒涼的樣子。</a:t>
            </a:r>
            <a:endParaRPr lang="zh-TW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7587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Rectangle 3"/>
          <p:cNvSpPr txBox="1">
            <a:spLocks/>
          </p:cNvSpPr>
          <p:nvPr/>
        </p:nvSpPr>
        <p:spPr bwMode="auto">
          <a:xfrm>
            <a:off x="466725" y="908050"/>
            <a:ext cx="8497888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32.春和景明：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春日和暖，陽光普照。景，日光。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33.上下天光：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天色湖光上下輝映。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34.一碧萬頃：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一片碧綠，廣大無邊。萬頃，極言湖面廣闊。頃，百畝。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35.翔集：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飛翔棲息。集，鳥棲息在樹上。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36.錦鱗：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美麗的魚。鱗，借代為魚。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37.岸芷汀蘭：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岸邊和沙洲上的白芷和蘭草。芷，音ㄓˇ。芷、蘭，皆香草名。汀，音ㄊㄧㄥ，水邊平地或水中小洲。</a:t>
            </a:r>
          </a:p>
        </p:txBody>
      </p:sp>
      <p:pic>
        <p:nvPicPr>
          <p:cNvPr id="68611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Rectangle 3"/>
          <p:cNvSpPr txBox="1">
            <a:spLocks/>
          </p:cNvSpPr>
          <p:nvPr/>
        </p:nvSpPr>
        <p:spPr bwMode="auto">
          <a:xfrm>
            <a:off x="250825" y="836613"/>
            <a:ext cx="860583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38.郁郁青青：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香氣濃烈，花葉茂盛。郁郁，香氣濃烈。郁，音ㄩˋ。青青，茂盛的樣子。青，通「菁」，音ㄐㄧㄥ。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39.長煙一空：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長空中瀰漫的煙霧完全消散。一，全、都。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40.浮光躍金：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月光照在浮動的水面，如同閃爍的金光。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41.靜影沉璧：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月影倒映在平靜的水中，如同沉在水中的璧玉。璧，圓形的玉。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42.偕：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音ㄒㄧㄝˊ，皆、都。</a:t>
            </a:r>
          </a:p>
        </p:txBody>
      </p:sp>
      <p:pic>
        <p:nvPicPr>
          <p:cNvPr id="69635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3"/>
          <p:cNvSpPr txBox="1">
            <a:spLocks/>
          </p:cNvSpPr>
          <p:nvPr/>
        </p:nvSpPr>
        <p:spPr bwMode="auto">
          <a:xfrm>
            <a:off x="250825" y="908050"/>
            <a:ext cx="878522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43.嗟夫：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感嘆詞，猶如白話中的「唉」。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44.或異二者之為：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指有與前述遷客騷人因雨而悲、因晴而喜的表現不同。或，有的。二者，指上述「雨悲」、「晴喜」兩種心情。為，行為、表現。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45.不以物喜不以己悲：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不因外在環境的美惡而悲喜，不因個人境遇的窮達而哀樂。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46.居廟堂之高：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指在朝為官。廟堂，指朝廷。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47.處江湖之遠：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指不在朝任官、退居在野。江湖，與廟堂相對，指鄉野民間。</a:t>
            </a:r>
          </a:p>
        </p:txBody>
      </p:sp>
      <p:pic>
        <p:nvPicPr>
          <p:cNvPr id="70659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3"/>
          <p:cNvSpPr txBox="1">
            <a:spLocks/>
          </p:cNvSpPr>
          <p:nvPr/>
        </p:nvSpPr>
        <p:spPr bwMode="auto">
          <a:xfrm>
            <a:off x="250825" y="908050"/>
            <a:ext cx="878522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48.先天下之憂而憂後天下之樂而樂：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在天下人感到憂慮之前就先憂慮，天下人都快樂後才快樂。二語化用《孟子‧梁惠王》下孟子對齊宣王語：「樂以天下，憂以天下。」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49.微斯人：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沒有這樣的人。微，無。斯人，指不以物喜，不以己悲，先憂後樂的古仁人。</a:t>
            </a:r>
          </a:p>
          <a:p>
            <a:pPr marL="541338" indent="-541338">
              <a:spcBef>
                <a:spcPts val="6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50.吾誰與歸：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即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吾歸與誰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，意指我要歸附誰呢？與，在此有「跟」、「從」、「同」之意。另一說，「與」、「歸」皆作動詞用，為同義複詞，都有歸附、認同之意。</a:t>
            </a:r>
          </a:p>
        </p:txBody>
      </p:sp>
      <p:pic>
        <p:nvPicPr>
          <p:cNvPr id="71683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155575" y="981075"/>
            <a:ext cx="8821738" cy="45259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lang="zh-TW" altLang="en-US" sz="2800" smtClean="0">
                <a:ea typeface="標楷體" pitchFamily="65" charset="-120"/>
              </a:rPr>
              <a:t>本段交代「人、事、時、地、物」，為記體的基本形式。「謫」字是全文的文眼，「乃」字承上啟下，說明「重修岳陽樓」為滕子京政績之一。</a:t>
            </a:r>
          </a:p>
        </p:txBody>
      </p:sp>
      <p:pic>
        <p:nvPicPr>
          <p:cNvPr id="24579" name="圖片 4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3"/>
          <p:cNvSpPr>
            <a:spLocks/>
          </p:cNvSpPr>
          <p:nvPr/>
        </p:nvSpPr>
        <p:spPr bwMode="auto">
          <a:xfrm>
            <a:off x="1079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慶曆四年的春天，滕子京被貶謫而治理巴陵郡。到了第二年（即慶曆五年），政事推動順暢，人民安居樂業，眾多廢弛的政事全都興辦起來，於是就重新修建岳陽樓，擴大它舊有的規模，把唐代賢士和當代人的詩賦刻在樓上，並囑託我作一篇文章來記述這件盛事。</a:t>
            </a:r>
          </a:p>
        </p:txBody>
      </p:sp>
      <p:pic>
        <p:nvPicPr>
          <p:cNvPr id="26627" name="圖片 4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內容版面配置區 2"/>
          <p:cNvSpPr>
            <a:spLocks noGrp="1"/>
          </p:cNvSpPr>
          <p:nvPr>
            <p:ph idx="1"/>
          </p:nvPr>
        </p:nvSpPr>
        <p:spPr>
          <a:xfrm>
            <a:off x="153988" y="908050"/>
            <a:ext cx="8891587" cy="1296988"/>
          </a:xfrm>
        </p:spPr>
        <p:txBody>
          <a:bodyPr/>
          <a:lstStyle/>
          <a:p>
            <a:pPr marL="423863" indent="-423863"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由此段可看出范仲淹作記的緣由為何？</a:t>
            </a:r>
          </a:p>
          <a:p>
            <a:pPr marL="423863" indent="-423863"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484313"/>
            <a:ext cx="79216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滕子京謫守巴陵郡，政通人和，百廢具興後，重修岳陽樓，請范仲淹作記。</a:t>
            </a:r>
          </a:p>
        </p:txBody>
      </p:sp>
      <p:pic>
        <p:nvPicPr>
          <p:cNvPr id="28676" name="Picture 13" descr="下一題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范仲淹說明滕子京在「政通人和，百廢具興」後才重修岳陽樓，有何用意？</a:t>
            </a:r>
            <a:endParaRPr kumimoji="0" lang="zh-TW" altLang="en-US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2009775"/>
            <a:ext cx="79216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滕子京貶謫巴陵郡，必然動見觀瞻，易受指摘，若大興土木，必定遭受小人進讒，因此范仲淹特地交代「重修岳陽樓」是在「政通人和，百廢具興」的前提之下進行，一者極讚滕子京的政績，岳陽樓修飾一新，亦可算是百廢具興中的一項。再者，重修的業績、意義因此得到揭示，也避免小人有機可乘。由此也可看出范仲淹對於滕子京的愛護，與兩人之間的友情。</a:t>
            </a:r>
          </a:p>
        </p:txBody>
      </p:sp>
      <p:pic>
        <p:nvPicPr>
          <p:cNvPr id="30724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595313" y="1052513"/>
            <a:ext cx="7940675" cy="3516312"/>
          </a:xfrm>
        </p:spPr>
        <p:txBody>
          <a:bodyPr/>
          <a:lstStyle/>
          <a:p>
            <a:pPr marL="0" indent="0">
              <a:lnSpc>
                <a:spcPct val="225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予觀</a:t>
            </a:r>
            <a:r>
              <a:rPr lang="zh-TW" altLang="en-US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夫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巴陵勝狀 ，在洞庭一湖。</a:t>
            </a:r>
            <a:r>
              <a:rPr lang="zh-TW" altLang="en-US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銜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遠山 ，吞長江 ，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浩浩湯湯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，橫無際涯 ，朝暉夕陰，</a:t>
            </a:r>
            <a:r>
              <a:rPr lang="zh-TW" altLang="en-US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氣象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萬千 ，此則岳陽樓之大觀 也，前人之述備矣 。然則北通巫峽 ，南極瀟湘 ，</a:t>
            </a:r>
            <a:r>
              <a:rPr lang="zh-TW" altLang="en-US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遷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客 騷人 ，多會於此，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覽物之情，得無異乎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 ？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747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sp>
        <p:nvSpPr>
          <p:cNvPr id="31748" name="文字方塊 35"/>
          <p:cNvSpPr txBox="1">
            <a:spLocks noChangeArrowheads="1"/>
          </p:cNvSpPr>
          <p:nvPr/>
        </p:nvSpPr>
        <p:spPr bwMode="auto">
          <a:xfrm>
            <a:off x="6794500" y="3205163"/>
            <a:ext cx="441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</a:t>
            </a:r>
          </a:p>
        </p:txBody>
      </p:sp>
      <p:pic>
        <p:nvPicPr>
          <p:cNvPr id="31749" name="Picture 28" descr="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6575" y="15097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0" descr="上方ICON-段析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1" descr="上方ICON-段旨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9227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2" descr="上方ICON-語譯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323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3" descr="上方ICON-課堂Q&amp;A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1510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36" descr="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75000" y="15192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37" descr="1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36638" y="24923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文字方塊 14"/>
          <p:cNvSpPr txBox="1">
            <a:spLocks noChangeArrowheads="1"/>
          </p:cNvSpPr>
          <p:nvPr/>
        </p:nvSpPr>
        <p:spPr bwMode="auto">
          <a:xfrm>
            <a:off x="4370388" y="1595438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pic>
        <p:nvPicPr>
          <p:cNvPr id="31757" name="圖片 17" descr="下方ICON-回目次.p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69" descr="下一頁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243888" y="5734050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71" descr="1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994025" y="24955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72" descr="1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946650" y="24860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73" descr="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004888" y="34290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74" descr="1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351338" y="34575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75" descr="1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416800" y="34655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76" descr="16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455863" y="44291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77" descr="17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408488" y="44291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Picture 78" descr="18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5595938" y="44100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7" name="Picture 79" descr="19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6519863" y="44005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8" name="Picture 80" descr="20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4578350" y="53990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53" name="Rectangle 81"/>
          <p:cNvSpPr>
            <a:spLocks noChangeArrowheads="1"/>
          </p:cNvSpPr>
          <p:nvPr/>
        </p:nvSpPr>
        <p:spPr bwMode="auto">
          <a:xfrm>
            <a:off x="1439863" y="1955800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那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1400175" y="1538288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54355" name="Rectangle 83"/>
          <p:cNvSpPr>
            <a:spLocks noChangeArrowheads="1"/>
          </p:cNvSpPr>
          <p:nvPr/>
        </p:nvSpPr>
        <p:spPr bwMode="auto">
          <a:xfrm>
            <a:off x="5797550" y="1266825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含著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5830888" y="1538288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54357" name="Rectangle 85"/>
          <p:cNvSpPr>
            <a:spLocks noChangeArrowheads="1"/>
          </p:cNvSpPr>
          <p:nvPr/>
        </p:nvSpPr>
        <p:spPr bwMode="auto">
          <a:xfrm>
            <a:off x="4933950" y="480060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貶謫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4964113" y="4462463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31775" name="Freeform 87"/>
          <p:cNvSpPr>
            <a:spLocks/>
          </p:cNvSpPr>
          <p:nvPr/>
        </p:nvSpPr>
        <p:spPr bwMode="auto">
          <a:xfrm flipV="1">
            <a:off x="5867400" y="1916113"/>
            <a:ext cx="468313" cy="179387"/>
          </a:xfrm>
          <a:custGeom>
            <a:avLst/>
            <a:gdLst>
              <a:gd name="T0" fmla="*/ 0 w 124"/>
              <a:gd name="T1" fmla="*/ 265949407 h 121"/>
              <a:gd name="T2" fmla="*/ 28525549 w 124"/>
              <a:gd name="T3" fmla="*/ 0 h 121"/>
              <a:gd name="T4" fmla="*/ 1768686053 w 124"/>
              <a:gd name="T5" fmla="*/ 4395748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1776" name="Group 88"/>
          <p:cNvGrpSpPr>
            <a:grpSpLocks/>
          </p:cNvGrpSpPr>
          <p:nvPr/>
        </p:nvGrpSpPr>
        <p:grpSpPr bwMode="auto">
          <a:xfrm flipV="1">
            <a:off x="658813" y="2852738"/>
            <a:ext cx="236537" cy="179387"/>
            <a:chOff x="2154" y="3657"/>
            <a:chExt cx="230" cy="137"/>
          </a:xfrm>
        </p:grpSpPr>
        <p:sp>
          <p:nvSpPr>
            <p:cNvPr id="31795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96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54363" name="Picture 91" descr="上標籤-修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5927725" y="196850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6367463" y="1957388"/>
            <a:ext cx="245268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對偶、轉化（擬人）</a:t>
            </a:r>
          </a:p>
        </p:txBody>
      </p:sp>
      <p:sp>
        <p:nvSpPr>
          <p:cNvPr id="54365" name="Rectangle 93"/>
          <p:cNvSpPr>
            <a:spLocks noChangeArrowheads="1"/>
          </p:cNvSpPr>
          <p:nvPr/>
        </p:nvSpPr>
        <p:spPr bwMode="auto">
          <a:xfrm>
            <a:off x="900113" y="3062288"/>
            <a:ext cx="48244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以疊字寫出了煙波浩瀚、浪濤洶湧的景象</a:t>
            </a:r>
          </a:p>
        </p:txBody>
      </p:sp>
      <p:sp>
        <p:nvSpPr>
          <p:cNvPr id="31780" name="Freeform 95"/>
          <p:cNvSpPr>
            <a:spLocks/>
          </p:cNvSpPr>
          <p:nvPr/>
        </p:nvSpPr>
        <p:spPr bwMode="auto">
          <a:xfrm flipV="1">
            <a:off x="5657850" y="2863850"/>
            <a:ext cx="354013" cy="180975"/>
          </a:xfrm>
          <a:custGeom>
            <a:avLst/>
            <a:gdLst>
              <a:gd name="T0" fmla="*/ 0 w 124"/>
              <a:gd name="T1" fmla="*/ 270677303 h 121"/>
              <a:gd name="T2" fmla="*/ 16301729 w 124"/>
              <a:gd name="T3" fmla="*/ 0 h 121"/>
              <a:gd name="T4" fmla="*/ 1010687239 w 124"/>
              <a:gd name="T5" fmla="*/ 4473523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4368" name="Picture 96" descr="上標籤-修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5718175" y="290988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8"/>
          <p:cNvSpPr txBox="1">
            <a:spLocks noChangeArrowheads="1"/>
          </p:cNvSpPr>
          <p:nvPr/>
        </p:nvSpPr>
        <p:spPr bwMode="auto">
          <a:xfrm>
            <a:off x="6015038" y="3084513"/>
            <a:ext cx="18986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對偶（句中對）</a:t>
            </a:r>
          </a:p>
        </p:txBody>
      </p:sp>
      <p:grpSp>
        <p:nvGrpSpPr>
          <p:cNvPr id="31783" name="Group 98"/>
          <p:cNvGrpSpPr>
            <a:grpSpLocks/>
          </p:cNvGrpSpPr>
          <p:nvPr/>
        </p:nvGrpSpPr>
        <p:grpSpPr bwMode="auto">
          <a:xfrm flipV="1">
            <a:off x="6532563" y="2863850"/>
            <a:ext cx="236537" cy="179388"/>
            <a:chOff x="2154" y="3657"/>
            <a:chExt cx="230" cy="137"/>
          </a:xfrm>
        </p:grpSpPr>
        <p:sp>
          <p:nvSpPr>
            <p:cNvPr id="31793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94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1784" name="Freeform 101"/>
          <p:cNvSpPr>
            <a:spLocks/>
          </p:cNvSpPr>
          <p:nvPr/>
        </p:nvSpPr>
        <p:spPr bwMode="auto">
          <a:xfrm flipV="1">
            <a:off x="1217613" y="4802188"/>
            <a:ext cx="468312" cy="179387"/>
          </a:xfrm>
          <a:custGeom>
            <a:avLst/>
            <a:gdLst>
              <a:gd name="T0" fmla="*/ 0 w 124"/>
              <a:gd name="T1" fmla="*/ 265949407 h 121"/>
              <a:gd name="T2" fmla="*/ 28525489 w 124"/>
              <a:gd name="T3" fmla="*/ 0 h 121"/>
              <a:gd name="T4" fmla="*/ 1768678499 w 124"/>
              <a:gd name="T5" fmla="*/ 4395723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4374" name="Picture 102" descr="上標籤-修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1277938" y="484822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48"/>
          <p:cNvSpPr txBox="1">
            <a:spLocks noChangeArrowheads="1"/>
          </p:cNvSpPr>
          <p:nvPr/>
        </p:nvSpPr>
        <p:spPr bwMode="auto">
          <a:xfrm>
            <a:off x="1763713" y="4838700"/>
            <a:ext cx="5365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對偶</a:t>
            </a:r>
          </a:p>
        </p:txBody>
      </p:sp>
      <p:grpSp>
        <p:nvGrpSpPr>
          <p:cNvPr id="31787" name="Group 104"/>
          <p:cNvGrpSpPr>
            <a:grpSpLocks/>
          </p:cNvGrpSpPr>
          <p:nvPr/>
        </p:nvGrpSpPr>
        <p:grpSpPr bwMode="auto">
          <a:xfrm flipV="1">
            <a:off x="4024313" y="4802188"/>
            <a:ext cx="236537" cy="179387"/>
            <a:chOff x="2154" y="3657"/>
            <a:chExt cx="230" cy="137"/>
          </a:xfrm>
        </p:grpSpPr>
        <p:sp>
          <p:nvSpPr>
            <p:cNvPr id="31791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92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4380" name="Rectangle 108"/>
          <p:cNvSpPr>
            <a:spLocks noChangeArrowheads="1"/>
          </p:cNvSpPr>
          <p:nvPr/>
        </p:nvSpPr>
        <p:spPr bwMode="auto">
          <a:xfrm>
            <a:off x="1341438" y="5800725"/>
            <a:ext cx="3316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承上啟下，帶出「雨悲」、「晴喜」兩種相異的心情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3263900" y="2782888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18" descr="下標籤-析.png"/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4638675" y="5734050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97" name="Text Box 53"/>
          <p:cNvSpPr txBox="1">
            <a:spLocks noChangeArrowheads="1"/>
          </p:cNvSpPr>
          <p:nvPr/>
        </p:nvSpPr>
        <p:spPr bwMode="auto">
          <a:xfrm>
            <a:off x="7308850" y="2205038"/>
            <a:ext cx="717550" cy="412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景象</a:t>
            </a:r>
          </a:p>
        </p:txBody>
      </p:sp>
      <p:sp>
        <p:nvSpPr>
          <p:cNvPr id="8" name="文字方塊 14"/>
          <p:cNvSpPr txBox="1">
            <a:spLocks noChangeArrowheads="1"/>
          </p:cNvSpPr>
          <p:nvPr/>
        </p:nvSpPr>
        <p:spPr bwMode="auto">
          <a:xfrm>
            <a:off x="7308850" y="2565400"/>
            <a:ext cx="719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4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6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6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4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7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4353" grpId="0"/>
      <p:bldP spid="54353" grpId="1"/>
      <p:bldP spid="54355" grpId="0"/>
      <p:bldP spid="54355" grpId="1"/>
      <p:bldP spid="54357" grpId="0"/>
      <p:bldP spid="54357" grpId="1"/>
      <p:bldP spid="49" grpId="0"/>
      <p:bldP spid="49" grpId="1"/>
      <p:bldP spid="54365" grpId="0"/>
      <p:bldP spid="54365" grpId="1"/>
      <p:bldP spid="5" grpId="0"/>
      <p:bldP spid="5" grpId="1"/>
      <p:bldP spid="6" grpId="0"/>
      <p:bldP spid="6" grpId="1"/>
      <p:bldP spid="54380" grpId="0"/>
      <p:bldP spid="54380" grpId="1"/>
      <p:bldP spid="31797" grpId="0"/>
      <p:bldP spid="31797" grpId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3573</TotalTime>
  <Words>4206</Words>
  <Application>Microsoft Office PowerPoint</Application>
  <PresentationFormat>如螢幕大小 (4:3)</PresentationFormat>
  <Paragraphs>218</Paragraphs>
  <Slides>44</Slides>
  <Notes>11</Notes>
  <HiddenSlides>36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2" baseType="lpstr">
      <vt:lpstr>Arial</vt:lpstr>
      <vt:lpstr>新細明體</vt:lpstr>
      <vt:lpstr>Calibri</vt:lpstr>
      <vt:lpstr>標楷體</vt:lpstr>
      <vt:lpstr>華康正顏楷體W5</vt:lpstr>
      <vt:lpstr>微軟正黑體</vt:lpstr>
      <vt:lpstr>Wingdings</vt:lpstr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岳陽樓記‧課文2010</dc:title>
  <dc:creator>翰林出版</dc:creator>
  <cp:lastModifiedBy>E04032</cp:lastModifiedBy>
  <cp:revision>634</cp:revision>
  <dcterms:created xsi:type="dcterms:W3CDTF">2013-01-02T08:00:34Z</dcterms:created>
  <dcterms:modified xsi:type="dcterms:W3CDTF">2018-08-29T03:59:43Z</dcterms:modified>
</cp:coreProperties>
</file>