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  <p:sldMasterId id="2147485147" r:id="rId2"/>
    <p:sldMasterId id="2147485135" r:id="rId3"/>
  </p:sldMasterIdLst>
  <p:notesMasterIdLst>
    <p:notesMasterId r:id="rId126"/>
  </p:notesMasterIdLst>
  <p:handoutMasterIdLst>
    <p:handoutMasterId r:id="rId127"/>
  </p:handoutMasterIdLst>
  <p:sldIdLst>
    <p:sldId id="1011" r:id="rId4"/>
    <p:sldId id="1015" r:id="rId5"/>
    <p:sldId id="756" r:id="rId6"/>
    <p:sldId id="972" r:id="rId7"/>
    <p:sldId id="973" r:id="rId8"/>
    <p:sldId id="971" r:id="rId9"/>
    <p:sldId id="1017" r:id="rId10"/>
    <p:sldId id="982" r:id="rId11"/>
    <p:sldId id="974" r:id="rId12"/>
    <p:sldId id="875" r:id="rId13"/>
    <p:sldId id="975" r:id="rId14"/>
    <p:sldId id="722" r:id="rId15"/>
    <p:sldId id="976" r:id="rId16"/>
    <p:sldId id="977" r:id="rId17"/>
    <p:sldId id="1018" r:id="rId18"/>
    <p:sldId id="978" r:id="rId19"/>
    <p:sldId id="979" r:id="rId20"/>
    <p:sldId id="980" r:id="rId21"/>
    <p:sldId id="981" r:id="rId22"/>
    <p:sldId id="1101" r:id="rId23"/>
    <p:sldId id="1019" r:id="rId24"/>
    <p:sldId id="1020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4" r:id="rId38"/>
    <p:sldId id="724" r:id="rId39"/>
    <p:sldId id="397" r:id="rId40"/>
    <p:sldId id="1035" r:id="rId41"/>
    <p:sldId id="984" r:id="rId42"/>
    <p:sldId id="1036" r:id="rId43"/>
    <p:sldId id="1008" r:id="rId44"/>
    <p:sldId id="985" r:id="rId45"/>
    <p:sldId id="1097" r:id="rId46"/>
    <p:sldId id="986" r:id="rId47"/>
    <p:sldId id="399" r:id="rId48"/>
    <p:sldId id="987" r:id="rId49"/>
    <p:sldId id="1037" r:id="rId50"/>
    <p:sldId id="988" r:id="rId51"/>
    <p:sldId id="1038" r:id="rId52"/>
    <p:sldId id="1039" r:id="rId53"/>
    <p:sldId id="1040" r:id="rId54"/>
    <p:sldId id="989" r:id="rId55"/>
    <p:sldId id="990" r:id="rId56"/>
    <p:sldId id="1042" r:id="rId57"/>
    <p:sldId id="1043" r:id="rId58"/>
    <p:sldId id="1044" r:id="rId59"/>
    <p:sldId id="1045" r:id="rId60"/>
    <p:sldId id="1046" r:id="rId61"/>
    <p:sldId id="1047" r:id="rId62"/>
    <p:sldId id="1048" r:id="rId63"/>
    <p:sldId id="1049" r:id="rId64"/>
    <p:sldId id="1050" r:id="rId65"/>
    <p:sldId id="1051" r:id="rId66"/>
    <p:sldId id="1052" r:id="rId67"/>
    <p:sldId id="1053" r:id="rId68"/>
    <p:sldId id="1054" r:id="rId69"/>
    <p:sldId id="1055" r:id="rId70"/>
    <p:sldId id="1056" r:id="rId71"/>
    <p:sldId id="1057" r:id="rId72"/>
    <p:sldId id="1058" r:id="rId73"/>
    <p:sldId id="1059" r:id="rId74"/>
    <p:sldId id="1061" r:id="rId75"/>
    <p:sldId id="992" r:id="rId76"/>
    <p:sldId id="993" r:id="rId77"/>
    <p:sldId id="994" r:id="rId78"/>
    <p:sldId id="1062" r:id="rId79"/>
    <p:sldId id="995" r:id="rId80"/>
    <p:sldId id="1063" r:id="rId81"/>
    <p:sldId id="996" r:id="rId82"/>
    <p:sldId id="999" r:id="rId83"/>
    <p:sldId id="1064" r:id="rId84"/>
    <p:sldId id="1000" r:id="rId85"/>
    <p:sldId id="1001" r:id="rId86"/>
    <p:sldId id="1002" r:id="rId87"/>
    <p:sldId id="1066" r:id="rId88"/>
    <p:sldId id="1067" r:id="rId89"/>
    <p:sldId id="1068" r:id="rId90"/>
    <p:sldId id="1069" r:id="rId91"/>
    <p:sldId id="1071" r:id="rId92"/>
    <p:sldId id="1072" r:id="rId93"/>
    <p:sldId id="1073" r:id="rId94"/>
    <p:sldId id="1075" r:id="rId95"/>
    <p:sldId id="556" r:id="rId96"/>
    <p:sldId id="558" r:id="rId97"/>
    <p:sldId id="559" r:id="rId98"/>
    <p:sldId id="560" r:id="rId99"/>
    <p:sldId id="561" r:id="rId100"/>
    <p:sldId id="1003" r:id="rId101"/>
    <p:sldId id="562" r:id="rId102"/>
    <p:sldId id="563" r:id="rId103"/>
    <p:sldId id="564" r:id="rId104"/>
    <p:sldId id="565" r:id="rId105"/>
    <p:sldId id="568" r:id="rId106"/>
    <p:sldId id="1076" r:id="rId107"/>
    <p:sldId id="570" r:id="rId108"/>
    <p:sldId id="1077" r:id="rId109"/>
    <p:sldId id="1004" r:id="rId110"/>
    <p:sldId id="1005" r:id="rId111"/>
    <p:sldId id="1079" r:id="rId112"/>
    <p:sldId id="1081" r:id="rId113"/>
    <p:sldId id="1082" r:id="rId114"/>
    <p:sldId id="1084" r:id="rId115"/>
    <p:sldId id="1086" r:id="rId116"/>
    <p:sldId id="1088" r:id="rId117"/>
    <p:sldId id="1090" r:id="rId118"/>
    <p:sldId id="1093" r:id="rId119"/>
    <p:sldId id="1094" r:id="rId120"/>
    <p:sldId id="1098" r:id="rId121"/>
    <p:sldId id="1099" r:id="rId122"/>
    <p:sldId id="1100" r:id="rId123"/>
    <p:sldId id="1096" r:id="rId124"/>
    <p:sldId id="518" r:id="rId125"/>
  </p:sldIdLst>
  <p:sldSz cx="9144000" cy="6858000" type="screen4x3"/>
  <p:notesSz cx="9866313" cy="67357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Franklin Gothic Medium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CCFF"/>
    <a:srgbClr val="FF3300"/>
    <a:srgbClr val="FFFFA3"/>
    <a:srgbClr val="FFD1D1"/>
    <a:srgbClr val="9FDAFF"/>
    <a:srgbClr val="CCE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660" autoAdjust="0"/>
  </p:normalViewPr>
  <p:slideViewPr>
    <p:cSldViewPr>
      <p:cViewPr>
        <p:scale>
          <a:sx n="100" d="100"/>
          <a:sy n="100" d="100"/>
        </p:scale>
        <p:origin x="-4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779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4825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1A2FA6-D881-41F9-A928-F4109DEE882B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4825" y="6397625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F2BB76-E722-4D44-9935-592855D89A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88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914E28-D67B-4C20-BA58-A6C108E3E658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7088" cy="2525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9013" y="3200400"/>
            <a:ext cx="7888287" cy="3028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57DB83-3029-494D-AEBE-53A2E7DA64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2165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A91A546-005C-48EC-9B6A-5BBBC9534BE8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EB100-75DD-417D-B4D7-F941AC0FF635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14336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D813D02-8596-4254-AC5A-37C245CF5728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A3F42-34A6-4ADC-A2CD-E433B1FE2E65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4438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4" name="投影片編號版面配置區 3"/>
          <p:cNvSpPr txBox="1">
            <a:spLocks noGrp="1"/>
          </p:cNvSpPr>
          <p:nvPr/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378257-EE46-4E24-9C89-C2C0F9D00E56}" type="slidenum">
              <a:rPr kumimoji="0" lang="zh-TW" altLang="en-US" sz="1200">
                <a:latin typeface="+mn-lt"/>
                <a:ea typeface="+mn-ea"/>
              </a:rPr>
              <a:pPr algn="r">
                <a:defRPr/>
              </a:pPr>
              <a:t>6</a:t>
            </a:fld>
            <a:endParaRPr kumimoji="0" lang="zh-TW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 userDrawn="1"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57B440-18A6-4FD7-A259-BD292470C8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28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39FE-A52F-434D-98FC-966FA4FE63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51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76CBA22-9F5B-4C27-8675-D8F9925289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40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8B36-0AFE-4CE9-8720-528A9C67DD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25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CC3C-695F-4ED5-8CF5-03E23800FE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61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FD04-24C5-46DF-832C-CBC95060B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47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8B9D-E9D5-4448-A7EE-182E6EF141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46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A7EB-6292-4188-9C08-F71CF26069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90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FA18-B976-4DDF-92EC-8CC03A024F73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91F0-716C-4E5E-8655-105267ACC1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84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FA18-B976-4DDF-92EC-8CC03A024F73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A3BE-01B1-4C8F-B936-54E38925B4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36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FA18-B976-4DDF-92EC-8CC03A024F73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52B5-C957-4D29-8AB5-79FF39252F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98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C759-E193-4851-900C-10FF35F2A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02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11A0-8D2A-49FA-8A29-200211FD7F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03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66EE-D1A6-4CD4-B8CB-D51232E516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5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A6A4-A211-4DFF-8E5C-B7DCA6A2F4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37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2161-3A9C-498E-8679-D8D9E5BA74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87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D9245-A85B-484F-9A16-6724CFE6CF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47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5F87-671C-4EDD-B811-46F274E1F2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447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1FFE-8D22-4CB5-9BE3-C4E448CAD8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924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08EB-28A9-4232-8D95-96052151E9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408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46AF-C4CA-4FC3-A0E9-F0F3CBB4A7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504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A67C-1A49-49D4-AA74-61494D145A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42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29F240-EC24-4DCD-AD5F-9D178D451F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517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A1AC-B92A-40A6-BC16-48053873C39E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660B-C644-45B6-B730-9B5A0EB210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43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A1AC-B92A-40A6-BC16-48053873C39E}" type="datetimeFigureOut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5499-3875-4191-9E7D-385151B567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088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CF35-A9D4-427D-A96E-9920BC14FE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445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C665-8E20-4009-9221-B5295250AF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967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6F67-6995-4897-B36F-C1B82B3FD7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784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B8AB-13F1-40B3-BFFA-FCC061DC4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FC77-BC35-4179-9E51-5368FF60DE94}" type="datetime1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E4F9-3AA0-4387-AC50-7082AD1227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13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5F14-5D29-479B-BB8F-F6D35A769C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49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2DDE-D96D-4A90-978D-1CF103842F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2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A038-DB09-4FF5-B95B-9E038957D0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0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3D76B9-62E2-4367-80E4-3E39D101B5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62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00F8-9143-4089-8765-311942762648}" type="datetime1">
              <a:rPr lang="zh-TW" altLang="en-US"/>
              <a:pPr>
                <a:defRPr/>
              </a:pPr>
              <a:t>2018/10/22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E941-A1BF-4012-A08F-937FFA9411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83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7F8F23-69B0-4498-A554-6FA7202F10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07" r:id="rId2"/>
    <p:sldLayoutId id="2147485231" r:id="rId3"/>
    <p:sldLayoutId id="2147485232" r:id="rId4"/>
    <p:sldLayoutId id="2147485208" r:id="rId5"/>
    <p:sldLayoutId id="2147485209" r:id="rId6"/>
    <p:sldLayoutId id="2147485233" r:id="rId7"/>
    <p:sldLayoutId id="2147485234" r:id="rId8"/>
    <p:sldLayoutId id="2147485235" r:id="rId9"/>
    <p:sldLayoutId id="2147485210" r:id="rId10"/>
    <p:sldLayoutId id="2147485236" r:id="rId11"/>
    <p:sldLayoutId id="214748521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AB874A-A1C1-4F77-91C2-F8236E3233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37" r:id="rId5"/>
    <p:sldLayoutId id="2147485238" r:id="rId6"/>
    <p:sldLayoutId id="2147485239" r:id="rId7"/>
    <p:sldLayoutId id="2147485216" r:id="rId8"/>
    <p:sldLayoutId id="2147485217" r:id="rId9"/>
    <p:sldLayoutId id="2147485218" r:id="rId10"/>
    <p:sldLayoutId id="2147485219" r:id="rId11"/>
    <p:sldLayoutId id="21474852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307805-888C-4F1E-88F1-2B29B78583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40" r:id="rId6"/>
    <p:sldLayoutId id="2147485241" r:id="rId7"/>
    <p:sldLayoutId id="2147485226" r:id="rId8"/>
    <p:sldLayoutId id="2147485227" r:id="rId9"/>
    <p:sldLayoutId id="2147485228" r:id="rId10"/>
    <p:sldLayoutId id="21474852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24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slide" Target="slide10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slide" Target="slide119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slide" Target="slide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.gov.tw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dn.com/frankbetty/339112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hyperlink" Target="http://law.moj.gov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7.xml"/><Relationship Id="rId7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9.xml"/><Relationship Id="rId7" Type="http://schemas.openxmlformats.org/officeDocument/2006/relationships/slide" Target="slide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5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1.xml"/><Relationship Id="rId5" Type="http://schemas.openxmlformats.org/officeDocument/2006/relationships/slide" Target="slide5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4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61.xml"/><Relationship Id="rId7" Type="http://schemas.openxmlformats.org/officeDocument/2006/relationships/slide" Target="slide6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4.xml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slide" Target="slide44.xml"/><Relationship Id="rId4" Type="http://schemas.openxmlformats.org/officeDocument/2006/relationships/image" Target="../media/image8.png"/><Relationship Id="rId9" Type="http://schemas.openxmlformats.org/officeDocument/2006/relationships/slide" Target="slide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65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6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48.xml"/><Relationship Id="rId7" Type="http://schemas.openxmlformats.org/officeDocument/2006/relationships/slide" Target="slide6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70.xml"/><Relationship Id="rId7" Type="http://schemas.openxmlformats.org/officeDocument/2006/relationships/slide" Target="slide4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1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image" Target="../media/image6.jpeg"/><Relationship Id="rId7" Type="http://schemas.openxmlformats.org/officeDocument/2006/relationships/slide" Target="slide9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2.xml"/><Relationship Id="rId5" Type="http://schemas.openxmlformats.org/officeDocument/2006/relationships/slide" Target="slide35.xml"/><Relationship Id="rId4" Type="http://schemas.openxmlformats.org/officeDocument/2006/relationships/slide" Target="slide7.xml"/><Relationship Id="rId9" Type="http://schemas.openxmlformats.org/officeDocument/2006/relationships/slide" Target="slide1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4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77.xm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5" Type="http://schemas.openxmlformats.org/officeDocument/2006/relationships/image" Target="../media/image8.png"/><Relationship Id="rId4" Type="http://schemas.openxmlformats.org/officeDocument/2006/relationships/slide" Target="slide8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79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1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89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82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slide" Target="slid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611188" y="4076700"/>
            <a:ext cx="82296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TW" altLang="zh-TW" sz="5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應用文──</a:t>
            </a:r>
            <a:r>
              <a:rPr lang="zh-TW" altLang="zh-TW" sz="4400" b="1" smtClean="0">
                <a:latin typeface="Arial" charset="0"/>
                <a:ea typeface="標楷體" pitchFamily="65" charset="-120"/>
              </a:rPr>
              <a:t>　 </a:t>
            </a:r>
            <a:endParaRPr lang="zh-TW" altLang="en-US" sz="4400" b="1" smtClean="0">
              <a:latin typeface="Arial" charset="0"/>
              <a:ea typeface="標楷體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zh-TW" altLang="en-US" sz="4400" b="1" smtClean="0">
                <a:latin typeface="Arial" charset="0"/>
                <a:ea typeface="標楷體" pitchFamily="65" charset="-120"/>
              </a:rPr>
              <a:t>存證信函、啟事、廣告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611188" y="1431925"/>
            <a:ext cx="840740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一般信函沒有第三人可以做證，但存證信函載有寄件人、收件人、發件時間等資訊，因此不會造成口說無憑  的情形；將來如果有所爭議時，寄出的存證信函就是最好的呈堂證供  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因此，存證信函最主要的功用在於達成法律上「證據保存」、「告知」及「防患未然」等效益。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419475" y="3389313"/>
            <a:ext cx="36671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b="1">
                <a:solidFill>
                  <a:srgbClr val="3399FF"/>
                </a:solidFill>
                <a:ea typeface="標楷體" pitchFamily="65" charset="-120"/>
              </a:rPr>
              <a:t>ㄍㄨㄥ</a:t>
            </a:r>
          </a:p>
        </p:txBody>
      </p:sp>
      <p:pic>
        <p:nvPicPr>
          <p:cNvPr id="26628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909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25" y="2592589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存證信函的功能－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26631" name="Picture 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zh-TW" sz="3200" smtClean="0">
                <a:solidFill>
                  <a:srgbClr val="FF0000"/>
                </a:solidFill>
                <a:latin typeface="標楷體" pitchFamily="65" charset="-120"/>
              </a:rPr>
              <a:t>由「同意以新臺幣參萬元和解」可知，</a:t>
            </a:r>
            <a:endParaRPr lang="zh-TW" altLang="en-US" sz="320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   對方並未拒絕車禍賠償、和解的條件。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若曉明仍未在對方提出的期限內回應，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   對方將會對曉明提出相關刑事、民事訴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   訟。</a:t>
            </a:r>
            <a:endParaRPr lang="en-US" altLang="zh-TW" sz="3200" smtClean="0">
              <a:solidFill>
                <a:srgbClr val="FF00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曉明在六月一日以前與對方完成和解，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</a:rPr>
              <a:t>   就不會被提告。</a:t>
            </a:r>
          </a:p>
        </p:txBody>
      </p: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684213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1878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692150"/>
            <a:ext cx="9504363" cy="60213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下列有關「啟事」的敘述，何者正確？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具名：為避免不明人士騷擾，可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不具名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內容：具有法律約束力，故書寫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時不可不慎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方式：為求慎重，只能以書面陳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述的方式呈現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對象：個人或團體，對社會大眾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、一部分人或某一個人均可　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10080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D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9812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1"/>
          <p:cNvSpPr txBox="1">
            <a:spLocks/>
          </p:cNvSpPr>
          <p:nvPr/>
        </p:nvSpPr>
        <p:spPr bwMode="auto">
          <a:xfrm>
            <a:off x="107950" y="966788"/>
            <a:ext cx="8712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啟事人具名為「啟事」必須之條件。若為私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人則列具姓名，若為商店機構應列具全名，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以示負責。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啟事的內容不一定具有法律的約束力，但書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寫時仍須注意其內容的適切性。</a:t>
            </a:r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啟事的方式，除了以書面陳述的方式呈現， 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另電視、網路等媒體亦可發布啟事。</a:t>
            </a:r>
            <a:endParaRPr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755650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2083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925" y="836613"/>
            <a:ext cx="9145588" cy="57531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)6.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下列廣告詞深具創意與巧思，其中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廣告的產品或訴求，何者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有誤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(A)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「肝苦誰人知」──保健食品廣告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「想像力是你的超能力」──電信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公司廣告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「我不認識你，但是我謝謝你」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──公益廣告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(D)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「什麼都有，什麼都賣，什麼都不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奇怪」──拍賣網站廣告　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863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186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39750" y="1063625"/>
            <a:ext cx="82089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白蘭氏五味子芝麻錠。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文具用品</a:t>
            </a:r>
            <a:r>
              <a:rPr kumimoji="0" lang="zh-TW" altLang="en-US" sz="32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（雄獅文具）廣告。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捐血廣告。 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雅虎國際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Yahoo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！奇摩拍賣。</a:t>
            </a:r>
          </a:p>
          <a:p>
            <a:pPr eaLnBrk="1" hangingPunct="1">
              <a:lnSpc>
                <a:spcPct val="120000"/>
              </a:lnSpc>
            </a:pPr>
            <a:endParaRPr kumimoji="0"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22884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836613"/>
            <a:ext cx="9504363" cy="53292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)7.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警告標語：「香菸銷肺者請自重！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」巧妙運用同音異義字而達成廣告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效果。下列何者亦使用同樣的技巧？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鑽石恆久遠，一顆永留傳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戰鬥，戰痘，只要青春不要痘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世界上最重要的一部車是爸爸的肩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肝要是好，人生是彩色的；肝要是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不好，人生是黑白的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7921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612775" y="1100138"/>
            <a:ext cx="770413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題幹與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皆為諧音雙關。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象徵。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譬喻。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映襯。</a:t>
            </a:r>
          </a:p>
        </p:txBody>
      </p:sp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2493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620713"/>
            <a:ext cx="8964612" cy="59769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)8.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下列流行廣告及其意涵的詮釋，何者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有誤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「幻滅是成長的開始」──不經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一事，不長一智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「心動不如馬上行動」──臨淵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羨魚，不如退而結網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「不在乎天長地久，只在乎曾經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擁有」──剎那，即是永恆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「要刮別人的鬍子，先把自己的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刮乾淨」──不患人之不己知，患不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知人也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89376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lnSpc>
                <a:spcPct val="11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D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693738"/>
            <a:ext cx="8642350" cy="59753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意謂不親身經歷，就不能增長一些見識，亦即經驗能使人增長知識。</a:t>
            </a:r>
          </a:p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喻雖有願望，但只憑空妄想，難收實效。出自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漢書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‧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董仲舒傳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。語譯：在水邊空想著捕魚回家，還不如馬上回家織一張漁網，把魚捕回家。</a:t>
            </a:r>
          </a:p>
          <a:p>
            <a:pPr marL="44450" indent="0" algn="just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意指兩情相悅的情侶，曾經擁有相戀時的美好，即使未來無法長相廝守，亦了無遺憾。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強調凡事須先自省／此強調知人。出自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論語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‧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學而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。語譯：不必擔心別人不知道自己的才能，只須擔心自己不知道別人的長處。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755650" y="1127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2698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內容版面配置區 1"/>
          <p:cNvSpPr>
            <a:spLocks/>
          </p:cNvSpPr>
          <p:nvPr/>
        </p:nvSpPr>
        <p:spPr bwMode="auto">
          <a:xfrm>
            <a:off x="428625" y="981075"/>
            <a:ext cx="824706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zh-TW" altLang="en-US" sz="3200">
                <a:latin typeface="Cambria" pitchFamily="18" charset="0"/>
                <a:ea typeface="標楷體" pitchFamily="65" charset="-120"/>
              </a:rPr>
              <a:t>請根據廣告文案撰寫的原則與結構，為某一產品設計一則廣告。可圖文兼備，亦可僅見文案。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07888" name="Group 16"/>
          <p:cNvGraphicFramePr>
            <a:graphicFrameLocks noGrp="1"/>
          </p:cNvGraphicFramePr>
          <p:nvPr/>
        </p:nvGraphicFramePr>
        <p:xfrm>
          <a:off x="684213" y="3141663"/>
          <a:ext cx="7775575" cy="2736850"/>
        </p:xfrm>
        <a:graphic>
          <a:graphicData uri="http://schemas.openxmlformats.org/drawingml/2006/table">
            <a:tbl>
              <a:tblPr/>
              <a:tblGrid>
                <a:gridCol w="7775575"/>
              </a:tblGrid>
              <a:tr h="273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ㄧ、主標題：悅讀閱有趣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二、副標題：第一屆翰林童書大賞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三、內文：張開文字的翅膀，飛入童「顏」童語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的奇幻世界，開始一段充滿冒險、歡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笑與感動的閱讀之旅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四、標語：閱讀，讓孩子的童年充滿喜悅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A3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28009" name="Rectangle 15"/>
          <p:cNvSpPr>
            <a:spLocks noChangeArrowheads="1"/>
          </p:cNvSpPr>
          <p:nvPr/>
        </p:nvSpPr>
        <p:spPr bwMode="auto">
          <a:xfrm>
            <a:off x="684213" y="2493963"/>
            <a:ext cx="247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600">
                <a:solidFill>
                  <a:srgbClr val="FF6699"/>
                </a:solidFill>
                <a:latin typeface="Arial" charset="0"/>
                <a:ea typeface="標楷體" pitchFamily="65" charset="-120"/>
              </a:rPr>
              <a:t>參考答案：</a:t>
            </a:r>
          </a:p>
        </p:txBody>
      </p:sp>
      <p:pic>
        <p:nvPicPr>
          <p:cNvPr id="128010" name="Picture 1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1" name="標題 1"/>
          <p:cNvSpPr>
            <a:spLocks/>
          </p:cNvSpPr>
          <p:nvPr/>
        </p:nvSpPr>
        <p:spPr bwMode="auto">
          <a:xfrm>
            <a:off x="1546225" y="-242888"/>
            <a:ext cx="59055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zh-TW" altLang="zh-TW" sz="4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二、進階練習</a:t>
            </a:r>
            <a:endParaRPr kumimoji="0" lang="zh-TW" altLang="en-US" sz="4400" b="1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96875" y="908050"/>
            <a:ext cx="866775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許多民事、刑事案件在上法庭前，只要當事人能在適當時機寄出存證信函，無論是主張個人的權利、表明立場、陳述事件發生始末，或是通知、催告、警示對方，只要足以證明寄件人何時寄發信件、收件人何時收件，在時間上的證據力，都是確定且有效的</a:t>
            </a:r>
            <a:r>
              <a:rPr lang="zh-TW" altLang="en-US" sz="3200" dirty="0" smtClean="0">
                <a:solidFill>
                  <a:schemeClr val="tx1"/>
                </a:solidFill>
              </a:rPr>
              <a:t>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因為時效的遵守與否，往往是法律關係是否生效的重要條件。當對方收到存證信函時，就足以證明寄件人已完成意思表示（或通知），故存證信函能發揮其證據的功能。</a:t>
            </a: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存證信函的功能－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2765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1187450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6600" b="1">
                <a:latin typeface="標楷體" pitchFamily="65" charset="-120"/>
                <a:ea typeface="標楷體" pitchFamily="65" charset="-120"/>
              </a:rPr>
              <a:t>五、統測精選</a:t>
            </a:r>
          </a:p>
        </p:txBody>
      </p:sp>
      <p:pic>
        <p:nvPicPr>
          <p:cNvPr id="12902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4"/>
          <p:cNvSpPr txBox="1">
            <a:spLocks noChangeArrowheads="1"/>
          </p:cNvSpPr>
          <p:nvPr/>
        </p:nvSpPr>
        <p:spPr bwMode="auto">
          <a:xfrm>
            <a:off x="0" y="765175"/>
            <a:ext cx="9072563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(    )1.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「紅杏枝頭春意鬧」一句，其修辭方式係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運用人們的感覺可以互通、類比的特性，將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「聽覺」上的「鬧」，移來形容「視覺」上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的「枝頭開滿紅色杏花」。下列四則房屋廣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告標題，何者也使用相同的修辭方式？　</a:t>
            </a:r>
          </a:p>
          <a:p>
            <a:pPr hangingPunct="1">
              <a:lnSpc>
                <a:spcPct val="110000"/>
              </a:lnSpc>
            </a:pP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       (A)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大都市新天地讓你住東區也像在國外　</a:t>
            </a:r>
          </a:p>
          <a:p>
            <a:pPr hangingPunct="1">
              <a:lnSpc>
                <a:spcPct val="110000"/>
              </a:lnSpc>
            </a:pP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       (B)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獨享</a:t>
            </a: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4000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坪花園媲美一座美式足球場　</a:t>
            </a:r>
          </a:p>
          <a:p>
            <a:pPr hangingPunct="1">
              <a:lnSpc>
                <a:spcPct val="110000"/>
              </a:lnSpc>
            </a:pP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       (C)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站前唯美公園尊邸天天都像在聆賞韋瓦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    第的四季　</a:t>
            </a:r>
          </a:p>
          <a:p>
            <a:pPr hangingPunct="1">
              <a:lnSpc>
                <a:spcPct val="110000"/>
              </a:lnSpc>
            </a:pP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       (D)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連</a:t>
            </a: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Discovery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攝影團隊都要讚嘆的世界級</a:t>
            </a:r>
          </a:p>
          <a:p>
            <a:pPr hangingPunct="1">
              <a:lnSpc>
                <a:spcPct val="110000"/>
              </a:lnSpc>
            </a:pP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          海景風光            </a:t>
            </a: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(97</a:t>
            </a:r>
            <a:r>
              <a:rPr lang="zh-TW" altLang="en-US" sz="310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31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04825" y="7651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C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005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83534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本題在測驗摹寫修辭中的「移覺」。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「韋瓦第的四季」「聽覺」上的唯美用來形容建築空間的「視覺」設計，因此答案為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179388" y="5445125"/>
            <a:ext cx="89646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>
                <a:ea typeface="標楷體" pitchFamily="65" charset="-120"/>
              </a:rPr>
              <a:t>本題測驗學生</a:t>
            </a:r>
            <a:r>
              <a:rPr kumimoji="0" lang="zh-TW" altLang="en-US" sz="3000" b="1">
                <a:ea typeface="標楷體" pitchFamily="65" charset="-120"/>
              </a:rPr>
              <a:t>廣告用語應用的能力</a:t>
            </a:r>
            <a:r>
              <a:rPr kumimoji="0" lang="zh-TW" altLang="en-US" sz="3000">
                <a:ea typeface="標楷體" pitchFamily="65" charset="-120"/>
              </a:rPr>
              <a:t>。</a:t>
            </a:r>
          </a:p>
        </p:txBody>
      </p:sp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684213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31077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7852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    )2.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閱讀下列詩句，推斷詩意與哪一則廣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告標語最接近？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    愛好由來下筆難，一詩千改始心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安。阿婆猶是初笄女，頭未梳成不許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看。              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袁枚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遣興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〉)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          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注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初笄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剛開始學習簪髮妝扮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笄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髮簪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(A)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慈母心，豆腐心　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(B)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專注完美，近乎苛求　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(C)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世事難料，對人要更好　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(D)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萬事皆可達，唯有情無價 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(98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828675" y="9810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210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864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64235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從「一詩千改始心安」 、 「頭未梳成不許看」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，可以看出自我要求很高。「千改」是誇飾用語，顯現求好心切，「近乎苛求」的態度，是為了力臻「完美的境界」。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語譯：喜歡創作的人從來就是下筆時最艱難，一首詩總是要改過了千遍才覺得心安。就好像是老婆婆卻剛開始學習簪髮妝扮一樣，頭髮還沒梳好前不許人家先偷看。</a:t>
            </a:r>
          </a:p>
        </p:txBody>
      </p:sp>
      <p:sp>
        <p:nvSpPr>
          <p:cNvPr id="133123" name="Text Box 4"/>
          <p:cNvSpPr txBox="1">
            <a:spLocks noChangeArrowheads="1"/>
          </p:cNvSpPr>
          <p:nvPr/>
        </p:nvSpPr>
        <p:spPr bwMode="auto">
          <a:xfrm>
            <a:off x="611188" y="5759450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>
                <a:ea typeface="標楷體" pitchFamily="65" charset="-120"/>
              </a:rPr>
              <a:t>本題測驗學生</a:t>
            </a:r>
            <a:r>
              <a:rPr kumimoji="0" lang="zh-TW" altLang="en-US" sz="3000" b="1">
                <a:ea typeface="標楷體" pitchFamily="65" charset="-120"/>
              </a:rPr>
              <a:t>廣告用語應用的能力</a:t>
            </a:r>
            <a:r>
              <a:rPr kumimoji="0" lang="zh-TW" altLang="en-US" sz="3000">
                <a:ea typeface="標楷體" pitchFamily="65" charset="-120"/>
              </a:rPr>
              <a:t>。</a:t>
            </a: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684213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33125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23850" y="3357563"/>
            <a:ext cx="863600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64235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從「一詩千改始心安」 、 「頭未梳成不許看」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，可以看出自我要求很高。「千改」是誇飾用語，顯現求好心切，「近乎苛求」的態度，是為了力臻「完美的境界」。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ea typeface="標楷體" pitchFamily="65" charset="-120"/>
              </a:rPr>
              <a:t>語譯：喜歡創作的人從來就是下筆時最艱難，一首詩總是要改過了千遍才覺得心安。就好像是老婆婆卻剛開始學習簪髮妝扮一樣，頭髮還沒梳好前不許人家先偷看。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5" grpId="0" animBg="1"/>
      <p:bldP spid="21709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79388" y="788988"/>
            <a:ext cx="9180512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    )3.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下列五則廣告金句──「天生超人氣，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不該遭人棄」、「不在辦公室，也能辦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公事」、「管他什麼垢，一瓶就夠」、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「一把抵兩把，何需瑪麗亞」、「好身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體，沒人敢惹你」，它們共同的語言修</a:t>
            </a:r>
          </a:p>
          <a:p>
            <a:pPr eaLnBrk="1" hangingPunct="1">
              <a:lnSpc>
                <a:spcPct val="115000"/>
              </a:lnSpc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      飾特色為何？             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(100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(A)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使用對偶　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(B)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正話反說　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(C)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刻意押韻　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 (D)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層層遞進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84213" y="800100"/>
            <a:ext cx="9366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C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4148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79388" y="1001713"/>
            <a:ext cx="878522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對偶：指把字數相等，結構相同或相似，意義相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關、相近或相反的兩個詞或短語，對稱的排列在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一起。題幹中的廣告金句或有字數不相等，或有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詞性結構不同，所以不可視為「對偶」。</a:t>
            </a: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正話反說近於「倒反」修辭格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言辭表面的意義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和作者內心真意相反的修辭法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，以上所有廣告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金句都沒有「倒反」修辭格的特點。</a:t>
            </a: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每組廣告金句都有押韻的特點：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天生超人氣</a:t>
            </a:r>
            <a:endParaRPr kumimoji="0" lang="en-US" altLang="zh-TW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ㄧ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不該遭人棄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ㄧ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」、「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不在辦公室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ㄕ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)，</a:t>
            </a: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也能辦公事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ㄕ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」、「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管他什麼垢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ㄡ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一瓶就</a:t>
            </a:r>
            <a:endParaRPr kumimoji="0" lang="en-US" altLang="zh-TW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夠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ㄡ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」、「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一把抵兩把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ㄚ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何需瑪麗亞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ㄚ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eaLnBrk="1" hangingPunct="1">
              <a:lnSpc>
                <a:spcPct val="85000"/>
              </a:lnSpc>
            </a:pP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」、「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好身體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ㄧ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)，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沒人敢惹你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ㄧ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」。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押韻</a:t>
            </a:r>
            <a:endParaRPr kumimoji="0" lang="en-US" altLang="zh-TW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的好處在於使廣告詞易於琅琅上口，增強廣告效</a:t>
            </a: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>
              <a:lnSpc>
                <a:spcPct val="85000"/>
              </a:lnSpc>
            </a:pPr>
            <a:r>
              <a:rPr kumimoji="0" lang="en-US" altLang="zh-TW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果。</a:t>
            </a:r>
            <a:endParaRPr kumimoji="0" lang="zh-TW" altLang="en-US" sz="3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3517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28040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以上所有廣告金句都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「層層遞進」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特點。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層遞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」指運用三個或三個以上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構相同或相似的語句，將事物按照大小、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多少、長短、高低、輕重、遠近、難易、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深淺、內外、強弱、親疏、詳略等順序依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次排列，表達層層遞升或層層遞降的意思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>
                <a:ea typeface="標楷體" pitchFamily="65" charset="-120"/>
              </a:rPr>
              <a:t>本題測驗學生</a:t>
            </a:r>
            <a:r>
              <a:rPr kumimoji="0" lang="zh-TW" altLang="en-US" sz="3000" b="1">
                <a:ea typeface="標楷體" pitchFamily="65" charset="-120"/>
              </a:rPr>
              <a:t>廣告用語應用的能力</a:t>
            </a:r>
            <a:r>
              <a:rPr kumimoji="0" lang="zh-TW" altLang="en-US" sz="3000">
                <a:ea typeface="標楷體" pitchFamily="65" charset="-120"/>
              </a:rPr>
              <a:t>。</a:t>
            </a:r>
          </a:p>
        </p:txBody>
      </p:sp>
      <p:pic>
        <p:nvPicPr>
          <p:cNvPr id="136196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914400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/>
            <a:r>
              <a:rPr lang="en-US" altLang="zh-TW" sz="2900" dirty="0">
                <a:latin typeface="標楷體" pitchFamily="65" charset="-120"/>
                <a:ea typeface="標楷體" pitchFamily="65" charset="-120"/>
              </a:rPr>
              <a:t>(    )4.</a:t>
            </a:r>
            <a:r>
              <a:rPr lang="zh-TW" altLang="en-US" sz="2900" dirty="0">
                <a:latin typeface="標楷體" pitchFamily="65" charset="-120"/>
                <a:ea typeface="標楷體" pitchFamily="65" charset="-120"/>
              </a:rPr>
              <a:t>關於下列廣告詞修辭手法的敘述，何者</a:t>
            </a:r>
            <a:r>
              <a:rPr lang="zh-TW" altLang="en-US" sz="2900" b="1" dirty="0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en-US" sz="2900" dirty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hangingPunct="1">
              <a:spcBef>
                <a:spcPct val="20000"/>
              </a:spcBef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人說：  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船若駛出港，就不怕風浪大；人若肯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打</a:t>
            </a:r>
          </a:p>
          <a:p>
            <a:pPr hangingPunct="1"/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拚，就不怕日子不快活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。現在這些話，再講也沒人聽</a:t>
            </a:r>
          </a:p>
          <a:p>
            <a:pPr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。你也知道，這種時機，  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想撒網，沒有魚；想打拚</a:t>
            </a:r>
          </a:p>
          <a:p>
            <a:pPr hangingPunct="1"/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無處去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  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從早到晚拚生拚死，錢多賺不到兩分；</a:t>
            </a:r>
          </a:p>
          <a:p>
            <a:pPr hangingPunct="1"/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誰知道食衣住行，一夜竟然漲了五分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。常有人跟我們</a:t>
            </a:r>
          </a:p>
          <a:p>
            <a:pPr hangingPunct="1"/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說：「艱苦是暫時，未來有希望」──   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沒錯啦，</a:t>
            </a:r>
          </a:p>
          <a:p>
            <a:pPr hangingPunct="1"/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不過已經「暫時」這麼多年，不知「希望」要等何年</a:t>
            </a:r>
          </a:p>
          <a:p>
            <a:pPr hangingPunct="1"/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　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做事人，沒家產，一分五釐都要拿工具自己鏟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  </a:t>
            </a:r>
          </a:p>
          <a:p>
            <a:pPr hangingPunct="1"/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唯一的本錢是身體，時機越不利，我們越要照顧好</a:t>
            </a:r>
          </a:p>
          <a:p>
            <a:pPr hangingPunct="1"/>
            <a:r>
              <a:rPr lang="zh-TW" altLang="en-US" sz="3000" u="sng" dirty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。趁年尾，稍休息，明年的力氣，我們現在先準</a:t>
            </a:r>
          </a:p>
          <a:p>
            <a:pPr hangingPunct="1"/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備。</a:t>
            </a:r>
          </a:p>
        </p:txBody>
      </p:sp>
      <p:pic>
        <p:nvPicPr>
          <p:cNvPr id="137219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537742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8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43706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4" name="Picture 9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10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23850" y="1728788"/>
            <a:ext cx="88201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>
                <a:latin typeface="標楷體" pitchFamily="65" charset="-120"/>
                <a:ea typeface="標楷體" pitchFamily="65" charset="-120"/>
              </a:rPr>
              <a:t>(    )4.</a:t>
            </a:r>
            <a:r>
              <a:rPr lang="zh-TW" altLang="en-US" sz="2900">
                <a:latin typeface="標楷體" pitchFamily="65" charset="-120"/>
                <a:ea typeface="標楷體" pitchFamily="65" charset="-120"/>
              </a:rPr>
              <a:t>關於下列廣告詞修辭手法的敘述，何者</a:t>
            </a:r>
            <a:r>
              <a:rPr lang="zh-TW" altLang="en-US" sz="2900" b="1">
                <a:latin typeface="標楷體" pitchFamily="65" charset="-120"/>
                <a:ea typeface="標楷體" pitchFamily="65" charset="-120"/>
              </a:rPr>
              <a:t>錯</a:t>
            </a:r>
          </a:p>
          <a:p>
            <a:pPr eaLnBrk="1" hangingPunct="1"/>
            <a:r>
              <a:rPr lang="zh-TW" altLang="en-US" sz="2900" b="1">
                <a:latin typeface="標楷體" pitchFamily="65" charset="-120"/>
                <a:ea typeface="標楷體" pitchFamily="65" charset="-120"/>
              </a:rPr>
              <a:t>        誤</a:t>
            </a:r>
            <a:r>
              <a:rPr lang="zh-TW" altLang="en-US" sz="290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(A)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使用映襯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(B)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使用誇飾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(C)  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使用排比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      (D)   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刻意押韻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(103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55650" y="1697038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8244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36909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8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703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9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41830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11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98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1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036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17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004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9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2413" y="836613"/>
            <a:ext cx="8640762" cy="5021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存證信函用紙在郵局即可購得，若親筆撰寫，須注意字跡明顯端正；亦可至中華郵政全球資訊網（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hlinkClick r:id="rId3"/>
              </a:rPr>
              <a:t>http://www.post.gov.tw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）下載存證信函檔案，以打字方式輸入文字，並依存證信函使用說明，完成書寫。</a:t>
            </a:r>
          </a:p>
          <a:p>
            <a:pPr>
              <a:lnSpc>
                <a:spcPct val="9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「寄件人」、「收件人」與「副本收件人」欄：在「寄件人」與「收件人」的欄位，應分別寫出自己與對方的姓名、地址，最好也寫明自己的聯絡電話，以方便對方聯繫。「副本收件人」的欄位可寫上相關的人或機構，如果沒有利害關係人需要通知，就可以不用寫。</a:t>
            </a:r>
            <a:r>
              <a:rPr lang="zh-TW" altLang="en-US" sz="2800" dirty="0" smtClean="0"/>
              <a:t>   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存證信函的撰寫要點－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28676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1375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未使用誇飾。（按：用結構相似的句法，接二連三的表達出同範圍、同性質的意象，稱為「排比」。    皆使用二句結構相似的句法，從廣義的排比定義而言依舊屬之。</a:t>
            </a: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23850" y="5084763"/>
            <a:ext cx="8820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>
                <a:ea typeface="標楷體" pitchFamily="65" charset="-120"/>
              </a:rPr>
              <a:t>本題測驗學生</a:t>
            </a:r>
            <a:r>
              <a:rPr kumimoji="0" lang="zh-TW" altLang="en-US" sz="3000" b="1">
                <a:ea typeface="標楷體" pitchFamily="65" charset="-120"/>
              </a:rPr>
              <a:t>廣告用語應用的能力</a:t>
            </a:r>
            <a:r>
              <a:rPr kumimoji="0" lang="zh-TW" altLang="en-US" sz="3000">
                <a:ea typeface="標楷體" pitchFamily="65" charset="-120"/>
              </a:rPr>
              <a:t>。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55650" y="11588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233477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7813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7813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9" descr="下ICON-回主目錄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3" name="Text Box 10"/>
          <p:cNvSpPr txBox="1">
            <a:spLocks noChangeArrowheads="1"/>
          </p:cNvSpPr>
          <p:nvPr/>
        </p:nvSpPr>
        <p:spPr bwMode="auto">
          <a:xfrm>
            <a:off x="1908175" y="765175"/>
            <a:ext cx="54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circleNumWdWhitePlain"/>
            </a:pPr>
            <a:endParaRPr lang="zh-TW" altLang="en-US" sz="3200">
              <a:solidFill>
                <a:srgbClr val="FF3300"/>
              </a:solidFill>
            </a:endParaRPr>
          </a:p>
          <a:p>
            <a:pPr eaLnBrk="1" hangingPunct="1"/>
            <a:endParaRPr lang="zh-TW" altLang="en-US" sz="32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6600" b="1">
                <a:latin typeface="標楷體" pitchFamily="65" charset="-120"/>
                <a:ea typeface="標楷體" pitchFamily="65" charset="-120"/>
              </a:rPr>
              <a:t>六、網路資源</a:t>
            </a:r>
          </a:p>
        </p:txBody>
      </p:sp>
      <p:pic>
        <p:nvPicPr>
          <p:cNvPr id="14029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1042988" y="1125538"/>
            <a:ext cx="8407400" cy="3095625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endParaRPr lang="zh-TW" altLang="en-US" sz="3200" smtClean="0"/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Char char="n"/>
              <a:defRPr/>
            </a:pPr>
            <a:r>
              <a:rPr lang="zh-TW" altLang="zh-TW" sz="3200" smtClean="0">
                <a:hlinkClick r:id="rId3"/>
              </a:rPr>
              <a:t>法蘭克的部落格</a:t>
            </a:r>
            <a:endParaRPr lang="zh-TW" altLang="en-US" sz="3200" smtClean="0"/>
          </a:p>
          <a:p>
            <a:pPr indent="-273050" eaLnBrk="1" hangingPunct="1">
              <a:spcBef>
                <a:spcPts val="575"/>
              </a:spcBef>
              <a:buSzPct val="75000"/>
              <a:buFont typeface="Wingdings" pitchFamily="2" charset="2"/>
              <a:buChar char="n"/>
              <a:defRPr/>
            </a:pPr>
            <a:r>
              <a:rPr lang="zh-TW" altLang="zh-TW" sz="3200" smtClean="0">
                <a:hlinkClick r:id="rId4"/>
              </a:rPr>
              <a:t>全國法規資料庫</a:t>
            </a:r>
            <a:endParaRPr lang="zh-TW" altLang="en-US" sz="3200" smtClean="0"/>
          </a:p>
        </p:txBody>
      </p:sp>
      <p:pic>
        <p:nvPicPr>
          <p:cNvPr id="141315" name="Picture 5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914400"/>
            <a:ext cx="8424862" cy="50212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「本文」欄：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每張存證信函的本文欄位共計十行，每行二十格，若包括標點符號在內，每張可寫二百個字。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存證信函的書寫與一般作文不同，完全不須空格，且須從第一格開始寫起，每格限寫一字（英文、數字、標點符號亦同）。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依據所認知事實的前因後果來書寫，須具體寫明：人（當事人）、事（事實經過）、時（發生的時間）、地（發生地）、物（標的物）等要項，切忌曖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昧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不清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</a:p>
        </p:txBody>
      </p:sp>
      <p:pic>
        <p:nvPicPr>
          <p:cNvPr id="29699" name="Picture 13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991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6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存證信函的撰寫要點－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grpSp>
        <p:nvGrpSpPr>
          <p:cNvPr id="29701" name="Group 19"/>
          <p:cNvGrpSpPr>
            <a:grpSpLocks/>
          </p:cNvGrpSpPr>
          <p:nvPr/>
        </p:nvGrpSpPr>
        <p:grpSpPr bwMode="auto">
          <a:xfrm>
            <a:off x="3348038" y="5886450"/>
            <a:ext cx="395287" cy="352425"/>
            <a:chOff x="166" y="3777"/>
            <a:chExt cx="249" cy="222"/>
          </a:xfrm>
        </p:grpSpPr>
        <p:sp>
          <p:nvSpPr>
            <p:cNvPr id="29706" name="Text Box 4"/>
            <p:cNvSpPr txBox="1">
              <a:spLocks noChangeArrowheads="1"/>
            </p:cNvSpPr>
            <p:nvPr/>
          </p:nvSpPr>
          <p:spPr bwMode="auto">
            <a:xfrm>
              <a:off x="166" y="3830"/>
              <a:ext cx="23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3399FF"/>
                  </a:solidFill>
                  <a:ea typeface="標楷體" pitchFamily="65" charset="-120"/>
                </a:rPr>
                <a:t>ㄞ</a:t>
              </a:r>
            </a:p>
          </p:txBody>
        </p:sp>
        <p:pic>
          <p:nvPicPr>
            <p:cNvPr id="29707" name="Picture 17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377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4232275" y="5880100"/>
            <a:ext cx="407988" cy="431800"/>
            <a:chOff x="158" y="3793"/>
            <a:chExt cx="257" cy="272"/>
          </a:xfrm>
        </p:grpSpPr>
        <p:sp>
          <p:nvSpPr>
            <p:cNvPr id="29704" name="Text Box 5"/>
            <p:cNvSpPr txBox="1">
              <a:spLocks noChangeArrowheads="1"/>
            </p:cNvSpPr>
            <p:nvPr/>
          </p:nvSpPr>
          <p:spPr bwMode="auto">
            <a:xfrm>
              <a:off x="158" y="379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3399FF"/>
                  </a:solidFill>
                  <a:ea typeface="標楷體" pitchFamily="65" charset="-120"/>
                </a:rPr>
                <a:t>ㄇㄟ</a:t>
              </a:r>
            </a:p>
          </p:txBody>
        </p:sp>
        <p:pic>
          <p:nvPicPr>
            <p:cNvPr id="29705" name="Picture 18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386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3" name="Picture 21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750" y="1431925"/>
            <a:ext cx="8424863" cy="35099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95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字句應力求簡潔，避免使用過度情緒化或模稜  兩可  的語句，若不熟悉法律，可委託律師代為撰寫，以免喪失在第一時間主張個人權利的機會。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95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撰寫時務必清楚寫明「目的」，例如：要求對方退貨、賠償、解除契約、減少價金  等，切忌含糊不清。</a:t>
            </a:r>
          </a:p>
        </p:txBody>
      </p:sp>
      <p:pic>
        <p:nvPicPr>
          <p:cNvPr id="30723" name="Picture 6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73275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0052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1547813" y="1989138"/>
            <a:ext cx="439737" cy="433387"/>
            <a:chOff x="1560" y="3339"/>
            <a:chExt cx="277" cy="273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560" y="3339"/>
              <a:ext cx="23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ea typeface="標楷體" pitchFamily="65" charset="-120"/>
                </a:rPr>
                <a:t>ㄌㄥ</a:t>
              </a:r>
            </a:p>
          </p:txBody>
        </p:sp>
        <p:pic>
          <p:nvPicPr>
            <p:cNvPr id="30729" name="Picture 7" descr="黑-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" y="3385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存證信函的撰寫要點－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30727" name="Picture 1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539750" y="1341438"/>
            <a:ext cx="8424863" cy="5021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95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6.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催告性質的存證信函，要記得寫上期限，例如：「請於文到三日內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逾  期  則本人將訴諸法律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」，也就是要求對方在某日前答覆或提出解決的方式。最後可書寫對方若不予以善意的回應，將會採取其他解決途徑，如訴諸法律訴訟  或報警處理等。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7.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最後再加上「特此通知，希即回覆」或「請臺端  自重，幸  勿自誤」等文句作結尾。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95000"/>
              </a:lnSpc>
              <a:buFont typeface="Wingdings 2" pitchFamily="18" charset="2"/>
              <a:buNone/>
              <a:defRPr/>
            </a:pP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31747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19891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8115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910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910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存證信函的撰寫要點－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pic>
        <p:nvPicPr>
          <p:cNvPr id="31752" name="Picture 9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Group 10"/>
          <p:cNvGrpSpPr>
            <a:grpSpLocks/>
          </p:cNvGrpSpPr>
          <p:nvPr/>
        </p:nvGrpSpPr>
        <p:grpSpPr bwMode="auto">
          <a:xfrm>
            <a:off x="6588125" y="1951038"/>
            <a:ext cx="431800" cy="312737"/>
            <a:chOff x="1202" y="1480"/>
            <a:chExt cx="272" cy="197"/>
          </a:xfrm>
        </p:grpSpPr>
        <p:sp>
          <p:nvSpPr>
            <p:cNvPr id="31754" name="文字方塊 6"/>
            <p:cNvSpPr txBox="1">
              <a:spLocks noChangeArrowheads="1"/>
            </p:cNvSpPr>
            <p:nvPr/>
          </p:nvSpPr>
          <p:spPr bwMode="auto">
            <a:xfrm>
              <a:off x="1202" y="1525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1200" b="1">
                  <a:latin typeface="Arial" charset="0"/>
                  <a:ea typeface="標楷體" pitchFamily="65" charset="-120"/>
                </a:rPr>
                <a:t>ㄩ</a:t>
              </a:r>
            </a:p>
          </p:txBody>
        </p:sp>
        <p:pic>
          <p:nvPicPr>
            <p:cNvPr id="3175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5900" y="1144588"/>
            <a:ext cx="8820150" cy="5021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「備註」欄：除了注意存證信函下方「備註」欄的各項說明外，萬一內容文字有塗改增刪時，應該在「備註」欄內註明訂正（刪除、插入）何字，並由寄件人在修改的地方簽章，而且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每頁塗改增刪的字數不得超過二十字。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四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附件：附件必須以和存證信函本身有關的文件為限，若正本有附件，副本也須具備。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zh-TW" altLang="en-US" sz="3200" dirty="0" smtClean="0"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</a:rPr>
              <a:t>  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存證信函的撰寫要點－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pic>
        <p:nvPicPr>
          <p:cNvPr id="327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765175"/>
            <a:ext cx="8820150" cy="480536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寄發：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存證信函須準備一式三份，除寄件人與收件人各執一份外，另一份留存郵局，以備日後須訴訟或有糾紛時可依此證明。如寄件人或收件人不只一人，每多一位寄件人或收件人時，均須多準備一份。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endParaRPr lang="zh-TW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存證信函書寫完成後應詳加檢查，並在每一份存證信函上簽名或蓋章，寄件人則須帶身分證、印章到郵局以雙掛號  寄發。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存證信函的寄件人與收件人住址，必須和信封上記載的相同。</a:t>
            </a:r>
          </a:p>
        </p:txBody>
      </p:sp>
      <p:pic>
        <p:nvPicPr>
          <p:cNvPr id="33795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50355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39750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存證信函的寄發與查閱－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33797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981075"/>
            <a:ext cx="8640763" cy="46624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存證信函以雙掛號郵寄後，須向郵局索取掛號收執聯。若對方已簽收，寄件人將會收到簽收回執，也可到郵局查閱簽收紀錄。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寄發存證信函須掌握適當時機（法律時效、合理催告時間），以免權益受損。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6.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寄件人持有的存證信函、郵局發予的「寄送收據」，及事後收到的「回執證明」都很重要，務必妥善保存，不可遺失。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39750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存證信函的寄發與查閱－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3482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052513"/>
            <a:ext cx="8640763" cy="46624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查閱：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留存於郵局的存證信函副本，自交寄日起，郵局會保存三年。在三年保存期限內，寄件人得以原憑證向原交寄郵局申請查閱，或另具副本申請證明；如果原憑證遺失，仍可用寄件人的身分證申請。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endParaRPr lang="zh-TW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三年保存期滿後，郵局會銷燬    存證信函，但是蓋有郵局日期戳  章及編號的存證信函副本，仍是寄件人在訴訟上強而有力的證據。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6426200" y="4221163"/>
            <a:ext cx="460375" cy="576262"/>
            <a:chOff x="3874" y="3521"/>
            <a:chExt cx="290" cy="363"/>
          </a:xfrm>
        </p:grpSpPr>
        <p:sp>
          <p:nvSpPr>
            <p:cNvPr id="35848" name="Text Box 4"/>
            <p:cNvSpPr txBox="1">
              <a:spLocks noChangeArrowheads="1"/>
            </p:cNvSpPr>
            <p:nvPr/>
          </p:nvSpPr>
          <p:spPr bwMode="auto">
            <a:xfrm>
              <a:off x="3874" y="3521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35849" name="Picture 8" descr="黑-三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368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4" name="Picture 7" descr="左箭頭-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36562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148263" y="4724400"/>
            <a:ext cx="366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b="1">
                <a:ea typeface="標楷體" pitchFamily="65" charset="-120"/>
              </a:rPr>
              <a:t>ㄔㄨㄛ</a:t>
            </a:r>
          </a:p>
        </p:txBody>
      </p:sp>
      <p:sp>
        <p:nvSpPr>
          <p:cNvPr id="35846" name="Text Box 11"/>
          <p:cNvSpPr txBox="1">
            <a:spLocks noChangeArrowheads="1"/>
          </p:cNvSpPr>
          <p:nvPr/>
        </p:nvSpPr>
        <p:spPr bwMode="auto">
          <a:xfrm>
            <a:off x="539750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存證信函的寄發與查閱－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35847" name="Picture 1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kumimoji="0" lang="zh-TW" altLang="en-US" sz="6600" b="1">
                <a:latin typeface="Calibri" pitchFamily="34" charset="0"/>
                <a:ea typeface="標楷體" pitchFamily="65" charset="-120"/>
              </a:rPr>
              <a:t>課前引導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735012" cy="6024563"/>
          </a:xfrm>
        </p:spPr>
        <p:txBody>
          <a:bodyPr vert="eaVert"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1" lang="zh-TW" altLang="en-US" sz="4400" b="1" cap="none" smtClean="0">
                <a:solidFill>
                  <a:schemeClr val="hlink"/>
                </a:solidFill>
                <a:latin typeface="Arial" charset="0"/>
              </a:rPr>
              <a:t>存證信函範例</a:t>
            </a:r>
          </a:p>
        </p:txBody>
      </p:sp>
      <p:pic>
        <p:nvPicPr>
          <p:cNvPr id="3686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64" y="0"/>
            <a:ext cx="507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60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8208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顧名思義：</a:t>
            </a:r>
            <a:r>
              <a:rPr lang="zh-TW" altLang="en-US" sz="3200">
                <a:ea typeface="標楷體" pitchFamily="65" charset="-120"/>
              </a:rPr>
              <a:t>看到名稱，就聯想到它的含義。</a:t>
            </a:r>
          </a:p>
        </p:txBody>
      </p:sp>
      <p:pic>
        <p:nvPicPr>
          <p:cNvPr id="37891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848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>
              <a:spcBef>
                <a:spcPct val="50000"/>
              </a:spcBef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郵件處理規則：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民國九十一年十二月三十日交通部交郵發字第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091B000166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號令訂定發布，全文共七十一條，並自九十二年一月一日起施行。</a:t>
            </a:r>
          </a:p>
        </p:txBody>
      </p:sp>
      <p:pic>
        <p:nvPicPr>
          <p:cNvPr id="38915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7777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意思表示：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表意人向外部表明希望發生一定程度上法律效果之意思的行為稱之。</a:t>
            </a:r>
          </a:p>
        </p:txBody>
      </p:sp>
      <p:pic>
        <p:nvPicPr>
          <p:cNvPr id="3993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口說無憑：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光靠嘴說不足為證。</a:t>
            </a:r>
          </a:p>
        </p:txBody>
      </p:sp>
      <p:pic>
        <p:nvPicPr>
          <p:cNvPr id="4096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994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呈堂證供：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在法庭上可以當成證物的言詞。</a:t>
            </a:r>
          </a:p>
        </p:txBody>
      </p:sp>
      <p:pic>
        <p:nvPicPr>
          <p:cNvPr id="4198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825500" y="1557338"/>
            <a:ext cx="7994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曖昧不清：</a:t>
            </a:r>
            <a:r>
              <a:rPr lang="zh-TW" altLang="en-US" sz="3200">
                <a:ea typeface="標楷體" pitchFamily="65" charset="-120"/>
              </a:rPr>
              <a:t>含混不清、幽暗不明。</a:t>
            </a:r>
          </a:p>
        </p:txBody>
      </p:sp>
      <p:pic>
        <p:nvPicPr>
          <p:cNvPr id="4301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790575" y="1484313"/>
            <a:ext cx="7526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模稜兩可：</a:t>
            </a:r>
            <a:r>
              <a:rPr lang="zh-TW" altLang="en-US" sz="3200">
                <a:ea typeface="標楷體" pitchFamily="65" charset="-120"/>
              </a:rPr>
              <a:t>比喻含糊不明確的言語、意見或主張。</a:t>
            </a:r>
          </a:p>
        </p:txBody>
      </p:sp>
      <p:pic>
        <p:nvPicPr>
          <p:cNvPr id="4403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790575" y="15573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價金：</a:t>
            </a:r>
            <a:r>
              <a:rPr lang="zh-TW" altLang="en-US" sz="3200">
                <a:ea typeface="標楷體" pitchFamily="65" charset="-120"/>
              </a:rPr>
              <a:t>雙方約定好的價錢。</a:t>
            </a:r>
          </a:p>
        </p:txBody>
      </p:sp>
      <p:pic>
        <p:nvPicPr>
          <p:cNvPr id="4505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90575" y="15573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逾期：</a:t>
            </a:r>
            <a:r>
              <a:rPr lang="zh-TW" altLang="en-US" sz="3200">
                <a:ea typeface="標楷體" pitchFamily="65" charset="-120"/>
              </a:rPr>
              <a:t>超過所定的期限。</a:t>
            </a:r>
          </a:p>
        </p:txBody>
      </p:sp>
      <p:pic>
        <p:nvPicPr>
          <p:cNvPr id="4608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1313" y="1484313"/>
            <a:ext cx="840740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</a:rPr>
              <a:t>          </a:t>
            </a:r>
            <a:r>
              <a:rPr lang="zh-TW" altLang="en-US" sz="3200" dirty="0" smtClean="0">
                <a:solidFill>
                  <a:schemeClr val="tx1"/>
                </a:solidFill>
              </a:rPr>
              <a:t>由於現代科技的快速發展，使得人與人之間的互動愈來愈頻繁，然而也因此產生不少的法律糾紛，造成人際關係的緊張與個人生活的不安。了解存證信函可以讓現代人認識如何保障個人權益，減少與他人發生糾紛的機會，是現代人必備的法律常識之一。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95288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關於存證信函</a:t>
            </a:r>
          </a:p>
        </p:txBody>
      </p:sp>
      <p:pic>
        <p:nvPicPr>
          <p:cNvPr id="1843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632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訴訟：</a:t>
            </a:r>
            <a:r>
              <a:rPr lang="zh-TW" altLang="en-US" sz="3200">
                <a:ea typeface="標楷體" pitchFamily="65" charset="-120"/>
              </a:rPr>
              <a:t>法律上指因個人權益不獲履行、受到侵害或其他事項爭執不能解決時，請求司法機構本於司法權，依法裁判的行為。</a:t>
            </a:r>
          </a:p>
        </p:txBody>
      </p:sp>
      <p:pic>
        <p:nvPicPr>
          <p:cNvPr id="4710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90575" y="1484313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臺端：</a:t>
            </a:r>
            <a:r>
              <a:rPr lang="zh-TW" altLang="en-US" sz="3200">
                <a:ea typeface="標楷體" pitchFamily="65" charset="-120"/>
              </a:rPr>
              <a:t>對人的敬稱。</a:t>
            </a:r>
          </a:p>
        </p:txBody>
      </p:sp>
      <p:pic>
        <p:nvPicPr>
          <p:cNvPr id="4813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790575" y="15573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幸：</a:t>
            </a:r>
            <a:r>
              <a:rPr lang="zh-TW" altLang="en-US" sz="3200">
                <a:ea typeface="標楷體" pitchFamily="65" charset="-120"/>
              </a:rPr>
              <a:t>希望。</a:t>
            </a:r>
          </a:p>
        </p:txBody>
      </p:sp>
      <p:pic>
        <p:nvPicPr>
          <p:cNvPr id="4915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790575" y="1484313"/>
            <a:ext cx="7597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雙掛號：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郵寄掛號信件需要收信人簽收單據，並將簽收單據給寄件人的郵寄方式。 </a:t>
            </a:r>
          </a:p>
        </p:txBody>
      </p:sp>
      <p:pic>
        <p:nvPicPr>
          <p:cNvPr id="5017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90575" y="15573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銷燬：</a:t>
            </a:r>
            <a:r>
              <a:rPr lang="zh-TW" altLang="en-US" sz="3200">
                <a:ea typeface="標楷體" pitchFamily="65" charset="-120"/>
              </a:rPr>
              <a:t>消毀、消滅。</a:t>
            </a:r>
          </a:p>
        </p:txBody>
      </p:sp>
      <p:pic>
        <p:nvPicPr>
          <p:cNvPr id="5120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>
                <a:latin typeface="Arial" charset="0"/>
                <a:ea typeface="標楷體" pitchFamily="65" charset="-120"/>
              </a:rPr>
              <a:t>二、啟事</a:t>
            </a:r>
          </a:p>
        </p:txBody>
      </p:sp>
      <p:pic>
        <p:nvPicPr>
          <p:cNvPr id="5222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484313"/>
            <a:ext cx="8407400" cy="48053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000" smtClean="0">
                <a:solidFill>
                  <a:schemeClr val="tx1"/>
                </a:solidFill>
              </a:rPr>
              <a:t>          </a:t>
            </a:r>
            <a:r>
              <a:rPr lang="zh-TW" altLang="zh-TW" sz="3200" smtClean="0">
                <a:solidFill>
                  <a:schemeClr val="tx1"/>
                </a:solidFill>
              </a:rPr>
              <a:t>凡個人或機關團體，針對某一個人、團體或社會大眾有所聲明或要求，並公開刊載於報紙、刊物、網站，或在電視、廣播中播出，或張貼於公共場所、街頭顯眼處的文書，稱為「啟事」。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啟事的意義</a:t>
            </a:r>
          </a:p>
        </p:txBody>
      </p:sp>
      <p:pic>
        <p:nvPicPr>
          <p:cNvPr id="5325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8402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   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啟事依性質可分為以下三類：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公布類：將事實向社會公告，使大眾或特定對象知曉該事，例如：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喜慶啟事：對婚嫁、壽誕、開幕、榮升、膺 選  、獲頒學位，或有殊榮  而告知或祝賀。如慶賀當選十大傑出青年等。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喪祭啟事：通告喪事或祭奠事宜。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鳴謝啟事：受人恩惠或慶賀而表達謝意。如感謝尋獲失物等。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8709025" y="2422525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 b="1">
                <a:ea typeface="標楷體" pitchFamily="65" charset="-120"/>
              </a:rPr>
              <a:t>ㄧㄥ</a:t>
            </a:r>
          </a:p>
        </p:txBody>
      </p:sp>
      <p:pic>
        <p:nvPicPr>
          <p:cNvPr id="54276" name="Picture 6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31" y="2945742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0" y="2945742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395288" y="-100013"/>
            <a:ext cx="84963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啟事的種類－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54279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785225" cy="4840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介紹啟事：推薦人才，或推薦某項活動、產品、書籍、將上映的電影等。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遷移啟事：通告公司行號或個人遷移新址。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6.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其他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通知啟事：個人或團體對外界宣達、通知非屬上述五項分類之通知事項。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啟事的種類－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5530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1360488"/>
            <a:ext cx="8893175" cy="4805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聲明  類：就某一事項，針對特定對象或社會大眾進行公開的聲明或宣示，此項通常與法律行為有關。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聲明啟事：宣示或表白對於某事的意見。如聲明作廢、聲明終止委託、聲明調整售價等。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遺失啟事：遺失證件後聲明作廢，以便請求補發或免除法律責任等。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更正啟事：發表的文件有誤，用以更正。</a:t>
            </a:r>
          </a:p>
        </p:txBody>
      </p:sp>
      <p:pic>
        <p:nvPicPr>
          <p:cNvPr id="56323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5573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啟事的種類－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56325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412875"/>
            <a:ext cx="840740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</a:rPr>
              <a:t>          </a:t>
            </a:r>
            <a:r>
              <a:rPr lang="zh-TW" altLang="en-US" sz="3200" dirty="0" smtClean="0">
                <a:solidFill>
                  <a:schemeClr val="tx1"/>
                </a:solidFill>
              </a:rPr>
              <a:t>啟事通常代表著某一件對大眾公開的聲明或是要求，張貼啟事的可以是機關、團體，也可以是個人。為達到某一個特定的目的或訴求，訴諸啟事是一個很有效率的方式。且可利用報紙、網站或電視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lang="zh-TW" altLang="en-US" sz="3200" dirty="0" smtClean="0">
                <a:solidFill>
                  <a:schemeClr val="tx1"/>
                </a:solidFill>
              </a:rPr>
              <a:t>等媒介，將啟事公告的事項延展至更遙遠的地方，讓更多人知道，因此學習啟事也是現代公民必備的應用文常識。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5288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關於啟事</a:t>
            </a:r>
          </a:p>
        </p:txBody>
      </p:sp>
      <p:pic>
        <p:nvPicPr>
          <p:cNvPr id="1946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893175" cy="28606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警告啟事：對某人或某部分人進行事前的告誡，多為採取法律行為前的步驟。如警告捲款潛逃的員工等。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道歉啟事：事後對某人表示歉疚  悔改，多為和解的條件或方法。如酒醉失言  後公開致歉等。</a:t>
            </a:r>
          </a:p>
        </p:txBody>
      </p:sp>
      <p:pic>
        <p:nvPicPr>
          <p:cNvPr id="57347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3797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99085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啟事的種類－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pic>
        <p:nvPicPr>
          <p:cNvPr id="57350" name="Picture 7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2350" cy="38877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徵求類：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公開向社會徵求，以達到特定目的。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徵求啟事：公開徵求人、物。如徵求人才、志工、稿件、物資等。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租售啟事：將物品、房地產出租出售。如房屋出租等。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尋訪啟事：請求提供線索以協助尋找人、物的下落。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懸賞啟事：以獎金或獎品公開請求協助尋找失聯  的人或失物。</a:t>
            </a:r>
          </a:p>
        </p:txBody>
      </p:sp>
      <p:pic>
        <p:nvPicPr>
          <p:cNvPr id="58371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8054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啟事的種類－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pic>
        <p:nvPicPr>
          <p:cNvPr id="58373" name="Picture 7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2263" y="1485900"/>
            <a:ext cx="8642350" cy="417512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一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標明主題：在正文之前，應以較大號的字體標明主題，使人一見即知其類別。如「急徵人才」、「徵稿」等。現在報紙皆有分類廣告，如不標明主題，報社亦會分類刊登。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啟事事實：將某一特定事項的聲明或要求，在啟事內容中詳細說明。如徵求人才的啟事，應列出應徵人員的資格、手續、日期、名額以及待遇等。</a:t>
            </a:r>
          </a:p>
        </p:txBody>
      </p:sp>
      <p:sp>
        <p:nvSpPr>
          <p:cNvPr id="59395" name="Text Box 13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啟事的結構－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59396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642350" cy="4805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三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啟事目的：應將啟事目的明列  ，使人有所遵從或引起讀者響應的意願。如徵求歷史文物啟事：「倘　　蒙割愛　，當致重酬  」；聲明啟事：「誠恐  外界不明真相，特此登報聲明」。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60419" name="Picture 3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7432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868738" y="2659063"/>
            <a:ext cx="473075" cy="431800"/>
            <a:chOff x="5394" y="3731"/>
            <a:chExt cx="298" cy="272"/>
          </a:xfrm>
        </p:grpSpPr>
        <p:sp>
          <p:nvSpPr>
            <p:cNvPr id="60427" name="Text Box 5"/>
            <p:cNvSpPr txBox="1">
              <a:spLocks noChangeArrowheads="1"/>
            </p:cNvSpPr>
            <p:nvPr/>
          </p:nvSpPr>
          <p:spPr bwMode="auto">
            <a:xfrm>
              <a:off x="5394" y="373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ea typeface="標楷體" pitchFamily="65" charset="-120"/>
                </a:rPr>
                <a:t>ㄊㄤ</a:t>
              </a:r>
            </a:p>
          </p:txBody>
        </p:sp>
        <p:pic>
          <p:nvPicPr>
            <p:cNvPr id="60428" name="Picture 8" descr="黑-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" y="3763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1" name="Picture 7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2131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8" descr="左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70827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9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0" descr="左箭頭-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7732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11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啟事的結構－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60426" name="Picture 12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2263" y="1360488"/>
            <a:ext cx="8713787" cy="48053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四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啟事對象：啟事雖對社會大眾有所宣告，但仍有其特定的對象。如結婚啟事：「特此敬告諸親友」；警告啟事：「警告離職員工○○○」；道歉啟事：「敬向○○○先生道歉」；商店遷移新址啟事：「敬請舊雨新知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不吝指教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」。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五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啟事人具名：此為必須的條件，以宣告啟事者為何人。如私人則列具姓名，商店機構應列具全名，以示負責。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61443" name="Picture 5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99645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96456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啟事的結構－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61446" name="Picture 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80975" y="1268413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啟事與一般文章不同。一般文章篇幅可長可短，彈性較大；啟事則因受人、地、時、事等種種限制，而不能暢所欲言。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啟事標題應力求醒目，字體宜較正文略大；內容應力求簡短明確、謹慎嚴正，切忌艱澀</a:t>
            </a:r>
            <a:r>
              <a:rPr lang="zh-TW" altLang="en-US" sz="3200" dirty="0" smtClean="0">
                <a:solidFill>
                  <a:schemeClr val="tx1"/>
                </a:solidFill>
              </a:rPr>
              <a:t>    </a:t>
            </a:r>
            <a:r>
              <a:rPr lang="zh-TW" altLang="zh-TW" sz="3200" dirty="0" smtClean="0">
                <a:solidFill>
                  <a:schemeClr val="tx1"/>
                </a:solidFill>
              </a:rPr>
              <a:t>難懂。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凡與法律有關者，必引述法律條款為依據，以避免爭議或誤解。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62467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5004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啟事的作法</a:t>
            </a:r>
          </a:p>
        </p:txBody>
      </p:sp>
      <p:pic>
        <p:nvPicPr>
          <p:cNvPr id="62469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2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4901"/>
              </p:ext>
            </p:extLst>
          </p:nvPr>
        </p:nvGraphicFramePr>
        <p:xfrm>
          <a:off x="539750" y="2420938"/>
          <a:ext cx="8280400" cy="3313112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3313112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結婚啟事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我倆已於中華民國一百零八年五月五日在日本北海道水之教堂　結婚　特此敬告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諸親友</a:t>
                      </a:r>
                      <a:endParaRPr kumimoji="0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 </a:t>
                      </a: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車愛光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                                      敬啟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  <a:p>
                      <a:pPr marL="3048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                     潘柳黛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EC"/>
                    </a:solidFill>
                  </a:tcPr>
                </a:tc>
              </a:tr>
            </a:tbl>
          </a:graphicData>
        </a:graphic>
      </p:graphicFrame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468313" y="1314450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ㄧ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公布類：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喜慶啟事：</a:t>
            </a:r>
          </a:p>
        </p:txBody>
      </p:sp>
      <p:pic>
        <p:nvPicPr>
          <p:cNvPr id="63497" name="Picture 12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390106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5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63499" name="Picture 21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9"/>
          <p:cNvSpPr txBox="1">
            <a:spLocks noChangeArrowheads="1"/>
          </p:cNvSpPr>
          <p:nvPr/>
        </p:nvSpPr>
        <p:spPr bwMode="auto">
          <a:xfrm>
            <a:off x="468313" y="1314450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ㄧ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公布類：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喪祭啟事：</a:t>
            </a:r>
          </a:p>
        </p:txBody>
      </p:sp>
      <p:sp>
        <p:nvSpPr>
          <p:cNvPr id="64515" name="Text Box 63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64516" name="Picture 69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2" name="Group 102"/>
          <p:cNvGraphicFramePr>
            <a:graphicFrameLocks noGrp="1"/>
          </p:cNvGraphicFramePr>
          <p:nvPr/>
        </p:nvGraphicFramePr>
        <p:xfrm>
          <a:off x="2916238" y="765175"/>
          <a:ext cx="3457575" cy="5759450"/>
        </p:xfrm>
        <a:graphic>
          <a:graphicData uri="http://schemas.openxmlformats.org/drawingml/2006/table">
            <a:tbl>
              <a:tblPr/>
              <a:tblGrid>
                <a:gridCol w="3457575"/>
              </a:tblGrid>
              <a:tr h="5759450">
                <a:tc>
                  <a:txBody>
                    <a:bodyPr/>
                    <a:lstStyle/>
                    <a:p>
                      <a:pPr marL="304800" marR="0" lvl="0" indent="0" algn="l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故○○○（○○）先生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於中華民國○○○年○月○日上午○時病逝於美國○○州○○寓所旅臺友好訂於本年○月○日（星期○）上午九時至十一時在○</a:t>
                      </a:r>
                    </a:p>
                    <a:p>
                      <a:pPr marL="304800" marR="0" lvl="0" indent="0" algn="l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○市○○路○○寺舉行追悼會敬請</a:t>
                      </a:r>
                    </a:p>
                    <a:p>
                      <a:pPr marL="304800" marR="0" lvl="0" indent="0" algn="l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  <a:p>
                      <a:pPr marL="304800" marR="0" lvl="0" indent="0" algn="l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諸友好準時與祭為荷</a:t>
                      </a:r>
                    </a:p>
                    <a:p>
                      <a:pPr marL="304800" marR="0" lvl="0" indent="0" algn="r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○故○○先生追悼會籌備會啟</a:t>
                      </a:r>
                    </a:p>
                    <a:p>
                      <a:pPr marL="304800" marR="0" lvl="0" indent="0" algn="r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聯絡處：○○市○○路○段○○號</a:t>
                      </a:r>
                    </a:p>
                    <a:p>
                      <a:pPr marL="304800" marR="0" lvl="0" indent="0" algn="r" defTabSz="914400" rtl="0" eaLnBrk="0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電話：○○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︱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○○○○○○○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64523" name="Group 95"/>
          <p:cNvGrpSpPr>
            <a:grpSpLocks/>
          </p:cNvGrpSpPr>
          <p:nvPr/>
        </p:nvGrpSpPr>
        <p:grpSpPr bwMode="auto">
          <a:xfrm>
            <a:off x="4211638" y="3141663"/>
            <a:ext cx="431800" cy="390525"/>
            <a:chOff x="3470" y="1616"/>
            <a:chExt cx="272" cy="246"/>
          </a:xfrm>
        </p:grpSpPr>
        <p:sp>
          <p:nvSpPr>
            <p:cNvPr id="64528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1200" b="1">
                  <a:latin typeface="Arial" charset="0"/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64529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24" name="Group 98"/>
          <p:cNvGrpSpPr>
            <a:grpSpLocks/>
          </p:cNvGrpSpPr>
          <p:nvPr/>
        </p:nvGrpSpPr>
        <p:grpSpPr bwMode="auto">
          <a:xfrm>
            <a:off x="4211638" y="3470275"/>
            <a:ext cx="431800" cy="390525"/>
            <a:chOff x="476" y="1434"/>
            <a:chExt cx="272" cy="246"/>
          </a:xfrm>
        </p:grpSpPr>
        <p:sp>
          <p:nvSpPr>
            <p:cNvPr id="64526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1200" b="1">
                  <a:latin typeface="Arial" charset="0"/>
                  <a:ea typeface="標楷體" pitchFamily="65" charset="-120"/>
                </a:rPr>
                <a:t>ㄏㄜ</a:t>
              </a:r>
            </a:p>
          </p:txBody>
        </p:sp>
        <p:pic>
          <p:nvPicPr>
            <p:cNvPr id="6452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25" name="Picture 103" descr="下標籤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8608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9" name="Group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50785"/>
              </p:ext>
            </p:extLst>
          </p:nvPr>
        </p:nvGraphicFramePr>
        <p:xfrm>
          <a:off x="323850" y="2492375"/>
          <a:ext cx="8640763" cy="3457575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3457575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商標註冊權聲明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本廠出品之大象牌風衣行銷已久，大象商標已於商標局註冊在案。近日發現有非本廠所出品之大象牌風衣流通市場，所用商標與本廠無異，顯然有意冒充。為此特登報聲明，有關廠方必須於二十日內收回贗    品     並登報致歉，逾期將依法起訴    。</a:t>
                      </a:r>
                    </a:p>
                    <a:p>
                      <a:pPr marL="3048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製衣廠啟</a:t>
                      </a:r>
                    </a:p>
                    <a:p>
                      <a:pPr marL="3048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二○一九年○月○日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2"/>
                    </a:solidFill>
                  </a:tcPr>
                </a:tc>
              </a:tr>
            </a:tbl>
          </a:graphicData>
        </a:graphic>
      </p:graphicFrame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95288" y="1458913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聲明類：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聲明啟事：</a:t>
            </a:r>
          </a:p>
        </p:txBody>
      </p:sp>
      <p:pic>
        <p:nvPicPr>
          <p:cNvPr id="65545" name="Picture 17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49" y="4252119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9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7677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Text Box 20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grpSp>
        <p:nvGrpSpPr>
          <p:cNvPr id="65548" name="Group 23"/>
          <p:cNvGrpSpPr>
            <a:grpSpLocks/>
          </p:cNvGrpSpPr>
          <p:nvPr/>
        </p:nvGrpSpPr>
        <p:grpSpPr bwMode="auto">
          <a:xfrm>
            <a:off x="7210425" y="4183063"/>
            <a:ext cx="425450" cy="504825"/>
            <a:chOff x="2876" y="935"/>
            <a:chExt cx="268" cy="318"/>
          </a:xfrm>
        </p:grpSpPr>
        <p:sp>
          <p:nvSpPr>
            <p:cNvPr id="65550" name="Text Box 21"/>
            <p:cNvSpPr txBox="1">
              <a:spLocks noChangeArrowheads="1"/>
            </p:cNvSpPr>
            <p:nvPr/>
          </p:nvSpPr>
          <p:spPr bwMode="auto">
            <a:xfrm>
              <a:off x="2876" y="935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ea typeface="標楷體" pitchFamily="65" charset="-120"/>
                </a:rPr>
                <a:t>ㄧㄢ</a:t>
              </a:r>
            </a:p>
          </p:txBody>
        </p:sp>
        <p:pic>
          <p:nvPicPr>
            <p:cNvPr id="65551" name="Picture 22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9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9" name="Picture 24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4999988"/>
              </p:ext>
            </p:extLst>
          </p:nvPr>
        </p:nvGraphicFramePr>
        <p:xfrm>
          <a:off x="323850" y="2492375"/>
          <a:ext cx="8640763" cy="1873250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1873250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遺失啟事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　　遺失中華民國護照，護照號碼○○○○○○○○○聲明作廢　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                                             ○○○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2FF"/>
                    </a:solidFill>
                  </a:tcPr>
                </a:tc>
              </a:tr>
            </a:tbl>
          </a:graphicData>
        </a:graphic>
      </p:graphicFrame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395288" y="1458913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聲明類：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遺失啟事：</a:t>
            </a:r>
          </a:p>
        </p:txBody>
      </p:sp>
      <p:sp>
        <p:nvSpPr>
          <p:cNvPr id="66569" name="Text Box 15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pic>
        <p:nvPicPr>
          <p:cNvPr id="66570" name="Picture 1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628775"/>
            <a:ext cx="8407400" cy="4949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smtClean="0">
                <a:solidFill>
                  <a:schemeClr val="tx1"/>
                </a:solidFill>
              </a:rPr>
              <a:t>          </a:t>
            </a:r>
            <a:r>
              <a:rPr lang="zh-TW" altLang="en-US" sz="3200" smtClean="0">
                <a:solidFill>
                  <a:schemeClr val="tx1"/>
                </a:solidFill>
              </a:rPr>
              <a:t>廣告與現代人的生活有非常密切的關係，藉著學習廣告的相關知識，可以讓我們在欣賞廣告時，除了感受各式各樣廣告帶來的無窮樂趣，更可以深入探討廣告的製作方式與訴求，在觀賞廣告之餘，多了幾分知性的收穫。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關於廣告</a:t>
            </a:r>
          </a:p>
        </p:txBody>
      </p:sp>
      <p:pic>
        <p:nvPicPr>
          <p:cNvPr id="2048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00" name="Group 12"/>
          <p:cNvGraphicFramePr>
            <a:graphicFrameLocks noGrp="1"/>
          </p:cNvGraphicFramePr>
          <p:nvPr>
            <p:ph idx="4294967295"/>
          </p:nvPr>
        </p:nvGraphicFramePr>
        <p:xfrm>
          <a:off x="323850" y="2492375"/>
          <a:ext cx="8640763" cy="2665413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2665413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○○報更正啟事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有關二月二十四日報導中泰陶瓷倒閉一事，中泰陶瓷股份有限公司表示：該公司雖未繼續生產磁磚，但迄今仍在經營中。因此依該公司要求更正如下：「中泰陶瓷股份有限公司迄今仍經營中，未發生倒閉之事實。」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9"/>
                    </a:solidFill>
                  </a:tcPr>
                </a:tc>
              </a:tr>
            </a:tbl>
          </a:graphicData>
        </a:graphic>
      </p:graphicFrame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395288" y="1458913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聲明類：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更正啟事：</a:t>
            </a:r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pic>
        <p:nvPicPr>
          <p:cNvPr id="67594" name="Picture 1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46" name="Group 34"/>
          <p:cNvGraphicFramePr>
            <a:graphicFrameLocks noGrp="1"/>
          </p:cNvGraphicFramePr>
          <p:nvPr>
            <p:ph idx="4294967295"/>
          </p:nvPr>
        </p:nvGraphicFramePr>
        <p:xfrm>
          <a:off x="323850" y="1916113"/>
          <a:ext cx="8569325" cy="4102244"/>
        </p:xfrm>
        <a:graphic>
          <a:graphicData uri="http://schemas.openxmlformats.org/drawingml/2006/table">
            <a:tbl>
              <a:tblPr/>
              <a:tblGrid>
                <a:gridCol w="8569325"/>
              </a:tblGrid>
              <a:tr h="4102100">
                <a:tc>
                  <a:txBody>
                    <a:bodyPr/>
                    <a:lstStyle/>
                    <a:p>
                      <a:pPr marL="30480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道歉啟事</a:t>
                      </a:r>
                    </a:p>
                    <a:p>
                      <a:pPr marL="30480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為私印○○日曆記事本，謹向○○博物館及董事長○○○先生致歉。</a:t>
                      </a:r>
                    </a:p>
                    <a:p>
                      <a:pPr marL="30480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○○博物館所編印之○○日曆記事本，今年版由○</a:t>
                      </a:r>
                    </a:p>
                    <a:p>
                      <a:pPr marL="30480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文化事業公司設計、攝影、製作後，交由本廠承印。交貨後本人未徵得○○及○○博物館同意，自行就原版更換部分圖片插頁，改變使用於其他公司印件中，事為○○博物館發覺，復經○董事長及○○公司諒解不予追究，除感謝外，特此登報道歉。</a:t>
                      </a:r>
                    </a:p>
                    <a:p>
                      <a:pPr marL="30480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○○印刷廠　負責人○○○啟 </a:t>
                      </a:r>
                    </a:p>
                  </a:txBody>
                  <a:tcPr marL="68400" marR="68400" marT="68398" marB="68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7"/>
                    </a:solidFill>
                  </a:tcPr>
                </a:tc>
              </a:tr>
            </a:tbl>
          </a:graphicData>
        </a:graphic>
      </p:graphicFrame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395288" y="954088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聲明類：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道歉啟事：</a:t>
            </a:r>
          </a:p>
        </p:txBody>
      </p:sp>
      <p:sp>
        <p:nvSpPr>
          <p:cNvPr id="68617" name="Text Box 31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pic>
        <p:nvPicPr>
          <p:cNvPr id="68618" name="Picture 3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22" name="Group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56793"/>
              </p:ext>
            </p:extLst>
          </p:nvPr>
        </p:nvGraphicFramePr>
        <p:xfrm>
          <a:off x="395288" y="2420938"/>
          <a:ext cx="8497887" cy="3168650"/>
        </p:xfrm>
        <a:graphic>
          <a:graphicData uri="http://schemas.openxmlformats.org/drawingml/2006/table">
            <a:tbl>
              <a:tblPr/>
              <a:tblGrid>
                <a:gridCol w="8497887"/>
              </a:tblGrid>
              <a:tr h="3168650">
                <a:tc>
                  <a:txBody>
                    <a:bodyPr/>
                    <a:lstStyle/>
                    <a:p>
                      <a:pPr marL="482600" marR="0" lvl="0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公司徵英文祕書啟事</a:t>
                      </a:r>
                    </a:p>
                    <a:p>
                      <a:pPr marL="4826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</a:t>
                      </a: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凡大專外文科系畢業，英文程度良好並擅長中英 文打字，有意應徵者，請備妥自傳，說明希望待遇，連同簡歷表一份、最近二吋半身照片一張，於六月三十日前寄臺北郵政○○號信箱。合則函約面試，否則原件退還。</a:t>
                      </a:r>
                    </a:p>
                    <a:p>
                      <a:pPr marL="4826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                                                                  </a:t>
                      </a:r>
                      <a:r>
                        <a:rPr kumimoji="0" lang="zh-TW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○○</a:t>
                      </a:r>
                      <a:r>
                        <a:rPr kumimoji="0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公司　人事室啟</a:t>
                      </a:r>
                      <a:endParaRPr kumimoji="0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30000"/>
                          </a:srgbClr>
                        </a:gs>
                        <a:gs pos="12000">
                          <a:srgbClr val="E6D78A">
                            <a:alpha val="33600"/>
                          </a:srgbClr>
                        </a:gs>
                        <a:gs pos="30000">
                          <a:srgbClr val="C7AC4C">
                            <a:alpha val="39000"/>
                          </a:srgbClr>
                        </a:gs>
                        <a:gs pos="45000">
                          <a:srgbClr val="E6D78A">
                            <a:alpha val="43500"/>
                          </a:srgbClr>
                        </a:gs>
                        <a:gs pos="77000">
                          <a:srgbClr val="C7AC4C">
                            <a:alpha val="53101"/>
                          </a:srgbClr>
                        </a:gs>
                        <a:gs pos="100000">
                          <a:srgbClr val="E6DCAC">
                            <a:alpha val="60001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69635" name="Text Box 10"/>
          <p:cNvSpPr txBox="1">
            <a:spLocks noChangeArrowheads="1"/>
          </p:cNvSpPr>
          <p:nvPr/>
        </p:nvSpPr>
        <p:spPr bwMode="auto">
          <a:xfrm>
            <a:off x="395288" y="1314450"/>
            <a:ext cx="50403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徵求類：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徵求啟事：</a:t>
            </a:r>
          </a:p>
        </p:txBody>
      </p:sp>
      <p:sp>
        <p:nvSpPr>
          <p:cNvPr id="69636" name="Text Box 11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pic>
        <p:nvPicPr>
          <p:cNvPr id="69637" name="Picture 2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55" name="Group 31"/>
          <p:cNvGraphicFramePr>
            <a:graphicFrameLocks noGrp="1"/>
          </p:cNvGraphicFramePr>
          <p:nvPr>
            <p:ph idx="1"/>
          </p:nvPr>
        </p:nvGraphicFramePr>
        <p:xfrm>
          <a:off x="466725" y="1844675"/>
          <a:ext cx="8281988" cy="4541520"/>
        </p:xfrm>
        <a:graphic>
          <a:graphicData uri="http://schemas.openxmlformats.org/drawingml/2006/table">
            <a:tbl>
              <a:tblPr/>
              <a:tblGrid>
                <a:gridCol w="8281988"/>
              </a:tblGrid>
              <a:tr h="3960813">
                <a:tc>
                  <a:txBody>
                    <a:bodyPr/>
                    <a:lstStyle/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懸賞啟事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懸賞金額：新臺幣伍仟元整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懸賞事由：請求協尋黃色土狗（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Nancy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遺失地點：高雄市鳳山高商附近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遺失時間：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 晚間約八點三十分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小狗特徵：戴有兩條項圈：深棕色皮質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項圈、黃色橡膠項圈，鼻子為膚色帶有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黑點、右前腳關節處有疤、前腳肩胛骨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部位的毛為白色</a:t>
                      </a: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聯絡電話：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0910-123-456 (24H)</a:t>
                      </a:r>
                      <a:endParaRPr kumimoji="0" lang="zh-TW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04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愛犬照片如右：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BE4AE">
                            <a:alpha val="24001"/>
                          </a:srgbClr>
                        </a:gs>
                        <a:gs pos="13000">
                          <a:srgbClr val="BD922A">
                            <a:alpha val="23351"/>
                          </a:srgbClr>
                        </a:gs>
                        <a:gs pos="21001">
                          <a:srgbClr val="BD922A">
                            <a:alpha val="22950"/>
                          </a:srgbClr>
                        </a:gs>
                        <a:gs pos="63000">
                          <a:srgbClr val="FBE4AE">
                            <a:alpha val="20850"/>
                          </a:srgbClr>
                        </a:gs>
                        <a:gs pos="67000">
                          <a:srgbClr val="BD922A">
                            <a:alpha val="20650"/>
                          </a:srgbClr>
                        </a:gs>
                        <a:gs pos="69000">
                          <a:srgbClr val="835E17">
                            <a:alpha val="20550"/>
                          </a:srgbClr>
                        </a:gs>
                        <a:gs pos="82001">
                          <a:srgbClr val="A28949">
                            <a:alpha val="19900"/>
                          </a:srgbClr>
                        </a:gs>
                        <a:gs pos="100000">
                          <a:srgbClr val="FAE3B7">
                            <a:alpha val="19000"/>
                          </a:srgb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7065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90713"/>
            <a:ext cx="14398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11"/>
          <p:cNvSpPr txBox="1">
            <a:spLocks noChangeArrowheads="1"/>
          </p:cNvSpPr>
          <p:nvPr/>
        </p:nvSpPr>
        <p:spPr bwMode="auto">
          <a:xfrm>
            <a:off x="755650" y="954088"/>
            <a:ext cx="504031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徵求類：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懸賞啟事：</a:t>
            </a:r>
          </a:p>
        </p:txBody>
      </p:sp>
      <p:sp>
        <p:nvSpPr>
          <p:cNvPr id="70661" name="Text Box 19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啟事的範例－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pic>
        <p:nvPicPr>
          <p:cNvPr id="7066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7188" r="7428" b="2826"/>
          <a:stretch>
            <a:fillRect/>
          </a:stretch>
        </p:blipFill>
        <p:spPr bwMode="auto">
          <a:xfrm>
            <a:off x="6659563" y="4005263"/>
            <a:ext cx="14255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24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4531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790575" y="13414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膺選：</a:t>
            </a:r>
            <a:r>
              <a:rPr lang="zh-TW" altLang="en-US" sz="3200">
                <a:ea typeface="標楷體" pitchFamily="65" charset="-120"/>
              </a:rPr>
              <a:t>當選。</a:t>
            </a:r>
          </a:p>
        </p:txBody>
      </p:sp>
      <p:pic>
        <p:nvPicPr>
          <p:cNvPr id="7168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790575" y="1484313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殊榮：</a:t>
            </a:r>
            <a:r>
              <a:rPr lang="zh-TW" altLang="en-US" sz="3200">
                <a:ea typeface="標楷體" pitchFamily="65" charset="-120"/>
              </a:rPr>
              <a:t>特殊的榮譽。</a:t>
            </a:r>
          </a:p>
        </p:txBody>
      </p:sp>
      <p:pic>
        <p:nvPicPr>
          <p:cNvPr id="7270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7310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聲明：</a:t>
            </a:r>
            <a:r>
              <a:rPr lang="zh-TW" altLang="en-US" sz="3200">
                <a:ea typeface="標楷體" pitchFamily="65" charset="-120"/>
              </a:rPr>
              <a:t>公開表明。</a:t>
            </a:r>
          </a:p>
        </p:txBody>
      </p:sp>
      <p:pic>
        <p:nvPicPr>
          <p:cNvPr id="73731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310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歉疚：</a:t>
            </a:r>
            <a:r>
              <a:rPr lang="zh-TW" altLang="en-US" sz="3200">
                <a:ea typeface="標楷體" pitchFamily="65" charset="-120"/>
              </a:rPr>
              <a:t>慚愧難安。</a:t>
            </a:r>
          </a:p>
        </p:txBody>
      </p:sp>
      <p:pic>
        <p:nvPicPr>
          <p:cNvPr id="7475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失言：</a:t>
            </a:r>
            <a:r>
              <a:rPr lang="zh-TW" altLang="en-US" sz="3200">
                <a:ea typeface="標楷體" pitchFamily="65" charset="-120"/>
              </a:rPr>
              <a:t>說話不恰當。</a:t>
            </a:r>
          </a:p>
        </p:txBody>
      </p:sp>
      <p:pic>
        <p:nvPicPr>
          <p:cNvPr id="7577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790575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失聯：</a:t>
            </a:r>
            <a:r>
              <a:rPr lang="zh-TW" altLang="en-US" sz="3200">
                <a:ea typeface="標楷體" pitchFamily="65" charset="-120"/>
              </a:rPr>
              <a:t>失去聯絡。</a:t>
            </a:r>
          </a:p>
        </p:txBody>
      </p:sp>
      <p:pic>
        <p:nvPicPr>
          <p:cNvPr id="7680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4"/>
          <p:cNvSpPr>
            <a:spLocks noGrp="1"/>
          </p:cNvSpPr>
          <p:nvPr>
            <p:ph type="body" orient="vert" idx="1"/>
          </p:nvPr>
        </p:nvSpPr>
        <p:spPr>
          <a:xfrm>
            <a:off x="684213" y="1870075"/>
            <a:ext cx="5562600" cy="33591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一</a:t>
            </a:r>
            <a:r>
              <a:rPr lang="zh-TW" altLang="zh-TW" sz="3600" b="1" smtClean="0">
                <a:solidFill>
                  <a:srgbClr val="0D0D0D"/>
                </a:solidFill>
              </a:rPr>
              <a:t>、</a:t>
            </a:r>
            <a:r>
              <a:rPr lang="zh-TW" altLang="en-US" sz="3600" b="1" smtClean="0">
                <a:hlinkClick r:id="rId4" action="ppaction://hlinksldjump"/>
              </a:rPr>
              <a:t>存證信函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二、</a:t>
            </a:r>
            <a:r>
              <a:rPr lang="zh-TW" altLang="en-US" sz="3600" b="1" smtClean="0">
                <a:hlinkClick r:id="rId5" action="ppaction://hlinksldjump"/>
              </a:rPr>
              <a:t>啟事</a:t>
            </a:r>
            <a:endParaRPr lang="en-US" altLang="zh-TW" sz="3600" b="1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三</a:t>
            </a:r>
            <a:r>
              <a:rPr lang="zh-TW" altLang="zh-TW" sz="3600" b="1" smtClean="0">
                <a:solidFill>
                  <a:srgbClr val="0D0D0D"/>
                </a:solidFill>
              </a:rPr>
              <a:t>、</a:t>
            </a:r>
            <a:r>
              <a:rPr lang="zh-TW" altLang="en-US" sz="3600" b="1" smtClean="0">
                <a:hlinkClick r:id="rId6" action="ppaction://hlinksldjump"/>
              </a:rPr>
              <a:t>廣告</a:t>
            </a:r>
            <a:endParaRPr lang="en-US" altLang="zh-TW" sz="3600" b="1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四、</a:t>
            </a:r>
            <a:r>
              <a:rPr lang="zh-TW" altLang="en-US" sz="3600" b="1" smtClean="0">
                <a:hlinkClick r:id="rId7" action="ppaction://hlinksldjump"/>
              </a:rPr>
              <a:t>應用練習</a:t>
            </a:r>
            <a:endParaRPr lang="zh-TW" altLang="en-US" sz="3600" b="1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/>
              <a:t>五、</a:t>
            </a:r>
            <a:r>
              <a:rPr lang="zh-TW" altLang="en-US" sz="3600" b="1" smtClean="0">
                <a:hlinkClick r:id="rId8" action="ppaction://hlinksldjump"/>
              </a:rPr>
              <a:t>統測精選</a:t>
            </a:r>
            <a:endParaRPr lang="zh-TW" altLang="en-US" sz="3600" b="1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六、</a:t>
            </a:r>
            <a:r>
              <a:rPr lang="zh-TW" altLang="en-US" sz="3600" b="1" smtClean="0">
                <a:hlinkClick r:id="rId9" action="ppaction://hlinksldjump"/>
              </a:rPr>
              <a:t>網路資源</a:t>
            </a:r>
            <a:endParaRPr lang="en-US" altLang="zh-TW" sz="3600" b="1" smtClean="0"/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zh-TW" altLang="en-US" sz="3600" b="1" smtClean="0">
              <a:solidFill>
                <a:srgbClr val="0D0D0D"/>
              </a:solidFill>
            </a:endParaRPr>
          </a:p>
        </p:txBody>
      </p:sp>
      <p:sp>
        <p:nvSpPr>
          <p:cNvPr id="22531" name="直排標題 3"/>
          <p:cNvSpPr txBox="1">
            <a:spLocks/>
          </p:cNvSpPr>
          <p:nvPr/>
        </p:nvSpPr>
        <p:spPr bwMode="auto">
          <a:xfrm>
            <a:off x="7812088" y="333375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790575" y="1341438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明列：</a:t>
            </a:r>
            <a:r>
              <a:rPr lang="zh-TW" altLang="en-US" sz="3200">
                <a:ea typeface="標楷體" pitchFamily="65" charset="-120"/>
              </a:rPr>
              <a:t>明白陳述。</a:t>
            </a:r>
          </a:p>
        </p:txBody>
      </p:sp>
      <p:pic>
        <p:nvPicPr>
          <p:cNvPr id="7782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7310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倘：</a:t>
            </a:r>
            <a:r>
              <a:rPr lang="zh-TW" altLang="en-US" sz="3200">
                <a:ea typeface="標楷體" pitchFamily="65" charset="-120"/>
              </a:rPr>
              <a:t>如果。</a:t>
            </a:r>
          </a:p>
        </p:txBody>
      </p:sp>
      <p:pic>
        <p:nvPicPr>
          <p:cNvPr id="78851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割愛：</a:t>
            </a:r>
            <a:r>
              <a:rPr lang="zh-TW" altLang="en-US" sz="3200">
                <a:ea typeface="標楷體" pitchFamily="65" charset="-120"/>
              </a:rPr>
              <a:t>將自己心愛的東西轉讓給別人。</a:t>
            </a:r>
          </a:p>
        </p:txBody>
      </p:sp>
      <p:pic>
        <p:nvPicPr>
          <p:cNvPr id="79875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當致重酬：</a:t>
            </a:r>
            <a:r>
              <a:rPr lang="zh-TW" altLang="en-US" sz="3200">
                <a:ea typeface="標楷體" pitchFamily="65" charset="-120"/>
              </a:rPr>
              <a:t>ㄧ定會送上豐厚的酬謝。</a:t>
            </a:r>
          </a:p>
        </p:txBody>
      </p:sp>
      <p:pic>
        <p:nvPicPr>
          <p:cNvPr id="80899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9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790575" y="1484313"/>
            <a:ext cx="7310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誠恐：</a:t>
            </a:r>
            <a:r>
              <a:rPr lang="zh-TW" altLang="en-US" sz="3200">
                <a:ea typeface="標楷體" pitchFamily="65" charset="-120"/>
              </a:rPr>
              <a:t>真的很擔心。誠，確實。</a:t>
            </a:r>
          </a:p>
        </p:txBody>
      </p:sp>
      <p:pic>
        <p:nvPicPr>
          <p:cNvPr id="81923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10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5612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舊雨新知：</a:t>
            </a:r>
            <a:r>
              <a:rPr lang="zh-TW" altLang="en-US" sz="3200">
                <a:ea typeface="標楷體" pitchFamily="65" charset="-120"/>
              </a:rPr>
              <a:t>比喻新舊好友或顧客。舊雨，指老朋友。新知，剛結交的朋友。</a:t>
            </a:r>
          </a:p>
        </p:txBody>
      </p:sp>
      <p:pic>
        <p:nvPicPr>
          <p:cNvPr id="8294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不吝指教：</a:t>
            </a:r>
            <a:r>
              <a:rPr lang="zh-TW" altLang="en-US" sz="3200">
                <a:ea typeface="標楷體" pitchFamily="65" charset="-120"/>
              </a:rPr>
              <a:t>請人賜教的客套話。</a:t>
            </a:r>
          </a:p>
        </p:txBody>
      </p:sp>
      <p:pic>
        <p:nvPicPr>
          <p:cNvPr id="8397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717550" y="1412875"/>
            <a:ext cx="731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艱澀：</a:t>
            </a:r>
            <a:r>
              <a:rPr lang="zh-TW" altLang="en-US" sz="3200">
                <a:ea typeface="標楷體" pitchFamily="65" charset="-120"/>
              </a:rPr>
              <a:t>艱深。</a:t>
            </a:r>
          </a:p>
        </p:txBody>
      </p:sp>
      <p:pic>
        <p:nvPicPr>
          <p:cNvPr id="8499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8137525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/>
            <a:r>
              <a:rPr lang="zh-TW" altLang="en-US" sz="3200" b="1">
                <a:ea typeface="標楷體" pitchFamily="65" charset="-120"/>
              </a:rPr>
              <a:t>北海道水之</a:t>
            </a:r>
            <a:r>
              <a:rPr lang="ja-JP" altLang="en-US" sz="3200" b="1">
                <a:ea typeface="標楷體" pitchFamily="65" charset="-120"/>
              </a:rPr>
              <a:t>教堂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ja-JP" altLang="en-US" sz="3200">
                <a:ea typeface="標楷體" pitchFamily="65" charset="-120"/>
              </a:rPr>
              <a:t>日文名「水の教</a:t>
            </a:r>
            <a:r>
              <a:rPr lang="zh-TW" altLang="en-US" sz="3200">
                <a:ea typeface="標楷體" pitchFamily="65" charset="-120"/>
              </a:rPr>
              <a:t>会</a:t>
            </a:r>
            <a:r>
              <a:rPr lang="ja-JP" altLang="en-US" sz="3200">
                <a:ea typeface="標楷體" pitchFamily="65" charset="-120"/>
              </a:rPr>
              <a:t>」。</a:t>
            </a:r>
            <a:r>
              <a:rPr lang="zh-TW" altLang="en-US" sz="3200">
                <a:ea typeface="標楷體" pitchFamily="65" charset="-120"/>
              </a:rPr>
              <a:t>是由安藤忠雄於一九八八年設計建造的結婚禮拜堂，以「與自然共生」為建築概念，用穩重的清水模、玻璃、木頭，在北海道的森林裡，構築出非常簡約而自然的教會。簡單的幾何設計，完全顛覆了傳統教會的外觀造型。</a:t>
            </a:r>
          </a:p>
        </p:txBody>
      </p:sp>
      <p:pic>
        <p:nvPicPr>
          <p:cNvPr id="8601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8137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為荷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書函的末尾用語，表示希望與感謝之意。</a:t>
            </a:r>
          </a:p>
        </p:txBody>
      </p:sp>
      <p:pic>
        <p:nvPicPr>
          <p:cNvPr id="8704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6600" b="1">
                <a:latin typeface="Arial" charset="0"/>
                <a:ea typeface="標楷體" pitchFamily="65" charset="-120"/>
              </a:rPr>
              <a:t>一、存證信函</a:t>
            </a:r>
          </a:p>
        </p:txBody>
      </p:sp>
      <p:pic>
        <p:nvPicPr>
          <p:cNvPr id="2355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827088" y="1484313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贗品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偽造的物品。</a:t>
            </a:r>
          </a:p>
        </p:txBody>
      </p:sp>
      <p:pic>
        <p:nvPicPr>
          <p:cNvPr id="8806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755650" y="1268413"/>
            <a:ext cx="7993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起訴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向法院提出訴訟，可分為民事訴訟、刑事訴訟、行政訴訟三種。</a:t>
            </a:r>
          </a:p>
        </p:txBody>
      </p:sp>
      <p:pic>
        <p:nvPicPr>
          <p:cNvPr id="8909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6600" b="1">
                <a:latin typeface="Arial" charset="0"/>
                <a:ea typeface="標楷體" pitchFamily="65" charset="-120"/>
              </a:rPr>
              <a:t>三、廣告</a:t>
            </a:r>
          </a:p>
        </p:txBody>
      </p:sp>
      <p:pic>
        <p:nvPicPr>
          <p:cNvPr id="9011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1412875"/>
            <a:ext cx="8407400" cy="19446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000" dirty="0" smtClean="0">
                <a:solidFill>
                  <a:schemeClr val="tx1"/>
                </a:solidFill>
              </a:rPr>
              <a:t>         </a:t>
            </a:r>
            <a:r>
              <a:rPr lang="zh-TW" altLang="zh-TW" sz="3200" dirty="0" smtClean="0">
                <a:solidFill>
                  <a:schemeClr val="tx1"/>
                </a:solidFill>
              </a:rPr>
              <a:t>「廣告」一詞，顧名思義就是「廣為告知」的意思。廣告須透過適當的媒體，傳遞經過設計的訊息，以期達到傳播其商品、服務或觀念等特定的廣告目的。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廣告的意義</a:t>
            </a:r>
          </a:p>
        </p:txBody>
      </p:sp>
      <p:pic>
        <p:nvPicPr>
          <p:cNvPr id="9114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5950" y="692150"/>
            <a:ext cx="8353425" cy="4660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消費性廣告：藉由各種傳播媒體，以廣大消費群眾為對象，介紹或促銷食、衣、住、行、育、樂等相關產品。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形象廣告：機關團體或企業向公眾展示理念、企業實力、社會責任感和使命感，以及實際執行的成效，藉建立或增強品牌風格、傳達機關團體的精神理念，以提升大眾對它的信任感。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活動廣告：為推廣或宣傳某項活動所製作的廣告。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公益廣告：為推廣或宣傳公益活動所製作的廣告。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廣告的類型</a:t>
            </a:r>
          </a:p>
        </p:txBody>
      </p:sp>
      <p:pic>
        <p:nvPicPr>
          <p:cNvPr id="9216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71475" y="692150"/>
            <a:ext cx="8677275" cy="4660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smtClean="0">
                <a:solidFill>
                  <a:schemeClr val="tx1"/>
                </a:solidFill>
              </a:rPr>
              <a:t>         </a:t>
            </a:r>
            <a:r>
              <a:rPr lang="zh-TW" altLang="en-US" sz="3200" smtClean="0">
                <a:solidFill>
                  <a:schemeClr val="tx1"/>
                </a:solidFill>
              </a:rPr>
              <a:t>廣告必須藉由媒體來傳達訊息，不同的媒體有不同的傳播方式、傳播對象、傳播效益，因此選擇適當的傳播媒體，才能提升廣告的效果。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ㄧ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印刷品廣告：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傳單：通常以文字或附上圖片，將銷售的商品及相關資訊印在傳單上，僱人分發或以夾報方式發送。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報紙：由於報紙發行量大、普及率高、即時性強，所以讀者多，效果良好。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廣告媒體－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9318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541338" y="836613"/>
            <a:ext cx="8351837" cy="4660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雜誌：雜誌上的廣告印刷精美，容易引人注意；且閱讀期較長，可收反覆刺激讀者的效果。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型錄：型錄印有產品內容、促銷資訊、市場狀況，通常資訊完整，圖文並茂  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其他：通常由單一的公司行號或個人（如候選人）所印製，如日曆、桌曆、農民曆、記事本等。</a:t>
            </a:r>
          </a:p>
        </p:txBody>
      </p:sp>
      <p:pic>
        <p:nvPicPr>
          <p:cNvPr id="94211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3063082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廣告媒體－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94213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30213" y="1052513"/>
            <a:ext cx="8496300" cy="46624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影視媒體廣告：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廣播：無線電廣播廣告具行動性及方便性，在行車、步行或從事室內、戶外工作時皆可收聽，成效頗大。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電視：因能深入家庭，且有動態的彩色畫面，配以聲情相稱    的口語、優美的音樂，甚至有簡單生動的情節，將商品生動的呈現給觀眾，收效頗佳。</a:t>
            </a:r>
          </a:p>
        </p:txBody>
      </p:sp>
      <p:grpSp>
        <p:nvGrpSpPr>
          <p:cNvPr id="95235" name="Group 6"/>
          <p:cNvGrpSpPr>
            <a:grpSpLocks/>
          </p:cNvGrpSpPr>
          <p:nvPr/>
        </p:nvGrpSpPr>
        <p:grpSpPr bwMode="auto">
          <a:xfrm>
            <a:off x="3895725" y="3789363"/>
            <a:ext cx="431800" cy="503237"/>
            <a:chOff x="4468" y="391"/>
            <a:chExt cx="272" cy="317"/>
          </a:xfrm>
        </p:grpSpPr>
        <p:sp>
          <p:nvSpPr>
            <p:cNvPr id="95239" name="Text Box 4"/>
            <p:cNvSpPr txBox="1">
              <a:spLocks noChangeArrowheads="1"/>
            </p:cNvSpPr>
            <p:nvPr/>
          </p:nvSpPr>
          <p:spPr bwMode="auto">
            <a:xfrm>
              <a:off x="4468" y="391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ea typeface="標楷體" pitchFamily="65" charset="-120"/>
                </a:rPr>
                <a:t>ㄔㄥ</a:t>
              </a:r>
            </a:p>
          </p:txBody>
        </p:sp>
        <p:pic>
          <p:nvPicPr>
            <p:cNvPr id="95240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48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36" name="Picture 7" descr="左箭頭-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860800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8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廣告媒體－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95238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569325" cy="46624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網路：網路廣告已是新興的廣告傳播形態，利用網路無遠弗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屆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、多媒體影音效果、人氣快速聚集、人際互動等特性，往往達到大量宣傳的效果。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多媒體：如紐約時代廣場、臺灣各大百貨公司或市政府廣場，以及大型交叉路口，均可見大型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LED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顯示面板所播放的多媒體廣告。</a:t>
            </a:r>
          </a:p>
        </p:txBody>
      </p:sp>
      <p:pic>
        <p:nvPicPr>
          <p:cNvPr id="96259" name="Picture 7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3198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9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廣告媒體－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grpSp>
        <p:nvGrpSpPr>
          <p:cNvPr id="96261" name="Group 11"/>
          <p:cNvGrpSpPr>
            <a:grpSpLocks/>
          </p:cNvGrpSpPr>
          <p:nvPr/>
        </p:nvGrpSpPr>
        <p:grpSpPr bwMode="auto">
          <a:xfrm>
            <a:off x="3957638" y="1844675"/>
            <a:ext cx="444500" cy="504825"/>
            <a:chOff x="2336" y="3294"/>
            <a:chExt cx="280" cy="318"/>
          </a:xfrm>
        </p:grpSpPr>
        <p:sp>
          <p:nvSpPr>
            <p:cNvPr id="96263" name="Text Box 4"/>
            <p:cNvSpPr txBox="1">
              <a:spLocks noChangeArrowheads="1"/>
            </p:cNvSpPr>
            <p:nvPr/>
          </p:nvSpPr>
          <p:spPr bwMode="auto">
            <a:xfrm>
              <a:off x="2336" y="3294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3399FF"/>
                  </a:solidFill>
                  <a:ea typeface="標楷體" pitchFamily="65" charset="-120"/>
                </a:rPr>
                <a:t>ㄈㄨ</a:t>
              </a:r>
            </a:p>
          </p:txBody>
        </p:sp>
        <p:pic>
          <p:nvPicPr>
            <p:cNvPr id="96264" name="Picture 10" descr="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" y="334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262" name="Picture 1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88" y="1196975"/>
            <a:ext cx="9267825" cy="46624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日用品廣告：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將廣告印在日用品上。如打火機、紙扇、帽子、面紙包、手提袋、背心等。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(四)交通工具廣告：在計程車、公車、捷運……內部或外部，張貼或懸掛廣告；有時也會在車上裝設廣告看板或旗幟，配上擴音器沿途播放。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(五)其他廣告：在商店外牆、橋頭、高速公路旁，設立廣告看板。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zh-TW" altLang="zh-TW" sz="3200" dirty="0" smtClean="0"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endParaRPr lang="zh-TW" altLang="zh-TW" sz="3200" dirty="0" smtClean="0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廣告媒體－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pic>
        <p:nvPicPr>
          <p:cNvPr id="9728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存證信函全名是「郵局存證信函」，顧名思義    ，就是經由郵局證明「發信日」、「收信日」、「發信內容」的證明函件。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</a:rPr>
              <a:t>根據《郵件處理規則》    第三十四條：「掛號信函交寄時，加付存證相關資費，依中華郵政公司規定方式繕寫，以內容完全相同之副本留存郵局備作證據者，為存證信函。」</a:t>
            </a:r>
          </a:p>
        </p:txBody>
      </p:sp>
      <p:pic>
        <p:nvPicPr>
          <p:cNvPr id="24579" name="Picture 6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5004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420938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存證信函的意義－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24582" name="Picture 9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692150"/>
            <a:ext cx="8712200" cy="4660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000" smtClean="0">
                <a:solidFill>
                  <a:schemeClr val="tx1"/>
                </a:solidFill>
                <a:latin typeface="標楷體" pitchFamily="65" charset="-120"/>
              </a:rPr>
              <a:t>     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廣告的內容通常包括文字、圖片、影像、色彩、聲音、設計、攝製等要素，以下僅就廣告文案  加以說明：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ㄧ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撰寫原則：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文字精準有力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：廣告每每以篇幅大小或秒數多寡計費，為求減省成本，文字的使用必須力求精鍊，呈現出廣告的主題與訴求。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創意獨特新穎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：廣告若枯燥呆板，落入俗套  ，便無法吸引觀眾的興趣和注意；有創意才可以吸引更多目光，達到更佳的廣告效果。</a:t>
            </a:r>
          </a:p>
        </p:txBody>
      </p:sp>
      <p:pic>
        <p:nvPicPr>
          <p:cNvPr id="98307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844675"/>
            <a:ext cx="3016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6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47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廣告文案的寫作－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pic>
        <p:nvPicPr>
          <p:cNvPr id="98310" name="Picture 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539750" y="1484313"/>
            <a:ext cx="8424863" cy="4660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充分了解行銷主體與廣告對象：文案撰寫者必須清楚該項產品的特色、內涵，以及訴求的廣告族群。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掌握傳播媒體的特性：不同的傳播媒體有其不同的特性，充分掌握其特性才能達到事半功倍  的效果。</a:t>
            </a:r>
          </a:p>
        </p:txBody>
      </p:sp>
      <p:pic>
        <p:nvPicPr>
          <p:cNvPr id="99331" name="Picture 4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2116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廣告文案的寫作－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pic>
        <p:nvPicPr>
          <p:cNvPr id="99333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908050"/>
            <a:ext cx="8583612" cy="42291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二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廣告文案的結構：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b="1" smtClean="0"/>
              <a:t>　　　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一般而言，廣告文案沒有固定的結構，以下幾項要素可單獨或混合運用：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主標題：此為廣告文案的主體，主要功能在於傳達廣告訊息，吸引消費者注意，進而閱讀廣告文案的內容。通常字數較少、字體較大，字型也會比較搶眼。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副標題：主要作用在銜接主標題的訴求，呈現廣告的事實，並強化主標題和廣告的內容。字體通常會比主標題小一些。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廣告文案的寫作－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pic>
        <p:nvPicPr>
          <p:cNvPr id="1003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188" y="1052513"/>
            <a:ext cx="8353425" cy="43735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內文：主要用來敘述廣告的詳細內容，除了延續標題和副標題的訴求之外，進一步詳細解釋廣告的主題，適時切入重點，以解答消費者的疑問，並加深對產品的印象。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標語：標語最主要的功能，在於以精簡的文字傳達公司企業的形象、理念或是產品的特點，讓消費者可以琅  琅上口  ，甚至深植人心。因此，簡短、清楚、易記是標語寫作的原則。</a:t>
            </a:r>
          </a:p>
        </p:txBody>
      </p:sp>
      <p:pic>
        <p:nvPicPr>
          <p:cNvPr id="101379" name="Picture 7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24021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8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廣告文案的寫作－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grpSp>
        <p:nvGrpSpPr>
          <p:cNvPr id="101381" name="Group 10"/>
          <p:cNvGrpSpPr>
            <a:grpSpLocks/>
          </p:cNvGrpSpPr>
          <p:nvPr/>
        </p:nvGrpSpPr>
        <p:grpSpPr bwMode="auto">
          <a:xfrm>
            <a:off x="4970463" y="4222750"/>
            <a:ext cx="444500" cy="431800"/>
            <a:chOff x="2426" y="3703"/>
            <a:chExt cx="280" cy="272"/>
          </a:xfrm>
        </p:grpSpPr>
        <p:sp>
          <p:nvSpPr>
            <p:cNvPr id="101383" name="Text Box 4"/>
            <p:cNvSpPr txBox="1">
              <a:spLocks noChangeArrowheads="1"/>
            </p:cNvSpPr>
            <p:nvPr/>
          </p:nvSpPr>
          <p:spPr bwMode="auto">
            <a:xfrm>
              <a:off x="2426" y="3703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Medium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200" b="1">
                  <a:solidFill>
                    <a:srgbClr val="3399FF"/>
                  </a:solidFill>
                  <a:ea typeface="標楷體" pitchFamily="65" charset="-120"/>
                </a:rPr>
                <a:t>ㄌㄤ</a:t>
              </a:r>
            </a:p>
          </p:txBody>
        </p:sp>
        <p:pic>
          <p:nvPicPr>
            <p:cNvPr id="101384" name="Picture 9" descr="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371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382" name="Picture 12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47466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文字方塊 9"/>
          <p:cNvSpPr txBox="1">
            <a:spLocks noChangeArrowheads="1"/>
          </p:cNvSpPr>
          <p:nvPr/>
        </p:nvSpPr>
        <p:spPr bwMode="auto">
          <a:xfrm>
            <a:off x="34925" y="5157788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6699"/>
                </a:solidFill>
              </a:rPr>
              <a:t>副標題</a:t>
            </a:r>
          </a:p>
        </p:txBody>
      </p:sp>
      <p:sp>
        <p:nvSpPr>
          <p:cNvPr id="102404" name="文字方塊 11"/>
          <p:cNvSpPr txBox="1">
            <a:spLocks noChangeArrowheads="1"/>
          </p:cNvSpPr>
          <p:nvPr/>
        </p:nvSpPr>
        <p:spPr bwMode="auto">
          <a:xfrm>
            <a:off x="34925" y="4437063"/>
            <a:ext cx="1360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6699"/>
                </a:solidFill>
              </a:rPr>
              <a:t>主標題</a:t>
            </a:r>
          </a:p>
        </p:txBody>
      </p:sp>
      <p:sp>
        <p:nvSpPr>
          <p:cNvPr id="102405" name="文字方塊 12"/>
          <p:cNvSpPr txBox="1">
            <a:spLocks noChangeArrowheads="1"/>
          </p:cNvSpPr>
          <p:nvPr/>
        </p:nvSpPr>
        <p:spPr bwMode="auto">
          <a:xfrm>
            <a:off x="2151063" y="5157788"/>
            <a:ext cx="3752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新細明體" pitchFamily="18" charset="-120"/>
              </a:rPr>
              <a:t>飄香國際的臺灣熱門飲品</a:t>
            </a:r>
            <a:r>
              <a:rPr lang="en-US" altLang="zh-TW" sz="1600">
                <a:latin typeface="新細明體" pitchFamily="18" charset="-120"/>
              </a:rPr>
              <a:t>-</a:t>
            </a:r>
            <a:r>
              <a:rPr lang="zh-TW" altLang="en-US" sz="1600">
                <a:latin typeface="新細明體" pitchFamily="18" charset="-120"/>
              </a:rPr>
              <a:t>珍珠奶茶</a:t>
            </a:r>
          </a:p>
        </p:txBody>
      </p:sp>
      <p:sp>
        <p:nvSpPr>
          <p:cNvPr id="102406" name="矩形 10"/>
          <p:cNvSpPr>
            <a:spLocks noChangeArrowheads="1"/>
          </p:cNvSpPr>
          <p:nvPr/>
        </p:nvSpPr>
        <p:spPr bwMode="auto">
          <a:xfrm>
            <a:off x="1703388" y="5668963"/>
            <a:ext cx="4530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200">
                <a:latin typeface="新細明體" pitchFamily="18" charset="-120"/>
              </a:rPr>
              <a:t>晶瑩剔透 飽滿的每一顆珍珠 都是用心熬煮的結晶</a:t>
            </a:r>
          </a:p>
          <a:p>
            <a:pPr algn="ctr"/>
            <a:r>
              <a:rPr lang="zh-TW" altLang="en-US" sz="1200">
                <a:latin typeface="新細明體" pitchFamily="18" charset="-120"/>
              </a:rPr>
              <a:t>珍珠奶茶 在臺灣是很本土化的飲品</a:t>
            </a:r>
          </a:p>
          <a:p>
            <a:pPr algn="ctr"/>
            <a:r>
              <a:rPr lang="zh-TW" altLang="en-US" sz="1200">
                <a:latin typeface="新細明體" pitchFamily="18" charset="-120"/>
              </a:rPr>
              <a:t>在今年已進軍國外市場 彷彿搖身成為時尚的珠寶 在國際閃閃發亮</a:t>
            </a:r>
          </a:p>
        </p:txBody>
      </p:sp>
      <p:cxnSp>
        <p:nvCxnSpPr>
          <p:cNvPr id="102407" name="直線單箭頭接點 14"/>
          <p:cNvCxnSpPr>
            <a:cxnSpLocks noChangeShapeType="1"/>
          </p:cNvCxnSpPr>
          <p:nvPr/>
        </p:nvCxnSpPr>
        <p:spPr bwMode="auto">
          <a:xfrm flipV="1">
            <a:off x="1304925" y="5353050"/>
            <a:ext cx="962025" cy="1588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08" name="直線單箭頭接點 15"/>
          <p:cNvCxnSpPr>
            <a:cxnSpLocks noChangeShapeType="1"/>
          </p:cNvCxnSpPr>
          <p:nvPr/>
        </p:nvCxnSpPr>
        <p:spPr bwMode="auto">
          <a:xfrm>
            <a:off x="1304925" y="5797550"/>
            <a:ext cx="936625" cy="0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09" name="文字方塊 16"/>
          <p:cNvSpPr txBox="1">
            <a:spLocks noChangeArrowheads="1"/>
          </p:cNvSpPr>
          <p:nvPr/>
        </p:nvSpPr>
        <p:spPr bwMode="auto">
          <a:xfrm>
            <a:off x="152400" y="5581650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6699"/>
                </a:solidFill>
              </a:rPr>
              <a:t>內文</a:t>
            </a:r>
          </a:p>
        </p:txBody>
      </p:sp>
      <p:sp>
        <p:nvSpPr>
          <p:cNvPr id="102410" name="Text Box 17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廣告文案範例</a:t>
            </a:r>
          </a:p>
        </p:txBody>
      </p:sp>
      <p:cxnSp>
        <p:nvCxnSpPr>
          <p:cNvPr id="102411" name="直線單箭頭接點 14"/>
          <p:cNvCxnSpPr>
            <a:cxnSpLocks noChangeShapeType="1"/>
          </p:cNvCxnSpPr>
          <p:nvPr/>
        </p:nvCxnSpPr>
        <p:spPr bwMode="auto">
          <a:xfrm flipV="1">
            <a:off x="1116013" y="4652963"/>
            <a:ext cx="962025" cy="1587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6300788" y="4365625"/>
            <a:ext cx="27003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hangingPunct="1"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◎藉由「珍珠奶茶」，將臺灣行銷至世界之創意廣告</a:t>
            </a:r>
          </a:p>
        </p:txBody>
      </p:sp>
      <p:pic>
        <p:nvPicPr>
          <p:cNvPr id="102413" name="Picture 22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900113" y="1484313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圖文並茂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圖畫和文章的品質都非常優美。</a:t>
            </a:r>
          </a:p>
        </p:txBody>
      </p:sp>
      <p:pic>
        <p:nvPicPr>
          <p:cNvPr id="10342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900113" y="1527175"/>
            <a:ext cx="7920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聲情相稱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聲音與情感配合得十分恰當。</a:t>
            </a:r>
          </a:p>
        </p:txBody>
      </p:sp>
      <p:pic>
        <p:nvPicPr>
          <p:cNvPr id="10445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無遠弗屆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沒有不能到達的地方。</a:t>
            </a:r>
          </a:p>
        </p:txBody>
      </p:sp>
      <p:pic>
        <p:nvPicPr>
          <p:cNvPr id="10547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971550" y="1557338"/>
            <a:ext cx="7345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廣告文案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廣告文字。</a:t>
            </a:r>
          </a:p>
        </p:txBody>
      </p:sp>
      <p:pic>
        <p:nvPicPr>
          <p:cNvPr id="10649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1042988" y="1628775"/>
            <a:ext cx="7345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俗套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通俗流行的作法、說法或禮節。</a:t>
            </a:r>
          </a:p>
        </p:txBody>
      </p:sp>
      <p:pic>
        <p:nvPicPr>
          <p:cNvPr id="10752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存證信函最常運用於解除契約、終止契約、意思表示  撤銷、承認、抵銷等情況。</a:t>
            </a:r>
            <a:endParaRPr lang="en-US" altLang="zh-TW" sz="320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defRPr/>
            </a:pPr>
            <a:r>
              <a:rPr lang="zh-TW" altLang="zh-TW" sz="3200" smtClean="0">
                <a:solidFill>
                  <a:schemeClr val="tx1"/>
                </a:solidFill>
                <a:latin typeface="標楷體" pitchFamily="65" charset="-120"/>
              </a:rPr>
              <a:t>當民眾發生法律糾紛時，法院一律以證據認定的事實做為法律判決的基礎，存證信函即為文書證據，是具有法律效力的文件。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25603" name="Picture 6" descr="左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398713"/>
            <a:ext cx="3016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96875" y="-6985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存證信函的意義－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042988" y="1628775"/>
            <a:ext cx="7345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事半功倍</a:t>
            </a:r>
            <a:r>
              <a:rPr lang="en-US" altLang="ja-JP" sz="3200" b="1">
                <a:ea typeface="標楷體" pitchFamily="65" charset="-120"/>
              </a:rPr>
              <a:t>︰</a:t>
            </a:r>
            <a:r>
              <a:rPr lang="zh-TW" altLang="en-US" sz="3200">
                <a:ea typeface="標楷體" pitchFamily="65" charset="-120"/>
              </a:rPr>
              <a:t>費力少而收效大。</a:t>
            </a:r>
          </a:p>
        </p:txBody>
      </p:sp>
      <p:pic>
        <p:nvPicPr>
          <p:cNvPr id="108547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971550" y="1412875"/>
            <a:ext cx="76327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琅琅上口</a:t>
            </a:r>
            <a:r>
              <a:rPr lang="en-US" altLang="ja-JP" sz="3200" b="1"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形容對詩文相當熟練，能順口誦讀而出。琅琅，玉石撞擊聲，比喻響亮的讀書聲。 </a:t>
            </a:r>
          </a:p>
        </p:txBody>
      </p:sp>
      <p:pic>
        <p:nvPicPr>
          <p:cNvPr id="109571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8" descr="下ICON-回課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9499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6600" b="1">
                <a:latin typeface="標楷體" pitchFamily="65" charset="-120"/>
                <a:ea typeface="標楷體" pitchFamily="65" charset="-120"/>
              </a:rPr>
              <a:t>四、應用練習</a:t>
            </a:r>
          </a:p>
        </p:txBody>
      </p:sp>
      <p:pic>
        <p:nvPicPr>
          <p:cNvPr id="11059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8163" y="493713"/>
            <a:ext cx="8281987" cy="50228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buFont typeface="Wingdings 2" pitchFamily="18" charset="2"/>
              <a:buNone/>
              <a:defRPr/>
            </a:pPr>
            <a:endParaRPr lang="zh-TW" altLang="en-US" sz="36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「存證信函」是經由哪一個機關證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明「發信日」、「收信日」及「發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信內容」的一種證明函件？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郵局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警察局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區公所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地方法院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42988" y="1052513"/>
            <a:ext cx="93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A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1620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2679700" y="-6985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400" b="1">
                <a:solidFill>
                  <a:schemeClr val="bg1"/>
                </a:solidFill>
                <a:latin typeface="Arial" charset="0"/>
                <a:ea typeface="標楷體" pitchFamily="65" charset="-120"/>
              </a:rPr>
              <a:t>一、單一選擇題</a:t>
            </a:r>
            <a:endParaRPr lang="zh-TW" altLang="en-US" sz="4400">
              <a:solidFill>
                <a:schemeClr val="bg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981075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)2.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下列關於「存證信函」的書寫說明，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何者正確？　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可以依據個人的需求，修改郵局販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售的存證信函格式後書寫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存證信函的書寫與一般作文大同小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異，首行須空兩格後開始書寫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為達到效果，宜用激烈的威嚇語詞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，以達到法律上意思表示與催告的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目的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內容宜寫明人、事、時、地、物等 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，愈具體愈好，並於限期內請對方</a:t>
            </a:r>
          </a:p>
          <a:p>
            <a:pPr marL="44450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  處理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00113" y="1074738"/>
            <a:ext cx="9366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D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4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7950" y="765175"/>
            <a:ext cx="87852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eaLnBrk="0" hangingPunct="0">
              <a:lnSpc>
                <a:spcPct val="120000"/>
              </a:lnSpc>
              <a:buClr>
                <a:srgbClr val="53548A"/>
              </a:buClr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寄件人可到郵局購買存證信函用紙後自行書</a:t>
            </a:r>
          </a:p>
          <a:p>
            <a:pPr marL="44450" eaLnBrk="0" hangingPunct="0">
              <a:lnSpc>
                <a:spcPct val="120000"/>
              </a:lnSpc>
              <a:buClr>
                <a:srgbClr val="53548A"/>
              </a:buClr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寫，或至中華郵政全球資訊網下載存證信函</a:t>
            </a:r>
          </a:p>
          <a:p>
            <a:pPr marL="44450" eaLnBrk="0" hangingPunct="0">
              <a:lnSpc>
                <a:spcPct val="120000"/>
              </a:lnSpc>
              <a:buClr>
                <a:srgbClr val="53548A"/>
              </a:buClr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檔案自行打字，且皆須按原訂格式書寫，不</a:t>
            </a:r>
          </a:p>
          <a:p>
            <a:pPr marL="44450" eaLnBrk="0" hangingPunct="0">
              <a:lnSpc>
                <a:spcPct val="120000"/>
              </a:lnSpc>
              <a:buClr>
                <a:srgbClr val="53548A"/>
              </a:buClr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可擅改。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存證信函的書寫與一般作文不同，完全不須</a:t>
            </a:r>
          </a:p>
          <a:p>
            <a:pPr marL="44450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空格，且須從第一格開始寫起。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4450">
              <a:lnSpc>
                <a:spcPct val="120000"/>
              </a:lnSpc>
            </a:pPr>
            <a:r>
              <a:rPr kumimoji="0"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用語應和緩、客氣，字句應力求簡潔，避免</a:t>
            </a:r>
          </a:p>
          <a:p>
            <a:pPr marL="44450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摻雜情緒或使用模稜兩可的語句，並避免使</a:t>
            </a:r>
          </a:p>
          <a:p>
            <a:pPr marL="44450">
              <a:lnSpc>
                <a:spcPct val="120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用威嚇性的語詞，以免觸犯恐嚇罪。</a:t>
            </a:r>
            <a:endParaRPr kumimoji="0" lang="en-US" altLang="zh-TW" sz="3200">
              <a:solidFill>
                <a:srgbClr val="FC321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67" name="矩形 7"/>
          <p:cNvSpPr>
            <a:spLocks noChangeArrowheads="1"/>
          </p:cNvSpPr>
          <p:nvPr/>
        </p:nvSpPr>
        <p:spPr bwMode="auto">
          <a:xfrm>
            <a:off x="-180975" y="5734050"/>
            <a:ext cx="8604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endParaRPr kumimoji="0" lang="zh-TW" altLang="en-US" sz="2800">
              <a:solidFill>
                <a:srgbClr val="42445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68" name="Text Box 7"/>
          <p:cNvSpPr txBox="1">
            <a:spLocks noChangeArrowheads="1"/>
          </p:cNvSpPr>
          <p:nvPr/>
        </p:nvSpPr>
        <p:spPr bwMode="auto">
          <a:xfrm>
            <a:off x="684213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13669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620713"/>
            <a:ext cx="8713788" cy="60245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下列有關「存證信函」的寄發與查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閱的說明，何者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錯誤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除寄件人與收件人各執一份外，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另一份留存郵局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書寫完成後應詳加檢查，並須在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每一份存證信函上簽名或蓋章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以雙掛號郵寄後，一定可以收到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收件人的簽收回執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寄件人得憑原憑證在三年內，申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請查閱留存於郵局之副本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898525" y="69215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C</a:t>
            </a:r>
            <a:endParaRPr lang="en-US" altLang="zh-TW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469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8313" y="1208088"/>
            <a:ext cx="81359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如果收件人不在家或者拒收，寄件人將</a:t>
            </a:r>
          </a:p>
          <a:p>
            <a:pPr marL="44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無法收到收件人的簽收回執。</a:t>
            </a:r>
          </a:p>
        </p:txBody>
      </p:sp>
      <p:sp>
        <p:nvSpPr>
          <p:cNvPr id="115715" name="Text Box 6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zh-TW" sz="3200" b="1">
                <a:solidFill>
                  <a:schemeClr val="bg1"/>
                </a:solidFill>
                <a:ea typeface="標楷體" pitchFamily="65" charset="-120"/>
              </a:rPr>
              <a:t>解析：</a:t>
            </a:r>
            <a:endParaRPr kumimoji="0" lang="zh-TW" altLang="en-US" sz="32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1571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836613"/>
            <a:ext cx="8583613" cy="18002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曉明於五月二十三日收到一封存證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信函，請閱讀以下存證信函的內容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後，判斷下列選項何者正確？</a:t>
            </a:r>
          </a:p>
        </p:txBody>
      </p:sp>
      <p:graphicFrame>
        <p:nvGraphicFramePr>
          <p:cNvPr id="97296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73489"/>
              </p:ext>
            </p:extLst>
          </p:nvPr>
        </p:nvGraphicFramePr>
        <p:xfrm>
          <a:off x="395288" y="2709863"/>
          <a:ext cx="8497887" cy="3286125"/>
        </p:xfrm>
        <a:graphic>
          <a:graphicData uri="http://schemas.openxmlformats.org/drawingml/2006/table">
            <a:tbl>
              <a:tblPr/>
              <a:tblGrid>
                <a:gridCol w="8497887"/>
              </a:tblGrid>
              <a:tr h="328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敬啟者：臺端於民國一百零八年五月十日十一時十二分許，於新北市虎口路二十六號前不慎撞傷本人，臺端並於民國一百零八年五月十二日同意以新臺幣參萬元和解。惟迄今已逾約定賠償期限十日，仍未見臺端履約之承諾，限於收到此函十日內回覆處理方式，若仍逾期不回函，本人將提出相關刑事、民事訴訟，請臺端自行參採。特此通知，希即見覆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DA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6745" name="Rectangle 1"/>
          <p:cNvSpPr>
            <a:spLocks noChangeArrowheads="1"/>
          </p:cNvSpPr>
          <p:nvPr/>
        </p:nvSpPr>
        <p:spPr bwMode="auto">
          <a:xfrm>
            <a:off x="1914525" y="35099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>
              <a:latin typeface="Arial" charset="0"/>
            </a:endParaRPr>
          </a:p>
        </p:txBody>
      </p:sp>
      <p:pic>
        <p:nvPicPr>
          <p:cNvPr id="116746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900113" y="836613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76738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曉明於五月二十三日收到一封存證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信函，請閱讀以下存證信函的內容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後，判斷下列選項何者正確？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對方拒絕車禍賠償、和解的條件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曉明與對方溝通不良或缺乏賠償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的誠意 </a:t>
            </a:r>
            <a:endParaRPr lang="en-US" altLang="zh-TW" sz="3200" dirty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若曉明未在對方提出的期限內回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應，對方只能自認倒楣 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曉明若不想被告，必須在五月三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十日以前與對方完成和解　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28675" y="7651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Medium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kumimoji="0" lang="en-US" altLang="zh-TW" sz="3200" b="1">
                <a:solidFill>
                  <a:srgbClr val="FC3210"/>
                </a:solidFill>
                <a:latin typeface="標楷體" pitchFamily="65" charset="-120"/>
                <a:ea typeface="標楷體" pitchFamily="65" charset="-120"/>
              </a:rPr>
              <a:t>B</a:t>
            </a:r>
            <a:endParaRPr lang="zh-TW" altLang="en-US" sz="32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776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10575</TotalTime>
  <Words>6377</Words>
  <Application>Microsoft Office PowerPoint</Application>
  <PresentationFormat>如螢幕大小 (4:3)</PresentationFormat>
  <Paragraphs>491</Paragraphs>
  <Slides>122</Slides>
  <Notes>2</Notes>
  <HiddenSlides>39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122</vt:i4>
      </vt:variant>
    </vt:vector>
  </HeadingPairs>
  <TitlesOfParts>
    <vt:vector size="125" baseType="lpstr">
      <vt:lpstr>格線</vt:lpstr>
      <vt:lpstr>1_自訂設計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存證信函範例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喜菡</dc:creator>
  <cp:lastModifiedBy>編三部高職國文組劉家伶</cp:lastModifiedBy>
  <cp:revision>1734</cp:revision>
  <dcterms:created xsi:type="dcterms:W3CDTF">2011-10-14T08:11:41Z</dcterms:created>
  <dcterms:modified xsi:type="dcterms:W3CDTF">2018-10-22T05:43:02Z</dcterms:modified>
</cp:coreProperties>
</file>