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5" r:id="rId1"/>
    <p:sldMasterId id="2147485147" r:id="rId2"/>
    <p:sldMasterId id="2147485135" r:id="rId3"/>
    <p:sldMasterId id="2147485395" r:id="rId4"/>
    <p:sldMasterId id="2147485396" r:id="rId5"/>
    <p:sldMasterId id="2147485397" r:id="rId6"/>
    <p:sldMasterId id="2147485398" r:id="rId7"/>
    <p:sldMasterId id="2147485399" r:id="rId8"/>
    <p:sldMasterId id="2147485400" r:id="rId9"/>
    <p:sldMasterId id="2147485401" r:id="rId10"/>
    <p:sldMasterId id="2147485402" r:id="rId11"/>
  </p:sldMasterIdLst>
  <p:notesMasterIdLst>
    <p:notesMasterId r:id="rId134"/>
  </p:notesMasterIdLst>
  <p:handoutMasterIdLst>
    <p:handoutMasterId r:id="rId135"/>
  </p:handoutMasterIdLst>
  <p:sldIdLst>
    <p:sldId id="977" r:id="rId12"/>
    <p:sldId id="979" r:id="rId13"/>
    <p:sldId id="756" r:id="rId14"/>
    <p:sldId id="658" r:id="rId15"/>
    <p:sldId id="660" r:id="rId16"/>
    <p:sldId id="666" r:id="rId17"/>
    <p:sldId id="981" r:id="rId18"/>
    <p:sldId id="983" r:id="rId19"/>
    <p:sldId id="875" r:id="rId20"/>
    <p:sldId id="722" r:id="rId21"/>
    <p:sldId id="775" r:id="rId22"/>
    <p:sldId id="724" r:id="rId23"/>
    <p:sldId id="1117" r:id="rId24"/>
    <p:sldId id="1118" r:id="rId25"/>
    <p:sldId id="1120" r:id="rId26"/>
    <p:sldId id="1121" r:id="rId27"/>
    <p:sldId id="1123" r:id="rId28"/>
    <p:sldId id="1122" r:id="rId29"/>
    <p:sldId id="1119" r:id="rId30"/>
    <p:sldId id="1124" r:id="rId31"/>
    <p:sldId id="1125" r:id="rId32"/>
    <p:sldId id="1126" r:id="rId33"/>
    <p:sldId id="1127" r:id="rId34"/>
    <p:sldId id="1128" r:id="rId35"/>
    <p:sldId id="1130" r:id="rId36"/>
    <p:sldId id="1131" r:id="rId37"/>
    <p:sldId id="1132" r:id="rId38"/>
    <p:sldId id="985" r:id="rId39"/>
    <p:sldId id="399" r:id="rId40"/>
    <p:sldId id="671" r:id="rId41"/>
    <p:sldId id="1133" r:id="rId42"/>
    <p:sldId id="1134" r:id="rId43"/>
    <p:sldId id="1135" r:id="rId44"/>
    <p:sldId id="987" r:id="rId45"/>
    <p:sldId id="1147" r:id="rId46"/>
    <p:sldId id="1148" r:id="rId47"/>
    <p:sldId id="1149" r:id="rId48"/>
    <p:sldId id="1158" r:id="rId49"/>
    <p:sldId id="1159" r:id="rId50"/>
    <p:sldId id="1160" r:id="rId51"/>
    <p:sldId id="1161" r:id="rId52"/>
    <p:sldId id="1162" r:id="rId53"/>
    <p:sldId id="1163" r:id="rId54"/>
    <p:sldId id="1164" r:id="rId55"/>
    <p:sldId id="1165" r:id="rId56"/>
    <p:sldId id="1166" r:id="rId57"/>
    <p:sldId id="1167" r:id="rId58"/>
    <p:sldId id="1168" r:id="rId59"/>
    <p:sldId id="1169" r:id="rId60"/>
    <p:sldId id="1170" r:id="rId61"/>
    <p:sldId id="1192" r:id="rId62"/>
    <p:sldId id="1193" r:id="rId63"/>
    <p:sldId id="1194" r:id="rId64"/>
    <p:sldId id="1145" r:id="rId65"/>
    <p:sldId id="1152" r:id="rId66"/>
    <p:sldId id="1153" r:id="rId67"/>
    <p:sldId id="1154" r:id="rId68"/>
    <p:sldId id="1171" r:id="rId69"/>
    <p:sldId id="1172" r:id="rId70"/>
    <p:sldId id="1173" r:id="rId71"/>
    <p:sldId id="1174" r:id="rId72"/>
    <p:sldId id="1175" r:id="rId73"/>
    <p:sldId id="1176" r:id="rId74"/>
    <p:sldId id="1177" r:id="rId75"/>
    <p:sldId id="1178" r:id="rId76"/>
    <p:sldId id="1179" r:id="rId77"/>
    <p:sldId id="1183" r:id="rId78"/>
    <p:sldId id="1185" r:id="rId79"/>
    <p:sldId id="1184" r:id="rId80"/>
    <p:sldId id="1180" r:id="rId81"/>
    <p:sldId id="1181" r:id="rId82"/>
    <p:sldId id="1182" r:id="rId83"/>
    <p:sldId id="1146" r:id="rId84"/>
    <p:sldId id="1155" r:id="rId85"/>
    <p:sldId id="1186" r:id="rId86"/>
    <p:sldId id="1187" r:id="rId87"/>
    <p:sldId id="1188" r:id="rId88"/>
    <p:sldId id="1189" r:id="rId89"/>
    <p:sldId id="1190" r:id="rId90"/>
    <p:sldId id="1191" r:id="rId91"/>
    <p:sldId id="1082" r:id="rId92"/>
    <p:sldId id="554" r:id="rId93"/>
    <p:sldId id="586" r:id="rId94"/>
    <p:sldId id="588" r:id="rId95"/>
    <p:sldId id="1142" r:id="rId96"/>
    <p:sldId id="1084" r:id="rId97"/>
    <p:sldId id="556" r:id="rId98"/>
    <p:sldId id="558" r:id="rId99"/>
    <p:sldId id="559" r:id="rId100"/>
    <p:sldId id="560" r:id="rId101"/>
    <p:sldId id="562" r:id="rId102"/>
    <p:sldId id="564" r:id="rId103"/>
    <p:sldId id="566" r:id="rId104"/>
    <p:sldId id="568" r:id="rId105"/>
    <p:sldId id="570" r:id="rId106"/>
    <p:sldId id="579" r:id="rId107"/>
    <p:sldId id="965" r:id="rId108"/>
    <p:sldId id="1143" r:id="rId109"/>
    <p:sldId id="1089" r:id="rId110"/>
    <p:sldId id="1091" r:id="rId111"/>
    <p:sldId id="1093" r:id="rId112"/>
    <p:sldId id="1094" r:id="rId113"/>
    <p:sldId id="1096" r:id="rId114"/>
    <p:sldId id="1097" r:id="rId115"/>
    <p:sldId id="1099" r:id="rId116"/>
    <p:sldId id="1103" r:id="rId117"/>
    <p:sldId id="1195" r:id="rId118"/>
    <p:sldId id="1196" r:id="rId119"/>
    <p:sldId id="1197" r:id="rId120"/>
    <p:sldId id="1198" r:id="rId121"/>
    <p:sldId id="1199" r:id="rId122"/>
    <p:sldId id="1200" r:id="rId123"/>
    <p:sldId id="1105" r:id="rId124"/>
    <p:sldId id="1201" r:id="rId125"/>
    <p:sldId id="780" r:id="rId126"/>
    <p:sldId id="883" r:id="rId127"/>
    <p:sldId id="781" r:id="rId128"/>
    <p:sldId id="967" r:id="rId129"/>
    <p:sldId id="968" r:id="rId130"/>
    <p:sldId id="969" r:id="rId131"/>
    <p:sldId id="1109" r:id="rId132"/>
    <p:sldId id="518" r:id="rId133"/>
  </p:sldIdLst>
  <p:sldSz cx="9144000" cy="6858000" type="screen4x3"/>
  <p:notesSz cx="9866313" cy="673576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標楷體" pitchFamily="65" charset="-12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標楷體" pitchFamily="65" charset="-12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標楷體" pitchFamily="65" charset="-12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標楷體" pitchFamily="65" charset="-12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標楷體" pitchFamily="65" charset="-120"/>
        <a:ea typeface="標楷體" pitchFamily="65" charset="-120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標楷體" pitchFamily="65" charset="-120"/>
        <a:ea typeface="標楷體" pitchFamily="65" charset="-120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標楷體" pitchFamily="65" charset="-120"/>
        <a:ea typeface="標楷體" pitchFamily="65" charset="-120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標楷體" pitchFamily="65" charset="-120"/>
        <a:ea typeface="標楷體" pitchFamily="65" charset="-120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標楷體" pitchFamily="65" charset="-12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3399FF"/>
    <a:srgbClr val="3333FF"/>
    <a:srgbClr val="008000"/>
    <a:srgbClr val="009900"/>
    <a:srgbClr val="FF0000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9820" autoAdjust="0"/>
  </p:normalViewPr>
  <p:slideViewPr>
    <p:cSldViewPr>
      <p:cViewPr>
        <p:scale>
          <a:sx n="90" d="100"/>
          <a:sy n="90" d="100"/>
        </p:scale>
        <p:origin x="-86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779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5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117" Type="http://schemas.openxmlformats.org/officeDocument/2006/relationships/slide" Target="slides/slide106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12" Type="http://schemas.openxmlformats.org/officeDocument/2006/relationships/slide" Target="slides/slide101.xml"/><Relationship Id="rId133" Type="http://schemas.openxmlformats.org/officeDocument/2006/relationships/slide" Target="slides/slide122.xml"/><Relationship Id="rId138" Type="http://schemas.openxmlformats.org/officeDocument/2006/relationships/theme" Target="theme/theme1.xml"/><Relationship Id="rId16" Type="http://schemas.openxmlformats.org/officeDocument/2006/relationships/slide" Target="slides/slide5.xml"/><Relationship Id="rId107" Type="http://schemas.openxmlformats.org/officeDocument/2006/relationships/slide" Target="slides/slide9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slide" Target="slides/slide91.xml"/><Relationship Id="rId123" Type="http://schemas.openxmlformats.org/officeDocument/2006/relationships/slide" Target="slides/slide112.xml"/><Relationship Id="rId128" Type="http://schemas.openxmlformats.org/officeDocument/2006/relationships/slide" Target="slides/slide11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113" Type="http://schemas.openxmlformats.org/officeDocument/2006/relationships/slide" Target="slides/slide102.xml"/><Relationship Id="rId118" Type="http://schemas.openxmlformats.org/officeDocument/2006/relationships/slide" Target="slides/slide107.xml"/><Relationship Id="rId134" Type="http://schemas.openxmlformats.org/officeDocument/2006/relationships/notesMaster" Target="notesMasters/notesMaster1.xml"/><Relationship Id="rId13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121" Type="http://schemas.openxmlformats.org/officeDocument/2006/relationships/slide" Target="slides/slide11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103" Type="http://schemas.openxmlformats.org/officeDocument/2006/relationships/slide" Target="slides/slide92.xml"/><Relationship Id="rId108" Type="http://schemas.openxmlformats.org/officeDocument/2006/relationships/slide" Target="slides/slide97.xml"/><Relationship Id="rId116" Type="http://schemas.openxmlformats.org/officeDocument/2006/relationships/slide" Target="slides/slide105.xml"/><Relationship Id="rId124" Type="http://schemas.openxmlformats.org/officeDocument/2006/relationships/slide" Target="slides/slide113.xml"/><Relationship Id="rId129" Type="http://schemas.openxmlformats.org/officeDocument/2006/relationships/slide" Target="slides/slide118.xml"/><Relationship Id="rId137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11" Type="http://schemas.openxmlformats.org/officeDocument/2006/relationships/slide" Target="slides/slide100.xml"/><Relationship Id="rId132" Type="http://schemas.openxmlformats.org/officeDocument/2006/relationships/slide" Target="slides/slide1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6" Type="http://schemas.openxmlformats.org/officeDocument/2006/relationships/slide" Target="slides/slide95.xml"/><Relationship Id="rId114" Type="http://schemas.openxmlformats.org/officeDocument/2006/relationships/slide" Target="slides/slide103.xml"/><Relationship Id="rId119" Type="http://schemas.openxmlformats.org/officeDocument/2006/relationships/slide" Target="slides/slide108.xml"/><Relationship Id="rId127" Type="http://schemas.openxmlformats.org/officeDocument/2006/relationships/slide" Target="slides/slide11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Relationship Id="rId122" Type="http://schemas.openxmlformats.org/officeDocument/2006/relationships/slide" Target="slides/slide111.xml"/><Relationship Id="rId130" Type="http://schemas.openxmlformats.org/officeDocument/2006/relationships/slide" Target="slides/slide119.xml"/><Relationship Id="rId13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slide" Target="slides/slide9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120" Type="http://schemas.openxmlformats.org/officeDocument/2006/relationships/slide" Target="slides/slide109.xml"/><Relationship Id="rId125" Type="http://schemas.openxmlformats.org/officeDocument/2006/relationships/slide" Target="slides/slide11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openxmlformats.org/officeDocument/2006/relationships/slide" Target="slides/slide99.xml"/><Relationship Id="rId115" Type="http://schemas.openxmlformats.org/officeDocument/2006/relationships/slide" Target="slides/slide104.xml"/><Relationship Id="rId131" Type="http://schemas.openxmlformats.org/officeDocument/2006/relationships/slide" Target="slides/slide120.xml"/><Relationship Id="rId136" Type="http://schemas.openxmlformats.org/officeDocument/2006/relationships/presProps" Target="presProps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126" Type="http://schemas.openxmlformats.org/officeDocument/2006/relationships/slide" Target="slides/slide1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8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Franklin Gothic Medium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84825" y="0"/>
            <a:ext cx="4279900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>
                <a:latin typeface="Franklin Gothic Medium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6F125478-DEB8-4263-9CBA-E46783D0D7EB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396038"/>
            <a:ext cx="4276725" cy="338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Franklin Gothic Medium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84825" y="6396038"/>
            <a:ext cx="4279900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>
                <a:latin typeface="Franklin Gothic Medium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0E257D6A-C765-49AB-8CF5-7A2D31B485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975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8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40320B8-B9F9-40A0-BE95-647388257253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0262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85838" y="3201988"/>
            <a:ext cx="7894637" cy="3028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396038"/>
            <a:ext cx="4276725" cy="338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588000" y="6396038"/>
            <a:ext cx="427672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9E8A26-DF9B-4C69-9E50-61FE215DB4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6820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E3DD623-F4D2-4DB0-B008-5F6AD67940F0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5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BDED2D-E2F1-4BC3-AC14-C0E7470EFDF0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14950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79D01E2-10E6-4D01-92AD-C40EC70F6A97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4DC613-D239-49C2-A786-4166BDCAF7EA}" type="slidenum">
              <a:rPr lang="zh-TW" altLang="en-US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15053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4324" name="投影片編號版面配置區 3"/>
          <p:cNvSpPr txBox="1">
            <a:spLocks noGrp="1"/>
          </p:cNvSpPr>
          <p:nvPr/>
        </p:nvSpPr>
        <p:spPr bwMode="auto">
          <a:xfrm>
            <a:off x="5588000" y="6396038"/>
            <a:ext cx="4276725" cy="338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A5B2DFB-99A3-418E-8799-22AA855F512F}" type="slidenum">
              <a:rPr lang="zh-TW" altLang="en-US" sz="1200">
                <a:latin typeface="+mn-lt"/>
                <a:ea typeface="+mn-ea"/>
              </a:rPr>
              <a:pPr algn="r">
                <a:defRPr/>
              </a:pPr>
              <a:t>7</a:t>
            </a:fld>
            <a:endParaRPr lang="zh-TW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>
        <p:nvSpPr>
          <p:cNvPr id="5" name="Rectangle 7"/>
          <p:cNvSpPr/>
          <p:nvPr userDrawn="1"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F4619F-3EAB-4ABD-92E0-6C4A86D7D2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09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2892F-BC33-4FA2-A517-204D409D51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39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355600"/>
            <a:ext cx="2101850" cy="5770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55600"/>
            <a:ext cx="6153150" cy="5770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74A5-D2BF-4815-BB89-42255F8289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2486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A72DA-87D1-4587-A840-D63E601201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2586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7A7F1-4B15-4735-84EF-F7A25AA5AA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8162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E26F2-B7B2-47F2-9AC7-7F95345275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45239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09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8B34C-2BEE-49D7-9782-76F5E953C8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8859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8B7EF-EFDF-48BB-9046-1E4F34141B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8119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4B7BC-0B31-4736-9337-965ECC4F0F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3605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45295-B6CE-41D6-885E-1A9864062B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6472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93FCB-613C-4E38-86DB-C458F6478E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4935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BE570-D1D5-4D2A-854D-A17868E0CE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32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2FA31-CEB0-4483-A253-B129DFE2B3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54815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7C196-4295-440D-8B85-D91B2D63E2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05753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355600"/>
            <a:ext cx="2101850" cy="5770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55600"/>
            <a:ext cx="6153150" cy="5770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6EA88-2423-487A-8EEC-F12B3FDC1E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61207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947BB-AEFF-4199-A346-40205F61FC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3059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AD6F-77ED-46C0-AD5C-761141855A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7405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B2767-B344-41CB-9D94-A18B5225D9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0827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09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0D713-288F-4F40-A4D7-4012EF9B9CE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8207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6B682-528E-42BD-8527-53716D0344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6934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5DD73-9750-46F4-8A00-5F227F516C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00257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EC550-4BB5-403C-ADCF-2AAE9DA1D4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0841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06A23-E875-4F50-BCCE-19B578F8BB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06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1A5EA-2B09-4A4C-AE85-B2B3FC602A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2199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A4E88-B197-4924-9573-C73362CB76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524068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AF56A-5CB5-4643-B224-CA1530447D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51932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355600"/>
            <a:ext cx="2101850" cy="5770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55600"/>
            <a:ext cx="6153150" cy="5770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F42A5-6F38-4739-B5BC-F14CBFC17E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311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6360F-B2C4-461F-8F7E-B752F6CFD0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375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BB005-4AB6-4474-A0FB-A6EB658B84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167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E47E4-20FE-4000-A40D-3607831016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531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 sz="1800">
                <a:latin typeface="Franklin Gothic Medium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231CD5B5-1597-4B77-B9E1-FE15891C7FF6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DDB59-193E-41D7-B070-7AE0FD29FA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8915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 sz="1800">
                <a:latin typeface="Franklin Gothic Medium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0C8135C1-84CA-4278-A49F-E5EF94FCC199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CABEA-6AC7-43EB-9C3C-F3F3E8B8D4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4114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 sz="1800">
                <a:latin typeface="Franklin Gothic Medium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7A13A599-1230-4BD5-BB53-16B548F7179E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F9EE5-C809-4674-94BB-1300FA026F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249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5DE5-D91D-4BEE-8CA7-5545A3D20C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452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82C2-CA29-4616-B6E2-8BB5F1FC55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530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DC34-ED65-4DD3-AF81-D6C512F19E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005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E3A04-BA14-4606-9AF1-86293EAB94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13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9ACD4-A450-459A-8980-1186065336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9987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2B7D7-99AC-4DEB-8866-A005BCDD72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0624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17A41-AF18-433D-8B39-6B466E7E0C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3304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06A9C-E050-49A7-96B1-258F05E369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310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A84B9-CF1B-4087-8D9E-DE4E0D5716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793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02BDB-89D5-4C2C-B7F6-D45EC3D716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092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74E3A-0865-4848-A1E6-25AD08DDBF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5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 sz="1800">
                <a:latin typeface="Franklin Gothic Medium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6463F0D3-DBD6-4EBA-AD90-710211803CEE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A22AC-9D70-43E1-8E38-5034215F75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73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3CD74DE-5035-41E6-B648-CD1F1FAFD8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2976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 sz="1800">
                <a:latin typeface="Franklin Gothic Medium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081B0E08-8916-49D7-B541-6143828ECC0B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C4E4-A11F-46BF-910F-902209E711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54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F92A0-4C7F-4962-8430-012AD3862E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009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2C9E5-418C-4AD2-B794-740806106BA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671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57A71-4737-4806-BDCC-0E156B0599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035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EEB2-15BA-4C1C-BA98-9DBB216FDA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009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87793-F678-4E96-AC7C-907033D978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862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F109C-D3A6-46E6-B8DB-C69D1C604B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463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51B7C-2722-4F94-8388-910441F03C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602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09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A73CA-7EF6-44F5-8F07-2B3AC3FEB7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731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1C1A1-7FD0-4720-9559-15AD57F815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48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 kumimoji="1" sz="1800">
                <a:latin typeface="Franklin Gothic Medium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B4D60E0F-C6B9-4ABC-A065-DC0330ABB70E}" type="datetime1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800">
                <a:latin typeface="Franklin Gothic Medium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zh-TW" altLang="en-US"/>
              <a:t>徐文濤老師製作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FEFD2-CB5C-437A-9EED-36E49C1760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996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270A7-43E3-4F9D-941A-D71F8B743D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2657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9E7D7-EA13-409B-8A41-8F704C1CD2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727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457F0-06F9-4805-A2F5-AE85A078BCC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7058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6256F-887E-412D-A3CE-E4FAE303DE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786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F27AB-6F14-4753-B0B4-FAB2E81F54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2106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355600"/>
            <a:ext cx="2101850" cy="5770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55600"/>
            <a:ext cx="6153150" cy="5770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AFA40-BBD0-43E9-9CE7-E16CF1E0E4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59985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9B18C-0EA3-4449-AA4D-47C93FE17097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49DAC-48F7-4A7A-BE2B-76AFA29F6D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986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E303C-5DA3-4E9D-A0E9-40F9CA789712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963D5-F5BD-4346-87AE-76FFEA78E8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2007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D5FBB-F550-4FF3-A034-D762EFF91E24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B2736-6605-4B99-8B21-BCF72A783F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9823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C03A1-97C7-464D-B2E0-D6EB47380A96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83285-0950-4B69-B910-7338398AB3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43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95C4C-129D-4EB4-A494-54F828BD20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4878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AC1B-D602-4B9D-9B3B-829E3D320A32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D717-DA40-4532-A428-6C5D6463DA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8649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03ED4-C0C9-4B31-A23E-729E65216AD5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6ED4C-D91E-4A00-870F-7272FCCEF1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152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EBC95-20F1-40A8-A4D4-B07EF834EFF6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EF677-F744-4358-A771-81243EC5E7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57365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FEDFC-CEA5-4C0A-AEB3-BA37F176C7CA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D6B75-49AA-45F0-A8E2-5D1CFFDF866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413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BB49-846F-4629-8F1B-7E8BCB7516DF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CE2C0-EA88-485C-B3D1-84E101B4958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163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BAE02-3887-4235-9CE5-790E24A566A5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A675-060B-4F4A-9C98-3F2AA4E7BB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6912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EDF0-AA13-40B9-8EF2-3CD33E2A4BC0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5F026-FCD3-4D6C-AF8C-8CEC15840E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57369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D4078-CD69-4E22-91F0-74ECAE58CD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1501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1C3CD-24C4-4AA1-89A4-B2CA38C5BE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5958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181DF-6C2A-4556-8117-D4FA160286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15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5707E-C323-426D-A4D3-B3932E1AD3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21710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09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374CE-66FD-4EFE-AE99-E138CC1444C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32551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6450A-5B63-477A-92CB-78D965E133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1042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3C895-C6A1-4A19-9979-FB3835B96A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388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B5116-0A49-4404-B00A-5109BD9C76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4216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AF340-98BE-43E2-A8BF-058A133017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73887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B6626-AC31-4BB8-A7A8-FA74C2808F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8431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1BF20-ED07-4627-A685-E97C6008C3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0790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355600"/>
            <a:ext cx="2101850" cy="5770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55600"/>
            <a:ext cx="6153150" cy="5770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1F85A-0291-48E1-A2DC-D755A1BCFF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0541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EE68-10A9-4F63-8497-FF777D1AD0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132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A27D7-DB5A-44D2-AD61-885315A880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23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DB6FB-A5CC-4548-BABA-D5C2AFC838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80748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2033-DDDE-408F-8342-8A76AAC3C8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8276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09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5F9C6-7816-4DD2-A118-44A331A311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1787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8DD28-2D66-4E25-B7B0-6318C612AF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5174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C285B-7A21-4FBA-BF99-8228373C75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1451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C3E11-9939-4191-AE1F-EAA5ED4EC0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29795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B922F-6AC0-4EAE-B45B-EA8FB9BE69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2960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65D0D-D737-43A5-B1D1-5C37CB79E5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4186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CEF7D-A995-40FD-AAE1-D453F72EEE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43324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355600"/>
            <a:ext cx="2101850" cy="5770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55600"/>
            <a:ext cx="6153150" cy="5770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22FBB-A913-4C02-9A00-24D88B4D89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6209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6B87-4326-48A8-AF63-D45B50D6A1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71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>
        <p:nvSpPr>
          <p:cNvPr id="6" name="Rectangle 7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 useBgFill="1">
        <p:nvSpPr>
          <p:cNvPr id="7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138883-551C-4B97-982E-1F398E1C61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185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F5E78-806C-4B3A-85DB-3BBC4C37D3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70692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010C-17D3-49FD-91D1-07FBE44CA0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2577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09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B05AA-BE3A-4BEA-A99A-33AB36BAAF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28144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93F44-C314-41DF-85FA-10E6B0A050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7300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FB107-C4CD-4A63-BAB0-9C818F1B33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05416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F5B78-CD9D-426D-B8EF-FB03BF2C01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2831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A2448-EA0D-47F8-A4EC-C1521ED4A8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7236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E2DA9-ACF1-41BA-9D55-8CD7F42E78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19212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FDDAF-C351-4853-8007-D195691B23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4610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355600"/>
            <a:ext cx="2101850" cy="5770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55600"/>
            <a:ext cx="6153150" cy="5770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22A55-31A8-42D6-8DF6-0CFA63BA4E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84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 useBgFill="1">
        <p:nvSpPr>
          <p:cNvPr id="6" name="Rectangle 8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 kumimoji="1" sz="1800">
                <a:latin typeface="Franklin Gothic Medium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752F5476-9F18-471D-86E4-39645F3BFC86}" type="datetime1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800">
                <a:latin typeface="Franklin Gothic Medium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zh-TW" altLang="en-US"/>
              <a:t>徐文濤老師製作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03E0A-5684-4D11-BF38-B1B322CC5E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641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9A4F0-19DE-4280-ADC3-B26A13E94F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9937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03FAB-CA86-4988-9483-33040F6199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9357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8CD31-5F21-4915-9FCF-56BEAF55737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8343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09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1F2F-F99A-4939-9093-F407D128CF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86371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90C6-C238-4E40-98E7-C57B50D8C0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6441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ADFD1-3C73-413F-BE62-513A7EAAEA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03271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4A9D1-C5C8-44B8-B1E0-F7B4E00009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4264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9322C-4809-4F69-9B3D-58E5EC4008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120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1E30B-1EE3-4C97-8695-F3C4AF4ED8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966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4FB5B-1C2F-4770-B03E-E45644F3C7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547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kumimoji="1" sz="1100">
                <a:solidFill>
                  <a:schemeClr val="tx2"/>
                </a:solidFill>
                <a:latin typeface="Franklin Gothic Medium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F0FB5F4E-6F70-4EB4-A080-419C12C81C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0" r:id="rId1"/>
    <p:sldLayoutId id="2147485669" r:id="rId2"/>
    <p:sldLayoutId id="2147485781" r:id="rId3"/>
    <p:sldLayoutId id="2147485782" r:id="rId4"/>
    <p:sldLayoutId id="2147485670" r:id="rId5"/>
    <p:sldLayoutId id="2147485671" r:id="rId6"/>
    <p:sldLayoutId id="2147485783" r:id="rId7"/>
    <p:sldLayoutId id="2147485784" r:id="rId8"/>
    <p:sldLayoutId id="2147485785" r:id="rId9"/>
    <p:sldLayoutId id="2147485672" r:id="rId10"/>
    <p:sldLayoutId id="214748567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aramond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aramond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aramond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aramond" pitchFamily="18" charset="0"/>
          <a:ea typeface="標楷體" pitchFamily="65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>
        <p:nvSpPr>
          <p:cNvPr id="1024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55600"/>
            <a:ext cx="838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kumimoji="1" sz="1100">
                <a:solidFill>
                  <a:schemeClr val="tx2"/>
                </a:solidFill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B9684A8-B213-40E3-8CDC-C17622D2DA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8" r:id="rId1"/>
    <p:sldLayoutId id="2147485759" r:id="rId2"/>
    <p:sldLayoutId id="2147485760" r:id="rId3"/>
    <p:sldLayoutId id="2147485761" r:id="rId4"/>
    <p:sldLayoutId id="2147485762" r:id="rId5"/>
    <p:sldLayoutId id="2147485763" r:id="rId6"/>
    <p:sldLayoutId id="2147485764" r:id="rId7"/>
    <p:sldLayoutId id="2147485765" r:id="rId8"/>
    <p:sldLayoutId id="2147485766" r:id="rId9"/>
    <p:sldLayoutId id="2147485767" r:id="rId10"/>
    <p:sldLayoutId id="214748576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2"/>
          </a:solidFill>
          <a:latin typeface="+mn-lt"/>
          <a:ea typeface="+mn-ea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kumimoji="1" sz="1600">
          <a:solidFill>
            <a:schemeClr val="tx2"/>
          </a:solidFill>
          <a:latin typeface="+mn-lt"/>
          <a:ea typeface="+mn-ea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kumimoji="1" sz="1400">
          <a:solidFill>
            <a:schemeClr val="tx2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5pPr>
      <a:lvl6pPr marL="17367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6pPr>
      <a:lvl7pPr marL="21939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7pPr>
      <a:lvl8pPr marL="26511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8pPr>
      <a:lvl9pPr marL="31083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>
        <p:nvSpPr>
          <p:cNvPr id="11268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55600"/>
            <a:ext cx="838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126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kumimoji="1" sz="1100">
                <a:solidFill>
                  <a:schemeClr val="tx2"/>
                </a:solidFill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1B1A678-8173-4845-8AB3-7685DFE1F9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9" r:id="rId1"/>
    <p:sldLayoutId id="2147485770" r:id="rId2"/>
    <p:sldLayoutId id="2147485771" r:id="rId3"/>
    <p:sldLayoutId id="2147485772" r:id="rId4"/>
    <p:sldLayoutId id="2147485773" r:id="rId5"/>
    <p:sldLayoutId id="2147485774" r:id="rId6"/>
    <p:sldLayoutId id="2147485775" r:id="rId7"/>
    <p:sldLayoutId id="2147485776" r:id="rId8"/>
    <p:sldLayoutId id="2147485777" r:id="rId9"/>
    <p:sldLayoutId id="2147485778" r:id="rId10"/>
    <p:sldLayoutId id="214748577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2"/>
          </a:solidFill>
          <a:latin typeface="+mn-lt"/>
          <a:ea typeface="+mn-ea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kumimoji="1" sz="1600">
          <a:solidFill>
            <a:schemeClr val="tx2"/>
          </a:solidFill>
          <a:latin typeface="+mn-lt"/>
          <a:ea typeface="+mn-ea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kumimoji="1" sz="1400">
          <a:solidFill>
            <a:schemeClr val="tx2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5pPr>
      <a:lvl6pPr marL="17367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6pPr>
      <a:lvl7pPr marL="21939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7pPr>
      <a:lvl8pPr marL="26511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8pPr>
      <a:lvl9pPr marL="31083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1" sz="1200">
                <a:solidFill>
                  <a:srgbClr val="898989"/>
                </a:solidFill>
                <a:latin typeface="Franklin Gothic Medium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sz="12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7D5B8F48-B302-4864-824F-574300603E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4" r:id="rId1"/>
    <p:sldLayoutId id="2147485675" r:id="rId2"/>
    <p:sldLayoutId id="2147485676" r:id="rId3"/>
    <p:sldLayoutId id="2147485677" r:id="rId4"/>
    <p:sldLayoutId id="2147485786" r:id="rId5"/>
    <p:sldLayoutId id="2147485787" r:id="rId6"/>
    <p:sldLayoutId id="2147485788" r:id="rId7"/>
    <p:sldLayoutId id="2147485678" r:id="rId8"/>
    <p:sldLayoutId id="2147485679" r:id="rId9"/>
    <p:sldLayoutId id="2147485680" r:id="rId10"/>
    <p:sldLayoutId id="2147485681" r:id="rId11"/>
    <p:sldLayoutId id="21474856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1" sz="1200">
                <a:solidFill>
                  <a:srgbClr val="898989"/>
                </a:solidFill>
                <a:latin typeface="Franklin Gothic Medium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sz="12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CE1E978-343C-4ABC-A6E9-28EA37D53A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3" r:id="rId1"/>
    <p:sldLayoutId id="2147485684" r:id="rId2"/>
    <p:sldLayoutId id="2147485685" r:id="rId3"/>
    <p:sldLayoutId id="2147485686" r:id="rId4"/>
    <p:sldLayoutId id="2147485687" r:id="rId5"/>
    <p:sldLayoutId id="2147485789" r:id="rId6"/>
    <p:sldLayoutId id="2147485790" r:id="rId7"/>
    <p:sldLayoutId id="2147485688" r:id="rId8"/>
    <p:sldLayoutId id="2147485689" r:id="rId9"/>
    <p:sldLayoutId id="2147485690" r:id="rId10"/>
    <p:sldLayoutId id="2147485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55600"/>
            <a:ext cx="838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kumimoji="1" sz="1100">
                <a:solidFill>
                  <a:schemeClr val="tx2"/>
                </a:solidFill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CC15422-AEB9-414C-A4A2-59743E6E98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2" r:id="rId1"/>
    <p:sldLayoutId id="2147485693" r:id="rId2"/>
    <p:sldLayoutId id="2147485694" r:id="rId3"/>
    <p:sldLayoutId id="2147485695" r:id="rId4"/>
    <p:sldLayoutId id="2147485696" r:id="rId5"/>
    <p:sldLayoutId id="2147485697" r:id="rId6"/>
    <p:sldLayoutId id="2147485698" r:id="rId7"/>
    <p:sldLayoutId id="2147485699" r:id="rId8"/>
    <p:sldLayoutId id="2147485700" r:id="rId9"/>
    <p:sldLayoutId id="2147485701" r:id="rId10"/>
    <p:sldLayoutId id="214748570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2"/>
          </a:solidFill>
          <a:latin typeface="+mn-lt"/>
          <a:ea typeface="+mn-ea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kumimoji="1" sz="1600">
          <a:solidFill>
            <a:schemeClr val="tx2"/>
          </a:solidFill>
          <a:latin typeface="+mn-lt"/>
          <a:ea typeface="+mn-ea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kumimoji="1" sz="1400">
          <a:solidFill>
            <a:schemeClr val="tx2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5pPr>
      <a:lvl6pPr marL="17367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6pPr>
      <a:lvl7pPr marL="21939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7pPr>
      <a:lvl8pPr marL="26511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8pPr>
      <a:lvl9pPr marL="31083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" name="日期版面配置區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 sz="1800"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F620DD7-DC61-4632-A19F-AC8E83D7A9B3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1" sz="1200">
                <a:solidFill>
                  <a:srgbClr val="898989"/>
                </a:solidFill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sz="12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23FD94E-8A8E-4074-BAA8-9EBDAACBA2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3" r:id="rId1"/>
    <p:sldLayoutId id="2147485704" r:id="rId2"/>
    <p:sldLayoutId id="2147485705" r:id="rId3"/>
    <p:sldLayoutId id="2147485706" r:id="rId4"/>
    <p:sldLayoutId id="2147485707" r:id="rId5"/>
    <p:sldLayoutId id="2147485708" r:id="rId6"/>
    <p:sldLayoutId id="2147485709" r:id="rId7"/>
    <p:sldLayoutId id="2147485710" r:id="rId8"/>
    <p:sldLayoutId id="2147485711" r:id="rId9"/>
    <p:sldLayoutId id="2147485712" r:id="rId10"/>
    <p:sldLayoutId id="2147485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55600"/>
            <a:ext cx="838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kumimoji="1" sz="1100">
                <a:solidFill>
                  <a:schemeClr val="tx2"/>
                </a:solidFill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3E6AB64-0CE0-495D-BC49-6D84022D08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4" r:id="rId1"/>
    <p:sldLayoutId id="2147485715" r:id="rId2"/>
    <p:sldLayoutId id="2147485716" r:id="rId3"/>
    <p:sldLayoutId id="2147485717" r:id="rId4"/>
    <p:sldLayoutId id="2147485718" r:id="rId5"/>
    <p:sldLayoutId id="2147485719" r:id="rId6"/>
    <p:sldLayoutId id="2147485720" r:id="rId7"/>
    <p:sldLayoutId id="2147485721" r:id="rId8"/>
    <p:sldLayoutId id="2147485722" r:id="rId9"/>
    <p:sldLayoutId id="2147485723" r:id="rId10"/>
    <p:sldLayoutId id="214748572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2"/>
          </a:solidFill>
          <a:latin typeface="+mn-lt"/>
          <a:ea typeface="+mn-ea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kumimoji="1" sz="1600">
          <a:solidFill>
            <a:schemeClr val="tx2"/>
          </a:solidFill>
          <a:latin typeface="+mn-lt"/>
          <a:ea typeface="+mn-ea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kumimoji="1" sz="1400">
          <a:solidFill>
            <a:schemeClr val="tx2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5pPr>
      <a:lvl6pPr marL="17367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6pPr>
      <a:lvl7pPr marL="21939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7pPr>
      <a:lvl8pPr marL="26511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8pPr>
      <a:lvl9pPr marL="31083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>
        <p:nvSpPr>
          <p:cNvPr id="7172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55600"/>
            <a:ext cx="838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717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kumimoji="1" sz="1100">
                <a:solidFill>
                  <a:schemeClr val="tx2"/>
                </a:solidFill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4552FB1-5BB7-4FD3-A7EF-FB941D07DC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5" r:id="rId1"/>
    <p:sldLayoutId id="2147485726" r:id="rId2"/>
    <p:sldLayoutId id="2147485727" r:id="rId3"/>
    <p:sldLayoutId id="2147485728" r:id="rId4"/>
    <p:sldLayoutId id="2147485729" r:id="rId5"/>
    <p:sldLayoutId id="2147485730" r:id="rId6"/>
    <p:sldLayoutId id="2147485731" r:id="rId7"/>
    <p:sldLayoutId id="2147485732" r:id="rId8"/>
    <p:sldLayoutId id="2147485733" r:id="rId9"/>
    <p:sldLayoutId id="2147485734" r:id="rId10"/>
    <p:sldLayoutId id="214748573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2"/>
          </a:solidFill>
          <a:latin typeface="+mn-lt"/>
          <a:ea typeface="+mn-ea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kumimoji="1" sz="1600">
          <a:solidFill>
            <a:schemeClr val="tx2"/>
          </a:solidFill>
          <a:latin typeface="+mn-lt"/>
          <a:ea typeface="+mn-ea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kumimoji="1" sz="1400">
          <a:solidFill>
            <a:schemeClr val="tx2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5pPr>
      <a:lvl6pPr marL="17367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6pPr>
      <a:lvl7pPr marL="21939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7pPr>
      <a:lvl8pPr marL="26511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8pPr>
      <a:lvl9pPr marL="31083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>
        <p:nvSpPr>
          <p:cNvPr id="819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55600"/>
            <a:ext cx="838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81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kumimoji="1" sz="1100">
                <a:solidFill>
                  <a:schemeClr val="tx2"/>
                </a:solidFill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D0CEB2C-C4E4-40F0-9608-71F726009B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36" r:id="rId1"/>
    <p:sldLayoutId id="2147485737" r:id="rId2"/>
    <p:sldLayoutId id="2147485738" r:id="rId3"/>
    <p:sldLayoutId id="2147485739" r:id="rId4"/>
    <p:sldLayoutId id="2147485740" r:id="rId5"/>
    <p:sldLayoutId id="2147485741" r:id="rId6"/>
    <p:sldLayoutId id="2147485742" r:id="rId7"/>
    <p:sldLayoutId id="2147485743" r:id="rId8"/>
    <p:sldLayoutId id="2147485744" r:id="rId9"/>
    <p:sldLayoutId id="2147485745" r:id="rId10"/>
    <p:sldLayoutId id="214748574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2"/>
          </a:solidFill>
          <a:latin typeface="+mn-lt"/>
          <a:ea typeface="+mn-ea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kumimoji="1" sz="1600">
          <a:solidFill>
            <a:schemeClr val="tx2"/>
          </a:solidFill>
          <a:latin typeface="+mn-lt"/>
          <a:ea typeface="+mn-ea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kumimoji="1" sz="1400">
          <a:solidFill>
            <a:schemeClr val="tx2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5pPr>
      <a:lvl6pPr marL="17367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6pPr>
      <a:lvl7pPr marL="21939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7pPr>
      <a:lvl8pPr marL="26511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8pPr>
      <a:lvl9pPr marL="31083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sz="1800" dirty="0"/>
          </a:p>
        </p:txBody>
      </p:sp>
      <p:sp>
        <p:nvSpPr>
          <p:cNvPr id="9220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55600"/>
            <a:ext cx="838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92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kumimoji="1" sz="1100">
                <a:solidFill>
                  <a:schemeClr val="tx2"/>
                </a:solidFill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544B495-D8CC-4E7A-AEB1-578805ACF9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7" r:id="rId1"/>
    <p:sldLayoutId id="2147485748" r:id="rId2"/>
    <p:sldLayoutId id="2147485749" r:id="rId3"/>
    <p:sldLayoutId id="2147485750" r:id="rId4"/>
    <p:sldLayoutId id="2147485751" r:id="rId5"/>
    <p:sldLayoutId id="2147485752" r:id="rId6"/>
    <p:sldLayoutId id="2147485753" r:id="rId7"/>
    <p:sldLayoutId id="2147485754" r:id="rId8"/>
    <p:sldLayoutId id="2147485755" r:id="rId9"/>
    <p:sldLayoutId id="2147485756" r:id="rId10"/>
    <p:sldLayoutId id="214748575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2"/>
          </a:solidFill>
          <a:latin typeface="+mn-lt"/>
          <a:ea typeface="+mn-ea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kumimoji="1" sz="1600">
          <a:solidFill>
            <a:schemeClr val="tx2"/>
          </a:solidFill>
          <a:latin typeface="+mn-lt"/>
          <a:ea typeface="+mn-ea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kumimoji="1" sz="1400">
          <a:solidFill>
            <a:schemeClr val="tx2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5pPr>
      <a:lvl6pPr marL="17367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6pPr>
      <a:lvl7pPr marL="21939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7pPr>
      <a:lvl8pPr marL="26511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8pPr>
      <a:lvl9pPr marL="31083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4.xml"/><Relationship Id="rId7" Type="http://schemas.openxmlformats.org/officeDocument/2006/relationships/slide" Target="slide1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7.png"/><Relationship Id="rId5" Type="http://schemas.openxmlformats.org/officeDocument/2006/relationships/slide" Target="slide15.xml"/><Relationship Id="rId10" Type="http://schemas.openxmlformats.org/officeDocument/2006/relationships/slide" Target="slide11.xml"/><Relationship Id="rId4" Type="http://schemas.openxmlformats.org/officeDocument/2006/relationships/image" Target="../media/image13.png"/><Relationship Id="rId9" Type="http://schemas.openxmlformats.org/officeDocument/2006/relationships/slide" Target="slide1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10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7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10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7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20.xml"/><Relationship Id="rId7" Type="http://schemas.openxmlformats.org/officeDocument/2006/relationships/slide" Target="slide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image" Target="../media/image13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7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7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12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7" Type="http://schemas.openxmlformats.org/officeDocument/2006/relationships/slide" Target="slide119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Relationship Id="rId6" Type="http://schemas.openxmlformats.org/officeDocument/2006/relationships/slide" Target="slide118.xml"/><Relationship Id="rId5" Type="http://schemas.openxmlformats.org/officeDocument/2006/relationships/slide" Target="slide117.xml"/><Relationship Id="rId4" Type="http://schemas.openxmlformats.org/officeDocument/2006/relationships/slide" Target="slide11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slide" Target="slide114.xml"/><Relationship Id="rId4" Type="http://schemas.openxmlformats.org/officeDocument/2006/relationships/image" Target="../media/image7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11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slide" Target="slide114.xml"/><Relationship Id="rId4" Type="http://schemas.openxmlformats.org/officeDocument/2006/relationships/image" Target="../media/image7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slide" Target="slide114.xml"/><Relationship Id="rId4" Type="http://schemas.openxmlformats.org/officeDocument/2006/relationships/image" Target="../media/image7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slide" Target="slide114.xml"/><Relationship Id="rId4" Type="http://schemas.openxmlformats.org/officeDocument/2006/relationships/image" Target="../media/image7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3.xml"/><Relationship Id="rId7" Type="http://schemas.openxmlformats.org/officeDocument/2006/relationships/slide" Target="slide2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10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slide" Target="slide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shp.org/modernhumanities/201408/2014-08-20fong_sai_ho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slide" Target="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slide" Target="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slide" Target="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slide" Target="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slide" Target="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slide" Target="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7.png"/><Relationship Id="rId7" Type="http://schemas.openxmlformats.org/officeDocument/2006/relationships/slide" Target="slide3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13.png"/><Relationship Id="rId4" Type="http://schemas.openxmlformats.org/officeDocument/2006/relationships/slide" Target="slide31.xml"/><Relationship Id="rId9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41.xml"/><Relationship Id="rId18" Type="http://schemas.openxmlformats.org/officeDocument/2006/relationships/image" Target="../media/image26.png"/><Relationship Id="rId3" Type="http://schemas.openxmlformats.org/officeDocument/2006/relationships/slide" Target="slide36.xml"/><Relationship Id="rId21" Type="http://schemas.openxmlformats.org/officeDocument/2006/relationships/image" Target="../media/image17.png"/><Relationship Id="rId7" Type="http://schemas.openxmlformats.org/officeDocument/2006/relationships/slide" Target="slide38.xml"/><Relationship Id="rId12" Type="http://schemas.openxmlformats.org/officeDocument/2006/relationships/image" Target="../media/image22.png"/><Relationship Id="rId17" Type="http://schemas.openxmlformats.org/officeDocument/2006/relationships/image" Target="../media/image25.png"/><Relationship Id="rId2" Type="http://schemas.openxmlformats.org/officeDocument/2006/relationships/image" Target="../media/image6.jpe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9.png"/><Relationship Id="rId11" Type="http://schemas.openxmlformats.org/officeDocument/2006/relationships/slide" Target="slide50.xml"/><Relationship Id="rId5" Type="http://schemas.openxmlformats.org/officeDocument/2006/relationships/slide" Target="slide47.xml"/><Relationship Id="rId15" Type="http://schemas.openxmlformats.org/officeDocument/2006/relationships/slide" Target="slide44.xml"/><Relationship Id="rId23" Type="http://schemas.openxmlformats.org/officeDocument/2006/relationships/image" Target="../media/image30.png"/><Relationship Id="rId10" Type="http://schemas.openxmlformats.org/officeDocument/2006/relationships/image" Target="../media/image21.png"/><Relationship Id="rId19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slide" Target="slide43.xml"/><Relationship Id="rId14" Type="http://schemas.openxmlformats.org/officeDocument/2006/relationships/image" Target="../media/image23.png"/><Relationship Id="rId2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2.png"/><Relationship Id="rId3" Type="http://schemas.openxmlformats.org/officeDocument/2006/relationships/slide" Target="slide37.xml"/><Relationship Id="rId7" Type="http://schemas.openxmlformats.org/officeDocument/2006/relationships/slide" Target="slide39.xml"/><Relationship Id="rId12" Type="http://schemas.openxmlformats.org/officeDocument/2006/relationships/image" Target="../media/image31.png"/><Relationship Id="rId2" Type="http://schemas.openxmlformats.org/officeDocument/2006/relationships/image" Target="../media/image6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9.png"/><Relationship Id="rId11" Type="http://schemas.openxmlformats.org/officeDocument/2006/relationships/slide" Target="slide45.xml"/><Relationship Id="rId5" Type="http://schemas.openxmlformats.org/officeDocument/2006/relationships/slide" Target="slide48.xml"/><Relationship Id="rId15" Type="http://schemas.openxmlformats.org/officeDocument/2006/relationships/image" Target="../media/image34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slide" Target="slide42.xml"/><Relationship Id="rId1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8.png"/><Relationship Id="rId18" Type="http://schemas.openxmlformats.org/officeDocument/2006/relationships/image" Target="../media/image28.png"/><Relationship Id="rId3" Type="http://schemas.openxmlformats.org/officeDocument/2006/relationships/slide" Target="slide49.xml"/><Relationship Id="rId7" Type="http://schemas.openxmlformats.org/officeDocument/2006/relationships/slide" Target="slide7.xml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6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0.png"/><Relationship Id="rId11" Type="http://schemas.openxmlformats.org/officeDocument/2006/relationships/image" Target="../media/image36.png"/><Relationship Id="rId5" Type="http://schemas.openxmlformats.org/officeDocument/2006/relationships/slide" Target="slide40.xml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slide" Target="slide46.xml"/><Relationship Id="rId1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4.png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4.png"/><Relationship Id="rId4" Type="http://schemas.openxmlformats.org/officeDocument/2006/relationships/slide" Target="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4.png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4.png"/><Relationship Id="rId4" Type="http://schemas.openxmlformats.org/officeDocument/2006/relationships/slide" Target="slide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4.png"/><Relationship Id="rId4" Type="http://schemas.openxmlformats.org/officeDocument/2006/relationships/slide" Target="slide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4.png"/><Relationship Id="rId4" Type="http://schemas.openxmlformats.org/officeDocument/2006/relationships/slide" Target="slid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8.png"/><Relationship Id="rId5" Type="http://schemas.openxmlformats.org/officeDocument/2006/relationships/image" Target="../media/image44.png"/><Relationship Id="rId4" Type="http://schemas.openxmlformats.org/officeDocument/2006/relationships/slide" Target="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8.png"/><Relationship Id="rId5" Type="http://schemas.openxmlformats.org/officeDocument/2006/relationships/image" Target="../media/image44.png"/><Relationship Id="rId4" Type="http://schemas.openxmlformats.org/officeDocument/2006/relationships/slide" Target="slid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8.png"/><Relationship Id="rId5" Type="http://schemas.openxmlformats.org/officeDocument/2006/relationships/image" Target="../media/image44.png"/><Relationship Id="rId4" Type="http://schemas.openxmlformats.org/officeDocument/2006/relationships/slide" Target="slide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4.png"/><Relationship Id="rId4" Type="http://schemas.openxmlformats.org/officeDocument/2006/relationships/slide" Target="slide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4.png"/><Relationship Id="rId4" Type="http://schemas.openxmlformats.org/officeDocument/2006/relationships/slide" Target="slide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4.png"/><Relationship Id="rId4" Type="http://schemas.openxmlformats.org/officeDocument/2006/relationships/slide" Target="slide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4OLgNhVNetA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9.png"/><Relationship Id="rId7" Type="http://schemas.openxmlformats.org/officeDocument/2006/relationships/slide" Target="slide5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4.png"/><Relationship Id="rId5" Type="http://schemas.openxmlformats.org/officeDocument/2006/relationships/slide" Target="slide35.xml"/><Relationship Id="rId10" Type="http://schemas.openxmlformats.org/officeDocument/2006/relationships/slide" Target="slide53.xml"/><Relationship Id="rId4" Type="http://schemas.openxmlformats.org/officeDocument/2006/relationships/image" Target="../media/image28.png"/><Relationship Id="rId9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44.png"/><Relationship Id="rId4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44.png"/><Relationship Id="rId4" Type="http://schemas.openxmlformats.org/officeDocument/2006/relationships/slide" Target="slide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44.png"/><Relationship Id="rId4" Type="http://schemas.openxmlformats.org/officeDocument/2006/relationships/slide" Target="slide5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4.png"/><Relationship Id="rId5" Type="http://schemas.openxmlformats.org/officeDocument/2006/relationships/slide" Target="slide64.xml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61.xml"/><Relationship Id="rId18" Type="http://schemas.openxmlformats.org/officeDocument/2006/relationships/image" Target="../media/image26.png"/><Relationship Id="rId3" Type="http://schemas.openxmlformats.org/officeDocument/2006/relationships/slide" Target="slide56.xml"/><Relationship Id="rId7" Type="http://schemas.openxmlformats.org/officeDocument/2006/relationships/slide" Target="slide58.xml"/><Relationship Id="rId12" Type="http://schemas.openxmlformats.org/officeDocument/2006/relationships/image" Target="../media/image22.png"/><Relationship Id="rId17" Type="http://schemas.openxmlformats.org/officeDocument/2006/relationships/image" Target="../media/image32.png"/><Relationship Id="rId2" Type="http://schemas.openxmlformats.org/officeDocument/2006/relationships/image" Target="../media/image6.jpeg"/><Relationship Id="rId16" Type="http://schemas.openxmlformats.org/officeDocument/2006/relationships/image" Target="../media/image25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9.png"/><Relationship Id="rId11" Type="http://schemas.openxmlformats.org/officeDocument/2006/relationships/slide" Target="slide70.xml"/><Relationship Id="rId5" Type="http://schemas.openxmlformats.org/officeDocument/2006/relationships/slide" Target="slide67.xml"/><Relationship Id="rId15" Type="http://schemas.openxmlformats.org/officeDocument/2006/relationships/slide" Target="slide64.xml"/><Relationship Id="rId10" Type="http://schemas.openxmlformats.org/officeDocument/2006/relationships/image" Target="../media/image21.png"/><Relationship Id="rId19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slide" Target="slide63.xml"/><Relationship Id="rId1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1.png"/><Relationship Id="rId3" Type="http://schemas.openxmlformats.org/officeDocument/2006/relationships/slide" Target="slide57.xml"/><Relationship Id="rId7" Type="http://schemas.openxmlformats.org/officeDocument/2006/relationships/slide" Target="slide59.xml"/><Relationship Id="rId12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9.png"/><Relationship Id="rId11" Type="http://schemas.openxmlformats.org/officeDocument/2006/relationships/slide" Target="slide65.xml"/><Relationship Id="rId5" Type="http://schemas.openxmlformats.org/officeDocument/2006/relationships/slide" Target="slide68.xml"/><Relationship Id="rId1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slide" Target="slide62.xml"/><Relationship Id="rId14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69.xml"/><Relationship Id="rId7" Type="http://schemas.openxmlformats.org/officeDocument/2006/relationships/slide" Target="slide7.xml"/><Relationship Id="rId12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0.png"/><Relationship Id="rId11" Type="http://schemas.openxmlformats.org/officeDocument/2006/relationships/image" Target="../media/image41.png"/><Relationship Id="rId5" Type="http://schemas.openxmlformats.org/officeDocument/2006/relationships/slide" Target="slide60.xml"/><Relationship Id="rId10" Type="http://schemas.openxmlformats.org/officeDocument/2006/relationships/slide" Target="slide66.xml"/><Relationship Id="rId4" Type="http://schemas.openxmlformats.org/officeDocument/2006/relationships/image" Target="../media/image19.png"/><Relationship Id="rId9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44.png"/><Relationship Id="rId4" Type="http://schemas.openxmlformats.org/officeDocument/2006/relationships/slide" Target="slide5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44.png"/><Relationship Id="rId4" Type="http://schemas.openxmlformats.org/officeDocument/2006/relationships/slide" Target="slide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AyBRcQUw3DI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44.png"/><Relationship Id="rId4" Type="http://schemas.openxmlformats.org/officeDocument/2006/relationships/slide" Target="slide5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44.png"/><Relationship Id="rId4" Type="http://schemas.openxmlformats.org/officeDocument/2006/relationships/slide" Target="slid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44.png"/><Relationship Id="rId4" Type="http://schemas.openxmlformats.org/officeDocument/2006/relationships/slide" Target="slid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44.png"/><Relationship Id="rId4" Type="http://schemas.openxmlformats.org/officeDocument/2006/relationships/slide" Target="slid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8.png"/><Relationship Id="rId5" Type="http://schemas.openxmlformats.org/officeDocument/2006/relationships/image" Target="../media/image44.png"/><Relationship Id="rId4" Type="http://schemas.openxmlformats.org/officeDocument/2006/relationships/slide" Target="slide5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44.png"/><Relationship Id="rId4" Type="http://schemas.openxmlformats.org/officeDocument/2006/relationships/slide" Target="slide5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44.png"/><Relationship Id="rId4" Type="http://schemas.openxmlformats.org/officeDocument/2006/relationships/slide" Target="slide5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44.png"/><Relationship Id="rId4" Type="http://schemas.openxmlformats.org/officeDocument/2006/relationships/slide" Target="slide5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44.png"/><Relationship Id="rId4" Type="http://schemas.openxmlformats.org/officeDocument/2006/relationships/slide" Target="slide5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44.png"/><Relationship Id="rId4" Type="http://schemas.openxmlformats.org/officeDocument/2006/relationships/slide" Target="slide5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13" Type="http://schemas.openxmlformats.org/officeDocument/2006/relationships/slide" Target="slide121.xml"/><Relationship Id="rId3" Type="http://schemas.openxmlformats.org/officeDocument/2006/relationships/image" Target="../media/image11.jpeg"/><Relationship Id="rId7" Type="http://schemas.openxmlformats.org/officeDocument/2006/relationships/slide" Target="slide54.xml"/><Relationship Id="rId12" Type="http://schemas.openxmlformats.org/officeDocument/2006/relationships/slide" Target="slide1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4.xml"/><Relationship Id="rId11" Type="http://schemas.openxmlformats.org/officeDocument/2006/relationships/slide" Target="slide100.xml"/><Relationship Id="rId5" Type="http://schemas.openxmlformats.org/officeDocument/2006/relationships/slide" Target="slide28.xml"/><Relationship Id="rId10" Type="http://schemas.openxmlformats.org/officeDocument/2006/relationships/slide" Target="slide86.xml"/><Relationship Id="rId4" Type="http://schemas.openxmlformats.org/officeDocument/2006/relationships/slide" Target="slide8.xml"/><Relationship Id="rId9" Type="http://schemas.openxmlformats.org/officeDocument/2006/relationships/slide" Target="slide8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slide" Target="slide5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0.xml"/><Relationship Id="rId6" Type="http://schemas.openxmlformats.org/officeDocument/2006/relationships/slide" Target="slide72.xml"/><Relationship Id="rId5" Type="http://schemas.openxmlformats.org/officeDocument/2006/relationships/image" Target="../media/image13.png"/><Relationship Id="rId4" Type="http://schemas.openxmlformats.org/officeDocument/2006/relationships/slide" Target="slide7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44.png"/><Relationship Id="rId4" Type="http://schemas.openxmlformats.org/officeDocument/2006/relationships/slide" Target="slide7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44.png"/><Relationship Id="rId4" Type="http://schemas.openxmlformats.org/officeDocument/2006/relationships/slide" Target="slide7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4.png"/><Relationship Id="rId5" Type="http://schemas.openxmlformats.org/officeDocument/2006/relationships/slide" Target="slide78.xml"/><Relationship Id="rId4" Type="http://schemas.openxmlformats.org/officeDocument/2006/relationships/image" Target="../media/image1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78.xml"/><Relationship Id="rId18" Type="http://schemas.openxmlformats.org/officeDocument/2006/relationships/image" Target="../media/image32.png"/><Relationship Id="rId3" Type="http://schemas.openxmlformats.org/officeDocument/2006/relationships/slide" Target="slide79.xml"/><Relationship Id="rId21" Type="http://schemas.openxmlformats.org/officeDocument/2006/relationships/image" Target="../media/image33.png"/><Relationship Id="rId7" Type="http://schemas.openxmlformats.org/officeDocument/2006/relationships/slide" Target="slide77.xml"/><Relationship Id="rId12" Type="http://schemas.openxmlformats.org/officeDocument/2006/relationships/image" Target="../media/image23.png"/><Relationship Id="rId17" Type="http://schemas.openxmlformats.org/officeDocument/2006/relationships/image" Target="../media/image31.png"/><Relationship Id="rId25" Type="http://schemas.openxmlformats.org/officeDocument/2006/relationships/image" Target="../media/image30.png"/><Relationship Id="rId2" Type="http://schemas.openxmlformats.org/officeDocument/2006/relationships/image" Target="../media/image6.jpeg"/><Relationship Id="rId16" Type="http://schemas.openxmlformats.org/officeDocument/2006/relationships/image" Target="../media/image42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0.png"/><Relationship Id="rId11" Type="http://schemas.openxmlformats.org/officeDocument/2006/relationships/slide" Target="slide76.xml"/><Relationship Id="rId24" Type="http://schemas.openxmlformats.org/officeDocument/2006/relationships/image" Target="../media/image28.png"/><Relationship Id="rId5" Type="http://schemas.openxmlformats.org/officeDocument/2006/relationships/slide" Target="slide75.xml"/><Relationship Id="rId15" Type="http://schemas.openxmlformats.org/officeDocument/2006/relationships/image" Target="../media/image41.png"/><Relationship Id="rId23" Type="http://schemas.openxmlformats.org/officeDocument/2006/relationships/image" Target="../media/image12.png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slide" Target="slide80.xml"/><Relationship Id="rId14" Type="http://schemas.openxmlformats.org/officeDocument/2006/relationships/image" Target="../media/image25.png"/><Relationship Id="rId22" Type="http://schemas.openxmlformats.org/officeDocument/2006/relationships/slide" Target="slide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44.png"/><Relationship Id="rId4" Type="http://schemas.openxmlformats.org/officeDocument/2006/relationships/slide" Target="slide7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44.png"/><Relationship Id="rId4" Type="http://schemas.openxmlformats.org/officeDocument/2006/relationships/slide" Target="slide7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44.png"/><Relationship Id="rId4" Type="http://schemas.openxmlformats.org/officeDocument/2006/relationships/slide" Target="slide7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44.png"/><Relationship Id="rId4" Type="http://schemas.openxmlformats.org/officeDocument/2006/relationships/slide" Target="slide7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44.png"/><Relationship Id="rId4" Type="http://schemas.openxmlformats.org/officeDocument/2006/relationships/slide" Target="slide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44.png"/><Relationship Id="rId4" Type="http://schemas.openxmlformats.org/officeDocument/2006/relationships/slide" Target="slide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8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slide" Target="slide10.xml"/><Relationship Id="rId4" Type="http://schemas.openxmlformats.org/officeDocument/2006/relationships/image" Target="../media/image1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slide" Target="slide9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539750" y="4005263"/>
            <a:ext cx="8229600" cy="2590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zh-TW" sz="5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rPr>
              <a:t>中國文化基本教材</a:t>
            </a:r>
            <a:r>
              <a:rPr lang="zh-TW" altLang="zh-TW" sz="4400" b="1" smtClean="0">
                <a:latin typeface="Arial" pitchFamily="34" charset="0"/>
                <a:ea typeface="標楷體" pitchFamily="65" charset="-120"/>
              </a:rPr>
              <a:t>　</a:t>
            </a:r>
            <a:endParaRPr lang="zh-TW" altLang="en-US" sz="4400" b="1" smtClean="0">
              <a:latin typeface="Arial" pitchFamily="34" charset="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zh-TW" sz="4400" b="1" smtClean="0">
                <a:latin typeface="Arial" pitchFamily="34" charset="0"/>
                <a:ea typeface="標楷體" pitchFamily="65" charset="-120"/>
              </a:rPr>
              <a:t>中庸選讀</a:t>
            </a:r>
            <a:endParaRPr lang="zh-TW" altLang="en-US" sz="4400" b="1" smtClean="0">
              <a:latin typeface="Arial" pitchFamily="34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850" y="1341438"/>
            <a:ext cx="8640763" cy="502126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zh-TW" altLang="en-US" sz="3200" b="1" smtClean="0">
                <a:solidFill>
                  <a:srgbClr val="0070C0"/>
                </a:solidFill>
              </a:rPr>
              <a:t>關於「中」：</a:t>
            </a:r>
            <a:endParaRPr lang="en-US" altLang="zh-TW" sz="3200" b="1" smtClean="0">
              <a:solidFill>
                <a:srgbClr val="0070C0"/>
              </a:solidFill>
            </a:endParaRPr>
          </a:p>
          <a:p>
            <a:pPr marL="833438" lvl="1" indent="-514350">
              <a:buFont typeface="Calibri" pitchFamily="34" charset="0"/>
              <a:buAutoNum type="arabicPeriod"/>
              <a:defRPr/>
            </a:pPr>
            <a:r>
              <a:rPr lang="zh-TW" altLang="zh-TW" sz="3200" smtClean="0">
                <a:solidFill>
                  <a:schemeClr val="tx1"/>
                </a:solidFill>
              </a:rPr>
              <a:t>「中和　」</a:t>
            </a:r>
            <a:endParaRPr lang="en-US" altLang="zh-TW" sz="3200" smtClean="0">
              <a:solidFill>
                <a:schemeClr val="tx1"/>
              </a:solidFill>
            </a:endParaRPr>
          </a:p>
          <a:p>
            <a:pPr marL="833438" lvl="1" indent="-514350">
              <a:buFont typeface="Calibri" pitchFamily="34" charset="0"/>
              <a:buAutoNum type="arabicPeriod"/>
              <a:defRPr/>
            </a:pPr>
            <a:r>
              <a:rPr lang="zh-TW" altLang="zh-TW" sz="3200" smtClean="0">
                <a:solidFill>
                  <a:schemeClr val="tx1"/>
                </a:solidFill>
              </a:rPr>
              <a:t>「不偏　」</a:t>
            </a:r>
            <a:endParaRPr lang="en-US" altLang="zh-TW" sz="3200" smtClean="0">
              <a:solidFill>
                <a:schemeClr val="tx1"/>
              </a:solidFill>
            </a:endParaRPr>
          </a:p>
          <a:p>
            <a:pPr marL="833438" lvl="1" indent="-514350">
              <a:buFont typeface="Calibri" pitchFamily="34" charset="0"/>
              <a:buAutoNum type="arabicPeriod"/>
              <a:defRPr/>
            </a:pPr>
            <a:r>
              <a:rPr lang="zh-TW" altLang="zh-TW" sz="3200" smtClean="0">
                <a:solidFill>
                  <a:schemeClr val="tx1"/>
                </a:solidFill>
              </a:rPr>
              <a:t>「無過與不及　」</a:t>
            </a:r>
            <a:endParaRPr lang="en-US" altLang="zh-TW" sz="320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TW" altLang="en-US" sz="3200" b="1" smtClean="0">
                <a:solidFill>
                  <a:srgbClr val="0070C0"/>
                </a:solidFill>
              </a:rPr>
              <a:t>關於「庸」：</a:t>
            </a:r>
            <a:endParaRPr lang="en-US" altLang="zh-TW" sz="3200" b="1" smtClean="0">
              <a:solidFill>
                <a:srgbClr val="0070C0"/>
              </a:solidFill>
            </a:endParaRPr>
          </a:p>
          <a:p>
            <a:pPr marL="833438" lvl="1" indent="-514350">
              <a:buFont typeface="Calibri" pitchFamily="34" charset="0"/>
              <a:buAutoNum type="arabicPeriod"/>
              <a:defRPr/>
            </a:pPr>
            <a:r>
              <a:rPr lang="zh-TW" altLang="zh-TW" sz="3200" smtClean="0">
                <a:solidFill>
                  <a:schemeClr val="tx1"/>
                </a:solidFill>
              </a:rPr>
              <a:t>「用　」</a:t>
            </a:r>
            <a:endParaRPr lang="en-US" altLang="zh-TW" sz="3200" smtClean="0">
              <a:solidFill>
                <a:schemeClr val="tx1"/>
              </a:solidFill>
            </a:endParaRPr>
          </a:p>
          <a:p>
            <a:pPr marL="833438" lvl="1" indent="-514350">
              <a:buFont typeface="Calibri" pitchFamily="34" charset="0"/>
              <a:buAutoNum type="arabicPeriod"/>
              <a:defRPr/>
            </a:pPr>
            <a:r>
              <a:rPr lang="zh-TW" altLang="zh-TW" sz="3200" smtClean="0">
                <a:solidFill>
                  <a:schemeClr val="tx1"/>
                </a:solidFill>
              </a:rPr>
              <a:t>「恆常　」</a:t>
            </a:r>
            <a:endParaRPr lang="en-US" altLang="zh-TW" sz="3200" smtClean="0">
              <a:solidFill>
                <a:schemeClr val="tx1"/>
              </a:solidFill>
            </a:endParaRPr>
          </a:p>
          <a:p>
            <a:pPr marL="833438" lvl="1" indent="-514350">
              <a:buFont typeface="Calibri" pitchFamily="34" charset="0"/>
              <a:buAutoNum type="arabicPeriod"/>
              <a:defRPr/>
            </a:pPr>
            <a:r>
              <a:rPr lang="zh-TW" altLang="zh-TW" sz="3200" smtClean="0">
                <a:solidFill>
                  <a:schemeClr val="tx1"/>
                </a:solidFill>
              </a:rPr>
              <a:t>「平常　」</a:t>
            </a:r>
            <a:endParaRPr lang="en-US" altLang="zh-TW" sz="3200" smtClean="0">
              <a:solidFill>
                <a:schemeClr val="tx1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zh-TW" altLang="en-US" sz="3200" smtClean="0"/>
              <a:t>   </a:t>
            </a:r>
          </a:p>
        </p:txBody>
      </p:sp>
      <p:pic>
        <p:nvPicPr>
          <p:cNvPr id="32771" name="Picture 5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133600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 descr="左箭頭-補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08275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 descr="左箭頭-補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284538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 descr="左箭頭-補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437063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9" descr="左箭頭-補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035550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0" descr="左箭頭-補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611813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標題 1"/>
          <p:cNvSpPr>
            <a:spLocks/>
          </p:cNvSpPr>
          <p:nvPr/>
        </p:nvSpPr>
        <p:spPr bwMode="auto">
          <a:xfrm>
            <a:off x="468313" y="-100013"/>
            <a:ext cx="8229600" cy="85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1" lang="zh-TW" altLang="en-US" sz="4400" b="1">
                <a:solidFill>
                  <a:schemeClr val="bg1"/>
                </a:solidFill>
              </a:rPr>
              <a:t>中庸的定義</a:t>
            </a:r>
            <a:endParaRPr kumimoji="1" lang="en-US" altLang="zh-TW" sz="4400" b="1">
              <a:solidFill>
                <a:schemeClr val="bg1"/>
              </a:solidFill>
            </a:endParaRPr>
          </a:p>
        </p:txBody>
      </p:sp>
      <p:pic>
        <p:nvPicPr>
          <p:cNvPr id="32778" name="Picture 12" descr="下一頁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7200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6600" b="1"/>
              <a:t>六、歷屆試題</a:t>
            </a:r>
          </a:p>
        </p:txBody>
      </p:sp>
      <p:pic>
        <p:nvPicPr>
          <p:cNvPr id="124931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 txBox="1">
            <a:spLocks noGrp="1"/>
          </p:cNvSpPr>
          <p:nvPr>
            <p:ph idx="4294967295"/>
          </p:nvPr>
        </p:nvSpPr>
        <p:spPr>
          <a:xfrm>
            <a:off x="250825" y="657225"/>
            <a:ext cx="8569325" cy="5508625"/>
          </a:xfrm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1.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下列短文有三個空格，請自各題參考選項中選出最適當的答案。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  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(91學測)                                          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</a:t>
            </a:r>
          </a:p>
          <a:p>
            <a:pPr marL="44450" indent="0" algn="just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古人對於女性的態度，有許多值得商榷的地方。像</a:t>
            </a:r>
            <a:r>
              <a:rPr lang="zh-TW" altLang="en-US" sz="3200" u="sng" dirty="0" smtClean="0">
                <a:solidFill>
                  <a:schemeClr val="tx1"/>
                </a:solidFill>
                <a:latin typeface="標楷體" pitchFamily="65" charset="-120"/>
              </a:rPr>
              <a:t> </a:t>
            </a:r>
            <a:r>
              <a:rPr lang="en-US" altLang="zh-TW" sz="3200" u="sng" dirty="0" smtClean="0">
                <a:solidFill>
                  <a:schemeClr val="tx1"/>
                </a:solidFill>
                <a:latin typeface="標楷體" pitchFamily="65" charset="-120"/>
              </a:rPr>
              <a:t>(1) 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的說法，就強化了「男尊女卑」的觀念，將女性矮化為被宰制的角色。正因如此，一旦女性涉入原屬男性所掌控的領域，便引起男性的不安，成語</a:t>
            </a:r>
            <a:r>
              <a:rPr lang="zh-TW" altLang="en-US" sz="3200" u="sng" dirty="0" smtClean="0">
                <a:solidFill>
                  <a:schemeClr val="tx1"/>
                </a:solidFill>
                <a:latin typeface="標楷體" pitchFamily="65" charset="-120"/>
              </a:rPr>
              <a:t> </a:t>
            </a:r>
            <a:r>
              <a:rPr lang="en-US" altLang="zh-TW" sz="3200" u="sng" dirty="0" smtClean="0">
                <a:solidFill>
                  <a:schemeClr val="tx1"/>
                </a:solidFill>
                <a:latin typeface="標楷體" pitchFamily="65" charset="-120"/>
              </a:rPr>
              <a:t>(2) 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即帶有對女性「竊位」的排拒。而在諸多維護男權、貶抑女性的言論中，最偏差者莫過於將男性在政治上的失敗歸咎於女性，</a:t>
            </a:r>
            <a:endParaRPr lang="en-US" altLang="zh-TW" sz="3200" b="1" dirty="0" smtClean="0">
              <a:latin typeface="標楷體" pitchFamily="65" charset="-120"/>
            </a:endParaRPr>
          </a:p>
        </p:txBody>
      </p:sp>
      <p:pic>
        <p:nvPicPr>
          <p:cNvPr id="125955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 txBox="1">
            <a:spLocks noGrp="1"/>
          </p:cNvSpPr>
          <p:nvPr>
            <p:ph idx="4294967295"/>
          </p:nvPr>
        </p:nvSpPr>
        <p:spPr>
          <a:xfrm>
            <a:off x="179388" y="1196975"/>
            <a:ext cx="8785225" cy="4291013"/>
          </a:xfrm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1.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下列短文有三個空格，請自各題參考選項中選出最適當的答案。             (91學測)                                          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</a:t>
            </a:r>
          </a:p>
          <a:p>
            <a:pPr marL="44450" indent="0">
              <a:buFont typeface="Wingdings 2" pitchFamily="18" charset="2"/>
              <a:buNone/>
              <a:defRPr/>
            </a:pPr>
            <a:endParaRPr lang="zh-TW" altLang="en-US" sz="31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100" dirty="0" smtClean="0">
                <a:solidFill>
                  <a:schemeClr val="tx1"/>
                </a:solidFill>
                <a:latin typeface="標楷體" pitchFamily="65" charset="-120"/>
              </a:rPr>
              <a:t>例如「商之興也以簡狄，及其亡也以妲己；周之興也以文母，及其亡也</a:t>
            </a:r>
            <a:r>
              <a:rPr lang="zh-TW" altLang="en-US" sz="3200" u="sng" dirty="0" smtClean="0">
                <a:solidFill>
                  <a:schemeClr val="tx1"/>
                </a:solidFill>
                <a:latin typeface="標楷體" pitchFamily="65" charset="-120"/>
              </a:rPr>
              <a:t> </a:t>
            </a:r>
            <a:r>
              <a:rPr lang="en-US" altLang="zh-TW" sz="3200" u="sng" dirty="0" smtClean="0">
                <a:solidFill>
                  <a:schemeClr val="tx1"/>
                </a:solidFill>
                <a:latin typeface="標楷體" pitchFamily="65" charset="-120"/>
              </a:rPr>
              <a:t>(3)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</a:t>
            </a:r>
            <a:r>
              <a:rPr lang="zh-TW" altLang="en-US" sz="3100" dirty="0" smtClean="0">
                <a:solidFill>
                  <a:schemeClr val="tx1"/>
                </a:solidFill>
                <a:latin typeface="標楷體" pitchFamily="65" charset="-120"/>
              </a:rPr>
              <a:t>」的歷史解釋，竟要女性擔起傾覆國家的罪名，無疑是替男性昏君卸責的託辭。類似這些既不客觀、也不公平的看法，是我們今天必須揚棄的。</a:t>
            </a:r>
          </a:p>
        </p:txBody>
      </p:sp>
      <p:pic>
        <p:nvPicPr>
          <p:cNvPr id="126979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 txBox="1">
            <a:spLocks noGrp="1"/>
          </p:cNvSpPr>
          <p:nvPr>
            <p:ph idx="4294967295"/>
          </p:nvPr>
        </p:nvSpPr>
        <p:spPr>
          <a:xfrm>
            <a:off x="395288" y="981075"/>
            <a:ext cx="8640762" cy="4032250"/>
          </a:xfrm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)(1)</a:t>
            </a: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(A)「君子之道，造端於夫婦」　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(B)「夫不御婦，則威儀廢缺；婦不事夫，則義理墮闕」　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(C)「有萬物然後有男女，有男女然後有夫婦，有夫婦然後有父子」　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(D)「天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子聽外治，后聽內職。教順成俗，內外和順，國家治理，此之謂盛德」</a:t>
            </a:r>
          </a:p>
        </p:txBody>
      </p:sp>
      <p:sp>
        <p:nvSpPr>
          <p:cNvPr id="327683" name="Text Box 3"/>
          <p:cNvSpPr txBox="1">
            <a:spLocks noChangeArrowheads="1"/>
          </p:cNvSpPr>
          <p:nvPr/>
        </p:nvSpPr>
        <p:spPr bwMode="auto">
          <a:xfrm>
            <a:off x="935038" y="981075"/>
            <a:ext cx="865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 b="1">
                <a:solidFill>
                  <a:srgbClr val="FF0000"/>
                </a:solidFill>
              </a:rPr>
              <a:t>B</a:t>
            </a:r>
            <a:endParaRPr kumimoji="1" lang="zh-TW" altLang="en-US" sz="3200" b="1"/>
          </a:p>
        </p:txBody>
      </p:sp>
      <p:pic>
        <p:nvPicPr>
          <p:cNvPr id="12800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9" name="Text Box 5"/>
          <p:cNvSpPr txBox="1">
            <a:spLocks noChangeArrowheads="1"/>
          </p:cNvSpPr>
          <p:nvPr/>
        </p:nvSpPr>
        <p:spPr bwMode="auto">
          <a:xfrm>
            <a:off x="179388" y="971550"/>
            <a:ext cx="8964612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en-US" altLang="zh-TW" sz="3200">
                <a:solidFill>
                  <a:srgbClr val="FF0000"/>
                </a:solidFill>
              </a:rPr>
              <a:t>(A)</a:t>
            </a:r>
            <a:r>
              <a:rPr kumimoji="1" lang="zh-TW" altLang="en-US" sz="3200">
                <a:solidFill>
                  <a:srgbClr val="FF0000"/>
                </a:solidFill>
              </a:rPr>
              <a:t>意謂「君子的大道，從夫婦之倫起始」，出</a:t>
            </a:r>
          </a:p>
          <a:p>
            <a:pPr eaLnBrk="1" hangingPunct="1"/>
            <a:r>
              <a:rPr kumimoji="1" lang="zh-TW" altLang="en-US" sz="3200">
                <a:solidFill>
                  <a:srgbClr val="FF0000"/>
                </a:solidFill>
              </a:rPr>
              <a:t>   自</a:t>
            </a:r>
            <a:r>
              <a:rPr kumimoji="1" lang="en-US" altLang="zh-TW" sz="3200">
                <a:solidFill>
                  <a:srgbClr val="FF0000"/>
                </a:solidFill>
              </a:rPr>
              <a:t>《</a:t>
            </a:r>
            <a:r>
              <a:rPr kumimoji="1" lang="zh-TW" altLang="en-US" sz="3200">
                <a:solidFill>
                  <a:srgbClr val="FF0000"/>
                </a:solidFill>
              </a:rPr>
              <a:t>中庸</a:t>
            </a:r>
            <a:r>
              <a:rPr kumimoji="1" lang="en-US" altLang="zh-TW" sz="3200">
                <a:solidFill>
                  <a:srgbClr val="FF0000"/>
                </a:solidFill>
              </a:rPr>
              <a:t>》</a:t>
            </a:r>
            <a:r>
              <a:rPr kumimoji="1" lang="zh-TW" altLang="en-US" sz="3200">
                <a:solidFill>
                  <a:srgbClr val="FF0000"/>
                </a:solidFill>
              </a:rPr>
              <a:t>：「君子之道，造端乎夫婦；及</a:t>
            </a:r>
          </a:p>
          <a:p>
            <a:pPr eaLnBrk="1" hangingPunct="1"/>
            <a:r>
              <a:rPr kumimoji="1" lang="zh-TW" altLang="en-US" sz="3200">
                <a:solidFill>
                  <a:srgbClr val="FF0000"/>
                </a:solidFill>
              </a:rPr>
              <a:t>   其至也，察乎天地。」</a:t>
            </a:r>
          </a:p>
          <a:p>
            <a:pPr eaLnBrk="1" hangingPunct="1"/>
            <a:r>
              <a:rPr kumimoji="1" lang="en-US" altLang="zh-TW" sz="3200">
                <a:solidFill>
                  <a:srgbClr val="FF0000"/>
                </a:solidFill>
              </a:rPr>
              <a:t>(B)</a:t>
            </a:r>
            <a:r>
              <a:rPr kumimoji="1" lang="zh-TW" altLang="en-US" sz="3200">
                <a:solidFill>
                  <a:srgbClr val="FF0000"/>
                </a:solidFill>
              </a:rPr>
              <a:t>出自</a:t>
            </a:r>
            <a:r>
              <a:rPr kumimoji="1" lang="en-US" altLang="zh-TW" sz="3200">
                <a:solidFill>
                  <a:srgbClr val="FF0000"/>
                </a:solidFill>
              </a:rPr>
              <a:t>《</a:t>
            </a:r>
            <a:r>
              <a:rPr kumimoji="1" lang="zh-TW" altLang="en-US" sz="3200">
                <a:solidFill>
                  <a:srgbClr val="FF0000"/>
                </a:solidFill>
              </a:rPr>
              <a:t>後漢書</a:t>
            </a:r>
            <a:r>
              <a:rPr kumimoji="1" lang="en-US" altLang="zh-TW" sz="3200">
                <a:solidFill>
                  <a:srgbClr val="FF0000"/>
                </a:solidFill>
              </a:rPr>
              <a:t>》</a:t>
            </a:r>
            <a:r>
              <a:rPr kumimoji="1" lang="zh-TW" altLang="en-US" sz="3200">
                <a:solidFill>
                  <a:srgbClr val="FF0000"/>
                </a:solidFill>
              </a:rPr>
              <a:t>，認為夫要駕御婦，婦要事</a:t>
            </a:r>
          </a:p>
          <a:p>
            <a:pPr eaLnBrk="1" hangingPunct="1"/>
            <a:r>
              <a:rPr kumimoji="1" lang="zh-TW" altLang="en-US" sz="3200">
                <a:solidFill>
                  <a:srgbClr val="FF0000"/>
                </a:solidFill>
              </a:rPr>
              <a:t>   奉夫，才是天經地義，此乃「夫為妻綱」、</a:t>
            </a:r>
          </a:p>
          <a:p>
            <a:pPr eaLnBrk="1" hangingPunct="1"/>
            <a:r>
              <a:rPr kumimoji="1" lang="zh-TW" altLang="en-US" sz="3200">
                <a:solidFill>
                  <a:srgbClr val="FF0000"/>
                </a:solidFill>
              </a:rPr>
              <a:t>   「妻以夫為天」之不平等觀念，有矮化女性</a:t>
            </a:r>
          </a:p>
          <a:p>
            <a:pPr eaLnBrk="1" hangingPunct="1"/>
            <a:r>
              <a:rPr kumimoji="1" lang="zh-TW" altLang="en-US" sz="3200">
                <a:solidFill>
                  <a:srgbClr val="FF0000"/>
                </a:solidFill>
              </a:rPr>
              <a:t>   之意。</a:t>
            </a:r>
          </a:p>
          <a:p>
            <a:pPr eaLnBrk="1" hangingPunct="1"/>
            <a:r>
              <a:rPr kumimoji="1" lang="en-US" altLang="zh-TW" sz="3200">
                <a:solidFill>
                  <a:srgbClr val="FF0000"/>
                </a:solidFill>
              </a:rPr>
              <a:t>(C)</a:t>
            </a:r>
            <a:r>
              <a:rPr kumimoji="1" lang="zh-TW" altLang="en-US" sz="3200">
                <a:solidFill>
                  <a:srgbClr val="FF0000"/>
                </a:solidFill>
              </a:rPr>
              <a:t>出自</a:t>
            </a:r>
            <a:r>
              <a:rPr kumimoji="1" lang="en-US" altLang="zh-TW" sz="3200">
                <a:solidFill>
                  <a:srgbClr val="FF0000"/>
                </a:solidFill>
              </a:rPr>
              <a:t>《</a:t>
            </a:r>
            <a:r>
              <a:rPr kumimoji="1" lang="zh-TW" altLang="en-US" sz="3200">
                <a:solidFill>
                  <a:srgbClr val="FF0000"/>
                </a:solidFill>
              </a:rPr>
              <a:t>周易</a:t>
            </a:r>
            <a:r>
              <a:rPr kumimoji="1" lang="en-US" altLang="zh-TW" sz="3200">
                <a:solidFill>
                  <a:srgbClr val="FF0000"/>
                </a:solidFill>
              </a:rPr>
              <a:t>‧</a:t>
            </a:r>
            <a:r>
              <a:rPr kumimoji="1" lang="zh-TW" altLang="en-US" sz="3200">
                <a:solidFill>
                  <a:srgbClr val="FF0000"/>
                </a:solidFill>
              </a:rPr>
              <a:t>序卦</a:t>
            </a:r>
            <a:r>
              <a:rPr kumimoji="1" lang="en-US" altLang="zh-TW" sz="3200">
                <a:solidFill>
                  <a:srgbClr val="FF0000"/>
                </a:solidFill>
              </a:rPr>
              <a:t>》</a:t>
            </a:r>
            <a:r>
              <a:rPr kumimoji="1" lang="zh-TW" altLang="en-US" sz="3200">
                <a:solidFill>
                  <a:srgbClr val="FF0000"/>
                </a:solidFill>
              </a:rPr>
              <a:t>，意謂「夫婦組成家庭，</a:t>
            </a:r>
          </a:p>
          <a:p>
            <a:pPr eaLnBrk="1" hangingPunct="1"/>
            <a:r>
              <a:rPr kumimoji="1" lang="zh-TW" altLang="en-US" sz="3200">
                <a:solidFill>
                  <a:srgbClr val="FF0000"/>
                </a:solidFill>
              </a:rPr>
              <a:t>   為人倫的開始」。</a:t>
            </a:r>
          </a:p>
          <a:p>
            <a:pPr eaLnBrk="1" hangingPunct="1"/>
            <a:r>
              <a:rPr kumimoji="1" lang="en-US" altLang="zh-TW" sz="3200">
                <a:solidFill>
                  <a:srgbClr val="FF0000"/>
                </a:solidFill>
              </a:rPr>
              <a:t>(D)</a:t>
            </a:r>
            <a:r>
              <a:rPr kumimoji="1" lang="zh-TW" altLang="en-US" sz="3200">
                <a:solidFill>
                  <a:srgbClr val="FF0000"/>
                </a:solidFill>
              </a:rPr>
              <a:t>出自</a:t>
            </a:r>
            <a:r>
              <a:rPr kumimoji="1" lang="en-US" altLang="zh-TW" sz="3200">
                <a:solidFill>
                  <a:srgbClr val="FF0000"/>
                </a:solidFill>
              </a:rPr>
              <a:t>《</a:t>
            </a:r>
            <a:r>
              <a:rPr kumimoji="1" lang="zh-TW" altLang="en-US" sz="3200">
                <a:solidFill>
                  <a:srgbClr val="FF0000"/>
                </a:solidFill>
              </a:rPr>
              <a:t>禮記</a:t>
            </a:r>
            <a:r>
              <a:rPr kumimoji="1" lang="en-US" altLang="zh-TW" sz="3200">
                <a:solidFill>
                  <a:srgbClr val="FF0000"/>
                </a:solidFill>
              </a:rPr>
              <a:t>‧</a:t>
            </a:r>
            <a:r>
              <a:rPr kumimoji="1" lang="zh-TW" altLang="en-US" sz="3200">
                <a:solidFill>
                  <a:srgbClr val="FF0000"/>
                </a:solidFill>
              </a:rPr>
              <a:t>昏義</a:t>
            </a:r>
            <a:r>
              <a:rPr kumimoji="1" lang="en-US" altLang="zh-TW" sz="3200">
                <a:solidFill>
                  <a:srgbClr val="FF0000"/>
                </a:solidFill>
              </a:rPr>
              <a:t>》</a:t>
            </a:r>
            <a:r>
              <a:rPr kumimoji="1" lang="zh-TW" altLang="en-US" sz="3200">
                <a:solidFill>
                  <a:srgbClr val="FF0000"/>
                </a:solidFill>
              </a:rPr>
              <a:t>，意謂「天子夫婦分主</a:t>
            </a:r>
          </a:p>
          <a:p>
            <a:pPr eaLnBrk="1" hangingPunct="1"/>
            <a:r>
              <a:rPr kumimoji="1" lang="zh-TW" altLang="en-US" sz="3200">
                <a:solidFill>
                  <a:srgbClr val="FF0000"/>
                </a:solidFill>
              </a:rPr>
              <a:t>   內外以教化臣俗」。</a:t>
            </a:r>
          </a:p>
        </p:txBody>
      </p:sp>
      <p:sp>
        <p:nvSpPr>
          <p:cNvPr id="129027" name="Text Box 6"/>
          <p:cNvSpPr txBox="1">
            <a:spLocks noChangeArrowheads="1"/>
          </p:cNvSpPr>
          <p:nvPr/>
        </p:nvSpPr>
        <p:spPr bwMode="auto">
          <a:xfrm>
            <a:off x="755650" y="112713"/>
            <a:ext cx="1800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TW" sz="3200" b="1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lang="zh-TW" altLang="en-US" sz="3200" b="1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129028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9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 txBox="1">
            <a:spLocks noGrp="1"/>
          </p:cNvSpPr>
          <p:nvPr>
            <p:ph idx="4294967295"/>
          </p:nvPr>
        </p:nvSpPr>
        <p:spPr>
          <a:xfrm>
            <a:off x="827088" y="1268413"/>
            <a:ext cx="7921625" cy="1747837"/>
          </a:xfrm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(    )(2)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(A)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「牝雞司晨」　  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(B)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「傾國傾城」　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(C)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「陰盛陽衰」　  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(D)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「越俎代庖」</a:t>
            </a:r>
          </a:p>
        </p:txBody>
      </p:sp>
      <p:sp>
        <p:nvSpPr>
          <p:cNvPr id="330755" name="Text Box 3"/>
          <p:cNvSpPr txBox="1">
            <a:spLocks noChangeArrowheads="1"/>
          </p:cNvSpPr>
          <p:nvPr/>
        </p:nvSpPr>
        <p:spPr bwMode="auto">
          <a:xfrm>
            <a:off x="1403350" y="1268413"/>
            <a:ext cx="936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 b="1">
                <a:solidFill>
                  <a:srgbClr val="FF0000"/>
                </a:solidFill>
              </a:rPr>
              <a:t>A</a:t>
            </a:r>
            <a:endParaRPr kumimoji="1" lang="zh-TW" altLang="en-US" sz="3200" b="1"/>
          </a:p>
        </p:txBody>
      </p:sp>
      <p:pic>
        <p:nvPicPr>
          <p:cNvPr id="13005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57" name="Text Box 5"/>
          <p:cNvSpPr txBox="1">
            <a:spLocks noChangeArrowheads="1"/>
          </p:cNvSpPr>
          <p:nvPr/>
        </p:nvSpPr>
        <p:spPr bwMode="auto">
          <a:xfrm>
            <a:off x="433388" y="3205163"/>
            <a:ext cx="8675687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1" lang="en-US" altLang="zh-TW" sz="3200">
                <a:solidFill>
                  <a:srgbClr val="FF0000"/>
                </a:solidFill>
              </a:rPr>
              <a:t>(A)</a:t>
            </a:r>
            <a:r>
              <a:rPr kumimoji="1" lang="zh-TW" altLang="en-US" sz="3200">
                <a:solidFill>
                  <a:srgbClr val="FF0000"/>
                </a:solidFill>
              </a:rPr>
              <a:t>比喻婦人專權。牝雞，指母雞。</a:t>
            </a:r>
            <a:r>
              <a:rPr kumimoji="1" lang="en-US" altLang="zh-TW" sz="3200">
                <a:solidFill>
                  <a:srgbClr val="FF0000"/>
                </a:solidFill>
              </a:rPr>
              <a:t>《</a:t>
            </a:r>
            <a:r>
              <a:rPr kumimoji="1" lang="zh-TW" altLang="en-US" sz="3200">
                <a:solidFill>
                  <a:srgbClr val="FF0000"/>
                </a:solidFill>
              </a:rPr>
              <a:t>書言故事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TW" sz="3200">
                <a:solidFill>
                  <a:srgbClr val="FF0000"/>
                </a:solidFill>
              </a:rPr>
              <a:t>   ‧</a:t>
            </a:r>
            <a:r>
              <a:rPr kumimoji="1" lang="zh-TW" altLang="en-US" sz="3200">
                <a:solidFill>
                  <a:srgbClr val="FF0000"/>
                </a:solidFill>
              </a:rPr>
              <a:t>婦人類</a:t>
            </a:r>
            <a:r>
              <a:rPr kumimoji="1" lang="en-US" altLang="zh-TW" sz="3200">
                <a:solidFill>
                  <a:srgbClr val="FF0000"/>
                </a:solidFill>
              </a:rPr>
              <a:t>》</a:t>
            </a:r>
            <a:r>
              <a:rPr kumimoji="1" lang="zh-TW" altLang="en-US" sz="3200">
                <a:solidFill>
                  <a:srgbClr val="FF0000"/>
                </a:solidFill>
              </a:rPr>
              <a:t>：「言妻奪夫權為牝雞司晨。」</a:t>
            </a:r>
            <a:endParaRPr kumimoji="1" lang="en-US" altLang="zh-TW" sz="3200">
              <a:solidFill>
                <a:srgbClr val="FF000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kumimoji="1" lang="en-US" altLang="zh-TW" sz="3200">
                <a:solidFill>
                  <a:srgbClr val="FF0000"/>
                </a:solidFill>
              </a:rPr>
              <a:t>(B)</a:t>
            </a:r>
            <a:r>
              <a:rPr kumimoji="1" lang="zh-TW" altLang="en-US" sz="3200">
                <a:solidFill>
                  <a:srgbClr val="FF0000"/>
                </a:solidFill>
              </a:rPr>
              <a:t>形容女子極為美麗動人。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TW" sz="3200">
                <a:solidFill>
                  <a:srgbClr val="FF0000"/>
                </a:solidFill>
              </a:rPr>
              <a:t>(C)</a:t>
            </a:r>
            <a:r>
              <a:rPr kumimoji="1" lang="zh-TW" altLang="en-US" sz="3200">
                <a:solidFill>
                  <a:srgbClr val="FF0000"/>
                </a:solidFill>
              </a:rPr>
              <a:t>陰氣旺盛，陽氣衰微。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TW" sz="3200">
                <a:solidFill>
                  <a:srgbClr val="FF0000"/>
                </a:solidFill>
              </a:rPr>
              <a:t>(D)</a:t>
            </a:r>
            <a:r>
              <a:rPr kumimoji="1" lang="zh-TW" altLang="en-US" sz="3200">
                <a:solidFill>
                  <a:srgbClr val="FF0000"/>
                </a:solidFill>
              </a:rPr>
              <a:t>比喻踰越自己的職分而代人做事。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7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 txBox="1">
            <a:spLocks noGrp="1"/>
          </p:cNvSpPr>
          <p:nvPr>
            <p:ph idx="4294967295"/>
          </p:nvPr>
        </p:nvSpPr>
        <p:spPr>
          <a:xfrm>
            <a:off x="107950" y="836613"/>
            <a:ext cx="8856663" cy="1175706"/>
          </a:xfrm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)(3)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貂蟬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西施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褒姒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妹喜</a:t>
            </a:r>
          </a:p>
        </p:txBody>
      </p:sp>
      <p:sp>
        <p:nvSpPr>
          <p:cNvPr id="334851" name="Text Box 3"/>
          <p:cNvSpPr txBox="1">
            <a:spLocks noChangeArrowheads="1"/>
          </p:cNvSpPr>
          <p:nvPr/>
        </p:nvSpPr>
        <p:spPr bwMode="auto">
          <a:xfrm>
            <a:off x="755650" y="833438"/>
            <a:ext cx="1008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 b="1">
                <a:solidFill>
                  <a:srgbClr val="FF0000"/>
                </a:solidFill>
              </a:rPr>
              <a:t>C</a:t>
            </a:r>
            <a:endParaRPr kumimoji="1" lang="zh-TW" altLang="en-US" sz="3200" b="1"/>
          </a:p>
        </p:txBody>
      </p:sp>
      <p:sp>
        <p:nvSpPr>
          <p:cNvPr id="334853" name="Text Box 5"/>
          <p:cNvSpPr txBox="1">
            <a:spLocks noChangeArrowheads="1"/>
          </p:cNvSpPr>
          <p:nvPr/>
        </p:nvSpPr>
        <p:spPr bwMode="auto">
          <a:xfrm>
            <a:off x="250825" y="1988840"/>
            <a:ext cx="8785225" cy="39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TW" sz="3000" dirty="0">
                <a:solidFill>
                  <a:srgbClr val="FF0000"/>
                </a:solidFill>
              </a:rPr>
              <a:t>(C)</a:t>
            </a:r>
            <a:r>
              <a:rPr kumimoji="1" lang="zh-TW" altLang="zh-TW" sz="3000" dirty="0">
                <a:solidFill>
                  <a:srgbClr val="FF0000"/>
                </a:solidFill>
              </a:rPr>
              <a:t>褒姒為周幽王寵妃，性不好笑。幽王悅之萬方不得。乃舉烽火以召諸侯，諸侯急至，而無外敵入寇事，褒姒大笑。幽王遂數舉烽火，以博褒姒之笑。後申侯與犬戎攻周，幽王又舉烽火，諸侯以為戲，不至，被殺。古史因將亡國罪名歸之於她</a:t>
            </a:r>
            <a:r>
              <a:rPr kumimoji="1" lang="zh-TW" altLang="en-US" sz="3000" dirty="0">
                <a:solidFill>
                  <a:srgbClr val="FF0000"/>
                </a:solidFill>
              </a:rPr>
              <a:t>。（</a:t>
            </a:r>
            <a:r>
              <a:rPr kumimoji="1" lang="en-US" altLang="zh-TW" sz="3000" dirty="0">
                <a:solidFill>
                  <a:srgbClr val="FF0000"/>
                </a:solidFill>
              </a:rPr>
              <a:t>D)</a:t>
            </a:r>
            <a:r>
              <a:rPr kumimoji="1" lang="zh-TW" altLang="zh-TW" sz="3000" dirty="0">
                <a:solidFill>
                  <a:srgbClr val="FF0000"/>
                </a:solidFill>
              </a:rPr>
              <a:t>妹喜為夏朝時有施國獻給夏朝執政者夏桀的美女，夏桀因寵愛妹喜，荒於國政，終導致夏朝滅亡。</a:t>
            </a:r>
            <a:endParaRPr kumimoji="1" lang="en-US" altLang="zh-TW" sz="3000" dirty="0">
              <a:solidFill>
                <a:srgbClr val="FF0000"/>
              </a:solidFill>
            </a:endParaRPr>
          </a:p>
        </p:txBody>
      </p:sp>
      <p:sp>
        <p:nvSpPr>
          <p:cNvPr id="131077" name="Text Box 6"/>
          <p:cNvSpPr txBox="1">
            <a:spLocks noChangeArrowheads="1"/>
          </p:cNvSpPr>
          <p:nvPr/>
        </p:nvSpPr>
        <p:spPr bwMode="auto">
          <a:xfrm>
            <a:off x="250825" y="5975350"/>
            <a:ext cx="67675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000"/>
              <a:t>‧</a:t>
            </a:r>
            <a:r>
              <a:rPr lang="zh-TW" altLang="en-US" sz="3000">
                <a:latin typeface="Franklin Gothic Medium" pitchFamily="34" charset="0"/>
              </a:rPr>
              <a:t>本題測驗學生</a:t>
            </a:r>
            <a:r>
              <a:rPr lang="zh-TW" altLang="en-US" sz="3000" b="1">
                <a:latin typeface="Franklin Gothic Medium" pitchFamily="34" charset="0"/>
              </a:rPr>
              <a:t>文學常識的能力</a:t>
            </a:r>
            <a:r>
              <a:rPr lang="zh-TW" altLang="en-US" sz="3000">
                <a:latin typeface="Franklin Gothic Medium" pitchFamily="34" charset="0"/>
              </a:rPr>
              <a:t>。</a:t>
            </a:r>
          </a:p>
        </p:txBody>
      </p:sp>
      <p:pic>
        <p:nvPicPr>
          <p:cNvPr id="131078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3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內容版面配置區 4"/>
          <p:cNvSpPr>
            <a:spLocks noGrp="1"/>
          </p:cNvSpPr>
          <p:nvPr>
            <p:ph idx="4294967295"/>
          </p:nvPr>
        </p:nvSpPr>
        <p:spPr>
          <a:xfrm>
            <a:off x="250825" y="549275"/>
            <a:ext cx="8856663" cy="5694363"/>
          </a:xfrm>
        </p:spPr>
        <p:txBody>
          <a:bodyPr>
            <a:spAutoFit/>
          </a:bodyPr>
          <a:lstStyle/>
          <a:p>
            <a:pPr marL="44450" indent="0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kumimoji="0"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閱讀下文，回答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～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題。　（102統測）</a:t>
            </a:r>
          </a:p>
          <a:p>
            <a:pPr marL="44450" indent="0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zh-TW" sz="30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《中庸》精神，在動作和靜止之間找到了一種完全的均衡，所以理想人物，應屬一半有名，一半無名；懶惰中帶用功，在用功中偷懶；窮不至於窮到付不出房租，富也不至於富到可以完全不做工，或是可以稱心如意地資助朋友。錦琴也會彈彈，可是不十分高明，祇可彈給知己的朋友聽聽，而最大的用處還是給自己消遣；古玩也收藏一點，可是祇夠擺滿屋裡的壁爐架；書也讀讀，可是不很用功；學識頗廣博，可是不成為任何專家；文章也寫寫，可是寄《泰晤士報》的稿件一半被錄有一半退回</a:t>
            </a:r>
            <a:endParaRPr lang="en-US" altLang="zh-TW" sz="30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2099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內容版面配置區 4"/>
          <p:cNvSpPr>
            <a:spLocks noGrp="1"/>
          </p:cNvSpPr>
          <p:nvPr>
            <p:ph idx="4294967295"/>
          </p:nvPr>
        </p:nvSpPr>
        <p:spPr>
          <a:xfrm>
            <a:off x="250825" y="549275"/>
            <a:ext cx="8856663" cy="5627688"/>
          </a:xfrm>
        </p:spPr>
        <p:txBody>
          <a:bodyPr>
            <a:spAutoFit/>
          </a:bodyPr>
          <a:lstStyle/>
          <a:p>
            <a:pPr marL="44450" indent="0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kumimoji="0" lang="zh-TW" altLang="en-US" sz="3000" smtClean="0">
                <a:solidFill>
                  <a:schemeClr val="tx1"/>
                </a:solidFill>
                <a:ea typeface="標楷體" pitchFamily="65" charset="-120"/>
              </a:rPr>
              <a:t>──</a:t>
            </a:r>
            <a:r>
              <a:rPr lang="zh-TW" altLang="zh-TW" sz="30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總而言之，我相信這種中等階級生活，是中國人所發現最健全的理想生活。因為人類是生於真實的世界和虛幻的天堂之間，所以我相信這種理論在一個抱前瞻觀念的西洋人看來，一瞬間也許很不滿意，但這總是最優越的哲學，因為這種哲學是最近人情的。總而言之，半個林白比一個整的林白更好，因為半個能比較快樂。如果林白祇飛了大西洋的半程，我相信他一定會更快樂。我們承認世間非有幾個超人</a:t>
            </a:r>
            <a:r>
              <a:rPr kumimoji="0" lang="zh-TW" altLang="en-US" sz="3000" smtClean="0">
                <a:solidFill>
                  <a:schemeClr val="tx1"/>
                </a:solidFill>
                <a:ea typeface="標楷體" pitchFamily="65" charset="-120"/>
              </a:rPr>
              <a:t>──</a:t>
            </a:r>
            <a:r>
              <a:rPr lang="zh-TW" altLang="zh-TW" sz="30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改變歷史進化的探險家、征服者、大發明家、大總統、英雄</a:t>
            </a:r>
            <a:r>
              <a:rPr kumimoji="0" lang="zh-TW" altLang="en-US" sz="3000" smtClean="0">
                <a:solidFill>
                  <a:schemeClr val="tx1"/>
                </a:solidFill>
                <a:ea typeface="標楷體" pitchFamily="65" charset="-120"/>
              </a:rPr>
              <a:t>──</a:t>
            </a:r>
            <a:r>
              <a:rPr lang="zh-TW" altLang="zh-TW" sz="30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不可，但是最快樂的人還是那個中等階級者，所賺的錢足以維持獨立的生活，曾替人</a:t>
            </a:r>
            <a:endParaRPr lang="en-US" altLang="zh-TW" sz="30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3123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內容版面配置區 4"/>
          <p:cNvSpPr>
            <a:spLocks noGrp="1"/>
          </p:cNvSpPr>
          <p:nvPr>
            <p:ph idx="4294967295"/>
          </p:nvPr>
        </p:nvSpPr>
        <p:spPr>
          <a:xfrm>
            <a:off x="287338" y="836613"/>
            <a:ext cx="8856662" cy="4084637"/>
          </a:xfrm>
        </p:spPr>
        <p:txBody>
          <a:bodyPr>
            <a:spAutoFit/>
          </a:bodyPr>
          <a:lstStyle/>
          <a:p>
            <a:pPr marL="44450" indent="0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zh-TW" sz="30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群做過一點點事情，可是不多；在社會上稍具名譽，可是不太顯著。祇有在這種環境之下，名字半隱半顯，經濟適度寬裕，生活逍遙自在，而不完全無憂無慮的那個時候，人類的精神才是最為快樂的，才是最成功的。我們必須在這塵世上活下去，所以我們須把哲學由天堂帶到地上來。 　　　　　　　　　　　　　　　　　　　　　　　</a:t>
            </a:r>
            <a:endParaRPr lang="zh-TW" altLang="en-US" sz="30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4450" indent="0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zh-TW" sz="30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　　　　　　　　（摘自林語堂〈中庸哲學〉）</a:t>
            </a:r>
          </a:p>
          <a:p>
            <a:pPr marL="44450" indent="0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kumimoji="0"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（注</a:t>
            </a:r>
            <a:r>
              <a:rPr lang="zh-TW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：林白：美國史上第一位飛越大西洋的飛行員。）</a:t>
            </a:r>
            <a:endParaRPr lang="en-US" altLang="zh-TW" sz="28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4147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388" y="1700213"/>
            <a:ext cx="8713787" cy="480536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zh-TW" altLang="zh-TW" sz="3200" smtClean="0">
                <a:solidFill>
                  <a:schemeClr val="tx1"/>
                </a:solidFill>
              </a:rPr>
              <a:t>《中庸》一書在闡明中庸之道的實踐和功效。</a:t>
            </a:r>
            <a:endParaRPr lang="en-US" altLang="zh-TW" sz="320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TW" altLang="zh-TW" sz="3200" smtClean="0">
                <a:solidFill>
                  <a:schemeClr val="tx1"/>
                </a:solidFill>
              </a:rPr>
              <a:t>全書以「誠」為實踐中庸之道最根本的方法，並且以「致中和　」為理想目標。</a:t>
            </a:r>
            <a:endParaRPr lang="en-US" altLang="zh-TW" sz="320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TW" altLang="zh-TW" sz="3200" smtClean="0">
                <a:solidFill>
                  <a:schemeClr val="tx1"/>
                </a:solidFill>
              </a:rPr>
              <a:t>唯有至誠的人，才能充分發揮本性，感化人群，最終達到天人合一的境界，既「成己　」也「成物　」，因此《中庸》可說是實踐儒家人生哲學的最高原則。</a:t>
            </a:r>
            <a:endParaRPr lang="zh-TW" altLang="en-US" sz="320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33795" name="Picture 5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429000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左箭頭-補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4508500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 descr="左箭頭-補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013325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標題 1"/>
          <p:cNvSpPr>
            <a:spLocks/>
          </p:cNvSpPr>
          <p:nvPr/>
        </p:nvSpPr>
        <p:spPr bwMode="auto">
          <a:xfrm>
            <a:off x="468313" y="-100013"/>
            <a:ext cx="8229600" cy="85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1" lang="en-US" altLang="zh-TW" sz="4400" b="1">
                <a:solidFill>
                  <a:schemeClr val="bg1"/>
                </a:solidFill>
              </a:rPr>
              <a:t>《</a:t>
            </a:r>
            <a:r>
              <a:rPr kumimoji="1" lang="zh-TW" altLang="en-US" sz="4400" b="1">
                <a:solidFill>
                  <a:schemeClr val="bg1"/>
                </a:solidFill>
              </a:rPr>
              <a:t>中庸</a:t>
            </a:r>
            <a:r>
              <a:rPr kumimoji="1" lang="en-US" altLang="zh-TW" sz="4400" b="1">
                <a:solidFill>
                  <a:schemeClr val="bg1"/>
                </a:solidFill>
              </a:rPr>
              <a:t>》</a:t>
            </a:r>
            <a:r>
              <a:rPr kumimoji="1" lang="zh-TW" altLang="en-US" sz="4400" b="1">
                <a:solidFill>
                  <a:schemeClr val="bg1"/>
                </a:solidFill>
              </a:rPr>
              <a:t>的內容</a:t>
            </a:r>
            <a:endParaRPr kumimoji="1" lang="en-US" altLang="zh-TW" sz="4400" b="1">
              <a:solidFill>
                <a:schemeClr val="bg1"/>
              </a:solidFill>
            </a:endParaRPr>
          </a:p>
        </p:txBody>
      </p:sp>
      <p:pic>
        <p:nvPicPr>
          <p:cNvPr id="33799" name="Picture 9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內容版面配置區 4"/>
          <p:cNvSpPr>
            <a:spLocks noGrp="1"/>
          </p:cNvSpPr>
          <p:nvPr>
            <p:ph idx="4294967295"/>
          </p:nvPr>
        </p:nvSpPr>
        <p:spPr>
          <a:xfrm>
            <a:off x="323850" y="692150"/>
            <a:ext cx="8640763" cy="3500438"/>
          </a:xfrm>
        </p:spPr>
        <p:txBody>
          <a:bodyPr>
            <a:spAutoFit/>
          </a:bodyPr>
          <a:lstStyle/>
          <a:p>
            <a:pPr marL="44450" indent="0" eaLnBrk="1" hangingPunct="1">
              <a:buFont typeface="Wingdings 2" pitchFamily="18" charset="2"/>
              <a:buNone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    )(1)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依文中所示，下列何者是作者最嚮往</a:t>
            </a:r>
          </a:p>
          <a:p>
            <a:pPr marL="44450" indent="0" eaLnBrk="1" hangingPunct="1">
              <a:buFont typeface="Wingdings 2" pitchFamily="18" charset="2"/>
              <a:buNone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的人生態度？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4450" indent="0" eaLnBrk="1" hangingPunct="1">
              <a:buFont typeface="Wingdings 2" pitchFamily="18" charset="2"/>
              <a:buNone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(A)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認真工作，不忘玩樂　  </a:t>
            </a:r>
          </a:p>
          <a:p>
            <a:pPr marL="44450" indent="0" eaLnBrk="1" hangingPunct="1">
              <a:buFont typeface="Wingdings 2" pitchFamily="18" charset="2"/>
              <a:buNone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(B)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專志研究，追求卓越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4450" indent="0" eaLnBrk="1" hangingPunct="1">
              <a:buFont typeface="Wingdings 2" pitchFamily="18" charset="2"/>
              <a:buNone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(C)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工作自由，玩樂為先　  </a:t>
            </a:r>
          </a:p>
          <a:p>
            <a:pPr marL="44450" indent="0" eaLnBrk="1" hangingPunct="1">
              <a:buFont typeface="Wingdings 2" pitchFamily="18" charset="2"/>
              <a:buNone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(D)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全心奉獻，樂在工作</a:t>
            </a:r>
          </a:p>
        </p:txBody>
      </p:sp>
      <p:sp>
        <p:nvSpPr>
          <p:cNvPr id="598019" name="Text Box 3"/>
          <p:cNvSpPr txBox="1">
            <a:spLocks noChangeArrowheads="1"/>
          </p:cNvSpPr>
          <p:nvPr/>
        </p:nvSpPr>
        <p:spPr bwMode="auto">
          <a:xfrm>
            <a:off x="827088" y="688975"/>
            <a:ext cx="93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 b="1">
                <a:solidFill>
                  <a:srgbClr val="FF0000"/>
                </a:solidFill>
              </a:rPr>
              <a:t>A</a:t>
            </a:r>
            <a:endParaRPr kumimoji="1" lang="zh-TW" altLang="en-US" sz="3200" b="1"/>
          </a:p>
        </p:txBody>
      </p:sp>
      <p:pic>
        <p:nvPicPr>
          <p:cNvPr id="13517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8021" name="Text Box 5"/>
          <p:cNvSpPr txBox="1">
            <a:spLocks noChangeArrowheads="1"/>
          </p:cNvSpPr>
          <p:nvPr/>
        </p:nvSpPr>
        <p:spPr bwMode="auto">
          <a:xfrm>
            <a:off x="576263" y="4214813"/>
            <a:ext cx="86756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1" lang="en-US" altLang="zh-TW" sz="3200">
                <a:solidFill>
                  <a:srgbClr val="FF0000"/>
                </a:solidFill>
              </a:rPr>
              <a:t>(A)</a:t>
            </a:r>
            <a:r>
              <a:rPr kumimoji="1" lang="zh-TW" altLang="en-US" sz="3200">
                <a:solidFill>
                  <a:srgbClr val="FF0000"/>
                </a:solidFill>
              </a:rPr>
              <a:t>由</a:t>
            </a:r>
            <a:r>
              <a:rPr kumimoji="1" lang="zh-TW" altLang="zh-TW" sz="3200">
                <a:solidFill>
                  <a:srgbClr val="FF0000"/>
                </a:solidFill>
              </a:rPr>
              <a:t>「</a:t>
            </a:r>
            <a:r>
              <a:rPr kumimoji="1" lang="zh-TW" altLang="en-US" sz="3200">
                <a:solidFill>
                  <a:srgbClr val="FF0000"/>
                </a:solidFill>
              </a:rPr>
              <a:t>懶惰中帶用功，在用功中偷懶</a:t>
            </a:r>
            <a:r>
              <a:rPr kumimoji="1" lang="zh-TW" altLang="zh-TW" sz="3200">
                <a:solidFill>
                  <a:srgbClr val="FF0000"/>
                </a:solidFill>
              </a:rPr>
              <a:t>」</a:t>
            </a:r>
            <a:r>
              <a:rPr kumimoji="1" lang="zh-TW" altLang="en-US" sz="3200">
                <a:solidFill>
                  <a:srgbClr val="FF0000"/>
                </a:solidFill>
              </a:rPr>
              <a:t>可知。</a:t>
            </a:r>
            <a:endParaRPr kumimoji="1" lang="en-US" altLang="zh-TW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9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1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內容版面配置區 4"/>
          <p:cNvSpPr>
            <a:spLocks noGrp="1"/>
          </p:cNvSpPr>
          <p:nvPr>
            <p:ph idx="4294967295"/>
          </p:nvPr>
        </p:nvSpPr>
        <p:spPr>
          <a:xfrm>
            <a:off x="323850" y="622300"/>
            <a:ext cx="8640763" cy="3311525"/>
          </a:xfrm>
        </p:spPr>
        <p:txBody>
          <a:bodyPr>
            <a:spAutoFit/>
          </a:bodyPr>
          <a:lstStyle/>
          <a:p>
            <a:pPr marL="44450" indent="0" eaLnBrk="1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    )(2)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符合作者所稱「由天堂帶到地上」的</a:t>
            </a:r>
          </a:p>
          <a:p>
            <a:pPr marL="44450" indent="0" eaLnBrk="1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哲學，下列敘述何者</a:t>
            </a:r>
            <a:r>
              <a:rPr lang="zh-TW" altLang="en-US" sz="32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不正確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4450" indent="0" eaLnBrk="1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(A)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名字半隱半顯　  </a:t>
            </a:r>
          </a:p>
          <a:p>
            <a:pPr marL="44450" indent="0" eaLnBrk="1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(B)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替人群做過一點點事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4450" indent="0" eaLnBrk="1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(C)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優越前瞻有作為　  </a:t>
            </a:r>
          </a:p>
          <a:p>
            <a:pPr marL="44450" indent="0" eaLnBrk="1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(D)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不完全無憂無慮</a:t>
            </a:r>
          </a:p>
        </p:txBody>
      </p:sp>
      <p:sp>
        <p:nvSpPr>
          <p:cNvPr id="600067" name="Text Box 3"/>
          <p:cNvSpPr txBox="1">
            <a:spLocks noChangeArrowheads="1"/>
          </p:cNvSpPr>
          <p:nvPr/>
        </p:nvSpPr>
        <p:spPr bwMode="auto">
          <a:xfrm>
            <a:off x="827088" y="688975"/>
            <a:ext cx="93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zh-TW" sz="3200" b="1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13619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0070" name="Text Box 6"/>
          <p:cNvSpPr txBox="1">
            <a:spLocks noChangeArrowheads="1"/>
          </p:cNvSpPr>
          <p:nvPr/>
        </p:nvSpPr>
        <p:spPr bwMode="auto">
          <a:xfrm>
            <a:off x="144463" y="3716338"/>
            <a:ext cx="8964612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en-US" altLang="zh-TW" sz="3100">
                <a:solidFill>
                  <a:srgbClr val="FF0000"/>
                </a:solidFill>
              </a:rPr>
              <a:t>(C)</a:t>
            </a:r>
            <a:r>
              <a:rPr kumimoji="1" lang="zh-TW" altLang="zh-TW" sz="3100">
                <a:solidFill>
                  <a:srgbClr val="FF0000"/>
                </a:solidFill>
              </a:rPr>
              <a:t>由「最快樂的人還是那個中等階級者，所賺的錢足以維持獨立的生活，曾替人群做過一點點事情」和「祇有在這種環境之下，名字半隱半顯，經濟適度寬裕，生活逍遙自在，而不完全無憂無慮的那個時候，人類的精神才是最為快樂的，才是最成功的」可知不符合。</a:t>
            </a:r>
            <a:endParaRPr kumimoji="1" lang="zh-TW" altLang="en-US" sz="31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70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內容版面配置區 4"/>
          <p:cNvSpPr>
            <a:spLocks noGrp="1"/>
          </p:cNvSpPr>
          <p:nvPr>
            <p:ph idx="4294967295"/>
          </p:nvPr>
        </p:nvSpPr>
        <p:spPr>
          <a:xfrm>
            <a:off x="323850" y="622300"/>
            <a:ext cx="8640763" cy="3311525"/>
          </a:xfrm>
        </p:spPr>
        <p:txBody>
          <a:bodyPr>
            <a:spAutoFit/>
          </a:bodyPr>
          <a:lstStyle/>
          <a:p>
            <a:pPr marL="44450" indent="0" eaLnBrk="1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    )(3)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作者何以不欣賞西方式英雄主義的生</a:t>
            </a:r>
          </a:p>
          <a:p>
            <a:pPr marL="44450" indent="0" eaLnBrk="1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命型態？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4450" indent="0" eaLnBrk="1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(A)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過度凸顯個人，忽略群體存在　  </a:t>
            </a:r>
          </a:p>
          <a:p>
            <a:pPr marL="44450" indent="0" eaLnBrk="1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(B)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華而不實，難以嘉惠社會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4450" indent="0" eaLnBrk="1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(C)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恣意孤行妄為，造成人心不安　  </a:t>
            </a:r>
          </a:p>
          <a:p>
            <a:pPr marL="44450" indent="0" eaLnBrk="1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(D)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極端執著，未能體會人生真趣</a:t>
            </a:r>
          </a:p>
        </p:txBody>
      </p:sp>
      <p:sp>
        <p:nvSpPr>
          <p:cNvPr id="602115" name="Text Box 3"/>
          <p:cNvSpPr txBox="1">
            <a:spLocks noChangeArrowheads="1"/>
          </p:cNvSpPr>
          <p:nvPr/>
        </p:nvSpPr>
        <p:spPr bwMode="auto">
          <a:xfrm>
            <a:off x="827088" y="688975"/>
            <a:ext cx="93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zh-TW" sz="32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02117" name="Text Box 5"/>
          <p:cNvSpPr txBox="1">
            <a:spLocks noChangeArrowheads="1"/>
          </p:cNvSpPr>
          <p:nvPr/>
        </p:nvSpPr>
        <p:spPr bwMode="auto">
          <a:xfrm>
            <a:off x="323850" y="3860800"/>
            <a:ext cx="86407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en-US" altLang="zh-TW" sz="3000">
                <a:solidFill>
                  <a:srgbClr val="FF0000"/>
                </a:solidFill>
              </a:rPr>
              <a:t>由文中</a:t>
            </a:r>
            <a:r>
              <a:rPr kumimoji="1" lang="zh-TW" altLang="en-US" sz="3000">
                <a:solidFill>
                  <a:srgbClr val="FF0000"/>
                </a:solidFill>
              </a:rPr>
              <a:t>「</a:t>
            </a:r>
            <a:r>
              <a:rPr kumimoji="1" lang="en-US" altLang="zh-TW" sz="3000">
                <a:solidFill>
                  <a:srgbClr val="FF0000"/>
                </a:solidFill>
              </a:rPr>
              <a:t>祇有在這種環境之下，名字半隱半顯，經濟適度寬裕，生活逍遙自在，而不完全無憂無慮的那個時候，人類的精神才是最為快樂的，才是最成功的</a:t>
            </a:r>
            <a:r>
              <a:rPr kumimoji="1" lang="zh-TW" altLang="en-US" sz="3000">
                <a:solidFill>
                  <a:srgbClr val="FF0000"/>
                </a:solidFill>
              </a:rPr>
              <a:t>」</a:t>
            </a:r>
            <a:r>
              <a:rPr kumimoji="1" lang="en-US" altLang="zh-TW" sz="3000">
                <a:solidFill>
                  <a:srgbClr val="FF0000"/>
                </a:solidFill>
              </a:rPr>
              <a:t>可知。</a:t>
            </a:r>
          </a:p>
        </p:txBody>
      </p:sp>
      <p:sp>
        <p:nvSpPr>
          <p:cNvPr id="137221" name="Text Box 6"/>
          <p:cNvSpPr txBox="1">
            <a:spLocks noChangeArrowheads="1"/>
          </p:cNvSpPr>
          <p:nvPr/>
        </p:nvSpPr>
        <p:spPr bwMode="auto">
          <a:xfrm>
            <a:off x="250825" y="5949950"/>
            <a:ext cx="67675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000"/>
              <a:t>‧</a:t>
            </a:r>
            <a:r>
              <a:rPr lang="zh-TW" altLang="en-US" sz="3000">
                <a:latin typeface="Franklin Gothic Medium" pitchFamily="34" charset="0"/>
              </a:rPr>
              <a:t>本題測驗學生</a:t>
            </a:r>
            <a:r>
              <a:rPr lang="zh-TW" altLang="en-US" sz="3000" b="1">
                <a:latin typeface="Franklin Gothic Medium" pitchFamily="34" charset="0"/>
              </a:rPr>
              <a:t>閱讀與理解的能力。</a:t>
            </a:r>
          </a:p>
        </p:txBody>
      </p:sp>
      <p:pic>
        <p:nvPicPr>
          <p:cNvPr id="137222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92825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0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7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4"/>
          <p:cNvSpPr txBox="1">
            <a:spLocks noChangeArrowheads="1"/>
          </p:cNvSpPr>
          <p:nvPr/>
        </p:nvSpPr>
        <p:spPr bwMode="auto">
          <a:xfrm>
            <a:off x="1547813" y="2276475"/>
            <a:ext cx="6553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6600" b="1"/>
              <a:t>七、延伸閱讀</a:t>
            </a:r>
          </a:p>
        </p:txBody>
      </p:sp>
      <p:pic>
        <p:nvPicPr>
          <p:cNvPr id="138243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4"/>
          <p:cNvSpPr txBox="1">
            <a:spLocks noChangeArrowheads="1"/>
          </p:cNvSpPr>
          <p:nvPr/>
        </p:nvSpPr>
        <p:spPr bwMode="auto">
          <a:xfrm>
            <a:off x="8027988" y="476250"/>
            <a:ext cx="8540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4400" b="1">
                <a:solidFill>
                  <a:schemeClr val="bg1"/>
                </a:solidFill>
              </a:rPr>
              <a:t>目錄</a:t>
            </a:r>
            <a:r>
              <a:rPr lang="en-US" altLang="zh-TW" sz="4400" b="1">
                <a:solidFill>
                  <a:schemeClr val="bg1"/>
                </a:solidFill>
              </a:rPr>
              <a:t>-</a:t>
            </a:r>
            <a:r>
              <a:rPr lang="zh-TW" altLang="en-US" sz="4400" b="1">
                <a:solidFill>
                  <a:schemeClr val="bg1"/>
                </a:solidFill>
              </a:rPr>
              <a:t>延伸閱讀</a:t>
            </a:r>
          </a:p>
        </p:txBody>
      </p:sp>
      <p:sp>
        <p:nvSpPr>
          <p:cNvPr id="139267" name="Text Box 5"/>
          <p:cNvSpPr txBox="1">
            <a:spLocks noChangeArrowheads="1"/>
          </p:cNvSpPr>
          <p:nvPr/>
        </p:nvSpPr>
        <p:spPr bwMode="auto">
          <a:xfrm>
            <a:off x="2511425" y="1052513"/>
            <a:ext cx="3262313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zh-TW" altLang="en-US" sz="4000" dirty="0">
                <a:hlinkClick r:id="rId3" action="ppaction://hlinksldjump"/>
              </a:rPr>
              <a:t>莫見乎隱</a:t>
            </a:r>
            <a:endParaRPr lang="zh-TW" altLang="en-US" sz="4000" dirty="0"/>
          </a:p>
          <a:p>
            <a:pPr eaLnBrk="1" hangingPunct="1">
              <a:buFontTx/>
              <a:buChar char="•"/>
            </a:pPr>
            <a:r>
              <a:rPr lang="zh-TW" altLang="en-US" sz="4000" dirty="0">
                <a:hlinkClick r:id="rId4" action="ppaction://hlinksldjump"/>
              </a:rPr>
              <a:t>慎獨</a:t>
            </a:r>
            <a:endParaRPr lang="zh-TW" altLang="en-US" sz="4000" dirty="0"/>
          </a:p>
          <a:p>
            <a:pPr eaLnBrk="1" hangingPunct="1">
              <a:buFontTx/>
              <a:buChar char="•"/>
            </a:pPr>
            <a:r>
              <a:rPr lang="zh-TW" altLang="en-US" sz="4000" dirty="0">
                <a:hlinkClick r:id="rId5" action="ppaction://hlinksldjump"/>
              </a:rPr>
              <a:t>心六倫的主體與價值</a:t>
            </a:r>
            <a:endParaRPr lang="zh-TW" altLang="en-US" sz="4000" dirty="0"/>
          </a:p>
          <a:p>
            <a:pPr eaLnBrk="1" hangingPunct="1">
              <a:buFontTx/>
              <a:buChar char="•"/>
            </a:pPr>
            <a:r>
              <a:rPr lang="zh-TW" altLang="en-US" sz="4000" dirty="0">
                <a:hlinkClick r:id="rId6" action="ppaction://hlinksldjump"/>
              </a:rPr>
              <a:t>正名</a:t>
            </a:r>
            <a:endParaRPr lang="zh-TW" altLang="en-US" sz="4000" dirty="0"/>
          </a:p>
          <a:p>
            <a:pPr eaLnBrk="1" hangingPunct="1">
              <a:buFontTx/>
              <a:buChar char="•"/>
            </a:pPr>
            <a:r>
              <a:rPr lang="zh-TW" altLang="en-US" sz="4000" dirty="0">
                <a:hlinkClick r:id="rId7" action="ppaction://hlinksldjump"/>
              </a:rPr>
              <a:t>君子誠之為貴</a:t>
            </a:r>
            <a:endParaRPr lang="zh-TW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矩形 2"/>
          <p:cNvSpPr>
            <a:spLocks noChangeArrowheads="1"/>
          </p:cNvSpPr>
          <p:nvPr/>
        </p:nvSpPr>
        <p:spPr bwMode="auto">
          <a:xfrm>
            <a:off x="141288" y="711200"/>
            <a:ext cx="900271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zh-TW" altLang="en-US" sz="3000"/>
              <a:t>　</a:t>
            </a:r>
            <a:r>
              <a:rPr kumimoji="1" lang="zh-TW" altLang="en-US" sz="3200" b="1"/>
              <a:t>　</a:t>
            </a:r>
            <a:r>
              <a:rPr kumimoji="1" lang="zh-TW" altLang="en-US" sz="3100"/>
              <a:t>東漢楊震被任命為東萊太守，他在赴任途中經過昌邑縣時，巧遇早年他薦舉為秀才的王密在昌邑縣當縣令，王密感念楊震當年的提攜，在當日夜裡前往拜訪恩師，並從懷中取出十斤黃金要贈給楊震，以表達感謝之意。但是楊震加以回絕並說：「我了解你是個人才，所以我才提拔你；你怎麼不了解我的為人，想要用金子來賄賂我呢？」王密回答說：「夜深人靜了，沒有人會知道我送金子給您。」楊震說：「天知，神知，我知，你知</a:t>
            </a:r>
            <a:r>
              <a:rPr kumimoji="1" lang="zh-TW" altLang="en-US" sz="3200"/>
              <a:t>，</a:t>
            </a:r>
            <a:r>
              <a:rPr kumimoji="1" lang="zh-TW" altLang="en-US" sz="3100"/>
              <a:t>怎麼可以說沒有人知道呢？」於是王密很慚愧的離開了。              （</a:t>
            </a:r>
            <a:r>
              <a:rPr kumimoji="1" lang="en-US" altLang="zh-TW" sz="3100"/>
              <a:t>《</a:t>
            </a:r>
            <a:r>
              <a:rPr kumimoji="1" lang="zh-TW" altLang="en-US" sz="3100"/>
              <a:t>後漢書</a:t>
            </a:r>
            <a:r>
              <a:rPr kumimoji="1" lang="en-US" altLang="zh-TW" sz="3100"/>
              <a:t>‧</a:t>
            </a:r>
            <a:r>
              <a:rPr kumimoji="1" lang="zh-TW" altLang="en-US" sz="3100"/>
              <a:t>楊震列傳</a:t>
            </a:r>
            <a:r>
              <a:rPr kumimoji="1" lang="en-US" altLang="zh-TW" sz="3100"/>
              <a:t>》</a:t>
            </a:r>
            <a:r>
              <a:rPr kumimoji="1" lang="zh-TW" altLang="en-US" sz="3100"/>
              <a:t>）</a:t>
            </a:r>
            <a:endParaRPr kumimoji="1" lang="zh-TW" altLang="zh-TW" sz="3100"/>
          </a:p>
        </p:txBody>
      </p:sp>
      <p:sp>
        <p:nvSpPr>
          <p:cNvPr id="140291" name="標題 1"/>
          <p:cNvSpPr>
            <a:spLocks/>
          </p:cNvSpPr>
          <p:nvPr/>
        </p:nvSpPr>
        <p:spPr bwMode="auto">
          <a:xfrm>
            <a:off x="468313" y="-100013"/>
            <a:ext cx="8229600" cy="85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1" lang="zh-TW" altLang="en-US" sz="4400" b="1">
                <a:solidFill>
                  <a:schemeClr val="bg1"/>
                </a:solidFill>
              </a:rPr>
              <a:t>莫見乎隱</a:t>
            </a:r>
          </a:p>
        </p:txBody>
      </p:sp>
      <p:pic>
        <p:nvPicPr>
          <p:cNvPr id="140292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57340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3" name="Picture 9" descr="右側ICON-回目次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165850"/>
            <a:ext cx="111601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矩形 2"/>
          <p:cNvSpPr>
            <a:spLocks noChangeArrowheads="1"/>
          </p:cNvSpPr>
          <p:nvPr/>
        </p:nvSpPr>
        <p:spPr bwMode="auto">
          <a:xfrm>
            <a:off x="106363" y="755650"/>
            <a:ext cx="8929687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zh-TW" altLang="en-US" sz="2600" dirty="0"/>
              <a:t>　　 </a:t>
            </a:r>
            <a:r>
              <a:rPr kumimoji="1" lang="zh-TW" altLang="en-US" sz="3100" dirty="0"/>
              <a:t>春秋時代，魯國有一男子鰥居，而隔壁住著一名寡婦。一天晚上，暴風雨打壞了寡婦的房子，她請求這位鄰居暫且收容她避一下風雨，但這位男子堅決不肯收留這位寡婦。可憐的寡婦抱怨鄰居太過無情：「你為什麼這麼沒有同情心？為什麼不讓我進去呢？」這名男子說：「我聽說男女</a:t>
            </a:r>
            <a:r>
              <a:rPr kumimoji="1" lang="zh-TW" altLang="en-US" sz="3100" dirty="0" smtClean="0"/>
              <a:t>不過</a:t>
            </a:r>
            <a:r>
              <a:rPr kumimoji="1" lang="zh-TW" altLang="en-US" sz="3100" dirty="0"/>
              <a:t>六十歲不可同居一室；現在我們都太年輕，所以我不敢收留妳。」寡婦回答說：「那你為什麼不學習柳下惠？他也曾收留年輕女子，但是卻能坐懷不亂呢！」男子回答：「我的確不如柳下惠，所以我必須</a:t>
            </a:r>
            <a:r>
              <a:rPr kumimoji="1" lang="zh-TW" altLang="en-US" sz="3100" dirty="0" smtClean="0"/>
              <a:t>拒絕收留妳</a:t>
            </a:r>
            <a:r>
              <a:rPr kumimoji="1" lang="zh-TW" altLang="en-US" sz="3100" dirty="0"/>
              <a:t>，來學習柳下惠坐懷不亂的行為。」     </a:t>
            </a:r>
          </a:p>
          <a:p>
            <a:pPr eaLnBrk="0" hangingPunct="0"/>
            <a:r>
              <a:rPr kumimoji="1" lang="zh-TW" altLang="en-US" sz="3100" dirty="0"/>
              <a:t>               （</a:t>
            </a:r>
            <a:r>
              <a:rPr kumimoji="1" lang="en-US" altLang="zh-TW" sz="3100" dirty="0"/>
              <a:t>《</a:t>
            </a:r>
            <a:r>
              <a:rPr kumimoji="1" lang="zh-TW" altLang="en-US" sz="3100" dirty="0"/>
              <a:t>孔子家語</a:t>
            </a:r>
            <a:r>
              <a:rPr kumimoji="1" lang="en-US" altLang="zh-TW" sz="3100" dirty="0"/>
              <a:t>‧</a:t>
            </a:r>
            <a:r>
              <a:rPr kumimoji="1" lang="zh-TW" altLang="en-US" sz="3100" dirty="0"/>
              <a:t>好生</a:t>
            </a:r>
            <a:r>
              <a:rPr kumimoji="1" lang="en-US" altLang="zh-TW" sz="3100" dirty="0"/>
              <a:t>》</a:t>
            </a:r>
            <a:r>
              <a:rPr kumimoji="1" lang="zh-TW" altLang="en-US" sz="3100" dirty="0"/>
              <a:t>篇）</a:t>
            </a:r>
            <a:endParaRPr kumimoji="1" lang="zh-TW" altLang="zh-TW" sz="3100" dirty="0"/>
          </a:p>
        </p:txBody>
      </p:sp>
      <p:sp>
        <p:nvSpPr>
          <p:cNvPr id="141315" name="標題 1"/>
          <p:cNvSpPr>
            <a:spLocks/>
          </p:cNvSpPr>
          <p:nvPr/>
        </p:nvSpPr>
        <p:spPr bwMode="auto">
          <a:xfrm>
            <a:off x="468313" y="-100013"/>
            <a:ext cx="8229600" cy="85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1" lang="zh-TW" altLang="en-US" sz="4400" b="1">
                <a:solidFill>
                  <a:schemeClr val="bg1"/>
                </a:solidFill>
              </a:rPr>
              <a:t>慎獨</a:t>
            </a:r>
          </a:p>
        </p:txBody>
      </p:sp>
      <p:pic>
        <p:nvPicPr>
          <p:cNvPr id="141316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87057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Picture 9" descr="右側ICON-回目次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237288"/>
            <a:ext cx="11160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矩形 2"/>
          <p:cNvSpPr>
            <a:spLocks noChangeArrowheads="1"/>
          </p:cNvSpPr>
          <p:nvPr/>
        </p:nvSpPr>
        <p:spPr bwMode="auto">
          <a:xfrm>
            <a:off x="250825" y="620713"/>
            <a:ext cx="8929688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zh-TW" altLang="en-US" sz="3200" dirty="0"/>
              <a:t>　　古時儒家所講的五倫，是指君臣、父子、夫婦、兄弟、朋友。在舊社會中似已夠用，但到現代社會中的人際關係，五倫的涵蓋面已經不夠，所以法鼓山推動的「心倫理」運動，包括「家庭倫理」、「生活倫理」、「校園倫理」、「自然倫理」、「職場倫理」和「族群倫理」等六倫。而我們每一個人在這「六倫」的數倫之中，扮演不只一種而是多元的角色。不論我們扮演什麼角色，都應該要有正確的觀念：我們是為了守分盡責做奉獻，而不是為了爭取；在自求自利的同時，要尊重關心他人。所以，一味的貪求爭取不是倫理，服務奉獻才是倫理的價值。</a:t>
            </a:r>
          </a:p>
        </p:txBody>
      </p:sp>
      <p:sp>
        <p:nvSpPr>
          <p:cNvPr id="142339" name="標題 1"/>
          <p:cNvSpPr>
            <a:spLocks/>
          </p:cNvSpPr>
          <p:nvPr/>
        </p:nvSpPr>
        <p:spPr bwMode="auto">
          <a:xfrm>
            <a:off x="468313" y="-88900"/>
            <a:ext cx="8229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1" lang="zh-TW" altLang="en-US" sz="4400" b="1" dirty="0">
                <a:solidFill>
                  <a:schemeClr val="bg1"/>
                </a:solidFill>
              </a:rPr>
              <a:t>心六倫的主體與價值</a:t>
            </a:r>
          </a:p>
        </p:txBody>
      </p:sp>
      <p:pic>
        <p:nvPicPr>
          <p:cNvPr id="142340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0928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1" name="Picture 9" descr="右側ICON-回目次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505575"/>
            <a:ext cx="111601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矩形 2"/>
          <p:cNvSpPr>
            <a:spLocks noChangeArrowheads="1"/>
          </p:cNvSpPr>
          <p:nvPr/>
        </p:nvSpPr>
        <p:spPr bwMode="auto">
          <a:xfrm>
            <a:off x="395288" y="1412875"/>
            <a:ext cx="871378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zh-TW" altLang="en-US" sz="3200" dirty="0"/>
              <a:t>    孔子認為社會的紛亂，主要的原因就是個</a:t>
            </a:r>
          </a:p>
          <a:p>
            <a:pPr eaLnBrk="0" hangingPunct="0"/>
            <a:r>
              <a:rPr kumimoji="1" lang="zh-TW" altLang="en-US" sz="3200" dirty="0"/>
              <a:t>人沒有守好自己的本分；如君不君，臣不臣，父不父，子不子。這「名不正」也就是社會動亂</a:t>
            </a:r>
            <a:r>
              <a:rPr kumimoji="1" lang="zh-TW" altLang="en-US" sz="3200" dirty="0" smtClean="0"/>
              <a:t>的根源</a:t>
            </a:r>
            <a:r>
              <a:rPr kumimoji="1" lang="zh-TW" altLang="en-US" sz="3200" dirty="0"/>
              <a:t>。「名不正，則言不順；言不順，則事不成；事不成，則禮樂不興；禮樂不興，則刑罰不中；刑罰不中，則民無所措手足。」（</a:t>
            </a:r>
            <a:r>
              <a:rPr kumimoji="1" lang="en-US" altLang="zh-TW" sz="3200" dirty="0"/>
              <a:t>《</a:t>
            </a:r>
            <a:r>
              <a:rPr kumimoji="1" lang="zh-TW" altLang="en-US" sz="3200" dirty="0"/>
              <a:t>論語</a:t>
            </a:r>
            <a:r>
              <a:rPr kumimoji="1" lang="en-US" altLang="zh-TW" sz="3200" dirty="0"/>
              <a:t>‧</a:t>
            </a:r>
            <a:r>
              <a:rPr kumimoji="1" lang="zh-TW" altLang="en-US" sz="3200" dirty="0"/>
              <a:t>子路</a:t>
            </a:r>
            <a:r>
              <a:rPr kumimoji="1" lang="en-US" altLang="zh-TW" sz="3200" dirty="0"/>
              <a:t>》</a:t>
            </a:r>
            <a:r>
              <a:rPr kumimoji="1" lang="zh-TW" altLang="en-US" sz="3200" dirty="0"/>
              <a:t>）所謂正名也就是各人守好自己的本分，社會自然能夠井然有序。</a:t>
            </a:r>
          </a:p>
        </p:txBody>
      </p:sp>
      <p:sp>
        <p:nvSpPr>
          <p:cNvPr id="143363" name="標題 1"/>
          <p:cNvSpPr>
            <a:spLocks/>
          </p:cNvSpPr>
          <p:nvPr/>
        </p:nvSpPr>
        <p:spPr bwMode="auto">
          <a:xfrm>
            <a:off x="468313" y="-100013"/>
            <a:ext cx="8229600" cy="85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1" lang="zh-TW" altLang="en-US" sz="4400" b="1">
                <a:solidFill>
                  <a:schemeClr val="bg1"/>
                </a:solidFill>
              </a:rPr>
              <a:t>正名</a:t>
            </a:r>
          </a:p>
        </p:txBody>
      </p:sp>
      <p:pic>
        <p:nvPicPr>
          <p:cNvPr id="143364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7057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9" descr="右側ICON-回目次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45225"/>
            <a:ext cx="11160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矩形 2"/>
          <p:cNvSpPr>
            <a:spLocks noChangeArrowheads="1"/>
          </p:cNvSpPr>
          <p:nvPr/>
        </p:nvSpPr>
        <p:spPr bwMode="auto">
          <a:xfrm>
            <a:off x="179388" y="765175"/>
            <a:ext cx="878522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zh-TW" altLang="en-US" sz="3200" dirty="0"/>
              <a:t>    宋朝劉安世是司馬光的學生，有一天，他請教司馬光是否有一個字可以當做終身奉行的準則呢？</a:t>
            </a:r>
            <a:r>
              <a:rPr kumimoji="1" lang="zh-TW" altLang="en-US" sz="3200" dirty="0" smtClean="0"/>
              <a:t>司馬光說</a:t>
            </a:r>
            <a:r>
              <a:rPr kumimoji="1" lang="zh-TW" altLang="en-US" sz="3200" dirty="0"/>
              <a:t>：「</a:t>
            </a:r>
            <a:r>
              <a:rPr kumimoji="1" lang="zh-TW" altLang="en-US" sz="3200" dirty="0" smtClean="0"/>
              <a:t>這個字大概</a:t>
            </a:r>
            <a:r>
              <a:rPr kumimoji="1" lang="zh-TW" altLang="en-US" sz="3200" dirty="0"/>
              <a:t>就是</a:t>
            </a:r>
            <a:r>
              <a:rPr kumimoji="1" lang="en-US" altLang="zh-TW" sz="3200" dirty="0"/>
              <a:t>『</a:t>
            </a:r>
            <a:r>
              <a:rPr kumimoji="1" lang="zh-TW" altLang="en-US" sz="3200" dirty="0"/>
              <a:t>誠</a:t>
            </a:r>
            <a:r>
              <a:rPr kumimoji="1" lang="en-US" altLang="zh-TW" sz="3200" dirty="0"/>
              <a:t>』</a:t>
            </a:r>
            <a:r>
              <a:rPr kumimoji="1" lang="zh-TW" altLang="en-US" sz="3200" dirty="0"/>
              <a:t>吧！我平生盡心竭力做到真誠，沒有一刻離開過誠字。因此不管在朝廷或是一個人獨處，我都無愧於心。」</a:t>
            </a:r>
          </a:p>
          <a:p>
            <a:pPr eaLnBrk="0" hangingPunct="0"/>
            <a:r>
              <a:rPr kumimoji="1" lang="zh-TW" altLang="en-US" sz="3200" dirty="0"/>
              <a:t>　　劉安世又問：「如果要實踐誠，可以先從哪裡開始呢？」司馬光回答：「從不說荒誕不可信的話開始。」從此，劉安世便對「誠」這個字拳拳服膺，終身奉行。</a:t>
            </a:r>
          </a:p>
          <a:p>
            <a:pPr eaLnBrk="0" hangingPunct="0"/>
            <a:r>
              <a:rPr kumimoji="1" lang="zh-TW" altLang="en-US" sz="3200" b="1" dirty="0"/>
              <a:t>　　</a:t>
            </a:r>
          </a:p>
        </p:txBody>
      </p:sp>
      <p:pic>
        <p:nvPicPr>
          <p:cNvPr id="144387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2138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標題 1"/>
          <p:cNvSpPr>
            <a:spLocks/>
          </p:cNvSpPr>
          <p:nvPr/>
        </p:nvSpPr>
        <p:spPr bwMode="auto">
          <a:xfrm>
            <a:off x="468313" y="-88900"/>
            <a:ext cx="8229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1" lang="zh-TW" altLang="en-US" sz="4400" b="1" dirty="0">
                <a:solidFill>
                  <a:schemeClr val="bg1"/>
                </a:solidFill>
              </a:rPr>
              <a:t>君子誠之為貴</a:t>
            </a: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288" y="908050"/>
            <a:ext cx="8407400" cy="4805363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《中庸》闡述不偏不倚　、中正恆常的人生哲學，以「誠」為出發點，談及儒家的倫理思想與政治哲學，只要能達到「至誠」，就能達到「致中和，天地位焉，萬物育焉　」的境界。</a:t>
            </a:r>
            <a:endParaRPr lang="zh-TW" altLang="en-US" sz="320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defRPr/>
            </a:pPr>
            <a:r>
              <a:rPr lang="en-US" altLang="zh-TW" sz="3200" smtClean="0">
                <a:solidFill>
                  <a:schemeClr val="tx1"/>
                </a:solidFill>
              </a:rPr>
              <a:t>《</a:t>
            </a:r>
            <a:r>
              <a:rPr lang="zh-TW" altLang="en-US" sz="3200" smtClean="0">
                <a:solidFill>
                  <a:schemeClr val="tx1"/>
                </a:solidFill>
              </a:rPr>
              <a:t>中庸</a:t>
            </a:r>
            <a:r>
              <a:rPr lang="en-US" altLang="zh-TW" sz="3200" smtClean="0">
                <a:solidFill>
                  <a:schemeClr val="tx1"/>
                </a:solidFill>
              </a:rPr>
              <a:t>》</a:t>
            </a:r>
            <a:r>
              <a:rPr lang="zh-TW" altLang="en-US" sz="3200" smtClean="0">
                <a:solidFill>
                  <a:schemeClr val="tx1"/>
                </a:solidFill>
              </a:rPr>
              <a:t>一書同時提出個人與群體、個人與自然萬物共存共榮　的關係，人在「成己」之後，還必須進一步「成物」。</a:t>
            </a:r>
            <a:endParaRPr lang="en-US" altLang="zh-TW" sz="320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TW" altLang="en-US" sz="3200" smtClean="0">
                <a:solidFill>
                  <a:schemeClr val="tx1"/>
                </a:solidFill>
              </a:rPr>
              <a:t>而「致中和，天地位焉，萬物育焉」既具有現代環保意義　，也極具實現世界地球村理想的前瞻    性     。</a:t>
            </a:r>
          </a:p>
          <a:p>
            <a:pPr>
              <a:defRPr/>
            </a:pPr>
            <a:endParaRPr lang="zh-TW" altLang="zh-TW" sz="320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34819" name="Picture 8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1111250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9" descr="左箭頭-補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068638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標題 1"/>
          <p:cNvSpPr>
            <a:spLocks/>
          </p:cNvSpPr>
          <p:nvPr/>
        </p:nvSpPr>
        <p:spPr bwMode="auto">
          <a:xfrm>
            <a:off x="468313" y="-100013"/>
            <a:ext cx="8229600" cy="85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kumimoji="1" lang="en-US" altLang="zh-TW" sz="4000" b="1">
                <a:solidFill>
                  <a:schemeClr val="bg1"/>
                </a:solidFill>
              </a:rPr>
              <a:t>《</a:t>
            </a:r>
            <a:r>
              <a:rPr kumimoji="1" lang="zh-TW" altLang="en-US" sz="4400" b="1">
                <a:solidFill>
                  <a:schemeClr val="bg1"/>
                </a:solidFill>
              </a:rPr>
              <a:t>中庸</a:t>
            </a:r>
            <a:r>
              <a:rPr kumimoji="1" lang="en-US" altLang="zh-TW" sz="4000" b="1">
                <a:solidFill>
                  <a:schemeClr val="bg1"/>
                </a:solidFill>
              </a:rPr>
              <a:t>》</a:t>
            </a:r>
            <a:r>
              <a:rPr kumimoji="1" lang="zh-TW" altLang="en-US" sz="4400" b="1">
                <a:solidFill>
                  <a:schemeClr val="bg1"/>
                </a:solidFill>
              </a:rPr>
              <a:t>的價值解析與現代意義</a:t>
            </a:r>
            <a:endParaRPr kumimoji="1" lang="en-US" altLang="zh-TW" sz="4400" b="1">
              <a:solidFill>
                <a:schemeClr val="bg1"/>
              </a:solidFill>
            </a:endParaRPr>
          </a:p>
        </p:txBody>
      </p:sp>
      <p:pic>
        <p:nvPicPr>
          <p:cNvPr id="34822" name="Picture 12" descr="左箭頭-補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4076700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3" descr="左箭頭-補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716588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4" descr="左箭頭-補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6207125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15"/>
          <p:cNvSpPr txBox="1">
            <a:spLocks noChangeArrowheads="1"/>
          </p:cNvSpPr>
          <p:nvPr/>
        </p:nvSpPr>
        <p:spPr bwMode="auto">
          <a:xfrm>
            <a:off x="3348038" y="6092825"/>
            <a:ext cx="366712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1200" b="1">
                <a:solidFill>
                  <a:srgbClr val="3399FF"/>
                </a:solidFill>
                <a:latin typeface="Franklin Gothic Medium" pitchFamily="34" charset="0"/>
              </a:rPr>
              <a:t>ㄓㄢ</a:t>
            </a:r>
          </a:p>
        </p:txBody>
      </p:sp>
      <p:pic>
        <p:nvPicPr>
          <p:cNvPr id="34826" name="Picture 17" descr="下ICON-回主目錄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矩形 2"/>
          <p:cNvSpPr>
            <a:spLocks noChangeArrowheads="1"/>
          </p:cNvSpPr>
          <p:nvPr/>
        </p:nvSpPr>
        <p:spPr bwMode="auto">
          <a:xfrm>
            <a:off x="684213" y="1268413"/>
            <a:ext cx="8135937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zh-TW" altLang="en-US" sz="2800"/>
              <a:t>　　</a:t>
            </a:r>
            <a:r>
              <a:rPr kumimoji="1" lang="zh-TW" altLang="en-US" sz="3200"/>
              <a:t>劉安世身為諫官，在朝中端莊嚴肅，知無不言，言無不盡，多次論述「分辨是非邪正是為政首要，任用賢臣、黜退小人是當務之急」。當他上疏時，義正嚴詞，每當天子大發雷霆，他便手執朝笏後退站立，等天子顏色稍為溫和之後，他又上前爭論。或向前、或後退，這樣來來往往四、五次，在殿上旁觀的人都嚇得渾身冒出冷汗，他依然毫不退縮，所以有人稱他為「殿上虎」。</a:t>
            </a:r>
          </a:p>
        </p:txBody>
      </p:sp>
      <p:sp>
        <p:nvSpPr>
          <p:cNvPr id="145411" name="標題 1"/>
          <p:cNvSpPr>
            <a:spLocks/>
          </p:cNvSpPr>
          <p:nvPr/>
        </p:nvSpPr>
        <p:spPr bwMode="auto">
          <a:xfrm>
            <a:off x="468313" y="-88900"/>
            <a:ext cx="8229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1" lang="zh-TW" altLang="en-US" sz="4400" b="1">
                <a:solidFill>
                  <a:schemeClr val="bg1"/>
                </a:solidFill>
              </a:rPr>
              <a:t>君子誠之為貴</a:t>
            </a:r>
          </a:p>
        </p:txBody>
      </p:sp>
      <p:pic>
        <p:nvPicPr>
          <p:cNvPr id="145412" name="Picture 10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7200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6600" b="1"/>
              <a:t>八、網路資源</a:t>
            </a:r>
          </a:p>
        </p:txBody>
      </p:sp>
      <p:pic>
        <p:nvPicPr>
          <p:cNvPr id="146435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4294967295"/>
          </p:nvPr>
        </p:nvSpPr>
        <p:spPr bwMode="auto">
          <a:xfrm>
            <a:off x="736600" y="1196975"/>
            <a:ext cx="8407400" cy="4211638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-273050" eaLnBrk="1" hangingPunct="1">
              <a:spcBef>
                <a:spcPts val="575"/>
              </a:spcBef>
              <a:buSzPct val="60000"/>
              <a:buFont typeface="Wingdings" pitchFamily="2" charset="2"/>
              <a:buChar char="n"/>
              <a:defRPr/>
            </a:pPr>
            <a:r>
              <a:rPr lang="en-US" altLang="zh-TW" sz="3600" smtClean="0">
                <a:solidFill>
                  <a:schemeClr val="bg2"/>
                </a:solidFill>
                <a:hlinkClick r:id="rId3"/>
              </a:rPr>
              <a:t>《</a:t>
            </a:r>
            <a:r>
              <a:rPr lang="zh-TW" altLang="en-US" sz="3600" smtClean="0">
                <a:solidFill>
                  <a:schemeClr val="bg2"/>
                </a:solidFill>
                <a:hlinkClick r:id="rId3"/>
              </a:rPr>
              <a:t>中庸</a:t>
            </a:r>
            <a:r>
              <a:rPr lang="en-US" altLang="zh-TW" sz="3600" smtClean="0">
                <a:solidFill>
                  <a:schemeClr val="bg2"/>
                </a:solidFill>
                <a:hlinkClick r:id="rId3"/>
              </a:rPr>
              <a:t>》</a:t>
            </a:r>
            <a:r>
              <a:rPr lang="zh-TW" altLang="en-US" sz="3600" smtClean="0">
                <a:solidFill>
                  <a:schemeClr val="bg2"/>
                </a:solidFill>
                <a:hlinkClick r:id="rId3"/>
              </a:rPr>
              <a:t>的現代意義</a:t>
            </a:r>
            <a:endParaRPr lang="zh-TW" altLang="en-US" sz="3600" smtClean="0">
              <a:solidFill>
                <a:schemeClr val="bg2"/>
              </a:solidFill>
            </a:endParaRPr>
          </a:p>
          <a:p>
            <a:pPr indent="-273050" eaLnBrk="1" hangingPunct="1">
              <a:spcBef>
                <a:spcPts val="575"/>
              </a:spcBef>
              <a:buFont typeface="Wingdings 2" pitchFamily="18" charset="2"/>
              <a:buChar char=""/>
              <a:defRPr/>
            </a:pPr>
            <a:endParaRPr lang="en-US" altLang="zh-TW" sz="2800" smtClean="0">
              <a:solidFill>
                <a:srgbClr val="F2F2F2"/>
              </a:solidFill>
            </a:endParaRPr>
          </a:p>
          <a:p>
            <a:pPr indent="-273050" eaLnBrk="1" hangingPunct="1">
              <a:spcBef>
                <a:spcPts val="575"/>
              </a:spcBef>
              <a:buSzPct val="60000"/>
              <a:buFont typeface="Wingdings" pitchFamily="2" charset="2"/>
              <a:buNone/>
              <a:defRPr/>
            </a:pPr>
            <a:endParaRPr lang="zh-TW" altLang="en-US" sz="3600" smtClean="0">
              <a:solidFill>
                <a:schemeClr val="bg2"/>
              </a:solidFill>
            </a:endParaRPr>
          </a:p>
        </p:txBody>
      </p:sp>
      <p:pic>
        <p:nvPicPr>
          <p:cNvPr id="147459" name="Picture 6" descr="下ICON-回主目錄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720725" y="1196975"/>
            <a:ext cx="766762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hangingPunct="1"/>
            <a:r>
              <a:rPr kumimoji="1" lang="zh-TW" altLang="en-US" sz="3200" b="1">
                <a:latin typeface="Franklin Gothic Medium" pitchFamily="34" charset="0"/>
              </a:rPr>
              <a:t>元朝時定「四書」為科舉考試內容：</a:t>
            </a:r>
          </a:p>
          <a:p>
            <a:pPr hangingPunct="1"/>
            <a:r>
              <a:rPr kumimoji="1" lang="zh-TW" altLang="en-US" sz="3200">
                <a:latin typeface="Franklin Gothic Medium" pitchFamily="34" charset="0"/>
              </a:rPr>
              <a:t>元世宗皇慶二年（西元一三一三年），正式規定科舉考試章程，將朱熹</a:t>
            </a:r>
            <a:r>
              <a:rPr kumimoji="1" lang="en-US" altLang="zh-TW" sz="3200">
                <a:latin typeface="Franklin Gothic Medium" pitchFamily="34" charset="0"/>
              </a:rPr>
              <a:t>《</a:t>
            </a:r>
            <a:r>
              <a:rPr kumimoji="1" lang="zh-TW" altLang="en-US" sz="3200">
                <a:latin typeface="Franklin Gothic Medium" pitchFamily="34" charset="0"/>
              </a:rPr>
              <a:t>四書章句集注</a:t>
            </a:r>
            <a:r>
              <a:rPr kumimoji="1" lang="en-US" altLang="zh-TW" sz="3200">
                <a:latin typeface="Franklin Gothic Medium" pitchFamily="34" charset="0"/>
              </a:rPr>
              <a:t>》</a:t>
            </a:r>
            <a:r>
              <a:rPr kumimoji="1" lang="zh-TW" altLang="en-US" sz="3200">
                <a:latin typeface="Franklin Gothic Medium" pitchFamily="34" charset="0"/>
              </a:rPr>
              <a:t>列為評閱答案的標準，於是</a:t>
            </a:r>
            <a:r>
              <a:rPr kumimoji="1" lang="en-US" altLang="zh-TW" sz="3200">
                <a:latin typeface="Franklin Gothic Medium" pitchFamily="34" charset="0"/>
              </a:rPr>
              <a:t>《</a:t>
            </a:r>
            <a:r>
              <a:rPr kumimoji="1" lang="zh-TW" altLang="en-US" sz="3200">
                <a:latin typeface="Franklin Gothic Medium" pitchFamily="34" charset="0"/>
              </a:rPr>
              <a:t>四書章句集注</a:t>
            </a:r>
            <a:r>
              <a:rPr kumimoji="1" lang="en-US" altLang="zh-TW" sz="3200">
                <a:latin typeface="Franklin Gothic Medium" pitchFamily="34" charset="0"/>
              </a:rPr>
              <a:t>》</a:t>
            </a:r>
            <a:r>
              <a:rPr kumimoji="1" lang="zh-TW" altLang="en-US" sz="3200">
                <a:latin typeface="Franklin Gothic Medium" pitchFamily="34" charset="0"/>
              </a:rPr>
              <a:t>成了科舉考試考生必讀教材。</a:t>
            </a:r>
          </a:p>
        </p:txBody>
      </p:sp>
      <p:pic>
        <p:nvPicPr>
          <p:cNvPr id="35843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8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755650" y="1412875"/>
            <a:ext cx="756126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hangingPunct="1">
              <a:spcBef>
                <a:spcPct val="50000"/>
              </a:spcBef>
            </a:pPr>
            <a:r>
              <a:rPr kumimoji="1" lang="zh-TW" altLang="en-US" sz="3200" b="1">
                <a:latin typeface="Franklin Gothic Medium" pitchFamily="34" charset="0"/>
              </a:rPr>
              <a:t>中和：</a:t>
            </a:r>
            <a:r>
              <a:rPr kumimoji="1" lang="zh-TW" altLang="en-US" sz="3200">
                <a:latin typeface="Franklin Gothic Medium" pitchFamily="34" charset="0"/>
              </a:rPr>
              <a:t>鄭玄云：「名曰中庸者，以其記中和之為用也。庸，用也。」（</a:t>
            </a:r>
            <a:r>
              <a:rPr kumimoji="1" lang="en-US" altLang="zh-TW" sz="3200">
                <a:latin typeface="Franklin Gothic Medium" pitchFamily="34" charset="0"/>
              </a:rPr>
              <a:t>《</a:t>
            </a:r>
            <a:r>
              <a:rPr kumimoji="1" lang="zh-TW" altLang="en-US" sz="3200">
                <a:latin typeface="Franklin Gothic Medium" pitchFamily="34" charset="0"/>
              </a:rPr>
              <a:t>禮記正義</a:t>
            </a:r>
            <a:r>
              <a:rPr kumimoji="1" lang="en-US" altLang="zh-TW" sz="3200"/>
              <a:t>‧</a:t>
            </a:r>
            <a:r>
              <a:rPr kumimoji="1" lang="zh-TW" altLang="en-US" sz="3200">
                <a:latin typeface="Franklin Gothic Medium" pitchFamily="34" charset="0"/>
              </a:rPr>
              <a:t>中庸</a:t>
            </a:r>
            <a:r>
              <a:rPr kumimoji="1" lang="en-US" altLang="zh-TW" sz="3200">
                <a:latin typeface="Franklin Gothic Medium" pitchFamily="34" charset="0"/>
              </a:rPr>
              <a:t>》</a:t>
            </a:r>
            <a:r>
              <a:rPr kumimoji="1" lang="zh-TW" altLang="en-US" sz="3200">
                <a:latin typeface="Franklin Gothic Medium" pitchFamily="34" charset="0"/>
              </a:rPr>
              <a:t>第三十一章鄭玄</a:t>
            </a:r>
            <a:r>
              <a:rPr kumimoji="1" lang="en-US" altLang="zh-TW" sz="3200">
                <a:latin typeface="Franklin Gothic Medium" pitchFamily="34" charset="0"/>
              </a:rPr>
              <a:t>《</a:t>
            </a:r>
            <a:r>
              <a:rPr kumimoji="1" lang="zh-TW" altLang="en-US" sz="3200">
                <a:latin typeface="Franklin Gothic Medium" pitchFamily="34" charset="0"/>
              </a:rPr>
              <a:t>注</a:t>
            </a:r>
            <a:r>
              <a:rPr kumimoji="1" lang="en-US" altLang="zh-TW" sz="3200">
                <a:latin typeface="Franklin Gothic Medium" pitchFamily="34" charset="0"/>
              </a:rPr>
              <a:t>》</a:t>
            </a:r>
            <a:r>
              <a:rPr kumimoji="1" lang="zh-TW" altLang="en-US" sz="3200">
                <a:latin typeface="Franklin Gothic Medium" pitchFamily="34" charset="0"/>
              </a:rPr>
              <a:t>）此解即以「中」為中和之義，可引</a:t>
            </a:r>
            <a:r>
              <a:rPr kumimoji="1" lang="en-US" altLang="zh-TW" sz="3200">
                <a:latin typeface="Franklin Gothic Medium" pitchFamily="34" charset="0"/>
              </a:rPr>
              <a:t>《</a:t>
            </a:r>
            <a:r>
              <a:rPr kumimoji="1" lang="zh-TW" altLang="en-US" sz="3200">
                <a:latin typeface="Franklin Gothic Medium" pitchFamily="34" charset="0"/>
              </a:rPr>
              <a:t>中庸</a:t>
            </a:r>
            <a:r>
              <a:rPr kumimoji="1" lang="en-US" altLang="zh-TW" sz="3200">
                <a:latin typeface="Franklin Gothic Medium" pitchFamily="34" charset="0"/>
              </a:rPr>
              <a:t>》</a:t>
            </a:r>
            <a:r>
              <a:rPr kumimoji="1" lang="zh-TW" altLang="en-US" sz="3200">
                <a:latin typeface="Franklin Gothic Medium" pitchFamily="34" charset="0"/>
              </a:rPr>
              <a:t>為證，如：「喜怒哀樂之未發，謂之中；發而皆中節，謂之和。」（第一章）「誠者，不勉而中，不思而得，從容中道，聖人也。」（第十章）</a:t>
            </a:r>
          </a:p>
        </p:txBody>
      </p:sp>
      <p:pic>
        <p:nvPicPr>
          <p:cNvPr id="36867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8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792163" y="1460500"/>
            <a:ext cx="774065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3200" b="1"/>
              <a:t>不偏：</a:t>
            </a:r>
            <a:r>
              <a:rPr kumimoji="1" lang="zh-TW" altLang="en-US" sz="3200"/>
              <a:t>程子云：「不偏之謂中，不易之謂庸。中者，天下之正道；庸者，天下之定理。」（朱熹</a:t>
            </a:r>
            <a:r>
              <a:rPr kumimoji="1" lang="en-US" altLang="zh-TW" sz="3200"/>
              <a:t>《</a:t>
            </a:r>
            <a:r>
              <a:rPr kumimoji="1" lang="zh-TW" altLang="en-US" sz="3200"/>
              <a:t>中庸章句</a:t>
            </a:r>
            <a:r>
              <a:rPr kumimoji="1" lang="en-US" altLang="zh-TW" sz="3200"/>
              <a:t>》</a:t>
            </a:r>
            <a:r>
              <a:rPr kumimoji="1" lang="zh-TW" altLang="en-US" sz="3200"/>
              <a:t>）「中立而不倚，強哉矯！」</a:t>
            </a:r>
            <a:r>
              <a:rPr kumimoji="1" lang="en-US" altLang="zh-TW" sz="3200"/>
              <a:t>(</a:t>
            </a:r>
            <a:r>
              <a:rPr kumimoji="1" lang="zh-TW" altLang="en-US" sz="3200"/>
              <a:t>第十章</a:t>
            </a:r>
            <a:r>
              <a:rPr kumimoji="1" lang="en-US" altLang="zh-TW" sz="3200"/>
              <a:t>)</a:t>
            </a:r>
          </a:p>
        </p:txBody>
      </p:sp>
      <p:pic>
        <p:nvPicPr>
          <p:cNvPr id="37891" name="Picture 11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2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827088" y="1484313"/>
            <a:ext cx="7561262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hangingPunct="1"/>
            <a:r>
              <a:rPr kumimoji="1" lang="zh-TW" altLang="en-US" sz="3200" b="1"/>
              <a:t>無過與不及：</a:t>
            </a:r>
            <a:r>
              <a:rPr kumimoji="1" lang="zh-TW" altLang="en-US" sz="3200"/>
              <a:t>朱子云：「中者，不偏不倚，無過不及之名。」又云：「喜、怒、哀、樂，情也。其未發，則性也，無所偏倚，故謂之中。」「子曰：</a:t>
            </a:r>
            <a:r>
              <a:rPr kumimoji="1" lang="en-US" altLang="zh-TW" sz="3200"/>
              <a:t>『</a:t>
            </a:r>
            <a:r>
              <a:rPr kumimoji="1" lang="zh-TW" altLang="en-US" sz="3200"/>
              <a:t>道之不行也，我知之矣：知者過之，愚者不及也。道之不明也，我知之矣：賢者過之，不肖者不及也。</a:t>
            </a:r>
            <a:r>
              <a:rPr kumimoji="1" lang="en-US" altLang="zh-TW" sz="3200"/>
              <a:t>』</a:t>
            </a:r>
            <a:r>
              <a:rPr kumimoji="1" lang="zh-TW" altLang="en-US" sz="3200"/>
              <a:t>」</a:t>
            </a:r>
            <a:r>
              <a:rPr kumimoji="1" lang="en-US" altLang="zh-TW" sz="3200"/>
              <a:t>(</a:t>
            </a:r>
            <a:r>
              <a:rPr kumimoji="1" lang="zh-TW" altLang="en-US" sz="3200"/>
              <a:t>第四章</a:t>
            </a:r>
            <a:r>
              <a:rPr kumimoji="1" lang="en-US" altLang="zh-TW" sz="3200"/>
              <a:t>)</a:t>
            </a:r>
          </a:p>
        </p:txBody>
      </p:sp>
      <p:pic>
        <p:nvPicPr>
          <p:cNvPr id="38915" name="Picture 10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1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4213" y="1484313"/>
            <a:ext cx="7561262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zh-TW" altLang="en-US" sz="3200" b="1"/>
              <a:t>用：</a:t>
            </a:r>
            <a:r>
              <a:rPr kumimoji="1" lang="zh-TW" altLang="en-US" sz="3200"/>
              <a:t>鄭玄云：「名曰中庸者，以其記中和之為用也。庸，用也。」「隱惡而揚善，執其兩端，用其中於民。」</a:t>
            </a:r>
            <a:r>
              <a:rPr kumimoji="1" lang="en-US" altLang="zh-TW" sz="3200"/>
              <a:t>(</a:t>
            </a:r>
            <a:r>
              <a:rPr kumimoji="1" lang="zh-TW" altLang="en-US" sz="3200"/>
              <a:t>第六章</a:t>
            </a:r>
            <a:r>
              <a:rPr kumimoji="1" lang="en-US" altLang="zh-TW" sz="3200"/>
              <a:t>)</a:t>
            </a:r>
          </a:p>
        </p:txBody>
      </p:sp>
      <p:pic>
        <p:nvPicPr>
          <p:cNvPr id="39939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8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649288" y="1436688"/>
            <a:ext cx="7954962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zh-TW" altLang="en-US" sz="3200" b="1">
                <a:latin typeface="Franklin Gothic Medium" pitchFamily="34" charset="0"/>
              </a:rPr>
              <a:t>恆常：</a:t>
            </a:r>
            <a:r>
              <a:rPr kumimoji="1" lang="zh-TW" altLang="en-US" sz="3200">
                <a:latin typeface="Franklin Gothic Medium" pitchFamily="34" charset="0"/>
              </a:rPr>
              <a:t>鄭玄云：「庸，猶常。言德常行也，言常謹也。」又程子云：「不偏之謂中，不易之謂庸。中者，天下之正道；庸者，天下之定理。」不易，即恆常之義。</a:t>
            </a:r>
          </a:p>
        </p:txBody>
      </p:sp>
      <p:pic>
        <p:nvPicPr>
          <p:cNvPr id="40963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8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684213" y="1484313"/>
            <a:ext cx="64087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3200" b="1">
                <a:latin typeface="Franklin Gothic Medium" pitchFamily="34" charset="0"/>
              </a:rPr>
              <a:t>平常：</a:t>
            </a:r>
            <a:r>
              <a:rPr kumimoji="1" lang="zh-TW" altLang="en-US" sz="3200">
                <a:latin typeface="Franklin Gothic Medium" pitchFamily="34" charset="0"/>
              </a:rPr>
              <a:t>朱熹云：「庸，平常也。」</a:t>
            </a:r>
          </a:p>
        </p:txBody>
      </p:sp>
      <p:pic>
        <p:nvPicPr>
          <p:cNvPr id="41987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8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zh-TW" altLang="en-US" sz="6600" b="1">
                <a:latin typeface="Calibri" pitchFamily="34" charset="0"/>
              </a:rPr>
              <a:t>課前引導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755650" y="1484313"/>
            <a:ext cx="7200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3200" b="1">
                <a:latin typeface="Franklin Gothic Medium" pitchFamily="34" charset="0"/>
              </a:rPr>
              <a:t>致中和：</a:t>
            </a:r>
            <a:r>
              <a:rPr kumimoji="1" lang="zh-TW" altLang="en-US" sz="3200">
                <a:latin typeface="Franklin Gothic Medium" pitchFamily="34" charset="0"/>
              </a:rPr>
              <a:t>達到「中」與「和」的境界。</a:t>
            </a:r>
          </a:p>
        </p:txBody>
      </p:sp>
      <p:pic>
        <p:nvPicPr>
          <p:cNvPr id="43011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8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755650" y="1484313"/>
            <a:ext cx="6264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3200" b="1">
                <a:latin typeface="Franklin Gothic Medium" pitchFamily="34" charset="0"/>
              </a:rPr>
              <a:t>成己：</a:t>
            </a:r>
            <a:r>
              <a:rPr kumimoji="1" lang="zh-TW" altLang="en-US" sz="3200">
                <a:latin typeface="Franklin Gothic Medium" pitchFamily="34" charset="0"/>
              </a:rPr>
              <a:t>使自己的人格更加完善。</a:t>
            </a:r>
          </a:p>
        </p:txBody>
      </p:sp>
      <p:pic>
        <p:nvPicPr>
          <p:cNvPr id="44035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9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684213" y="1484313"/>
            <a:ext cx="70183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3200" b="1">
                <a:latin typeface="Franklin Gothic Medium" pitchFamily="34" charset="0"/>
              </a:rPr>
              <a:t>成物：</a:t>
            </a:r>
            <a:r>
              <a:rPr kumimoji="1" lang="zh-TW" altLang="en-US" sz="3200">
                <a:latin typeface="Franklin Gothic Medium" pitchFamily="34" charset="0"/>
              </a:rPr>
              <a:t>使一切人、事、物更加完善。</a:t>
            </a:r>
          </a:p>
        </p:txBody>
      </p:sp>
      <p:pic>
        <p:nvPicPr>
          <p:cNvPr id="45059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8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684213" y="1412875"/>
            <a:ext cx="7848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zh-TW" altLang="en-US" sz="3200" b="1">
                <a:latin typeface="Franklin Gothic Medium" pitchFamily="34" charset="0"/>
              </a:rPr>
              <a:t>不偏不倚：</a:t>
            </a:r>
            <a:r>
              <a:rPr kumimoji="1" lang="zh-TW" altLang="en-US" sz="3200">
                <a:latin typeface="Franklin Gothic Medium" pitchFamily="34" charset="0"/>
              </a:rPr>
              <a:t>一點也沒有偏差。朱熹</a:t>
            </a:r>
            <a:r>
              <a:rPr kumimoji="1" lang="en-US" altLang="zh-TW" sz="3200">
                <a:latin typeface="Franklin Gothic Medium" pitchFamily="34" charset="0"/>
              </a:rPr>
              <a:t>《</a:t>
            </a:r>
            <a:r>
              <a:rPr kumimoji="1" lang="zh-TW" altLang="en-US" sz="3200">
                <a:latin typeface="Franklin Gothic Medium" pitchFamily="34" charset="0"/>
              </a:rPr>
              <a:t>章句</a:t>
            </a:r>
            <a:r>
              <a:rPr kumimoji="1" lang="en-US" altLang="zh-TW" sz="3200">
                <a:latin typeface="Franklin Gothic Medium" pitchFamily="34" charset="0"/>
              </a:rPr>
              <a:t>》</a:t>
            </a:r>
            <a:r>
              <a:rPr kumimoji="1" lang="zh-TW" altLang="en-US" sz="3200">
                <a:latin typeface="Franklin Gothic Medium" pitchFamily="34" charset="0"/>
              </a:rPr>
              <a:t>：「中者，不偏不倚，無過不及之名。」</a:t>
            </a:r>
          </a:p>
        </p:txBody>
      </p:sp>
      <p:pic>
        <p:nvPicPr>
          <p:cNvPr id="46083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8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611188" y="1460500"/>
            <a:ext cx="80645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3200" b="1">
                <a:latin typeface="Franklin Gothic Medium" pitchFamily="34" charset="0"/>
              </a:rPr>
              <a:t>致中和，天地位焉，萬物育焉：</a:t>
            </a:r>
            <a:r>
              <a:rPr kumimoji="1" lang="zh-TW" altLang="en-US" sz="3200">
                <a:latin typeface="Franklin Gothic Medium" pitchFamily="34" charset="0"/>
              </a:rPr>
              <a:t>能夠完全達到「中」與「和」的境界，天地便可安居正位，萬物便可生生不息了。</a:t>
            </a:r>
          </a:p>
        </p:txBody>
      </p:sp>
      <p:pic>
        <p:nvPicPr>
          <p:cNvPr id="47107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8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647700" y="1484313"/>
            <a:ext cx="78120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3200" b="1">
                <a:latin typeface="Franklin Gothic Medium" pitchFamily="34" charset="0"/>
              </a:rPr>
              <a:t>共存共榮：</a:t>
            </a:r>
            <a:r>
              <a:rPr kumimoji="1" lang="zh-TW" altLang="en-US" sz="3200">
                <a:latin typeface="Franklin Gothic Medium" pitchFamily="34" charset="0"/>
              </a:rPr>
              <a:t>人與萬物共同生存、共同發展興盛。</a:t>
            </a:r>
          </a:p>
        </p:txBody>
      </p:sp>
      <p:pic>
        <p:nvPicPr>
          <p:cNvPr id="48131" name="Picture 8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9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827088" y="1436688"/>
            <a:ext cx="76327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hangingPunct="1">
              <a:spcBef>
                <a:spcPct val="50000"/>
              </a:spcBef>
            </a:pPr>
            <a:r>
              <a:rPr kumimoji="1" lang="zh-TW" altLang="en-US" sz="3200" b="1">
                <a:latin typeface="Franklin Gothic Medium" pitchFamily="34" charset="0"/>
              </a:rPr>
              <a:t>現代環保意義：</a:t>
            </a:r>
            <a:r>
              <a:rPr kumimoji="1" lang="zh-TW" altLang="en-US" sz="3200">
                <a:latin typeface="Franklin Gothic Medium" pitchFamily="34" charset="0"/>
              </a:rPr>
              <a:t>此強調人和大自然應保持一種和諧共存的關係，只有這樣才可保持大自然的生機，以及取得自然生態的平衡。</a:t>
            </a:r>
          </a:p>
        </p:txBody>
      </p:sp>
      <p:pic>
        <p:nvPicPr>
          <p:cNvPr id="49155" name="Picture 8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9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755650" y="1554163"/>
            <a:ext cx="7200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3200" b="1">
                <a:latin typeface="Franklin Gothic Medium" pitchFamily="34" charset="0"/>
              </a:rPr>
              <a:t>前瞻性：</a:t>
            </a:r>
            <a:r>
              <a:rPr kumimoji="1" lang="zh-TW" altLang="en-US" sz="3200">
                <a:latin typeface="Franklin Gothic Medium" pitchFamily="34" charset="0"/>
              </a:rPr>
              <a:t>預計具有未來發展的可能性。</a:t>
            </a:r>
          </a:p>
        </p:txBody>
      </p:sp>
      <p:pic>
        <p:nvPicPr>
          <p:cNvPr id="50179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8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1763713" y="2420938"/>
            <a:ext cx="56165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6600" b="1">
                <a:latin typeface="Arial" pitchFamily="34" charset="0"/>
              </a:rPr>
              <a:t>二、作者介紹</a:t>
            </a:r>
          </a:p>
        </p:txBody>
      </p:sp>
      <p:pic>
        <p:nvPicPr>
          <p:cNvPr id="51203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內容版面配置區 1"/>
          <p:cNvSpPr>
            <a:spLocks noGrp="1"/>
          </p:cNvSpPr>
          <p:nvPr>
            <p:ph idx="1"/>
          </p:nvPr>
        </p:nvSpPr>
        <p:spPr>
          <a:xfrm>
            <a:off x="107950" y="1628775"/>
            <a:ext cx="8928100" cy="49688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 eaLnBrk="1" hangingPunct="1">
              <a:buSzPct val="80000"/>
              <a:buFont typeface="Wingdings" pitchFamily="2" charset="2"/>
              <a:buChar char="n"/>
              <a:defRPr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關於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中庸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的作者歷來有幾種看法：</a:t>
            </a:r>
          </a:p>
          <a:p>
            <a:pPr marL="720725" lvl="1" indent="-401638" eaLnBrk="1" hangingPunct="1">
              <a:buFont typeface="Calibri" pitchFamily="34" charset="0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1.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子思：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最早見於西漢司馬遷的《史記》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</a:endParaRPr>
          </a:p>
          <a:p>
            <a:pPr marL="720725" lvl="1" indent="-401638" eaLnBrk="1" hangingPunct="1">
              <a:buFont typeface="Calibri" pitchFamily="34" charset="0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2.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孟子以後的學者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</a:endParaRPr>
          </a:p>
          <a:p>
            <a:pPr marL="720725" lvl="1" indent="-401638" eaLnBrk="1" hangingPunct="1">
              <a:buFont typeface="Calibri" pitchFamily="34" charset="0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3.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子思的著作加上漢朝以來儒學家的意見：</a:t>
            </a:r>
          </a:p>
          <a:p>
            <a:pPr marL="720725" lvl="1" indent="-401638" eaLnBrk="1" hangingPunct="1">
              <a:buFont typeface="Calibri" pitchFamily="34" charset="0"/>
              <a:buNone/>
              <a:defRPr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　此為較持平的論點，為大多數人接受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52227" name="標題 1"/>
          <p:cNvSpPr>
            <a:spLocks/>
          </p:cNvSpPr>
          <p:nvPr/>
        </p:nvSpPr>
        <p:spPr bwMode="auto">
          <a:xfrm>
            <a:off x="468313" y="-100013"/>
            <a:ext cx="8229600" cy="85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1" lang="en-US" altLang="zh-TW" sz="4400" b="1">
                <a:solidFill>
                  <a:schemeClr val="bg1"/>
                </a:solidFill>
              </a:rPr>
              <a:t>《</a:t>
            </a:r>
            <a:r>
              <a:rPr kumimoji="1" lang="zh-TW" altLang="en-US" sz="4400" b="1">
                <a:solidFill>
                  <a:schemeClr val="bg1"/>
                </a:solidFill>
              </a:rPr>
              <a:t>中庸</a:t>
            </a:r>
            <a:r>
              <a:rPr kumimoji="1" lang="en-US" altLang="zh-TW" sz="4400" b="1">
                <a:solidFill>
                  <a:schemeClr val="bg1"/>
                </a:solidFill>
              </a:rPr>
              <a:t>》</a:t>
            </a:r>
            <a:r>
              <a:rPr kumimoji="1" lang="zh-TW" altLang="en-US" sz="4400" b="1">
                <a:solidFill>
                  <a:schemeClr val="bg1"/>
                </a:solidFill>
              </a:rPr>
              <a:t>的作者</a:t>
            </a:r>
          </a:p>
        </p:txBody>
      </p:sp>
      <p:pic>
        <p:nvPicPr>
          <p:cNvPr id="52228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8313" y="836613"/>
            <a:ext cx="8407400" cy="49498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</a:rPr>
              <a:t>二十一世紀的今天，古老的哲學思想──「中庸」究竟帶給現代人什麼樣的省思？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marL="44450" indent="0">
              <a:lnSpc>
                <a:spcPct val="90000"/>
              </a:lnSpc>
              <a:defRPr/>
            </a:pPr>
            <a:r>
              <a:rPr lang="zh-TW" altLang="en-US" sz="3200" dirty="0" smtClean="0">
                <a:solidFill>
                  <a:schemeClr val="tx1"/>
                </a:solidFill>
              </a:rPr>
              <a:t>在科技先進的今天，一切講求效率與結果， 現代人生活在充滿壓力的時代，「中庸」教導我們如何能夠以平和、中正的態度處世。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marL="44450" indent="0">
              <a:lnSpc>
                <a:spcPct val="90000"/>
              </a:lnSpc>
              <a:defRPr/>
            </a:pPr>
            <a:r>
              <a:rPr lang="zh-TW" altLang="en-US" sz="3200" dirty="0" smtClean="0">
                <a:solidFill>
                  <a:schemeClr val="tx1"/>
                </a:solidFill>
              </a:rPr>
              <a:t>人的一生中，有許多難以抉擇與取捨的時刻，「中庸」教導我們如何做出正確的判斷，使人生減少挫折，增加快樂。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979613" y="-69850"/>
            <a:ext cx="56880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/>
            <a:r>
              <a:rPr kumimoji="1" lang="zh-TW" altLang="en-US" sz="4400" b="1">
                <a:solidFill>
                  <a:schemeClr val="bg1"/>
                </a:solidFill>
              </a:rPr>
              <a:t>「中庸」的現代意義 </a:t>
            </a:r>
          </a:p>
        </p:txBody>
      </p:sp>
      <p:pic>
        <p:nvPicPr>
          <p:cNvPr id="25604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內容版面配置區 1"/>
          <p:cNvSpPr>
            <a:spLocks noGrp="1"/>
          </p:cNvSpPr>
          <p:nvPr>
            <p:ph idx="1"/>
          </p:nvPr>
        </p:nvSpPr>
        <p:spPr>
          <a:xfrm>
            <a:off x="358775" y="1557338"/>
            <a:ext cx="8785225" cy="504031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子思，姓孔，名伋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，孔子之孫，魯國陬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邑（今山東省曲阜市）人。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約生於周敬王三十七年（西元前四八三年），卒於周威烈王二十三年（西元前四○二年）。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為曾參 弟子，因傳授孔門心法　，繼述　聖賢之業，後世稱為「述聖　」，是戰國初期著名的思想家。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grpSp>
        <p:nvGrpSpPr>
          <p:cNvPr id="53251" name="Group 10"/>
          <p:cNvGrpSpPr>
            <a:grpSpLocks/>
          </p:cNvGrpSpPr>
          <p:nvPr/>
        </p:nvGrpSpPr>
        <p:grpSpPr bwMode="auto">
          <a:xfrm>
            <a:off x="4154488" y="1639888"/>
            <a:ext cx="461962" cy="504825"/>
            <a:chOff x="1560" y="300"/>
            <a:chExt cx="291" cy="318"/>
          </a:xfrm>
        </p:grpSpPr>
        <p:sp>
          <p:nvSpPr>
            <p:cNvPr id="53259" name="Text Box 7"/>
            <p:cNvSpPr txBox="1">
              <a:spLocks noChangeArrowheads="1"/>
            </p:cNvSpPr>
            <p:nvPr/>
          </p:nvSpPr>
          <p:spPr bwMode="auto">
            <a:xfrm>
              <a:off x="1560" y="300"/>
              <a:ext cx="231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200" b="1">
                  <a:latin typeface="Franklin Gothic Medium" pitchFamily="34" charset="0"/>
                </a:rPr>
                <a:t>ㄐㄧ</a:t>
              </a:r>
            </a:p>
          </p:txBody>
        </p:sp>
        <p:pic>
          <p:nvPicPr>
            <p:cNvPr id="53260" name="Picture 7" descr="黑-二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346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52" name="Text Box 13"/>
          <p:cNvSpPr txBox="1">
            <a:spLocks noChangeArrowheads="1"/>
          </p:cNvSpPr>
          <p:nvPr/>
        </p:nvSpPr>
        <p:spPr bwMode="auto">
          <a:xfrm>
            <a:off x="8331200" y="1700213"/>
            <a:ext cx="3667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1200" b="1">
                <a:latin typeface="Franklin Gothic Medium" pitchFamily="34" charset="0"/>
              </a:rPr>
              <a:t>ㄗㄡ</a:t>
            </a:r>
          </a:p>
        </p:txBody>
      </p:sp>
      <p:sp>
        <p:nvSpPr>
          <p:cNvPr id="53253" name="Text Box 14"/>
          <p:cNvSpPr txBox="1">
            <a:spLocks noChangeArrowheads="1"/>
          </p:cNvSpPr>
          <p:nvPr/>
        </p:nvSpPr>
        <p:spPr bwMode="auto">
          <a:xfrm>
            <a:off x="1927225" y="4281488"/>
            <a:ext cx="3667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1200" b="1">
                <a:latin typeface="Franklin Gothic Medium" pitchFamily="34" charset="0"/>
              </a:rPr>
              <a:t>ㄕㄣ</a:t>
            </a:r>
          </a:p>
        </p:txBody>
      </p:sp>
      <p:pic>
        <p:nvPicPr>
          <p:cNvPr id="53254" name="Picture 15" descr="左箭頭-補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4365625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16" descr="左箭頭-補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365625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17" descr="左箭頭-補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4868863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標題 1"/>
          <p:cNvSpPr>
            <a:spLocks/>
          </p:cNvSpPr>
          <p:nvPr/>
        </p:nvSpPr>
        <p:spPr bwMode="auto">
          <a:xfrm>
            <a:off x="468313" y="-100013"/>
            <a:ext cx="8229600" cy="85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1" lang="zh-TW" altLang="en-US" sz="4400" b="1">
                <a:solidFill>
                  <a:schemeClr val="bg1"/>
                </a:solidFill>
              </a:rPr>
              <a:t>關於子思</a:t>
            </a:r>
          </a:p>
        </p:txBody>
      </p:sp>
      <p:pic>
        <p:nvPicPr>
          <p:cNvPr id="53258" name="Picture 20" descr="下ICON-回主目錄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755650" y="1196975"/>
            <a:ext cx="76327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3200" b="1">
                <a:latin typeface="Franklin Gothic Medium" pitchFamily="34" charset="0"/>
              </a:rPr>
              <a:t>心法：</a:t>
            </a:r>
            <a:r>
              <a:rPr kumimoji="1" lang="zh-TW" altLang="en-US" sz="3200">
                <a:latin typeface="Franklin Gothic Medium" pitchFamily="34" charset="0"/>
              </a:rPr>
              <a:t>宋儒指傳心養性的方法。朱熹</a:t>
            </a:r>
            <a:r>
              <a:rPr kumimoji="1" lang="en-US" altLang="zh-TW" sz="3200">
                <a:latin typeface="Franklin Gothic Medium" pitchFamily="34" charset="0"/>
              </a:rPr>
              <a:t>《</a:t>
            </a:r>
            <a:r>
              <a:rPr kumimoji="1" lang="zh-TW" altLang="en-US" sz="3200">
                <a:latin typeface="Franklin Gothic Medium" pitchFamily="34" charset="0"/>
              </a:rPr>
              <a:t>中庸章句</a:t>
            </a:r>
            <a:r>
              <a:rPr kumimoji="1" lang="en-US" altLang="zh-TW" sz="3200"/>
              <a:t>‧</a:t>
            </a:r>
            <a:r>
              <a:rPr kumimoji="1" lang="zh-TW" altLang="en-US" sz="3200">
                <a:latin typeface="Franklin Gothic Medium" pitchFamily="34" charset="0"/>
              </a:rPr>
              <a:t>序</a:t>
            </a:r>
            <a:r>
              <a:rPr kumimoji="1" lang="en-US" altLang="zh-TW" sz="3200">
                <a:latin typeface="Franklin Gothic Medium" pitchFamily="34" charset="0"/>
              </a:rPr>
              <a:t>》</a:t>
            </a:r>
            <a:r>
              <a:rPr kumimoji="1" lang="zh-TW" altLang="en-US" sz="3200">
                <a:latin typeface="Franklin Gothic Medium" pitchFamily="34" charset="0"/>
              </a:rPr>
              <a:t>：「此篇乃孔門傳授心法，子思恐其久而差也，故筆之於書，以授孟子。」</a:t>
            </a:r>
          </a:p>
        </p:txBody>
      </p:sp>
      <p:pic>
        <p:nvPicPr>
          <p:cNvPr id="54275" name="Picture 7" descr="下ICON-回作者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8" descr="分頁底圖-補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755650" y="1268413"/>
            <a:ext cx="4535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3200" b="1">
                <a:latin typeface="Franklin Gothic Medium" pitchFamily="34" charset="0"/>
              </a:rPr>
              <a:t>繼述：</a:t>
            </a:r>
            <a:r>
              <a:rPr kumimoji="1" lang="zh-TW" altLang="en-US" sz="3200">
                <a:latin typeface="Franklin Gothic Medium" pitchFamily="34" charset="0"/>
              </a:rPr>
              <a:t>繼承、接續。</a:t>
            </a:r>
          </a:p>
        </p:txBody>
      </p:sp>
      <p:pic>
        <p:nvPicPr>
          <p:cNvPr id="55299" name="Picture 7" descr="下ICON-回作者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8" descr="分頁底圖-補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684213" y="1125538"/>
            <a:ext cx="7920037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hangingPunct="1"/>
            <a:r>
              <a:rPr kumimoji="1" lang="zh-TW" altLang="en-US" sz="3200" b="1">
                <a:latin typeface="Franklin Gothic Medium" pitchFamily="34" charset="0"/>
              </a:rPr>
              <a:t>述聖：</a:t>
            </a:r>
            <a:r>
              <a:rPr kumimoji="1" lang="zh-TW" altLang="en-US" sz="3200">
                <a:latin typeface="Franklin Gothic Medium" pitchFamily="34" charset="0"/>
              </a:rPr>
              <a:t>舊時中國的孔廟，多以顏淵、曾參、子思、孟軻配祀孔子，其中顏淵、子思居孔子的右邊，曾參、孟軻居孔子的左邊，統稱「四配」。孔廟的配享制度，與歷史上孔子地位的不斷提高有著密切的關係。漢高祖時，孔子最得意的弟子顏淵開始配祀，唐朝時增加曾參，宋朝時增加子思、孟軻。四配：即是復聖顏淵、宗聖曾參、述聖子思、亞聖孟軻。</a:t>
            </a:r>
          </a:p>
        </p:txBody>
      </p:sp>
      <p:pic>
        <p:nvPicPr>
          <p:cNvPr id="56323" name="Picture 7" descr="下ICON-回作者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8" descr="分頁底圖-補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655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6000" b="1"/>
              <a:t>(</a:t>
            </a:r>
            <a:r>
              <a:rPr lang="zh-TW" altLang="en-US" sz="6000" b="1"/>
              <a:t>一</a:t>
            </a:r>
            <a:r>
              <a:rPr lang="en-US" altLang="zh-TW" sz="6000" b="1"/>
              <a:t>)</a:t>
            </a:r>
            <a:r>
              <a:rPr lang="zh-TW" altLang="en-US" sz="6000" b="1"/>
              <a:t>天命之謂性</a:t>
            </a:r>
          </a:p>
        </p:txBody>
      </p:sp>
      <p:pic>
        <p:nvPicPr>
          <p:cNvPr id="57347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chemeClr val="bg1"/>
                </a:solidFill>
              </a:rPr>
              <a:t>第一段</a:t>
            </a:r>
            <a:endParaRPr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58371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3"/>
          <p:cNvSpPr>
            <a:spLocks/>
          </p:cNvSpPr>
          <p:nvPr/>
        </p:nvSpPr>
        <p:spPr bwMode="auto">
          <a:xfrm>
            <a:off x="395288" y="1557338"/>
            <a:ext cx="849630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>
                <a:latin typeface="Cambria" pitchFamily="18" charset="0"/>
              </a:rPr>
              <a:t>　　天命之謂性　，率性之謂道　，修道之謂教　　。道也者，</a:t>
            </a:r>
            <a:r>
              <a:rPr kumimoji="1" lang="zh-TW" altLang="en-US" sz="3200" u="sng">
                <a:latin typeface="Cambria" pitchFamily="18" charset="0"/>
              </a:rPr>
              <a:t>不可須臾　離也</a:t>
            </a:r>
            <a:r>
              <a:rPr kumimoji="1" lang="zh-TW" altLang="en-US" sz="3200">
                <a:latin typeface="Cambria" pitchFamily="18" charset="0"/>
              </a:rPr>
              <a:t>　；可離，非道也。</a:t>
            </a:r>
          </a:p>
        </p:txBody>
      </p:sp>
      <p:pic>
        <p:nvPicPr>
          <p:cNvPr id="58373" name="Picture 7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8" descr="上方ICON-段落大意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10" descr="上方ICON-章旨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11" descr="上方ICON-研析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12" descr="下ICON-相關言例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052513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8" descr="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060575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7" descr="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060575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Picture 11" descr="3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068638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1" name="Picture 12" descr="4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68638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82" name="Group 17"/>
          <p:cNvGrpSpPr>
            <a:grpSpLocks/>
          </p:cNvGrpSpPr>
          <p:nvPr/>
        </p:nvGrpSpPr>
        <p:grpSpPr bwMode="auto">
          <a:xfrm>
            <a:off x="900113" y="2924175"/>
            <a:ext cx="431800" cy="539750"/>
            <a:chOff x="1610" y="1434"/>
            <a:chExt cx="272" cy="340"/>
          </a:xfrm>
        </p:grpSpPr>
        <p:pic>
          <p:nvPicPr>
            <p:cNvPr id="58395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57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96" name="文字方塊 4"/>
            <p:cNvSpPr txBox="1">
              <a:spLocks noChangeArrowheads="1"/>
            </p:cNvSpPr>
            <p:nvPr/>
          </p:nvSpPr>
          <p:spPr bwMode="auto">
            <a:xfrm>
              <a:off x="1610" y="1434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/>
              <a:r>
                <a:rPr kumimoji="1" lang="zh-TW" altLang="en-US" sz="1200" b="1">
                  <a:latin typeface="Arial" pitchFamily="34" charset="0"/>
                </a:rPr>
                <a:t>ㄐㄧㄠ</a:t>
              </a:r>
            </a:p>
          </p:txBody>
        </p:sp>
      </p:grpSp>
      <p:grpSp>
        <p:nvGrpSpPr>
          <p:cNvPr id="58383" name="Group 20"/>
          <p:cNvGrpSpPr>
            <a:grpSpLocks/>
          </p:cNvGrpSpPr>
          <p:nvPr/>
        </p:nvGrpSpPr>
        <p:grpSpPr bwMode="auto">
          <a:xfrm>
            <a:off x="5364163" y="3068638"/>
            <a:ext cx="431800" cy="312737"/>
            <a:chOff x="1202" y="1480"/>
            <a:chExt cx="272" cy="197"/>
          </a:xfrm>
        </p:grpSpPr>
        <p:sp>
          <p:nvSpPr>
            <p:cNvPr id="58393" name="文字方塊 6"/>
            <p:cNvSpPr txBox="1">
              <a:spLocks noChangeArrowheads="1"/>
            </p:cNvSpPr>
            <p:nvPr/>
          </p:nvSpPr>
          <p:spPr bwMode="auto">
            <a:xfrm>
              <a:off x="1202" y="1525"/>
              <a:ext cx="23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/>
              <a:r>
                <a:rPr kumimoji="1" lang="zh-TW" altLang="en-US" sz="1200" b="1">
                  <a:latin typeface="Arial" pitchFamily="34" charset="0"/>
                </a:rPr>
                <a:t>ㄩ</a:t>
              </a:r>
            </a:p>
          </p:txBody>
        </p:sp>
        <p:pic>
          <p:nvPicPr>
            <p:cNvPr id="58394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3203575" y="3500438"/>
            <a:ext cx="29860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可知天命、性、道為一體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349091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6" name="Freeform 17"/>
          <p:cNvSpPr>
            <a:spLocks/>
          </p:cNvSpPr>
          <p:nvPr/>
        </p:nvSpPr>
        <p:spPr bwMode="auto">
          <a:xfrm rot="10807511" flipV="1">
            <a:off x="495300" y="2852738"/>
            <a:ext cx="188913" cy="195262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1908175" y="1628775"/>
            <a:ext cx="15113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排比、類疊</a:t>
            </a:r>
          </a:p>
        </p:txBody>
      </p:sp>
      <p:grpSp>
        <p:nvGrpSpPr>
          <p:cNvPr id="480283" name="Group 27"/>
          <p:cNvGrpSpPr>
            <a:grpSpLocks/>
          </p:cNvGrpSpPr>
          <p:nvPr/>
        </p:nvGrpSpPr>
        <p:grpSpPr bwMode="auto">
          <a:xfrm>
            <a:off x="1546225" y="1700213"/>
            <a:ext cx="361950" cy="322262"/>
            <a:chOff x="249" y="2886"/>
            <a:chExt cx="228" cy="203"/>
          </a:xfrm>
        </p:grpSpPr>
        <p:grpSp>
          <p:nvGrpSpPr>
            <p:cNvPr id="58389" name="Group 12"/>
            <p:cNvGrpSpPr>
              <a:grpSpLocks/>
            </p:cNvGrpSpPr>
            <p:nvPr/>
          </p:nvGrpSpPr>
          <p:grpSpPr bwMode="auto">
            <a:xfrm rot="10762829" flipV="1">
              <a:off x="249" y="2931"/>
              <a:ext cx="228" cy="158"/>
              <a:chOff x="2154" y="3657"/>
              <a:chExt cx="230" cy="137"/>
            </a:xfrm>
          </p:grpSpPr>
          <p:sp>
            <p:nvSpPr>
              <p:cNvPr id="58391" name="Line 41"/>
              <p:cNvSpPr>
                <a:spLocks noChangeShapeType="1"/>
              </p:cNvSpPr>
              <p:nvPr/>
            </p:nvSpPr>
            <p:spPr bwMode="auto">
              <a:xfrm>
                <a:off x="2154" y="3664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8392" name="Line 40"/>
              <p:cNvSpPr>
                <a:spLocks noChangeShapeType="1"/>
              </p:cNvSpPr>
              <p:nvPr/>
            </p:nvSpPr>
            <p:spPr bwMode="auto">
              <a:xfrm flipV="1">
                <a:off x="2384" y="3657"/>
                <a:ext cx="0" cy="137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58390" name="Picture 37" descr="下標籤-修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886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80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283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  <p:bldP spid="3" grpId="0"/>
      <p:bldP spid="3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chemeClr val="bg1"/>
                </a:solidFill>
              </a:rPr>
              <a:t>第二段</a:t>
            </a:r>
            <a:endParaRPr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59395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3"/>
          <p:cNvSpPr>
            <a:spLocks/>
          </p:cNvSpPr>
          <p:nvPr/>
        </p:nvSpPr>
        <p:spPr bwMode="auto">
          <a:xfrm>
            <a:off x="179388" y="1528763"/>
            <a:ext cx="8785225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>
                <a:latin typeface="Cambria" pitchFamily="18" charset="0"/>
              </a:rPr>
              <a:t>　　是故君子戒慎</a:t>
            </a:r>
            <a:r>
              <a:rPr kumimoji="1" lang="zh-TW" altLang="en-US" sz="3200">
                <a:solidFill>
                  <a:srgbClr val="0066FF"/>
                </a:solidFill>
                <a:latin typeface="Cambria" pitchFamily="18" charset="0"/>
              </a:rPr>
              <a:t>乎其</a:t>
            </a:r>
            <a:r>
              <a:rPr kumimoji="1" lang="zh-TW" altLang="en-US" sz="3200">
                <a:latin typeface="Cambria" pitchFamily="18" charset="0"/>
              </a:rPr>
              <a:t>所不睹　，恐懼乎其所不聞　。</a:t>
            </a:r>
            <a:r>
              <a:rPr kumimoji="1" lang="zh-TW" altLang="en-US" sz="3200">
                <a:solidFill>
                  <a:srgbClr val="0066FF"/>
                </a:solidFill>
                <a:latin typeface="Cambria" pitchFamily="18" charset="0"/>
              </a:rPr>
              <a:t>莫</a:t>
            </a:r>
            <a:r>
              <a:rPr kumimoji="1" lang="zh-TW" altLang="en-US" sz="3200">
                <a:latin typeface="Cambria" pitchFamily="18" charset="0"/>
              </a:rPr>
              <a:t>見　乎隱，莫顯乎微　，故君子慎其獨　也。</a:t>
            </a:r>
          </a:p>
        </p:txBody>
      </p:sp>
      <p:pic>
        <p:nvPicPr>
          <p:cNvPr id="59397" name="Picture 7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8" descr="上方ICON-段落大意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0" descr="下ICON-相關言例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1052513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6" descr="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88" y="3068638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3" descr="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6863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4" descr="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068638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03" name="Group 14"/>
          <p:cNvGrpSpPr>
            <a:grpSpLocks/>
          </p:cNvGrpSpPr>
          <p:nvPr/>
        </p:nvGrpSpPr>
        <p:grpSpPr bwMode="auto">
          <a:xfrm>
            <a:off x="5508625" y="1989138"/>
            <a:ext cx="433388" cy="390525"/>
            <a:chOff x="793" y="1525"/>
            <a:chExt cx="273" cy="246"/>
          </a:xfrm>
        </p:grpSpPr>
        <p:sp>
          <p:nvSpPr>
            <p:cNvPr id="59413" name="文字方塊 3"/>
            <p:cNvSpPr txBox="1">
              <a:spLocks noChangeArrowheads="1"/>
            </p:cNvSpPr>
            <p:nvPr/>
          </p:nvSpPr>
          <p:spPr bwMode="auto">
            <a:xfrm>
              <a:off x="793" y="1525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/>
              <a:r>
                <a:rPr kumimoji="1" lang="zh-TW" altLang="en-US" sz="1200" b="1">
                  <a:latin typeface="Arial" pitchFamily="34" charset="0"/>
                </a:rPr>
                <a:t>ㄉㄨ</a:t>
              </a:r>
            </a:p>
          </p:txBody>
        </p:sp>
        <p:pic>
          <p:nvPicPr>
            <p:cNvPr id="59414" name="Picture 28" descr="D:\City\公事\THE PEOPLE\10202\102-PPT-II修訂\注音ICON\黑-三聲-小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570"/>
              <a:ext cx="13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04" name="Group 17"/>
          <p:cNvGrpSpPr>
            <a:grpSpLocks/>
          </p:cNvGrpSpPr>
          <p:nvPr/>
        </p:nvGrpSpPr>
        <p:grpSpPr bwMode="auto">
          <a:xfrm>
            <a:off x="2268538" y="2924175"/>
            <a:ext cx="431800" cy="539750"/>
            <a:chOff x="1610" y="1434"/>
            <a:chExt cx="272" cy="340"/>
          </a:xfrm>
        </p:grpSpPr>
        <p:pic>
          <p:nvPicPr>
            <p:cNvPr id="59411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57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12" name="文字方塊 4"/>
            <p:cNvSpPr txBox="1">
              <a:spLocks noChangeArrowheads="1"/>
            </p:cNvSpPr>
            <p:nvPr/>
          </p:nvSpPr>
          <p:spPr bwMode="auto">
            <a:xfrm>
              <a:off x="1610" y="1434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/>
              <a:r>
                <a:rPr kumimoji="1" lang="zh-TW" altLang="en-US" sz="1200" b="1">
                  <a:latin typeface="Arial" pitchFamily="34" charset="0"/>
                </a:rPr>
                <a:t>ㄒㄧㄢ</a:t>
              </a:r>
            </a:p>
          </p:txBody>
        </p:sp>
      </p:grpSp>
      <p:sp>
        <p:nvSpPr>
          <p:cNvPr id="1761290" name="Rectangle 10"/>
          <p:cNvSpPr>
            <a:spLocks noChangeArrowheads="1"/>
          </p:cNvSpPr>
          <p:nvPr/>
        </p:nvSpPr>
        <p:spPr bwMode="auto">
          <a:xfrm>
            <a:off x="3563938" y="1700213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TW" altLang="en-US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於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3563938" y="2133600"/>
            <a:ext cx="3603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zh-TW" altLang="en-US" sz="1800">
                <a:latin typeface="Arial" pitchFamily="34" charset="0"/>
                <a:ea typeface="新細明體" pitchFamily="18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995738" y="2460625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TW" altLang="en-US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君子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3995738" y="2133600"/>
            <a:ext cx="288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zh-TW" altLang="en-US" sz="1800">
                <a:latin typeface="Arial" pitchFamily="34" charset="0"/>
                <a:ea typeface="新細明體" pitchFamily="18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47813" y="2636838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TW" altLang="en-US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沒有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1547813" y="3068638"/>
            <a:ext cx="360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zh-TW" altLang="en-US" sz="1800">
                <a:latin typeface="Arial" pitchFamily="34" charset="0"/>
                <a:ea typeface="新細明體" pitchFamily="18" charset="-120"/>
              </a:rPr>
              <a:t>　　　　                                              　　　　　　　　　            　　　　　　　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61290" grpId="0"/>
      <p:bldP spid="1761290" grpId="1"/>
      <p:bldP spid="2" grpId="0"/>
      <p:bldP spid="2" grpId="1"/>
      <p:bldP spid="4" grpId="0"/>
      <p:bldP spid="4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chemeClr val="bg1"/>
                </a:solidFill>
              </a:rPr>
              <a:t>第三段</a:t>
            </a:r>
            <a:endParaRPr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60419" name="Rectangle 3"/>
          <p:cNvSpPr>
            <a:spLocks/>
          </p:cNvSpPr>
          <p:nvPr/>
        </p:nvSpPr>
        <p:spPr bwMode="auto">
          <a:xfrm>
            <a:off x="179388" y="1528763"/>
            <a:ext cx="8785225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 dirty="0">
                <a:latin typeface="Cambria" pitchFamily="18" charset="0"/>
              </a:rPr>
              <a:t>　　喜怒哀樂之未發　，謂之</a:t>
            </a:r>
            <a:r>
              <a:rPr kumimoji="1" lang="zh-TW" altLang="en-US" sz="3200" dirty="0">
                <a:solidFill>
                  <a:srgbClr val="0066FF"/>
                </a:solidFill>
                <a:latin typeface="Cambria" pitchFamily="18" charset="0"/>
              </a:rPr>
              <a:t>中</a:t>
            </a:r>
            <a:r>
              <a:rPr kumimoji="1" lang="zh-TW" altLang="en-US" sz="3200" dirty="0">
                <a:latin typeface="Cambria" pitchFamily="18" charset="0"/>
              </a:rPr>
              <a:t>　；發而皆中　節　，謂之和　</a:t>
            </a:r>
            <a:r>
              <a:rPr lang="zh-TW" altLang="en-US" sz="3200" dirty="0">
                <a:latin typeface="Cambria" pitchFamily="18" charset="0"/>
              </a:rPr>
              <a:t>。</a:t>
            </a:r>
            <a:r>
              <a:rPr kumimoji="1" lang="zh-TW" altLang="en-US" sz="3200" dirty="0">
                <a:latin typeface="Cambria" pitchFamily="18" charset="0"/>
              </a:rPr>
              <a:t>中　也者，天下之大本　也；和也者，天下之達道　也。致中和　，天地位焉　，萬物育焉　。　　　　　　　　　</a:t>
            </a:r>
            <a:r>
              <a:rPr kumimoji="1" lang="zh-TW" altLang="en-US" sz="3200" dirty="0">
                <a:latin typeface="Cambria" pitchFamily="18" charset="0"/>
                <a:ea typeface="新細明體" pitchFamily="18" charset="-120"/>
              </a:rPr>
              <a:t>──</a:t>
            </a:r>
            <a:r>
              <a:rPr kumimoji="1" lang="zh-TW" altLang="en-US" sz="3200" dirty="0">
                <a:latin typeface="Cambria" pitchFamily="18" charset="0"/>
              </a:rPr>
              <a:t>第一章</a:t>
            </a:r>
          </a:p>
        </p:txBody>
      </p:sp>
      <p:pic>
        <p:nvPicPr>
          <p:cNvPr id="60420" name="Picture 7" descr="上方ICON-語譯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8" descr="上方ICON-段落大意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10" descr="下ICON-回主目錄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16" descr="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068638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17" descr="1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40052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18" descr="1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99" y="40052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0" descr="1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35" y="40052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12" descr="1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13325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10" descr="10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06863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Picture 24" descr="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068638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5" descr="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060575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1" name="文字方塊 1"/>
          <p:cNvSpPr txBox="1">
            <a:spLocks noChangeArrowheads="1"/>
          </p:cNvSpPr>
          <p:nvPr/>
        </p:nvSpPr>
        <p:spPr bwMode="auto">
          <a:xfrm>
            <a:off x="3924300" y="2924175"/>
            <a:ext cx="3667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zh-TW" altLang="en-US" sz="1200" b="1">
                <a:latin typeface="Arial" pitchFamily="34" charset="0"/>
              </a:rPr>
              <a:t>ㄓㄨㄥ</a:t>
            </a:r>
          </a:p>
        </p:txBody>
      </p:sp>
      <p:sp>
        <p:nvSpPr>
          <p:cNvPr id="60432" name="文字方塊 1"/>
          <p:cNvSpPr txBox="1">
            <a:spLocks noChangeArrowheads="1"/>
          </p:cNvSpPr>
          <p:nvPr/>
        </p:nvSpPr>
        <p:spPr bwMode="auto">
          <a:xfrm>
            <a:off x="5940425" y="1916113"/>
            <a:ext cx="3667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zh-TW" altLang="en-US" sz="1200" b="1">
                <a:latin typeface="Arial" pitchFamily="34" charset="0"/>
              </a:rPr>
              <a:t>ㄓㄨㄥ</a:t>
            </a:r>
          </a:p>
        </p:txBody>
      </p:sp>
      <p:grpSp>
        <p:nvGrpSpPr>
          <p:cNvPr id="60433" name="Group 22"/>
          <p:cNvGrpSpPr>
            <a:grpSpLocks/>
          </p:cNvGrpSpPr>
          <p:nvPr/>
        </p:nvGrpSpPr>
        <p:grpSpPr bwMode="auto">
          <a:xfrm>
            <a:off x="8316913" y="1916113"/>
            <a:ext cx="431800" cy="539750"/>
            <a:chOff x="1610" y="1434"/>
            <a:chExt cx="272" cy="340"/>
          </a:xfrm>
        </p:grpSpPr>
        <p:pic>
          <p:nvPicPr>
            <p:cNvPr id="60439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57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40" name="文字方塊 4"/>
            <p:cNvSpPr txBox="1">
              <a:spLocks noChangeArrowheads="1"/>
            </p:cNvSpPr>
            <p:nvPr/>
          </p:nvSpPr>
          <p:spPr bwMode="auto">
            <a:xfrm>
              <a:off x="1610" y="1434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/>
              <a:r>
                <a:rPr kumimoji="1" lang="zh-TW" altLang="en-US" sz="1200" b="1">
                  <a:latin typeface="Arial" pitchFamily="34" charset="0"/>
                </a:rPr>
                <a:t>ㄓㄨㄥ</a:t>
              </a:r>
            </a:p>
          </p:txBody>
        </p:sp>
      </p:grpSp>
      <p:sp>
        <p:nvSpPr>
          <p:cNvPr id="1761290" name="Rectangle 10"/>
          <p:cNvSpPr>
            <a:spLocks noChangeArrowheads="1"/>
          </p:cNvSpPr>
          <p:nvPr/>
        </p:nvSpPr>
        <p:spPr bwMode="auto">
          <a:xfrm>
            <a:off x="5580063" y="1700213"/>
            <a:ext cx="2449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TW" altLang="en-US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情緒尚未展現的狀態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651500" y="2060575"/>
            <a:ext cx="288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zh-TW" altLang="en-US" sz="1800">
                <a:latin typeface="Arial" pitchFamily="34" charset="0"/>
                <a:ea typeface="新細明體" pitchFamily="18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7270750" y="3500438"/>
            <a:ext cx="1873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zh-TW" altLang="en-US" sz="2100" b="1">
                <a:solidFill>
                  <a:srgbClr val="FF0066"/>
                </a:solidFill>
                <a:latin typeface="Arial" pitchFamily="34" charset="0"/>
                <a:ea typeface="微軟正黑體" pitchFamily="34" charset="-120"/>
              </a:rPr>
              <a:t>轉品（名→動）</a:t>
            </a:r>
          </a:p>
        </p:txBody>
      </p:sp>
      <p:pic>
        <p:nvPicPr>
          <p:cNvPr id="1732638" name="Picture 30" descr="下標籤-修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4370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4383" name="Rectangle 31"/>
          <p:cNvSpPr>
            <a:spLocks noChangeArrowheads="1"/>
          </p:cNvSpPr>
          <p:nvPr/>
        </p:nvSpPr>
        <p:spPr bwMode="auto">
          <a:xfrm>
            <a:off x="8027988" y="3789363"/>
            <a:ext cx="31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32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2638"/>
                  </p:tgtEl>
                </p:cond>
              </p:nextCondLst>
            </p:seq>
          </p:childTnLst>
        </p:cTn>
      </p:par>
    </p:tnLst>
    <p:bldLst>
      <p:bldP spid="1761290" grpId="0"/>
      <p:bldP spid="1761290" grpId="1"/>
      <p:bldP spid="49" grpId="0"/>
      <p:bldP spid="49" grpId="1"/>
      <p:bldP spid="484383" grpId="0"/>
      <p:bldP spid="484383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分頁底圖-段落大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kumimoji="1" lang="zh-TW" altLang="en-US" sz="4400" b="1">
                <a:solidFill>
                  <a:srgbClr val="FFFFFF"/>
                </a:solidFill>
                <a:latin typeface="Calibri" pitchFamily="34" charset="0"/>
              </a:rPr>
              <a:t>第一段</a:t>
            </a:r>
          </a:p>
        </p:txBody>
      </p:sp>
      <p:sp>
        <p:nvSpPr>
          <p:cNvPr id="61444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zh-TW" sz="3200"/>
              <a:t>‧</a:t>
            </a:r>
            <a:r>
              <a:rPr kumimoji="1" lang="zh-TW" altLang="zh-TW" sz="3200">
                <a:latin typeface="Cambria" pitchFamily="18" charset="0"/>
              </a:rPr>
              <a:t>道的本源</a:t>
            </a:r>
            <a:r>
              <a:rPr lang="zh-TW" altLang="en-US" sz="3200">
                <a:latin typeface="Cambria" pitchFamily="18" charset="0"/>
              </a:rPr>
              <a:t>──</a:t>
            </a:r>
            <a:r>
              <a:rPr kumimoji="1" lang="zh-TW" altLang="zh-TW" sz="3200">
                <a:latin typeface="Cambria" pitchFamily="18" charset="0"/>
              </a:rPr>
              <a:t>性。</a:t>
            </a:r>
          </a:p>
        </p:txBody>
      </p:sp>
      <p:pic>
        <p:nvPicPr>
          <p:cNvPr id="61445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19863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分頁底圖-段落大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kumimoji="1" lang="zh-TW" altLang="en-US" sz="4400" b="1">
                <a:solidFill>
                  <a:srgbClr val="FFFFFF"/>
                </a:solidFill>
                <a:latin typeface="Calibri" pitchFamily="34" charset="0"/>
              </a:rPr>
              <a:t>第二段</a:t>
            </a:r>
          </a:p>
        </p:txBody>
      </p:sp>
      <p:sp>
        <p:nvSpPr>
          <p:cNvPr id="62468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zh-TW" sz="3200"/>
              <a:t>‧</a:t>
            </a:r>
            <a:r>
              <a:rPr kumimoji="1" lang="zh-TW" altLang="zh-TW" sz="3200">
                <a:latin typeface="Cambria" pitchFamily="18" charset="0"/>
              </a:rPr>
              <a:t>修道的方法</a:t>
            </a:r>
            <a:r>
              <a:rPr kumimoji="1" lang="zh-TW" altLang="en-US" sz="3200">
                <a:latin typeface="Cambria" pitchFamily="18" charset="0"/>
                <a:ea typeface="新細明體" pitchFamily="18" charset="-120"/>
              </a:rPr>
              <a:t>──</a:t>
            </a:r>
            <a:r>
              <a:rPr kumimoji="1" lang="zh-TW" altLang="zh-TW" sz="3200">
                <a:latin typeface="Cambria" pitchFamily="18" charset="0"/>
              </a:rPr>
              <a:t> 慎獨。</a:t>
            </a:r>
          </a:p>
        </p:txBody>
      </p:sp>
      <p:pic>
        <p:nvPicPr>
          <p:cNvPr id="62469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19863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8313" y="981075"/>
            <a:ext cx="8407400" cy="44069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zh-TW" altLang="en-US" sz="3200" dirty="0" smtClean="0">
                <a:solidFill>
                  <a:schemeClr val="tx1"/>
                </a:solidFill>
              </a:rPr>
              <a:t>好書介紹</a:t>
            </a:r>
            <a:r>
              <a:rPr lang="en-US" altLang="zh-TW" sz="3200" dirty="0" smtClean="0">
                <a:solidFill>
                  <a:schemeClr val="tx1"/>
                </a:solidFill>
              </a:rPr>
              <a:t>︰《</a:t>
            </a:r>
            <a:r>
              <a:rPr lang="zh-TW" altLang="en-US" sz="3200" dirty="0" smtClean="0">
                <a:solidFill>
                  <a:schemeClr val="tx1"/>
                </a:solidFill>
              </a:rPr>
              <a:t>這樣抉擇好不好</a:t>
            </a:r>
            <a:r>
              <a:rPr lang="en-US" altLang="zh-TW" sz="3200" dirty="0" smtClean="0">
                <a:solidFill>
                  <a:schemeClr val="tx1"/>
                </a:solidFill>
              </a:rPr>
              <a:t>》</a:t>
            </a:r>
          </a:p>
          <a:p>
            <a:pPr>
              <a:defRPr/>
            </a:pPr>
            <a:r>
              <a:rPr lang="zh-TW" altLang="en-US" sz="3200" dirty="0" smtClean="0">
                <a:solidFill>
                  <a:schemeClr val="tx1"/>
                </a:solidFill>
              </a:rPr>
              <a:t>作者：毛瓊英 </a:t>
            </a:r>
          </a:p>
          <a:p>
            <a:pPr>
              <a:defRPr/>
            </a:pPr>
            <a:r>
              <a:rPr lang="zh-TW" altLang="en-US" sz="3200" dirty="0" smtClean="0">
                <a:solidFill>
                  <a:schemeClr val="tx1"/>
                </a:solidFill>
              </a:rPr>
              <a:t>出版社：橄欖</a:t>
            </a:r>
          </a:p>
          <a:p>
            <a:pPr>
              <a:defRPr/>
            </a:pPr>
            <a:r>
              <a:rPr lang="zh-TW" altLang="en-US" sz="3200" dirty="0" smtClean="0">
                <a:solidFill>
                  <a:schemeClr val="tx1"/>
                </a:solidFill>
              </a:rPr>
              <a:t>出版日期：</a:t>
            </a:r>
            <a:r>
              <a:rPr lang="en-US" altLang="zh-TW" sz="3200" dirty="0" smtClean="0">
                <a:solidFill>
                  <a:schemeClr val="tx1"/>
                </a:solidFill>
              </a:rPr>
              <a:t>2010</a:t>
            </a:r>
            <a:r>
              <a:rPr lang="zh-TW" altLang="en-US" sz="3200" dirty="0" smtClean="0">
                <a:solidFill>
                  <a:schemeClr val="tx1"/>
                </a:solidFill>
              </a:rPr>
              <a:t>年</a:t>
            </a:r>
            <a:r>
              <a:rPr lang="en-US" altLang="zh-TW" sz="3200" dirty="0" smtClean="0">
                <a:solidFill>
                  <a:schemeClr val="tx1"/>
                </a:solidFill>
              </a:rPr>
              <a:t>10</a:t>
            </a:r>
            <a:r>
              <a:rPr lang="zh-TW" altLang="en-US" sz="3200" dirty="0" smtClean="0">
                <a:solidFill>
                  <a:schemeClr val="tx1"/>
                </a:solidFill>
              </a:rPr>
              <a:t>月</a:t>
            </a:r>
            <a:r>
              <a:rPr lang="en-US" altLang="zh-TW" sz="3200" dirty="0" smtClean="0">
                <a:solidFill>
                  <a:schemeClr val="tx1"/>
                </a:solidFill>
              </a:rPr>
              <a:t>04</a:t>
            </a:r>
            <a:r>
              <a:rPr lang="zh-TW" altLang="en-US" sz="3200" dirty="0" smtClean="0">
                <a:solidFill>
                  <a:schemeClr val="tx1"/>
                </a:solidFill>
              </a:rPr>
              <a:t>日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TW" altLang="en-US" sz="3200" dirty="0" smtClean="0">
                <a:solidFill>
                  <a:schemeClr val="tx1"/>
                </a:solidFill>
              </a:rPr>
              <a:t>人生路途上充滿了無數的抉擇，站在十字路口，或往東或向西，或朝左或朝右，我們需要長考深思。尤其是牽涉到兩性、愛情、婚姻的抉擇上，更是要小心謹慎、步步為營。如若不然，我們的一生都會因此而有重大的影響和改變。</a:t>
            </a: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2484438" y="-69850"/>
            <a:ext cx="4751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/>
            <a:r>
              <a:rPr kumimoji="1" lang="zh-TW" altLang="en-US" sz="4400" b="1">
                <a:solidFill>
                  <a:schemeClr val="bg1"/>
                </a:solidFill>
              </a:rPr>
              <a:t>這樣抉擇好不好？</a:t>
            </a:r>
          </a:p>
        </p:txBody>
      </p:sp>
      <p:pic>
        <p:nvPicPr>
          <p:cNvPr id="26628" name="Picture 9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分頁底圖-段落大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kumimoji="1" lang="zh-TW" altLang="en-US" sz="4400" b="1">
                <a:solidFill>
                  <a:srgbClr val="FFFFFF"/>
                </a:solidFill>
                <a:latin typeface="Calibri" pitchFamily="34" charset="0"/>
              </a:rPr>
              <a:t>第三段</a:t>
            </a:r>
          </a:p>
        </p:txBody>
      </p:sp>
      <p:sp>
        <p:nvSpPr>
          <p:cNvPr id="63492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zh-TW" sz="3200"/>
              <a:t>‧</a:t>
            </a:r>
            <a:r>
              <a:rPr kumimoji="1" lang="zh-TW" altLang="zh-TW" sz="3200">
                <a:latin typeface="Cambria" pitchFamily="18" charset="0"/>
              </a:rPr>
              <a:t>道的目標</a:t>
            </a:r>
            <a:r>
              <a:rPr kumimoji="1" lang="zh-TW" altLang="en-US" sz="3200">
                <a:latin typeface="Cambria" pitchFamily="18" charset="0"/>
                <a:ea typeface="新細明體" pitchFamily="18" charset="-120"/>
              </a:rPr>
              <a:t>──</a:t>
            </a:r>
            <a:r>
              <a:rPr kumimoji="1" lang="zh-TW" altLang="zh-TW" sz="3200">
                <a:latin typeface="Cambria" pitchFamily="18" charset="0"/>
              </a:rPr>
              <a:t>致中和。</a:t>
            </a:r>
          </a:p>
        </p:txBody>
      </p:sp>
      <p:pic>
        <p:nvPicPr>
          <p:cNvPr id="63493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19863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kumimoji="1" lang="zh-TW" altLang="en-US" sz="4400" b="1">
                <a:solidFill>
                  <a:srgbClr val="FFFFFF"/>
                </a:solidFill>
                <a:latin typeface="Calibri" pitchFamily="34" charset="0"/>
              </a:rPr>
              <a:t>第一段</a:t>
            </a:r>
          </a:p>
        </p:txBody>
      </p:sp>
      <p:pic>
        <p:nvPicPr>
          <p:cNvPr id="64515" name="Picture 6" descr="分頁底圖-相關言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 eaLnBrk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zh-TW" sz="3200"/>
              <a:t>‧</a:t>
            </a:r>
            <a:r>
              <a:rPr kumimoji="1" lang="zh-TW" altLang="zh-TW" sz="3200">
                <a:latin typeface="Cambria" pitchFamily="18" charset="0"/>
              </a:rPr>
              <a:t>子曰：「君子無終食之間違仁，造次必於是</a:t>
            </a:r>
            <a:endParaRPr kumimoji="1" lang="zh-TW" altLang="en-US" sz="3200">
              <a:latin typeface="Cambria" pitchFamily="18" charset="0"/>
            </a:endParaRPr>
          </a:p>
          <a:p>
            <a:pPr marL="273050" indent="-228600" eaLnBrk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>
                <a:latin typeface="Cambria" pitchFamily="18" charset="0"/>
              </a:rPr>
              <a:t>     </a:t>
            </a:r>
            <a:r>
              <a:rPr kumimoji="1" lang="zh-TW" altLang="zh-TW" sz="3200">
                <a:latin typeface="Cambria" pitchFamily="18" charset="0"/>
              </a:rPr>
              <a:t>，顛沛必於是。」 （《論語</a:t>
            </a:r>
            <a:r>
              <a:rPr kumimoji="1" lang="zh-TW" altLang="zh-TW" sz="20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rPr>
              <a:t>‧</a:t>
            </a:r>
            <a:r>
              <a:rPr kumimoji="1" lang="zh-TW" altLang="zh-TW" sz="3200">
                <a:latin typeface="Cambria" pitchFamily="18" charset="0"/>
              </a:rPr>
              <a:t>里仁》）</a:t>
            </a:r>
          </a:p>
        </p:txBody>
      </p:sp>
      <p:pic>
        <p:nvPicPr>
          <p:cNvPr id="64517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19863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kumimoji="1" lang="zh-TW" altLang="en-US" sz="4400" b="1">
                <a:solidFill>
                  <a:srgbClr val="FFFFFF"/>
                </a:solidFill>
                <a:latin typeface="Calibri" pitchFamily="34" charset="0"/>
              </a:rPr>
              <a:t>第二段</a:t>
            </a:r>
          </a:p>
        </p:txBody>
      </p:sp>
      <p:pic>
        <p:nvPicPr>
          <p:cNvPr id="65539" name="Picture 6" descr="分頁底圖-相關言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3"/>
          <p:cNvSpPr>
            <a:spLocks/>
          </p:cNvSpPr>
          <p:nvPr/>
        </p:nvSpPr>
        <p:spPr bwMode="auto">
          <a:xfrm>
            <a:off x="179388" y="83661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1" lang="zh-TW" altLang="zh-TW" sz="3200">
                <a:latin typeface="Cambria" pitchFamily="18" charset="0"/>
              </a:rPr>
              <a:t>在獨處的時候，人的本性最容易顯露，因為</a:t>
            </a:r>
            <a:endParaRPr kumimoji="1" lang="zh-TW" altLang="en-US" sz="3200">
              <a:latin typeface="Cambria" pitchFamily="18" charset="0"/>
            </a:endParaRPr>
          </a:p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zh-TW" sz="3200">
                <a:latin typeface="Cambria" pitchFamily="18" charset="0"/>
              </a:rPr>
              <a:t>　那時候最不必掩飾。　　　　（英國培根）</a:t>
            </a:r>
          </a:p>
        </p:txBody>
      </p:sp>
      <p:pic>
        <p:nvPicPr>
          <p:cNvPr id="65541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19863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kumimoji="1" lang="zh-TW" altLang="en-US" sz="4400" b="1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66563" name="Picture 6" descr="分頁底圖-章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zh-TW" sz="3200">
                <a:latin typeface="Cambria" pitchFamily="18" charset="0"/>
              </a:rPr>
              <a:t>　　本章提出修道的重要，並強調君子應「慎</a:t>
            </a:r>
            <a:endParaRPr kumimoji="1" lang="zh-TW" altLang="en-US" sz="3200">
              <a:latin typeface="Cambria" pitchFamily="18" charset="0"/>
            </a:endParaRPr>
          </a:p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zh-TW" sz="3200">
                <a:latin typeface="Cambria" pitchFamily="18" charset="0"/>
              </a:rPr>
              <a:t>獨」，努力達到「中和」的境界。</a:t>
            </a:r>
          </a:p>
        </p:txBody>
      </p:sp>
      <p:pic>
        <p:nvPicPr>
          <p:cNvPr id="66565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19863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 eaLnBrk="0"/>
            <a:r>
              <a:rPr kumimoji="1" lang="zh-TW" altLang="zh-TW" sz="3200" b="1">
                <a:solidFill>
                  <a:srgbClr val="0000FF"/>
                </a:solidFill>
              </a:rPr>
              <a:t>1.天命之謂性：</a:t>
            </a:r>
            <a:r>
              <a:rPr kumimoji="1" lang="zh-TW" altLang="zh-TW" sz="3200"/>
              <a:t>上天所賦予人的本性，叫做「性」。命，令，引申為賦予。性，人的本性。</a:t>
            </a:r>
            <a:endParaRPr kumimoji="1" lang="zh-TW" altLang="en-US" sz="3200"/>
          </a:p>
          <a:p>
            <a:pPr marL="355600" indent="-355600" eaLnBrk="0"/>
            <a:r>
              <a:rPr lang="zh-TW" altLang="zh-TW" sz="2800"/>
              <a:t>　　 </a:t>
            </a:r>
            <a:r>
              <a:rPr lang="zh-TW" altLang="zh-TW" sz="2800">
                <a:solidFill>
                  <a:srgbClr val="FF0000"/>
                </a:solidFill>
              </a:rPr>
              <a:t>儒家認為，天理表現為陰、陽及金、木、水、火</a:t>
            </a:r>
            <a:endParaRPr lang="zh-TW" altLang="en-US" sz="2800">
              <a:solidFill>
                <a:srgbClr val="FF0000"/>
              </a:solidFill>
            </a:endParaRPr>
          </a:p>
          <a:p>
            <a:pPr marL="355600" indent="-355600" eaLnBrk="0"/>
            <a:r>
              <a:rPr lang="zh-TW" altLang="zh-TW" sz="2800">
                <a:solidFill>
                  <a:srgbClr val="FF0000"/>
                </a:solidFill>
              </a:rPr>
              <a:t>     、土五行。上天把天理交付於人，形成人的仁、</a:t>
            </a:r>
            <a:endParaRPr lang="zh-TW" altLang="en-US" sz="2800">
              <a:solidFill>
                <a:srgbClr val="FF0000"/>
              </a:solidFill>
            </a:endParaRPr>
          </a:p>
          <a:p>
            <a:pPr marL="355600" indent="-355600" eaLnBrk="0"/>
            <a:r>
              <a:rPr lang="zh-TW" altLang="zh-TW" sz="2800">
                <a:solidFill>
                  <a:srgbClr val="FF0000"/>
                </a:solidFill>
              </a:rPr>
              <a:t>     義、禮、智、信等品德，這就是人的本性。</a:t>
            </a:r>
          </a:p>
          <a:p>
            <a:pPr marL="355600" indent="-355600" eaLnBrk="0"/>
            <a:r>
              <a:rPr kumimoji="1" lang="zh-TW" altLang="zh-TW" sz="3200" b="1">
                <a:solidFill>
                  <a:srgbClr val="0000FF"/>
                </a:solidFill>
              </a:rPr>
              <a:t>2.率性之謂道：</a:t>
            </a:r>
            <a:r>
              <a:rPr kumimoji="1" lang="zh-TW" altLang="zh-TW" sz="3200"/>
              <a:t>依循人的本性去做，叫做「道」</a:t>
            </a:r>
            <a:endParaRPr kumimoji="1" lang="zh-TW" altLang="en-US" sz="3200"/>
          </a:p>
          <a:p>
            <a:pPr marL="355600" indent="-355600" eaLnBrk="0"/>
            <a:r>
              <a:rPr kumimoji="1" lang="zh-TW" altLang="zh-TW" sz="3200"/>
              <a:t>  。率，依循。</a:t>
            </a:r>
          </a:p>
          <a:p>
            <a:pPr marL="355600" indent="-355600" eaLnBrk="0"/>
            <a:r>
              <a:rPr kumimoji="1" lang="zh-TW" altLang="zh-TW" sz="3200" b="1">
                <a:solidFill>
                  <a:srgbClr val="0000FF"/>
                </a:solidFill>
              </a:rPr>
              <a:t>3.修道之謂教　：</a:t>
            </a:r>
            <a:r>
              <a:rPr kumimoji="1" lang="zh-TW" altLang="zh-TW" sz="3200"/>
              <a:t>努力修養道德使人的本性都能</a:t>
            </a:r>
            <a:endParaRPr kumimoji="1" lang="zh-TW" altLang="en-US" sz="3200"/>
          </a:p>
          <a:p>
            <a:pPr marL="355600" indent="-355600" eaLnBrk="0"/>
            <a:r>
              <a:rPr kumimoji="1" lang="zh-TW" altLang="zh-TW" sz="3200"/>
              <a:t>　實現，叫做「教化」。修，修養。</a:t>
            </a:r>
            <a:r>
              <a:rPr kumimoji="1" lang="zh-TW" altLang="zh-TW" sz="3200" b="1">
                <a:solidFill>
                  <a:srgbClr val="0000FF"/>
                </a:solidFill>
              </a:rPr>
              <a:t> </a:t>
            </a:r>
            <a:endParaRPr kumimoji="1" lang="en-US" altLang="zh-TW" sz="3200" b="1">
              <a:solidFill>
                <a:srgbClr val="0000FF"/>
              </a:solidFill>
            </a:endParaRPr>
          </a:p>
          <a:p>
            <a:pPr marL="355600" indent="-355600" eaLnBrk="0"/>
            <a:r>
              <a:rPr kumimoji="1" lang="zh-TW" altLang="zh-TW" sz="3200" b="1">
                <a:solidFill>
                  <a:srgbClr val="0000FF"/>
                </a:solidFill>
              </a:rPr>
              <a:t>4.不可須臾　離也：</a:t>
            </a:r>
            <a:r>
              <a:rPr kumimoji="1" lang="zh-TW" altLang="zh-TW" sz="3200"/>
              <a:t>不可片刻背離。須臾，短時</a:t>
            </a:r>
            <a:endParaRPr kumimoji="1" lang="zh-TW" altLang="en-US" sz="3200"/>
          </a:p>
          <a:p>
            <a:pPr marL="355600" indent="-355600" eaLnBrk="0"/>
            <a:r>
              <a:rPr kumimoji="1" lang="zh-TW" altLang="zh-TW" sz="3200"/>
              <a:t>　間。</a:t>
            </a:r>
          </a:p>
        </p:txBody>
      </p:sp>
      <p:pic>
        <p:nvPicPr>
          <p:cNvPr id="67588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19863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89" name="Group 6"/>
          <p:cNvGrpSpPr>
            <a:grpSpLocks/>
          </p:cNvGrpSpPr>
          <p:nvPr/>
        </p:nvGrpSpPr>
        <p:grpSpPr bwMode="auto">
          <a:xfrm>
            <a:off x="2771775" y="4257675"/>
            <a:ext cx="431800" cy="539750"/>
            <a:chOff x="1610" y="1434"/>
            <a:chExt cx="272" cy="340"/>
          </a:xfrm>
        </p:grpSpPr>
        <p:pic>
          <p:nvPicPr>
            <p:cNvPr id="67596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57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97" name="文字方塊 4"/>
            <p:cNvSpPr txBox="1">
              <a:spLocks noChangeArrowheads="1"/>
            </p:cNvSpPr>
            <p:nvPr/>
          </p:nvSpPr>
          <p:spPr bwMode="auto">
            <a:xfrm>
              <a:off x="1610" y="1434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/>
              <a:r>
                <a:rPr kumimoji="1" lang="zh-TW" altLang="en-US" sz="1200" b="1">
                  <a:latin typeface="Arial" pitchFamily="34" charset="0"/>
                </a:rPr>
                <a:t>ㄐ一ㄠ</a:t>
              </a:r>
            </a:p>
          </p:txBody>
        </p:sp>
      </p:grpSp>
      <p:grpSp>
        <p:nvGrpSpPr>
          <p:cNvPr id="67590" name="Group 9"/>
          <p:cNvGrpSpPr>
            <a:grpSpLocks/>
          </p:cNvGrpSpPr>
          <p:nvPr/>
        </p:nvGrpSpPr>
        <p:grpSpPr bwMode="auto">
          <a:xfrm>
            <a:off x="2339975" y="5348288"/>
            <a:ext cx="431800" cy="312737"/>
            <a:chOff x="1202" y="1480"/>
            <a:chExt cx="272" cy="197"/>
          </a:xfrm>
        </p:grpSpPr>
        <p:sp>
          <p:nvSpPr>
            <p:cNvPr id="67594" name="文字方塊 6"/>
            <p:cNvSpPr txBox="1">
              <a:spLocks noChangeArrowheads="1"/>
            </p:cNvSpPr>
            <p:nvPr/>
          </p:nvSpPr>
          <p:spPr bwMode="auto">
            <a:xfrm>
              <a:off x="1202" y="1525"/>
              <a:ext cx="23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/>
              <a:r>
                <a:rPr kumimoji="1" lang="zh-TW" altLang="en-US" sz="1200" b="1">
                  <a:latin typeface="Arial" pitchFamily="34" charset="0"/>
                </a:rPr>
                <a:t>ㄩ</a:t>
              </a:r>
            </a:p>
          </p:txBody>
        </p:sp>
        <p:pic>
          <p:nvPicPr>
            <p:cNvPr id="67595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591" name="Group 12"/>
          <p:cNvGrpSpPr>
            <a:grpSpLocks/>
          </p:cNvGrpSpPr>
          <p:nvPr/>
        </p:nvGrpSpPr>
        <p:grpSpPr bwMode="auto">
          <a:xfrm>
            <a:off x="250825" y="1989138"/>
            <a:ext cx="1008063" cy="549275"/>
            <a:chOff x="385" y="3838"/>
            <a:chExt cx="635" cy="346"/>
          </a:xfrm>
        </p:grpSpPr>
        <p:sp>
          <p:nvSpPr>
            <p:cNvPr id="67592" name="Text Box 13"/>
            <p:cNvSpPr txBox="1">
              <a:spLocks noChangeArrowheads="1"/>
            </p:cNvSpPr>
            <p:nvPr/>
          </p:nvSpPr>
          <p:spPr bwMode="auto">
            <a:xfrm>
              <a:off x="385" y="3838"/>
              <a:ext cx="635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3000">
                  <a:latin typeface="Arial" pitchFamily="34" charset="0"/>
                </a:rPr>
                <a:t>補注</a:t>
              </a:r>
            </a:p>
          </p:txBody>
        </p:sp>
        <p:sp>
          <p:nvSpPr>
            <p:cNvPr id="67593" name="Rectangle 14"/>
            <p:cNvSpPr>
              <a:spLocks noChangeArrowheads="1"/>
            </p:cNvSpPr>
            <p:nvPr/>
          </p:nvSpPr>
          <p:spPr bwMode="auto">
            <a:xfrm>
              <a:off x="431" y="3884"/>
              <a:ext cx="499" cy="27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/>
            <a:r>
              <a:rPr kumimoji="1" lang="zh-TW" altLang="en-US" sz="3200" b="1">
                <a:solidFill>
                  <a:srgbClr val="0000FF"/>
                </a:solidFill>
              </a:rPr>
              <a:t>5</a:t>
            </a:r>
            <a:r>
              <a:rPr kumimoji="1" lang="zh-TW" altLang="zh-TW" sz="3200" b="1">
                <a:solidFill>
                  <a:srgbClr val="0000FF"/>
                </a:solidFill>
              </a:rPr>
              <a:t>.戒慎乎其所不睹　恐懼乎其所不聞：</a:t>
            </a:r>
            <a:r>
              <a:rPr kumimoji="1" lang="zh-TW" altLang="zh-TW" sz="3200"/>
              <a:t>即使在不</a:t>
            </a:r>
            <a:endParaRPr kumimoji="1" lang="zh-TW" altLang="en-US" sz="3200"/>
          </a:p>
          <a:p>
            <a:pPr marL="355600" indent="-355600"/>
            <a:r>
              <a:rPr kumimoji="1" lang="zh-TW" altLang="zh-TW" sz="3200"/>
              <a:t>　被看見、不被聽到的地方，也必須警惕謹慎。</a:t>
            </a:r>
          </a:p>
          <a:p>
            <a:pPr marL="355600" indent="-355600"/>
            <a:r>
              <a:rPr kumimoji="1" lang="zh-TW" altLang="en-US" sz="3200" b="1">
                <a:solidFill>
                  <a:srgbClr val="0000FF"/>
                </a:solidFill>
              </a:rPr>
              <a:t>6</a:t>
            </a:r>
            <a:r>
              <a:rPr kumimoji="1" lang="zh-TW" altLang="zh-TW" sz="3200" b="1">
                <a:solidFill>
                  <a:srgbClr val="0000FF"/>
                </a:solidFill>
              </a:rPr>
              <a:t>.莫見　乎隱莫顯乎微：</a:t>
            </a:r>
            <a:r>
              <a:rPr kumimoji="1" lang="zh-TW" altLang="zh-TW" sz="3200"/>
              <a:t>沒有比在最隱密、細微</a:t>
            </a:r>
            <a:endParaRPr kumimoji="1" lang="zh-TW" altLang="en-US" sz="3200"/>
          </a:p>
          <a:p>
            <a:pPr marL="355600" indent="-355600"/>
            <a:r>
              <a:rPr kumimoji="1" lang="zh-TW" altLang="zh-TW" sz="3200"/>
              <a:t>　之處，更容易顯現出來的；意謂在最隱密、細</a:t>
            </a:r>
            <a:endParaRPr kumimoji="1" lang="zh-TW" altLang="en-US" sz="3200"/>
          </a:p>
          <a:p>
            <a:pPr marL="355600" indent="-355600"/>
            <a:r>
              <a:rPr kumimoji="1" lang="zh-TW" altLang="zh-TW" sz="3200"/>
              <a:t>　微之處，最容易顯現。見，通「現」，顯現。</a:t>
            </a:r>
          </a:p>
          <a:p>
            <a:pPr marL="355600" indent="-355600"/>
            <a:r>
              <a:rPr kumimoji="1" lang="zh-TW" altLang="en-US" sz="3200" b="1">
                <a:solidFill>
                  <a:srgbClr val="0000FF"/>
                </a:solidFill>
              </a:rPr>
              <a:t>7</a:t>
            </a:r>
            <a:r>
              <a:rPr kumimoji="1" lang="zh-TW" altLang="zh-TW" sz="3200" b="1">
                <a:solidFill>
                  <a:srgbClr val="0000FF"/>
                </a:solidFill>
              </a:rPr>
              <a:t>.慎其獨：</a:t>
            </a:r>
            <a:r>
              <a:rPr kumimoji="1" lang="zh-TW" altLang="zh-TW" sz="3200"/>
              <a:t>一個人獨處時更須謹慎。</a:t>
            </a:r>
            <a:r>
              <a:rPr kumimoji="1" lang="zh-TW" altLang="zh-TW" sz="3200" b="1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68612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19863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3" name="Group 6"/>
          <p:cNvGrpSpPr>
            <a:grpSpLocks/>
          </p:cNvGrpSpPr>
          <p:nvPr/>
        </p:nvGrpSpPr>
        <p:grpSpPr bwMode="auto">
          <a:xfrm>
            <a:off x="1547813" y="1989138"/>
            <a:ext cx="431800" cy="539750"/>
            <a:chOff x="1610" y="1434"/>
            <a:chExt cx="272" cy="340"/>
          </a:xfrm>
        </p:grpSpPr>
        <p:pic>
          <p:nvPicPr>
            <p:cNvPr id="68617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57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8" name="文字方塊 4"/>
            <p:cNvSpPr txBox="1">
              <a:spLocks noChangeArrowheads="1"/>
            </p:cNvSpPr>
            <p:nvPr/>
          </p:nvSpPr>
          <p:spPr bwMode="auto">
            <a:xfrm>
              <a:off x="1610" y="1434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/>
              <a:r>
                <a:rPr kumimoji="1" lang="zh-TW" altLang="en-US" sz="1200" b="1">
                  <a:latin typeface="Arial" pitchFamily="34" charset="0"/>
                </a:rPr>
                <a:t>ㄒ一ㄢ</a:t>
              </a:r>
            </a:p>
          </p:txBody>
        </p:sp>
      </p:grpSp>
      <p:grpSp>
        <p:nvGrpSpPr>
          <p:cNvPr id="68614" name="Group 9"/>
          <p:cNvGrpSpPr>
            <a:grpSpLocks/>
          </p:cNvGrpSpPr>
          <p:nvPr/>
        </p:nvGrpSpPr>
        <p:grpSpPr bwMode="auto">
          <a:xfrm>
            <a:off x="3563938" y="1093788"/>
            <a:ext cx="433387" cy="390525"/>
            <a:chOff x="793" y="1525"/>
            <a:chExt cx="273" cy="246"/>
          </a:xfrm>
        </p:grpSpPr>
        <p:sp>
          <p:nvSpPr>
            <p:cNvPr id="68615" name="文字方塊 3"/>
            <p:cNvSpPr txBox="1">
              <a:spLocks noChangeArrowheads="1"/>
            </p:cNvSpPr>
            <p:nvPr/>
          </p:nvSpPr>
          <p:spPr bwMode="auto">
            <a:xfrm>
              <a:off x="793" y="1525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/>
              <a:r>
                <a:rPr kumimoji="1" lang="zh-TW" altLang="en-US" sz="1200" b="1">
                  <a:latin typeface="Arial" pitchFamily="34" charset="0"/>
                </a:rPr>
                <a:t>ㄉㄨ</a:t>
              </a:r>
            </a:p>
          </p:txBody>
        </p:sp>
        <p:pic>
          <p:nvPicPr>
            <p:cNvPr id="68616" name="Picture 28" descr="D:\City\公事\THE PEOPLE\10202\102-PPT-II修訂\注音ICON\黑-三聲-小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570"/>
              <a:ext cx="13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/>
            <a:r>
              <a:rPr kumimoji="1" lang="zh-TW" altLang="en-US" sz="3200" b="1">
                <a:solidFill>
                  <a:srgbClr val="0000FF"/>
                </a:solidFill>
              </a:rPr>
              <a:t>8</a:t>
            </a:r>
            <a:r>
              <a:rPr kumimoji="1" lang="en-US" altLang="zh-TW" sz="3200" b="1">
                <a:solidFill>
                  <a:srgbClr val="0000FF"/>
                </a:solidFill>
              </a:rPr>
              <a:t>.</a:t>
            </a:r>
            <a:r>
              <a:rPr kumimoji="1" lang="zh-TW" altLang="en-US" sz="3200" b="1">
                <a:solidFill>
                  <a:srgbClr val="0000FF"/>
                </a:solidFill>
              </a:rPr>
              <a:t>發：</a:t>
            </a:r>
            <a:r>
              <a:rPr kumimoji="1" lang="zh-TW" altLang="en-US" sz="3200"/>
              <a:t>表露、產生。</a:t>
            </a:r>
            <a:endParaRPr kumimoji="1" lang="en-US" altLang="zh-TW" sz="3200"/>
          </a:p>
          <a:p>
            <a:pPr marL="355600" indent="-355600"/>
            <a:r>
              <a:rPr kumimoji="1" lang="zh-TW" altLang="en-US" sz="3200" b="1">
                <a:solidFill>
                  <a:srgbClr val="0000FF"/>
                </a:solidFill>
              </a:rPr>
              <a:t>9</a:t>
            </a:r>
            <a:r>
              <a:rPr kumimoji="1" lang="en-US" altLang="zh-TW" sz="3200" b="1">
                <a:solidFill>
                  <a:srgbClr val="0000FF"/>
                </a:solidFill>
              </a:rPr>
              <a:t>.</a:t>
            </a:r>
            <a:r>
              <a:rPr kumimoji="1" lang="zh-TW" altLang="en-US" sz="3200" b="1">
                <a:solidFill>
                  <a:srgbClr val="0000FF"/>
                </a:solidFill>
              </a:rPr>
              <a:t>中　節：</a:t>
            </a:r>
            <a:r>
              <a:rPr kumimoji="1" lang="zh-TW" altLang="en-US" sz="3200"/>
              <a:t>符合節度，無過與不及。中，符合。</a:t>
            </a:r>
            <a:endParaRPr kumimoji="1" lang="en-US" altLang="zh-TW" sz="3200"/>
          </a:p>
          <a:p>
            <a:pPr marL="355600" indent="-355600"/>
            <a:r>
              <a:rPr kumimoji="1" lang="zh-TW" altLang="en-US" sz="3200" b="1">
                <a:solidFill>
                  <a:srgbClr val="0000FF"/>
                </a:solidFill>
              </a:rPr>
              <a:t>1</a:t>
            </a:r>
            <a:r>
              <a:rPr kumimoji="1" lang="en-US" altLang="zh-TW" sz="3200" b="1">
                <a:solidFill>
                  <a:srgbClr val="0000FF"/>
                </a:solidFill>
              </a:rPr>
              <a:t>0.</a:t>
            </a:r>
            <a:r>
              <a:rPr kumimoji="1" lang="zh-TW" altLang="en-US" sz="3200" b="1">
                <a:solidFill>
                  <a:srgbClr val="0000FF"/>
                </a:solidFill>
              </a:rPr>
              <a:t>和：</a:t>
            </a:r>
            <a:r>
              <a:rPr kumimoji="1" lang="zh-TW" altLang="en-US" sz="3200"/>
              <a:t>和諧。</a:t>
            </a:r>
            <a:endParaRPr kumimoji="1" lang="en-US" altLang="zh-TW" sz="3200"/>
          </a:p>
          <a:p>
            <a:pPr marL="355600" indent="-355600"/>
            <a:r>
              <a:rPr kumimoji="1" lang="zh-TW" altLang="en-US" sz="3200" b="1">
                <a:solidFill>
                  <a:srgbClr val="0000FF"/>
                </a:solidFill>
              </a:rPr>
              <a:t>1</a:t>
            </a:r>
            <a:r>
              <a:rPr kumimoji="1" lang="en-US" altLang="zh-TW" sz="3200" b="1">
                <a:solidFill>
                  <a:srgbClr val="0000FF"/>
                </a:solidFill>
              </a:rPr>
              <a:t>1.</a:t>
            </a:r>
            <a:r>
              <a:rPr kumimoji="1" lang="zh-TW" altLang="en-US" sz="3200" b="1">
                <a:solidFill>
                  <a:srgbClr val="0000FF"/>
                </a:solidFill>
              </a:rPr>
              <a:t>大本：</a:t>
            </a:r>
            <a:r>
              <a:rPr kumimoji="1" lang="zh-TW" altLang="en-US" sz="3200"/>
              <a:t>大根本，表示一切事物都由此產生。</a:t>
            </a:r>
          </a:p>
          <a:p>
            <a:pPr marL="355600" indent="-355600"/>
            <a:r>
              <a:rPr kumimoji="1" lang="zh-TW" altLang="en-US" sz="2800"/>
              <a:t>補注</a:t>
            </a:r>
            <a:r>
              <a:rPr kumimoji="1" lang="zh-TW" altLang="en-US" sz="3200"/>
              <a:t> </a:t>
            </a:r>
            <a:r>
              <a:rPr kumimoji="1" lang="zh-TW" altLang="en-US" sz="2800">
                <a:solidFill>
                  <a:srgbClr val="FF0000"/>
                </a:solidFill>
              </a:rPr>
              <a:t>指天命之性。</a:t>
            </a:r>
          </a:p>
          <a:p>
            <a:pPr marL="355600" indent="-355600"/>
            <a:r>
              <a:rPr kumimoji="1" lang="zh-TW" altLang="en-US" sz="3200" b="1">
                <a:solidFill>
                  <a:srgbClr val="0000FF"/>
                </a:solidFill>
              </a:rPr>
              <a:t>1</a:t>
            </a:r>
            <a:r>
              <a:rPr kumimoji="1" lang="en-US" altLang="zh-TW" sz="3200" b="1">
                <a:solidFill>
                  <a:srgbClr val="0000FF"/>
                </a:solidFill>
              </a:rPr>
              <a:t>2.</a:t>
            </a:r>
            <a:r>
              <a:rPr kumimoji="1" lang="zh-TW" altLang="en-US" sz="3200" b="1">
                <a:solidFill>
                  <a:srgbClr val="0000FF"/>
                </a:solidFill>
              </a:rPr>
              <a:t>達道：</a:t>
            </a:r>
            <a:r>
              <a:rPr kumimoji="1" lang="zh-TW" altLang="en-US" sz="3200"/>
              <a:t>普遍通行的準則。</a:t>
            </a:r>
            <a:endParaRPr kumimoji="1" lang="en-US" altLang="zh-TW" sz="3200"/>
          </a:p>
          <a:p>
            <a:pPr marL="355600" indent="-355600"/>
            <a:r>
              <a:rPr kumimoji="1" lang="zh-TW" altLang="en-US" sz="3200" b="1">
                <a:solidFill>
                  <a:srgbClr val="0000FF"/>
                </a:solidFill>
              </a:rPr>
              <a:t>1</a:t>
            </a:r>
            <a:r>
              <a:rPr kumimoji="1" lang="en-US" altLang="zh-TW" sz="3200" b="1">
                <a:solidFill>
                  <a:srgbClr val="0000FF"/>
                </a:solidFill>
              </a:rPr>
              <a:t>3.</a:t>
            </a:r>
            <a:r>
              <a:rPr kumimoji="1" lang="zh-TW" altLang="en-US" sz="3200" b="1">
                <a:solidFill>
                  <a:srgbClr val="0000FF"/>
                </a:solidFill>
              </a:rPr>
              <a:t>致中和：</a:t>
            </a:r>
            <a:r>
              <a:rPr kumimoji="1" lang="zh-TW" altLang="en-US" sz="3200"/>
              <a:t>達到</a:t>
            </a:r>
            <a:r>
              <a:rPr kumimoji="1" lang="zh-TW" altLang="zh-TW" sz="3200"/>
              <a:t>「</a:t>
            </a:r>
            <a:r>
              <a:rPr kumimoji="1" lang="zh-TW" altLang="en-US" sz="3200"/>
              <a:t>中</a:t>
            </a:r>
            <a:r>
              <a:rPr kumimoji="1" lang="zh-TW" altLang="zh-TW" sz="3200"/>
              <a:t>」</a:t>
            </a:r>
            <a:r>
              <a:rPr kumimoji="1" lang="zh-TW" altLang="en-US" sz="3200"/>
              <a:t>與</a:t>
            </a:r>
            <a:r>
              <a:rPr kumimoji="1" lang="zh-TW" altLang="zh-TW" sz="3200"/>
              <a:t>「</a:t>
            </a:r>
            <a:r>
              <a:rPr kumimoji="1" lang="zh-TW" altLang="en-US" sz="3200"/>
              <a:t>和</a:t>
            </a:r>
            <a:r>
              <a:rPr kumimoji="1" lang="zh-TW" altLang="zh-TW" sz="3200"/>
              <a:t>」</a:t>
            </a:r>
            <a:r>
              <a:rPr kumimoji="1" lang="zh-TW" altLang="en-US" sz="3200"/>
              <a:t>的境界。致，</a:t>
            </a:r>
          </a:p>
          <a:p>
            <a:pPr marL="355600" indent="-355600"/>
            <a:r>
              <a:rPr kumimoji="1" lang="zh-TW" altLang="en-US" sz="3200"/>
              <a:t>   到達。</a:t>
            </a:r>
            <a:endParaRPr kumimoji="1" lang="en-US" altLang="zh-TW" sz="3200"/>
          </a:p>
          <a:p>
            <a:pPr marL="355600" indent="-355600"/>
            <a:r>
              <a:rPr kumimoji="1" lang="zh-TW" altLang="en-US" sz="3200" b="1">
                <a:solidFill>
                  <a:srgbClr val="0000FF"/>
                </a:solidFill>
              </a:rPr>
              <a:t>1</a:t>
            </a:r>
            <a:r>
              <a:rPr kumimoji="1" lang="en-US" altLang="zh-TW" sz="3200" b="1">
                <a:solidFill>
                  <a:srgbClr val="0000FF"/>
                </a:solidFill>
              </a:rPr>
              <a:t>4.</a:t>
            </a:r>
            <a:r>
              <a:rPr kumimoji="1" lang="zh-TW" altLang="en-US" sz="3200" b="1">
                <a:solidFill>
                  <a:srgbClr val="0000FF"/>
                </a:solidFill>
              </a:rPr>
              <a:t>天地位焉：</a:t>
            </a:r>
            <a:r>
              <a:rPr kumimoji="1" lang="zh-TW" altLang="en-US" sz="3200"/>
              <a:t>天地安居其位。位，此作動詞。</a:t>
            </a:r>
            <a:endParaRPr kumimoji="1" lang="en-US" altLang="zh-TW" sz="3200"/>
          </a:p>
          <a:p>
            <a:pPr marL="355600" indent="-355600"/>
            <a:r>
              <a:rPr kumimoji="1" lang="zh-TW" altLang="en-US" sz="3200" b="1">
                <a:solidFill>
                  <a:srgbClr val="0000FF"/>
                </a:solidFill>
              </a:rPr>
              <a:t>1</a:t>
            </a:r>
            <a:r>
              <a:rPr kumimoji="1" lang="en-US" altLang="zh-TW" sz="3200" b="1">
                <a:solidFill>
                  <a:srgbClr val="0000FF"/>
                </a:solidFill>
              </a:rPr>
              <a:t>5.</a:t>
            </a:r>
            <a:r>
              <a:rPr kumimoji="1" lang="zh-TW" altLang="zh-TW" sz="3200" b="1">
                <a:solidFill>
                  <a:srgbClr val="0000FF"/>
                </a:solidFill>
              </a:rPr>
              <a:t>萬物育焉：</a:t>
            </a:r>
            <a:r>
              <a:rPr kumimoji="1" lang="zh-TW" altLang="zh-TW" sz="3200"/>
              <a:t>萬物生生不息。</a:t>
            </a:r>
          </a:p>
        </p:txBody>
      </p:sp>
      <p:pic>
        <p:nvPicPr>
          <p:cNvPr id="69636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19863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37" name="Group 6"/>
          <p:cNvGrpSpPr>
            <a:grpSpLocks/>
          </p:cNvGrpSpPr>
          <p:nvPr/>
        </p:nvGrpSpPr>
        <p:grpSpPr bwMode="auto">
          <a:xfrm>
            <a:off x="1116013" y="1484313"/>
            <a:ext cx="431800" cy="539750"/>
            <a:chOff x="1610" y="1434"/>
            <a:chExt cx="272" cy="340"/>
          </a:xfrm>
        </p:grpSpPr>
        <p:pic>
          <p:nvPicPr>
            <p:cNvPr id="69639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57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40" name="文字方塊 4"/>
            <p:cNvSpPr txBox="1">
              <a:spLocks noChangeArrowheads="1"/>
            </p:cNvSpPr>
            <p:nvPr/>
          </p:nvSpPr>
          <p:spPr bwMode="auto">
            <a:xfrm>
              <a:off x="1610" y="1434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/>
              <a:r>
                <a:rPr kumimoji="1" lang="zh-TW" altLang="en-US" sz="1200" b="1">
                  <a:latin typeface="Arial" pitchFamily="34" charset="0"/>
                </a:rPr>
                <a:t>ㄓㄨㄥ</a:t>
              </a:r>
            </a:p>
          </p:txBody>
        </p:sp>
      </p:grpSp>
      <p:sp>
        <p:nvSpPr>
          <p:cNvPr id="69638" name="Rectangle 9"/>
          <p:cNvSpPr>
            <a:spLocks noChangeArrowheads="1"/>
          </p:cNvSpPr>
          <p:nvPr/>
        </p:nvSpPr>
        <p:spPr bwMode="auto">
          <a:xfrm>
            <a:off x="323850" y="2997200"/>
            <a:ext cx="792163" cy="5032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2"/>
          <p:cNvSpPr>
            <a:spLocks/>
          </p:cNvSpPr>
          <p:nvPr/>
        </p:nvSpPr>
        <p:spPr bwMode="auto">
          <a:xfrm>
            <a:off x="457200" y="-244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chemeClr val="bg1"/>
                </a:solidFill>
              </a:rPr>
              <a:t>第一段</a:t>
            </a:r>
            <a:endParaRPr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70660" name="Rectangle 3"/>
          <p:cNvSpPr>
            <a:spLocks/>
          </p:cNvSpPr>
          <p:nvPr/>
        </p:nvSpPr>
        <p:spPr bwMode="auto">
          <a:xfrm>
            <a:off x="179388" y="836613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lnSpc>
                <a:spcPct val="120000"/>
              </a:lnSpc>
            </a:pPr>
            <a:r>
              <a:rPr lang="zh-TW" altLang="zh-TW" sz="3200">
                <a:solidFill>
                  <a:srgbClr val="000000"/>
                </a:solidFill>
                <a:latin typeface="Arial" pitchFamily="34" charset="0"/>
              </a:rPr>
              <a:t>　    上天所賦予人的本性叫做「性」，依循人的本性去做叫做</a:t>
            </a:r>
            <a:r>
              <a:rPr lang="zh-TW" altLang="zh-TW" sz="3200"/>
              <a:t>「</a:t>
            </a:r>
            <a:r>
              <a:rPr lang="zh-TW" altLang="zh-TW" sz="3200">
                <a:solidFill>
                  <a:srgbClr val="000000"/>
                </a:solidFill>
                <a:latin typeface="Arial" pitchFamily="34" charset="0"/>
              </a:rPr>
              <a:t>道</a:t>
            </a:r>
            <a:r>
              <a:rPr lang="zh-TW" altLang="zh-TW" sz="3200"/>
              <a:t>」</a:t>
            </a:r>
            <a:r>
              <a:rPr lang="zh-TW" altLang="zh-TW" sz="3200">
                <a:solidFill>
                  <a:srgbClr val="000000"/>
                </a:solidFill>
                <a:latin typeface="Arial" pitchFamily="34" charset="0"/>
              </a:rPr>
              <a:t>，努力修養道德使人的本性都能實現，叫做</a:t>
            </a:r>
            <a:r>
              <a:rPr lang="zh-TW" altLang="zh-TW" sz="3200"/>
              <a:t>「</a:t>
            </a:r>
            <a:r>
              <a:rPr lang="zh-TW" altLang="zh-TW" sz="3200">
                <a:solidFill>
                  <a:srgbClr val="000000"/>
                </a:solidFill>
                <a:latin typeface="Arial" pitchFamily="34" charset="0"/>
              </a:rPr>
              <a:t>教化</a:t>
            </a:r>
            <a:r>
              <a:rPr lang="zh-TW" altLang="zh-TW" sz="3200"/>
              <a:t>」</a:t>
            </a:r>
            <a:r>
              <a:rPr lang="zh-TW" altLang="zh-TW" sz="3200">
                <a:solidFill>
                  <a:srgbClr val="000000"/>
                </a:solidFill>
                <a:latin typeface="Arial" pitchFamily="34" charset="0"/>
              </a:rPr>
              <a:t>。這個道，是片刻都不可以背離的；如果可以背離，就不是真正的道了。</a:t>
            </a:r>
            <a:endParaRPr lang="zh-TW" altLang="en-US" sz="32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0661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19863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2"/>
          <p:cNvSpPr>
            <a:spLocks/>
          </p:cNvSpPr>
          <p:nvPr/>
        </p:nvSpPr>
        <p:spPr bwMode="auto">
          <a:xfrm>
            <a:off x="457200" y="-244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chemeClr val="bg1"/>
                </a:solidFill>
              </a:rPr>
              <a:t>第二段</a:t>
            </a:r>
            <a:endParaRPr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71684" name="Rectangle 3"/>
          <p:cNvSpPr>
            <a:spLocks/>
          </p:cNvSpPr>
          <p:nvPr/>
        </p:nvSpPr>
        <p:spPr bwMode="auto">
          <a:xfrm>
            <a:off x="179388" y="836613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lnSpc>
                <a:spcPct val="120000"/>
              </a:lnSpc>
            </a:pPr>
            <a:r>
              <a:rPr lang="zh-TW" altLang="zh-TW" sz="3200">
                <a:solidFill>
                  <a:srgbClr val="000000"/>
                </a:solidFill>
                <a:latin typeface="Arial" pitchFamily="34" charset="0"/>
              </a:rPr>
              <a:t>       因此君子即使在不被看見、不被聽到的地方，也必須警惕謹慎。沒有比在最隱密、細微之處，更容易顯現出來的，所以君子在獨處的時候更須謹慎。</a:t>
            </a:r>
          </a:p>
          <a:p>
            <a:pPr eaLnBrk="0">
              <a:lnSpc>
                <a:spcPct val="120000"/>
              </a:lnSpc>
            </a:pPr>
            <a:endParaRPr lang="zh-TW" altLang="en-US" sz="32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1685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19863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2"/>
          <p:cNvSpPr>
            <a:spLocks/>
          </p:cNvSpPr>
          <p:nvPr/>
        </p:nvSpPr>
        <p:spPr bwMode="auto">
          <a:xfrm>
            <a:off x="457200" y="-244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chemeClr val="bg1"/>
                </a:solidFill>
              </a:rPr>
              <a:t>第三段</a:t>
            </a:r>
            <a:endParaRPr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72708" name="Rectangle 3"/>
          <p:cNvSpPr>
            <a:spLocks/>
          </p:cNvSpPr>
          <p:nvPr/>
        </p:nvSpPr>
        <p:spPr bwMode="auto">
          <a:xfrm>
            <a:off x="179388" y="836613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lnSpc>
                <a:spcPct val="120000"/>
              </a:lnSpc>
            </a:pPr>
            <a:r>
              <a:rPr lang="zh-TW" altLang="zh-TW" sz="3200">
                <a:solidFill>
                  <a:srgbClr val="000000"/>
                </a:solidFill>
                <a:latin typeface="Arial" pitchFamily="34" charset="0"/>
              </a:rPr>
              <a:t>       喜怒哀樂等情緒尚未產生時，叫做「中」；喜怒哀樂等情緒表露時都能符合節度，無過與不及，叫做</a:t>
            </a:r>
            <a:r>
              <a:rPr lang="zh-TW" altLang="zh-TW" sz="3200"/>
              <a:t>「</a:t>
            </a:r>
            <a:r>
              <a:rPr lang="zh-TW" altLang="zh-TW" sz="3200">
                <a:solidFill>
                  <a:srgbClr val="000000"/>
                </a:solidFill>
                <a:latin typeface="Arial" pitchFamily="34" charset="0"/>
              </a:rPr>
              <a:t>和</a:t>
            </a:r>
            <a:r>
              <a:rPr lang="zh-TW" altLang="zh-TW" sz="3200"/>
              <a:t>」</a:t>
            </a:r>
            <a:r>
              <a:rPr lang="zh-TW" altLang="zh-TW" sz="3200">
                <a:solidFill>
                  <a:srgbClr val="000000"/>
                </a:solidFill>
                <a:latin typeface="Arial" pitchFamily="34" charset="0"/>
              </a:rPr>
              <a:t>。中，是一切事物的根本；和，是天下事物普遍通行的準則。能夠完全達到</a:t>
            </a:r>
            <a:r>
              <a:rPr lang="zh-TW" altLang="zh-TW" sz="3200"/>
              <a:t>「</a:t>
            </a:r>
            <a:r>
              <a:rPr lang="zh-TW" altLang="zh-TW" sz="3200">
                <a:solidFill>
                  <a:srgbClr val="000000"/>
                </a:solidFill>
                <a:latin typeface="Arial" pitchFamily="34" charset="0"/>
              </a:rPr>
              <a:t>中</a:t>
            </a:r>
            <a:r>
              <a:rPr lang="zh-TW" altLang="zh-TW" sz="3200"/>
              <a:t>」</a:t>
            </a:r>
            <a:r>
              <a:rPr lang="zh-TW" altLang="zh-TW" sz="3200">
                <a:solidFill>
                  <a:srgbClr val="000000"/>
                </a:solidFill>
                <a:latin typeface="Arial" pitchFamily="34" charset="0"/>
              </a:rPr>
              <a:t>與</a:t>
            </a:r>
            <a:r>
              <a:rPr lang="zh-TW" altLang="zh-TW" sz="3200"/>
              <a:t>「</a:t>
            </a:r>
            <a:r>
              <a:rPr lang="zh-TW" altLang="zh-TW" sz="3200">
                <a:solidFill>
                  <a:srgbClr val="000000"/>
                </a:solidFill>
                <a:latin typeface="Arial" pitchFamily="34" charset="0"/>
              </a:rPr>
              <a:t>和</a:t>
            </a:r>
            <a:r>
              <a:rPr lang="zh-TW" altLang="zh-TW" sz="3200"/>
              <a:t>」</a:t>
            </a:r>
            <a:r>
              <a:rPr lang="zh-TW" altLang="zh-TW" sz="3200">
                <a:solidFill>
                  <a:srgbClr val="000000"/>
                </a:solidFill>
                <a:latin typeface="Arial" pitchFamily="34" charset="0"/>
              </a:rPr>
              <a:t>的境界，天地便可安居正位，萬物便可生生不息了。</a:t>
            </a:r>
          </a:p>
          <a:p>
            <a:pPr eaLnBrk="0">
              <a:lnSpc>
                <a:spcPct val="120000"/>
              </a:lnSpc>
            </a:pPr>
            <a:endParaRPr lang="zh-TW" altLang="en-US" sz="32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2709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19863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03238" y="1341438"/>
            <a:ext cx="8640762" cy="49688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chemeClr val="tx1"/>
                </a:solidFill>
              </a:rPr>
              <a:t>請同學欣賞一段動畫，認識中國哲學思想經典著作──</a:t>
            </a:r>
            <a:r>
              <a:rPr lang="en-US" altLang="zh-TW" sz="3200" smtClean="0">
                <a:solidFill>
                  <a:schemeClr val="tx1"/>
                </a:solidFill>
              </a:rPr>
              <a:t>《</a:t>
            </a:r>
            <a:r>
              <a:rPr lang="zh-TW" altLang="en-US" sz="3200" smtClean="0">
                <a:solidFill>
                  <a:schemeClr val="tx1"/>
                </a:solidFill>
              </a:rPr>
              <a:t>中庸</a:t>
            </a:r>
            <a:r>
              <a:rPr lang="en-US" altLang="zh-TW" sz="3200" smtClean="0">
                <a:solidFill>
                  <a:schemeClr val="tx1"/>
                </a:solidFill>
              </a:rPr>
              <a:t>》</a:t>
            </a:r>
            <a:r>
              <a:rPr lang="zh-TW" altLang="en-US" sz="3200" smtClean="0">
                <a:solidFill>
                  <a:schemeClr val="tx1"/>
                </a:solidFill>
              </a:rPr>
              <a:t>。</a:t>
            </a:r>
          </a:p>
          <a:p>
            <a:pPr marL="44450" indent="0" algn="ctr">
              <a:buFont typeface="Wingdings 2" pitchFamily="18" charset="2"/>
              <a:buNone/>
              <a:defRPr/>
            </a:pPr>
            <a:r>
              <a:rPr lang="zh-TW" altLang="en-US" sz="3200" smtClean="0">
                <a:hlinkClick r:id="rId3"/>
              </a:rPr>
              <a:t>中庸簡介</a:t>
            </a:r>
            <a:endParaRPr lang="zh-TW" altLang="en-US" sz="3200" smtClean="0"/>
          </a:p>
          <a:p>
            <a:pPr marL="44450" indent="0">
              <a:buFont typeface="Wingdings 2" pitchFamily="18" charset="2"/>
              <a:buNone/>
              <a:defRPr/>
            </a:pPr>
            <a:endParaRPr lang="en-US" altLang="zh-TW" sz="2800" smtClean="0"/>
          </a:p>
        </p:txBody>
      </p:sp>
      <p:pic>
        <p:nvPicPr>
          <p:cNvPr id="27651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997200"/>
            <a:ext cx="45339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1979613" y="-69850"/>
            <a:ext cx="6696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/>
            <a:r>
              <a:rPr kumimoji="1" lang="en-US" altLang="zh-TW" sz="4400" b="1">
                <a:solidFill>
                  <a:schemeClr val="bg1"/>
                </a:solidFill>
              </a:rPr>
              <a:t>《</a:t>
            </a:r>
            <a:r>
              <a:rPr kumimoji="1" lang="zh-TW" altLang="en-US" sz="4400" b="1">
                <a:solidFill>
                  <a:schemeClr val="bg1"/>
                </a:solidFill>
              </a:rPr>
              <a:t>中庸</a:t>
            </a:r>
            <a:r>
              <a:rPr kumimoji="1" lang="en-US" altLang="zh-TW" sz="4400" b="1">
                <a:solidFill>
                  <a:schemeClr val="bg1"/>
                </a:solidFill>
              </a:rPr>
              <a:t>》</a:t>
            </a:r>
            <a:r>
              <a:rPr kumimoji="1" lang="zh-TW" altLang="en-US" sz="4400" b="1">
                <a:solidFill>
                  <a:schemeClr val="bg1"/>
                </a:solidFill>
              </a:rPr>
              <a:t>簡介動畫影片</a:t>
            </a:r>
          </a:p>
        </p:txBody>
      </p:sp>
      <p:pic>
        <p:nvPicPr>
          <p:cNvPr id="27653" name="Picture 7" descr="左側ICON-影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794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7165975" y="5157788"/>
            <a:ext cx="17986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en-US" altLang="zh-TW" sz="1800"/>
              <a:t>※</a:t>
            </a:r>
            <a:r>
              <a:rPr kumimoji="1" lang="zh-TW" altLang="en-US" sz="1800"/>
              <a:t>請使用</a:t>
            </a:r>
            <a:r>
              <a:rPr kumimoji="1" lang="en-US" altLang="zh-TW" sz="1800"/>
              <a:t>google</a:t>
            </a:r>
          </a:p>
          <a:p>
            <a:pPr eaLnBrk="1" hangingPunct="1"/>
            <a:r>
              <a:rPr kumimoji="1" lang="zh-TW" altLang="en-US" sz="1800"/>
              <a:t>瀏覽器觀看</a:t>
            </a:r>
            <a:r>
              <a:rPr kumimoji="1" lang="zh-TW" altLang="en-US" sz="18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7655" name="Picture 9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/>
          </p:cNvSpPr>
          <p:nvPr/>
        </p:nvSpPr>
        <p:spPr bwMode="auto">
          <a:xfrm>
            <a:off x="457200" y="-244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73731" name="Picture 6" descr="分頁底圖-研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Rectangle 3"/>
          <p:cNvSpPr>
            <a:spLocks/>
          </p:cNvSpPr>
          <p:nvPr/>
        </p:nvSpPr>
        <p:spPr bwMode="auto">
          <a:xfrm>
            <a:off x="179388" y="692150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lnSpc>
                <a:spcPct val="120000"/>
              </a:lnSpc>
            </a:pPr>
            <a:r>
              <a:rPr lang="zh-TW" altLang="zh-TW" sz="3200" dirty="0"/>
              <a:t>　　「</a:t>
            </a:r>
            <a:r>
              <a:rPr lang="zh-TW" altLang="zh-TW" sz="3200" dirty="0">
                <a:solidFill>
                  <a:srgbClr val="000000"/>
                </a:solidFill>
                <a:latin typeface="Arial" pitchFamily="34" charset="0"/>
              </a:rPr>
              <a:t>天命之謂性，率性之謂道，修道之謂教</a:t>
            </a:r>
            <a:r>
              <a:rPr lang="zh-TW" altLang="zh-TW" sz="3200" dirty="0"/>
              <a:t>」</a:t>
            </a:r>
            <a:r>
              <a:rPr lang="zh-TW" altLang="zh-TW" sz="3200" dirty="0">
                <a:solidFill>
                  <a:srgbClr val="000000"/>
                </a:solidFill>
                <a:latin typeface="Arial" pitchFamily="34" charset="0"/>
              </a:rPr>
              <a:t>是《中庸》全書的綱領　。人的本性乃來自天命，唯有努力修道，才能保持、甚至發揚人的本性。</a:t>
            </a:r>
          </a:p>
          <a:p>
            <a:pPr eaLnBrk="0">
              <a:lnSpc>
                <a:spcPct val="120000"/>
              </a:lnSpc>
            </a:pPr>
            <a:r>
              <a:rPr lang="zh-TW" altLang="zh-TW" sz="3200" dirty="0">
                <a:solidFill>
                  <a:srgbClr val="000000"/>
                </a:solidFill>
                <a:latin typeface="Arial" pitchFamily="34" charset="0"/>
              </a:rPr>
              <a:t>　　本章強調君子</a:t>
            </a:r>
            <a:r>
              <a:rPr lang="zh-TW" altLang="zh-TW" sz="3200" dirty="0"/>
              <a:t>「</a:t>
            </a:r>
            <a:r>
              <a:rPr lang="zh-TW" altLang="zh-TW" sz="3200" dirty="0">
                <a:solidFill>
                  <a:srgbClr val="000000"/>
                </a:solidFill>
                <a:latin typeface="Arial" pitchFamily="34" charset="0"/>
              </a:rPr>
              <a:t>慎獨</a:t>
            </a:r>
            <a:r>
              <a:rPr lang="zh-TW" altLang="zh-TW" sz="3200" dirty="0"/>
              <a:t>」</a:t>
            </a:r>
            <a:r>
              <a:rPr lang="zh-TW" altLang="zh-TW" sz="3200" dirty="0">
                <a:solidFill>
                  <a:srgbClr val="000000"/>
                </a:solidFill>
                <a:latin typeface="Arial" pitchFamily="34" charset="0"/>
              </a:rPr>
              <a:t>，如果在人所不知、不見、不聞處，都能警惕自我，不背離正道，當走進人群時，自然便能仰不愧天、俯不怍　</a:t>
            </a:r>
            <a:r>
              <a:rPr lang="zh-TW" altLang="zh-TW" sz="3200" dirty="0" smtClean="0">
                <a:solidFill>
                  <a:srgbClr val="000000"/>
                </a:solidFill>
                <a:latin typeface="Arial" pitchFamily="34" charset="0"/>
              </a:rPr>
              <a:t>人</a:t>
            </a:r>
            <a:r>
              <a:rPr lang="zh-TW" altLang="en-US" sz="3200" dirty="0" smtClean="0">
                <a:solidFill>
                  <a:srgbClr val="000000"/>
                </a:solidFill>
                <a:latin typeface="Arial" pitchFamily="34" charset="0"/>
              </a:rPr>
              <a:t>　</a:t>
            </a:r>
            <a:r>
              <a:rPr lang="zh-TW" altLang="zh-TW" sz="3200" dirty="0" smtClean="0">
                <a:solidFill>
                  <a:srgbClr val="000000"/>
                </a:solidFill>
                <a:latin typeface="Arial" pitchFamily="34" charset="0"/>
              </a:rPr>
              <a:t>。</a:t>
            </a:r>
            <a:endParaRPr lang="zh-TW" altLang="zh-TW" sz="3200" dirty="0">
              <a:solidFill>
                <a:srgbClr val="000000"/>
              </a:solidFill>
              <a:latin typeface="Arial" pitchFamily="34" charset="0"/>
            </a:endParaRPr>
          </a:p>
          <a:p>
            <a:pPr eaLnBrk="0">
              <a:lnSpc>
                <a:spcPct val="120000"/>
              </a:lnSpc>
            </a:pPr>
            <a:r>
              <a:rPr lang="zh-TW" altLang="zh-TW" sz="3200" dirty="0">
                <a:solidFill>
                  <a:srgbClr val="000000"/>
                </a:solidFill>
                <a:latin typeface="Arial" pitchFamily="34" charset="0"/>
              </a:rPr>
              <a:t>　　道德修養，全操之在己，只要七情六慾　表現合宜，自然能與他人和睦相處，擁有快樂的人生。</a:t>
            </a:r>
          </a:p>
          <a:p>
            <a:pPr eaLnBrk="0">
              <a:lnSpc>
                <a:spcPct val="120000"/>
              </a:lnSpc>
            </a:pPr>
            <a:endParaRPr lang="zh-TW" alt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73733" name="Group 8"/>
          <p:cNvGrpSpPr>
            <a:grpSpLocks/>
          </p:cNvGrpSpPr>
          <p:nvPr/>
        </p:nvGrpSpPr>
        <p:grpSpPr bwMode="auto">
          <a:xfrm>
            <a:off x="7524750" y="3716338"/>
            <a:ext cx="431800" cy="539750"/>
            <a:chOff x="1610" y="1434"/>
            <a:chExt cx="272" cy="340"/>
          </a:xfrm>
        </p:grpSpPr>
        <p:pic>
          <p:nvPicPr>
            <p:cNvPr id="73738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57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9" name="文字方塊 4"/>
            <p:cNvSpPr txBox="1">
              <a:spLocks noChangeArrowheads="1"/>
            </p:cNvSpPr>
            <p:nvPr/>
          </p:nvSpPr>
          <p:spPr bwMode="auto">
            <a:xfrm>
              <a:off x="1610" y="1434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/>
              <a:r>
                <a:rPr kumimoji="1" lang="zh-TW" altLang="en-US" sz="1200" b="1">
                  <a:latin typeface="Arial" pitchFamily="34" charset="0"/>
                </a:rPr>
                <a:t>ㄗㄨㄛ</a:t>
              </a:r>
            </a:p>
          </p:txBody>
        </p:sp>
      </p:grpSp>
      <p:pic>
        <p:nvPicPr>
          <p:cNvPr id="7373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19" descr="左箭頭-補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557338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20" descr="左箭頭-補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110" y="3853656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21" descr="左箭頭-補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197" y="4444964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2"/>
          <p:cNvSpPr>
            <a:spLocks/>
          </p:cNvSpPr>
          <p:nvPr/>
        </p:nvSpPr>
        <p:spPr bwMode="auto">
          <a:xfrm>
            <a:off x="457200" y="-244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74756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3"/>
          <p:cNvSpPr>
            <a:spLocks/>
          </p:cNvSpPr>
          <p:nvPr/>
        </p:nvSpPr>
        <p:spPr bwMode="auto">
          <a:xfrm>
            <a:off x="-144463" y="1062038"/>
            <a:ext cx="896461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lnSpc>
                <a:spcPct val="120000"/>
              </a:lnSpc>
            </a:pPr>
            <a:r>
              <a:rPr lang="zh-TW" altLang="zh-TW" sz="3200"/>
              <a:t>　　</a:t>
            </a:r>
            <a:r>
              <a:rPr lang="zh-TW" altLang="zh-TW" sz="3200" b="1"/>
              <a:t>綱領：</a:t>
            </a:r>
            <a:r>
              <a:rPr lang="zh-TW" altLang="en-US" sz="3200"/>
              <a:t>總綱要領。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2"/>
          <p:cNvSpPr>
            <a:spLocks/>
          </p:cNvSpPr>
          <p:nvPr/>
        </p:nvSpPr>
        <p:spPr bwMode="auto">
          <a:xfrm>
            <a:off x="457200" y="-244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75780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Rectangle 3"/>
          <p:cNvSpPr>
            <a:spLocks/>
          </p:cNvSpPr>
          <p:nvPr/>
        </p:nvSpPr>
        <p:spPr bwMode="auto">
          <a:xfrm>
            <a:off x="-144463" y="1125538"/>
            <a:ext cx="896461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lnSpc>
                <a:spcPct val="120000"/>
              </a:lnSpc>
            </a:pPr>
            <a:r>
              <a:rPr lang="zh-TW" altLang="zh-TW" sz="3200" dirty="0"/>
              <a:t>　　</a:t>
            </a:r>
            <a:r>
              <a:rPr lang="zh-TW" altLang="en-US" sz="3200" b="1" dirty="0"/>
              <a:t>仰不愧天、俯不怍人</a:t>
            </a:r>
            <a:r>
              <a:rPr lang="zh-TW" altLang="zh-TW" sz="3200" b="1" dirty="0"/>
              <a:t>：</a:t>
            </a:r>
            <a:r>
              <a:rPr lang="zh-TW" altLang="en-US" sz="3200" dirty="0"/>
              <a:t>比喻行事光明正大，</a:t>
            </a:r>
          </a:p>
          <a:p>
            <a:pPr eaLnBrk="0">
              <a:lnSpc>
                <a:spcPct val="120000"/>
              </a:lnSpc>
            </a:pPr>
            <a:r>
              <a:rPr lang="zh-TW" altLang="en-US" sz="3200" dirty="0"/>
              <a:t>　　問心無愧。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2"/>
          <p:cNvSpPr>
            <a:spLocks/>
          </p:cNvSpPr>
          <p:nvPr/>
        </p:nvSpPr>
        <p:spPr bwMode="auto">
          <a:xfrm>
            <a:off x="457200" y="-244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76804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3"/>
          <p:cNvSpPr>
            <a:spLocks/>
          </p:cNvSpPr>
          <p:nvPr/>
        </p:nvSpPr>
        <p:spPr bwMode="auto">
          <a:xfrm>
            <a:off x="-144463" y="1062038"/>
            <a:ext cx="896461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lnSpc>
                <a:spcPct val="120000"/>
              </a:lnSpc>
            </a:pPr>
            <a:r>
              <a:rPr lang="zh-TW" altLang="zh-TW" sz="3200"/>
              <a:t>　　</a:t>
            </a:r>
            <a:r>
              <a:rPr lang="zh-TW" altLang="en-US" sz="3200" b="1"/>
              <a:t>七情六慾</a:t>
            </a:r>
            <a:r>
              <a:rPr lang="zh-TW" altLang="zh-TW" sz="3200" b="1"/>
              <a:t>：</a:t>
            </a:r>
            <a:r>
              <a:rPr lang="zh-TW" altLang="en-US" sz="3200"/>
              <a:t>泛指人的各種感情和慾望。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655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6000" b="1"/>
              <a:t>(</a:t>
            </a:r>
            <a:r>
              <a:rPr lang="zh-TW" altLang="en-US" sz="6000" b="1"/>
              <a:t>二</a:t>
            </a:r>
            <a:r>
              <a:rPr lang="en-US" altLang="zh-TW" sz="6000" b="1"/>
              <a:t>)</a:t>
            </a:r>
            <a:r>
              <a:rPr lang="zh-TW" altLang="en-US" sz="6000" b="1"/>
              <a:t>五達道三達德</a:t>
            </a:r>
          </a:p>
        </p:txBody>
      </p:sp>
      <p:pic>
        <p:nvPicPr>
          <p:cNvPr id="77827" name="Picture 3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8" descr="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2131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chemeClr val="bg1"/>
                </a:solidFill>
              </a:rPr>
              <a:t>第一段</a:t>
            </a:r>
            <a:endParaRPr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78851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3"/>
          <p:cNvSpPr>
            <a:spLocks/>
          </p:cNvSpPr>
          <p:nvPr/>
        </p:nvSpPr>
        <p:spPr bwMode="auto">
          <a:xfrm>
            <a:off x="179388" y="1557338"/>
            <a:ext cx="8785225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>
                <a:latin typeface="Cambria" pitchFamily="18" charset="0"/>
              </a:rPr>
              <a:t>　　天下之</a:t>
            </a:r>
            <a:r>
              <a:rPr kumimoji="1" lang="zh-TW" altLang="en-US" sz="3200">
                <a:solidFill>
                  <a:srgbClr val="0066FF"/>
                </a:solidFill>
                <a:latin typeface="Cambria" pitchFamily="18" charset="0"/>
              </a:rPr>
              <a:t>達道</a:t>
            </a:r>
            <a:r>
              <a:rPr kumimoji="1" lang="zh-TW" altLang="en-US" sz="3200">
                <a:latin typeface="Cambria" pitchFamily="18" charset="0"/>
              </a:rPr>
              <a:t>五，所以行之者三　。曰：君臣也、父子也、夫婦也、昆弟　也、朋友之交也</a:t>
            </a:r>
            <a:r>
              <a:rPr lang="zh-TW" altLang="en-US" sz="3200">
                <a:latin typeface="Cambria" pitchFamily="18" charset="0"/>
              </a:rPr>
              <a:t>──</a:t>
            </a:r>
            <a:r>
              <a:rPr kumimoji="1" lang="zh-TW" altLang="en-US" sz="3200">
                <a:latin typeface="Cambria" pitchFamily="18" charset="0"/>
              </a:rPr>
              <a:t>五者，天下之達道也；知　　、仁、勇</a:t>
            </a:r>
            <a:r>
              <a:rPr kumimoji="1" lang="zh-TW" altLang="en-US" sz="3200">
                <a:latin typeface="Cambria" pitchFamily="18" charset="0"/>
                <a:ea typeface="新細明體" pitchFamily="18" charset="-120"/>
              </a:rPr>
              <a:t>──</a:t>
            </a:r>
            <a:r>
              <a:rPr kumimoji="1" lang="zh-TW" altLang="en-US" sz="3200">
                <a:latin typeface="Cambria" pitchFamily="18" charset="0"/>
              </a:rPr>
              <a:t>三者，天下之達德也。所以行之者，一也　。</a:t>
            </a:r>
          </a:p>
        </p:txBody>
      </p:sp>
      <p:pic>
        <p:nvPicPr>
          <p:cNvPr id="78853" name="Picture 5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 descr="上方ICON-段落大意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7" descr="上方ICON-章旨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8" descr="上方ICON-研析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9" descr="下ICON-相關言例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052513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Picture 7" descr="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060575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9" name="Picture 13" descr="5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013325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1" descr="3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068638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1" name="Picture 12" descr="4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052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862" name="Group 15"/>
          <p:cNvGrpSpPr>
            <a:grpSpLocks/>
          </p:cNvGrpSpPr>
          <p:nvPr/>
        </p:nvGrpSpPr>
        <p:grpSpPr bwMode="auto">
          <a:xfrm>
            <a:off x="5364163" y="4076700"/>
            <a:ext cx="431800" cy="241300"/>
            <a:chOff x="2381" y="1706"/>
            <a:chExt cx="272" cy="152"/>
          </a:xfrm>
        </p:grpSpPr>
        <p:pic>
          <p:nvPicPr>
            <p:cNvPr id="78865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7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66" name="文字方塊 4"/>
            <p:cNvSpPr txBox="1">
              <a:spLocks noChangeArrowheads="1"/>
            </p:cNvSpPr>
            <p:nvPr/>
          </p:nvSpPr>
          <p:spPr bwMode="auto">
            <a:xfrm>
              <a:off x="2381" y="1706"/>
              <a:ext cx="23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/>
              <a:r>
                <a:rPr kumimoji="1" lang="zh-TW" altLang="en-US" sz="1200" b="1">
                  <a:latin typeface="Arial" pitchFamily="34" charset="0"/>
                </a:rPr>
                <a:t>ㄓ</a:t>
              </a:r>
            </a:p>
          </p:txBody>
        </p:sp>
      </p:grpSp>
      <p:sp>
        <p:nvSpPr>
          <p:cNvPr id="1761290" name="Rectangle 10"/>
          <p:cNvSpPr>
            <a:spLocks noChangeArrowheads="1"/>
          </p:cNvSpPr>
          <p:nvPr/>
        </p:nvSpPr>
        <p:spPr bwMode="auto">
          <a:xfrm>
            <a:off x="322263" y="2420938"/>
            <a:ext cx="8713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TW" altLang="en-US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朱</a:t>
            </a:r>
            <a:r>
              <a:rPr kumimoji="1" lang="en-US" altLang="zh-TW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〈</a:t>
            </a:r>
            <a:r>
              <a:rPr kumimoji="1" lang="zh-TW" altLang="en-US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注</a:t>
            </a:r>
            <a:r>
              <a:rPr kumimoji="1" lang="en-US" altLang="zh-TW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〉</a:t>
            </a:r>
            <a:r>
              <a:rPr kumimoji="1" lang="zh-TW" altLang="en-US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：「達道者，天下古今所共由之路，即</a:t>
            </a:r>
            <a:r>
              <a:rPr kumimoji="1" lang="en-US" altLang="zh-TW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《</a:t>
            </a:r>
            <a:r>
              <a:rPr kumimoji="1" lang="zh-TW" altLang="en-US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書</a:t>
            </a:r>
            <a:r>
              <a:rPr kumimoji="1" lang="en-US" altLang="zh-TW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》</a:t>
            </a:r>
            <a:r>
              <a:rPr kumimoji="1" lang="zh-TW" altLang="en-US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所謂五典，孟子所謂</a:t>
            </a:r>
            <a:r>
              <a:rPr kumimoji="1" lang="en-US" altLang="zh-TW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『</a:t>
            </a:r>
            <a:r>
              <a:rPr kumimoji="1" lang="zh-TW" altLang="en-US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父子有親，君臣有義，夫婦有別，長幼有序，朋友有信</a:t>
            </a:r>
            <a:r>
              <a:rPr kumimoji="1" lang="en-US" altLang="zh-TW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』</a:t>
            </a:r>
            <a:r>
              <a:rPr kumimoji="1" lang="zh-TW" altLang="en-US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是也。」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2339975" y="2133600"/>
            <a:ext cx="86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zh-TW" altLang="en-US" sz="1800">
                <a:latin typeface="Arial" pitchFamily="34" charset="0"/>
                <a:ea typeface="新細明體" pitchFamily="18" charset="-120"/>
              </a:rPr>
              <a:t>　　　　                                              　　　　　　　　　            　　　　　　　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61290" grpId="0"/>
      <p:bldP spid="1761290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chemeClr val="bg1"/>
                </a:solidFill>
              </a:rPr>
              <a:t>第二段</a:t>
            </a:r>
            <a:endParaRPr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79875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3"/>
          <p:cNvSpPr>
            <a:spLocks/>
          </p:cNvSpPr>
          <p:nvPr/>
        </p:nvSpPr>
        <p:spPr bwMode="auto">
          <a:xfrm>
            <a:off x="179388" y="1528763"/>
            <a:ext cx="8785225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>
                <a:latin typeface="Cambria" pitchFamily="18" charset="0"/>
              </a:rPr>
              <a:t>　　或生而知之，或學而知之，或困而知之，及其知之，一也　。或安而行之　，或利而行之，或勉強而行之，及其成功，一也。</a:t>
            </a:r>
          </a:p>
        </p:txBody>
      </p:sp>
      <p:pic>
        <p:nvPicPr>
          <p:cNvPr id="79877" name="Picture 5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6" descr="上方ICON-段落大意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 descr="下ICON-相關言例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052513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5" descr="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29972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6" descr="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9972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2" name="Picture 14" descr="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002756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3" name="Freeform 17"/>
          <p:cNvSpPr>
            <a:spLocks/>
          </p:cNvSpPr>
          <p:nvPr/>
        </p:nvSpPr>
        <p:spPr bwMode="auto">
          <a:xfrm rot="10807511" flipV="1">
            <a:off x="7596188" y="1844675"/>
            <a:ext cx="188912" cy="195263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1692275" y="1628775"/>
            <a:ext cx="14398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排比、類疊</a:t>
            </a:r>
          </a:p>
        </p:txBody>
      </p:sp>
      <p:grpSp>
        <p:nvGrpSpPr>
          <p:cNvPr id="493584" name="Group 16"/>
          <p:cNvGrpSpPr>
            <a:grpSpLocks/>
          </p:cNvGrpSpPr>
          <p:nvPr/>
        </p:nvGrpSpPr>
        <p:grpSpPr bwMode="auto">
          <a:xfrm>
            <a:off x="1258888" y="1700213"/>
            <a:ext cx="361950" cy="322262"/>
            <a:chOff x="249" y="2886"/>
            <a:chExt cx="228" cy="203"/>
          </a:xfrm>
        </p:grpSpPr>
        <p:grpSp>
          <p:nvGrpSpPr>
            <p:cNvPr id="79894" name="Group 12"/>
            <p:cNvGrpSpPr>
              <a:grpSpLocks/>
            </p:cNvGrpSpPr>
            <p:nvPr/>
          </p:nvGrpSpPr>
          <p:grpSpPr bwMode="auto">
            <a:xfrm rot="10762829" flipV="1">
              <a:off x="249" y="2931"/>
              <a:ext cx="228" cy="158"/>
              <a:chOff x="2154" y="3657"/>
              <a:chExt cx="230" cy="137"/>
            </a:xfrm>
          </p:grpSpPr>
          <p:sp>
            <p:nvSpPr>
              <p:cNvPr id="79896" name="Line 41"/>
              <p:cNvSpPr>
                <a:spLocks noChangeShapeType="1"/>
              </p:cNvSpPr>
              <p:nvPr/>
            </p:nvSpPr>
            <p:spPr bwMode="auto">
              <a:xfrm>
                <a:off x="2154" y="3664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9897" name="Line 40"/>
              <p:cNvSpPr>
                <a:spLocks noChangeShapeType="1"/>
              </p:cNvSpPr>
              <p:nvPr/>
            </p:nvSpPr>
            <p:spPr bwMode="auto">
              <a:xfrm flipV="1">
                <a:off x="2384" y="3657"/>
                <a:ext cx="0" cy="137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79895" name="Picture 37" descr="下標籤-修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886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9886" name="Freeform 17"/>
          <p:cNvSpPr>
            <a:spLocks/>
          </p:cNvSpPr>
          <p:nvPr/>
        </p:nvSpPr>
        <p:spPr bwMode="auto">
          <a:xfrm rot="10807511" flipV="1">
            <a:off x="2339975" y="3789363"/>
            <a:ext cx="188913" cy="195262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" name="文字方塊 48"/>
          <p:cNvSpPr txBox="1">
            <a:spLocks noChangeArrowheads="1"/>
          </p:cNvSpPr>
          <p:nvPr/>
        </p:nvSpPr>
        <p:spPr bwMode="auto">
          <a:xfrm>
            <a:off x="4211638" y="2565400"/>
            <a:ext cx="14398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排比、類疊</a:t>
            </a:r>
          </a:p>
        </p:txBody>
      </p:sp>
      <p:grpSp>
        <p:nvGrpSpPr>
          <p:cNvPr id="493598" name="Group 30"/>
          <p:cNvGrpSpPr>
            <a:grpSpLocks/>
          </p:cNvGrpSpPr>
          <p:nvPr/>
        </p:nvGrpSpPr>
        <p:grpSpPr bwMode="auto">
          <a:xfrm>
            <a:off x="3778250" y="2636838"/>
            <a:ext cx="361950" cy="322262"/>
            <a:chOff x="249" y="2886"/>
            <a:chExt cx="228" cy="203"/>
          </a:xfrm>
        </p:grpSpPr>
        <p:grpSp>
          <p:nvGrpSpPr>
            <p:cNvPr id="79890" name="Group 12"/>
            <p:cNvGrpSpPr>
              <a:grpSpLocks/>
            </p:cNvGrpSpPr>
            <p:nvPr/>
          </p:nvGrpSpPr>
          <p:grpSpPr bwMode="auto">
            <a:xfrm rot="10762829" flipV="1">
              <a:off x="249" y="2931"/>
              <a:ext cx="228" cy="158"/>
              <a:chOff x="2154" y="3657"/>
              <a:chExt cx="230" cy="137"/>
            </a:xfrm>
          </p:grpSpPr>
          <p:sp>
            <p:nvSpPr>
              <p:cNvPr id="79892" name="Line 41"/>
              <p:cNvSpPr>
                <a:spLocks noChangeShapeType="1"/>
              </p:cNvSpPr>
              <p:nvPr/>
            </p:nvSpPr>
            <p:spPr bwMode="auto">
              <a:xfrm>
                <a:off x="2154" y="3664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9893" name="Line 40"/>
              <p:cNvSpPr>
                <a:spLocks noChangeShapeType="1"/>
              </p:cNvSpPr>
              <p:nvPr/>
            </p:nvSpPr>
            <p:spPr bwMode="auto">
              <a:xfrm flipV="1">
                <a:off x="2384" y="3657"/>
                <a:ext cx="0" cy="137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79891" name="Picture 37" descr="下標籤-修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886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9889" name="Rectangle 36"/>
          <p:cNvSpPr>
            <a:spLocks noChangeArrowheads="1"/>
          </p:cNvSpPr>
          <p:nvPr/>
        </p:nvSpPr>
        <p:spPr bwMode="auto">
          <a:xfrm>
            <a:off x="8532813" y="2924175"/>
            <a:ext cx="67151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kumimoji="1" lang="zh-TW" altLang="en-US" sz="3200"/>
              <a:t>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3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5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93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59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chemeClr val="bg1"/>
                </a:solidFill>
              </a:rPr>
              <a:t>第三段</a:t>
            </a:r>
            <a:endParaRPr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80899" name="Rectangle 3"/>
          <p:cNvSpPr>
            <a:spLocks/>
          </p:cNvSpPr>
          <p:nvPr/>
        </p:nvSpPr>
        <p:spPr bwMode="auto">
          <a:xfrm>
            <a:off x="179388" y="1528763"/>
            <a:ext cx="8785225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 dirty="0"/>
              <a:t>　　子曰：「好學近乎知　，力行近乎仁，知恥近乎勇。知斯三者，則知所以　修身；知所以修身，則知所以治人；知所以治人，則知所以治天下國家矣。」　　　　　　　</a:t>
            </a:r>
            <a:r>
              <a:rPr kumimoji="1" lang="zh-TW" altLang="en-US" sz="3200" dirty="0">
                <a:latin typeface="Cambria" pitchFamily="18" charset="0"/>
                <a:ea typeface="新細明體" pitchFamily="18" charset="-120"/>
              </a:rPr>
              <a:t>──</a:t>
            </a:r>
            <a:r>
              <a:rPr kumimoji="1" lang="zh-TW" altLang="en-US" sz="3200" dirty="0"/>
              <a:t>節錄第二十章</a:t>
            </a:r>
          </a:p>
        </p:txBody>
      </p:sp>
      <p:pic>
        <p:nvPicPr>
          <p:cNvPr id="80900" name="Picture 4" descr="上方ICON-語譯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 descr="上方ICON-段落大意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 descr="下ICON-回主目錄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903" name="Group 7"/>
          <p:cNvGrpSpPr>
            <a:grpSpLocks/>
          </p:cNvGrpSpPr>
          <p:nvPr/>
        </p:nvGrpSpPr>
        <p:grpSpPr bwMode="auto">
          <a:xfrm>
            <a:off x="4787900" y="2108200"/>
            <a:ext cx="431800" cy="241300"/>
            <a:chOff x="2381" y="1706"/>
            <a:chExt cx="272" cy="152"/>
          </a:xfrm>
        </p:grpSpPr>
        <p:pic>
          <p:nvPicPr>
            <p:cNvPr id="80948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7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49" name="文字方塊 4"/>
            <p:cNvSpPr txBox="1">
              <a:spLocks noChangeArrowheads="1"/>
            </p:cNvSpPr>
            <p:nvPr/>
          </p:nvSpPr>
          <p:spPr bwMode="auto">
            <a:xfrm>
              <a:off x="2381" y="1706"/>
              <a:ext cx="23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/>
              <a:r>
                <a:rPr kumimoji="1" lang="zh-TW" altLang="en-US" sz="1200" b="1">
                  <a:latin typeface="Arial" pitchFamily="34" charset="0"/>
                </a:rPr>
                <a:t>ㄓ</a:t>
              </a:r>
            </a:p>
          </p:txBody>
        </p:sp>
      </p:grpSp>
      <p:pic>
        <p:nvPicPr>
          <p:cNvPr id="80904" name="Picture 24" descr="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997200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5" name="Freeform 17"/>
          <p:cNvSpPr>
            <a:spLocks/>
          </p:cNvSpPr>
          <p:nvPr/>
        </p:nvSpPr>
        <p:spPr bwMode="auto">
          <a:xfrm rot="10807511" flipV="1">
            <a:off x="1116013" y="2781300"/>
            <a:ext cx="188912" cy="195263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3348038" y="1628775"/>
            <a:ext cx="14398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排比、類疊</a:t>
            </a:r>
          </a:p>
        </p:txBody>
      </p:sp>
      <p:grpSp>
        <p:nvGrpSpPr>
          <p:cNvPr id="494605" name="Group 13"/>
          <p:cNvGrpSpPr>
            <a:grpSpLocks/>
          </p:cNvGrpSpPr>
          <p:nvPr/>
        </p:nvGrpSpPr>
        <p:grpSpPr bwMode="auto">
          <a:xfrm>
            <a:off x="2916238" y="1700213"/>
            <a:ext cx="361950" cy="322262"/>
            <a:chOff x="249" y="2886"/>
            <a:chExt cx="228" cy="203"/>
          </a:xfrm>
        </p:grpSpPr>
        <p:grpSp>
          <p:nvGrpSpPr>
            <p:cNvPr id="80944" name="Group 12"/>
            <p:cNvGrpSpPr>
              <a:grpSpLocks/>
            </p:cNvGrpSpPr>
            <p:nvPr/>
          </p:nvGrpSpPr>
          <p:grpSpPr bwMode="auto">
            <a:xfrm rot="10762829" flipV="1">
              <a:off x="249" y="2931"/>
              <a:ext cx="228" cy="158"/>
              <a:chOff x="2154" y="3657"/>
              <a:chExt cx="230" cy="137"/>
            </a:xfrm>
          </p:grpSpPr>
          <p:sp>
            <p:nvSpPr>
              <p:cNvPr id="80946" name="Line 41"/>
              <p:cNvSpPr>
                <a:spLocks noChangeShapeType="1"/>
              </p:cNvSpPr>
              <p:nvPr/>
            </p:nvSpPr>
            <p:spPr bwMode="auto">
              <a:xfrm>
                <a:off x="2154" y="3664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0947" name="Line 40"/>
              <p:cNvSpPr>
                <a:spLocks noChangeShapeType="1"/>
              </p:cNvSpPr>
              <p:nvPr/>
            </p:nvSpPr>
            <p:spPr bwMode="auto">
              <a:xfrm flipV="1">
                <a:off x="2384" y="3657"/>
                <a:ext cx="0" cy="137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80945" name="Picture 37" descr="下標籤-修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886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0908" name="Freeform 17"/>
          <p:cNvSpPr>
            <a:spLocks/>
          </p:cNvSpPr>
          <p:nvPr/>
        </p:nvSpPr>
        <p:spPr bwMode="auto">
          <a:xfrm rot="10807511" flipV="1">
            <a:off x="1476375" y="4724400"/>
            <a:ext cx="188913" cy="195263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" name="文字方塊 48"/>
          <p:cNvSpPr txBox="1">
            <a:spLocks noChangeArrowheads="1"/>
          </p:cNvSpPr>
          <p:nvPr/>
        </p:nvSpPr>
        <p:spPr bwMode="auto">
          <a:xfrm>
            <a:off x="2555875" y="2420938"/>
            <a:ext cx="22320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排比、類疊、層遞</a:t>
            </a:r>
          </a:p>
        </p:txBody>
      </p:sp>
      <p:grpSp>
        <p:nvGrpSpPr>
          <p:cNvPr id="494612" name="Group 20"/>
          <p:cNvGrpSpPr>
            <a:grpSpLocks/>
          </p:cNvGrpSpPr>
          <p:nvPr/>
        </p:nvGrpSpPr>
        <p:grpSpPr bwMode="auto">
          <a:xfrm>
            <a:off x="2124075" y="2708275"/>
            <a:ext cx="361950" cy="322263"/>
            <a:chOff x="249" y="2886"/>
            <a:chExt cx="228" cy="203"/>
          </a:xfrm>
        </p:grpSpPr>
        <p:grpSp>
          <p:nvGrpSpPr>
            <p:cNvPr id="80940" name="Group 12"/>
            <p:cNvGrpSpPr>
              <a:grpSpLocks/>
            </p:cNvGrpSpPr>
            <p:nvPr/>
          </p:nvGrpSpPr>
          <p:grpSpPr bwMode="auto">
            <a:xfrm rot="10762829" flipV="1">
              <a:off x="249" y="2931"/>
              <a:ext cx="228" cy="158"/>
              <a:chOff x="2154" y="3657"/>
              <a:chExt cx="230" cy="137"/>
            </a:xfrm>
          </p:grpSpPr>
          <p:sp>
            <p:nvSpPr>
              <p:cNvPr id="80942" name="Line 41"/>
              <p:cNvSpPr>
                <a:spLocks noChangeShapeType="1"/>
              </p:cNvSpPr>
              <p:nvPr/>
            </p:nvSpPr>
            <p:spPr bwMode="auto">
              <a:xfrm>
                <a:off x="2154" y="3664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0943" name="Line 40"/>
              <p:cNvSpPr>
                <a:spLocks noChangeShapeType="1"/>
              </p:cNvSpPr>
              <p:nvPr/>
            </p:nvSpPr>
            <p:spPr bwMode="auto">
              <a:xfrm flipV="1">
                <a:off x="2384" y="3657"/>
                <a:ext cx="0" cy="137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80941" name="Picture 37" descr="下標籤-修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886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4647" name="Group 55"/>
          <p:cNvGrpSpPr>
            <a:grpSpLocks/>
          </p:cNvGrpSpPr>
          <p:nvPr/>
        </p:nvGrpSpPr>
        <p:grpSpPr bwMode="auto">
          <a:xfrm>
            <a:off x="4427538" y="2708275"/>
            <a:ext cx="2152650" cy="244475"/>
            <a:chOff x="2789" y="1797"/>
            <a:chExt cx="1356" cy="154"/>
          </a:xfrm>
        </p:grpSpPr>
        <p:sp>
          <p:nvSpPr>
            <p:cNvPr id="80935" name="Text Box 34"/>
            <p:cNvSpPr txBox="1">
              <a:spLocks noChangeArrowheads="1"/>
            </p:cNvSpPr>
            <p:nvPr/>
          </p:nvSpPr>
          <p:spPr bwMode="auto">
            <a:xfrm>
              <a:off x="3061" y="1837"/>
              <a:ext cx="8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000">
                  <a:solidFill>
                    <a:srgbClr val="FF0066"/>
                  </a:solidFill>
                  <a:latin typeface="Arial" pitchFamily="34" charset="0"/>
                  <a:ea typeface="新細明體" pitchFamily="18" charset="-120"/>
                  <a:cs typeface="Arial" pitchFamily="34" charset="0"/>
                </a:rPr>
                <a:t>●</a:t>
              </a:r>
            </a:p>
          </p:txBody>
        </p:sp>
        <p:sp>
          <p:nvSpPr>
            <p:cNvPr id="80936" name="Text Box 36"/>
            <p:cNvSpPr txBox="1">
              <a:spLocks noChangeArrowheads="1"/>
            </p:cNvSpPr>
            <p:nvPr/>
          </p:nvSpPr>
          <p:spPr bwMode="auto">
            <a:xfrm>
              <a:off x="3337" y="1837"/>
              <a:ext cx="87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000">
                  <a:solidFill>
                    <a:srgbClr val="FF0066"/>
                  </a:solidFill>
                  <a:latin typeface="Arial" pitchFamily="34" charset="0"/>
                  <a:ea typeface="新細明體" pitchFamily="18" charset="-120"/>
                  <a:cs typeface="Arial" pitchFamily="34" charset="0"/>
                </a:rPr>
                <a:t>●</a:t>
              </a:r>
            </a:p>
          </p:txBody>
        </p:sp>
        <p:sp>
          <p:nvSpPr>
            <p:cNvPr id="80937" name="Text Box 38"/>
            <p:cNvSpPr txBox="1">
              <a:spLocks noChangeArrowheads="1"/>
            </p:cNvSpPr>
            <p:nvPr/>
          </p:nvSpPr>
          <p:spPr bwMode="auto">
            <a:xfrm>
              <a:off x="3833" y="1837"/>
              <a:ext cx="87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000">
                  <a:solidFill>
                    <a:srgbClr val="FF0066"/>
                  </a:solidFill>
                  <a:latin typeface="Arial" pitchFamily="34" charset="0"/>
                  <a:ea typeface="新細明體" pitchFamily="18" charset="-120"/>
                  <a:cs typeface="Arial" pitchFamily="34" charset="0"/>
                </a:rPr>
                <a:t>●</a:t>
              </a:r>
            </a:p>
          </p:txBody>
        </p:sp>
        <p:sp>
          <p:nvSpPr>
            <p:cNvPr id="80938" name="Text Box 39"/>
            <p:cNvSpPr txBox="1">
              <a:spLocks noChangeArrowheads="1"/>
            </p:cNvSpPr>
            <p:nvPr/>
          </p:nvSpPr>
          <p:spPr bwMode="auto">
            <a:xfrm>
              <a:off x="4059" y="1842"/>
              <a:ext cx="8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000">
                  <a:solidFill>
                    <a:srgbClr val="FF0066"/>
                  </a:solidFill>
                  <a:latin typeface="Arial" pitchFamily="34" charset="0"/>
                  <a:ea typeface="新細明體" pitchFamily="18" charset="-120"/>
                  <a:cs typeface="Arial" pitchFamily="34" charset="0"/>
                </a:rPr>
                <a:t>●</a:t>
              </a:r>
            </a:p>
          </p:txBody>
        </p:sp>
        <p:sp>
          <p:nvSpPr>
            <p:cNvPr id="80939" name="Rectangle 30"/>
            <p:cNvSpPr>
              <a:spLocks noChangeArrowheads="1"/>
            </p:cNvSpPr>
            <p:nvPr/>
          </p:nvSpPr>
          <p:spPr bwMode="auto">
            <a:xfrm>
              <a:off x="2789" y="1797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TW" altLang="en-US" sz="1000">
                  <a:solidFill>
                    <a:srgbClr val="FF0066"/>
                  </a:solidFill>
                  <a:latin typeface="Arial" pitchFamily="34" charset="0"/>
                  <a:ea typeface="新細明體" pitchFamily="18" charset="-120"/>
                  <a:cs typeface="Arial" pitchFamily="34" charset="0"/>
                </a:rPr>
                <a:t>●</a:t>
              </a:r>
            </a:p>
          </p:txBody>
        </p:sp>
      </p:grpSp>
      <p:grpSp>
        <p:nvGrpSpPr>
          <p:cNvPr id="494649" name="Group 57"/>
          <p:cNvGrpSpPr>
            <a:grpSpLocks/>
          </p:cNvGrpSpPr>
          <p:nvPr/>
        </p:nvGrpSpPr>
        <p:grpSpPr bwMode="auto">
          <a:xfrm>
            <a:off x="323850" y="2774950"/>
            <a:ext cx="8424863" cy="1158875"/>
            <a:chOff x="204" y="1797"/>
            <a:chExt cx="5307" cy="730"/>
          </a:xfrm>
        </p:grpSpPr>
        <p:sp>
          <p:nvSpPr>
            <p:cNvPr id="80929" name="Rectangle 37"/>
            <p:cNvSpPr>
              <a:spLocks noChangeArrowheads="1"/>
            </p:cNvSpPr>
            <p:nvPr/>
          </p:nvSpPr>
          <p:spPr bwMode="auto">
            <a:xfrm>
              <a:off x="204" y="2373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TW" altLang="en-US" sz="1000">
                  <a:solidFill>
                    <a:srgbClr val="FF0066"/>
                  </a:solidFill>
                  <a:latin typeface="Arial" pitchFamily="34" charset="0"/>
                  <a:ea typeface="新細明體" pitchFamily="18" charset="-120"/>
                  <a:cs typeface="Arial" pitchFamily="34" charset="0"/>
                </a:rPr>
                <a:t>●</a:t>
              </a:r>
            </a:p>
          </p:txBody>
        </p:sp>
        <p:grpSp>
          <p:nvGrpSpPr>
            <p:cNvPr id="80930" name="Group 56"/>
            <p:cNvGrpSpPr>
              <a:grpSpLocks/>
            </p:cNvGrpSpPr>
            <p:nvPr/>
          </p:nvGrpSpPr>
          <p:grpSpPr bwMode="auto">
            <a:xfrm>
              <a:off x="4558" y="1797"/>
              <a:ext cx="953" cy="168"/>
              <a:chOff x="4558" y="1811"/>
              <a:chExt cx="953" cy="168"/>
            </a:xfrm>
          </p:grpSpPr>
          <p:sp>
            <p:nvSpPr>
              <p:cNvPr id="80931" name="Rectangle 39"/>
              <p:cNvSpPr>
                <a:spLocks noChangeArrowheads="1"/>
              </p:cNvSpPr>
              <p:nvPr/>
            </p:nvSpPr>
            <p:spPr bwMode="auto">
              <a:xfrm>
                <a:off x="4558" y="1825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TW" altLang="en-US" sz="1000">
                    <a:solidFill>
                      <a:srgbClr val="FF0066"/>
                    </a:solidFill>
                    <a:latin typeface="Arial" pitchFamily="34" charset="0"/>
                    <a:ea typeface="新細明體" pitchFamily="18" charset="-120"/>
                    <a:cs typeface="Arial" pitchFamily="34" charset="0"/>
                  </a:rPr>
                  <a:t>●</a:t>
                </a:r>
              </a:p>
            </p:txBody>
          </p:sp>
          <p:sp>
            <p:nvSpPr>
              <p:cNvPr id="80932" name="Rectangle 40"/>
              <p:cNvSpPr>
                <a:spLocks noChangeArrowheads="1"/>
              </p:cNvSpPr>
              <p:nvPr/>
            </p:nvSpPr>
            <p:spPr bwMode="auto">
              <a:xfrm>
                <a:off x="4816" y="1825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TW" altLang="en-US" sz="1000">
                    <a:solidFill>
                      <a:srgbClr val="FF0066"/>
                    </a:solidFill>
                    <a:latin typeface="Arial" pitchFamily="34" charset="0"/>
                    <a:ea typeface="新細明體" pitchFamily="18" charset="-120"/>
                    <a:cs typeface="Arial" pitchFamily="34" charset="0"/>
                  </a:rPr>
                  <a:t>●</a:t>
                </a:r>
              </a:p>
            </p:txBody>
          </p:sp>
          <p:sp>
            <p:nvSpPr>
              <p:cNvPr id="80933" name="Rectangle 41"/>
              <p:cNvSpPr>
                <a:spLocks noChangeArrowheads="1"/>
              </p:cNvSpPr>
              <p:nvPr/>
            </p:nvSpPr>
            <p:spPr bwMode="auto">
              <a:xfrm>
                <a:off x="5057" y="1811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TW" altLang="en-US" sz="1000">
                    <a:solidFill>
                      <a:srgbClr val="FF0066"/>
                    </a:solidFill>
                    <a:latin typeface="Arial" pitchFamily="34" charset="0"/>
                    <a:ea typeface="新細明體" pitchFamily="18" charset="-120"/>
                    <a:cs typeface="Arial" pitchFamily="34" charset="0"/>
                  </a:rPr>
                  <a:t>●</a:t>
                </a:r>
              </a:p>
            </p:txBody>
          </p:sp>
          <p:sp>
            <p:nvSpPr>
              <p:cNvPr id="80934" name="Rectangle 42"/>
              <p:cNvSpPr>
                <a:spLocks noChangeArrowheads="1"/>
              </p:cNvSpPr>
              <p:nvPr/>
            </p:nvSpPr>
            <p:spPr bwMode="auto">
              <a:xfrm>
                <a:off x="5315" y="1811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TW" altLang="en-US" sz="1000">
                    <a:solidFill>
                      <a:srgbClr val="FF0066"/>
                    </a:solidFill>
                    <a:latin typeface="Arial" pitchFamily="34" charset="0"/>
                    <a:ea typeface="新細明體" pitchFamily="18" charset="-120"/>
                    <a:cs typeface="Arial" pitchFamily="34" charset="0"/>
                  </a:rPr>
                  <a:t>●</a:t>
                </a:r>
              </a:p>
            </p:txBody>
          </p:sp>
        </p:grpSp>
      </p:grpSp>
      <p:grpSp>
        <p:nvGrpSpPr>
          <p:cNvPr id="494636" name="Group 44"/>
          <p:cNvGrpSpPr>
            <a:grpSpLocks/>
          </p:cNvGrpSpPr>
          <p:nvPr/>
        </p:nvGrpSpPr>
        <p:grpSpPr bwMode="auto">
          <a:xfrm>
            <a:off x="1619250" y="3789363"/>
            <a:ext cx="1800225" cy="168275"/>
            <a:chOff x="1020" y="2432"/>
            <a:chExt cx="1134" cy="106"/>
          </a:xfrm>
        </p:grpSpPr>
        <p:sp>
          <p:nvSpPr>
            <p:cNvPr id="80924" name="Text Box 34"/>
            <p:cNvSpPr txBox="1">
              <a:spLocks noChangeArrowheads="1"/>
            </p:cNvSpPr>
            <p:nvPr/>
          </p:nvSpPr>
          <p:spPr bwMode="auto">
            <a:xfrm>
              <a:off x="1292" y="2442"/>
              <a:ext cx="9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000">
                  <a:solidFill>
                    <a:srgbClr val="FF0066"/>
                  </a:solidFill>
                  <a:latin typeface="Arial" pitchFamily="34" charset="0"/>
                  <a:ea typeface="新細明體" pitchFamily="18" charset="-120"/>
                  <a:cs typeface="Arial" pitchFamily="34" charset="0"/>
                </a:rPr>
                <a:t>●</a:t>
              </a:r>
            </a:p>
          </p:txBody>
        </p:sp>
        <p:sp>
          <p:nvSpPr>
            <p:cNvPr id="80925" name="Text Box 36"/>
            <p:cNvSpPr txBox="1">
              <a:spLocks noChangeArrowheads="1"/>
            </p:cNvSpPr>
            <p:nvPr/>
          </p:nvSpPr>
          <p:spPr bwMode="auto">
            <a:xfrm>
              <a:off x="1538" y="2442"/>
              <a:ext cx="9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000" dirty="0">
                  <a:solidFill>
                    <a:srgbClr val="FF0066"/>
                  </a:solidFill>
                  <a:latin typeface="Arial" pitchFamily="34" charset="0"/>
                  <a:ea typeface="新細明體" pitchFamily="18" charset="-120"/>
                  <a:cs typeface="Arial" pitchFamily="34" charset="0"/>
                </a:rPr>
                <a:t>●</a:t>
              </a:r>
            </a:p>
          </p:txBody>
        </p:sp>
        <p:sp>
          <p:nvSpPr>
            <p:cNvPr id="80926" name="Text Box 38"/>
            <p:cNvSpPr txBox="1">
              <a:spLocks noChangeArrowheads="1"/>
            </p:cNvSpPr>
            <p:nvPr/>
          </p:nvSpPr>
          <p:spPr bwMode="auto">
            <a:xfrm>
              <a:off x="1794" y="2437"/>
              <a:ext cx="9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000" dirty="0">
                  <a:solidFill>
                    <a:srgbClr val="FF0066"/>
                  </a:solidFill>
                  <a:latin typeface="Arial" pitchFamily="34" charset="0"/>
                  <a:ea typeface="新細明體" pitchFamily="18" charset="-120"/>
                  <a:cs typeface="Arial" pitchFamily="34" charset="0"/>
                </a:rPr>
                <a:t>●</a:t>
              </a:r>
            </a:p>
          </p:txBody>
        </p:sp>
        <p:sp>
          <p:nvSpPr>
            <p:cNvPr id="80927" name="Text Box 39"/>
            <p:cNvSpPr txBox="1">
              <a:spLocks noChangeArrowheads="1"/>
            </p:cNvSpPr>
            <p:nvPr/>
          </p:nvSpPr>
          <p:spPr bwMode="auto">
            <a:xfrm>
              <a:off x="2064" y="2432"/>
              <a:ext cx="9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000">
                  <a:solidFill>
                    <a:srgbClr val="FF0066"/>
                  </a:solidFill>
                  <a:latin typeface="Arial" pitchFamily="34" charset="0"/>
                  <a:ea typeface="新細明體" pitchFamily="18" charset="-120"/>
                  <a:cs typeface="Arial" pitchFamily="34" charset="0"/>
                </a:rPr>
                <a:t>●</a:t>
              </a:r>
            </a:p>
          </p:txBody>
        </p:sp>
        <p:sp>
          <p:nvSpPr>
            <p:cNvPr id="80928" name="Text Box 39"/>
            <p:cNvSpPr txBox="1">
              <a:spLocks noChangeArrowheads="1"/>
            </p:cNvSpPr>
            <p:nvPr/>
          </p:nvSpPr>
          <p:spPr bwMode="auto">
            <a:xfrm>
              <a:off x="1020" y="2437"/>
              <a:ext cx="9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000">
                  <a:solidFill>
                    <a:srgbClr val="FF0066"/>
                  </a:solidFill>
                  <a:latin typeface="Arial" pitchFamily="34" charset="0"/>
                  <a:ea typeface="新細明體" pitchFamily="18" charset="-120"/>
                  <a:cs typeface="Arial" pitchFamily="34" charset="0"/>
                </a:rPr>
                <a:t>●</a:t>
              </a:r>
            </a:p>
          </p:txBody>
        </p:sp>
      </p:grpSp>
      <p:grpSp>
        <p:nvGrpSpPr>
          <p:cNvPr id="494637" name="Group 45"/>
          <p:cNvGrpSpPr>
            <a:grpSpLocks/>
          </p:cNvGrpSpPr>
          <p:nvPr/>
        </p:nvGrpSpPr>
        <p:grpSpPr bwMode="auto">
          <a:xfrm>
            <a:off x="4067175" y="3789363"/>
            <a:ext cx="1800225" cy="168275"/>
            <a:chOff x="1020" y="2432"/>
            <a:chExt cx="1134" cy="106"/>
          </a:xfrm>
        </p:grpSpPr>
        <p:sp>
          <p:nvSpPr>
            <p:cNvPr id="80919" name="Text Box 34"/>
            <p:cNvSpPr txBox="1">
              <a:spLocks noChangeArrowheads="1"/>
            </p:cNvSpPr>
            <p:nvPr/>
          </p:nvSpPr>
          <p:spPr bwMode="auto">
            <a:xfrm>
              <a:off x="1272" y="2442"/>
              <a:ext cx="9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000" dirty="0">
                  <a:solidFill>
                    <a:srgbClr val="FF0066"/>
                  </a:solidFill>
                  <a:latin typeface="Arial" pitchFamily="34" charset="0"/>
                  <a:ea typeface="新細明體" pitchFamily="18" charset="-120"/>
                  <a:cs typeface="Arial" pitchFamily="34" charset="0"/>
                </a:rPr>
                <a:t>●</a:t>
              </a:r>
            </a:p>
          </p:txBody>
        </p:sp>
        <p:sp>
          <p:nvSpPr>
            <p:cNvPr id="80920" name="Text Box 36"/>
            <p:cNvSpPr txBox="1">
              <a:spLocks noChangeArrowheads="1"/>
            </p:cNvSpPr>
            <p:nvPr/>
          </p:nvSpPr>
          <p:spPr bwMode="auto">
            <a:xfrm>
              <a:off x="1520" y="2442"/>
              <a:ext cx="9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000" dirty="0">
                  <a:solidFill>
                    <a:srgbClr val="FF0066"/>
                  </a:solidFill>
                  <a:latin typeface="Arial" pitchFamily="34" charset="0"/>
                  <a:ea typeface="新細明體" pitchFamily="18" charset="-120"/>
                  <a:cs typeface="Arial" pitchFamily="34" charset="0"/>
                </a:rPr>
                <a:t>●</a:t>
              </a:r>
            </a:p>
          </p:txBody>
        </p:sp>
        <p:sp>
          <p:nvSpPr>
            <p:cNvPr id="80921" name="Text Box 38"/>
            <p:cNvSpPr txBox="1">
              <a:spLocks noChangeArrowheads="1"/>
            </p:cNvSpPr>
            <p:nvPr/>
          </p:nvSpPr>
          <p:spPr bwMode="auto">
            <a:xfrm>
              <a:off x="1791" y="2437"/>
              <a:ext cx="9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000">
                  <a:solidFill>
                    <a:srgbClr val="FF0066"/>
                  </a:solidFill>
                  <a:latin typeface="Arial" pitchFamily="34" charset="0"/>
                  <a:ea typeface="新細明體" pitchFamily="18" charset="-120"/>
                  <a:cs typeface="Arial" pitchFamily="34" charset="0"/>
                </a:rPr>
                <a:t>●</a:t>
              </a:r>
            </a:p>
          </p:txBody>
        </p:sp>
        <p:sp>
          <p:nvSpPr>
            <p:cNvPr id="80922" name="Text Box 39"/>
            <p:cNvSpPr txBox="1">
              <a:spLocks noChangeArrowheads="1"/>
            </p:cNvSpPr>
            <p:nvPr/>
          </p:nvSpPr>
          <p:spPr bwMode="auto">
            <a:xfrm>
              <a:off x="2064" y="2432"/>
              <a:ext cx="9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000">
                  <a:solidFill>
                    <a:srgbClr val="FF0066"/>
                  </a:solidFill>
                  <a:latin typeface="Arial" pitchFamily="34" charset="0"/>
                  <a:ea typeface="新細明體" pitchFamily="18" charset="-120"/>
                  <a:cs typeface="Arial" pitchFamily="34" charset="0"/>
                </a:rPr>
                <a:t>●</a:t>
              </a:r>
            </a:p>
          </p:txBody>
        </p:sp>
        <p:sp>
          <p:nvSpPr>
            <p:cNvPr id="80923" name="Text Box 39"/>
            <p:cNvSpPr txBox="1">
              <a:spLocks noChangeArrowheads="1"/>
            </p:cNvSpPr>
            <p:nvPr/>
          </p:nvSpPr>
          <p:spPr bwMode="auto">
            <a:xfrm>
              <a:off x="1020" y="2437"/>
              <a:ext cx="9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TW" altLang="en-US" sz="1000">
                  <a:solidFill>
                    <a:srgbClr val="FF0066"/>
                  </a:solidFill>
                  <a:latin typeface="Arial" pitchFamily="34" charset="0"/>
                  <a:ea typeface="新細明體" pitchFamily="18" charset="-120"/>
                  <a:cs typeface="Arial" pitchFamily="34" charset="0"/>
                </a:rPr>
                <a:t>●</a:t>
              </a:r>
            </a:p>
          </p:txBody>
        </p:sp>
      </p:grpSp>
      <p:pic>
        <p:nvPicPr>
          <p:cNvPr id="1732638" name="Picture 30" descr="下標籤-修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34290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6769100" y="3395663"/>
            <a:ext cx="6111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zh-TW" altLang="en-US" sz="2100" b="1">
                <a:solidFill>
                  <a:srgbClr val="FF0066"/>
                </a:solidFill>
                <a:latin typeface="Arial" pitchFamily="34" charset="0"/>
                <a:ea typeface="微軟正黑體" pitchFamily="34" charset="-120"/>
              </a:rPr>
              <a:t>頂真</a:t>
            </a:r>
          </a:p>
        </p:txBody>
      </p:sp>
      <p:pic>
        <p:nvPicPr>
          <p:cNvPr id="5" name="Picture 30" descr="下標籤-修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4370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48"/>
          <p:cNvSpPr txBox="1">
            <a:spLocks noChangeArrowheads="1"/>
          </p:cNvSpPr>
          <p:nvPr/>
        </p:nvSpPr>
        <p:spPr bwMode="auto">
          <a:xfrm>
            <a:off x="3455988" y="4365625"/>
            <a:ext cx="6111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zh-TW" altLang="en-US" sz="2100" b="1">
                <a:solidFill>
                  <a:srgbClr val="FF0066"/>
                </a:solidFill>
                <a:latin typeface="Arial" pitchFamily="34" charset="0"/>
                <a:ea typeface="微軟正黑體" pitchFamily="34" charset="-120"/>
              </a:rPr>
              <a:t>頂真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4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60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94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6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32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26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49" grpId="0"/>
      <p:bldP spid="49" grpId="1"/>
      <p:bldP spid="6" grpId="0"/>
      <p:bldP spid="6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分頁底圖-段落大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kumimoji="1" lang="zh-TW" altLang="en-US" sz="4400" b="1">
                <a:solidFill>
                  <a:srgbClr val="FFFFFF"/>
                </a:solidFill>
                <a:latin typeface="Calibri" pitchFamily="34" charset="0"/>
              </a:rPr>
              <a:t>第一段</a:t>
            </a:r>
          </a:p>
        </p:txBody>
      </p:sp>
      <p:sp>
        <p:nvSpPr>
          <p:cNvPr id="81924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zh-TW" sz="3200"/>
              <a:t>‧</a:t>
            </a:r>
            <a:r>
              <a:rPr kumimoji="1" lang="zh-TW" altLang="zh-TW" sz="3200">
                <a:latin typeface="Cambria" pitchFamily="18" charset="0"/>
              </a:rPr>
              <a:t>說明五達道、三達德內容。</a:t>
            </a:r>
          </a:p>
        </p:txBody>
      </p:sp>
      <p:pic>
        <p:nvPicPr>
          <p:cNvPr id="81925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分頁底圖-段落大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kumimoji="1" lang="zh-TW" altLang="en-US" sz="4400" b="1">
                <a:solidFill>
                  <a:srgbClr val="FFFFFF"/>
                </a:solidFill>
                <a:latin typeface="Calibri" pitchFamily="34" charset="0"/>
              </a:rPr>
              <a:t>第二段</a:t>
            </a:r>
          </a:p>
        </p:txBody>
      </p:sp>
      <p:sp>
        <p:nvSpPr>
          <p:cNvPr id="82948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zh-TW" sz="3200"/>
              <a:t>‧</a:t>
            </a:r>
            <a:r>
              <a:rPr kumimoji="1" lang="zh-TW" altLang="zh-TW" sz="3200">
                <a:latin typeface="Cambria" pitchFamily="18" charset="0"/>
              </a:rPr>
              <a:t>說明</a:t>
            </a:r>
            <a:r>
              <a:rPr kumimoji="1" lang="zh-TW" altLang="en-US" sz="3200">
                <a:latin typeface="Cambria" pitchFamily="18" charset="0"/>
              </a:rPr>
              <a:t>「</a:t>
            </a:r>
            <a:r>
              <a:rPr kumimoji="1" lang="zh-TW" altLang="zh-TW" sz="3200">
                <a:latin typeface="Cambria" pitchFamily="18" charset="0"/>
              </a:rPr>
              <a:t>知</a:t>
            </a:r>
            <a:r>
              <a:rPr kumimoji="1" lang="zh-TW" altLang="en-US" sz="3200">
                <a:latin typeface="Cambria" pitchFamily="18" charset="0"/>
              </a:rPr>
              <a:t>」</a:t>
            </a:r>
            <a:r>
              <a:rPr kumimoji="1" lang="zh-TW" altLang="zh-TW" sz="3200">
                <a:latin typeface="Cambria" pitchFamily="18" charset="0"/>
              </a:rPr>
              <a:t>與</a:t>
            </a:r>
            <a:r>
              <a:rPr kumimoji="1" lang="zh-TW" altLang="en-US" sz="3200">
                <a:latin typeface="Cambria" pitchFamily="18" charset="0"/>
              </a:rPr>
              <a:t>「</a:t>
            </a:r>
            <a:r>
              <a:rPr kumimoji="1" lang="zh-TW" altLang="zh-TW" sz="3200">
                <a:latin typeface="Cambria" pitchFamily="18" charset="0"/>
              </a:rPr>
              <a:t>行</a:t>
            </a:r>
            <a:r>
              <a:rPr kumimoji="1" lang="zh-TW" altLang="en-US" sz="3200">
                <a:latin typeface="Cambria" pitchFamily="18" charset="0"/>
              </a:rPr>
              <a:t>」</a:t>
            </a:r>
            <a:r>
              <a:rPr kumimoji="1" lang="zh-TW" altLang="zh-TW" sz="3200">
                <a:latin typeface="Cambria" pitchFamily="18" charset="0"/>
              </a:rPr>
              <a:t>的過程與途徑雖不同，</a:t>
            </a:r>
            <a:endParaRPr kumimoji="1" lang="zh-TW" altLang="en-US" sz="3200">
              <a:latin typeface="Cambria" pitchFamily="18" charset="0"/>
            </a:endParaRPr>
          </a:p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zh-TW" sz="3200">
                <a:latin typeface="Cambria" pitchFamily="18" charset="0"/>
              </a:rPr>
              <a:t>　但若有心去做，最終都是一樣的。</a:t>
            </a:r>
          </a:p>
        </p:txBody>
      </p:sp>
      <p:pic>
        <p:nvPicPr>
          <p:cNvPr id="82949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8313" y="1052513"/>
            <a:ext cx="8407400" cy="47815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</a:rPr>
              <a:t>《</a:t>
            </a:r>
            <a:r>
              <a:rPr lang="zh-TW" altLang="en-US" sz="3200" smtClean="0">
                <a:solidFill>
                  <a:schemeClr val="tx1"/>
                </a:solidFill>
              </a:rPr>
              <a:t>中庸</a:t>
            </a:r>
            <a:r>
              <a:rPr lang="en-US" altLang="zh-TW" sz="3200" smtClean="0">
                <a:solidFill>
                  <a:schemeClr val="tx1"/>
                </a:solidFill>
              </a:rPr>
              <a:t>》</a:t>
            </a:r>
            <a:r>
              <a:rPr lang="zh-TW" altLang="en-US" sz="3200" smtClean="0">
                <a:solidFill>
                  <a:schemeClr val="tx1"/>
                </a:solidFill>
              </a:rPr>
              <a:t>告訴我們，人在「成己」之後，還要進一步「成物」，也就是個人與自然萬物必須共存共榮。請欣賞一段由「動物星球頻道」製作的動畫，了解</a:t>
            </a:r>
            <a:r>
              <a:rPr lang="en-US" altLang="zh-TW" sz="3200" smtClean="0">
                <a:solidFill>
                  <a:schemeClr val="tx1"/>
                </a:solidFill>
              </a:rPr>
              <a:t>《</a:t>
            </a:r>
            <a:r>
              <a:rPr lang="zh-TW" altLang="en-US" sz="3200" smtClean="0">
                <a:solidFill>
                  <a:schemeClr val="tx1"/>
                </a:solidFill>
              </a:rPr>
              <a:t>中庸</a:t>
            </a:r>
            <a:r>
              <a:rPr lang="en-US" altLang="zh-TW" sz="3200" smtClean="0">
                <a:solidFill>
                  <a:schemeClr val="tx1"/>
                </a:solidFill>
              </a:rPr>
              <a:t>》</a:t>
            </a:r>
            <a:r>
              <a:rPr lang="zh-TW" altLang="en-US" sz="3200" smtClean="0">
                <a:solidFill>
                  <a:schemeClr val="tx1"/>
                </a:solidFill>
              </a:rPr>
              <a:t>「成己」進而「成物」的意義。</a:t>
            </a:r>
            <a:endParaRPr lang="en-US" altLang="zh-TW" sz="3200" smtClean="0">
              <a:solidFill>
                <a:schemeClr val="tx1"/>
              </a:solidFill>
            </a:endParaRPr>
          </a:p>
          <a:p>
            <a:pPr marL="44450" indent="0" algn="ctr">
              <a:buFont typeface="Wingdings 2" pitchFamily="18" charset="2"/>
              <a:buNone/>
              <a:defRPr/>
            </a:pPr>
            <a:r>
              <a:rPr lang="zh-TW" altLang="en-US" sz="3200" b="1" smtClean="0">
                <a:solidFill>
                  <a:schemeClr val="hlink"/>
                </a:solidFill>
                <a:hlinkClick r:id="rId3"/>
              </a:rPr>
              <a:t>環保動畫</a:t>
            </a:r>
            <a:endParaRPr lang="en-US" altLang="zh-TW" sz="3200" b="1" smtClean="0">
              <a:solidFill>
                <a:schemeClr val="hlink"/>
              </a:solidFill>
            </a:endParaRPr>
          </a:p>
          <a:p>
            <a:pPr marL="44450" indent="0" algn="ctr">
              <a:buFont typeface="Wingdings 2" pitchFamily="18" charset="2"/>
              <a:buNone/>
              <a:defRPr/>
            </a:pPr>
            <a:endParaRPr lang="zh-TW" altLang="en-US" sz="3200" b="1" smtClean="0">
              <a:solidFill>
                <a:schemeClr val="hlink"/>
              </a:solidFill>
            </a:endParaRPr>
          </a:p>
        </p:txBody>
      </p:sp>
      <p:pic>
        <p:nvPicPr>
          <p:cNvPr id="28675" name="圖片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221163"/>
            <a:ext cx="4248150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1476375" y="-100013"/>
            <a:ext cx="7056438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/>
            <a:r>
              <a:rPr kumimoji="1" lang="zh-TW" altLang="en-US" sz="4400" b="1">
                <a:solidFill>
                  <a:schemeClr val="bg1"/>
                </a:solidFill>
              </a:rPr>
              <a:t>人與環境如何共存共榮</a:t>
            </a:r>
          </a:p>
        </p:txBody>
      </p:sp>
      <p:pic>
        <p:nvPicPr>
          <p:cNvPr id="28677" name="Picture 9" descr="左側ICON-影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794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7165975" y="5740400"/>
            <a:ext cx="17986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en-US" altLang="zh-TW" sz="1800"/>
              <a:t>※</a:t>
            </a:r>
            <a:r>
              <a:rPr kumimoji="1" lang="zh-TW" altLang="en-US" sz="1800"/>
              <a:t>請使用</a:t>
            </a:r>
            <a:r>
              <a:rPr kumimoji="1" lang="en-US" altLang="zh-TW" sz="1800"/>
              <a:t>google</a:t>
            </a:r>
          </a:p>
          <a:p>
            <a:pPr eaLnBrk="1" hangingPunct="1"/>
            <a:r>
              <a:rPr kumimoji="1" lang="zh-TW" altLang="en-US" sz="1800"/>
              <a:t>瀏覽器觀看</a:t>
            </a:r>
            <a:r>
              <a:rPr kumimoji="1" lang="zh-TW" altLang="en-US" sz="18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8679" name="Picture 11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37368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分頁底圖-段落大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kumimoji="1" lang="zh-TW" altLang="en-US" sz="4400" b="1">
                <a:solidFill>
                  <a:srgbClr val="FFFFFF"/>
                </a:solidFill>
                <a:latin typeface="Calibri" pitchFamily="34" charset="0"/>
              </a:rPr>
              <a:t>第三段</a:t>
            </a:r>
          </a:p>
        </p:txBody>
      </p:sp>
      <p:sp>
        <p:nvSpPr>
          <p:cNvPr id="83972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zh-TW" sz="3200"/>
              <a:t>‧</a:t>
            </a:r>
            <a:r>
              <a:rPr kumimoji="1" lang="zh-TW" altLang="zh-TW" sz="3200">
                <a:latin typeface="Cambria" pitchFamily="18" charset="0"/>
              </a:rPr>
              <a:t>說明由修身進而學會治人、治天下國家的歷</a:t>
            </a:r>
            <a:endParaRPr kumimoji="1" lang="zh-TW" altLang="en-US" sz="3200">
              <a:latin typeface="Cambria" pitchFamily="18" charset="0"/>
            </a:endParaRPr>
          </a:p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zh-TW" sz="3200">
                <a:latin typeface="Cambria" pitchFamily="18" charset="0"/>
              </a:rPr>
              <a:t>　程。</a:t>
            </a:r>
          </a:p>
        </p:txBody>
      </p:sp>
      <p:pic>
        <p:nvPicPr>
          <p:cNvPr id="83973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kumimoji="1" lang="zh-TW" altLang="en-US" sz="4400" b="1">
                <a:solidFill>
                  <a:srgbClr val="FFFFFF"/>
                </a:solidFill>
                <a:latin typeface="Calibri" pitchFamily="34" charset="0"/>
              </a:rPr>
              <a:t>第一段</a:t>
            </a:r>
          </a:p>
        </p:txBody>
      </p:sp>
      <p:pic>
        <p:nvPicPr>
          <p:cNvPr id="84995" name="Picture 6" descr="分頁底圖-相關言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3"/>
          <p:cNvSpPr>
            <a:spLocks/>
          </p:cNvSpPr>
          <p:nvPr/>
        </p:nvSpPr>
        <p:spPr bwMode="auto">
          <a:xfrm>
            <a:off x="179388" y="804863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 eaLnBrk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zh-TW" sz="3200"/>
              <a:t>1.</a:t>
            </a:r>
            <a:r>
              <a:rPr kumimoji="1" lang="zh-TW" altLang="en-US" sz="3200"/>
              <a:t>父子有親，君臣有義，夫婦有別，長幼有序，朋友有信。（</a:t>
            </a:r>
            <a:r>
              <a:rPr kumimoji="1" lang="zh-TW" altLang="zh-TW" sz="3200"/>
              <a:t>《</a:t>
            </a:r>
            <a:r>
              <a:rPr kumimoji="1" lang="zh-TW" altLang="en-US" sz="3200"/>
              <a:t>孟子</a:t>
            </a:r>
            <a:r>
              <a:rPr kumimoji="1" lang="zh-TW" altLang="zh-TW" sz="3200"/>
              <a:t>‧</a:t>
            </a:r>
            <a:r>
              <a:rPr kumimoji="1" lang="zh-TW" altLang="en-US" sz="3200"/>
              <a:t>滕文公</a:t>
            </a:r>
            <a:r>
              <a:rPr kumimoji="1" lang="zh-TW" altLang="zh-TW" sz="3200"/>
              <a:t>》</a:t>
            </a:r>
            <a:r>
              <a:rPr kumimoji="1" lang="zh-TW" altLang="en-US" sz="3200"/>
              <a:t>上）</a:t>
            </a:r>
            <a:endParaRPr kumimoji="1" lang="en-US" altLang="zh-TW" sz="3200"/>
          </a:p>
          <a:p>
            <a:pPr marL="273050" indent="-228600" eaLnBrk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zh-TW" sz="3200"/>
              <a:t>2.</a:t>
            </a:r>
            <a:r>
              <a:rPr kumimoji="1" lang="zh-TW" altLang="en-US" sz="3200"/>
              <a:t>賢賢易色，事父母能竭其力，事君能致其身，與朋友交，言而有信。（</a:t>
            </a:r>
            <a:r>
              <a:rPr kumimoji="1" lang="zh-TW" altLang="zh-TW" sz="3200"/>
              <a:t>《</a:t>
            </a:r>
            <a:r>
              <a:rPr kumimoji="1" lang="zh-TW" altLang="en-US" sz="3200"/>
              <a:t>論語</a:t>
            </a:r>
            <a:r>
              <a:rPr kumimoji="1" lang="zh-TW" altLang="zh-TW" sz="3200"/>
              <a:t>‧</a:t>
            </a:r>
            <a:r>
              <a:rPr kumimoji="1" lang="zh-TW" altLang="en-US" sz="3200"/>
              <a:t>學而</a:t>
            </a:r>
            <a:r>
              <a:rPr kumimoji="1" lang="zh-TW" altLang="zh-TW" sz="3200"/>
              <a:t>》</a:t>
            </a:r>
            <a:r>
              <a:rPr kumimoji="1" lang="zh-TW" altLang="en-US" sz="3200"/>
              <a:t>）</a:t>
            </a:r>
            <a:endParaRPr kumimoji="1" lang="en-US" altLang="zh-TW" sz="3200"/>
          </a:p>
          <a:p>
            <a:pPr marL="273050" indent="-228600" eaLnBrk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zh-TW" sz="3200"/>
              <a:t>3.</a:t>
            </a:r>
            <a:r>
              <a:rPr kumimoji="1" lang="zh-TW" altLang="en-US" sz="3200">
                <a:latin typeface="Cambria" pitchFamily="18" charset="0"/>
              </a:rPr>
              <a:t>君子道者三，我無能焉：</a:t>
            </a:r>
            <a:r>
              <a:rPr kumimoji="1" lang="zh-TW" altLang="zh-TW" sz="3200">
                <a:latin typeface="Cambria" pitchFamily="18" charset="0"/>
              </a:rPr>
              <a:t>「</a:t>
            </a:r>
            <a:r>
              <a:rPr kumimoji="1" lang="zh-TW" altLang="en-US" sz="3200">
                <a:latin typeface="Cambria" pitchFamily="18" charset="0"/>
              </a:rPr>
              <a:t>仁者不憂，智者不惑，勇者不懼。</a:t>
            </a:r>
            <a:r>
              <a:rPr kumimoji="1" lang="zh-TW" altLang="zh-TW" sz="3200">
                <a:latin typeface="Cambria" pitchFamily="18" charset="0"/>
              </a:rPr>
              <a:t>」</a:t>
            </a:r>
            <a:r>
              <a:rPr kumimoji="1" lang="en-US" altLang="zh-TW" sz="3200">
                <a:latin typeface="Cambria" pitchFamily="18" charset="0"/>
              </a:rPr>
              <a:t> </a:t>
            </a:r>
            <a:r>
              <a:rPr kumimoji="1" lang="zh-TW" altLang="en-US" sz="3200">
                <a:latin typeface="Cambria" pitchFamily="18" charset="0"/>
              </a:rPr>
              <a:t>（</a:t>
            </a:r>
            <a:r>
              <a:rPr kumimoji="1" lang="zh-TW" altLang="zh-TW" sz="3200">
                <a:latin typeface="Cambria" pitchFamily="18" charset="0"/>
              </a:rPr>
              <a:t>《</a:t>
            </a:r>
            <a:r>
              <a:rPr kumimoji="1" lang="zh-TW" altLang="en-US" sz="3200">
                <a:latin typeface="Cambria" pitchFamily="18" charset="0"/>
              </a:rPr>
              <a:t>論語</a:t>
            </a:r>
            <a:r>
              <a:rPr kumimoji="1" lang="zh-TW" altLang="zh-TW" sz="3200"/>
              <a:t>‧</a:t>
            </a:r>
            <a:r>
              <a:rPr kumimoji="1" lang="zh-TW" altLang="en-US" sz="3200">
                <a:latin typeface="Cambria" pitchFamily="18" charset="0"/>
              </a:rPr>
              <a:t>憲問</a:t>
            </a:r>
            <a:r>
              <a:rPr kumimoji="1" lang="zh-TW" altLang="zh-TW" sz="3200">
                <a:latin typeface="Cambria" pitchFamily="18" charset="0"/>
              </a:rPr>
              <a:t>》</a:t>
            </a:r>
            <a:r>
              <a:rPr kumimoji="1" lang="zh-TW" altLang="en-US" sz="3200">
                <a:latin typeface="Cambria" pitchFamily="18" charset="0"/>
              </a:rPr>
              <a:t>）</a:t>
            </a:r>
            <a:endParaRPr kumimoji="1" lang="zh-TW" altLang="zh-TW" sz="3200">
              <a:latin typeface="Cambria" pitchFamily="18" charset="0"/>
            </a:endParaRPr>
          </a:p>
        </p:txBody>
      </p:sp>
      <p:pic>
        <p:nvPicPr>
          <p:cNvPr id="84997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kumimoji="1" lang="zh-TW" altLang="en-US" sz="4400" b="1">
                <a:solidFill>
                  <a:srgbClr val="FFFFFF"/>
                </a:solidFill>
                <a:latin typeface="Calibri" pitchFamily="34" charset="0"/>
              </a:rPr>
              <a:t>第二段</a:t>
            </a:r>
          </a:p>
        </p:txBody>
      </p:sp>
      <p:pic>
        <p:nvPicPr>
          <p:cNvPr id="86019" name="Picture 3" descr="分頁底圖-相關言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Rectangle 3"/>
          <p:cNvSpPr>
            <a:spLocks/>
          </p:cNvSpPr>
          <p:nvPr/>
        </p:nvSpPr>
        <p:spPr bwMode="auto">
          <a:xfrm>
            <a:off x="115888" y="849313"/>
            <a:ext cx="898366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 eaLnBrk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zh-TW" sz="3200">
                <a:latin typeface="Cambria" pitchFamily="18" charset="0"/>
              </a:rPr>
              <a:t>	</a:t>
            </a:r>
            <a:r>
              <a:rPr kumimoji="1" lang="zh-TW" altLang="zh-TW" sz="3200">
                <a:latin typeface="Cambria" pitchFamily="18" charset="0"/>
              </a:rPr>
              <a:t>孔子曰 ：「生而知之者，上也；學而知之者，次也；困而學之，又其次也；困而不學，</a:t>
            </a:r>
            <a:r>
              <a:rPr kumimoji="1" lang="zh-TW" altLang="en-US" sz="3200">
                <a:latin typeface="Cambria" pitchFamily="18" charset="0"/>
              </a:rPr>
              <a:t> </a:t>
            </a:r>
            <a:r>
              <a:rPr kumimoji="1" lang="zh-TW" altLang="zh-TW" sz="3200">
                <a:latin typeface="Cambria" pitchFamily="18" charset="0"/>
              </a:rPr>
              <a:t>民斯為下矣 ！」 </a:t>
            </a:r>
            <a:r>
              <a:rPr kumimoji="1" lang="zh-TW" altLang="en-US" sz="3200">
                <a:latin typeface="Cambria" pitchFamily="18" charset="0"/>
              </a:rPr>
              <a:t>（</a:t>
            </a:r>
            <a:r>
              <a:rPr kumimoji="1" lang="zh-TW" altLang="zh-TW" sz="3200">
                <a:latin typeface="Cambria" pitchFamily="18" charset="0"/>
              </a:rPr>
              <a:t>《論語</a:t>
            </a:r>
            <a:r>
              <a:rPr kumimoji="1" lang="zh-TW" altLang="zh-TW" sz="3200"/>
              <a:t>‧</a:t>
            </a:r>
            <a:r>
              <a:rPr kumimoji="1" lang="zh-TW" altLang="zh-TW" sz="3200">
                <a:latin typeface="Cambria" pitchFamily="18" charset="0"/>
              </a:rPr>
              <a:t>季氏》）</a:t>
            </a:r>
          </a:p>
        </p:txBody>
      </p:sp>
      <p:pic>
        <p:nvPicPr>
          <p:cNvPr id="86021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6" descr="分頁底圖-章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 eaLnBrk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>
                <a:latin typeface="Cambria" pitchFamily="18" charset="0"/>
              </a:rPr>
              <a:t>         本章說明修身之道在於實踐五達道、三達</a:t>
            </a:r>
          </a:p>
          <a:p>
            <a:pPr marL="273050" indent="-228600" eaLnBrk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>
                <a:latin typeface="Cambria" pitchFamily="18" charset="0"/>
              </a:rPr>
              <a:t>德，知修身之道後，才知治人之道，最終可知</a:t>
            </a:r>
          </a:p>
          <a:p>
            <a:pPr marL="273050" indent="-228600" eaLnBrk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>
                <a:latin typeface="Cambria" pitchFamily="18" charset="0"/>
              </a:rPr>
              <a:t>治天下國家之道。</a:t>
            </a:r>
            <a:endParaRPr kumimoji="1" lang="zh-TW" altLang="zh-TW" sz="3200">
              <a:latin typeface="Cambria" pitchFamily="18" charset="0"/>
            </a:endParaRPr>
          </a:p>
        </p:txBody>
      </p:sp>
      <p:pic>
        <p:nvPicPr>
          <p:cNvPr id="87044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/>
            <a:r>
              <a:rPr kumimoji="1" lang="zh-TW" altLang="zh-TW" sz="3200" b="1">
                <a:solidFill>
                  <a:srgbClr val="0000FF"/>
                </a:solidFill>
              </a:rPr>
              <a:t>1.達德：</a:t>
            </a:r>
            <a:r>
              <a:rPr kumimoji="1" lang="zh-TW" altLang="zh-TW" sz="3200"/>
              <a:t>共同遵守的德性。</a:t>
            </a:r>
          </a:p>
          <a:p>
            <a:pPr marL="355600" indent="-355600"/>
            <a:r>
              <a:rPr kumimoji="1" lang="zh-TW" altLang="zh-TW" sz="3200" b="1">
                <a:solidFill>
                  <a:srgbClr val="0000FF"/>
                </a:solidFill>
              </a:rPr>
              <a:t>2.所以行之者三：</a:t>
            </a:r>
            <a:r>
              <a:rPr kumimoji="1" lang="zh-TW" altLang="zh-TW" sz="3200"/>
              <a:t>用來實踐</a:t>
            </a:r>
            <a:r>
              <a:rPr kumimoji="1" lang="zh-TW" altLang="en-US" sz="3200"/>
              <a:t>（</a:t>
            </a:r>
            <a:r>
              <a:rPr kumimoji="1" lang="zh-TW" altLang="zh-TW" sz="3200"/>
              <a:t>達道）的方法有三</a:t>
            </a:r>
            <a:endParaRPr kumimoji="1" lang="zh-TW" altLang="en-US" sz="3200"/>
          </a:p>
          <a:p>
            <a:pPr marL="355600" indent="-355600"/>
            <a:r>
              <a:rPr kumimoji="1" lang="zh-TW" altLang="zh-TW" sz="3200"/>
              <a:t>　種。所以，用來。</a:t>
            </a:r>
          </a:p>
          <a:p>
            <a:pPr marL="355600" indent="-355600"/>
            <a:r>
              <a:rPr kumimoji="1" lang="zh-TW" altLang="zh-TW" sz="3200" b="1">
                <a:solidFill>
                  <a:srgbClr val="0000FF"/>
                </a:solidFill>
              </a:rPr>
              <a:t>3.昆弟：</a:t>
            </a:r>
            <a:r>
              <a:rPr kumimoji="1" lang="zh-TW" altLang="zh-TW" sz="3200"/>
              <a:t>兄弟。</a:t>
            </a:r>
            <a:r>
              <a:rPr kumimoji="1" lang="zh-TW" altLang="zh-TW" sz="3200" b="1">
                <a:solidFill>
                  <a:srgbClr val="0000FF"/>
                </a:solidFill>
              </a:rPr>
              <a:t> </a:t>
            </a:r>
            <a:endParaRPr kumimoji="1" lang="en-US" altLang="zh-TW" sz="3200" b="1">
              <a:solidFill>
                <a:srgbClr val="0000FF"/>
              </a:solidFill>
            </a:endParaRPr>
          </a:p>
          <a:p>
            <a:pPr marL="355600" indent="-355600"/>
            <a:r>
              <a:rPr kumimoji="1" lang="zh-TW" altLang="zh-TW" sz="3200" b="1">
                <a:solidFill>
                  <a:srgbClr val="0000FF"/>
                </a:solidFill>
              </a:rPr>
              <a:t>4.</a:t>
            </a:r>
            <a:r>
              <a:rPr kumimoji="1" lang="zh-TW" altLang="en-US" sz="3200" b="1">
                <a:solidFill>
                  <a:srgbClr val="0000FF"/>
                </a:solidFill>
              </a:rPr>
              <a:t>知　：</a:t>
            </a:r>
            <a:r>
              <a:rPr kumimoji="1" lang="zh-TW" altLang="en-US" sz="3200"/>
              <a:t>通「智」。</a:t>
            </a:r>
          </a:p>
          <a:p>
            <a:pPr marL="355600" indent="-355600"/>
            <a:r>
              <a:rPr kumimoji="1" lang="zh-TW" altLang="en-US" sz="3200" b="1">
                <a:solidFill>
                  <a:srgbClr val="0000FF"/>
                </a:solidFill>
              </a:rPr>
              <a:t>5</a:t>
            </a:r>
            <a:r>
              <a:rPr kumimoji="1" lang="en-US" altLang="zh-TW" sz="3200" b="1">
                <a:solidFill>
                  <a:srgbClr val="0000FF"/>
                </a:solidFill>
              </a:rPr>
              <a:t>.</a:t>
            </a:r>
            <a:r>
              <a:rPr kumimoji="1" lang="zh-TW" altLang="zh-TW" sz="3200" b="1">
                <a:solidFill>
                  <a:srgbClr val="0000FF"/>
                </a:solidFill>
              </a:rPr>
              <a:t>行之者一也：</a:t>
            </a:r>
            <a:r>
              <a:rPr kumimoji="1" lang="zh-TW" altLang="zh-TW" sz="3200"/>
              <a:t>在實踐時，都是一致的。</a:t>
            </a:r>
            <a:endParaRPr kumimoji="1" lang="zh-TW" altLang="en-US" sz="3200"/>
          </a:p>
          <a:p>
            <a:pPr marL="355600" indent="-355600"/>
            <a:r>
              <a:rPr kumimoji="1" lang="zh-TW" altLang="zh-TW" sz="2800"/>
              <a:t>補注 </a:t>
            </a:r>
            <a:r>
              <a:rPr kumimoji="1" lang="zh-TW" altLang="zh-TW" sz="2800">
                <a:solidFill>
                  <a:srgbClr val="FF0000"/>
                </a:solidFill>
              </a:rPr>
              <a:t>朱《注》：「一則誠而已矣。達道雖人所共由，</a:t>
            </a:r>
            <a:endParaRPr kumimoji="1" lang="zh-TW" altLang="en-US" sz="2800">
              <a:solidFill>
                <a:srgbClr val="FF0000"/>
              </a:solidFill>
            </a:endParaRPr>
          </a:p>
          <a:p>
            <a:pPr marL="355600" indent="-355600"/>
            <a:r>
              <a:rPr kumimoji="1" lang="zh-TW" altLang="zh-TW" sz="2800">
                <a:solidFill>
                  <a:srgbClr val="FF0000"/>
                </a:solidFill>
              </a:rPr>
              <a:t>　　 然無是三德，則無以行之；達德雖人所同得，然</a:t>
            </a:r>
            <a:endParaRPr kumimoji="1" lang="zh-TW" altLang="en-US" sz="2800">
              <a:solidFill>
                <a:srgbClr val="FF0000"/>
              </a:solidFill>
            </a:endParaRPr>
          </a:p>
          <a:p>
            <a:pPr marL="355600" indent="-355600" eaLnBrk="0"/>
            <a:r>
              <a:rPr kumimoji="1" lang="zh-TW" altLang="zh-TW" sz="2800">
                <a:solidFill>
                  <a:srgbClr val="FF0000"/>
                </a:solidFill>
              </a:rPr>
              <a:t>     一有不誠，則人欲間之，而德非其德矣。程子曰</a:t>
            </a:r>
            <a:endParaRPr kumimoji="1" lang="zh-TW" altLang="en-US" sz="2800">
              <a:solidFill>
                <a:srgbClr val="FF0000"/>
              </a:solidFill>
            </a:endParaRPr>
          </a:p>
          <a:p>
            <a:pPr marL="355600" indent="-355600" eaLnBrk="0"/>
            <a:r>
              <a:rPr kumimoji="1" lang="zh-TW" altLang="zh-TW" sz="2800">
                <a:solidFill>
                  <a:srgbClr val="FF0000"/>
                </a:solidFill>
              </a:rPr>
              <a:t>     ：『所謂誠者，止是誠實此三者。三者之外，更</a:t>
            </a:r>
            <a:endParaRPr kumimoji="1" lang="zh-TW" altLang="en-US" sz="2800">
              <a:solidFill>
                <a:srgbClr val="FF0000"/>
              </a:solidFill>
            </a:endParaRPr>
          </a:p>
          <a:p>
            <a:pPr marL="355600" indent="-355600" eaLnBrk="0"/>
            <a:r>
              <a:rPr kumimoji="1" lang="zh-TW" altLang="zh-TW" sz="2800">
                <a:solidFill>
                  <a:srgbClr val="FF0000"/>
                </a:solidFill>
              </a:rPr>
              <a:t>     別無誠。』」</a:t>
            </a:r>
          </a:p>
        </p:txBody>
      </p:sp>
      <p:pic>
        <p:nvPicPr>
          <p:cNvPr id="88068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069" name="Group 6"/>
          <p:cNvGrpSpPr>
            <a:grpSpLocks/>
          </p:cNvGrpSpPr>
          <p:nvPr/>
        </p:nvGrpSpPr>
        <p:grpSpPr bwMode="auto">
          <a:xfrm>
            <a:off x="1187450" y="3141663"/>
            <a:ext cx="431800" cy="241300"/>
            <a:chOff x="2381" y="1706"/>
            <a:chExt cx="272" cy="152"/>
          </a:xfrm>
        </p:grpSpPr>
        <p:pic>
          <p:nvPicPr>
            <p:cNvPr id="88071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7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2" name="文字方塊 4"/>
            <p:cNvSpPr txBox="1">
              <a:spLocks noChangeArrowheads="1"/>
            </p:cNvSpPr>
            <p:nvPr/>
          </p:nvSpPr>
          <p:spPr bwMode="auto">
            <a:xfrm>
              <a:off x="2381" y="1706"/>
              <a:ext cx="23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/>
              <a:r>
                <a:rPr kumimoji="1" lang="zh-TW" altLang="en-US" sz="1200" b="1">
                  <a:latin typeface="Arial" pitchFamily="34" charset="0"/>
                </a:rPr>
                <a:t>ㄓ</a:t>
              </a:r>
            </a:p>
          </p:txBody>
        </p:sp>
      </p:grpSp>
      <p:sp>
        <p:nvSpPr>
          <p:cNvPr id="88070" name="Rectangle 9"/>
          <p:cNvSpPr>
            <a:spLocks noChangeArrowheads="1"/>
          </p:cNvSpPr>
          <p:nvPr/>
        </p:nvSpPr>
        <p:spPr bwMode="auto">
          <a:xfrm>
            <a:off x="323850" y="4005263"/>
            <a:ext cx="792163" cy="43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 eaLnBrk="0"/>
            <a:r>
              <a:rPr kumimoji="1" lang="zh-TW" altLang="en-US" sz="3200" b="1">
                <a:solidFill>
                  <a:srgbClr val="0000FF"/>
                </a:solidFill>
              </a:rPr>
              <a:t>6</a:t>
            </a:r>
            <a:r>
              <a:rPr kumimoji="1" lang="zh-TW" altLang="zh-TW" sz="3200" b="1">
                <a:solidFill>
                  <a:srgbClr val="0000FF"/>
                </a:solidFill>
              </a:rPr>
              <a:t>.及其知之一也：</a:t>
            </a:r>
            <a:r>
              <a:rPr kumimoji="1" lang="zh-TW" altLang="zh-TW" sz="3200"/>
              <a:t>等到明白正道時，都是一樣的。</a:t>
            </a:r>
          </a:p>
          <a:p>
            <a:pPr marL="355600" indent="-355600"/>
            <a:r>
              <a:rPr kumimoji="1" lang="zh-TW" altLang="en-US" sz="3200" b="1">
                <a:solidFill>
                  <a:srgbClr val="0000FF"/>
                </a:solidFill>
              </a:rPr>
              <a:t>7</a:t>
            </a:r>
            <a:r>
              <a:rPr kumimoji="1" lang="zh-TW" altLang="zh-TW" sz="3200" b="1">
                <a:solidFill>
                  <a:srgbClr val="0000FF"/>
                </a:solidFill>
              </a:rPr>
              <a:t>.安而行之：</a:t>
            </a:r>
            <a:r>
              <a:rPr kumimoji="1" lang="zh-TW" altLang="zh-TW" sz="3200"/>
              <a:t>自然而然的實踐正道。</a:t>
            </a:r>
          </a:p>
          <a:p>
            <a:pPr marL="355600" indent="-355600"/>
            <a:r>
              <a:rPr kumimoji="1" lang="zh-TW" altLang="en-US" sz="3200" b="1">
                <a:solidFill>
                  <a:srgbClr val="0000FF"/>
                </a:solidFill>
              </a:rPr>
              <a:t>8</a:t>
            </a:r>
            <a:r>
              <a:rPr kumimoji="1" lang="zh-TW" altLang="zh-TW" sz="3200" b="1">
                <a:solidFill>
                  <a:srgbClr val="0000FF"/>
                </a:solidFill>
              </a:rPr>
              <a:t>.利而行之：</a:t>
            </a:r>
            <a:r>
              <a:rPr kumimoji="1" lang="zh-TW" altLang="zh-TW" sz="3200"/>
              <a:t>覺得有利益時才實踐正道。 </a:t>
            </a:r>
          </a:p>
        </p:txBody>
      </p:sp>
      <p:pic>
        <p:nvPicPr>
          <p:cNvPr id="89092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/>
            <a:r>
              <a:rPr kumimoji="1" lang="zh-TW" altLang="en-US" sz="3200" b="1">
                <a:solidFill>
                  <a:srgbClr val="0000FF"/>
                </a:solidFill>
              </a:rPr>
              <a:t>9</a:t>
            </a:r>
            <a:r>
              <a:rPr kumimoji="1" lang="en-US" altLang="zh-TW" sz="3200" b="1">
                <a:solidFill>
                  <a:srgbClr val="0000FF"/>
                </a:solidFill>
              </a:rPr>
              <a:t>.</a:t>
            </a:r>
            <a:r>
              <a:rPr kumimoji="1" lang="zh-TW" altLang="zh-TW" sz="3200" b="1">
                <a:solidFill>
                  <a:srgbClr val="0000FF"/>
                </a:solidFill>
              </a:rPr>
              <a:t>所以：</a:t>
            </a:r>
            <a:r>
              <a:rPr kumimoji="1" lang="zh-TW" altLang="zh-TW" sz="3200"/>
              <a:t>如何。</a:t>
            </a:r>
          </a:p>
        </p:txBody>
      </p:sp>
      <p:pic>
        <p:nvPicPr>
          <p:cNvPr id="90116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2"/>
          <p:cNvSpPr>
            <a:spLocks/>
          </p:cNvSpPr>
          <p:nvPr/>
        </p:nvSpPr>
        <p:spPr bwMode="auto">
          <a:xfrm>
            <a:off x="457200" y="-244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chemeClr val="bg1"/>
                </a:solidFill>
              </a:rPr>
              <a:t>第一段</a:t>
            </a:r>
            <a:endParaRPr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91140" name="Rectangle 3"/>
          <p:cNvSpPr>
            <a:spLocks/>
          </p:cNvSpPr>
          <p:nvPr/>
        </p:nvSpPr>
        <p:spPr bwMode="auto">
          <a:xfrm>
            <a:off x="179388" y="836613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lnSpc>
                <a:spcPct val="120000"/>
              </a:lnSpc>
            </a:pPr>
            <a:r>
              <a:rPr lang="zh-TW" altLang="zh-TW" sz="3200">
                <a:solidFill>
                  <a:srgbClr val="000000"/>
                </a:solidFill>
                <a:latin typeface="Arial" pitchFamily="34" charset="0"/>
              </a:rPr>
              <a:t>　　天下有五種共同遵行的準則，為了實踐這五種準則必須仰賴三種德性。君臣之道、父子之道、夫婦之道、兄弟之道、朋友交往之道</a:t>
            </a:r>
            <a:r>
              <a:rPr kumimoji="1" lang="zh-TW" altLang="en-US" sz="3200"/>
              <a:t>──</a:t>
            </a:r>
            <a:r>
              <a:rPr lang="zh-TW" altLang="zh-TW" sz="3200">
                <a:solidFill>
                  <a:srgbClr val="000000"/>
                </a:solidFill>
                <a:latin typeface="Arial" pitchFamily="34" charset="0"/>
              </a:rPr>
              <a:t>這五種準則是天下共同的道理；而智、仁、勇</a:t>
            </a:r>
            <a:r>
              <a:rPr kumimoji="1" lang="zh-TW" altLang="en-US" sz="3200"/>
              <a:t>──</a:t>
            </a:r>
            <a:r>
              <a:rPr lang="zh-TW" altLang="zh-TW" sz="3200">
                <a:solidFill>
                  <a:srgbClr val="000000"/>
                </a:solidFill>
                <a:latin typeface="Arial" pitchFamily="34" charset="0"/>
              </a:rPr>
              <a:t>則是天下人們所共同遵守的三種德性。而用來實踐時，其實都是一致的。</a:t>
            </a:r>
          </a:p>
          <a:p>
            <a:pPr>
              <a:lnSpc>
                <a:spcPct val="120000"/>
              </a:lnSpc>
            </a:pPr>
            <a:endParaRPr lang="zh-TW" altLang="en-US" sz="32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1141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2"/>
          <p:cNvSpPr>
            <a:spLocks/>
          </p:cNvSpPr>
          <p:nvPr/>
        </p:nvSpPr>
        <p:spPr bwMode="auto">
          <a:xfrm>
            <a:off x="457200" y="-244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chemeClr val="bg1"/>
                </a:solidFill>
              </a:rPr>
              <a:t>第二段</a:t>
            </a:r>
            <a:endParaRPr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92164" name="Rectangle 3"/>
          <p:cNvSpPr>
            <a:spLocks/>
          </p:cNvSpPr>
          <p:nvPr/>
        </p:nvSpPr>
        <p:spPr bwMode="auto">
          <a:xfrm>
            <a:off x="179388" y="836613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z="3200">
                <a:solidFill>
                  <a:srgbClr val="000000"/>
                </a:solidFill>
                <a:latin typeface="Arial" pitchFamily="34" charset="0"/>
              </a:rPr>
              <a:t>　　有人天生就可以明白正道，有人則須經過學習後才明白正道，也有人要經過困苦努力學習後才能明白正道；等到明白正道時，其實都是一樣的。有人能夠自然而然的主動實踐正道，有人覺得正道對他有利才去做，也有人必須非常努力才能實踐正道；可是等到成功時，其實也都是一樣的。</a:t>
            </a:r>
          </a:p>
          <a:p>
            <a:pPr>
              <a:lnSpc>
                <a:spcPct val="120000"/>
              </a:lnSpc>
            </a:pPr>
            <a:endParaRPr lang="zh-TW" altLang="en-US" sz="32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2165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2"/>
          <p:cNvSpPr>
            <a:spLocks/>
          </p:cNvSpPr>
          <p:nvPr/>
        </p:nvSpPr>
        <p:spPr bwMode="auto">
          <a:xfrm>
            <a:off x="457200" y="-244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chemeClr val="bg1"/>
                </a:solidFill>
              </a:rPr>
              <a:t>第三段</a:t>
            </a:r>
            <a:endParaRPr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93188" name="Rectangle 3"/>
          <p:cNvSpPr>
            <a:spLocks/>
          </p:cNvSpPr>
          <p:nvPr/>
        </p:nvSpPr>
        <p:spPr bwMode="auto">
          <a:xfrm>
            <a:off x="179388" y="836613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z="3200">
                <a:solidFill>
                  <a:srgbClr val="000000"/>
                </a:solidFill>
                <a:latin typeface="Arial" pitchFamily="34" charset="0"/>
              </a:rPr>
              <a:t>　　孔子說：「好學的人接近『智』，努力實踐的人接近</a:t>
            </a:r>
            <a:r>
              <a:rPr lang="zh-TW" altLang="zh-TW" sz="3200"/>
              <a:t>『</a:t>
            </a:r>
            <a:r>
              <a:rPr lang="zh-TW" altLang="zh-TW" sz="3200">
                <a:solidFill>
                  <a:srgbClr val="000000"/>
                </a:solidFill>
                <a:latin typeface="Arial" pitchFamily="34" charset="0"/>
              </a:rPr>
              <a:t>仁</a:t>
            </a:r>
            <a:r>
              <a:rPr lang="zh-TW" altLang="zh-TW" sz="3200"/>
              <a:t>』</a:t>
            </a:r>
            <a:r>
              <a:rPr lang="zh-TW" altLang="zh-TW" sz="3200">
                <a:solidFill>
                  <a:srgbClr val="000000"/>
                </a:solidFill>
                <a:latin typeface="Arial" pitchFamily="34" charset="0"/>
              </a:rPr>
              <a:t>，知道羞恥的人接近『勇』。明白這三點，就能明白如何修養自己的德性；明白如何修養自己的德性，就能明白如何治理他人；明白如何治理他人，就能夠明白如何治理天下國家了。」</a:t>
            </a:r>
          </a:p>
          <a:p>
            <a:pPr>
              <a:lnSpc>
                <a:spcPct val="120000"/>
              </a:lnSpc>
            </a:pPr>
            <a:endParaRPr lang="zh-TW" altLang="en-US" sz="32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3189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內容版面配置區 4"/>
          <p:cNvSpPr>
            <a:spLocks noGrp="1"/>
          </p:cNvSpPr>
          <p:nvPr>
            <p:ph type="body" orient="vert" idx="4294967295"/>
          </p:nvPr>
        </p:nvSpPr>
        <p:spPr>
          <a:xfrm>
            <a:off x="1258888" y="1700213"/>
            <a:ext cx="6426200" cy="4176712"/>
          </a:xfrm>
        </p:spPr>
        <p:txBody>
          <a:bodyPr vert="eaVert"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eaLnBrk="1" hangingPunct="1">
              <a:buClrTx/>
              <a:buFontTx/>
              <a:buNone/>
              <a:defRPr/>
            </a:pPr>
            <a:r>
              <a:rPr kumimoji="1" lang="zh-TW" altLang="en-US" sz="3600" b="1" dirty="0" smtClean="0">
                <a:solidFill>
                  <a:schemeClr val="tx1"/>
                </a:solidFill>
                <a:latin typeface="標楷體" pitchFamily="65" charset="-120"/>
              </a:rPr>
              <a:t>一、</a:t>
            </a:r>
            <a:r>
              <a:rPr kumimoji="1" lang="zh-TW" altLang="en-US" sz="3600" b="1" dirty="0" smtClean="0">
                <a:solidFill>
                  <a:schemeClr val="tx1"/>
                </a:solidFill>
                <a:latin typeface="標楷體" pitchFamily="65" charset="-120"/>
                <a:hlinkClick r:id="rId4" action="ppaction://hlinksldjump"/>
              </a:rPr>
              <a:t>文章題解</a:t>
            </a:r>
            <a:endParaRPr kumimoji="1" lang="en-US" altLang="zh-TW" sz="3600" b="1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342900" indent="-342900" eaLnBrk="1" hangingPunct="1">
              <a:buClrTx/>
              <a:buFontTx/>
              <a:buNone/>
              <a:defRPr/>
            </a:pPr>
            <a:r>
              <a:rPr kumimoji="1" lang="zh-TW" altLang="en-US" sz="3600" b="1" dirty="0" smtClean="0">
                <a:solidFill>
                  <a:schemeClr val="tx1"/>
                </a:solidFill>
                <a:latin typeface="標楷體" pitchFamily="65" charset="-120"/>
              </a:rPr>
              <a:t>二、</a:t>
            </a:r>
            <a:r>
              <a:rPr kumimoji="1" lang="zh-TW" altLang="en-US" sz="3600" b="1" dirty="0" smtClean="0">
                <a:solidFill>
                  <a:schemeClr val="tx1"/>
                </a:solidFill>
                <a:latin typeface="標楷體" pitchFamily="65" charset="-120"/>
                <a:hlinkClick r:id="rId5" action="ppaction://hlinksldjump"/>
              </a:rPr>
              <a:t>作者</a:t>
            </a:r>
            <a:r>
              <a:rPr kumimoji="1" lang="zh-TW" altLang="zh-TW" sz="3600" b="1" dirty="0" smtClean="0">
                <a:solidFill>
                  <a:schemeClr val="tx1"/>
                </a:solidFill>
                <a:latin typeface="標楷體" pitchFamily="65" charset="-120"/>
                <a:hlinkClick r:id="rId5" action="ppaction://hlinksldjump"/>
              </a:rPr>
              <a:t>介紹</a:t>
            </a:r>
            <a:endParaRPr kumimoji="1" lang="en-US" altLang="zh-TW" sz="3600" b="1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342900" indent="-342900" eaLnBrk="1" hangingPunct="1">
              <a:buClrTx/>
              <a:buFontTx/>
              <a:buNone/>
              <a:defRPr/>
            </a:pPr>
            <a:r>
              <a:rPr kumimoji="1" lang="zh-TW" altLang="en-US" sz="3600" b="1" dirty="0" smtClean="0">
                <a:solidFill>
                  <a:schemeClr val="tx1"/>
                </a:solidFill>
                <a:latin typeface="標楷體" pitchFamily="65" charset="-120"/>
              </a:rPr>
              <a:t>三、課文</a:t>
            </a:r>
          </a:p>
          <a:p>
            <a:pPr marL="342900" indent="-342900" eaLnBrk="1" hangingPunct="1">
              <a:buClrTx/>
              <a:buFontTx/>
              <a:buNone/>
              <a:defRPr/>
            </a:pPr>
            <a:r>
              <a:rPr kumimoji="1" lang="en-US" altLang="zh-TW" sz="3600" b="1" dirty="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kumimoji="1" lang="zh-TW" altLang="en-US" sz="3600" b="1" dirty="0" smtClean="0">
                <a:solidFill>
                  <a:schemeClr val="tx1"/>
                </a:solidFill>
                <a:latin typeface="標楷體" pitchFamily="65" charset="-120"/>
              </a:rPr>
              <a:t>一</a:t>
            </a:r>
            <a:r>
              <a:rPr kumimoji="1" lang="en-US" altLang="zh-TW" sz="3600" b="1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kumimoji="1" lang="zh-TW" altLang="en-US" sz="3600" b="1" dirty="0" smtClean="0">
                <a:solidFill>
                  <a:schemeClr val="tx1"/>
                </a:solidFill>
                <a:latin typeface="標楷體" pitchFamily="65" charset="-120"/>
                <a:hlinkClick r:id="rId6" action="ppaction://hlinksldjump"/>
              </a:rPr>
              <a:t>天命之謂性</a:t>
            </a:r>
            <a:endParaRPr kumimoji="1" lang="zh-TW" altLang="en-US" sz="3600" b="1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342900" indent="-342900" eaLnBrk="1" hangingPunct="1">
              <a:buClrTx/>
              <a:buFontTx/>
              <a:buNone/>
              <a:defRPr/>
            </a:pPr>
            <a:r>
              <a:rPr kumimoji="1" lang="en-US" altLang="zh-TW" sz="3600" b="1" dirty="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kumimoji="1" lang="zh-TW" altLang="en-US" sz="3600" b="1" dirty="0" smtClean="0">
                <a:solidFill>
                  <a:schemeClr val="tx1"/>
                </a:solidFill>
                <a:latin typeface="標楷體" pitchFamily="65" charset="-120"/>
              </a:rPr>
              <a:t>二</a:t>
            </a:r>
            <a:r>
              <a:rPr kumimoji="1" lang="en-US" altLang="zh-TW" sz="3600" b="1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kumimoji="1" lang="zh-TW" altLang="en-US" sz="3600" b="1" dirty="0" smtClean="0">
                <a:solidFill>
                  <a:schemeClr val="tx1"/>
                </a:solidFill>
                <a:latin typeface="標楷體" pitchFamily="65" charset="-120"/>
                <a:hlinkClick r:id="rId7" action="ppaction://hlinksldjump"/>
              </a:rPr>
              <a:t>五達道三達德</a:t>
            </a:r>
            <a:endParaRPr kumimoji="1" lang="zh-TW" altLang="en-US" sz="3600" b="1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342900" indent="-342900" eaLnBrk="1" hangingPunct="1">
              <a:buClrTx/>
              <a:buFontTx/>
              <a:buNone/>
              <a:defRPr/>
            </a:pPr>
            <a:r>
              <a:rPr kumimoji="1" lang="en-US" altLang="zh-TW" sz="3600" b="1" dirty="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kumimoji="1" lang="zh-TW" altLang="en-US" sz="3600" b="1" dirty="0" smtClean="0">
                <a:solidFill>
                  <a:schemeClr val="tx1"/>
                </a:solidFill>
                <a:latin typeface="標楷體" pitchFamily="65" charset="-120"/>
              </a:rPr>
              <a:t>三</a:t>
            </a:r>
            <a:r>
              <a:rPr kumimoji="1" lang="en-US" altLang="zh-TW" sz="3600" b="1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kumimoji="1" lang="zh-TW" altLang="en-US" sz="3600" b="1" dirty="0" smtClean="0">
                <a:solidFill>
                  <a:schemeClr val="tx1"/>
                </a:solidFill>
                <a:latin typeface="標楷體" pitchFamily="65" charset="-120"/>
                <a:hlinkClick r:id="rId8" action="ppaction://hlinksldjump"/>
              </a:rPr>
              <a:t>誠者自成</a:t>
            </a:r>
            <a:endParaRPr kumimoji="1" lang="zh-TW" altLang="en-US" sz="3600" b="1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342900" indent="-342900" eaLnBrk="1" hangingPunct="1">
              <a:buClrTx/>
              <a:buFontTx/>
              <a:buNone/>
              <a:defRPr/>
            </a:pPr>
            <a:r>
              <a:rPr kumimoji="1" lang="zh-TW" altLang="en-US" sz="3600" b="1" dirty="0" smtClean="0">
                <a:solidFill>
                  <a:schemeClr val="tx1"/>
                </a:solidFill>
                <a:latin typeface="標楷體" pitchFamily="65" charset="-120"/>
              </a:rPr>
              <a:t>四</a:t>
            </a:r>
            <a:r>
              <a:rPr kumimoji="1" lang="zh-TW" altLang="zh-TW" sz="3600" b="1" dirty="0" smtClean="0">
                <a:solidFill>
                  <a:schemeClr val="tx1"/>
                </a:solidFill>
                <a:latin typeface="標楷體" pitchFamily="65" charset="-120"/>
              </a:rPr>
              <a:t>、</a:t>
            </a:r>
            <a:r>
              <a:rPr kumimoji="1" lang="zh-TW" altLang="en-US" sz="3600" b="1" dirty="0" smtClean="0">
                <a:solidFill>
                  <a:schemeClr val="tx1"/>
                </a:solidFill>
                <a:latin typeface="標楷體" pitchFamily="65" charset="-120"/>
                <a:hlinkClick r:id="rId9" action="ppaction://hlinksldjump"/>
              </a:rPr>
              <a:t>問題討論</a:t>
            </a:r>
            <a:endParaRPr kumimoji="1" lang="zh-TW" altLang="en-US" sz="3600" b="1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342900" indent="-342900" eaLnBrk="1" hangingPunct="1">
              <a:buClrTx/>
              <a:buFontTx/>
              <a:buNone/>
              <a:defRPr/>
            </a:pPr>
            <a:r>
              <a:rPr kumimoji="1" lang="zh-TW" altLang="en-US" sz="3600" b="1" dirty="0" smtClean="0">
                <a:solidFill>
                  <a:schemeClr val="tx1"/>
                </a:solidFill>
                <a:latin typeface="標楷體" pitchFamily="65" charset="-120"/>
              </a:rPr>
              <a:t>五、</a:t>
            </a:r>
            <a:r>
              <a:rPr kumimoji="1" lang="zh-TW" altLang="en-US" sz="3600" b="1" dirty="0" smtClean="0">
                <a:solidFill>
                  <a:schemeClr val="tx1"/>
                </a:solidFill>
                <a:latin typeface="標楷體" pitchFamily="65" charset="-120"/>
                <a:hlinkClick r:id="rId10" action="ppaction://hlinksldjump"/>
              </a:rPr>
              <a:t>應用練習</a:t>
            </a:r>
            <a:endParaRPr kumimoji="1" lang="zh-TW" altLang="en-US" sz="3600" b="1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342900" indent="-342900" eaLnBrk="1" hangingPunct="1">
              <a:buClrTx/>
              <a:buFontTx/>
              <a:buNone/>
              <a:defRPr/>
            </a:pPr>
            <a:r>
              <a:rPr kumimoji="1" lang="zh-TW" altLang="en-US" sz="3600" b="1" dirty="0" smtClean="0">
                <a:solidFill>
                  <a:schemeClr val="tx1"/>
                </a:solidFill>
                <a:latin typeface="標楷體" pitchFamily="65" charset="-120"/>
              </a:rPr>
              <a:t>六、</a:t>
            </a:r>
            <a:r>
              <a:rPr kumimoji="1" lang="zh-TW" altLang="en-US" sz="3600" b="1" dirty="0">
                <a:solidFill>
                  <a:schemeClr val="tx1"/>
                </a:solidFill>
                <a:latin typeface="標楷體" pitchFamily="65" charset="-120"/>
                <a:hlinkClick r:id="rId11" action="ppaction://hlinksldjump"/>
              </a:rPr>
              <a:t>歷屆</a:t>
            </a:r>
            <a:r>
              <a:rPr kumimoji="1" lang="zh-TW" altLang="en-US" sz="3600" b="1" dirty="0" smtClean="0">
                <a:solidFill>
                  <a:schemeClr val="tx1"/>
                </a:solidFill>
                <a:latin typeface="標楷體" pitchFamily="65" charset="-120"/>
                <a:hlinkClick r:id="rId11" action="ppaction://hlinksldjump"/>
              </a:rPr>
              <a:t>試題</a:t>
            </a:r>
            <a:endParaRPr kumimoji="1" lang="zh-TW" altLang="en-US" sz="3600" b="1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342900" indent="-342900" eaLnBrk="1" hangingPunct="1">
              <a:buClrTx/>
              <a:buFontTx/>
              <a:buNone/>
              <a:defRPr/>
            </a:pPr>
            <a:r>
              <a:rPr kumimoji="1" lang="zh-TW" altLang="en-US" sz="3600" b="1" dirty="0" smtClean="0">
                <a:solidFill>
                  <a:schemeClr val="tx1"/>
                </a:solidFill>
                <a:latin typeface="標楷體" pitchFamily="65" charset="-120"/>
              </a:rPr>
              <a:t>七、</a:t>
            </a:r>
            <a:r>
              <a:rPr kumimoji="1" lang="zh-TW" altLang="en-US" sz="3600" b="1" dirty="0" smtClean="0">
                <a:solidFill>
                  <a:schemeClr val="tx1"/>
                </a:solidFill>
                <a:latin typeface="標楷體" pitchFamily="65" charset="-120"/>
                <a:hlinkClick r:id="rId12" action="ppaction://hlinksldjump"/>
              </a:rPr>
              <a:t>延伸閱讀</a:t>
            </a:r>
            <a:endParaRPr kumimoji="1" lang="en-US" altLang="zh-TW" sz="3600" b="1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342900" indent="-342900" eaLnBrk="1" hangingPunct="1">
              <a:buClrTx/>
              <a:buFontTx/>
              <a:buNone/>
              <a:defRPr/>
            </a:pPr>
            <a:r>
              <a:rPr kumimoji="1" lang="zh-TW" altLang="en-US" sz="3600" b="1" dirty="0" smtClean="0">
                <a:solidFill>
                  <a:schemeClr val="tx1"/>
                </a:solidFill>
                <a:latin typeface="標楷體" pitchFamily="65" charset="-120"/>
              </a:rPr>
              <a:t>八、</a:t>
            </a:r>
            <a:r>
              <a:rPr kumimoji="1" lang="zh-TW" altLang="en-US" sz="3600" b="1" dirty="0" smtClean="0">
                <a:solidFill>
                  <a:schemeClr val="tx1"/>
                </a:solidFill>
                <a:latin typeface="標楷體" pitchFamily="65" charset="-120"/>
                <a:hlinkClick r:id="rId13" action="ppaction://hlinksldjump"/>
              </a:rPr>
              <a:t>網路資源</a:t>
            </a:r>
            <a:endParaRPr kumimoji="1" lang="zh-TW" altLang="en-US" sz="3600" b="1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342900" indent="-342900" eaLnBrk="1" hangingPunct="1">
              <a:buClrTx/>
              <a:buFontTx/>
              <a:buNone/>
              <a:defRPr/>
            </a:pPr>
            <a:endParaRPr kumimoji="1" lang="zh-TW" altLang="en-US" sz="3600" b="1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29699" name="直排標題 3"/>
          <p:cNvSpPr txBox="1">
            <a:spLocks/>
          </p:cNvSpPr>
          <p:nvPr/>
        </p:nvSpPr>
        <p:spPr bwMode="auto">
          <a:xfrm>
            <a:off x="7812088" y="333375"/>
            <a:ext cx="1090612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/>
            <a:r>
              <a:rPr kumimoji="1" lang="zh-TW" altLang="en-US" sz="4400" b="1">
                <a:solidFill>
                  <a:schemeClr val="bg1"/>
                </a:solidFill>
              </a:rPr>
              <a:t>目錄</a:t>
            </a: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6" descr="分頁底圖-研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>
                <a:latin typeface="Cambria" pitchFamily="18" charset="0"/>
              </a:rPr>
              <a:t>　　本章從日常生活的德性：智、仁、勇三達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>
                <a:latin typeface="Cambria" pitchFamily="18" charset="0"/>
              </a:rPr>
              <a:t>德，推衍　到五達道。五達道其實就是孟子所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zh-TW" sz="3200">
                <a:latin typeface="Cambria" pitchFamily="18" charset="0"/>
              </a:rPr>
              <a:t>說的五倫：君臣有義、父子有親、夫婦有別、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zh-TW" sz="3200">
                <a:latin typeface="Cambria" pitchFamily="18" charset="0"/>
              </a:rPr>
              <a:t>長幼有序、朋友有信，由此澈底落實各種合宜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zh-TW" sz="3200">
                <a:latin typeface="Cambria" pitchFamily="18" charset="0"/>
              </a:rPr>
              <a:t>的人際關係，進而得以實踐正道。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>
                <a:latin typeface="Cambria" pitchFamily="18" charset="0"/>
              </a:rPr>
              <a:t>　　由於每個人的秉性　、資質、環境背景各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>
                <a:latin typeface="Cambria" pitchFamily="18" charset="0"/>
              </a:rPr>
              <a:t>不相同，因此在實踐三達德、五達道時，不</a:t>
            </a:r>
            <a:r>
              <a:rPr kumimoji="1" lang="en-US" altLang="zh-TW" sz="3200">
                <a:latin typeface="Cambria" pitchFamily="18" charset="0"/>
              </a:rPr>
              <a:t>免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zh-TW" sz="3200">
                <a:latin typeface="Cambria" pitchFamily="18" charset="0"/>
              </a:rPr>
              <a:t>有所差異，但是追求道的目的則是相同的。好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>
                <a:latin typeface="Cambria" pitchFamily="18" charset="0"/>
              </a:rPr>
              <a:t>學之人、力行之人、知恥之人比較接近「</a:t>
            </a:r>
            <a:r>
              <a:rPr kumimoji="1" lang="en-US" altLang="zh-TW" sz="3200">
                <a:latin typeface="Cambria" pitchFamily="18" charset="0"/>
              </a:rPr>
              <a:t>智、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zh-TW" sz="3200">
                <a:latin typeface="Cambria" pitchFamily="18" charset="0"/>
              </a:rPr>
              <a:t>仁、勇</a:t>
            </a:r>
            <a:r>
              <a:rPr kumimoji="1" lang="zh-TW" altLang="en-US" sz="3200">
                <a:latin typeface="Cambria" pitchFamily="18" charset="0"/>
              </a:rPr>
              <a:t>」</a:t>
            </a:r>
            <a:r>
              <a:rPr kumimoji="1" lang="en-US" altLang="zh-TW" sz="3200">
                <a:latin typeface="Cambria" pitchFamily="18" charset="0"/>
              </a:rPr>
              <a:t>的德性，秉持</a:t>
            </a:r>
            <a:r>
              <a:rPr kumimoji="1" lang="zh-TW" altLang="en-US" sz="3200">
                <a:latin typeface="Cambria" pitchFamily="18" charset="0"/>
              </a:rPr>
              <a:t>「</a:t>
            </a:r>
            <a:r>
              <a:rPr kumimoji="1" lang="en-US" altLang="zh-TW" sz="3200">
                <a:latin typeface="Cambria" pitchFamily="18" charset="0"/>
              </a:rPr>
              <a:t>智、仁、勇</a:t>
            </a:r>
            <a:r>
              <a:rPr kumimoji="1" lang="zh-TW" altLang="en-US" sz="3200">
                <a:latin typeface="Cambria" pitchFamily="18" charset="0"/>
              </a:rPr>
              <a:t>」</a:t>
            </a:r>
            <a:r>
              <a:rPr kumimoji="1" lang="en-US" altLang="zh-TW" sz="3200">
                <a:latin typeface="Cambria" pitchFamily="18" charset="0"/>
              </a:rPr>
              <a:t>以修身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zh-TW" sz="3200">
                <a:latin typeface="Cambria" pitchFamily="18" charset="0"/>
              </a:rPr>
              <a:t>，便可進一步學會治人以及治天下國家。</a:t>
            </a:r>
            <a:endParaRPr kumimoji="1" lang="zh-TW" altLang="zh-TW" sz="3200">
              <a:latin typeface="Cambria" pitchFamily="18" charset="0"/>
            </a:endParaRPr>
          </a:p>
        </p:txBody>
      </p:sp>
      <p:pic>
        <p:nvPicPr>
          <p:cNvPr id="94212" name="Picture 8" descr="左箭頭-補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84313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9" descr="左箭頭-補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29000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圖片 5" descr="下方ICON-關閉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3"/>
          <p:cNvSpPr>
            <a:spLocks/>
          </p:cNvSpPr>
          <p:nvPr/>
        </p:nvSpPr>
        <p:spPr bwMode="auto">
          <a:xfrm>
            <a:off x="611188" y="1308100"/>
            <a:ext cx="734536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zh-TW" sz="3200" b="1">
                <a:latin typeface="Cambria" pitchFamily="18" charset="0"/>
              </a:rPr>
              <a:t>推衍：</a:t>
            </a:r>
            <a:r>
              <a:rPr kumimoji="1" lang="zh-TW" altLang="zh-TW" sz="3200">
                <a:latin typeface="Cambria" pitchFamily="18" charset="0"/>
              </a:rPr>
              <a:t>推論、延伸。</a:t>
            </a:r>
          </a:p>
        </p:txBody>
      </p:sp>
      <p:pic>
        <p:nvPicPr>
          <p:cNvPr id="95236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3"/>
          <p:cNvSpPr>
            <a:spLocks/>
          </p:cNvSpPr>
          <p:nvPr/>
        </p:nvSpPr>
        <p:spPr bwMode="auto">
          <a:xfrm>
            <a:off x="611188" y="1308100"/>
            <a:ext cx="813752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zh-TW" sz="3200" b="1">
                <a:latin typeface="Cambria" pitchFamily="18" charset="0"/>
              </a:rPr>
              <a:t>秉性：</a:t>
            </a:r>
            <a:r>
              <a:rPr kumimoji="1" lang="zh-TW" altLang="zh-TW" sz="3200">
                <a:latin typeface="Cambria" pitchFamily="18" charset="0"/>
              </a:rPr>
              <a:t>天賦的性情</a:t>
            </a:r>
            <a:r>
              <a:rPr kumimoji="1" lang="zh-TW" altLang="zh-TW" sz="32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rPr>
              <a:t>。</a:t>
            </a:r>
          </a:p>
        </p:txBody>
      </p:sp>
      <p:pic>
        <p:nvPicPr>
          <p:cNvPr id="96260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655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6000" b="1"/>
              <a:t>(</a:t>
            </a:r>
            <a:r>
              <a:rPr lang="zh-TW" altLang="en-US" sz="6000" b="1"/>
              <a:t>三</a:t>
            </a:r>
            <a:r>
              <a:rPr lang="en-US" altLang="zh-TW" sz="6000" b="1"/>
              <a:t>)</a:t>
            </a:r>
            <a:r>
              <a:rPr lang="zh-TW" altLang="en-US" sz="6000" b="1"/>
              <a:t>誠者自成</a:t>
            </a:r>
          </a:p>
        </p:txBody>
      </p:sp>
      <p:pic>
        <p:nvPicPr>
          <p:cNvPr id="97283" name="Picture 3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8" descr="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9972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/>
          </p:cNvSpPr>
          <p:nvPr/>
        </p:nvSpPr>
        <p:spPr bwMode="auto">
          <a:xfrm>
            <a:off x="179388" y="1557338"/>
            <a:ext cx="8785225" cy="482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 dirty="0">
                <a:solidFill>
                  <a:srgbClr val="000000"/>
                </a:solidFill>
                <a:latin typeface="ARStdKaiB5-Medium" charset="-120"/>
                <a:ea typeface="ARStdKaiB5-Medium" charset="-120"/>
              </a:rPr>
              <a:t>　　</a:t>
            </a:r>
            <a:r>
              <a:rPr kumimoji="1" lang="zh-TW" altLang="en-US" sz="3200" dirty="0">
                <a:solidFill>
                  <a:srgbClr val="000000"/>
                </a:solidFill>
              </a:rPr>
              <a:t>誠者，自成也；而道，自道</a:t>
            </a:r>
            <a:r>
              <a:rPr kumimoji="1" lang="zh-TW" altLang="en-US" sz="3200" dirty="0">
                <a:solidFill>
                  <a:srgbClr val="B30000"/>
                </a:solidFill>
              </a:rPr>
              <a:t>　</a:t>
            </a:r>
            <a:r>
              <a:rPr kumimoji="1" lang="zh-TW" altLang="en-US" sz="3200" dirty="0">
                <a:solidFill>
                  <a:srgbClr val="000000"/>
                </a:solidFill>
              </a:rPr>
              <a:t>也。誠者，</a:t>
            </a:r>
            <a:r>
              <a:rPr kumimoji="1" lang="zh-TW" altLang="en-US" sz="3200" dirty="0">
                <a:solidFill>
                  <a:srgbClr val="004DFF"/>
                </a:solidFill>
              </a:rPr>
              <a:t>物</a:t>
            </a:r>
            <a:r>
              <a:rPr kumimoji="1" lang="zh-TW" altLang="en-US" sz="3200" dirty="0">
                <a:solidFill>
                  <a:srgbClr val="000000"/>
                </a:solidFill>
              </a:rPr>
              <a:t>之終始</a:t>
            </a:r>
            <a:r>
              <a:rPr kumimoji="1" lang="zh-TW" altLang="en-US" sz="3200" dirty="0">
                <a:solidFill>
                  <a:srgbClr val="B30000"/>
                </a:solidFill>
              </a:rPr>
              <a:t>　</a:t>
            </a:r>
            <a:r>
              <a:rPr kumimoji="1" lang="zh-TW" altLang="en-US" sz="3200" dirty="0">
                <a:solidFill>
                  <a:srgbClr val="000000"/>
                </a:solidFill>
              </a:rPr>
              <a:t>；不誠，無物</a:t>
            </a:r>
            <a:r>
              <a:rPr kumimoji="1" lang="zh-TW" altLang="en-US" sz="3200" dirty="0">
                <a:solidFill>
                  <a:srgbClr val="B30000"/>
                </a:solidFill>
              </a:rPr>
              <a:t>　</a:t>
            </a:r>
            <a:r>
              <a:rPr kumimoji="1" lang="zh-TW" altLang="en-US" sz="3200" dirty="0">
                <a:solidFill>
                  <a:srgbClr val="000000"/>
                </a:solidFill>
              </a:rPr>
              <a:t>。是故君子誠之為貴</a:t>
            </a:r>
            <a:r>
              <a:rPr kumimoji="1" lang="zh-TW" altLang="en-US" sz="3200" dirty="0">
                <a:solidFill>
                  <a:srgbClr val="B30000"/>
                </a:solidFill>
              </a:rPr>
              <a:t>　</a:t>
            </a:r>
            <a:r>
              <a:rPr kumimoji="1" lang="zh-TW" altLang="en-US" sz="3200" dirty="0">
                <a:solidFill>
                  <a:srgbClr val="000000"/>
                </a:solidFill>
              </a:rPr>
              <a:t>。誠者，非自成己</a:t>
            </a:r>
            <a:r>
              <a:rPr kumimoji="1" lang="zh-TW" altLang="en-US" sz="3200" dirty="0">
                <a:solidFill>
                  <a:srgbClr val="B30000"/>
                </a:solidFill>
              </a:rPr>
              <a:t>　</a:t>
            </a:r>
            <a:r>
              <a:rPr kumimoji="1" lang="zh-TW" altLang="en-US" sz="3200" dirty="0">
                <a:solidFill>
                  <a:srgbClr val="000000"/>
                </a:solidFill>
              </a:rPr>
              <a:t>而</a:t>
            </a:r>
            <a:r>
              <a:rPr kumimoji="1" lang="zh-TW" altLang="en-US" sz="3200" dirty="0">
                <a:solidFill>
                  <a:srgbClr val="004DFF"/>
                </a:solidFill>
              </a:rPr>
              <a:t>已</a:t>
            </a:r>
            <a:r>
              <a:rPr kumimoji="1" lang="zh-TW" altLang="en-US" sz="3200" dirty="0">
                <a:solidFill>
                  <a:srgbClr val="000000"/>
                </a:solidFill>
              </a:rPr>
              <a:t>也，</a:t>
            </a:r>
            <a:r>
              <a:rPr kumimoji="1" lang="zh-TW" altLang="en-US" sz="3200" dirty="0">
                <a:solidFill>
                  <a:srgbClr val="004DFF"/>
                </a:solidFill>
              </a:rPr>
              <a:t>所以</a:t>
            </a:r>
            <a:r>
              <a:rPr kumimoji="1" lang="zh-TW" altLang="en-US" sz="3200" dirty="0">
                <a:solidFill>
                  <a:srgbClr val="000000"/>
                </a:solidFill>
              </a:rPr>
              <a:t>成物</a:t>
            </a:r>
            <a:r>
              <a:rPr kumimoji="1" lang="zh-TW" altLang="en-US" sz="3200" dirty="0">
                <a:solidFill>
                  <a:srgbClr val="B30000"/>
                </a:solidFill>
              </a:rPr>
              <a:t>　</a:t>
            </a:r>
            <a:r>
              <a:rPr kumimoji="1" lang="zh-TW" altLang="en-US" sz="3200" dirty="0">
                <a:solidFill>
                  <a:srgbClr val="000000"/>
                </a:solidFill>
              </a:rPr>
              <a:t>也。成己，仁也；成物，</a:t>
            </a:r>
            <a:r>
              <a:rPr kumimoji="1" lang="zh-TW" altLang="en-US" sz="3200" dirty="0">
                <a:solidFill>
                  <a:srgbClr val="004DFF"/>
                </a:solidFill>
              </a:rPr>
              <a:t>知</a:t>
            </a:r>
            <a:r>
              <a:rPr kumimoji="1" lang="zh-TW" altLang="en-US" sz="3200" dirty="0">
                <a:solidFill>
                  <a:srgbClr val="000000"/>
                </a:solidFill>
              </a:rPr>
              <a:t>　也。</a:t>
            </a:r>
            <a:r>
              <a:rPr kumimoji="1" lang="zh-TW" altLang="en-US" sz="3200" dirty="0">
                <a:solidFill>
                  <a:srgbClr val="004DFF"/>
                </a:solidFill>
              </a:rPr>
              <a:t>性之德</a:t>
            </a:r>
            <a:r>
              <a:rPr kumimoji="1" lang="zh-TW" altLang="en-US" sz="3200" dirty="0">
                <a:solidFill>
                  <a:srgbClr val="000000"/>
                </a:solidFill>
              </a:rPr>
              <a:t>也，合</a:t>
            </a:r>
            <a:r>
              <a:rPr kumimoji="1" lang="zh-TW" altLang="en-US" sz="3200" dirty="0">
                <a:solidFill>
                  <a:srgbClr val="004DFF"/>
                </a:solidFill>
              </a:rPr>
              <a:t>外內</a:t>
            </a:r>
            <a:r>
              <a:rPr kumimoji="1" lang="zh-TW" altLang="en-US" sz="3200" dirty="0">
                <a:solidFill>
                  <a:srgbClr val="000000"/>
                </a:solidFill>
              </a:rPr>
              <a:t>之道</a:t>
            </a:r>
            <a:r>
              <a:rPr kumimoji="1" lang="zh-TW" altLang="en-US" sz="3200" dirty="0">
                <a:solidFill>
                  <a:srgbClr val="B30000"/>
                </a:solidFill>
              </a:rPr>
              <a:t>　</a:t>
            </a:r>
            <a:r>
              <a:rPr kumimoji="1" lang="zh-TW" altLang="en-US" sz="3200" dirty="0" smtClean="0">
                <a:solidFill>
                  <a:srgbClr val="000000"/>
                </a:solidFill>
              </a:rPr>
              <a:t>也，</a:t>
            </a:r>
            <a:r>
              <a:rPr kumimoji="1" lang="zh-TW" altLang="en-US" sz="3200" dirty="0">
                <a:solidFill>
                  <a:srgbClr val="000000"/>
                </a:solidFill>
              </a:rPr>
              <a:t>故時措之宜</a:t>
            </a:r>
            <a:r>
              <a:rPr kumimoji="1" lang="zh-TW" altLang="en-US" sz="3200" dirty="0">
                <a:solidFill>
                  <a:srgbClr val="B30000"/>
                </a:solidFill>
              </a:rPr>
              <a:t>　</a:t>
            </a:r>
            <a:r>
              <a:rPr kumimoji="1" lang="zh-TW" altLang="en-US" sz="3200" dirty="0">
                <a:solidFill>
                  <a:srgbClr val="000000"/>
                </a:solidFill>
              </a:rPr>
              <a:t>也。</a:t>
            </a:r>
            <a:r>
              <a:rPr kumimoji="1" lang="zh-TW" altLang="en-US" sz="3200" dirty="0">
                <a:solidFill>
                  <a:srgbClr val="000000"/>
                </a:solidFill>
                <a:latin typeface="ARStdKaiB5-Medium" charset="-120"/>
                <a:ea typeface="ARStdKaiB5-Medium" charset="-120"/>
              </a:rPr>
              <a:t> </a:t>
            </a:r>
            <a:r>
              <a:rPr kumimoji="1" lang="zh-TW" altLang="en-US" sz="3200" dirty="0">
                <a:latin typeface="Cambria" pitchFamily="18" charset="0"/>
                <a:ea typeface="新細明體" pitchFamily="18" charset="-120"/>
              </a:rPr>
              <a:t>──</a:t>
            </a:r>
            <a:r>
              <a:rPr kumimoji="1" lang="zh-TW" altLang="en-US" sz="3200" dirty="0">
                <a:solidFill>
                  <a:srgbClr val="000000"/>
                </a:solidFill>
                <a:latin typeface="ARStdKaiB5-Medium" charset="-120"/>
              </a:rPr>
              <a:t>第二十五章</a:t>
            </a:r>
          </a:p>
        </p:txBody>
      </p:sp>
      <p:pic>
        <p:nvPicPr>
          <p:cNvPr id="98307" name="Picture 5" descr="上方ICON-語譯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6" descr="上方ICON-段落大意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7" descr="上方ICON-章旨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8" descr="上方ICON-研析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Picture 9" descr="下ICON-相關言例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52513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Picture 7" descr="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133600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3" name="Picture 24" descr="9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5949950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4" name="Picture 5" descr="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4983163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5" name="Picture 6" descr="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05263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6" name="Picture 13" descr="5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3068638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7" name="Picture 11" descr="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068638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8" name="Picture 12" descr="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06863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9" name="Picture 14" descr="6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40052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0" name="Picture 21" descr="下ICON-回主目錄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488113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21" name="Group 22"/>
          <p:cNvGrpSpPr>
            <a:grpSpLocks/>
          </p:cNvGrpSpPr>
          <p:nvPr/>
        </p:nvGrpSpPr>
        <p:grpSpPr bwMode="auto">
          <a:xfrm>
            <a:off x="3132138" y="5013325"/>
            <a:ext cx="431800" cy="241300"/>
            <a:chOff x="2381" y="1706"/>
            <a:chExt cx="272" cy="152"/>
          </a:xfrm>
        </p:grpSpPr>
        <p:pic>
          <p:nvPicPr>
            <p:cNvPr id="98341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7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42" name="文字方塊 4"/>
            <p:cNvSpPr txBox="1">
              <a:spLocks noChangeArrowheads="1"/>
            </p:cNvSpPr>
            <p:nvPr/>
          </p:nvSpPr>
          <p:spPr bwMode="auto">
            <a:xfrm>
              <a:off x="2381" y="1706"/>
              <a:ext cx="23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/>
              <a:r>
                <a:rPr kumimoji="1" lang="zh-TW" altLang="en-US" sz="1200" b="1">
                  <a:latin typeface="Arial" pitchFamily="34" charset="0"/>
                </a:rPr>
                <a:t>ㄓ</a:t>
              </a:r>
            </a:p>
          </p:txBody>
        </p:sp>
      </p:grpSp>
      <p:sp>
        <p:nvSpPr>
          <p:cNvPr id="1761290" name="Rectangle 10"/>
          <p:cNvSpPr>
            <a:spLocks noChangeArrowheads="1"/>
          </p:cNvSpPr>
          <p:nvPr/>
        </p:nvSpPr>
        <p:spPr bwMode="auto">
          <a:xfrm>
            <a:off x="7451725" y="1700213"/>
            <a:ext cx="14763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TW" altLang="en-US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指一切事物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8461375" y="2146300"/>
            <a:ext cx="360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zh-TW" altLang="en-US" sz="1800">
                <a:latin typeface="Arial" pitchFamily="34" charset="0"/>
                <a:ea typeface="新細明體" pitchFamily="18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98324" name="Freeform 17"/>
          <p:cNvSpPr>
            <a:spLocks/>
          </p:cNvSpPr>
          <p:nvPr/>
        </p:nvSpPr>
        <p:spPr bwMode="auto">
          <a:xfrm rot="10807511" flipV="1">
            <a:off x="3537599" y="4715669"/>
            <a:ext cx="188913" cy="195263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2867295" y="4581108"/>
            <a:ext cx="6461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TW" altLang="en-US" sz="21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類疊</a:t>
            </a:r>
          </a:p>
        </p:txBody>
      </p:sp>
      <p:grpSp>
        <p:nvGrpSpPr>
          <p:cNvPr id="498717" name="Group 29"/>
          <p:cNvGrpSpPr>
            <a:grpSpLocks/>
          </p:cNvGrpSpPr>
          <p:nvPr/>
        </p:nvGrpSpPr>
        <p:grpSpPr bwMode="auto">
          <a:xfrm>
            <a:off x="8189912" y="3646850"/>
            <a:ext cx="361950" cy="322263"/>
            <a:chOff x="249" y="2886"/>
            <a:chExt cx="228" cy="203"/>
          </a:xfrm>
        </p:grpSpPr>
        <p:grpSp>
          <p:nvGrpSpPr>
            <p:cNvPr id="98337" name="Group 12"/>
            <p:cNvGrpSpPr>
              <a:grpSpLocks/>
            </p:cNvGrpSpPr>
            <p:nvPr/>
          </p:nvGrpSpPr>
          <p:grpSpPr bwMode="auto">
            <a:xfrm rot="10762829" flipV="1">
              <a:off x="249" y="2931"/>
              <a:ext cx="228" cy="158"/>
              <a:chOff x="2154" y="3657"/>
              <a:chExt cx="230" cy="137"/>
            </a:xfrm>
          </p:grpSpPr>
          <p:sp>
            <p:nvSpPr>
              <p:cNvPr id="98339" name="Line 41"/>
              <p:cNvSpPr>
                <a:spLocks noChangeShapeType="1"/>
              </p:cNvSpPr>
              <p:nvPr/>
            </p:nvSpPr>
            <p:spPr bwMode="auto">
              <a:xfrm>
                <a:off x="2154" y="3664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40" name="Line 40"/>
              <p:cNvSpPr>
                <a:spLocks noChangeShapeType="1"/>
              </p:cNvSpPr>
              <p:nvPr/>
            </p:nvSpPr>
            <p:spPr bwMode="auto">
              <a:xfrm flipV="1">
                <a:off x="2384" y="3657"/>
                <a:ext cx="0" cy="137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98338" name="Picture 37" descr="下標籤-修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886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924300" y="3684588"/>
            <a:ext cx="576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TW" altLang="en-US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停止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3973513" y="4071938"/>
            <a:ext cx="360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zh-TW" altLang="en-US" sz="1800">
                <a:latin typeface="Arial" pitchFamily="34" charset="0"/>
                <a:ea typeface="新細明體" pitchFamily="18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700338" y="5373688"/>
            <a:ext cx="10795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TW" altLang="en-US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通「智」</a:t>
            </a:r>
          </a:p>
        </p:txBody>
      </p:sp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2771775" y="5013325"/>
            <a:ext cx="360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zh-TW" altLang="en-US" sz="1800">
                <a:latin typeface="Arial" pitchFamily="34" charset="0"/>
                <a:ea typeface="新細明體" pitchFamily="18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148263" y="3644900"/>
            <a:ext cx="17287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TW" altLang="en-US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用來，表目的</a:t>
            </a:r>
          </a:p>
        </p:txBody>
      </p:sp>
      <p:sp>
        <p:nvSpPr>
          <p:cNvPr id="8" name="文字方塊 14"/>
          <p:cNvSpPr txBox="1">
            <a:spLocks noChangeArrowheads="1"/>
          </p:cNvSpPr>
          <p:nvPr/>
        </p:nvSpPr>
        <p:spPr bwMode="auto">
          <a:xfrm>
            <a:off x="5145088" y="4005263"/>
            <a:ext cx="792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zh-TW" altLang="en-US" sz="1800">
                <a:latin typeface="Arial" pitchFamily="34" charset="0"/>
                <a:ea typeface="新細明體" pitchFamily="18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506786" y="4648560"/>
            <a:ext cx="29527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TW" altLang="en-US" sz="2100" b="1" dirty="0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仁與智都是人天生的德性</a:t>
            </a:r>
          </a:p>
        </p:txBody>
      </p:sp>
      <p:sp>
        <p:nvSpPr>
          <p:cNvPr id="10" name="文字方塊 14"/>
          <p:cNvSpPr txBox="1">
            <a:spLocks noChangeArrowheads="1"/>
          </p:cNvSpPr>
          <p:nvPr/>
        </p:nvSpPr>
        <p:spPr bwMode="auto">
          <a:xfrm>
            <a:off x="4356100" y="5013325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zh-TW" altLang="en-US" sz="1800">
                <a:latin typeface="Arial" pitchFamily="34" charset="0"/>
                <a:ea typeface="新細明體" pitchFamily="18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21288" y="5373688"/>
            <a:ext cx="41036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TW" altLang="en-US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外，指「成物」；內，指「成己」</a:t>
            </a:r>
          </a:p>
        </p:txBody>
      </p:sp>
      <p:sp>
        <p:nvSpPr>
          <p:cNvPr id="12" name="文字方塊 14"/>
          <p:cNvSpPr txBox="1">
            <a:spLocks noChangeArrowheads="1"/>
          </p:cNvSpPr>
          <p:nvPr/>
        </p:nvSpPr>
        <p:spPr bwMode="auto">
          <a:xfrm>
            <a:off x="6804025" y="4983163"/>
            <a:ext cx="792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zh-TW" altLang="en-US" sz="1800">
                <a:latin typeface="Arial" pitchFamily="34" charset="0"/>
                <a:ea typeface="新細明體" pitchFamily="18" charset="-120"/>
              </a:rPr>
              <a:t>　　　　                                              　　　　　　　　　            　　　　　　　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987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87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61290" grpId="0"/>
      <p:bldP spid="1761290" grpId="1"/>
      <p:bldP spid="3" grpId="0"/>
      <p:bldP spid="3" grpId="1"/>
      <p:bldP spid="2" grpId="0"/>
      <p:bldP spid="2" grpId="1"/>
      <p:bldP spid="5" grpId="0"/>
      <p:bldP spid="5" grpId="1"/>
      <p:bldP spid="7" grpId="0"/>
      <p:bldP spid="7" grpId="1"/>
      <p:bldP spid="9" grpId="0"/>
      <p:bldP spid="9" grpId="1"/>
      <p:bldP spid="11" grpId="0"/>
      <p:bldP spid="11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分頁底圖-段落大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 eaLnBrk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zh-TW" sz="3200"/>
              <a:t>‧</a:t>
            </a:r>
            <a:r>
              <a:rPr kumimoji="1" lang="zh-TW" altLang="zh-TW" sz="3200">
                <a:latin typeface="Cambria" pitchFamily="18" charset="0"/>
              </a:rPr>
              <a:t>說明「誠」與人的關係，能「誠」才能成己</a:t>
            </a:r>
            <a:endParaRPr kumimoji="1" lang="zh-TW" altLang="en-US" sz="3200">
              <a:latin typeface="Cambria" pitchFamily="18" charset="0"/>
            </a:endParaRPr>
          </a:p>
          <a:p>
            <a:pPr marL="273050" indent="-228600" eaLnBrk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zh-TW" sz="3200">
                <a:latin typeface="Cambria" pitchFamily="18" charset="0"/>
              </a:rPr>
              <a:t>　、成物。</a:t>
            </a:r>
          </a:p>
        </p:txBody>
      </p:sp>
      <p:pic>
        <p:nvPicPr>
          <p:cNvPr id="99332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3" descr="分頁底圖-相關言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3"/>
          <p:cNvSpPr>
            <a:spLocks/>
          </p:cNvSpPr>
          <p:nvPr/>
        </p:nvSpPr>
        <p:spPr bwMode="auto">
          <a:xfrm>
            <a:off x="179388" y="804863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 eaLnBrk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zh-TW" sz="3200"/>
              <a:t>1.</a:t>
            </a:r>
            <a:r>
              <a:rPr kumimoji="1" lang="en-US" altLang="zh-TW" sz="3200">
                <a:latin typeface="Cambria" pitchFamily="18" charset="0"/>
              </a:rPr>
              <a:t>夫誠者，君子之所守，而政事之本也。</a:t>
            </a:r>
          </a:p>
          <a:p>
            <a:pPr marL="273050" indent="-228600" eaLnBrk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>
                <a:latin typeface="Cambria" pitchFamily="18" charset="0"/>
              </a:rPr>
              <a:t>                                                         （</a:t>
            </a:r>
            <a:r>
              <a:rPr kumimoji="1" lang="en-US" altLang="zh-TW" sz="3200">
                <a:latin typeface="Cambria" pitchFamily="18" charset="0"/>
              </a:rPr>
              <a:t>《</a:t>
            </a:r>
            <a:r>
              <a:rPr kumimoji="1" lang="zh-TW" altLang="en-US" sz="3200">
                <a:latin typeface="Cambria" pitchFamily="18" charset="0"/>
              </a:rPr>
              <a:t>荀子</a:t>
            </a:r>
            <a:r>
              <a:rPr kumimoji="1" lang="en-US" altLang="zh-TW" sz="3200"/>
              <a:t>‧</a:t>
            </a:r>
            <a:r>
              <a:rPr kumimoji="1" lang="zh-TW" altLang="en-US" sz="3200">
                <a:latin typeface="Cambria" pitchFamily="18" charset="0"/>
              </a:rPr>
              <a:t>不苟</a:t>
            </a:r>
            <a:r>
              <a:rPr kumimoji="1" lang="en-US" altLang="zh-TW" sz="3200">
                <a:latin typeface="Cambria" pitchFamily="18" charset="0"/>
              </a:rPr>
              <a:t>》</a:t>
            </a:r>
            <a:r>
              <a:rPr kumimoji="1" lang="zh-TW" altLang="en-US" sz="3200">
                <a:latin typeface="Cambria" pitchFamily="18" charset="0"/>
              </a:rPr>
              <a:t>）</a:t>
            </a:r>
            <a:endParaRPr kumimoji="1" lang="en-US" altLang="zh-TW" sz="3200">
              <a:latin typeface="Cambria" pitchFamily="18" charset="0"/>
            </a:endParaRPr>
          </a:p>
          <a:p>
            <a:pPr marL="273050" indent="-228600" eaLnBrk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zh-TW" sz="3200"/>
              <a:t>2.</a:t>
            </a:r>
            <a:r>
              <a:rPr kumimoji="1" lang="en-US" altLang="zh-TW" sz="3200">
                <a:latin typeface="Cambria" pitchFamily="18" charset="0"/>
              </a:rPr>
              <a:t>萬物皆備於我矣。反身而誠，樂莫大焉。強恕</a:t>
            </a:r>
            <a:r>
              <a:rPr kumimoji="1" lang="zh-TW" altLang="en-US" sz="3200">
                <a:latin typeface="Cambria" pitchFamily="18" charset="0"/>
              </a:rPr>
              <a:t>而行，求仁莫近焉。（譯：天</a:t>
            </a:r>
            <a:r>
              <a:rPr kumimoji="1" lang="en-US" altLang="zh-TW" sz="3200">
                <a:latin typeface="Cambria" pitchFamily="18" charset="0"/>
              </a:rPr>
              <a:t>下萬物的道理，都具備在自己的本性中。只要反躬自省，一切都真誠確實，就是最大的快樂。勉力的以恕道去實踐，就是求仁最直接的道路。</a:t>
            </a:r>
            <a:r>
              <a:rPr kumimoji="1" lang="zh-TW" altLang="en-US" sz="3200">
                <a:latin typeface="Cambria" pitchFamily="18" charset="0"/>
              </a:rPr>
              <a:t>）</a:t>
            </a:r>
          </a:p>
          <a:p>
            <a:pPr marL="273050" indent="-228600" eaLnBrk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>
                <a:latin typeface="Cambria" pitchFamily="18" charset="0"/>
              </a:rPr>
              <a:t>                                                 （</a:t>
            </a:r>
            <a:r>
              <a:rPr kumimoji="1" lang="en-US" altLang="zh-TW" sz="3200">
                <a:latin typeface="Cambria" pitchFamily="18" charset="0"/>
              </a:rPr>
              <a:t>《孟子</a:t>
            </a:r>
            <a:r>
              <a:rPr kumimoji="1" lang="en-US" altLang="zh-TW" sz="3200"/>
              <a:t>‧</a:t>
            </a:r>
            <a:r>
              <a:rPr kumimoji="1" lang="en-US" altLang="zh-TW" sz="3200">
                <a:latin typeface="Cambria" pitchFamily="18" charset="0"/>
              </a:rPr>
              <a:t>盡心》上</a:t>
            </a:r>
            <a:r>
              <a:rPr kumimoji="1" lang="zh-TW" altLang="en-US" sz="3200">
                <a:latin typeface="Cambria" pitchFamily="18" charset="0"/>
              </a:rPr>
              <a:t>）</a:t>
            </a:r>
            <a:endParaRPr kumimoji="1" lang="zh-TW" altLang="zh-TW" sz="3200">
              <a:latin typeface="Cambria" pitchFamily="18" charset="0"/>
            </a:endParaRPr>
          </a:p>
        </p:txBody>
      </p:sp>
      <p:pic>
        <p:nvPicPr>
          <p:cNvPr id="100356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3" descr="分頁底圖-章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 eaLnBrk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>
                <a:latin typeface="Cambria" pitchFamily="18" charset="0"/>
              </a:rPr>
              <a:t>          本章說明</a:t>
            </a:r>
            <a:r>
              <a:rPr kumimoji="1" lang="zh-TW" altLang="zh-TW" sz="3200">
                <a:latin typeface="Cambria" pitchFamily="18" charset="0"/>
              </a:rPr>
              <a:t>「</a:t>
            </a:r>
            <a:r>
              <a:rPr kumimoji="1" lang="zh-TW" altLang="en-US" sz="3200">
                <a:latin typeface="Cambria" pitchFamily="18" charset="0"/>
              </a:rPr>
              <a:t>誠</a:t>
            </a:r>
            <a:r>
              <a:rPr kumimoji="1" lang="zh-TW" altLang="zh-TW" sz="3200">
                <a:latin typeface="Cambria" pitchFamily="18" charset="0"/>
              </a:rPr>
              <a:t>」</a:t>
            </a:r>
            <a:r>
              <a:rPr kumimoji="1" lang="zh-TW" altLang="en-US" sz="3200">
                <a:latin typeface="Cambria" pitchFamily="18" charset="0"/>
              </a:rPr>
              <a:t>是一切人、事、物的根本</a:t>
            </a:r>
          </a:p>
          <a:p>
            <a:pPr marL="273050" indent="-228600" eaLnBrk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>
                <a:latin typeface="Cambria" pitchFamily="18" charset="0"/>
              </a:rPr>
              <a:t>，強調能誠才可以</a:t>
            </a:r>
            <a:r>
              <a:rPr kumimoji="1" lang="zh-TW" altLang="zh-TW" sz="3200">
                <a:latin typeface="Cambria" pitchFamily="18" charset="0"/>
              </a:rPr>
              <a:t>「</a:t>
            </a:r>
            <a:r>
              <a:rPr kumimoji="1" lang="zh-TW" altLang="en-US" sz="3200">
                <a:latin typeface="Cambria" pitchFamily="18" charset="0"/>
              </a:rPr>
              <a:t>成己</a:t>
            </a:r>
            <a:r>
              <a:rPr kumimoji="1" lang="zh-TW" altLang="zh-TW" sz="3200">
                <a:latin typeface="Cambria" pitchFamily="18" charset="0"/>
              </a:rPr>
              <a:t>」</a:t>
            </a:r>
            <a:r>
              <a:rPr kumimoji="1" lang="zh-TW" altLang="en-US" sz="3200">
                <a:latin typeface="Cambria" pitchFamily="18" charset="0"/>
              </a:rPr>
              <a:t>、</a:t>
            </a:r>
            <a:r>
              <a:rPr kumimoji="1" lang="zh-TW" altLang="zh-TW" sz="3200">
                <a:latin typeface="Cambria" pitchFamily="18" charset="0"/>
              </a:rPr>
              <a:t>「</a:t>
            </a:r>
            <a:r>
              <a:rPr kumimoji="1" lang="zh-TW" altLang="en-US" sz="3200">
                <a:latin typeface="Cambria" pitchFamily="18" charset="0"/>
              </a:rPr>
              <a:t>成物</a:t>
            </a:r>
            <a:r>
              <a:rPr kumimoji="1" lang="zh-TW" altLang="zh-TW" sz="3200">
                <a:latin typeface="Cambria" pitchFamily="18" charset="0"/>
              </a:rPr>
              <a:t>」</a:t>
            </a:r>
            <a:r>
              <a:rPr kumimoji="1" lang="zh-TW" altLang="en-US" sz="3200">
                <a:latin typeface="Cambria" pitchFamily="18" charset="0"/>
              </a:rPr>
              <a:t>。</a:t>
            </a:r>
            <a:endParaRPr kumimoji="1" lang="zh-TW" altLang="zh-TW" sz="3200">
              <a:latin typeface="Cambria" pitchFamily="18" charset="0"/>
            </a:endParaRPr>
          </a:p>
        </p:txBody>
      </p:sp>
      <p:pic>
        <p:nvPicPr>
          <p:cNvPr id="101380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矩形 1"/>
          <p:cNvSpPr>
            <a:spLocks noChangeArrowheads="1"/>
          </p:cNvSpPr>
          <p:nvPr/>
        </p:nvSpPr>
        <p:spPr bwMode="auto">
          <a:xfrm>
            <a:off x="34925" y="728663"/>
            <a:ext cx="9145588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/>
            <a:r>
              <a:rPr kumimoji="1" lang="zh-TW" altLang="zh-TW" sz="3200" b="1">
                <a:solidFill>
                  <a:srgbClr val="0000FF"/>
                </a:solidFill>
              </a:rPr>
              <a:t>1.自成：</a:t>
            </a:r>
            <a:r>
              <a:rPr kumimoji="1" lang="zh-TW" altLang="zh-TW" sz="3200"/>
              <a:t>成就自己完善的人格。</a:t>
            </a:r>
          </a:p>
          <a:p>
            <a:pPr marL="355600" indent="-355600"/>
            <a:r>
              <a:rPr kumimoji="1" lang="zh-TW" altLang="zh-TW" sz="3200" b="1">
                <a:solidFill>
                  <a:srgbClr val="0000FF"/>
                </a:solidFill>
              </a:rPr>
              <a:t>2.自道：</a:t>
            </a:r>
            <a:r>
              <a:rPr kumimoji="1" lang="zh-TW" altLang="zh-TW" sz="3200"/>
              <a:t>引導自己走向當行的路。道，通「導」。</a:t>
            </a:r>
          </a:p>
          <a:p>
            <a:pPr marL="355600" indent="-355600"/>
            <a:r>
              <a:rPr kumimoji="1" lang="zh-TW" altLang="zh-TW" sz="3200" b="1">
                <a:solidFill>
                  <a:srgbClr val="0000FF"/>
                </a:solidFill>
              </a:rPr>
              <a:t>3.誠者物之終始：</a:t>
            </a:r>
            <a:r>
              <a:rPr kumimoji="1" lang="zh-TW" altLang="zh-TW" sz="3200"/>
              <a:t>誠，是一切事物的開始和結束。</a:t>
            </a:r>
            <a:endParaRPr kumimoji="1" lang="en-US" altLang="zh-TW" sz="3200"/>
          </a:p>
          <a:p>
            <a:pPr marL="355600" indent="-355600"/>
            <a:r>
              <a:rPr kumimoji="1" lang="zh-TW" altLang="zh-TW" sz="3200" b="1">
                <a:solidFill>
                  <a:srgbClr val="0000FF"/>
                </a:solidFill>
              </a:rPr>
              <a:t>4.</a:t>
            </a:r>
            <a:r>
              <a:rPr kumimoji="1" lang="zh-TW" altLang="en-US" sz="3200" b="1">
                <a:solidFill>
                  <a:srgbClr val="0000FF"/>
                </a:solidFill>
              </a:rPr>
              <a:t>不誠無物：</a:t>
            </a:r>
            <a:r>
              <a:rPr kumimoji="1" lang="zh-TW" altLang="en-US" sz="3200"/>
              <a:t>欠缺誠，事物便無法存在。</a:t>
            </a:r>
          </a:p>
          <a:p>
            <a:pPr marL="355600" indent="-355600"/>
            <a:r>
              <a:rPr kumimoji="1" lang="en-US" altLang="zh-TW" sz="3200" b="1">
                <a:solidFill>
                  <a:srgbClr val="0000FF"/>
                </a:solidFill>
              </a:rPr>
              <a:t>5.</a:t>
            </a:r>
            <a:r>
              <a:rPr kumimoji="1" lang="zh-TW" altLang="en-US" sz="3200" b="1">
                <a:solidFill>
                  <a:srgbClr val="0000FF"/>
                </a:solidFill>
              </a:rPr>
              <a:t>君子誠之為貴：</a:t>
            </a:r>
            <a:r>
              <a:rPr kumimoji="1" lang="zh-TW" altLang="en-US" sz="3200"/>
              <a:t>君子以能做到誠為可貴。誠，此</a:t>
            </a:r>
          </a:p>
          <a:p>
            <a:pPr marL="355600" indent="-355600"/>
            <a:r>
              <a:rPr kumimoji="1" lang="zh-TW" altLang="en-US" sz="3200"/>
              <a:t>  作動詞。</a:t>
            </a:r>
            <a:endParaRPr kumimoji="1" lang="en-US" altLang="zh-TW" sz="3200"/>
          </a:p>
          <a:p>
            <a:pPr marL="355600" indent="-355600"/>
            <a:r>
              <a:rPr kumimoji="1" lang="en-US" altLang="zh-TW" sz="3200" b="1">
                <a:solidFill>
                  <a:srgbClr val="0000FF"/>
                </a:solidFill>
              </a:rPr>
              <a:t>6.</a:t>
            </a:r>
            <a:r>
              <a:rPr kumimoji="1" lang="zh-TW" altLang="en-US" sz="3200" b="1">
                <a:solidFill>
                  <a:srgbClr val="0000FF"/>
                </a:solidFill>
              </a:rPr>
              <a:t>成己：</a:t>
            </a:r>
            <a:r>
              <a:rPr kumimoji="1" lang="zh-TW" altLang="en-US" sz="3200"/>
              <a:t>使自己的人格更加完善。</a:t>
            </a:r>
            <a:endParaRPr kumimoji="1" lang="en-US" altLang="zh-TW" sz="3200"/>
          </a:p>
          <a:p>
            <a:pPr marL="355600" indent="-355600"/>
            <a:r>
              <a:rPr kumimoji="1" lang="en-US" altLang="zh-TW" sz="3200" b="1">
                <a:solidFill>
                  <a:srgbClr val="0000FF"/>
                </a:solidFill>
              </a:rPr>
              <a:t>7.</a:t>
            </a:r>
            <a:r>
              <a:rPr kumimoji="1" lang="zh-TW" altLang="en-US" sz="3200" b="1">
                <a:solidFill>
                  <a:srgbClr val="0000FF"/>
                </a:solidFill>
              </a:rPr>
              <a:t>成物：</a:t>
            </a:r>
            <a:r>
              <a:rPr kumimoji="1" lang="zh-TW" altLang="en-US" sz="3200"/>
              <a:t>使一切人、事、物更加完善。</a:t>
            </a:r>
            <a:endParaRPr kumimoji="1" lang="en-US" altLang="zh-TW" sz="3200"/>
          </a:p>
          <a:p>
            <a:pPr marL="355600" indent="-355600"/>
            <a:r>
              <a:rPr kumimoji="1" lang="en-US" altLang="zh-TW" sz="3200" b="1">
                <a:solidFill>
                  <a:srgbClr val="0000FF"/>
                </a:solidFill>
              </a:rPr>
              <a:t>8.</a:t>
            </a:r>
            <a:r>
              <a:rPr kumimoji="1" lang="zh-TW" altLang="zh-TW" sz="3200" b="1">
                <a:solidFill>
                  <a:srgbClr val="0000FF"/>
                </a:solidFill>
              </a:rPr>
              <a:t>合外內之道：</a:t>
            </a:r>
            <a:r>
              <a:rPr kumimoji="1" lang="zh-TW" altLang="zh-TW" sz="3200"/>
              <a:t>誠是結合</a:t>
            </a:r>
            <a:r>
              <a:rPr kumimoji="1" lang="zh-TW" altLang="en-US" sz="3200"/>
              <a:t>「</a:t>
            </a:r>
            <a:r>
              <a:rPr kumimoji="1" lang="zh-TW" altLang="zh-TW" sz="3200"/>
              <a:t>外以成物、內以成己</a:t>
            </a:r>
            <a:r>
              <a:rPr kumimoji="1" lang="zh-TW" altLang="en-US" sz="3200"/>
              <a:t>」</a:t>
            </a:r>
          </a:p>
          <a:p>
            <a:pPr marL="355600" indent="-355600"/>
            <a:r>
              <a:rPr kumimoji="1" lang="zh-TW" altLang="en-US" sz="3200"/>
              <a:t>  </a:t>
            </a:r>
            <a:r>
              <a:rPr kumimoji="1" lang="zh-TW" altLang="zh-TW" sz="3200"/>
              <a:t>的一種德性。</a:t>
            </a:r>
            <a:endParaRPr kumimoji="1" lang="zh-TW" altLang="en-US" sz="3200"/>
          </a:p>
          <a:p>
            <a:pPr marL="355600" indent="-355600"/>
            <a:r>
              <a:rPr kumimoji="1" lang="zh-TW" altLang="en-US" sz="3200" b="1">
                <a:solidFill>
                  <a:srgbClr val="0000FF"/>
                </a:solidFill>
              </a:rPr>
              <a:t>9</a:t>
            </a:r>
            <a:r>
              <a:rPr kumimoji="1" lang="en-US" altLang="zh-TW" sz="3200" b="1">
                <a:solidFill>
                  <a:srgbClr val="0000FF"/>
                </a:solidFill>
              </a:rPr>
              <a:t>.</a:t>
            </a:r>
            <a:r>
              <a:rPr kumimoji="1" lang="zh-TW" altLang="zh-TW" sz="3200" b="1">
                <a:solidFill>
                  <a:srgbClr val="0000FF"/>
                </a:solidFill>
              </a:rPr>
              <a:t>時措之宜：</a:t>
            </a:r>
            <a:r>
              <a:rPr kumimoji="1" lang="zh-TW" altLang="zh-TW" sz="3200"/>
              <a:t>任何時候施行都能合宜。措，施行。</a:t>
            </a:r>
          </a:p>
        </p:txBody>
      </p:sp>
      <p:pic>
        <p:nvPicPr>
          <p:cNvPr id="102404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3"/>
          <p:cNvSpPr>
            <a:spLocks/>
          </p:cNvSpPr>
          <p:nvPr/>
        </p:nvSpPr>
        <p:spPr bwMode="auto">
          <a:xfrm>
            <a:off x="179388" y="836613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lnSpc>
                <a:spcPct val="120000"/>
              </a:lnSpc>
            </a:pPr>
            <a:endParaRPr lang="zh-TW" altLang="zh-TW" sz="320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</a:pPr>
            <a:endParaRPr lang="zh-TW" altLang="en-US" sz="3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428" name="Rectangle 3"/>
          <p:cNvSpPr>
            <a:spLocks/>
          </p:cNvSpPr>
          <p:nvPr/>
        </p:nvSpPr>
        <p:spPr bwMode="auto">
          <a:xfrm>
            <a:off x="179388" y="804863"/>
            <a:ext cx="885666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>
                <a:latin typeface="Cambria" pitchFamily="18" charset="0"/>
              </a:rPr>
              <a:t>　　誠，是成就自己完善的人格；道，是引導自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>
                <a:latin typeface="Cambria" pitchFamily="18" charset="0"/>
              </a:rPr>
              <a:t>己走向當行的路。誠，是一切事物的開始</a:t>
            </a:r>
            <a:r>
              <a:rPr kumimoji="1" lang="en-US" altLang="zh-TW" sz="3200">
                <a:latin typeface="Cambria" pitchFamily="18" charset="0"/>
              </a:rPr>
              <a:t>和結束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zh-TW" sz="3200">
                <a:latin typeface="Cambria" pitchFamily="18" charset="0"/>
              </a:rPr>
              <a:t>；如果欠缺誠，事物便無法存在。所以君子以能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zh-TW" sz="3200">
                <a:latin typeface="Cambria" pitchFamily="18" charset="0"/>
              </a:rPr>
              <a:t>做到誠為可貴。誠，不只使自己的人格更加完善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zh-TW" sz="3200">
                <a:latin typeface="Cambria" pitchFamily="18" charset="0"/>
              </a:rPr>
              <a:t>，還能用來使一切人、事、物更加完善。使自己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zh-TW" sz="3200">
                <a:latin typeface="Cambria" pitchFamily="18" charset="0"/>
              </a:rPr>
              <a:t>的人格更加完善，就是仁；使一切人、事、物更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zh-TW" sz="3200">
                <a:latin typeface="Cambria" pitchFamily="18" charset="0"/>
              </a:rPr>
              <a:t>加完善，就是智。</a:t>
            </a:r>
            <a:r>
              <a:rPr kumimoji="1" lang="zh-TW" altLang="en-US" sz="3200">
                <a:latin typeface="Cambria" pitchFamily="18" charset="0"/>
              </a:rPr>
              <a:t>「</a:t>
            </a:r>
            <a:r>
              <a:rPr kumimoji="1" lang="en-US" altLang="zh-TW" sz="3200">
                <a:latin typeface="Cambria" pitchFamily="18" charset="0"/>
              </a:rPr>
              <a:t>誠</a:t>
            </a:r>
            <a:r>
              <a:rPr kumimoji="1" lang="zh-TW" altLang="en-US" sz="3200">
                <a:latin typeface="Cambria" pitchFamily="18" charset="0"/>
              </a:rPr>
              <a:t>」</a:t>
            </a:r>
            <a:r>
              <a:rPr kumimoji="1" lang="en-US" altLang="zh-TW" sz="3200">
                <a:latin typeface="Cambria" pitchFamily="18" charset="0"/>
              </a:rPr>
              <a:t>是結合</a:t>
            </a:r>
            <a:r>
              <a:rPr kumimoji="1" lang="zh-TW" altLang="en-US" sz="3200">
                <a:latin typeface="Cambria" pitchFamily="18" charset="0"/>
              </a:rPr>
              <a:t>「</a:t>
            </a:r>
            <a:r>
              <a:rPr kumimoji="1" lang="en-US" altLang="zh-TW" sz="3200">
                <a:latin typeface="Cambria" pitchFamily="18" charset="0"/>
              </a:rPr>
              <a:t>外以成物、內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zh-TW" sz="3200">
                <a:latin typeface="Cambria" pitchFamily="18" charset="0"/>
              </a:rPr>
              <a:t>以成己</a:t>
            </a:r>
            <a:r>
              <a:rPr kumimoji="1" lang="zh-TW" altLang="en-US" sz="3200">
                <a:latin typeface="Cambria" pitchFamily="18" charset="0"/>
              </a:rPr>
              <a:t>」</a:t>
            </a:r>
            <a:r>
              <a:rPr kumimoji="1" lang="en-US" altLang="zh-TW" sz="3200">
                <a:latin typeface="Cambria" pitchFamily="18" charset="0"/>
              </a:rPr>
              <a:t>的一種德性，所以在任何時候施行都能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zh-TW" sz="3200">
                <a:latin typeface="Cambria" pitchFamily="18" charset="0"/>
              </a:rPr>
              <a:t>合宜。</a:t>
            </a:r>
            <a:endParaRPr kumimoji="1" lang="zh-TW" altLang="zh-TW" sz="3200">
              <a:latin typeface="Cambria" pitchFamily="18" charset="0"/>
            </a:endParaRPr>
          </a:p>
        </p:txBody>
      </p:sp>
      <p:pic>
        <p:nvPicPr>
          <p:cNvPr id="103429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763713" y="2420938"/>
            <a:ext cx="56165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6600" b="1">
                <a:latin typeface="Arial" pitchFamily="34" charset="0"/>
              </a:rPr>
              <a:t>一、文章題解</a:t>
            </a:r>
          </a:p>
        </p:txBody>
      </p:sp>
      <p:pic>
        <p:nvPicPr>
          <p:cNvPr id="30723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3" descr="分頁底圖-研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3"/>
          <p:cNvSpPr>
            <a:spLocks/>
          </p:cNvSpPr>
          <p:nvPr/>
        </p:nvSpPr>
        <p:spPr bwMode="auto">
          <a:xfrm>
            <a:off x="179388" y="804863"/>
            <a:ext cx="878522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zh-TW" sz="3200">
                <a:latin typeface="Cambria" pitchFamily="18" charset="0"/>
              </a:rPr>
              <a:t>　</a:t>
            </a:r>
            <a:r>
              <a:rPr kumimoji="1" lang="zh-TW" altLang="en-US" sz="3200">
                <a:latin typeface="Cambria" pitchFamily="18" charset="0"/>
              </a:rPr>
              <a:t>　</a:t>
            </a:r>
            <a:r>
              <a:rPr kumimoji="1" lang="en-US" altLang="en-US" sz="3200">
                <a:latin typeface="Cambria" pitchFamily="18" charset="0"/>
              </a:rPr>
              <a:t>「</a:t>
            </a:r>
            <a:r>
              <a:rPr kumimoji="1" lang="zh-TW" altLang="en-US" sz="3200">
                <a:latin typeface="Cambria" pitchFamily="18" charset="0"/>
              </a:rPr>
              <a:t>誠</a:t>
            </a:r>
            <a:r>
              <a:rPr kumimoji="1" lang="en-US" altLang="en-US" sz="3200">
                <a:latin typeface="Cambria" pitchFamily="18" charset="0"/>
              </a:rPr>
              <a:t>」</a:t>
            </a:r>
            <a:r>
              <a:rPr kumimoji="1" lang="zh-TW" altLang="en-US" sz="3200">
                <a:latin typeface="Cambria" pitchFamily="18" charset="0"/>
              </a:rPr>
              <a:t>就是真誠，也意謂著真實。當一個人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>
                <a:latin typeface="Cambria" pitchFamily="18" charset="0"/>
              </a:rPr>
              <a:t>能真誠實在的面對自己，才能夠誠懇的對待他人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>
                <a:latin typeface="Cambria" pitchFamily="18" charset="0"/>
              </a:rPr>
              <a:t>。</a:t>
            </a:r>
            <a:r>
              <a:rPr kumimoji="1" lang="en-US" altLang="en-US" sz="3200">
                <a:latin typeface="Cambria" pitchFamily="18" charset="0"/>
              </a:rPr>
              <a:t>「</a:t>
            </a:r>
            <a:r>
              <a:rPr kumimoji="1" lang="zh-TW" altLang="en-US" sz="3200">
                <a:latin typeface="Cambria" pitchFamily="18" charset="0"/>
              </a:rPr>
              <a:t>誠</a:t>
            </a:r>
            <a:r>
              <a:rPr kumimoji="1" lang="en-US" altLang="en-US" sz="3200">
                <a:latin typeface="Cambria" pitchFamily="18" charset="0"/>
              </a:rPr>
              <a:t>」</a:t>
            </a:r>
            <a:r>
              <a:rPr kumimoji="1" lang="zh-TW" altLang="en-US" sz="3200">
                <a:latin typeface="Cambria" pitchFamily="18" charset="0"/>
              </a:rPr>
              <a:t>是內在的本性，</a:t>
            </a:r>
            <a:r>
              <a:rPr kumimoji="1" lang="en-US" altLang="en-US" sz="3200">
                <a:latin typeface="Cambria" pitchFamily="18" charset="0"/>
              </a:rPr>
              <a:t>「</a:t>
            </a:r>
            <a:r>
              <a:rPr kumimoji="1" lang="zh-TW" altLang="en-US" sz="3200">
                <a:latin typeface="Cambria" pitchFamily="18" charset="0"/>
              </a:rPr>
              <a:t>誠之</a:t>
            </a:r>
            <a:r>
              <a:rPr kumimoji="1" lang="en-US" altLang="en-US" sz="3200">
                <a:latin typeface="Cambria" pitchFamily="18" charset="0"/>
              </a:rPr>
              <a:t>」</a:t>
            </a:r>
            <a:r>
              <a:rPr kumimoji="1" lang="zh-TW" altLang="en-US" sz="3200">
                <a:latin typeface="Cambria" pitchFamily="18" charset="0"/>
              </a:rPr>
              <a:t>則是道德修養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>
                <a:latin typeface="Cambria" pitchFamily="18" charset="0"/>
              </a:rPr>
              <a:t>的工夫。然而，誠者不僅要成就自我的價值，在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en-US" sz="3200">
                <a:latin typeface="Cambria" pitchFamily="18" charset="0"/>
              </a:rPr>
              <a:t>「</a:t>
            </a:r>
            <a:r>
              <a:rPr kumimoji="1" lang="zh-TW" altLang="en-US" sz="3200">
                <a:latin typeface="Cambria" pitchFamily="18" charset="0"/>
              </a:rPr>
              <a:t>成己</a:t>
            </a:r>
            <a:r>
              <a:rPr kumimoji="1" lang="en-US" altLang="en-US" sz="3200">
                <a:latin typeface="Cambria" pitchFamily="18" charset="0"/>
              </a:rPr>
              <a:t>」</a:t>
            </a:r>
            <a:r>
              <a:rPr kumimoji="1" lang="zh-TW" altLang="en-US" sz="3200">
                <a:latin typeface="Cambria" pitchFamily="18" charset="0"/>
              </a:rPr>
              <a:t>之餘，更要</a:t>
            </a:r>
            <a:r>
              <a:rPr kumimoji="1" lang="en-US" altLang="en-US" sz="3200">
                <a:latin typeface="Cambria" pitchFamily="18" charset="0"/>
              </a:rPr>
              <a:t>「</a:t>
            </a:r>
            <a:r>
              <a:rPr kumimoji="1" lang="zh-TW" altLang="en-US" sz="3200">
                <a:latin typeface="Cambria" pitchFamily="18" charset="0"/>
              </a:rPr>
              <a:t>成物</a:t>
            </a:r>
            <a:r>
              <a:rPr kumimoji="1" lang="en-US" altLang="en-US" sz="3200">
                <a:latin typeface="Cambria" pitchFamily="18" charset="0"/>
              </a:rPr>
              <a:t>」</a:t>
            </a:r>
            <a:r>
              <a:rPr lang="zh-TW" altLang="en-US" sz="3200">
                <a:solidFill>
                  <a:srgbClr val="000000"/>
                </a:solidFill>
                <a:latin typeface="Cambria" pitchFamily="18" charset="0"/>
              </a:rPr>
              <a:t>──</a:t>
            </a:r>
            <a:r>
              <a:rPr kumimoji="1" lang="zh-TW" altLang="en-US" sz="3200">
                <a:latin typeface="Cambria" pitchFamily="18" charset="0"/>
              </a:rPr>
              <a:t>推及自然萬物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>
                <a:latin typeface="Cambria" pitchFamily="18" charset="0"/>
              </a:rPr>
              <a:t>，成就萬事萬物的價值。</a:t>
            </a:r>
            <a:r>
              <a:rPr kumimoji="1" lang="en-US" altLang="zh-TW" sz="3200">
                <a:latin typeface="Cambria" pitchFamily="18" charset="0"/>
              </a:rPr>
              <a:t>《</a:t>
            </a:r>
            <a:r>
              <a:rPr kumimoji="1" lang="zh-TW" altLang="en-US" sz="3200">
                <a:latin typeface="Cambria" pitchFamily="18" charset="0"/>
              </a:rPr>
              <a:t>中庸</a:t>
            </a:r>
            <a:r>
              <a:rPr kumimoji="1" lang="en-US" altLang="zh-TW" sz="3200">
                <a:latin typeface="Cambria" pitchFamily="18" charset="0"/>
              </a:rPr>
              <a:t>》</a:t>
            </a:r>
            <a:r>
              <a:rPr kumimoji="1" lang="zh-TW" altLang="en-US" sz="3200">
                <a:latin typeface="Cambria" pitchFamily="18" charset="0"/>
              </a:rPr>
              <a:t>所言的</a:t>
            </a:r>
            <a:r>
              <a:rPr kumimoji="1" lang="en-US" altLang="en-US" sz="3200">
                <a:latin typeface="Cambria" pitchFamily="18" charset="0"/>
              </a:rPr>
              <a:t>「</a:t>
            </a:r>
            <a:r>
              <a:rPr kumimoji="1" lang="zh-TW" altLang="en-US" sz="3200">
                <a:latin typeface="Cambria" pitchFamily="18" charset="0"/>
              </a:rPr>
              <a:t>成己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en-US" sz="3200">
                <a:latin typeface="Cambria" pitchFamily="18" charset="0"/>
              </a:rPr>
              <a:t>」</a:t>
            </a:r>
            <a:r>
              <a:rPr kumimoji="1" lang="zh-TW" altLang="en-US" sz="3200">
                <a:latin typeface="Cambria" pitchFamily="18" charset="0"/>
              </a:rPr>
              <a:t>、</a:t>
            </a:r>
            <a:r>
              <a:rPr kumimoji="1" lang="en-US" altLang="en-US" sz="3200">
                <a:latin typeface="Cambria" pitchFamily="18" charset="0"/>
              </a:rPr>
              <a:t>「</a:t>
            </a:r>
            <a:r>
              <a:rPr kumimoji="1" lang="zh-TW" altLang="en-US" sz="3200">
                <a:latin typeface="Cambria" pitchFamily="18" charset="0"/>
              </a:rPr>
              <a:t>成物</a:t>
            </a:r>
            <a:r>
              <a:rPr kumimoji="1" lang="en-US" altLang="en-US" sz="3200">
                <a:latin typeface="Cambria" pitchFamily="18" charset="0"/>
              </a:rPr>
              <a:t>」</a:t>
            </a:r>
            <a:r>
              <a:rPr kumimoji="1" lang="zh-TW" altLang="en-US" sz="3200">
                <a:latin typeface="Cambria" pitchFamily="18" charset="0"/>
              </a:rPr>
              <a:t>，其實一如孔子所說</a:t>
            </a:r>
            <a:r>
              <a:rPr kumimoji="1" lang="en-US" altLang="en-US" sz="3200">
                <a:latin typeface="Cambria" pitchFamily="18" charset="0"/>
              </a:rPr>
              <a:t>「</a:t>
            </a:r>
            <a:r>
              <a:rPr kumimoji="1" lang="zh-TW" altLang="en-US" sz="3200">
                <a:latin typeface="Cambria" pitchFamily="18" charset="0"/>
              </a:rPr>
              <a:t>己欲立而立</a:t>
            </a:r>
          </a:p>
          <a:p>
            <a:pPr marL="273050" indent="-228600" eaLnBrk="0"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200">
                <a:latin typeface="Cambria" pitchFamily="18" charset="0"/>
              </a:rPr>
              <a:t>人，己欲達而達人</a:t>
            </a:r>
            <a:r>
              <a:rPr kumimoji="1" lang="en-US" altLang="en-US" sz="3200">
                <a:latin typeface="Cambria" pitchFamily="18" charset="0"/>
              </a:rPr>
              <a:t>」</a:t>
            </a:r>
            <a:r>
              <a:rPr kumimoji="1" lang="zh-TW" altLang="en-US" sz="3200">
                <a:latin typeface="Cambria" pitchFamily="18" charset="0"/>
              </a:rPr>
              <a:t>的道德理想。</a:t>
            </a:r>
            <a:endParaRPr kumimoji="1" lang="zh-TW" altLang="zh-TW" sz="3200">
              <a:latin typeface="Cambria" pitchFamily="18" charset="0"/>
            </a:endParaRPr>
          </a:p>
        </p:txBody>
      </p:sp>
      <p:pic>
        <p:nvPicPr>
          <p:cNvPr id="104452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6553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6600" b="1"/>
              <a:t>四、問題討論</a:t>
            </a:r>
          </a:p>
        </p:txBody>
      </p:sp>
      <p:pic>
        <p:nvPicPr>
          <p:cNvPr id="105475" name="Picture 9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288" y="836613"/>
            <a:ext cx="8407400" cy="4406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一、《中庸》首章強調「君子慎其獨」的原因是什麼？請以生活經驗舉例說明。</a:t>
            </a:r>
            <a:endParaRPr lang="zh-TW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468313" y="1844675"/>
            <a:ext cx="10080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3000">
                <a:latin typeface="Franklin Gothic Medium" pitchFamily="34" charset="0"/>
              </a:rPr>
              <a:t>答：</a:t>
            </a:r>
          </a:p>
        </p:txBody>
      </p:sp>
      <p:sp>
        <p:nvSpPr>
          <p:cNvPr id="3" name="內容版面配置區 1"/>
          <p:cNvSpPr>
            <a:spLocks/>
          </p:cNvSpPr>
          <p:nvPr/>
        </p:nvSpPr>
        <p:spPr bwMode="auto">
          <a:xfrm>
            <a:off x="973138" y="2247900"/>
            <a:ext cx="7920037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zh-TW" altLang="zh-TW" sz="3000">
                <a:solidFill>
                  <a:srgbClr val="FF0000"/>
                </a:solidFill>
              </a:rPr>
              <a:t>獨處時，有些人會以為無人知曉而大膽放肆，為所欲為。然而，有良知的君子，獨處時反而更能隨時檢視自我，於是面對眾人時，自然更是一位坦蕩蕩、言行合一的人。例如在四下無人時，撿到他人的財物，應能體會失主的焦急，迅速物歸原主；又如早自習考試時，即使老師不在場，也不會作弊。</a:t>
            </a:r>
            <a:endParaRPr lang="zh-TW" altLang="en-US" sz="3000">
              <a:solidFill>
                <a:srgbClr val="FF0000"/>
              </a:solidFill>
            </a:endParaRPr>
          </a:p>
        </p:txBody>
      </p:sp>
      <p:pic>
        <p:nvPicPr>
          <p:cNvPr id="106501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85775" y="765175"/>
            <a:ext cx="8407400" cy="4406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 2" pitchFamily="18" charset="2"/>
              <a:buNone/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二、《中庸》所謂「五達道」是指哪些？「五達道」有何重要性？</a:t>
            </a:r>
            <a:endParaRPr lang="zh-TW" altLang="zh-TW" sz="3200" dirty="0" smtClean="0">
              <a:solidFill>
                <a:schemeClr val="tx1"/>
              </a:solidFill>
            </a:endParaRPr>
          </a:p>
        </p:txBody>
      </p:sp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611188" y="1916113"/>
            <a:ext cx="10080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3000">
                <a:latin typeface="Franklin Gothic Medium" pitchFamily="34" charset="0"/>
              </a:rPr>
              <a:t>答：</a:t>
            </a:r>
          </a:p>
        </p:txBody>
      </p:sp>
      <p:sp>
        <p:nvSpPr>
          <p:cNvPr id="3" name="內容版面配置區 1"/>
          <p:cNvSpPr>
            <a:spLocks/>
          </p:cNvSpPr>
          <p:nvPr/>
        </p:nvSpPr>
        <p:spPr bwMode="auto">
          <a:xfrm>
            <a:off x="973138" y="2335213"/>
            <a:ext cx="7920037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 sz="3000">
                <a:solidFill>
                  <a:srgbClr val="FF0000"/>
                </a:solidFill>
                <a:latin typeface="Cambria" pitchFamily="18" charset="0"/>
              </a:rPr>
              <a:t>「五達道」是指：君臣、父子、夫婦、昆弟、朋友等五種人倫關係。這五種人際關係是每個人一生中都必須面對的課題，擁有和諧的人際關係，自然擁有和諧的人生，進而達到世界太平和諧的理想境界。</a:t>
            </a:r>
            <a:endParaRPr lang="zh-TW" altLang="en-US" sz="300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07525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288" y="692150"/>
            <a:ext cx="8407400" cy="4406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三、日常生活中，你曾經如何以「誠」待人處事或化解衝突？試舉例說明。</a:t>
            </a:r>
          </a:p>
        </p:txBody>
      </p:sp>
      <p:sp>
        <p:nvSpPr>
          <p:cNvPr id="108547" name="Text Box 5"/>
          <p:cNvSpPr txBox="1">
            <a:spLocks noChangeArrowheads="1"/>
          </p:cNvSpPr>
          <p:nvPr/>
        </p:nvSpPr>
        <p:spPr bwMode="auto">
          <a:xfrm>
            <a:off x="468313" y="1604963"/>
            <a:ext cx="10080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3000">
                <a:latin typeface="Franklin Gothic Medium" pitchFamily="34" charset="0"/>
              </a:rPr>
              <a:t>答：</a:t>
            </a:r>
          </a:p>
        </p:txBody>
      </p:sp>
      <p:sp>
        <p:nvSpPr>
          <p:cNvPr id="3" name="內容版面配置區 1"/>
          <p:cNvSpPr>
            <a:spLocks/>
          </p:cNvSpPr>
          <p:nvPr/>
        </p:nvSpPr>
        <p:spPr bwMode="auto">
          <a:xfrm>
            <a:off x="827088" y="1989138"/>
            <a:ext cx="81375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450" eaLnBrk="0" hangingPunct="0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zh-TW" altLang="zh-TW" sz="3200">
                <a:solidFill>
                  <a:srgbClr val="FF0000"/>
                </a:solidFill>
                <a:latin typeface="Cambria" pitchFamily="18" charset="0"/>
              </a:rPr>
              <a:t>現代社會人際互動頻繁，往來相處亦免不了發生糾紛或是衝突，此時當事者應秉持「真誠」的態度，告知對方自己的立場並且表示願意誠心解決問題的善意，問題應可迎刃而解。記得有一次我在走廊和同學嬉戲，不小心把同學的手機摔壞了，同學當場十分生氣，氣氛十分火爆，衝突一觸即發。當下我立刻向他道歉，說明我不是故意的，請他諒解。並且將我的手機借給他使用，以及告知我</a:t>
            </a:r>
            <a:endParaRPr lang="en-US" altLang="zh-TW" sz="320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08549" name="Picture 10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/>
          </p:cNvSpPr>
          <p:nvPr/>
        </p:nvSpPr>
        <p:spPr bwMode="auto">
          <a:xfrm>
            <a:off x="801688" y="2165350"/>
            <a:ext cx="81375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4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zh-TW" altLang="zh-TW" sz="3200">
                <a:solidFill>
                  <a:srgbClr val="FF0000"/>
                </a:solidFill>
                <a:latin typeface="Cambria" pitchFamily="18" charset="0"/>
              </a:rPr>
              <a:t>願意馬上將他的手機送修，修好後盡快歸還，這段期間請他使用我的手機。同學看我一臉歉意，又有誠意解決問題，不但怒氣全消，並且同意我的處理方式，因此避免了一場可能發生的衝突。</a:t>
            </a:r>
            <a:endParaRPr lang="zh-TW" altLang="zh-TW" sz="3200">
              <a:solidFill>
                <a:srgbClr val="FF0000"/>
              </a:solidFill>
            </a:endParaRPr>
          </a:p>
          <a:p>
            <a:pPr marL="4445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endParaRPr lang="en-US" altLang="zh-TW" sz="320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09571" name="Text Box 10"/>
          <p:cNvSpPr txBox="1">
            <a:spLocks noChangeArrowheads="1"/>
          </p:cNvSpPr>
          <p:nvPr/>
        </p:nvSpPr>
        <p:spPr bwMode="auto">
          <a:xfrm>
            <a:off x="114300" y="2154238"/>
            <a:ext cx="10080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3000">
                <a:latin typeface="Franklin Gothic Medium" pitchFamily="34" charset="0"/>
              </a:rPr>
              <a:t>答：</a:t>
            </a:r>
          </a:p>
        </p:txBody>
      </p:sp>
      <p:pic>
        <p:nvPicPr>
          <p:cNvPr id="109572" name="Picture 11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內容版面配置區 1"/>
          <p:cNvSpPr>
            <a:spLocks/>
          </p:cNvSpPr>
          <p:nvPr/>
        </p:nvSpPr>
        <p:spPr bwMode="auto">
          <a:xfrm>
            <a:off x="468313" y="996950"/>
            <a:ext cx="867568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 sz="3200"/>
              <a:t>三、日常生活中，你曾經如何以「誠」待人處</a:t>
            </a:r>
            <a:endParaRPr lang="zh-TW" altLang="en-US" sz="3200"/>
          </a:p>
          <a:p>
            <a:pPr marL="273050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 sz="3200"/>
              <a:t>　　事或化解衝突？試舉例說明。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6553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6600" b="1"/>
              <a:t>五、應用練習</a:t>
            </a:r>
          </a:p>
        </p:txBody>
      </p:sp>
      <p:pic>
        <p:nvPicPr>
          <p:cNvPr id="110595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288" y="692150"/>
            <a:ext cx="8407400" cy="5022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 algn="just">
              <a:buFont typeface="Wingdings 2" pitchFamily="18" charset="2"/>
              <a:buNone/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(    )1.下列各組「　」內的字，何者讀音兩兩相同？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 algn="just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(A)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須「臾」片刻／體態豐「腴」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 algn="just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(B)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親眼目「睹」／「赭」色磚牆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 algn="just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(C)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莫「見」乎隱／「蜆」蚌海產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 algn="just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(D)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發而皆「中」節／憂心「忡」忡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969963" y="692150"/>
            <a:ext cx="93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 b="1">
                <a:solidFill>
                  <a:srgbClr val="FF0000"/>
                </a:solidFill>
              </a:rPr>
              <a:t>A</a:t>
            </a:r>
            <a:endParaRPr kumimoji="1" lang="zh-TW" altLang="en-US" sz="3200" b="1"/>
          </a:p>
        </p:txBody>
      </p:sp>
      <p:pic>
        <p:nvPicPr>
          <p:cNvPr id="111620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Text Box 8"/>
          <p:cNvSpPr txBox="1">
            <a:spLocks noChangeArrowheads="1"/>
          </p:cNvSpPr>
          <p:nvPr/>
        </p:nvSpPr>
        <p:spPr bwMode="auto">
          <a:xfrm>
            <a:off x="2679700" y="-69850"/>
            <a:ext cx="4095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zh-TW" altLang="zh-TW" sz="4400" b="1">
                <a:solidFill>
                  <a:schemeClr val="bg1"/>
                </a:solidFill>
                <a:latin typeface="Arial" pitchFamily="34" charset="0"/>
              </a:rPr>
              <a:t>一、單一選擇題</a:t>
            </a:r>
            <a:endParaRPr kumimoji="1" lang="zh-TW" altLang="en-US" sz="4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1438275" y="4025900"/>
            <a:ext cx="5113338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TW" sz="3200">
                <a:solidFill>
                  <a:srgbClr val="FF0000"/>
                </a:solidFill>
              </a:rPr>
              <a:t>(A)</a:t>
            </a:r>
            <a:r>
              <a:rPr lang="zh-CN" altLang="en-US" sz="3200">
                <a:solidFill>
                  <a:srgbClr val="FF0000"/>
                </a:solidFill>
              </a:rPr>
              <a:t>ㄩ</a:t>
            </a:r>
            <a:r>
              <a:rPr lang="en-US" altLang="zh-TW" sz="3200">
                <a:solidFill>
                  <a:srgbClr val="FF0000"/>
                </a:solidFill>
              </a:rPr>
              <a:t>ˊ</a:t>
            </a:r>
            <a:r>
              <a:rPr lang="zh-CN" altLang="en-US" sz="3200">
                <a:solidFill>
                  <a:srgbClr val="FF0000"/>
                </a:solidFill>
              </a:rPr>
              <a:t>。</a:t>
            </a:r>
            <a:endParaRPr lang="zh-CN" altLang="zh-TW" sz="3200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3200">
                <a:solidFill>
                  <a:srgbClr val="FF0000"/>
                </a:solidFill>
              </a:rPr>
              <a:t>(</a:t>
            </a:r>
            <a:r>
              <a:rPr lang="en-US" altLang="zh-TW" sz="3200">
                <a:solidFill>
                  <a:srgbClr val="FF0000"/>
                </a:solidFill>
              </a:rPr>
              <a:t>B)</a:t>
            </a:r>
            <a:r>
              <a:rPr lang="zh-CN" altLang="en-US" sz="3200">
                <a:solidFill>
                  <a:srgbClr val="FF0000"/>
                </a:solidFill>
              </a:rPr>
              <a:t>ㄉㄨ</a:t>
            </a:r>
            <a:r>
              <a:rPr lang="zh-TW" altLang="en-US" sz="3200">
                <a:solidFill>
                  <a:srgbClr val="FF0000"/>
                </a:solidFill>
              </a:rPr>
              <a:t>ˇ／ㄓㄜˇ。</a:t>
            </a:r>
          </a:p>
          <a:p>
            <a:pPr eaLnBrk="1" hangingPunct="1"/>
            <a:r>
              <a:rPr lang="en-US" altLang="zh-TW" sz="3200">
                <a:solidFill>
                  <a:srgbClr val="FF0000"/>
                </a:solidFill>
              </a:rPr>
              <a:t>(C)</a:t>
            </a:r>
            <a:r>
              <a:rPr lang="zh-CN" altLang="en-US" sz="3200">
                <a:solidFill>
                  <a:srgbClr val="FF0000"/>
                </a:solidFill>
              </a:rPr>
              <a:t>ㄒㄧㄢ</a:t>
            </a:r>
            <a:r>
              <a:rPr lang="zh-TW" altLang="en-US" sz="3200">
                <a:solidFill>
                  <a:srgbClr val="FF0000"/>
                </a:solidFill>
              </a:rPr>
              <a:t>ˋ／ ㄒㄧㄢˇ。</a:t>
            </a:r>
          </a:p>
          <a:p>
            <a:pPr eaLnBrk="1" hangingPunct="1"/>
            <a:r>
              <a:rPr lang="en-US" altLang="zh-TW" sz="3200">
                <a:solidFill>
                  <a:srgbClr val="FF0000"/>
                </a:solidFill>
              </a:rPr>
              <a:t>(D)</a:t>
            </a:r>
            <a:r>
              <a:rPr lang="zh-CN" altLang="en-US" sz="3200">
                <a:solidFill>
                  <a:srgbClr val="FF0000"/>
                </a:solidFill>
              </a:rPr>
              <a:t>ㄓㄨㄥ</a:t>
            </a:r>
            <a:r>
              <a:rPr lang="zh-TW" altLang="en-US" sz="3200">
                <a:solidFill>
                  <a:srgbClr val="FF0000"/>
                </a:solidFill>
              </a:rPr>
              <a:t>ˋ</a:t>
            </a:r>
            <a:r>
              <a:rPr lang="zh-CN" altLang="en-US" sz="3200">
                <a:solidFill>
                  <a:srgbClr val="FF0000"/>
                </a:solidFill>
              </a:rPr>
              <a:t>／ㄔㄨㄥ。</a:t>
            </a:r>
            <a:endParaRPr kumimoji="1" lang="zh-TW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7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7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7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7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7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7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7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7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0825" y="1341438"/>
            <a:ext cx="8407400" cy="44069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44450" indent="0">
              <a:lnSpc>
                <a:spcPct val="10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(    )2.下列有關《中庸》文句的說明，何者</a:t>
            </a:r>
            <a:endParaRPr lang="zh-TW" altLang="en-US" sz="320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0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正確？　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0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       (A)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「安而行之」意謂實踐正道時，須</a:t>
            </a:r>
            <a:endParaRPr lang="zh-TW" altLang="en-US" sz="320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0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  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注意先後安排的次序</a:t>
            </a:r>
            <a:endParaRPr lang="zh-TW" altLang="en-US" sz="320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0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(B)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「成物，知也」意謂有智慧的君子</a:t>
            </a:r>
          </a:p>
          <a:p>
            <a:pPr marL="44450" indent="0">
              <a:lnSpc>
                <a:spcPct val="10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  ，可以成就偉大的夢想</a:t>
            </a:r>
          </a:p>
          <a:p>
            <a:pPr marL="44450" indent="0">
              <a:lnSpc>
                <a:spcPct val="10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       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(C)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「誠者，自成也」意謂君子努力不</a:t>
            </a:r>
          </a:p>
          <a:p>
            <a:pPr marL="44450" indent="0">
              <a:lnSpc>
                <a:spcPct val="10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          懈，就可以讓自己成就功名利祿　</a:t>
            </a:r>
          </a:p>
          <a:p>
            <a:pPr marL="44450" indent="0">
              <a:lnSpc>
                <a:spcPct val="10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       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(D)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「致中和，天地位焉」意謂能夠完</a:t>
            </a:r>
          </a:p>
          <a:p>
            <a:pPr marL="44450" indent="0">
              <a:lnSpc>
                <a:spcPct val="10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          全推展擴大中和的功用，天地便可</a:t>
            </a:r>
          </a:p>
          <a:p>
            <a:pPr marL="44450" indent="0">
              <a:lnSpc>
                <a:spcPct val="10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          安居正位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554038" y="1322388"/>
            <a:ext cx="86518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 b="1">
                <a:solidFill>
                  <a:srgbClr val="FF0000"/>
                </a:solidFill>
              </a:rPr>
              <a:t> D</a:t>
            </a:r>
            <a:endParaRPr kumimoji="1" lang="zh-TW" altLang="en-US" sz="3200" b="1"/>
          </a:p>
        </p:txBody>
      </p:sp>
      <p:pic>
        <p:nvPicPr>
          <p:cNvPr id="112644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0825" y="1125538"/>
            <a:ext cx="9218613" cy="4851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(A)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意謂自然而然的實踐正道。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(B)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意謂使一切人、事、物更加完善，就是智。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(C)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意謂「誠」就是成就自己完善的人格。</a:t>
            </a:r>
          </a:p>
        </p:txBody>
      </p:sp>
      <p:pic>
        <p:nvPicPr>
          <p:cNvPr id="113667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Text Box 8"/>
          <p:cNvSpPr txBox="1">
            <a:spLocks noChangeArrowheads="1"/>
          </p:cNvSpPr>
          <p:nvPr/>
        </p:nvSpPr>
        <p:spPr bwMode="auto">
          <a:xfrm>
            <a:off x="755650" y="4445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TW" sz="3200" b="1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lang="zh-TW" altLang="en-US" sz="3200" b="1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596900" y="1098550"/>
            <a:ext cx="8101013" cy="49498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zh-TW" altLang="zh-TW" sz="3200" dirty="0" smtClean="0">
                <a:solidFill>
                  <a:schemeClr val="tx1"/>
                </a:solidFill>
              </a:rPr>
              <a:t>《中庸》原為《禮記》第三十一篇。</a:t>
            </a:r>
            <a:endParaRPr lang="zh-TW" altLang="en-US" sz="32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TW" altLang="en-US" sz="3200" dirty="0" smtClean="0">
                <a:solidFill>
                  <a:schemeClr val="tx1"/>
                </a:solidFill>
              </a:rPr>
              <a:t>自漢朝以後，就出現有注解的單行本，其中流傳最廣、影響最大的是南宋朱熹編著的</a:t>
            </a:r>
            <a:r>
              <a:rPr lang="zh-TW" altLang="zh-TW" sz="3200" dirty="0" smtClean="0">
                <a:solidFill>
                  <a:schemeClr val="tx1"/>
                </a:solidFill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</a:rPr>
              <a:t>四書章句集注</a:t>
            </a:r>
            <a:r>
              <a:rPr lang="zh-TW" altLang="zh-TW" sz="3200" dirty="0" smtClean="0">
                <a:solidFill>
                  <a:schemeClr val="tx1"/>
                </a:solidFill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</a:rPr>
              <a:t>。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TW" altLang="zh-TW" sz="3200" dirty="0" smtClean="0">
                <a:solidFill>
                  <a:schemeClr val="tx1"/>
                </a:solidFill>
              </a:rPr>
              <a:t>元朝時定「四書」為科舉考試內容　，</a:t>
            </a:r>
            <a:r>
              <a:rPr lang="en-US" altLang="zh-TW" sz="3200" dirty="0" smtClean="0">
                <a:solidFill>
                  <a:schemeClr val="tx1"/>
                </a:solidFill>
              </a:rPr>
              <a:t>《</a:t>
            </a:r>
            <a:r>
              <a:rPr lang="zh-TW" altLang="zh-TW" sz="3200" dirty="0" smtClean="0">
                <a:solidFill>
                  <a:schemeClr val="tx1"/>
                </a:solidFill>
              </a:rPr>
              <a:t>中庸》因此更為廣泛流傳。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TW" altLang="zh-TW" sz="3200" dirty="0" smtClean="0">
                <a:solidFill>
                  <a:schemeClr val="tx1"/>
                </a:solidFill>
              </a:rPr>
              <a:t>《禮記》</a:t>
            </a:r>
            <a:r>
              <a:rPr lang="zh-TW" altLang="en-US" sz="3200" dirty="0" smtClean="0">
                <a:solidFill>
                  <a:schemeClr val="tx1"/>
                </a:solidFill>
              </a:rPr>
              <a:t>中的</a:t>
            </a:r>
            <a:r>
              <a:rPr lang="zh-TW" altLang="zh-TW" sz="3200" dirty="0" smtClean="0">
                <a:solidFill>
                  <a:schemeClr val="tx1"/>
                </a:solidFill>
              </a:rPr>
              <a:t>《中庸》</a:t>
            </a:r>
            <a:r>
              <a:rPr lang="zh-TW" altLang="en-US" sz="3200" dirty="0" smtClean="0">
                <a:solidFill>
                  <a:schemeClr val="tx1"/>
                </a:solidFill>
              </a:rPr>
              <a:t>原本不分章節，亦無標題，本課選錄三章，各章標題乃編者所加。</a:t>
            </a:r>
          </a:p>
        </p:txBody>
      </p:sp>
      <p:pic>
        <p:nvPicPr>
          <p:cNvPr id="31747" name="Picture 5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3429000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標題 1"/>
          <p:cNvSpPr>
            <a:spLocks/>
          </p:cNvSpPr>
          <p:nvPr/>
        </p:nvSpPr>
        <p:spPr bwMode="auto">
          <a:xfrm>
            <a:off x="468313" y="-100013"/>
            <a:ext cx="8229600" cy="85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1" lang="en-US" altLang="zh-TW" sz="4400" b="1">
                <a:solidFill>
                  <a:schemeClr val="bg1"/>
                </a:solidFill>
              </a:rPr>
              <a:t>《</a:t>
            </a:r>
            <a:r>
              <a:rPr kumimoji="1" lang="zh-TW" altLang="en-US" sz="4400" b="1">
                <a:solidFill>
                  <a:schemeClr val="bg1"/>
                </a:solidFill>
              </a:rPr>
              <a:t>中庸</a:t>
            </a:r>
            <a:r>
              <a:rPr kumimoji="1" lang="en-US" altLang="zh-TW" sz="4400" b="1">
                <a:solidFill>
                  <a:schemeClr val="bg1"/>
                </a:solidFill>
              </a:rPr>
              <a:t>》</a:t>
            </a:r>
            <a:r>
              <a:rPr kumimoji="1" lang="zh-TW" altLang="en-US" sz="4400" b="1">
                <a:solidFill>
                  <a:schemeClr val="bg1"/>
                </a:solidFill>
              </a:rPr>
              <a:t>的成書</a:t>
            </a:r>
            <a:endParaRPr kumimoji="1" lang="en-US" altLang="zh-TW" sz="4400" b="1">
              <a:solidFill>
                <a:schemeClr val="bg1"/>
              </a:solidFill>
            </a:endParaRPr>
          </a:p>
        </p:txBody>
      </p:sp>
      <p:pic>
        <p:nvPicPr>
          <p:cNvPr id="31749" name="Picture 7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950" y="1268413"/>
            <a:ext cx="8785225" cy="29337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(    )3.「君子慎其獨也」意謂：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(A)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君子夜晚獨行時，要注意安全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(B)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君子獨處時，要提防身邊的異狀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君子個性謹慎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，行事喜歡獨立自主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君子獨處時，行為仍然謹慎不苟且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684213" y="1336675"/>
            <a:ext cx="93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zh-TW" sz="3200" b="1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114692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850" y="1125538"/>
            <a:ext cx="8407400" cy="4406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(    )4.下列成語，何組前後意義</a:t>
            </a:r>
            <a:r>
              <a:rPr lang="zh-TW" altLang="zh-TW" sz="3200" b="1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不同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？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(A)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中庸之道／不偏不倚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(B)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戒慎恐懼／如臨深淵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(C)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君子慎獨／獨善其身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(D)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學而不厭／好學不倦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865188" y="1106488"/>
            <a:ext cx="86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 b="1">
                <a:solidFill>
                  <a:srgbClr val="FF0000"/>
                </a:solidFill>
              </a:rPr>
              <a:t>C</a:t>
            </a:r>
            <a:endParaRPr kumimoji="1" lang="zh-TW" altLang="en-US" sz="3200" b="1"/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646113" y="4076700"/>
            <a:ext cx="849788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hangingPunct="1"/>
            <a:r>
              <a:rPr lang="en-US" altLang="zh-TW" sz="3200" dirty="0" smtClean="0">
                <a:solidFill>
                  <a:srgbClr val="FF0000"/>
                </a:solidFill>
              </a:rPr>
              <a:t>(C)</a:t>
            </a:r>
            <a:r>
              <a:rPr lang="zh-TW" altLang="en-US" sz="3200" dirty="0">
                <a:solidFill>
                  <a:srgbClr val="FF0000"/>
                </a:solidFill>
              </a:rPr>
              <a:t>君子獨處時，一定要小心謹慎自己的行為</a:t>
            </a:r>
          </a:p>
          <a:p>
            <a:pPr hangingPunct="1"/>
            <a:r>
              <a:rPr lang="zh-TW" altLang="en-US" sz="3200" dirty="0" smtClean="0">
                <a:solidFill>
                  <a:srgbClr val="FF0000"/>
                </a:solidFill>
              </a:rPr>
              <a:t>   ／只顧</a:t>
            </a:r>
            <a:r>
              <a:rPr lang="zh-TW" altLang="en-US" sz="3200" dirty="0">
                <a:solidFill>
                  <a:srgbClr val="FF0000"/>
                </a:solidFill>
              </a:rPr>
              <a:t>自己的修養，無法兼及他人。</a:t>
            </a:r>
          </a:p>
          <a:p>
            <a:pPr hangingPunct="1"/>
            <a:r>
              <a:rPr lang="en-US" altLang="zh-TW" sz="3200" dirty="0">
                <a:solidFill>
                  <a:srgbClr val="FF0000"/>
                </a:solidFill>
              </a:rPr>
              <a:t>(D)</a:t>
            </a:r>
            <a:r>
              <a:rPr lang="zh-TW" altLang="en-US" sz="3200" dirty="0">
                <a:solidFill>
                  <a:srgbClr val="FF0000"/>
                </a:solidFill>
              </a:rPr>
              <a:t>學而不厭</a:t>
            </a:r>
            <a:r>
              <a:rPr lang="en-US" altLang="zh-TW" sz="3200" dirty="0">
                <a:solidFill>
                  <a:srgbClr val="FF0000"/>
                </a:solidFill>
              </a:rPr>
              <a:t>︰</a:t>
            </a:r>
            <a:r>
              <a:rPr lang="zh-TW" altLang="en-US" sz="3200" dirty="0">
                <a:solidFill>
                  <a:srgbClr val="FF0000"/>
                </a:solidFill>
              </a:rPr>
              <a:t>指勤奮好學，對學問沒有感到</a:t>
            </a:r>
          </a:p>
          <a:p>
            <a:pPr hangingPunct="1"/>
            <a:r>
              <a:rPr lang="zh-TW" altLang="en-US" sz="3200" dirty="0">
                <a:solidFill>
                  <a:srgbClr val="FF0000"/>
                </a:solidFill>
              </a:rPr>
              <a:t>   滿足的時候。</a:t>
            </a:r>
          </a:p>
        </p:txBody>
      </p:sp>
      <p:pic>
        <p:nvPicPr>
          <p:cNvPr id="115717" name="Picture 9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0375" y="1412875"/>
            <a:ext cx="8504238" cy="316865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(    )5.「君子戒慎乎其所不睹，恐懼乎其所</a:t>
            </a:r>
            <a:endParaRPr lang="zh-TW" altLang="en-US" sz="320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不聞。」這句話說明君子應有怎樣的</a:t>
            </a:r>
            <a:endParaRPr lang="zh-TW" altLang="en-US" sz="320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修為？　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        (A)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增廣見聞，博學多問　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        (B)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眼見為憑，耳聽為真　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        (C)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修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養省察，慎於獨處　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        (D)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大膽假設，小心求證</a:t>
            </a:r>
            <a:endParaRPr lang="zh-TW" altLang="en-US" sz="320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541338" y="1336675"/>
            <a:ext cx="1438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rgbClr val="FF0000"/>
                </a:solidFill>
              </a:rPr>
              <a:t>  C</a:t>
            </a:r>
            <a:endParaRPr kumimoji="1" lang="zh-TW" altLang="en-US" sz="3200" b="1"/>
          </a:p>
        </p:txBody>
      </p:sp>
      <p:pic>
        <p:nvPicPr>
          <p:cNvPr id="116740" name="Picture 5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288" y="1341438"/>
            <a:ext cx="8407400" cy="44069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(    )6.「成己，仁也；成物，知也。性之德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也，合外內之道也。」句中「外」、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「內」意謂：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(A)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對外廣結善緣、對內修身養性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(B)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外表剛毅堅強、內在溫和柔弱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(C)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外有連年邊患、內有天災人禍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(D)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對外成就萬物、對內成就自己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769938" y="1393825"/>
            <a:ext cx="1368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 b="1">
                <a:solidFill>
                  <a:srgbClr val="FF0000"/>
                </a:solidFill>
              </a:rPr>
              <a:t> D</a:t>
            </a:r>
            <a:endParaRPr kumimoji="1" lang="zh-TW" altLang="en-US" sz="3200" b="1"/>
          </a:p>
        </p:txBody>
      </p:sp>
      <p:pic>
        <p:nvPicPr>
          <p:cNvPr id="117764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68300" y="981075"/>
            <a:ext cx="8512175" cy="4406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(    )7.下列關於「中庸」的敘述，何者</a:t>
            </a:r>
            <a:r>
              <a:rPr lang="zh-TW" altLang="zh-TW" sz="3200" b="1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錯</a:t>
            </a:r>
            <a:r>
              <a:rPr lang="en-US" altLang="zh-TW" sz="3200" b="1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	</a:t>
            </a:r>
            <a:r>
              <a:rPr lang="zh-TW" altLang="zh-TW" sz="3200" b="1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誤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？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(A)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「中」意謂中和、不偏、無過與不及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(B)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「庸」意謂用、恆常、平常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(C)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「中庸」意謂執中、用中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(D)《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中庸》在政治方面強調無為而治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900113" y="1028700"/>
            <a:ext cx="646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 b="1">
                <a:solidFill>
                  <a:srgbClr val="FF0000"/>
                </a:solidFill>
              </a:rPr>
              <a:t>D</a:t>
            </a:r>
            <a:endParaRPr kumimoji="1" lang="zh-TW" altLang="en-US" sz="3200" b="1"/>
          </a:p>
        </p:txBody>
      </p:sp>
      <p:pic>
        <p:nvPicPr>
          <p:cNvPr id="118788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612775" y="4611688"/>
            <a:ext cx="82804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3200">
                <a:solidFill>
                  <a:srgbClr val="FF0000"/>
                </a:solidFill>
              </a:rPr>
              <a:t>(D)《</a:t>
            </a:r>
            <a:r>
              <a:rPr lang="zh-TW" altLang="en-US" sz="3200">
                <a:solidFill>
                  <a:srgbClr val="FF0000"/>
                </a:solidFill>
              </a:rPr>
              <a:t>中庸</a:t>
            </a:r>
            <a:r>
              <a:rPr lang="en-US" altLang="zh-TW" sz="3200">
                <a:solidFill>
                  <a:srgbClr val="FF0000"/>
                </a:solidFill>
              </a:rPr>
              <a:t>》</a:t>
            </a:r>
            <a:r>
              <a:rPr lang="zh-TW" altLang="en-US" sz="3200">
                <a:solidFill>
                  <a:srgbClr val="FF0000"/>
                </a:solidFill>
              </a:rPr>
              <a:t>旨在論述為人處世的普遍原則，</a:t>
            </a:r>
          </a:p>
          <a:p>
            <a:pPr eaLnBrk="1" hangingPunct="1"/>
            <a:r>
              <a:rPr lang="zh-TW" altLang="en-US" sz="3200">
                <a:solidFill>
                  <a:srgbClr val="FF0000"/>
                </a:solidFill>
              </a:rPr>
              <a:t>   不要太過也不可不及，恰到好處就是所謂</a:t>
            </a:r>
          </a:p>
          <a:p>
            <a:pPr eaLnBrk="1" hangingPunct="1"/>
            <a:r>
              <a:rPr lang="zh-TW" altLang="en-US" sz="3200">
                <a:solidFill>
                  <a:srgbClr val="FF0000"/>
                </a:solidFill>
              </a:rPr>
              <a:t>   的中庸之道。</a:t>
            </a:r>
            <a:endParaRPr lang="en-US" altLang="zh-TW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0825" y="908050"/>
            <a:ext cx="8893175" cy="54737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(    )8.下列有關「四書」的敘述，何者</a:t>
            </a:r>
            <a:r>
              <a:rPr lang="zh-TW" altLang="zh-TW" sz="3000" b="1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錯誤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？　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	(A)《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大學》、《中庸》原屬於《禮記》的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章節　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	(B)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是儒家的經典書籍，《四庫全書》列為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經部</a:t>
            </a:r>
            <a:endParaRPr lang="zh-TW" altLang="en-US" sz="30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	(C)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又稱「四子書」，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指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《論語》、《孟子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》、《大學》、《中庸》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        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	(D)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宋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以後，科舉取士概以朱熹的《四書章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句集注》為範圍　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790575" y="90805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 b="1">
                <a:solidFill>
                  <a:srgbClr val="FF0000"/>
                </a:solidFill>
              </a:rPr>
              <a:t>D</a:t>
            </a:r>
            <a:endParaRPr kumimoji="1" lang="en-US" altLang="zh-TW" sz="3200" b="1"/>
          </a:p>
        </p:txBody>
      </p:sp>
      <p:pic>
        <p:nvPicPr>
          <p:cNvPr id="119812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1133475" y="5538788"/>
            <a:ext cx="2808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3200">
                <a:solidFill>
                  <a:srgbClr val="FF0000"/>
                </a:solidFill>
              </a:rPr>
              <a:t>(D)</a:t>
            </a:r>
            <a:r>
              <a:rPr lang="zh-TW" altLang="en-US" sz="3200">
                <a:solidFill>
                  <a:srgbClr val="FF0000"/>
                </a:solidFill>
              </a:rPr>
              <a:t>宋→元。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8313" y="904875"/>
            <a:ext cx="8407400" cy="44069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indent="0">
              <a:buFont typeface="Wingdings 2" pitchFamily="18" charset="2"/>
              <a:buNone/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　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閱讀以下短文，試依前後文意判斷括號中最恰當填入的《中庸》名句。</a:t>
            </a:r>
          </a:p>
          <a:p>
            <a:pPr indent="0">
              <a:buFont typeface="Wingdings 2" pitchFamily="18" charset="2"/>
              <a:buNone/>
              <a:defRPr/>
            </a:pPr>
            <a:r>
              <a:rPr lang="zh-TW" altLang="zh-TW" sz="3200" b="1" dirty="0" smtClean="0">
                <a:solidFill>
                  <a:schemeClr val="tx1"/>
                </a:solidFill>
                <a:latin typeface="標楷體" pitchFamily="65" charset="-120"/>
              </a:rPr>
              <a:t>參考選項：</a:t>
            </a:r>
          </a:p>
          <a:p>
            <a:pPr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(A)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或困而知之</a:t>
            </a:r>
          </a:p>
          <a:p>
            <a:pPr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(B)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知恥近乎勇</a:t>
            </a:r>
          </a:p>
          <a:p>
            <a:pPr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(C)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誠者，自成也</a:t>
            </a:r>
          </a:p>
          <a:p>
            <a:pPr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(D)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君子慎其獨也　</a:t>
            </a:r>
          </a:p>
          <a:p>
            <a:pPr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(E)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知所以修身，則知所以治人　</a:t>
            </a:r>
          </a:p>
        </p:txBody>
      </p:sp>
      <p:sp>
        <p:nvSpPr>
          <p:cNvPr id="120835" name="內容版面配置區 1"/>
          <p:cNvSpPr>
            <a:spLocks/>
          </p:cNvSpPr>
          <p:nvPr/>
        </p:nvSpPr>
        <p:spPr bwMode="auto">
          <a:xfrm>
            <a:off x="-684213" y="6381750"/>
            <a:ext cx="8655051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45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endParaRPr lang="zh-TW" altLang="en-US" sz="280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20836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7" name="標題 1"/>
          <p:cNvSpPr>
            <a:spLocks/>
          </p:cNvSpPr>
          <p:nvPr/>
        </p:nvSpPr>
        <p:spPr bwMode="auto">
          <a:xfrm>
            <a:off x="1546225" y="-242888"/>
            <a:ext cx="59055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zh-TW" altLang="zh-TW" sz="4400" b="1">
                <a:solidFill>
                  <a:srgbClr val="FFFFFF"/>
                </a:solidFill>
              </a:rPr>
              <a:t>二、進階練習</a:t>
            </a:r>
            <a:endParaRPr lang="zh-TW" altLang="en-US" sz="4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-107950" y="2924175"/>
            <a:ext cx="9109075" cy="44069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indent="0">
              <a:buFont typeface="Wingdings 2" pitchFamily="18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</a:rPr>
              <a:t>    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當代社會大眾普遍過度崇尚物質，有些人為了追求奢華的享受，甚至鋌而走險，出賣自己的良心，以不正當的手段巧取豪奪，以為只要在無人看見的角落，應該不會東窗事發。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中庸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說：「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」，一個人獨處時，尤須謹言慎行，勿做出違背良心之事。</a:t>
            </a:r>
            <a:endParaRPr lang="zh-TW" altLang="zh-TW" sz="3200" dirty="0" smtClean="0">
              <a:latin typeface="標楷體" pitchFamily="65" charset="-120"/>
            </a:endParaRP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3276600" y="4937125"/>
            <a:ext cx="86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21860" name="內容版面配置區 1"/>
          <p:cNvSpPr>
            <a:spLocks/>
          </p:cNvSpPr>
          <p:nvPr/>
        </p:nvSpPr>
        <p:spPr bwMode="auto">
          <a:xfrm>
            <a:off x="-19050" y="1052513"/>
            <a:ext cx="91630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 sz="3200" b="1"/>
              <a:t>參考選項：</a:t>
            </a:r>
            <a:r>
              <a:rPr lang="en-US" altLang="zh-TW" sz="3200"/>
              <a:t>(A)</a:t>
            </a:r>
            <a:r>
              <a:rPr lang="zh-TW" altLang="zh-TW" sz="3200"/>
              <a:t>或困而知之 </a:t>
            </a:r>
            <a:r>
              <a:rPr lang="zh-TW" altLang="en-US" sz="3200"/>
              <a:t>   </a:t>
            </a:r>
            <a:r>
              <a:rPr lang="en-US" altLang="zh-TW" sz="3200"/>
              <a:t>(B)</a:t>
            </a:r>
            <a:r>
              <a:rPr lang="zh-TW" altLang="zh-TW" sz="3200"/>
              <a:t>知恥近乎勇</a:t>
            </a:r>
          </a:p>
          <a:p>
            <a:pPr marL="27305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/>
              <a:t>          (C)</a:t>
            </a:r>
            <a:r>
              <a:rPr lang="zh-TW" altLang="zh-TW" sz="3200"/>
              <a:t>誠者，自成也</a:t>
            </a:r>
            <a:r>
              <a:rPr lang="zh-TW" altLang="en-US" sz="3200"/>
              <a:t> </a:t>
            </a:r>
            <a:r>
              <a:rPr lang="zh-TW" altLang="zh-TW" sz="3200"/>
              <a:t> </a:t>
            </a:r>
            <a:r>
              <a:rPr lang="en-US" altLang="zh-TW" sz="3200"/>
              <a:t>(D)</a:t>
            </a:r>
            <a:r>
              <a:rPr lang="zh-TW" altLang="zh-TW" sz="3200"/>
              <a:t>君子慎其獨也　</a:t>
            </a:r>
          </a:p>
          <a:p>
            <a:pPr marL="27305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/>
              <a:t>          (E)</a:t>
            </a:r>
            <a:r>
              <a:rPr lang="zh-TW" altLang="zh-TW" sz="3200"/>
              <a:t>知所以修身，則知所以治人　</a:t>
            </a:r>
          </a:p>
        </p:txBody>
      </p:sp>
      <p:pic>
        <p:nvPicPr>
          <p:cNvPr id="121861" name="Picture 12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內容版面配置區 1"/>
          <p:cNvSpPr>
            <a:spLocks/>
          </p:cNvSpPr>
          <p:nvPr/>
        </p:nvSpPr>
        <p:spPr bwMode="auto">
          <a:xfrm>
            <a:off x="287338" y="2997200"/>
            <a:ext cx="8856662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sz="3200"/>
              <a:t>俗話說：「知過能改，善莫大焉。」</a:t>
            </a:r>
            <a:r>
              <a:rPr lang="en-US" altLang="zh-TW" sz="3200"/>
              <a:t>《</a:t>
            </a:r>
            <a:r>
              <a:rPr lang="zh-TW" altLang="en-US" sz="3200"/>
              <a:t>中庸</a:t>
            </a:r>
            <a:r>
              <a:rPr lang="en-US" altLang="zh-TW" sz="3200"/>
              <a:t>》</a:t>
            </a:r>
            <a:r>
              <a:rPr lang="zh-TW" altLang="en-US" sz="3200"/>
              <a:t>也說：「</a:t>
            </a:r>
            <a:r>
              <a:rPr lang="en-US" altLang="zh-TW" sz="3200"/>
              <a:t>(    )</a:t>
            </a:r>
            <a:r>
              <a:rPr lang="zh-TW" altLang="en-US" sz="3200"/>
              <a:t>」，而真心誠意改過的主要關鍵，就在一個「誠」字。</a:t>
            </a:r>
            <a:r>
              <a:rPr lang="en-US" altLang="zh-TW" sz="3200"/>
              <a:t>《</a:t>
            </a:r>
            <a:r>
              <a:rPr lang="zh-TW" altLang="en-US" sz="3200"/>
              <a:t>中庸</a:t>
            </a:r>
            <a:r>
              <a:rPr lang="en-US" altLang="zh-TW" sz="3200"/>
              <a:t>》</a:t>
            </a:r>
            <a:r>
              <a:rPr lang="zh-TW" altLang="en-US" sz="3200"/>
              <a:t>認為「誠」是完成自己人格的根本，故曰：「</a:t>
            </a:r>
            <a:r>
              <a:rPr lang="en-US" altLang="zh-TW" sz="3200"/>
              <a:t>(    )</a:t>
            </a:r>
            <a:r>
              <a:rPr lang="zh-TW" altLang="en-US" sz="3200"/>
              <a:t>」，由此可知：為人處事只要秉持誠心誠意，就能擁有一個快樂而無悔的人生。</a:t>
            </a:r>
            <a:endParaRPr lang="zh-TW" altLang="zh-TW" sz="3200">
              <a:solidFill>
                <a:schemeClr val="tx2"/>
              </a:solidFill>
            </a:endParaRPr>
          </a:p>
        </p:txBody>
      </p:sp>
      <p:sp>
        <p:nvSpPr>
          <p:cNvPr id="408582" name="Text Box 6"/>
          <p:cNvSpPr txBox="1">
            <a:spLocks noChangeArrowheads="1"/>
          </p:cNvSpPr>
          <p:nvPr/>
        </p:nvSpPr>
        <p:spPr bwMode="auto">
          <a:xfrm>
            <a:off x="2700338" y="3497263"/>
            <a:ext cx="86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7164388" y="4457700"/>
            <a:ext cx="86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 b="1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122885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6" name="內容版面配置區 1"/>
          <p:cNvSpPr>
            <a:spLocks/>
          </p:cNvSpPr>
          <p:nvPr/>
        </p:nvSpPr>
        <p:spPr bwMode="auto">
          <a:xfrm>
            <a:off x="-19050" y="1052513"/>
            <a:ext cx="91630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 sz="3200" b="1"/>
              <a:t>參考選項：</a:t>
            </a:r>
            <a:r>
              <a:rPr lang="en-US" altLang="zh-TW" sz="3200"/>
              <a:t>(A)</a:t>
            </a:r>
            <a:r>
              <a:rPr lang="zh-TW" altLang="zh-TW" sz="3200"/>
              <a:t>或困而知之 </a:t>
            </a:r>
            <a:r>
              <a:rPr lang="zh-TW" altLang="en-US" sz="3200"/>
              <a:t>   </a:t>
            </a:r>
            <a:r>
              <a:rPr lang="en-US" altLang="zh-TW" sz="3200"/>
              <a:t>(B)</a:t>
            </a:r>
            <a:r>
              <a:rPr lang="zh-TW" altLang="zh-TW" sz="3200"/>
              <a:t>知恥近乎勇</a:t>
            </a:r>
          </a:p>
          <a:p>
            <a:pPr marL="27305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/>
              <a:t>          (C)</a:t>
            </a:r>
            <a:r>
              <a:rPr lang="zh-TW" altLang="zh-TW" sz="3200"/>
              <a:t>誠者，自成也</a:t>
            </a:r>
            <a:r>
              <a:rPr lang="zh-TW" altLang="en-US" sz="3200"/>
              <a:t> </a:t>
            </a:r>
            <a:r>
              <a:rPr lang="zh-TW" altLang="zh-TW" sz="3200"/>
              <a:t> </a:t>
            </a:r>
            <a:r>
              <a:rPr lang="en-US" altLang="zh-TW" sz="3200"/>
              <a:t>(D)</a:t>
            </a:r>
            <a:r>
              <a:rPr lang="zh-TW" altLang="zh-TW" sz="3200"/>
              <a:t>君子慎其獨也　</a:t>
            </a:r>
          </a:p>
          <a:p>
            <a:pPr marL="27305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/>
              <a:t>          (E)</a:t>
            </a:r>
            <a:r>
              <a:rPr lang="zh-TW" altLang="zh-TW" sz="3200"/>
              <a:t>知所以修身，則知所以治人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8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8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內容版面配置區 1"/>
          <p:cNvSpPr>
            <a:spLocks/>
          </p:cNvSpPr>
          <p:nvPr/>
        </p:nvSpPr>
        <p:spPr bwMode="auto">
          <a:xfrm>
            <a:off x="-684213" y="6381750"/>
            <a:ext cx="8655051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45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endParaRPr lang="zh-TW" altLang="en-US" sz="280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23907" name="Text Box 9"/>
          <p:cNvSpPr txBox="1">
            <a:spLocks noChangeArrowheads="1"/>
          </p:cNvSpPr>
          <p:nvPr/>
        </p:nvSpPr>
        <p:spPr bwMode="auto">
          <a:xfrm>
            <a:off x="611188" y="1268413"/>
            <a:ext cx="7292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endParaRPr kumimoji="1" lang="zh-TW" altLang="en-US" sz="1800">
              <a:latin typeface="Franklin Gothic Medium" pitchFamily="34" charset="0"/>
              <a:ea typeface="新細明體" pitchFamily="18" charset="-120"/>
            </a:endParaRPr>
          </a:p>
        </p:txBody>
      </p:sp>
      <p:sp>
        <p:nvSpPr>
          <p:cNvPr id="320522" name="Text Box 10"/>
          <p:cNvSpPr txBox="1">
            <a:spLocks noChangeArrowheads="1"/>
          </p:cNvSpPr>
          <p:nvPr/>
        </p:nvSpPr>
        <p:spPr bwMode="auto">
          <a:xfrm>
            <a:off x="468313" y="981075"/>
            <a:ext cx="8351837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en-US" altLang="zh-TW" sz="3200">
                <a:solidFill>
                  <a:srgbClr val="FF0000"/>
                </a:solidFill>
              </a:rPr>
              <a:t>1.</a:t>
            </a:r>
            <a:r>
              <a:rPr kumimoji="1" lang="zh-TW" altLang="en-US" sz="3200">
                <a:solidFill>
                  <a:srgbClr val="FF0000"/>
                </a:solidFill>
              </a:rPr>
              <a:t>鋌而走險</a:t>
            </a:r>
            <a:r>
              <a:rPr kumimoji="1" lang="en-US" altLang="zh-TW" sz="3200">
                <a:solidFill>
                  <a:srgbClr val="FF0000"/>
                </a:solidFill>
              </a:rPr>
              <a:t>︰</a:t>
            </a:r>
            <a:r>
              <a:rPr kumimoji="1" lang="zh-TW" altLang="en-US" sz="3200">
                <a:solidFill>
                  <a:srgbClr val="FF0000"/>
                </a:solidFill>
              </a:rPr>
              <a:t>在窮途末路或受逼迫時採取冒險</a:t>
            </a:r>
          </a:p>
          <a:p>
            <a:pPr eaLnBrk="1" hangingPunct="1"/>
            <a:r>
              <a:rPr kumimoji="1" lang="zh-TW" altLang="en-US" sz="3200">
                <a:solidFill>
                  <a:srgbClr val="FF0000"/>
                </a:solidFill>
              </a:rPr>
              <a:t>  行動或不正當的行為。</a:t>
            </a:r>
          </a:p>
          <a:p>
            <a:pPr eaLnBrk="1" hangingPunct="1"/>
            <a:r>
              <a:rPr kumimoji="1" lang="en-US" altLang="zh-TW" sz="3200">
                <a:solidFill>
                  <a:srgbClr val="FF0000"/>
                </a:solidFill>
              </a:rPr>
              <a:t>2.</a:t>
            </a:r>
            <a:r>
              <a:rPr kumimoji="1" lang="zh-TW" altLang="en-US" sz="3200">
                <a:solidFill>
                  <a:srgbClr val="FF0000"/>
                </a:solidFill>
              </a:rPr>
              <a:t>巧取豪奪</a:t>
            </a:r>
            <a:r>
              <a:rPr kumimoji="1" lang="en-US" altLang="zh-TW" sz="3200">
                <a:solidFill>
                  <a:srgbClr val="FF0000"/>
                </a:solidFill>
              </a:rPr>
              <a:t>︰</a:t>
            </a:r>
            <a:r>
              <a:rPr kumimoji="1" lang="zh-TW" altLang="en-US" sz="3200">
                <a:solidFill>
                  <a:srgbClr val="FF0000"/>
                </a:solidFill>
              </a:rPr>
              <a:t>用巧妙的手段騙取，或倚仗權勢</a:t>
            </a:r>
          </a:p>
          <a:p>
            <a:pPr eaLnBrk="1" hangingPunct="1"/>
            <a:r>
              <a:rPr kumimoji="1" lang="zh-TW" altLang="en-US" sz="3200">
                <a:solidFill>
                  <a:srgbClr val="FF0000"/>
                </a:solidFill>
              </a:rPr>
              <a:t>  強行奪取。多用以形容不擇手段的奪取權、</a:t>
            </a:r>
          </a:p>
          <a:p>
            <a:pPr eaLnBrk="1" hangingPunct="1"/>
            <a:r>
              <a:rPr kumimoji="1" lang="zh-TW" altLang="en-US" sz="3200">
                <a:solidFill>
                  <a:srgbClr val="FF0000"/>
                </a:solidFill>
              </a:rPr>
              <a:t>  財。</a:t>
            </a:r>
          </a:p>
          <a:p>
            <a:pPr eaLnBrk="1" hangingPunct="1"/>
            <a:r>
              <a:rPr kumimoji="1" lang="en-US" altLang="zh-TW" sz="3200">
                <a:solidFill>
                  <a:srgbClr val="FF0000"/>
                </a:solidFill>
              </a:rPr>
              <a:t>3.</a:t>
            </a:r>
            <a:r>
              <a:rPr kumimoji="1" lang="zh-TW" altLang="en-US" sz="3200">
                <a:solidFill>
                  <a:srgbClr val="FF0000"/>
                </a:solidFill>
              </a:rPr>
              <a:t>東窗事發</a:t>
            </a:r>
            <a:r>
              <a:rPr kumimoji="1" lang="en-US" altLang="zh-TW" sz="3200">
                <a:solidFill>
                  <a:srgbClr val="FF0000"/>
                </a:solidFill>
              </a:rPr>
              <a:t>︰</a:t>
            </a:r>
            <a:r>
              <a:rPr kumimoji="1" lang="zh-TW" altLang="en-US" sz="3200">
                <a:solidFill>
                  <a:srgbClr val="FF0000"/>
                </a:solidFill>
              </a:rPr>
              <a:t>傳說秦檜與妻王氏在東窗下密謀</a:t>
            </a:r>
          </a:p>
          <a:p>
            <a:pPr eaLnBrk="1" hangingPunct="1"/>
            <a:r>
              <a:rPr kumimoji="1" lang="zh-TW" altLang="en-US" sz="3200">
                <a:solidFill>
                  <a:srgbClr val="FF0000"/>
                </a:solidFill>
              </a:rPr>
              <a:t>  陷害岳飛。秦檜死後受譴責，於冥司託人告</a:t>
            </a:r>
          </a:p>
          <a:p>
            <a:pPr eaLnBrk="1" hangingPunct="1"/>
            <a:r>
              <a:rPr kumimoji="1" lang="zh-TW" altLang="en-US" sz="3200">
                <a:solidFill>
                  <a:srgbClr val="FF0000"/>
                </a:solidFill>
              </a:rPr>
              <a:t>  訴王氏說，東窗下的密謀已經暴露了。見明</a:t>
            </a:r>
          </a:p>
          <a:p>
            <a:pPr eaLnBrk="1" hangingPunct="1"/>
            <a:r>
              <a:rPr kumimoji="1" lang="en-US" altLang="zh-TW" sz="3200">
                <a:solidFill>
                  <a:srgbClr val="FF0000"/>
                </a:solidFill>
              </a:rPr>
              <a:t>  ‧</a:t>
            </a:r>
            <a:r>
              <a:rPr kumimoji="1" lang="zh-TW" altLang="en-US" sz="3200">
                <a:solidFill>
                  <a:srgbClr val="FF0000"/>
                </a:solidFill>
              </a:rPr>
              <a:t>田汝成</a:t>
            </a:r>
            <a:r>
              <a:rPr kumimoji="1" lang="en-US" altLang="zh-TW" sz="3200">
                <a:solidFill>
                  <a:srgbClr val="FF0000"/>
                </a:solidFill>
              </a:rPr>
              <a:t>《</a:t>
            </a:r>
            <a:r>
              <a:rPr kumimoji="1" lang="zh-TW" altLang="en-US" sz="3200">
                <a:solidFill>
                  <a:srgbClr val="FF0000"/>
                </a:solidFill>
              </a:rPr>
              <a:t>西湖遊覽志餘</a:t>
            </a:r>
            <a:r>
              <a:rPr kumimoji="1" lang="en-US" altLang="zh-TW" sz="3200">
                <a:solidFill>
                  <a:srgbClr val="FF0000"/>
                </a:solidFill>
              </a:rPr>
              <a:t>》</a:t>
            </a:r>
            <a:r>
              <a:rPr kumimoji="1" lang="zh-TW" altLang="en-US" sz="3200">
                <a:solidFill>
                  <a:srgbClr val="FF0000"/>
                </a:solidFill>
              </a:rPr>
              <a:t>。後以此比喻陰</a:t>
            </a:r>
          </a:p>
          <a:p>
            <a:pPr eaLnBrk="1" hangingPunct="1"/>
            <a:r>
              <a:rPr kumimoji="1" lang="zh-TW" altLang="en-US" sz="3200">
                <a:solidFill>
                  <a:srgbClr val="FF0000"/>
                </a:solidFill>
              </a:rPr>
              <a:t>  謀敗露，將被懲治。</a:t>
            </a:r>
          </a:p>
        </p:txBody>
      </p:sp>
      <p:sp>
        <p:nvSpPr>
          <p:cNvPr id="123909" name="Text Box 13"/>
          <p:cNvSpPr txBox="1">
            <a:spLocks noChangeArrowheads="1"/>
          </p:cNvSpPr>
          <p:nvPr/>
        </p:nvSpPr>
        <p:spPr bwMode="auto">
          <a:xfrm>
            <a:off x="755650" y="4445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TW" sz="3200" b="1">
                <a:solidFill>
                  <a:schemeClr val="bg1"/>
                </a:solidFill>
                <a:latin typeface="Franklin Gothic Medium" pitchFamily="34" charset="0"/>
              </a:rPr>
              <a:t>補注：</a:t>
            </a:r>
            <a:endParaRPr lang="zh-TW" altLang="en-US" sz="3200" b="1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123910" name="Picture 14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格線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Boo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標楷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格線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格線">
  <a:themeElements>
    <a:clrScheme name="12_格線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12_格線">
      <a:majorFont>
        <a:latin typeface="Calibri"/>
        <a:ea typeface="新細明體"/>
        <a:cs typeface=""/>
      </a:majorFont>
      <a:minorFont>
        <a:latin typeface="Cambri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格線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格線">
  <a:themeElements>
    <a:clrScheme name="13_格線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13_格線">
      <a:majorFont>
        <a:latin typeface="Calibri"/>
        <a:ea typeface="新細明體"/>
        <a:cs typeface=""/>
      </a:majorFont>
      <a:minorFont>
        <a:latin typeface="Cambri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格線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格線">
  <a:themeElements>
    <a:clrScheme name="7_格線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7_格線">
      <a:majorFont>
        <a:latin typeface="Calibri"/>
        <a:ea typeface="新細明體"/>
        <a:cs typeface=""/>
      </a:majorFont>
      <a:minorFont>
        <a:latin typeface="Cambri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格線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自訂設計">
  <a:themeElements>
    <a:clrScheme name="7_自訂設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自訂設計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自訂設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格線">
  <a:themeElements>
    <a:clrScheme name="8_格線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8_格線">
      <a:majorFont>
        <a:latin typeface="Calibri"/>
        <a:ea typeface="新細明體"/>
        <a:cs typeface=""/>
      </a:majorFont>
      <a:minorFont>
        <a:latin typeface="Cambri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格線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格線">
  <a:themeElements>
    <a:clrScheme name="9_格線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9_格線">
      <a:majorFont>
        <a:latin typeface="Calibri"/>
        <a:ea typeface="新細明體"/>
        <a:cs typeface=""/>
      </a:majorFont>
      <a:minorFont>
        <a:latin typeface="Cambri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格線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格線">
  <a:themeElements>
    <a:clrScheme name="10_格線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10_格線">
      <a:majorFont>
        <a:latin typeface="Calibri"/>
        <a:ea typeface="新細明體"/>
        <a:cs typeface=""/>
      </a:majorFont>
      <a:minorFont>
        <a:latin typeface="Cambri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格線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格線">
  <a:themeElements>
    <a:clrScheme name="11_格線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11_格線">
      <a:majorFont>
        <a:latin typeface="Calibri"/>
        <a:ea typeface="新細明體"/>
        <a:cs typeface=""/>
      </a:majorFont>
      <a:minorFont>
        <a:latin typeface="Cambri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格線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都會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都會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11799</TotalTime>
  <Words>4756</Words>
  <Application>Microsoft Office PowerPoint</Application>
  <PresentationFormat>如螢幕大小 (4:3)</PresentationFormat>
  <Paragraphs>540</Paragraphs>
  <Slides>122</Slides>
  <Notes>2</Notes>
  <HiddenSlides>55</HiddenSlides>
  <MMClips>0</MMClips>
  <ScaleCrop>false</ScaleCrop>
  <HeadingPairs>
    <vt:vector size="4" baseType="variant">
      <vt:variant>
        <vt:lpstr>佈景主題</vt:lpstr>
      </vt:variant>
      <vt:variant>
        <vt:i4>11</vt:i4>
      </vt:variant>
      <vt:variant>
        <vt:lpstr>投影片標題</vt:lpstr>
      </vt:variant>
      <vt:variant>
        <vt:i4>122</vt:i4>
      </vt:variant>
    </vt:vector>
  </HeadingPairs>
  <TitlesOfParts>
    <vt:vector size="133" baseType="lpstr">
      <vt:lpstr>格線</vt:lpstr>
      <vt:lpstr>1_自訂設計</vt:lpstr>
      <vt:lpstr>自訂設計</vt:lpstr>
      <vt:lpstr>7_格線</vt:lpstr>
      <vt:lpstr>7_自訂設計</vt:lpstr>
      <vt:lpstr>8_格線</vt:lpstr>
      <vt:lpstr>9_格線</vt:lpstr>
      <vt:lpstr>10_格線</vt:lpstr>
      <vt:lpstr>11_格線</vt:lpstr>
      <vt:lpstr>12_格線</vt:lpstr>
      <vt:lpstr>13_格線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喜菡</dc:creator>
  <cp:lastModifiedBy>編三部高職國文組劉家伶</cp:lastModifiedBy>
  <cp:revision>2052</cp:revision>
  <dcterms:created xsi:type="dcterms:W3CDTF">2011-10-14T08:11:41Z</dcterms:created>
  <dcterms:modified xsi:type="dcterms:W3CDTF">2018-10-29T01:39:51Z</dcterms:modified>
</cp:coreProperties>
</file>