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5" r:id="rId1"/>
    <p:sldMasterId id="2147485147" r:id="rId2"/>
    <p:sldMasterId id="2147485135" r:id="rId3"/>
    <p:sldMasterId id="2147485204" r:id="rId4"/>
    <p:sldMasterId id="2147485228" r:id="rId5"/>
    <p:sldMasterId id="2147485229" r:id="rId6"/>
    <p:sldMasterId id="2147485230" r:id="rId7"/>
    <p:sldMasterId id="2147485231" r:id="rId8"/>
    <p:sldMasterId id="2147485232" r:id="rId9"/>
    <p:sldMasterId id="2147485233" r:id="rId10"/>
  </p:sldMasterIdLst>
  <p:notesMasterIdLst>
    <p:notesMasterId r:id="rId153"/>
  </p:notesMasterIdLst>
  <p:handoutMasterIdLst>
    <p:handoutMasterId r:id="rId154"/>
  </p:handoutMasterIdLst>
  <p:sldIdLst>
    <p:sldId id="1488" r:id="rId11"/>
    <p:sldId id="1490" r:id="rId12"/>
    <p:sldId id="774" r:id="rId13"/>
    <p:sldId id="1332" r:id="rId14"/>
    <p:sldId id="1331" r:id="rId15"/>
    <p:sldId id="1333" r:id="rId16"/>
    <p:sldId id="1450" r:id="rId17"/>
    <p:sldId id="1492" r:id="rId18"/>
    <p:sldId id="1495" r:id="rId19"/>
    <p:sldId id="722" r:id="rId20"/>
    <p:sldId id="1553" r:id="rId21"/>
    <p:sldId id="793" r:id="rId22"/>
    <p:sldId id="1497" r:id="rId23"/>
    <p:sldId id="1310" r:id="rId24"/>
    <p:sldId id="1338" r:id="rId25"/>
    <p:sldId id="1339" r:id="rId26"/>
    <p:sldId id="1555" r:id="rId27"/>
    <p:sldId id="1556" r:id="rId28"/>
    <p:sldId id="1557" r:id="rId29"/>
    <p:sldId id="1558" r:id="rId30"/>
    <p:sldId id="1559" r:id="rId31"/>
    <p:sldId id="1560" r:id="rId32"/>
    <p:sldId id="1561" r:id="rId33"/>
    <p:sldId id="1562" r:id="rId34"/>
    <p:sldId id="1563" r:id="rId35"/>
    <p:sldId id="1566" r:id="rId36"/>
    <p:sldId id="1648" r:id="rId37"/>
    <p:sldId id="1649" r:id="rId38"/>
    <p:sldId id="1546" r:id="rId39"/>
    <p:sldId id="1547" r:id="rId40"/>
    <p:sldId id="1548" r:id="rId41"/>
    <p:sldId id="1549" r:id="rId42"/>
    <p:sldId id="1584" r:id="rId43"/>
    <p:sldId id="1585" r:id="rId44"/>
    <p:sldId id="1587" r:id="rId45"/>
    <p:sldId id="1586" r:id="rId46"/>
    <p:sldId id="1499" r:id="rId47"/>
    <p:sldId id="1588" r:id="rId48"/>
    <p:sldId id="1589" r:id="rId49"/>
    <p:sldId id="1590" r:id="rId50"/>
    <p:sldId id="1591" r:id="rId51"/>
    <p:sldId id="1592" r:id="rId52"/>
    <p:sldId id="1608" r:id="rId53"/>
    <p:sldId id="1609" r:id="rId54"/>
    <p:sldId id="1610" r:id="rId55"/>
    <p:sldId id="1611" r:id="rId56"/>
    <p:sldId id="1612" r:id="rId57"/>
    <p:sldId id="1603" r:id="rId58"/>
    <p:sldId id="1604" r:id="rId59"/>
    <p:sldId id="1605" r:id="rId60"/>
    <p:sldId id="1606" r:id="rId61"/>
    <p:sldId id="1607" r:id="rId62"/>
    <p:sldId id="1598" r:id="rId63"/>
    <p:sldId id="1599" r:id="rId64"/>
    <p:sldId id="1601" r:id="rId65"/>
    <p:sldId id="1613" r:id="rId66"/>
    <p:sldId id="1614" r:id="rId67"/>
    <p:sldId id="1615" r:id="rId68"/>
    <p:sldId id="1616" r:id="rId69"/>
    <p:sldId id="1617" r:id="rId70"/>
    <p:sldId id="1618" r:id="rId71"/>
    <p:sldId id="1619" r:id="rId72"/>
    <p:sldId id="1620" r:id="rId73"/>
    <p:sldId id="1621" r:id="rId74"/>
    <p:sldId id="1622" r:id="rId75"/>
    <p:sldId id="1623" r:id="rId76"/>
    <p:sldId id="1624" r:id="rId77"/>
    <p:sldId id="1625" r:id="rId78"/>
    <p:sldId id="1626" r:id="rId79"/>
    <p:sldId id="1627" r:id="rId80"/>
    <p:sldId id="1628" r:id="rId81"/>
    <p:sldId id="1629" r:id="rId82"/>
    <p:sldId id="1630" r:id="rId83"/>
    <p:sldId id="1631" r:id="rId84"/>
    <p:sldId id="1632" r:id="rId85"/>
    <p:sldId id="1633" r:id="rId86"/>
    <p:sldId id="1634" r:id="rId87"/>
    <p:sldId id="1635" r:id="rId88"/>
    <p:sldId id="1636" r:id="rId89"/>
    <p:sldId id="1637" r:id="rId90"/>
    <p:sldId id="1638" r:id="rId91"/>
    <p:sldId id="1639" r:id="rId92"/>
    <p:sldId id="1640" r:id="rId93"/>
    <p:sldId id="1641" r:id="rId94"/>
    <p:sldId id="1642" r:id="rId95"/>
    <p:sldId id="1643" r:id="rId96"/>
    <p:sldId id="1644" r:id="rId97"/>
    <p:sldId id="1645" r:id="rId98"/>
    <p:sldId id="1646" r:id="rId99"/>
    <p:sldId id="1511" r:id="rId100"/>
    <p:sldId id="1513" r:id="rId101"/>
    <p:sldId id="1515" r:id="rId102"/>
    <p:sldId id="1482" r:id="rId103"/>
    <p:sldId id="1486" r:id="rId104"/>
    <p:sldId id="1485" r:id="rId105"/>
    <p:sldId id="1575" r:id="rId106"/>
    <p:sldId id="1576" r:id="rId107"/>
    <p:sldId id="1521" r:id="rId108"/>
    <p:sldId id="554" r:id="rId109"/>
    <p:sldId id="586" r:id="rId110"/>
    <p:sldId id="1522" r:id="rId111"/>
    <p:sldId id="1524" r:id="rId112"/>
    <p:sldId id="556" r:id="rId113"/>
    <p:sldId id="557" r:id="rId114"/>
    <p:sldId id="558" r:id="rId115"/>
    <p:sldId id="560" r:id="rId116"/>
    <p:sldId id="562" r:id="rId117"/>
    <p:sldId id="563" r:id="rId118"/>
    <p:sldId id="564" r:id="rId119"/>
    <p:sldId id="1425" r:id="rId120"/>
    <p:sldId id="1426" r:id="rId121"/>
    <p:sldId id="1427" r:id="rId122"/>
    <p:sldId id="1429" r:id="rId123"/>
    <p:sldId id="1647" r:id="rId124"/>
    <p:sldId id="579" r:id="rId125"/>
    <p:sldId id="1432" r:id="rId126"/>
    <p:sldId id="1433" r:id="rId127"/>
    <p:sldId id="1577" r:id="rId128"/>
    <p:sldId id="1531" r:id="rId129"/>
    <p:sldId id="1533" r:id="rId130"/>
    <p:sldId id="1534" r:id="rId131"/>
    <p:sldId id="1535" r:id="rId132"/>
    <p:sldId id="1536" r:id="rId133"/>
    <p:sldId id="1538" r:id="rId134"/>
    <p:sldId id="751" r:id="rId135"/>
    <p:sldId id="752" r:id="rId136"/>
    <p:sldId id="1440" r:id="rId137"/>
    <p:sldId id="1539" r:id="rId138"/>
    <p:sldId id="1540" r:id="rId139"/>
    <p:sldId id="1442" r:id="rId140"/>
    <p:sldId id="1444" r:id="rId141"/>
    <p:sldId id="1446" r:id="rId142"/>
    <p:sldId id="1447" r:id="rId143"/>
    <p:sldId id="1579" r:id="rId144"/>
    <p:sldId id="1580" r:id="rId145"/>
    <p:sldId id="1581" r:id="rId146"/>
    <p:sldId id="1543" r:id="rId147"/>
    <p:sldId id="780" r:id="rId148"/>
    <p:sldId id="1582" r:id="rId149"/>
    <p:sldId id="1583" r:id="rId150"/>
    <p:sldId id="1545" r:id="rId151"/>
    <p:sldId id="744" r:id="rId152"/>
  </p:sldIdLst>
  <p:sldSz cx="9144000" cy="6858000" type="screen4x3"/>
  <p:notesSz cx="6735763" cy="98663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rgbClr val="000000"/>
        </a:solidFill>
        <a:latin typeface="Franklin Gothic Medium" pitchFamily="34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rgbClr val="000000"/>
        </a:solidFill>
        <a:latin typeface="Franklin Gothic Medium" pitchFamily="34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rgbClr val="000000"/>
        </a:solidFill>
        <a:latin typeface="Franklin Gothic Medium" pitchFamily="34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rgbClr val="000000"/>
        </a:solidFill>
        <a:latin typeface="Franklin Gothic Medium" pitchFamily="34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rgbClr val="000000"/>
        </a:solidFill>
        <a:latin typeface="Franklin Gothic Medium" pitchFamily="34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rgbClr val="000000"/>
        </a:solidFill>
        <a:latin typeface="Franklin Gothic Medium" pitchFamily="34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rgbClr val="000000"/>
        </a:solidFill>
        <a:latin typeface="Franklin Gothic Medium" pitchFamily="34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rgbClr val="000000"/>
        </a:solidFill>
        <a:latin typeface="Franklin Gothic Medium" pitchFamily="34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rgbClr val="000000"/>
        </a:solidFill>
        <a:latin typeface="Franklin Gothic Medium" pitchFamily="34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33FF"/>
    <a:srgbClr val="008000"/>
    <a:srgbClr val="FFFFFF"/>
    <a:srgbClr val="FF0000"/>
    <a:srgbClr val="0066CC"/>
    <a:srgbClr val="0099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8" autoAdjust="0"/>
    <p:restoredTop sz="95276" autoAdjust="0"/>
  </p:normalViewPr>
  <p:slideViewPr>
    <p:cSldViewPr>
      <p:cViewPr>
        <p:scale>
          <a:sx n="70" d="100"/>
          <a:sy n="70" d="100"/>
        </p:scale>
        <p:origin x="-139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638"/>
    </p:cViewPr>
  </p:sorterViewPr>
  <p:notesViewPr>
    <p:cSldViewPr>
      <p:cViewPr varScale="1">
        <p:scale>
          <a:sx n="71" d="100"/>
          <a:sy n="71" d="100"/>
        </p:scale>
        <p:origin x="-1564" y="-8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117" Type="http://schemas.openxmlformats.org/officeDocument/2006/relationships/slide" Target="slides/slide107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33" Type="http://schemas.openxmlformats.org/officeDocument/2006/relationships/slide" Target="slides/slide123.xml"/><Relationship Id="rId138" Type="http://schemas.openxmlformats.org/officeDocument/2006/relationships/slide" Target="slides/slide128.xml"/><Relationship Id="rId154" Type="http://schemas.openxmlformats.org/officeDocument/2006/relationships/handoutMaster" Target="handoutMasters/handoutMaster1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123" Type="http://schemas.openxmlformats.org/officeDocument/2006/relationships/slide" Target="slides/slide113.xml"/><Relationship Id="rId128" Type="http://schemas.openxmlformats.org/officeDocument/2006/relationships/slide" Target="slides/slide118.xml"/><Relationship Id="rId144" Type="http://schemas.openxmlformats.org/officeDocument/2006/relationships/slide" Target="slides/slide134.xml"/><Relationship Id="rId149" Type="http://schemas.openxmlformats.org/officeDocument/2006/relationships/slide" Target="slides/slide139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113" Type="http://schemas.openxmlformats.org/officeDocument/2006/relationships/slide" Target="slides/slide103.xml"/><Relationship Id="rId118" Type="http://schemas.openxmlformats.org/officeDocument/2006/relationships/slide" Target="slides/slide108.xml"/><Relationship Id="rId134" Type="http://schemas.openxmlformats.org/officeDocument/2006/relationships/slide" Target="slides/slide124.xml"/><Relationship Id="rId139" Type="http://schemas.openxmlformats.org/officeDocument/2006/relationships/slide" Target="slides/slide129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150" Type="http://schemas.openxmlformats.org/officeDocument/2006/relationships/slide" Target="slides/slide140.xml"/><Relationship Id="rId155" Type="http://schemas.openxmlformats.org/officeDocument/2006/relationships/presProps" Target="presProps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59" Type="http://schemas.openxmlformats.org/officeDocument/2006/relationships/slide" Target="slides/slide49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124" Type="http://schemas.openxmlformats.org/officeDocument/2006/relationships/slide" Target="slides/slide114.xml"/><Relationship Id="rId129" Type="http://schemas.openxmlformats.org/officeDocument/2006/relationships/slide" Target="slides/slide119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11" Type="http://schemas.openxmlformats.org/officeDocument/2006/relationships/slide" Target="slides/slide101.xml"/><Relationship Id="rId132" Type="http://schemas.openxmlformats.org/officeDocument/2006/relationships/slide" Target="slides/slide122.xml"/><Relationship Id="rId140" Type="http://schemas.openxmlformats.org/officeDocument/2006/relationships/slide" Target="slides/slide130.xml"/><Relationship Id="rId145" Type="http://schemas.openxmlformats.org/officeDocument/2006/relationships/slide" Target="slides/slide135.xml"/><Relationship Id="rId15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14" Type="http://schemas.openxmlformats.org/officeDocument/2006/relationships/slide" Target="slides/slide104.xml"/><Relationship Id="rId119" Type="http://schemas.openxmlformats.org/officeDocument/2006/relationships/slide" Target="slides/slide109.xml"/><Relationship Id="rId127" Type="http://schemas.openxmlformats.org/officeDocument/2006/relationships/slide" Target="slides/slide11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slide" Target="slides/slide112.xml"/><Relationship Id="rId130" Type="http://schemas.openxmlformats.org/officeDocument/2006/relationships/slide" Target="slides/slide120.xml"/><Relationship Id="rId135" Type="http://schemas.openxmlformats.org/officeDocument/2006/relationships/slide" Target="slides/slide125.xml"/><Relationship Id="rId143" Type="http://schemas.openxmlformats.org/officeDocument/2006/relationships/slide" Target="slides/slide133.xml"/><Relationship Id="rId148" Type="http://schemas.openxmlformats.org/officeDocument/2006/relationships/slide" Target="slides/slide138.xml"/><Relationship Id="rId151" Type="http://schemas.openxmlformats.org/officeDocument/2006/relationships/slide" Target="slides/slide141.xml"/><Relationship Id="rId156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slide" Target="slides/slide110.xml"/><Relationship Id="rId125" Type="http://schemas.openxmlformats.org/officeDocument/2006/relationships/slide" Target="slides/slide115.xml"/><Relationship Id="rId141" Type="http://schemas.openxmlformats.org/officeDocument/2006/relationships/slide" Target="slides/slide131.xml"/><Relationship Id="rId146" Type="http://schemas.openxmlformats.org/officeDocument/2006/relationships/slide" Target="slides/slide13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Relationship Id="rId131" Type="http://schemas.openxmlformats.org/officeDocument/2006/relationships/slide" Target="slides/slide121.xml"/><Relationship Id="rId136" Type="http://schemas.openxmlformats.org/officeDocument/2006/relationships/slide" Target="slides/slide126.xml"/><Relationship Id="rId157" Type="http://schemas.openxmlformats.org/officeDocument/2006/relationships/theme" Target="theme/theme1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52" Type="http://schemas.openxmlformats.org/officeDocument/2006/relationships/slide" Target="slides/slide14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126" Type="http://schemas.openxmlformats.org/officeDocument/2006/relationships/slide" Target="slides/slide116.xml"/><Relationship Id="rId147" Type="http://schemas.openxmlformats.org/officeDocument/2006/relationships/slide" Target="slides/slide13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slide" Target="slides/slide111.xml"/><Relationship Id="rId142" Type="http://schemas.openxmlformats.org/officeDocument/2006/relationships/slide" Target="slides/slide13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5.xml"/><Relationship Id="rId46" Type="http://schemas.openxmlformats.org/officeDocument/2006/relationships/slide" Target="slides/slide36.xml"/><Relationship Id="rId67" Type="http://schemas.openxmlformats.org/officeDocument/2006/relationships/slide" Target="slides/slide57.xml"/><Relationship Id="rId116" Type="http://schemas.openxmlformats.org/officeDocument/2006/relationships/slide" Target="slides/slide106.xml"/><Relationship Id="rId137" Type="http://schemas.openxmlformats.org/officeDocument/2006/relationships/slide" Target="slides/slide127.xml"/><Relationship Id="rId15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907EAE41-49C7-4B13-8221-3EE20B9955CE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3175" y="937101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C9C3ED8C-BDD5-4333-98BD-2DC3E442639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460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49E8E8-CBCA-492D-A954-CD3E1C045BE5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4688" y="4687888"/>
            <a:ext cx="5386387" cy="44370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CF4C14D-07CF-4FF0-81AA-95846C51E8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51856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3B982D8-88EF-489B-8826-26269FD6F0A7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5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BCA46B-6D66-4547-9D50-8C080B279D8F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180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1B59413-1D8C-4663-94D2-7DDAC13EF29B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0D88DE-40A2-4F0D-B9AB-7B7648D5515E}" type="slidenum">
              <a:rPr lang="zh-TW" altLang="en-US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18125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3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74688" y="4687888"/>
            <a:ext cx="5387975" cy="443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4324" name="投影片編號版面配置區 3"/>
          <p:cNvSpPr txBox="1">
            <a:spLocks noGrp="1"/>
          </p:cNvSpPr>
          <p:nvPr/>
        </p:nvSpPr>
        <p:spPr bwMode="auto">
          <a:xfrm>
            <a:off x="3816350" y="9371013"/>
            <a:ext cx="2917825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EBC9524-68E0-4C8D-AB83-37009E281454}" type="slidenum">
              <a:rPr kumimoji="0" lang="zh-TW" altLang="en-US" sz="1200">
                <a:solidFill>
                  <a:schemeClr val="tx1"/>
                </a:solidFill>
                <a:latin typeface="+mn-lt"/>
                <a:ea typeface="+mn-ea"/>
              </a:rPr>
              <a:pPr algn="r">
                <a:defRPr/>
              </a:pPr>
              <a:t>8</a:t>
            </a:fld>
            <a:endParaRPr kumimoji="0" lang="zh-TW" altLang="en-US" sz="12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5" name="Rectangle 7"/>
          <p:cNvSpPr/>
          <p:nvPr userDrawn="1"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A06E6F-E8E7-46C7-B52A-C8E195CF6D6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12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E0FB0-D3CA-4E4B-881A-2D7ED7A34B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4972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EF992-0CBB-441C-8806-E0C44CCE20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4546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9E4D7-CF23-40B6-B049-857E01AF65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5252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8D7BA-3761-4789-9EAB-4763D67361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0446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09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C7FDB-BB9C-42B0-B9B9-A86DABFF989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79692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C026F-F5E1-458D-8D51-EC363083FC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6738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804A8-4F84-4982-91DE-3B7787992C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59845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244CA-9CA0-4F08-B0F5-217EB6828E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3851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5623A-AF57-4756-B352-D489D1F723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22220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C3A46-A4C1-4098-B6C3-BDC4F25D704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09652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14DC4-87B9-40FA-A16E-F458746738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1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5" name="Rectangle 7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0B327C4-CB7D-482C-8918-E072EBCAC3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234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355600"/>
            <a:ext cx="2101850" cy="5770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355600"/>
            <a:ext cx="6153150" cy="5770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D1AD4-5DBA-4132-978B-5F491BC320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3131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26174-8877-45F9-8047-98DA738962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850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D8428-88EF-486D-B5DC-C306305E10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83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16E9C-A017-4D6C-8BDB-BCC18BDD22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0885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689D-1843-4421-AD93-87E2FB197E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589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572A-26AC-42C7-B20D-C2C17C4F0D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870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B7C88ADC-9B5C-4971-943D-B77B9192AC67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C7960-E9BE-49D3-82AE-767BFB6CF6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310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DE2E66A8-2726-4DA1-8CF8-DCC2E9FC6EC6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819EA-0F52-4BC3-BC65-EEB5371651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381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2867AB6F-DD14-417C-9585-F09ABC8E5F0D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73284-5506-4F02-BB51-AD38562E2F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75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D3D30-9AA9-42E9-901E-012F42CFCA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9751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95187-AFD6-4B76-B60D-354FF58497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049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F64D1-24BC-4918-A231-6E22CAB527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742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8A04-31FD-4B0B-B613-16C99DD170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38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1A95A-A973-4729-A451-734AA06ED2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6235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8A3CA-9CFA-4B54-A1D1-663F3E1881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615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592B9-38A2-4440-A546-C5AFACD9B3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024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1F016-6335-4871-AFEE-961BEE7C59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507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B8C40-E0B1-4817-A877-FE9078017B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796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4B17E-4560-4EBA-BCE6-288F8DDAF6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4995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C03E3F50-3685-476F-A8DE-95CE4C7CA900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89C9-948C-401A-ABEB-E2396BB3D5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447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5" name="Rectangle 7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A23E6EB-C6BF-492E-8457-E7D1FE99CD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7143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9A2A21B2-FEB7-4406-B646-8275EB62355A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38B0C-733F-404C-A711-B52A30F29E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4766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B607-420A-4E4E-AAE2-2BBE76C51F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746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82E92-311F-4AF4-8A34-54DF3B025F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9996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1B1C-9428-4D09-96AA-E924316ED9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085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B8C2-1283-4E1E-A058-DF098AE6A3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615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1E0A0E2-AB6B-4570-ADC6-EDC4D20E4B8D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BA73D4A-5161-4ADC-B46E-A677388EB1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8676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D49EAB9-6AEF-4AA7-B12C-FEA6703A44E9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FDAFF9A-C0D1-4081-9D58-C25B2D152FA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3790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FB9D9FD-132D-4810-B65F-F4A688120A20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41E9CB7-A68A-499D-8A53-253F50BF0E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630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2869D7A-4AB3-4DD8-BEAE-0D7E052CC20B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D28A1686-8C45-410F-89D5-7B109FFD1C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307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389C5C9-AB6E-4923-8691-4B4DA495B5F4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CB9D323-77F4-43FF-8A05-25C126597D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20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51F04C5B-A6B4-495E-8F1E-15EB208C2DB0}" type="datetime1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zh-TW" altLang="en-US"/>
              <a:t>徐文濤老師製作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5AA80-B94C-4105-A44E-6080A73D38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522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C36C65B-EE98-42DC-A819-05C4366899BB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8532A4A-B87A-4CFF-85DE-EAD93F9357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3711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5D383C2-6D28-4C57-A225-72BED9B7AAB1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A782834-62DC-4EFE-AA99-9FEDC6FDE4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490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3E39A74-1C04-4581-9859-284CBBFE93FC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F8A62CC-F037-4DA9-893A-4AD45A1B3D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867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D3783C0-CE78-4018-AF62-92147A026115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759C1B9-55F0-42BB-9C5C-62AD57E20B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478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70C58A8-9486-4336-9359-0C95378CA706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4D746D6-8483-449A-993A-B0C777820F8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779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431D5-9853-4BE3-9EF1-2349558C8F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40742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65EAF-01FB-468C-A821-6245A17AFC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28739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E9116-ED73-452E-820E-A7C58B64B4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7873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09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1FEBD-15BA-40F3-901E-4AB933C801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7350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E4AEF-7DD9-455D-81C8-E10C028CF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116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86A6C-8938-4069-A3F2-EE5A76AC4C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30023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558E2-D5F6-4BBD-B2A0-085252D733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011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97B2C-101B-403B-9D74-10978F5C57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574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ECB16-16B0-4A31-8710-0E3686604C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604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68803-DF5D-457D-9974-5216F30F4F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591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11EBB-ED46-4F7D-A07D-1CF469A05A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543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355600"/>
            <a:ext cx="2101850" cy="5770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355600"/>
            <a:ext cx="6153150" cy="5770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1C9F5-B6F6-4584-AB3E-1781B29095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76548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7D31B-9141-43D3-AFFF-B10792B5BA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8029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7B022-BB05-46DA-9E17-62F1CDD64C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6751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EC984-0623-46C0-B8E7-6FB1C02C69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018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09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9DF62-4C77-4E3D-9BF3-DE3AA4D4BC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897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E0D94-35E1-4193-B13E-A02FFEC594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762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93F07-9512-46DC-99A2-E850B41481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1700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CADA9-5ED4-4FBF-AF4B-DEEC161310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22941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4EBD3-4636-4BE3-BFE7-D1C6CA5357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4253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492A5-4AA7-4C60-A3E1-F741401553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6355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00927-0255-4D7F-8652-31F4A489C6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2845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43DB-BA2D-4BE0-ADD4-2285202BED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77531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355600"/>
            <a:ext cx="2101850" cy="5770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355600"/>
            <a:ext cx="6153150" cy="5770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7AF8F-7886-4F0F-80C0-8F48370971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9767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5958E-8C2C-415C-980D-48CC857FBE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1603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8A1B7-4D7C-4160-BB0B-9602E87FE9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46711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F73F4-7ADD-4CB8-819C-4DC3586CFD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32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F3E8C-3620-4F0C-9FE7-666C92C233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51868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09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B5689-1CD2-417E-BA6F-B861845FCF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6069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F872C-ED52-4718-BB88-6E5B3546FC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13458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D6A20-C518-4866-9EF4-772A322271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04947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0818A-91B6-4658-9243-371067369A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8347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B973D-C2C0-42FE-B5F0-D2A935B0C8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7481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3C4CF-698C-4979-A57F-6065F13DF2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13797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ACCD4-8436-451D-A58B-5DEFB61490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01846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355600"/>
            <a:ext cx="2101850" cy="5770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355600"/>
            <a:ext cx="6153150" cy="5770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E1CA5-7A9F-4B7D-A42F-82413C9EA3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6313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A519-1427-4DF8-BA87-8916E500C6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6635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02E89-D27A-4758-A9F7-22CEBE35D3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98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6" name="Rectangle 7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 useBgFill="1">
        <p:nvSpPr>
          <p:cNvPr id="7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8896B7-1D35-42AC-A3CB-BEC5BBAF1E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908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68DD0-9612-41D4-894E-2DE4477808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8754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09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B764A-B6A4-4BF6-879A-1C14111B5B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9418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9F9FB-C8E8-4430-8923-DAD9F4D7C5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47846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EF247-9598-4A9E-BCC9-08127C1086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61202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F4BEA-3DB7-4A68-898E-368EDF0A77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287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24F9A-1F05-4795-BD36-8023AD9A63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9533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9DC5-7463-41B6-9E37-5263CAD174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37401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C9E62-BC17-4E77-B04B-6F04BAAC77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4824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355600"/>
            <a:ext cx="2101850" cy="5770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355600"/>
            <a:ext cx="6153150" cy="5770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1FB39-D4E7-4525-AA71-99CA75E53E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1907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0A631-6D43-4BFC-BF38-69DE068C27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87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 useBgFill="1">
        <p:nvSpPr>
          <p:cNvPr id="6" name="Rectangle 8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50B65623-D3BB-45B3-ACE6-87039D71108B}" type="datetime1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zh-TW" altLang="en-US"/>
              <a:t>徐文濤老師製作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9F6B-3E3D-4A37-85A6-E532680AB1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431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9D3DB-C12C-453B-A3E0-21A37BEB14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2471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983FD-F326-4D33-A34E-42D7E3466A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9868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09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014E-8467-4CB4-B30B-4DC2680769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87298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DC535-E2AC-4820-8BC5-497B119F78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004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7FE1A-4367-4A25-9A09-83DB344062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3942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91389-4F78-4254-8731-495F4E21FE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84208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4A2AA-F1DF-4A27-889E-7DBC5AA9F6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90124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83CF2-68FD-44F0-BBD2-B43808CB728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61908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EBA93-D090-47DB-9EC5-6BC4449E63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56814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355600"/>
            <a:ext cx="2101850" cy="5770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355600"/>
            <a:ext cx="6153150" cy="5770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86F0F-873E-489A-95BC-8D29913341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54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E0759B91-19EC-44DF-A392-7A44D342FE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0" r:id="rId1"/>
    <p:sldLayoutId id="2147485762" r:id="rId2"/>
    <p:sldLayoutId id="2147485851" r:id="rId3"/>
    <p:sldLayoutId id="2147485852" r:id="rId4"/>
    <p:sldLayoutId id="2147485763" r:id="rId5"/>
    <p:sldLayoutId id="2147485764" r:id="rId6"/>
    <p:sldLayoutId id="2147485853" r:id="rId7"/>
    <p:sldLayoutId id="2147485854" r:id="rId8"/>
    <p:sldLayoutId id="2147485855" r:id="rId9"/>
    <p:sldLayoutId id="2147485765" r:id="rId10"/>
    <p:sldLayoutId id="2147485856" r:id="rId11"/>
    <p:sldLayoutId id="2147485766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aramond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aramond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aramond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aramond" pitchFamily="18" charset="0"/>
          <a:ea typeface="標楷體" pitchFamily="65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024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55600"/>
            <a:ext cx="838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719263"/>
            <a:ext cx="8407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  <a:ea typeface="+mn-ea"/>
              </a:defRPr>
            </a:lvl1pPr>
          </a:lstStyle>
          <a:p>
            <a:pPr>
              <a:defRPr/>
            </a:pPr>
            <a:fld id="{1F868B18-0FE6-46FE-A0FD-AC9E36808F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9" r:id="rId1"/>
    <p:sldLayoutId id="2147485840" r:id="rId2"/>
    <p:sldLayoutId id="2147485841" r:id="rId3"/>
    <p:sldLayoutId id="2147485842" r:id="rId4"/>
    <p:sldLayoutId id="2147485843" r:id="rId5"/>
    <p:sldLayoutId id="2147485844" r:id="rId6"/>
    <p:sldLayoutId id="2147485845" r:id="rId7"/>
    <p:sldLayoutId id="2147485846" r:id="rId8"/>
    <p:sldLayoutId id="2147485847" r:id="rId9"/>
    <p:sldLayoutId id="2147485848" r:id="rId10"/>
    <p:sldLayoutId id="21474858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kumimoji="1" sz="20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2"/>
          </a:solidFill>
          <a:latin typeface="+mn-lt"/>
          <a:ea typeface="+mn-ea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kumimoji="1" sz="1600">
          <a:solidFill>
            <a:schemeClr val="tx2"/>
          </a:solidFill>
          <a:latin typeface="+mn-lt"/>
          <a:ea typeface="+mn-ea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kumimoji="1" sz="1400">
          <a:solidFill>
            <a:schemeClr val="tx2"/>
          </a:solidFill>
          <a:latin typeface="+mn-lt"/>
          <a:ea typeface="+mn-ea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5pPr>
      <a:lvl6pPr marL="17367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6pPr>
      <a:lvl7pPr marL="21939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7pPr>
      <a:lvl8pPr marL="26511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8pPr>
      <a:lvl9pPr marL="31083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883F5BDD-BC09-482E-83BE-0D1986F4AF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7" r:id="rId1"/>
    <p:sldLayoutId id="2147485768" r:id="rId2"/>
    <p:sldLayoutId id="2147485769" r:id="rId3"/>
    <p:sldLayoutId id="2147485770" r:id="rId4"/>
    <p:sldLayoutId id="2147485857" r:id="rId5"/>
    <p:sldLayoutId id="2147485858" r:id="rId6"/>
    <p:sldLayoutId id="2147485859" r:id="rId7"/>
    <p:sldLayoutId id="2147485771" r:id="rId8"/>
    <p:sldLayoutId id="2147485772" r:id="rId9"/>
    <p:sldLayoutId id="2147485773" r:id="rId10"/>
    <p:sldLayoutId id="2147485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40FDC79B-CD77-4336-93B4-D85029C44E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5" r:id="rId1"/>
    <p:sldLayoutId id="2147485776" r:id="rId2"/>
    <p:sldLayoutId id="2147485777" r:id="rId3"/>
    <p:sldLayoutId id="2147485778" r:id="rId4"/>
    <p:sldLayoutId id="2147485779" r:id="rId5"/>
    <p:sldLayoutId id="2147485860" r:id="rId6"/>
    <p:sldLayoutId id="2147485861" r:id="rId7"/>
    <p:sldLayoutId id="2147485780" r:id="rId8"/>
    <p:sldLayoutId id="2147485781" r:id="rId9"/>
    <p:sldLayoutId id="2147485782" r:id="rId10"/>
    <p:sldLayoutId id="2147485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A70B2FBD-8067-4F96-B62E-2103A344542E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A0501C2D-92A4-4854-B464-7F60D9BDCA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2" r:id="rId1"/>
    <p:sldLayoutId id="2147485863" r:id="rId2"/>
    <p:sldLayoutId id="2147485864" r:id="rId3"/>
    <p:sldLayoutId id="2147485865" r:id="rId4"/>
    <p:sldLayoutId id="2147485866" r:id="rId5"/>
    <p:sldLayoutId id="2147485867" r:id="rId6"/>
    <p:sldLayoutId id="2147485868" r:id="rId7"/>
    <p:sldLayoutId id="2147485869" r:id="rId8"/>
    <p:sldLayoutId id="2147485870" r:id="rId9"/>
    <p:sldLayoutId id="214748587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512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55600"/>
            <a:ext cx="838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719263"/>
            <a:ext cx="8407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  <a:ea typeface="+mn-ea"/>
              </a:defRPr>
            </a:lvl1pPr>
          </a:lstStyle>
          <a:p>
            <a:pPr>
              <a:defRPr/>
            </a:pPr>
            <a:fld id="{41BBD81C-B832-45CE-ACED-42D807D2E6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4" r:id="rId1"/>
    <p:sldLayoutId id="2147485785" r:id="rId2"/>
    <p:sldLayoutId id="2147485786" r:id="rId3"/>
    <p:sldLayoutId id="2147485787" r:id="rId4"/>
    <p:sldLayoutId id="2147485788" r:id="rId5"/>
    <p:sldLayoutId id="2147485789" r:id="rId6"/>
    <p:sldLayoutId id="2147485790" r:id="rId7"/>
    <p:sldLayoutId id="2147485791" r:id="rId8"/>
    <p:sldLayoutId id="2147485792" r:id="rId9"/>
    <p:sldLayoutId id="2147485793" r:id="rId10"/>
    <p:sldLayoutId id="214748579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kumimoji="1" sz="20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2"/>
          </a:solidFill>
          <a:latin typeface="+mn-lt"/>
          <a:ea typeface="+mn-ea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kumimoji="1" sz="1600">
          <a:solidFill>
            <a:schemeClr val="tx2"/>
          </a:solidFill>
          <a:latin typeface="+mn-lt"/>
          <a:ea typeface="+mn-ea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kumimoji="1" sz="1400">
          <a:solidFill>
            <a:schemeClr val="tx2"/>
          </a:solidFill>
          <a:latin typeface="+mn-lt"/>
          <a:ea typeface="+mn-ea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5pPr>
      <a:lvl6pPr marL="17367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6pPr>
      <a:lvl7pPr marL="21939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7pPr>
      <a:lvl8pPr marL="26511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8pPr>
      <a:lvl9pPr marL="31083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55600"/>
            <a:ext cx="838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61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719263"/>
            <a:ext cx="8407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  <a:ea typeface="+mn-ea"/>
              </a:defRPr>
            </a:lvl1pPr>
          </a:lstStyle>
          <a:p>
            <a:pPr>
              <a:defRPr/>
            </a:pPr>
            <a:fld id="{2FD98AB6-2543-4E23-A411-AD3AE6CCF8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5" r:id="rId1"/>
    <p:sldLayoutId id="2147485796" r:id="rId2"/>
    <p:sldLayoutId id="2147485797" r:id="rId3"/>
    <p:sldLayoutId id="2147485798" r:id="rId4"/>
    <p:sldLayoutId id="2147485799" r:id="rId5"/>
    <p:sldLayoutId id="2147485800" r:id="rId6"/>
    <p:sldLayoutId id="2147485801" r:id="rId7"/>
    <p:sldLayoutId id="2147485802" r:id="rId8"/>
    <p:sldLayoutId id="2147485803" r:id="rId9"/>
    <p:sldLayoutId id="2147485804" r:id="rId10"/>
    <p:sldLayoutId id="214748580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kumimoji="1" sz="20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2"/>
          </a:solidFill>
          <a:latin typeface="+mn-lt"/>
          <a:ea typeface="+mn-ea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kumimoji="1" sz="1600">
          <a:solidFill>
            <a:schemeClr val="tx2"/>
          </a:solidFill>
          <a:latin typeface="+mn-lt"/>
          <a:ea typeface="+mn-ea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kumimoji="1" sz="1400">
          <a:solidFill>
            <a:schemeClr val="tx2"/>
          </a:solidFill>
          <a:latin typeface="+mn-lt"/>
          <a:ea typeface="+mn-ea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5pPr>
      <a:lvl6pPr marL="17367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6pPr>
      <a:lvl7pPr marL="21939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7pPr>
      <a:lvl8pPr marL="26511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8pPr>
      <a:lvl9pPr marL="31083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7172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55600"/>
            <a:ext cx="838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717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719263"/>
            <a:ext cx="8407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  <a:ea typeface="+mn-ea"/>
              </a:defRPr>
            </a:lvl1pPr>
          </a:lstStyle>
          <a:p>
            <a:pPr>
              <a:defRPr/>
            </a:pPr>
            <a:fld id="{FD6681FD-4C96-4113-8572-71366AC1B8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6" r:id="rId1"/>
    <p:sldLayoutId id="2147485807" r:id="rId2"/>
    <p:sldLayoutId id="2147485808" r:id="rId3"/>
    <p:sldLayoutId id="2147485809" r:id="rId4"/>
    <p:sldLayoutId id="2147485810" r:id="rId5"/>
    <p:sldLayoutId id="2147485811" r:id="rId6"/>
    <p:sldLayoutId id="2147485812" r:id="rId7"/>
    <p:sldLayoutId id="2147485813" r:id="rId8"/>
    <p:sldLayoutId id="2147485814" r:id="rId9"/>
    <p:sldLayoutId id="2147485815" r:id="rId10"/>
    <p:sldLayoutId id="214748581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kumimoji="1" sz="20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2"/>
          </a:solidFill>
          <a:latin typeface="+mn-lt"/>
          <a:ea typeface="+mn-ea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kumimoji="1" sz="1600">
          <a:solidFill>
            <a:schemeClr val="tx2"/>
          </a:solidFill>
          <a:latin typeface="+mn-lt"/>
          <a:ea typeface="+mn-ea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kumimoji="1" sz="1400">
          <a:solidFill>
            <a:schemeClr val="tx2"/>
          </a:solidFill>
          <a:latin typeface="+mn-lt"/>
          <a:ea typeface="+mn-ea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5pPr>
      <a:lvl6pPr marL="17367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6pPr>
      <a:lvl7pPr marL="21939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7pPr>
      <a:lvl8pPr marL="26511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8pPr>
      <a:lvl9pPr marL="31083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819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55600"/>
            <a:ext cx="838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819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719263"/>
            <a:ext cx="8407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  <a:ea typeface="+mn-ea"/>
              </a:defRPr>
            </a:lvl1pPr>
          </a:lstStyle>
          <a:p>
            <a:pPr>
              <a:defRPr/>
            </a:pPr>
            <a:fld id="{80816241-1E97-4291-9BA9-94324CCB08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7" r:id="rId1"/>
    <p:sldLayoutId id="2147485818" r:id="rId2"/>
    <p:sldLayoutId id="2147485819" r:id="rId3"/>
    <p:sldLayoutId id="2147485820" r:id="rId4"/>
    <p:sldLayoutId id="2147485821" r:id="rId5"/>
    <p:sldLayoutId id="2147485822" r:id="rId6"/>
    <p:sldLayoutId id="2147485823" r:id="rId7"/>
    <p:sldLayoutId id="2147485824" r:id="rId8"/>
    <p:sldLayoutId id="2147485825" r:id="rId9"/>
    <p:sldLayoutId id="2147485826" r:id="rId10"/>
    <p:sldLayoutId id="214748582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kumimoji="1" sz="20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2"/>
          </a:solidFill>
          <a:latin typeface="+mn-lt"/>
          <a:ea typeface="+mn-ea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kumimoji="1" sz="1600">
          <a:solidFill>
            <a:schemeClr val="tx2"/>
          </a:solidFill>
          <a:latin typeface="+mn-lt"/>
          <a:ea typeface="+mn-ea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kumimoji="1" sz="1400">
          <a:solidFill>
            <a:schemeClr val="tx2"/>
          </a:solidFill>
          <a:latin typeface="+mn-lt"/>
          <a:ea typeface="+mn-ea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5pPr>
      <a:lvl6pPr marL="17367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6pPr>
      <a:lvl7pPr marL="21939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7pPr>
      <a:lvl8pPr marL="26511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8pPr>
      <a:lvl9pPr marL="31083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9220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55600"/>
            <a:ext cx="838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92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719263"/>
            <a:ext cx="8407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  <a:ea typeface="+mn-ea"/>
              </a:defRPr>
            </a:lvl1pPr>
          </a:lstStyle>
          <a:p>
            <a:pPr>
              <a:defRPr/>
            </a:pPr>
            <a:fld id="{BD98F516-C076-4140-B69C-24601977DE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8" r:id="rId1"/>
    <p:sldLayoutId id="2147485829" r:id="rId2"/>
    <p:sldLayoutId id="2147485830" r:id="rId3"/>
    <p:sldLayoutId id="2147485831" r:id="rId4"/>
    <p:sldLayoutId id="2147485832" r:id="rId5"/>
    <p:sldLayoutId id="2147485833" r:id="rId6"/>
    <p:sldLayoutId id="2147485834" r:id="rId7"/>
    <p:sldLayoutId id="2147485835" r:id="rId8"/>
    <p:sldLayoutId id="2147485836" r:id="rId9"/>
    <p:sldLayoutId id="2147485837" r:id="rId10"/>
    <p:sldLayoutId id="214748583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kumimoji="1" sz="20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2"/>
          </a:solidFill>
          <a:latin typeface="+mn-lt"/>
          <a:ea typeface="+mn-ea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kumimoji="1" sz="1600">
          <a:solidFill>
            <a:schemeClr val="tx2"/>
          </a:solidFill>
          <a:latin typeface="+mn-lt"/>
          <a:ea typeface="+mn-ea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kumimoji="1" sz="1400">
          <a:solidFill>
            <a:schemeClr val="tx2"/>
          </a:solidFill>
          <a:latin typeface="+mn-lt"/>
          <a:ea typeface="+mn-ea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5pPr>
      <a:lvl6pPr marL="17367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6pPr>
      <a:lvl7pPr marL="21939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7pPr>
      <a:lvl8pPr marL="26511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8pPr>
      <a:lvl9pPr marL="31083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10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10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10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openxmlformats.org/officeDocument/2006/relationships/slide" Target="slide1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1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6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1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7.xml"/><Relationship Id="rId5" Type="http://schemas.openxmlformats.org/officeDocument/2006/relationships/image" Target="../media/image19.png"/><Relationship Id="rId4" Type="http://schemas.openxmlformats.org/officeDocument/2006/relationships/image" Target="../media/image38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1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2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12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2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12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" Target="slide13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3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13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14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29.xml"/><Relationship Id="rId7" Type="http://schemas.openxmlformats.org/officeDocument/2006/relationships/slide" Target="slide3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victaipei.or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33.xml"/><Relationship Id="rId7" Type="http://schemas.openxmlformats.org/officeDocument/2006/relationships/slide" Target="slide3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7.xml"/><Relationship Id="rId4" Type="http://schemas.openxmlformats.org/officeDocument/2006/relationships/image" Target="../media/image11.png"/><Relationship Id="rId9" Type="http://schemas.openxmlformats.org/officeDocument/2006/relationships/slide" Target="slide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4.png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4.png"/><Relationship Id="rId4" Type="http://schemas.openxmlformats.org/officeDocument/2006/relationships/slide" Target="slid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4.png"/><Relationship Id="rId4" Type="http://schemas.openxmlformats.org/officeDocument/2006/relationships/slide" Target="slide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4.png"/><Relationship Id="rId4" Type="http://schemas.openxmlformats.org/officeDocument/2006/relationships/slide" Target="slide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4.png"/><Relationship Id="rId4" Type="http://schemas.openxmlformats.org/officeDocument/2006/relationships/slide" Target="slide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4.png"/><Relationship Id="rId4" Type="http://schemas.openxmlformats.org/officeDocument/2006/relationships/slide" Target="slide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4.png"/><Relationship Id="rId4" Type="http://schemas.openxmlformats.org/officeDocument/2006/relationships/slide" Target="slide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4.png"/><Relationship Id="rId4" Type="http://schemas.openxmlformats.org/officeDocument/2006/relationships/slide" Target="slide1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image" Target="../media/image10.png"/><Relationship Id="rId3" Type="http://schemas.openxmlformats.org/officeDocument/2006/relationships/slide" Target="slide38.xml"/><Relationship Id="rId7" Type="http://schemas.openxmlformats.org/officeDocument/2006/relationships/slide" Target="slide48.xml"/><Relationship Id="rId12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47.xml"/><Relationship Id="rId11" Type="http://schemas.openxmlformats.org/officeDocument/2006/relationships/slide" Target="slide55.xml"/><Relationship Id="rId5" Type="http://schemas.openxmlformats.org/officeDocument/2006/relationships/slide" Target="slide45.xml"/><Relationship Id="rId10" Type="http://schemas.openxmlformats.org/officeDocument/2006/relationships/slide" Target="slide54.xml"/><Relationship Id="rId4" Type="http://schemas.openxmlformats.org/officeDocument/2006/relationships/slide" Target="slide42.xml"/><Relationship Id="rId9" Type="http://schemas.openxmlformats.org/officeDocument/2006/relationships/slide" Target="slide5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3" Type="http://schemas.openxmlformats.org/officeDocument/2006/relationships/slide" Target="slide57.xml"/><Relationship Id="rId7" Type="http://schemas.openxmlformats.org/officeDocument/2006/relationships/slide" Target="slide83.xml"/><Relationship Id="rId12" Type="http://schemas.openxmlformats.org/officeDocument/2006/relationships/slide" Target="slide3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slide" Target="slide56.xml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slide" Target="slide74.xml"/><Relationship Id="rId1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7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.png"/><Relationship Id="rId5" Type="http://schemas.openxmlformats.org/officeDocument/2006/relationships/slide" Target="slide41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.png"/><Relationship Id="rId5" Type="http://schemas.openxmlformats.org/officeDocument/2006/relationships/slide" Target="slide42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59.xml"/><Relationship Id="rId7" Type="http://schemas.openxmlformats.org/officeDocument/2006/relationships/slide" Target="slide76.xml"/><Relationship Id="rId12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slide" Target="slide58.xml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77.xml"/><Relationship Id="rId7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0.png"/><Relationship Id="rId4" Type="http://schemas.openxmlformats.org/officeDocument/2006/relationships/image" Target="../media/image26.png"/><Relationship Id="rId9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45.xml"/><Relationship Id="rId7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4.png"/><Relationship Id="rId5" Type="http://schemas.openxmlformats.org/officeDocument/2006/relationships/slide" Target="slide37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61.xml"/><Relationship Id="rId7" Type="http://schemas.openxmlformats.org/officeDocument/2006/relationships/slide" Target="slide4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6.png"/><Relationship Id="rId5" Type="http://schemas.openxmlformats.org/officeDocument/2006/relationships/slide" Target="slide60.xml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37.xml"/><Relationship Id="rId3" Type="http://schemas.openxmlformats.org/officeDocument/2006/relationships/slide" Target="slide84.xml"/><Relationship Id="rId7" Type="http://schemas.openxmlformats.org/officeDocument/2006/relationships/slide" Target="slide47.xml"/><Relationship Id="rId12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2.png"/><Relationship Id="rId11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9.png"/><Relationship Id="rId4" Type="http://schemas.openxmlformats.org/officeDocument/2006/relationships/image" Target="../media/image17.png"/><Relationship Id="rId9" Type="http://schemas.openxmlformats.org/officeDocument/2006/relationships/slide" Target="slide80.xml"/><Relationship Id="rId1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63.xml"/><Relationship Id="rId7" Type="http://schemas.openxmlformats.org/officeDocument/2006/relationships/slide" Target="slide4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slide" Target="slide62.xml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slide" Target="slide3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65.xml"/><Relationship Id="rId7" Type="http://schemas.openxmlformats.org/officeDocument/2006/relationships/slide" Target="slide4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slide" Target="slide64.xml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slide" Target="slide3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67.xml"/><Relationship Id="rId7" Type="http://schemas.openxmlformats.org/officeDocument/2006/relationships/slide" Target="slide5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6.png"/><Relationship Id="rId5" Type="http://schemas.openxmlformats.org/officeDocument/2006/relationships/slide" Target="slide66.xml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youtube.com/watch?v=_NoHJP0LlUM&amp;playnext=1&amp;list=PLF498846343FDC6A3&amp;feature=results_main" TargetMode="Externa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.png"/><Relationship Id="rId5" Type="http://schemas.openxmlformats.org/officeDocument/2006/relationships/slide" Target="slide51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4.png"/><Relationship Id="rId5" Type="http://schemas.openxmlformats.org/officeDocument/2006/relationships/slide" Target="slide37.xml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69.xml"/><Relationship Id="rId7" Type="http://schemas.openxmlformats.org/officeDocument/2006/relationships/image" Target="../media/image22.png"/><Relationship Id="rId12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6.png"/><Relationship Id="rId11" Type="http://schemas.openxmlformats.org/officeDocument/2006/relationships/image" Target="../media/image29.png"/><Relationship Id="rId5" Type="http://schemas.openxmlformats.org/officeDocument/2006/relationships/slide" Target="slide68.xml"/><Relationship Id="rId10" Type="http://schemas.openxmlformats.org/officeDocument/2006/relationships/slide" Target="slide81.xml"/><Relationship Id="rId4" Type="http://schemas.openxmlformats.org/officeDocument/2006/relationships/image" Target="../media/image15.png"/><Relationship Id="rId9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image" Target="../media/image29.png"/><Relationship Id="rId3" Type="http://schemas.openxmlformats.org/officeDocument/2006/relationships/slide" Target="slide86.xml"/><Relationship Id="rId7" Type="http://schemas.openxmlformats.org/officeDocument/2006/relationships/image" Target="../media/image30.png"/><Relationship Id="rId12" Type="http://schemas.openxmlformats.org/officeDocument/2006/relationships/slide" Target="slide8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Relationship Id="rId6" Type="http://schemas.openxmlformats.org/officeDocument/2006/relationships/slide" Target="slide78.xml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slide" Target="slide37.xml"/><Relationship Id="rId4" Type="http://schemas.openxmlformats.org/officeDocument/2006/relationships/image" Target="../media/image17.png"/><Relationship Id="rId9" Type="http://schemas.openxmlformats.org/officeDocument/2006/relationships/image" Target="../media/image6.png"/><Relationship Id="rId1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3" Type="http://schemas.openxmlformats.org/officeDocument/2006/relationships/slide" Target="slide71.xml"/><Relationship Id="rId7" Type="http://schemas.openxmlformats.org/officeDocument/2006/relationships/slide" Target="slide87.xml"/><Relationship Id="rId12" Type="http://schemas.openxmlformats.org/officeDocument/2006/relationships/slide" Target="slide55.xml"/><Relationship Id="rId17" Type="http://schemas.openxmlformats.org/officeDocument/2006/relationships/image" Target="../media/image21.png"/><Relationship Id="rId2" Type="http://schemas.openxmlformats.org/officeDocument/2006/relationships/image" Target="../media/image5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6.png"/><Relationship Id="rId11" Type="http://schemas.openxmlformats.org/officeDocument/2006/relationships/image" Target="../media/image31.png"/><Relationship Id="rId5" Type="http://schemas.openxmlformats.org/officeDocument/2006/relationships/slide" Target="slide70.xml"/><Relationship Id="rId15" Type="http://schemas.openxmlformats.org/officeDocument/2006/relationships/image" Target="../media/image24.png"/><Relationship Id="rId10" Type="http://schemas.openxmlformats.org/officeDocument/2006/relationships/slide" Target="slide79.xml"/><Relationship Id="rId4" Type="http://schemas.openxmlformats.org/officeDocument/2006/relationships/image" Target="../media/image15.png"/><Relationship Id="rId9" Type="http://schemas.openxmlformats.org/officeDocument/2006/relationships/image" Target="../media/image22.png"/><Relationship Id="rId14" Type="http://schemas.openxmlformats.org/officeDocument/2006/relationships/slide" Target="slide3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8.xml"/><Relationship Id="rId3" Type="http://schemas.openxmlformats.org/officeDocument/2006/relationships/slide" Target="slide73.xml"/><Relationship Id="rId7" Type="http://schemas.openxmlformats.org/officeDocument/2006/relationships/slide" Target="slide88.xml"/><Relationship Id="rId12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6.png"/><Relationship Id="rId11" Type="http://schemas.openxmlformats.org/officeDocument/2006/relationships/slide" Target="slide37.xml"/><Relationship Id="rId5" Type="http://schemas.openxmlformats.org/officeDocument/2006/relationships/slide" Target="slide72.xml"/><Relationship Id="rId10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slide" Target="slide91.xml"/><Relationship Id="rId1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4.png"/><Relationship Id="rId4" Type="http://schemas.openxmlformats.org/officeDocument/2006/relationships/slide" Target="slide3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4.png"/><Relationship Id="rId4" Type="http://schemas.openxmlformats.org/officeDocument/2006/relationships/slide" Target="slide3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4.png"/><Relationship Id="rId4" Type="http://schemas.openxmlformats.org/officeDocument/2006/relationships/slide" Target="slide4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4.png"/><Relationship Id="rId4" Type="http://schemas.openxmlformats.org/officeDocument/2006/relationships/slide" Target="slide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youtu.be/YHUKr6tM34Q" TargetMode="Externa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4.png"/><Relationship Id="rId4" Type="http://schemas.openxmlformats.org/officeDocument/2006/relationships/slide" Target="slide4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4.png"/><Relationship Id="rId4" Type="http://schemas.openxmlformats.org/officeDocument/2006/relationships/slide" Target="slide4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4.png"/><Relationship Id="rId4" Type="http://schemas.openxmlformats.org/officeDocument/2006/relationships/slide" Target="slide4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4.png"/><Relationship Id="rId4" Type="http://schemas.openxmlformats.org/officeDocument/2006/relationships/slide" Target="slide4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4.png"/><Relationship Id="rId4" Type="http://schemas.openxmlformats.org/officeDocument/2006/relationships/slide" Target="slide4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4.png"/><Relationship Id="rId4" Type="http://schemas.openxmlformats.org/officeDocument/2006/relationships/slide" Target="slide4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4.png"/><Relationship Id="rId4" Type="http://schemas.openxmlformats.org/officeDocument/2006/relationships/slide" Target="slide4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4.png"/><Relationship Id="rId4" Type="http://schemas.openxmlformats.org/officeDocument/2006/relationships/slide" Target="slide4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4.png"/><Relationship Id="rId4" Type="http://schemas.openxmlformats.org/officeDocument/2006/relationships/slide" Target="slide5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4.png"/><Relationship Id="rId4" Type="http://schemas.openxmlformats.org/officeDocument/2006/relationships/slide" Target="slide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4.png"/><Relationship Id="rId4" Type="http://schemas.openxmlformats.org/officeDocument/2006/relationships/slide" Target="slide5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4.png"/><Relationship Id="rId4" Type="http://schemas.openxmlformats.org/officeDocument/2006/relationships/slide" Target="slide5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4.png"/><Relationship Id="rId4" Type="http://schemas.openxmlformats.org/officeDocument/2006/relationships/slide" Target="slide5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4.png"/><Relationship Id="rId4" Type="http://schemas.openxmlformats.org/officeDocument/2006/relationships/slide" Target="slide5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4.png"/><Relationship Id="rId4" Type="http://schemas.openxmlformats.org/officeDocument/2006/relationships/slide" Target="slide3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4.png"/><Relationship Id="rId4" Type="http://schemas.openxmlformats.org/officeDocument/2006/relationships/slide" Target="slide4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4.png"/><Relationship Id="rId4" Type="http://schemas.openxmlformats.org/officeDocument/2006/relationships/slide" Target="slide4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4" Type="http://schemas.openxmlformats.org/officeDocument/2006/relationships/slide" Target="slide4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4" Type="http://schemas.openxmlformats.org/officeDocument/2006/relationships/slide" Target="slide5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4" Type="http://schemas.openxmlformats.org/officeDocument/2006/relationships/slide" Target="slide5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2.xml"/><Relationship Id="rId13" Type="http://schemas.openxmlformats.org/officeDocument/2006/relationships/slide" Target="slide141.xml"/><Relationship Id="rId3" Type="http://schemas.openxmlformats.org/officeDocument/2006/relationships/image" Target="../media/image9.jpeg"/><Relationship Id="rId7" Type="http://schemas.openxmlformats.org/officeDocument/2006/relationships/slide" Target="slide90.xml"/><Relationship Id="rId12" Type="http://schemas.openxmlformats.org/officeDocument/2006/relationships/slide" Target="slide13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7.xml"/><Relationship Id="rId11" Type="http://schemas.openxmlformats.org/officeDocument/2006/relationships/slide" Target="slide124.xml"/><Relationship Id="rId5" Type="http://schemas.openxmlformats.org/officeDocument/2006/relationships/slide" Target="slide13.xml"/><Relationship Id="rId10" Type="http://schemas.openxmlformats.org/officeDocument/2006/relationships/slide" Target="slide102.xml"/><Relationship Id="rId4" Type="http://schemas.openxmlformats.org/officeDocument/2006/relationships/slide" Target="slide9.xml"/><Relationship Id="rId9" Type="http://schemas.openxmlformats.org/officeDocument/2006/relationships/slide" Target="slide9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5.xml"/><Relationship Id="rId6" Type="http://schemas.openxmlformats.org/officeDocument/2006/relationships/slide" Target="slide46.xml"/><Relationship Id="rId5" Type="http://schemas.openxmlformats.org/officeDocument/2006/relationships/image" Target="../media/image22.png"/><Relationship Id="rId4" Type="http://schemas.openxmlformats.org/officeDocument/2006/relationships/image" Target="../media/image3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34.png"/><Relationship Id="rId5" Type="http://schemas.openxmlformats.org/officeDocument/2006/relationships/slide" Target="slide52.xml"/><Relationship Id="rId4" Type="http://schemas.openxmlformats.org/officeDocument/2006/relationships/image" Target="../media/image2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34.png"/><Relationship Id="rId5" Type="http://schemas.openxmlformats.org/officeDocument/2006/relationships/slide" Target="slide53.xml"/><Relationship Id="rId4" Type="http://schemas.openxmlformats.org/officeDocument/2006/relationships/image" Target="../media/image1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4.png"/><Relationship Id="rId4" Type="http://schemas.openxmlformats.org/officeDocument/2006/relationships/slide" Target="slide3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6.png"/><Relationship Id="rId4" Type="http://schemas.openxmlformats.org/officeDocument/2006/relationships/slide" Target="slide8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4.png"/><Relationship Id="rId4" Type="http://schemas.openxmlformats.org/officeDocument/2006/relationships/slide" Target="slide4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4.png"/><Relationship Id="rId4" Type="http://schemas.openxmlformats.org/officeDocument/2006/relationships/slide" Target="slide5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4.png"/><Relationship Id="rId4" Type="http://schemas.openxmlformats.org/officeDocument/2006/relationships/slide" Target="slide5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6.png"/><Relationship Id="rId4" Type="http://schemas.openxmlformats.org/officeDocument/2006/relationships/slide" Target="slide8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4.png"/><Relationship Id="rId4" Type="http://schemas.openxmlformats.org/officeDocument/2006/relationships/slide" Target="slide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0.png"/><Relationship Id="rId5" Type="http://schemas.openxmlformats.org/officeDocument/2006/relationships/slide" Target="slide55.xml"/><Relationship Id="rId4" Type="http://schemas.openxmlformats.org/officeDocument/2006/relationships/image" Target="../media/image1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png"/><Relationship Id="rId5" Type="http://schemas.openxmlformats.org/officeDocument/2006/relationships/slide" Target="slide94.xml"/><Relationship Id="rId4" Type="http://schemas.openxmlformats.org/officeDocument/2006/relationships/image" Target="../media/image4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slide" Target="slide8.xml"/><Relationship Id="rId4" Type="http://schemas.openxmlformats.org/officeDocument/2006/relationships/image" Target="../media/image4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2.png"/><Relationship Id="rId4" Type="http://schemas.openxmlformats.org/officeDocument/2006/relationships/slide" Target="slide9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2.png"/><Relationship Id="rId4" Type="http://schemas.openxmlformats.org/officeDocument/2006/relationships/slide" Target="slide9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539750" y="4005263"/>
            <a:ext cx="8229600" cy="2590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TW" altLang="zh-TW" sz="5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第</a:t>
            </a:r>
            <a:r>
              <a:rPr lang="zh-TW" altLang="en-US" sz="5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五</a:t>
            </a:r>
            <a:r>
              <a:rPr lang="zh-TW" altLang="zh-TW" sz="5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課</a:t>
            </a:r>
            <a:r>
              <a:rPr lang="zh-TW" altLang="zh-TW" sz="4400" b="1" smtClean="0">
                <a:latin typeface="Arial" charset="0"/>
                <a:ea typeface="標楷體" pitchFamily="65" charset="-120"/>
              </a:rPr>
              <a:t>　 </a:t>
            </a:r>
            <a:r>
              <a:rPr kumimoji="0" lang="zh-TW" altLang="en-US" sz="5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目送</a:t>
            </a:r>
            <a:r>
              <a:rPr kumimoji="0" lang="zh-TW" altLang="en-US" sz="4400" b="1" smtClean="0">
                <a:latin typeface="Arial" charset="0"/>
                <a:ea typeface="標楷體" pitchFamily="65" charset="-120"/>
              </a:rPr>
              <a:t>                                 龍應台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50228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zh-TW" altLang="en-US" sz="3200" b="1" smtClean="0">
                <a:solidFill>
                  <a:srgbClr val="0070C0"/>
                </a:solidFill>
              </a:rPr>
              <a:t>文體：</a:t>
            </a:r>
            <a:r>
              <a:rPr lang="zh-TW" altLang="en-US" sz="3200" smtClean="0">
                <a:solidFill>
                  <a:schemeClr val="tx1"/>
                </a:solidFill>
              </a:rPr>
              <a:t>現代散文</a:t>
            </a:r>
            <a:endParaRPr lang="en-US" altLang="zh-TW" sz="320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TW" altLang="en-US" sz="3200" b="1" smtClean="0">
                <a:solidFill>
                  <a:srgbClr val="0070C0"/>
                </a:solidFill>
              </a:rPr>
              <a:t>出處：</a:t>
            </a:r>
            <a:r>
              <a:rPr lang="en-US" altLang="zh-TW" sz="3200" smtClean="0">
                <a:solidFill>
                  <a:schemeClr val="tx1"/>
                </a:solidFill>
              </a:rPr>
              <a:t>《</a:t>
            </a:r>
            <a:r>
              <a:rPr lang="zh-TW" altLang="zh-TW" sz="3200" smtClean="0">
                <a:solidFill>
                  <a:schemeClr val="tx1"/>
                </a:solidFill>
              </a:rPr>
              <a:t>目送》</a:t>
            </a:r>
            <a:endParaRPr lang="zh-TW" altLang="en-US" sz="320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TW" altLang="en-US" sz="3200" smtClean="0">
                <a:solidFill>
                  <a:schemeClr val="tx1"/>
                </a:solidFill>
              </a:rPr>
              <a:t>作者藉「目送」來表達一種凝望不捨的深情。在兒子成長過程中，作者看著兒子逐漸疏離的背影，而回想到昔日自己與父親相處的情景。全文藉由生命中「目送」的幾個重要片段，表達對親子情緣的感悟，無論是目送兒子遠行或目送父親逝去，當背影漸行漸遠時，蓄積的情意也隨之深濃。</a:t>
            </a:r>
            <a:endParaRPr lang="en-US" altLang="zh-TW" sz="3200" smtClean="0">
              <a:solidFill>
                <a:schemeClr val="tx1"/>
              </a:solidFill>
            </a:endParaRP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2484438" y="0"/>
            <a:ext cx="4751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題解</a:t>
            </a:r>
          </a:p>
        </p:txBody>
      </p:sp>
      <p:pic>
        <p:nvPicPr>
          <p:cNvPr id="43012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96888" y="836613"/>
            <a:ext cx="8407400" cy="44069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</a:rPr>
              <a:t>二、請就文中「目送」的各個場景，說出其中蘊含的意義與情感。</a:t>
            </a:r>
            <a:endParaRPr lang="zh-TW" altLang="zh-TW" sz="3200" dirty="0" smtClean="0">
              <a:solidFill>
                <a:schemeClr val="tx1"/>
              </a:solidFill>
            </a:endParaRPr>
          </a:p>
        </p:txBody>
      </p:sp>
      <p:sp>
        <p:nvSpPr>
          <p:cNvPr id="135171" name="Text Box 4"/>
          <p:cNvSpPr txBox="1">
            <a:spLocks noChangeArrowheads="1"/>
          </p:cNvSpPr>
          <p:nvPr/>
        </p:nvSpPr>
        <p:spPr bwMode="auto">
          <a:xfrm>
            <a:off x="250825" y="1844675"/>
            <a:ext cx="10080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3000">
                <a:solidFill>
                  <a:schemeClr val="tx1"/>
                </a:solidFill>
                <a:latin typeface="Franklin Gothic Medium" pitchFamily="34" charset="0"/>
              </a:rPr>
              <a:t>答：</a:t>
            </a:r>
          </a:p>
        </p:txBody>
      </p:sp>
      <p:sp>
        <p:nvSpPr>
          <p:cNvPr id="3" name="內容版面配置區 1"/>
          <p:cNvSpPr>
            <a:spLocks/>
          </p:cNvSpPr>
          <p:nvPr/>
        </p:nvSpPr>
        <p:spPr bwMode="auto">
          <a:xfrm>
            <a:off x="947738" y="1844675"/>
            <a:ext cx="79756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450" eaLnBrk="0" hangingPunct="0"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</a:rPr>
              <a:t>1.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</a:rPr>
              <a:t>目送兒子離去：</a:t>
            </a:r>
          </a:p>
          <a:p>
            <a:pPr marL="44450" eaLnBrk="0" hangingPunct="0"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</a:rPr>
              <a:t>(1)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</a:rPr>
              <a:t>兒子第一天上小學：孩子幼年時還會依</a:t>
            </a:r>
          </a:p>
          <a:p>
            <a:pPr marL="44450" eaLnBrk="0" hangingPunct="0">
              <a:buClr>
                <a:schemeClr val="accent1"/>
              </a:buClr>
              <a:buFont typeface="Wingdings 2" pitchFamily="18" charset="2"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</a:rPr>
              <a:t>   戀父母，有一種甜蜜溫馨的滿足感。</a:t>
            </a:r>
          </a:p>
          <a:p>
            <a:pPr marL="44450" eaLnBrk="0" hangingPunct="0"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</a:rPr>
              <a:t>(2)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</a:rPr>
              <a:t>兒子當交換學生在機場的送行、從高樓</a:t>
            </a:r>
          </a:p>
          <a:p>
            <a:pPr marL="44450" eaLnBrk="0" hangingPunct="0">
              <a:buClr>
                <a:schemeClr val="accent1"/>
              </a:buClr>
              <a:buFont typeface="Wingdings 2" pitchFamily="18" charset="2"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</a:rPr>
              <a:t>   的窗口往下看上大學的兒子：孩子成長 </a:t>
            </a:r>
          </a:p>
          <a:p>
            <a:pPr marL="44450" eaLnBrk="0" hangingPunct="0">
              <a:buClr>
                <a:schemeClr val="accent1"/>
              </a:buClr>
              <a:buFont typeface="Wingdings 2" pitchFamily="18" charset="2"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</a:rPr>
              <a:t>   後走自己的路，父母無法隨行，有一種</a:t>
            </a:r>
          </a:p>
          <a:p>
            <a:pPr marL="44450" eaLnBrk="0" hangingPunct="0">
              <a:buClr>
                <a:schemeClr val="accent1"/>
              </a:buClr>
              <a:buFont typeface="Wingdings 2" pitchFamily="18" charset="2"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</a:rPr>
              <a:t>   落寞惆悵的失落感。</a:t>
            </a:r>
            <a:endParaRPr kumimoji="0" lang="en-US" altLang="zh-TW" sz="2800">
              <a:solidFill>
                <a:schemeClr val="tx2"/>
              </a:solidFill>
              <a:latin typeface="標楷體" pitchFamily="65" charset="-120"/>
            </a:endParaRPr>
          </a:p>
        </p:txBody>
      </p:sp>
      <p:pic>
        <p:nvPicPr>
          <p:cNvPr id="135173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3"/>
          <p:cNvSpPr txBox="1">
            <a:spLocks noChangeArrowheads="1"/>
          </p:cNvSpPr>
          <p:nvPr/>
        </p:nvSpPr>
        <p:spPr bwMode="auto">
          <a:xfrm>
            <a:off x="250825" y="1727200"/>
            <a:ext cx="10080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3000">
                <a:solidFill>
                  <a:schemeClr val="tx1"/>
                </a:solidFill>
                <a:latin typeface="Franklin Gothic Medium" pitchFamily="34" charset="0"/>
              </a:rPr>
              <a:t>答：</a:t>
            </a:r>
          </a:p>
        </p:txBody>
      </p:sp>
      <p:sp>
        <p:nvSpPr>
          <p:cNvPr id="2" name="內容版面配置區 1"/>
          <p:cNvSpPr>
            <a:spLocks/>
          </p:cNvSpPr>
          <p:nvPr/>
        </p:nvSpPr>
        <p:spPr bwMode="auto">
          <a:xfrm>
            <a:off x="827088" y="1700213"/>
            <a:ext cx="8066087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450" eaLnBrk="0" hangingPunct="0"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100">
                <a:solidFill>
                  <a:srgbClr val="FF0000"/>
                </a:solidFill>
                <a:latin typeface="標楷體" pitchFamily="65" charset="-120"/>
              </a:rPr>
              <a:t> 2.</a:t>
            </a:r>
            <a:r>
              <a:rPr kumimoji="0" lang="zh-TW" altLang="en-US" sz="3100">
                <a:solidFill>
                  <a:srgbClr val="FF0000"/>
                </a:solidFill>
                <a:latin typeface="標楷體" pitchFamily="65" charset="-120"/>
              </a:rPr>
              <a:t>目送父親離去：</a:t>
            </a:r>
          </a:p>
          <a:p>
            <a:pPr marL="44450" eaLnBrk="0" hangingPunct="0"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100">
                <a:solidFill>
                  <a:srgbClr val="FF0000"/>
                </a:solidFill>
                <a:latin typeface="標楷體" pitchFamily="65" charset="-120"/>
              </a:rPr>
              <a:t>(1)</a:t>
            </a:r>
            <a:r>
              <a:rPr kumimoji="0" lang="zh-TW" altLang="en-US" sz="3100">
                <a:solidFill>
                  <a:srgbClr val="FF0000"/>
                </a:solidFill>
                <a:latin typeface="標楷體" pitchFamily="65" charset="-120"/>
              </a:rPr>
              <a:t>作者第一天到大學任教，目送父親開小貨</a:t>
            </a:r>
          </a:p>
          <a:p>
            <a:pPr marL="44450" eaLnBrk="0" hangingPunct="0">
              <a:buClr>
                <a:schemeClr val="accent1"/>
              </a:buClr>
              <a:buFont typeface="Wingdings 2" pitchFamily="18" charset="2"/>
              <a:buNone/>
            </a:pPr>
            <a:r>
              <a:rPr kumimoji="0" lang="zh-TW" altLang="en-US" sz="3100">
                <a:solidFill>
                  <a:srgbClr val="FF0000"/>
                </a:solidFill>
                <a:latin typeface="標楷體" pitchFamily="65" charset="-120"/>
              </a:rPr>
              <a:t>   車離去的背影：感受到父親對自己的愛， </a:t>
            </a:r>
          </a:p>
          <a:p>
            <a:pPr marL="44450" eaLnBrk="0" hangingPunct="0">
              <a:buClr>
                <a:schemeClr val="accent1"/>
              </a:buClr>
              <a:buFont typeface="Wingdings 2" pitchFamily="18" charset="2"/>
              <a:buNone/>
            </a:pPr>
            <a:r>
              <a:rPr kumimoji="0" lang="zh-TW" altLang="en-US" sz="3100">
                <a:solidFill>
                  <a:srgbClr val="FF0000"/>
                </a:solidFill>
                <a:latin typeface="標楷體" pitchFamily="65" charset="-120"/>
              </a:rPr>
              <a:t>   感動難忘。</a:t>
            </a:r>
          </a:p>
          <a:p>
            <a:pPr marL="44450" eaLnBrk="0" hangingPunct="0"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100">
                <a:solidFill>
                  <a:srgbClr val="FF0000"/>
                </a:solidFill>
                <a:latin typeface="標楷體" pitchFamily="65" charset="-120"/>
              </a:rPr>
              <a:t>(2)</a:t>
            </a:r>
            <a:r>
              <a:rPr kumimoji="0" lang="zh-TW" altLang="en-US" sz="3100">
                <a:solidFill>
                  <a:srgbClr val="FF0000"/>
                </a:solidFill>
                <a:latin typeface="標楷體" pitchFamily="65" charset="-120"/>
              </a:rPr>
              <a:t>作者到醫院探望父親，目送護士推走坐在</a:t>
            </a:r>
          </a:p>
          <a:p>
            <a:pPr marL="44450" eaLnBrk="0" hangingPunct="0">
              <a:buClr>
                <a:schemeClr val="accent1"/>
              </a:buClr>
              <a:buFont typeface="Wingdings 2" pitchFamily="18" charset="2"/>
              <a:buNone/>
            </a:pPr>
            <a:r>
              <a:rPr kumimoji="0" lang="zh-TW" altLang="en-US" sz="3100">
                <a:solidFill>
                  <a:srgbClr val="FF0000"/>
                </a:solidFill>
                <a:latin typeface="標楷體" pitchFamily="65" charset="-120"/>
              </a:rPr>
              <a:t>   輪椅上父親的背影：對父親悉心照料，為</a:t>
            </a:r>
          </a:p>
          <a:p>
            <a:pPr marL="44450" eaLnBrk="0" hangingPunct="0">
              <a:buClr>
                <a:schemeClr val="accent1"/>
              </a:buClr>
              <a:buFont typeface="Wingdings 2" pitchFamily="18" charset="2"/>
              <a:buNone/>
            </a:pPr>
            <a:r>
              <a:rPr kumimoji="0" lang="zh-TW" altLang="en-US" sz="3100">
                <a:solidFill>
                  <a:srgbClr val="FF0000"/>
                </a:solidFill>
                <a:latin typeface="標楷體" pitchFamily="65" charset="-120"/>
              </a:rPr>
              <a:t>   其忙碌奔波不以為苦，並對年老罹病的父</a:t>
            </a:r>
          </a:p>
          <a:p>
            <a:pPr marL="44450" eaLnBrk="0" hangingPunct="0">
              <a:buClr>
                <a:schemeClr val="accent1"/>
              </a:buClr>
              <a:buFont typeface="Wingdings 2" pitchFamily="18" charset="2"/>
              <a:buNone/>
            </a:pPr>
            <a:r>
              <a:rPr kumimoji="0" lang="zh-TW" altLang="en-US" sz="3100">
                <a:solidFill>
                  <a:srgbClr val="FF0000"/>
                </a:solidFill>
                <a:latin typeface="標楷體" pitchFamily="65" charset="-120"/>
              </a:rPr>
              <a:t>   親感到不忍</a:t>
            </a:r>
            <a:r>
              <a:rPr kumimoji="0" lang="zh-TW" altLang="en-US" sz="2600">
                <a:solidFill>
                  <a:srgbClr val="FF0000"/>
                </a:solidFill>
                <a:latin typeface="標楷體" pitchFamily="65" charset="-120"/>
              </a:rPr>
              <a:t>。</a:t>
            </a:r>
          </a:p>
          <a:p>
            <a:pPr marL="44450" eaLnBrk="0" hangingPunct="0"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100">
                <a:solidFill>
                  <a:srgbClr val="FF0000"/>
                </a:solidFill>
                <a:latin typeface="標楷體" pitchFamily="65" charset="-120"/>
              </a:rPr>
              <a:t>(3)</a:t>
            </a:r>
            <a:r>
              <a:rPr kumimoji="0" lang="zh-TW" altLang="en-US" sz="3100">
                <a:solidFill>
                  <a:srgbClr val="FF0000"/>
                </a:solidFill>
                <a:latin typeface="標楷體" pitchFamily="65" charset="-120"/>
              </a:rPr>
              <a:t>父親棺木送入火葬場的背影：面對生命必</a:t>
            </a:r>
          </a:p>
          <a:p>
            <a:pPr marL="44450" eaLnBrk="0" hangingPunct="0">
              <a:buClr>
                <a:schemeClr val="accent1"/>
              </a:buClr>
              <a:buFont typeface="Wingdings 2" pitchFamily="18" charset="2"/>
              <a:buNone/>
            </a:pPr>
            <a:r>
              <a:rPr kumimoji="0" lang="zh-TW" altLang="en-US" sz="3100">
                <a:solidFill>
                  <a:srgbClr val="FF0000"/>
                </a:solidFill>
                <a:latin typeface="標楷體" pitchFamily="65" charset="-120"/>
              </a:rPr>
              <a:t>   然的結局，仍有對父親死別的不捨。</a:t>
            </a:r>
          </a:p>
        </p:txBody>
      </p:sp>
      <p:pic>
        <p:nvPicPr>
          <p:cNvPr id="136196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92825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7" name="內容版面配置區 1"/>
          <p:cNvSpPr>
            <a:spLocks/>
          </p:cNvSpPr>
          <p:nvPr/>
        </p:nvSpPr>
        <p:spPr bwMode="auto">
          <a:xfrm>
            <a:off x="179388" y="692150"/>
            <a:ext cx="864076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 algn="just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zh-TW" altLang="en-US" dirty="0">
                <a:solidFill>
                  <a:schemeClr val="tx1"/>
                </a:solidFill>
                <a:latin typeface="Cambria" pitchFamily="18" charset="0"/>
              </a:rPr>
              <a:t>二、請就文中「目送」的各個場景，說出</a:t>
            </a:r>
            <a:r>
              <a:rPr kumimoji="0" lang="zh-TW" altLang="en-US" dirty="0" smtClean="0">
                <a:solidFill>
                  <a:schemeClr val="tx1"/>
                </a:solidFill>
                <a:latin typeface="Cambria" pitchFamily="18" charset="0"/>
              </a:rPr>
              <a:t>其中 </a:t>
            </a:r>
          </a:p>
          <a:p>
            <a:pPr marL="273050" indent="-228600" algn="just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zh-TW" altLang="en-US" dirty="0" smtClean="0">
                <a:solidFill>
                  <a:schemeClr val="tx1"/>
                </a:solidFill>
                <a:latin typeface="Cambria" pitchFamily="18" charset="0"/>
              </a:rPr>
              <a:t>         蘊含的意義與情感。</a:t>
            </a:r>
            <a:endParaRPr kumimoji="0" lang="zh-TW" altLang="zh-TW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6553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zh-TW" altLang="en-US" sz="6600" b="1">
                <a:solidFill>
                  <a:schemeClr val="tx1"/>
                </a:solidFill>
                <a:latin typeface="標楷體" pitchFamily="65" charset="-120"/>
              </a:rPr>
              <a:t>七、應用練習</a:t>
            </a:r>
          </a:p>
        </p:txBody>
      </p:sp>
      <p:pic>
        <p:nvPicPr>
          <p:cNvPr id="137219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44463" y="260350"/>
            <a:ext cx="8675687" cy="3529013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 algn="just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endParaRPr lang="zh-TW" altLang="en-US" sz="3200" dirty="0" smtClean="0">
              <a:latin typeface="標楷體" pitchFamily="65" charset="-120"/>
            </a:endParaRPr>
          </a:p>
          <a:p>
            <a:pPr marL="44450" indent="0" algn="just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)1.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下列各組「　」內的字，何者讀音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完全相同？　</a:t>
            </a:r>
          </a:p>
          <a:p>
            <a:pPr marL="44450" indent="0" algn="just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點「綴」／「掇」拾／「啜」泣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 algn="just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「潦」倒／「撩」亂／同「僚」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 algn="just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「拎」起／「泠」泠／優「伶」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 algn="just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郵「筒」／「胴」體／「恫」嚇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755650" y="908050"/>
            <a:ext cx="93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just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200" b="1">
                <a:solidFill>
                  <a:srgbClr val="FF0000"/>
                </a:solidFill>
                <a:latin typeface="標楷體" pitchFamily="65" charset="-120"/>
              </a:rPr>
              <a:t>B</a:t>
            </a:r>
            <a:endParaRPr lang="zh-TW" altLang="en-US" sz="3200" b="1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138244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Text Box 6"/>
          <p:cNvSpPr txBox="1">
            <a:spLocks noChangeArrowheads="1"/>
          </p:cNvSpPr>
          <p:nvPr/>
        </p:nvSpPr>
        <p:spPr bwMode="auto">
          <a:xfrm>
            <a:off x="2679700" y="-69850"/>
            <a:ext cx="4095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zh-TW" altLang="zh-TW" sz="4400" b="1">
                <a:solidFill>
                  <a:schemeClr val="bg1"/>
                </a:solidFill>
                <a:latin typeface="Arial" charset="0"/>
              </a:rPr>
              <a:t>一、單一選擇題</a:t>
            </a:r>
            <a:endParaRPr lang="zh-TW" altLang="en-US" sz="44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288" y="1196975"/>
            <a:ext cx="8604250" cy="42481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 algn="just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(A)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</a:rPr>
              <a:t>ㄓㄨㄟˋ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／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</a:rPr>
              <a:t>ㄉㄨㄛˊ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／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</a:rPr>
              <a:t>ㄔㄨㄛˋ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。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 marL="44450" indent="0" algn="just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(B)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</a:rPr>
              <a:t>ㄌㄧㄠˊ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。潦倒：不得志的樣子／撩亂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: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紛亂／同僚：同事。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 marL="44450" indent="0" algn="just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(C)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ㄌㄧㄥ／ㄌㄧㄥˊ。泠泠：狀聲詞。形容清脆激越的聲音／ㄌㄧㄥˊ。優伶：演員。</a:t>
            </a:r>
          </a:p>
          <a:p>
            <a:pPr marL="44450" indent="0" algn="just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(D)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ㄊㄨㄥˇ／ㄉㄨㄥˋ。胴體：人的軀體／ㄉㄨㄥˋ。恫嚇：虛張聲勢，恐嚇他人。</a:t>
            </a:r>
          </a:p>
          <a:p>
            <a:pPr marL="44450" indent="0" algn="just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endParaRPr lang="zh-TW" altLang="en-US" sz="3200" dirty="0" smtClean="0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139267" name="Text Box 5"/>
          <p:cNvSpPr txBox="1">
            <a:spLocks noChangeArrowheads="1"/>
          </p:cNvSpPr>
          <p:nvPr/>
        </p:nvSpPr>
        <p:spPr bwMode="auto">
          <a:xfrm>
            <a:off x="755650" y="41275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zh-TW" sz="3200" b="1">
                <a:solidFill>
                  <a:schemeClr val="bg1"/>
                </a:solidFill>
                <a:latin typeface="Franklin Gothic Medium" pitchFamily="34" charset="0"/>
              </a:rPr>
              <a:t>解析：</a:t>
            </a:r>
            <a:endParaRPr kumimoji="0" lang="zh-TW" altLang="en-US" sz="3200" b="1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139268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388" y="908050"/>
            <a:ext cx="9036050" cy="2646363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(    )2.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下列文句，何者字形完全正確？　　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一條空宕宕的街，只立著一只郵筒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我的落漠，彷彿和另一個背影有關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枝枒因為負重而沉沉下垂，越出了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  樹籬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參天古木高聳入雲，有一柱擘天的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  氣勢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755650" y="981075"/>
            <a:ext cx="865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just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200" b="1">
                <a:solidFill>
                  <a:srgbClr val="FF0000"/>
                </a:solidFill>
                <a:latin typeface="標楷體" pitchFamily="65" charset="-120"/>
              </a:rPr>
              <a:t>C</a:t>
            </a:r>
            <a:endParaRPr lang="zh-TW" altLang="en-US" sz="3200" b="1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140292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684213" y="5084763"/>
            <a:ext cx="79200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</a:rPr>
              <a:t>(A)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宕宕→蕩蕩</a:t>
            </a:r>
            <a:r>
              <a:rPr kumimoji="0" lang="en-US" altLang="en-US" sz="3200">
                <a:solidFill>
                  <a:srgbClr val="FF0000"/>
                </a:solidFill>
                <a:latin typeface="標楷體" pitchFamily="65" charset="-120"/>
              </a:rPr>
              <a:t>。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</a:rPr>
              <a:t>(B)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漠→寞。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</a:rPr>
              <a:t>(D)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擘→擎。一柱擎天：用以比喻能獨立肩負重責大任。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6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6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388" y="642938"/>
            <a:ext cx="9180512" cy="660241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9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(    )3.</a:t>
            </a:r>
            <a:r>
              <a:rPr lang="zh-TW" altLang="en-US" sz="29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下列選項，何者修辭用法與其他</a:t>
            </a:r>
            <a:r>
              <a:rPr lang="zh-TW" altLang="en-US" sz="2900" b="1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不</a:t>
            </a:r>
            <a:r>
              <a:rPr lang="zh-TW" altLang="en-US" sz="2900" b="1" dirty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同</a:t>
            </a:r>
            <a:r>
              <a:rPr lang="zh-TW" altLang="en-US" sz="29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？</a:t>
            </a:r>
            <a:r>
              <a:rPr lang="en-US" altLang="zh-TW" sz="2900" b="1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</a:t>
            </a:r>
            <a:r>
              <a:rPr lang="zh-TW" altLang="en-US" sz="2900" b="1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　　</a:t>
            </a:r>
            <a:endParaRPr lang="en-US" altLang="zh-TW" sz="2900" b="1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altLang="zh-TW" sz="2900" dirty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</a:t>
            </a:r>
            <a:r>
              <a:rPr lang="en-US" altLang="zh-TW" sz="29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(A)</a:t>
            </a:r>
            <a:r>
              <a:rPr lang="zh-TW" altLang="en-US" sz="29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一件事情的畢業，永遠是另一件事情</a:t>
            </a:r>
            <a:r>
              <a:rPr lang="en-US" altLang="zh-TW" sz="29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</a:t>
            </a:r>
            <a:r>
              <a:rPr lang="zh-TW" altLang="en-US" sz="29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的開啟　</a:t>
            </a:r>
            <a:endParaRPr lang="en-US" altLang="zh-TW" sz="29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9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(B)</a:t>
            </a:r>
            <a:r>
              <a:rPr lang="zh-TW" altLang="en-US" sz="29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告別時，照例擁抱，我的頭只能</a:t>
            </a:r>
            <a:r>
              <a:rPr lang="zh-TW" altLang="en-US" sz="2900" dirty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貼到</a:t>
            </a:r>
            <a:r>
              <a:rPr lang="en-US" altLang="zh-TW" sz="29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</a:t>
            </a:r>
            <a:r>
              <a:rPr lang="zh-TW" altLang="en-US" sz="29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他的胸口，好像抱住了長頸</a:t>
            </a:r>
            <a:r>
              <a:rPr lang="zh-TW" altLang="en-US" sz="2900" dirty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鹿</a:t>
            </a:r>
            <a:r>
              <a:rPr lang="zh-TW" altLang="en-US" sz="29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的腳</a:t>
            </a:r>
            <a:r>
              <a:rPr lang="en-US" altLang="zh-TW" sz="29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9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(C)</a:t>
            </a:r>
            <a:r>
              <a:rPr lang="zh-TW" altLang="en-US" sz="29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即使同車，他戴上耳機──只有一個</a:t>
            </a:r>
            <a:r>
              <a:rPr lang="en-US" altLang="zh-TW" sz="29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</a:t>
            </a:r>
            <a:r>
              <a:rPr lang="zh-TW" altLang="en-US" sz="29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人能聽的音樂，是一扇緊閉</a:t>
            </a:r>
            <a:r>
              <a:rPr lang="zh-TW" altLang="en-US" sz="2900" dirty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的門</a:t>
            </a:r>
            <a:r>
              <a:rPr lang="en-US" altLang="zh-TW" sz="29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</a:t>
            </a:r>
            <a:endParaRPr lang="zh-TW" altLang="en-US" sz="29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9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(D)</a:t>
            </a:r>
            <a:r>
              <a:rPr lang="zh-TW" altLang="en-US" sz="29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火葬場的爐門前，棺木是一只巨</a:t>
            </a:r>
            <a:r>
              <a:rPr lang="zh-TW" altLang="en-US" sz="2900" dirty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大而</a:t>
            </a:r>
            <a:r>
              <a:rPr lang="en-US" altLang="zh-TW" sz="29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</a:t>
            </a:r>
            <a:r>
              <a:rPr lang="zh-TW" altLang="en-US" sz="29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沉重的抽屜，緩緩往前滑行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754063" y="692150"/>
            <a:ext cx="865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200" b="1">
                <a:solidFill>
                  <a:srgbClr val="FF0000"/>
                </a:solidFill>
                <a:latin typeface="標楷體" pitchFamily="65" charset="-120"/>
              </a:rPr>
              <a:t>A</a:t>
            </a:r>
            <a:endParaRPr lang="zh-TW" altLang="en-US" sz="3200" b="1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1979613" y="5586413"/>
            <a:ext cx="2952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</a:rPr>
              <a:t>(B)(C)(D)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譬喻</a:t>
            </a:r>
            <a:endParaRPr kumimoji="0" lang="en-US" altLang="zh-TW" sz="3200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3834606" y="1628800"/>
            <a:ext cx="2195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kumimoji="0" lang="en-US" altLang="zh-TW" sz="3200" dirty="0">
                <a:solidFill>
                  <a:srgbClr val="FF0000"/>
                </a:solidFill>
                <a:latin typeface="標楷體" pitchFamily="65" charset="-120"/>
              </a:rPr>
              <a:t>(A)</a:t>
            </a:r>
            <a:r>
              <a:rPr kumimoji="0" lang="zh-TW" altLang="en-US" sz="3200" dirty="0">
                <a:solidFill>
                  <a:srgbClr val="FF0000"/>
                </a:solidFill>
                <a:latin typeface="標楷體" pitchFamily="65" charset="-120"/>
              </a:rPr>
              <a:t>映襯</a:t>
            </a:r>
          </a:p>
        </p:txBody>
      </p:sp>
      <p:pic>
        <p:nvPicPr>
          <p:cNvPr id="141318" name="Picture 10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8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8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8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8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3813" y="946150"/>
            <a:ext cx="9109075" cy="5138738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)4.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下列「　」內的詞語，何者代換後意義</a:t>
            </a: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</a:rPr>
              <a:t>不變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？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我只能想像，他的內在世界和我的一</a:t>
            </a:r>
          </a:p>
          <a:p>
            <a:pPr marL="44450" indent="0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   樣波濤「深邃」／起伏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在海關窗口停留片刻，然後拿回護照</a:t>
            </a: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   ，閃入一扇門，「倏忽」不見／良久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我拎起皮包，看著輪椅的背影，在自</a:t>
            </a: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   動玻璃門前稍停，然後「沒入」門後</a:t>
            </a: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   ／沉沒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我「掠開」雨溼了前額的頭髮，深深</a:t>
            </a: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   、深深地凝望，希望記得這最後一次</a:t>
            </a: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   的目送／撥開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539750" y="904875"/>
            <a:ext cx="1008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200" b="1">
                <a:solidFill>
                  <a:srgbClr val="FF0000"/>
                </a:solidFill>
                <a:latin typeface="標楷體" pitchFamily="65" charset="-120"/>
              </a:rPr>
              <a:t>D</a:t>
            </a:r>
            <a:endParaRPr lang="zh-TW" altLang="en-US" sz="3200" b="1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142340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(A)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應改為「深遠」。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(B)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倏忽：很快的／良久：很久。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(C)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沒入：此表消失之意。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143363" name="Text Box 5"/>
          <p:cNvSpPr txBox="1">
            <a:spLocks noChangeArrowheads="1"/>
          </p:cNvSpPr>
          <p:nvPr/>
        </p:nvSpPr>
        <p:spPr bwMode="auto">
          <a:xfrm>
            <a:off x="755650" y="4445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zh-TW" sz="3200" b="1">
                <a:solidFill>
                  <a:schemeClr val="bg1"/>
                </a:solidFill>
                <a:latin typeface="Franklin Gothic Medium" pitchFamily="34" charset="0"/>
              </a:rPr>
              <a:t>解析：</a:t>
            </a:r>
            <a:endParaRPr kumimoji="0" lang="zh-TW" altLang="en-US" sz="3200" b="1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143364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4925" y="1008063"/>
            <a:ext cx="8972550" cy="5084762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)5.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「在那麼多穿梭紛亂的人群裡，我無比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清楚地看著自己孩子的背影──就好像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在一百個嬰兒同時哭聲大作時，你仍舊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能夠準確聽出自己那一個的位置。」最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主要的原因為何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?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作者視力良好，聽覺敏銳　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作者孩子的形貌和聲音，與眾不同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嬰兒的哭聲或幼兒的背影，特別容易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   辨識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母親關愛至深，眼中永遠只有自己孩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   子的身影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611188" y="981075"/>
            <a:ext cx="10810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200" b="1">
                <a:solidFill>
                  <a:srgbClr val="FF0000"/>
                </a:solidFill>
                <a:latin typeface="標楷體" pitchFamily="65" charset="-120"/>
              </a:rPr>
              <a:t>D</a:t>
            </a:r>
            <a:endParaRPr lang="zh-TW" altLang="en-US" sz="3200" b="1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144388" name="Picture 6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250825" y="1268413"/>
            <a:ext cx="8642350" cy="50228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zh-TW" altLang="en-US" sz="3200" smtClean="0">
                <a:solidFill>
                  <a:schemeClr val="tx1"/>
                </a:solidFill>
              </a:rPr>
              <a:t>作者的身分既是母親也是女兒，因此更能從兩代親子的互動中，體會其中的心情。本文透過個人的生命體悟，喚起許多人相似的記憶與感受，是一篇真摯動人的親情佳作。</a:t>
            </a:r>
            <a:endParaRPr lang="en-US" altLang="zh-TW" sz="3200" smtClean="0">
              <a:solidFill>
                <a:schemeClr val="tx1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484438" y="0"/>
            <a:ext cx="4751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題解</a:t>
            </a:r>
          </a:p>
        </p:txBody>
      </p:sp>
      <p:pic>
        <p:nvPicPr>
          <p:cNvPr id="44036" name="Picture 10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79400" y="796925"/>
            <a:ext cx="8685213" cy="42481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(    )6.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下列敘述，何者表現出母親對孩子依 </a:t>
            </a:r>
          </a:p>
          <a:p>
            <a:pPr marL="44450" inden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        戀不捨的深情？　</a:t>
            </a:r>
          </a:p>
          <a:p>
            <a:pPr marL="44450" inden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       (A)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小小的手，圈在爸爸的、媽媽的手</a:t>
            </a:r>
          </a:p>
          <a:p>
            <a:pPr marL="44450" inden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          心裡，怯怯的眼神，打量著周遭</a:t>
            </a:r>
          </a:p>
          <a:p>
            <a:pPr marL="44450" inden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       (B)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即使同車，他戴上耳機──只有一</a:t>
            </a:r>
          </a:p>
          <a:p>
            <a:pPr marL="44450" inden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  個人能聽的音樂，是一扇緊閉的門</a:t>
            </a:r>
          </a:p>
          <a:p>
            <a:pPr marL="44450" inden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       (C)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他在長長的行列裡，等候護照檢驗</a:t>
            </a:r>
          </a:p>
          <a:p>
            <a:pPr marL="44450" inden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          ；我就站在外面，用眼睛跟著他的</a:t>
            </a:r>
          </a:p>
          <a:p>
            <a:pPr marL="44450" inden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          背影一寸一寸往前挪</a:t>
            </a:r>
          </a:p>
          <a:p>
            <a:pPr marL="44450" inden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       (D)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有一次，發現排泄物淋滿了他的褲</a:t>
            </a:r>
          </a:p>
          <a:p>
            <a:pPr marL="44450" inden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          腿，我蹲下來用自己的手帕幫他擦</a:t>
            </a:r>
          </a:p>
          <a:p>
            <a:pPr marL="44450" inden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          拭，裙子也沾上了糞便，但是我必</a:t>
            </a:r>
          </a:p>
          <a:p>
            <a:pPr marL="44450" inden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          須就這樣趕回上班</a:t>
            </a: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827088" y="765175"/>
            <a:ext cx="93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200" b="1">
                <a:solidFill>
                  <a:srgbClr val="FF0000"/>
                </a:solidFill>
                <a:latin typeface="標楷體" pitchFamily="65" charset="-120"/>
              </a:rPr>
              <a:t>C</a:t>
            </a:r>
            <a:endParaRPr lang="zh-TW" altLang="en-US" sz="3200" b="1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145412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rgbClr val="FF0000"/>
                </a:solidFill>
                <a:latin typeface="標楷體" pitchFamily="65" charset="-120"/>
              </a:rPr>
              <a:t>(A)</a:t>
            </a:r>
            <a:r>
              <a:rPr lang="zh-TW" altLang="en-US" sz="3200" smtClean="0">
                <a:solidFill>
                  <a:srgbClr val="FF0000"/>
                </a:solidFill>
                <a:latin typeface="標楷體" pitchFamily="65" charset="-120"/>
              </a:rPr>
              <a:t>表現孩子對父母的依賴，父母對孩子的呵護。</a:t>
            </a:r>
            <a:endParaRPr lang="en-US" altLang="zh-TW" sz="3200" smtClean="0">
              <a:solidFill>
                <a:srgbClr val="FF0000"/>
              </a:solidFill>
              <a:latin typeface="標楷體" pitchFamily="65" charset="-12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rgbClr val="FF0000"/>
                </a:solidFill>
                <a:latin typeface="標楷體" pitchFamily="65" charset="-120"/>
              </a:rPr>
              <a:t>(B)</a:t>
            </a:r>
            <a:r>
              <a:rPr lang="zh-TW" altLang="en-US" sz="3200" smtClean="0">
                <a:solidFill>
                  <a:srgbClr val="FF0000"/>
                </a:solidFill>
                <a:latin typeface="標楷體" pitchFamily="65" charset="-120"/>
              </a:rPr>
              <a:t>表現親子間的隔閡疏離。</a:t>
            </a:r>
            <a:endParaRPr lang="en-US" altLang="zh-TW" sz="3200" smtClean="0">
              <a:solidFill>
                <a:srgbClr val="FF0000"/>
              </a:solidFill>
              <a:latin typeface="標楷體" pitchFamily="65" charset="-12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rgbClr val="FF0000"/>
                </a:solidFill>
                <a:latin typeface="標楷體" pitchFamily="65" charset="-120"/>
              </a:rPr>
              <a:t>(D)</a:t>
            </a:r>
            <a:r>
              <a:rPr lang="zh-TW" altLang="en-US" sz="3200" smtClean="0">
                <a:solidFill>
                  <a:srgbClr val="FF0000"/>
                </a:solidFill>
                <a:latin typeface="標楷體" pitchFamily="65" charset="-120"/>
              </a:rPr>
              <a:t>表現對父親的深情。</a:t>
            </a:r>
            <a:endParaRPr lang="en-US" altLang="zh-TW" sz="3200" smtClean="0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146435" name="Text Box 5"/>
          <p:cNvSpPr txBox="1">
            <a:spLocks noChangeArrowheads="1"/>
          </p:cNvSpPr>
          <p:nvPr/>
        </p:nvSpPr>
        <p:spPr bwMode="auto">
          <a:xfrm>
            <a:off x="684213" y="4445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zh-TW" sz="3200" b="1">
                <a:solidFill>
                  <a:schemeClr val="bg1"/>
                </a:solidFill>
                <a:latin typeface="Franklin Gothic Medium" pitchFamily="34" charset="0"/>
              </a:rPr>
              <a:t>解析：</a:t>
            </a:r>
            <a:endParaRPr kumimoji="0" lang="zh-TW" altLang="en-US" sz="3200" b="1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146436" name="Picture 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4925" y="765175"/>
            <a:ext cx="9109075" cy="266382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(    )7.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下列有關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目送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一文的說明，何者正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        確？　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        (A)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描寫親子之間的誤會與衝突　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        (B)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兒子的忤  逆行為，令母親傷心欲絕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        (C)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藉由母子的對話，呈現親情因代溝而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           產生的轉變　　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        (D)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兒子眼睛望向灰色的海，顯現其深邃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           無法探知的內心</a:t>
            </a: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541338" y="765175"/>
            <a:ext cx="9350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200" b="1">
                <a:solidFill>
                  <a:srgbClr val="FF0000"/>
                </a:solidFill>
                <a:latin typeface="標楷體" pitchFamily="65" charset="-120"/>
              </a:rPr>
              <a:t>D</a:t>
            </a:r>
            <a:endParaRPr lang="zh-TW" altLang="en-US" sz="3200" b="1">
              <a:solidFill>
                <a:schemeClr val="tx1"/>
              </a:solidFill>
              <a:latin typeface="標楷體" pitchFamily="65" charset="-120"/>
            </a:endParaRPr>
          </a:p>
        </p:txBody>
      </p:sp>
      <p:grpSp>
        <p:nvGrpSpPr>
          <p:cNvPr id="147460" name="Group 8"/>
          <p:cNvGrpSpPr>
            <a:grpSpLocks/>
          </p:cNvGrpSpPr>
          <p:nvPr/>
        </p:nvGrpSpPr>
        <p:grpSpPr bwMode="auto">
          <a:xfrm>
            <a:off x="4062413" y="2563813"/>
            <a:ext cx="438150" cy="360362"/>
            <a:chOff x="1969" y="164"/>
            <a:chExt cx="276" cy="227"/>
          </a:xfrm>
        </p:grpSpPr>
        <p:sp>
          <p:nvSpPr>
            <p:cNvPr id="147463" name="Text Box 6"/>
            <p:cNvSpPr txBox="1">
              <a:spLocks noChangeArrowheads="1"/>
            </p:cNvSpPr>
            <p:nvPr/>
          </p:nvSpPr>
          <p:spPr bwMode="auto">
            <a:xfrm>
              <a:off x="1969" y="210"/>
              <a:ext cx="231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TW" altLang="en-US" sz="1200" b="1" dirty="0">
                  <a:solidFill>
                    <a:schemeClr val="tx1"/>
                  </a:solidFill>
                  <a:latin typeface="Franklin Gothic Medium" pitchFamily="34" charset="0"/>
                </a:rPr>
                <a:t>ㄨ</a:t>
              </a:r>
            </a:p>
          </p:txBody>
        </p:sp>
        <p:pic>
          <p:nvPicPr>
            <p:cNvPr id="147464" name="Picture 8" descr="黑-三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" y="164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971550" y="5373688"/>
            <a:ext cx="8280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</a:rPr>
              <a:t>(A)(B)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無此敘述。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</a:rPr>
              <a:t>(C)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文中無母子間的對話。</a:t>
            </a:r>
            <a:endParaRPr kumimoji="0" lang="en-US" altLang="zh-TW" sz="3200">
              <a:solidFill>
                <a:srgbClr val="FF0000"/>
              </a:solidFill>
              <a:latin typeface="標楷體" pitchFamily="65" charset="-120"/>
            </a:endParaRPr>
          </a:p>
        </p:txBody>
      </p:sp>
      <p:pic>
        <p:nvPicPr>
          <p:cNvPr id="147462" name="Picture 12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7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7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0825" y="908050"/>
            <a:ext cx="8972550" cy="5624513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(    )8.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下列有關臺灣當代女性作家的敘述，何</a:t>
            </a:r>
          </a:p>
          <a:p>
            <a:pPr marL="44450" indent="0">
              <a:spcBef>
                <a:spcPct val="0"/>
              </a:spcBef>
              <a:spcAft>
                <a:spcPct val="20000"/>
              </a:spcAft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　　　　者正確？　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（甲）林文月：學術研究專攻六朝文學，散文風格溫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	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婉細膩，譯有日本古典文學名著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源氏物語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（乙）龍應台：散文既有閨閣柔婉的秀氣，也有批判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	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社會、重視人文的剛勁豪情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（丙）琦君：多懷舊作品，以回憶故鄉、童年、親人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	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、師友的散文最為人稱道，風格含蓄溫厚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（丁）席慕蓉：致力於散文藝術的創新，故鄉田園、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	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社會關照與女性內心世界，都是她關注的主題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	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，自詡　為「不可救藥的散文愛好者」</a:t>
            </a:r>
          </a:p>
        </p:txBody>
      </p:sp>
      <p:pic>
        <p:nvPicPr>
          <p:cNvPr id="148483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0371" name="Text Box 3"/>
          <p:cNvSpPr txBox="1">
            <a:spLocks noChangeArrowheads="1"/>
          </p:cNvSpPr>
          <p:nvPr/>
        </p:nvSpPr>
        <p:spPr bwMode="auto">
          <a:xfrm>
            <a:off x="827088" y="904875"/>
            <a:ext cx="93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200" b="1">
                <a:solidFill>
                  <a:srgbClr val="FF0000"/>
                </a:solidFill>
                <a:latin typeface="標楷體" pitchFamily="65" charset="-120"/>
              </a:rPr>
              <a:t>A</a:t>
            </a:r>
            <a:endParaRPr lang="zh-TW" altLang="en-US" sz="3200" b="1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1520" y="605681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555776" y="5661172"/>
            <a:ext cx="611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+mn-ea"/>
                <a:ea typeface="+mn-ea"/>
              </a:rPr>
              <a:t>ㄒ </a:t>
            </a:r>
            <a:endParaRPr lang="en-US" altLang="zh-TW" sz="1200" b="1" dirty="0" smtClean="0">
              <a:latin typeface="+mn-ea"/>
              <a:ea typeface="+mn-ea"/>
            </a:endParaRPr>
          </a:p>
          <a:p>
            <a:r>
              <a:rPr lang="zh-TW" altLang="en-US" sz="1200" b="1" dirty="0" smtClean="0">
                <a:latin typeface="+mn-ea"/>
                <a:ea typeface="+mn-ea"/>
              </a:rPr>
              <a:t>ㄩˇ</a:t>
            </a:r>
            <a:endParaRPr lang="zh-TW" altLang="en-US" sz="1200" b="1" dirty="0">
              <a:latin typeface="+mn-ea"/>
              <a:ea typeface="+mn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內容版面配置區 1"/>
          <p:cNvSpPr>
            <a:spLocks noGrp="1"/>
          </p:cNvSpPr>
          <p:nvPr>
            <p:ph idx="4294967295"/>
          </p:nvPr>
        </p:nvSpPr>
        <p:spPr>
          <a:xfrm>
            <a:off x="250825" y="836613"/>
            <a:ext cx="8972550" cy="3095625"/>
          </a:xfrm>
        </p:spPr>
        <p:txBody>
          <a:bodyPr/>
          <a:lstStyle/>
          <a:p>
            <a:pPr marL="4445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    )8.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下列有關臺灣當代女性作家的敘述，何</a:t>
            </a:r>
          </a:p>
          <a:p>
            <a:pPr marL="4445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　　　者正確？　</a:t>
            </a:r>
          </a:p>
          <a:p>
            <a:pPr marL="44450" indent="0" eaLnBrk="1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（戊）張曉風：早期詩作浪漫多情，近期則以書寫蒙古</a:t>
            </a:r>
          </a:p>
          <a:p>
            <a:pPr marL="44450" indent="0" eaLnBrk="1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　　文化與草原景觀為主軸，詩文轉趨深沉</a:t>
            </a:r>
            <a:endParaRPr kumimoji="0" lang="zh-TW" altLang="en-US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4450" indent="0" eaLnBrk="1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（己）簡媜：所著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野火集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揭開社會弊端，詞鋒尖銳</a:t>
            </a:r>
          </a:p>
          <a:p>
            <a:pPr marL="44450" indent="0" eaLnBrk="1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犀利。近來作品從親情到時代的戰亂流離，風格</a:t>
            </a:r>
          </a:p>
          <a:p>
            <a:pPr marL="44450" indent="0" eaLnBrk="1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細膩而感性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4450" indent="0" eaLnBrk="1" hangingPunct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(A)(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甲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丙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  (B)(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乙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己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4450" indent="0" eaLnBrk="1" hangingPunct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(C)(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丁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戊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  (D)(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戊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己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570371" name="Text Box 3"/>
          <p:cNvSpPr txBox="1">
            <a:spLocks noChangeArrowheads="1"/>
          </p:cNvSpPr>
          <p:nvPr/>
        </p:nvSpPr>
        <p:spPr bwMode="auto">
          <a:xfrm>
            <a:off x="827088" y="836613"/>
            <a:ext cx="936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</a:t>
            </a:r>
            <a:endParaRPr lang="zh-TW" altLang="en-US" sz="3200" b="1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0373" name="Text Box 5"/>
          <p:cNvSpPr txBox="1">
            <a:spLocks noChangeArrowheads="1"/>
          </p:cNvSpPr>
          <p:nvPr/>
        </p:nvSpPr>
        <p:spPr bwMode="auto">
          <a:xfrm>
            <a:off x="323850" y="5373688"/>
            <a:ext cx="8064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乙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龍應台→張曉風。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丁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席慕蓉→簡媜。</a:t>
            </a:r>
          </a:p>
          <a:p>
            <a:pPr>
              <a:lnSpc>
                <a:spcPct val="120000"/>
              </a:lnSpc>
            </a:pP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戊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張曉風→席慕蓉。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己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簡媜→龍應台。</a:t>
            </a:r>
            <a:endParaRPr kumimoji="0" lang="en-US" altLang="zh-TW" sz="30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9509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70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570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矩形 7"/>
          <p:cNvSpPr>
            <a:spLocks noChangeArrowheads="1"/>
          </p:cNvSpPr>
          <p:nvPr/>
        </p:nvSpPr>
        <p:spPr bwMode="auto">
          <a:xfrm>
            <a:off x="107950" y="908050"/>
            <a:ext cx="88566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/>
            <a:r>
              <a:rPr lang="zh-TW" altLang="en-US">
                <a:solidFill>
                  <a:schemeClr val="tx1"/>
                </a:solidFill>
                <a:latin typeface="標楷體" pitchFamily="65" charset="-120"/>
              </a:rPr>
              <a:t>    「親情」一直是文學作品中傳寫不輟的題材，以下所摘錄當代女作家書寫親情的作品，試就前後文意判斷，於括號內填入適當的詞語。</a:t>
            </a:r>
          </a:p>
        </p:txBody>
      </p:sp>
      <p:sp>
        <p:nvSpPr>
          <p:cNvPr id="150531" name="矩形 7"/>
          <p:cNvSpPr>
            <a:spLocks noChangeArrowheads="1"/>
          </p:cNvSpPr>
          <p:nvPr/>
        </p:nvSpPr>
        <p:spPr bwMode="auto">
          <a:xfrm>
            <a:off x="358775" y="3141663"/>
            <a:ext cx="87852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000" b="1">
                <a:solidFill>
                  <a:schemeClr val="tx1"/>
                </a:solidFill>
                <a:latin typeface="標楷體" pitchFamily="65" charset="-120"/>
              </a:rPr>
              <a:t>參考選項：</a:t>
            </a:r>
          </a:p>
          <a:p>
            <a:r>
              <a:rPr lang="en-US" altLang="zh-TW" sz="3000">
                <a:solidFill>
                  <a:schemeClr val="tx1"/>
                </a:solidFill>
                <a:latin typeface="標楷體" pitchFamily="65" charset="-120"/>
              </a:rPr>
              <a:t>(A)</a:t>
            </a:r>
            <a:r>
              <a:rPr lang="zh-TW" altLang="en-US" sz="3000">
                <a:solidFill>
                  <a:schemeClr val="tx1"/>
                </a:solidFill>
                <a:latin typeface="標楷體" pitchFamily="65" charset="-120"/>
              </a:rPr>
              <a:t>手臂　</a:t>
            </a:r>
            <a:r>
              <a:rPr lang="en-US" altLang="zh-TW" sz="3000">
                <a:solidFill>
                  <a:schemeClr val="tx1"/>
                </a:solidFill>
                <a:latin typeface="標楷體" pitchFamily="65" charset="-120"/>
              </a:rPr>
              <a:t>(B)</a:t>
            </a:r>
            <a:r>
              <a:rPr lang="zh-TW" altLang="en-US" sz="3000">
                <a:solidFill>
                  <a:schemeClr val="tx1"/>
                </a:solidFill>
                <a:latin typeface="標楷體" pitchFamily="65" charset="-120"/>
              </a:rPr>
              <a:t>枷鎖　　　</a:t>
            </a:r>
            <a:r>
              <a:rPr lang="en-US" altLang="zh-TW" sz="3000">
                <a:solidFill>
                  <a:schemeClr val="tx1"/>
                </a:solidFill>
                <a:latin typeface="標楷體" pitchFamily="65" charset="-120"/>
              </a:rPr>
              <a:t>(C)</a:t>
            </a:r>
            <a:r>
              <a:rPr lang="zh-TW" altLang="en-US" sz="3000">
                <a:solidFill>
                  <a:schemeClr val="tx1"/>
                </a:solidFill>
                <a:latin typeface="標楷體" pitchFamily="65" charset="-120"/>
              </a:rPr>
              <a:t>羽翼　</a:t>
            </a:r>
            <a:r>
              <a:rPr lang="en-US" altLang="zh-TW" sz="3000">
                <a:solidFill>
                  <a:schemeClr val="tx1"/>
                </a:solidFill>
                <a:latin typeface="標楷體" pitchFamily="65" charset="-120"/>
              </a:rPr>
              <a:t>(D)</a:t>
            </a:r>
            <a:r>
              <a:rPr lang="zh-TW" altLang="en-US" sz="3000">
                <a:solidFill>
                  <a:schemeClr val="tx1"/>
                </a:solidFill>
                <a:latin typeface="標楷體" pitchFamily="65" charset="-120"/>
              </a:rPr>
              <a:t>隧道　</a:t>
            </a:r>
          </a:p>
          <a:p>
            <a:r>
              <a:rPr lang="en-US" altLang="zh-TW" sz="3000">
                <a:solidFill>
                  <a:schemeClr val="tx1"/>
                </a:solidFill>
                <a:latin typeface="標楷體" pitchFamily="65" charset="-120"/>
              </a:rPr>
              <a:t>(E)</a:t>
            </a:r>
            <a:r>
              <a:rPr lang="zh-TW" altLang="en-US" sz="3000">
                <a:solidFill>
                  <a:schemeClr val="tx1"/>
                </a:solidFill>
                <a:latin typeface="標楷體" pitchFamily="65" charset="-120"/>
              </a:rPr>
              <a:t>脈搏　</a:t>
            </a:r>
            <a:r>
              <a:rPr lang="en-US" altLang="zh-TW" sz="3000">
                <a:solidFill>
                  <a:schemeClr val="tx1"/>
                </a:solidFill>
                <a:latin typeface="標楷體" pitchFamily="65" charset="-120"/>
              </a:rPr>
              <a:t>(F)</a:t>
            </a:r>
            <a:r>
              <a:rPr lang="zh-TW" altLang="en-US" sz="3000">
                <a:solidFill>
                  <a:schemeClr val="tx1"/>
                </a:solidFill>
                <a:latin typeface="標楷體" pitchFamily="65" charset="-120"/>
              </a:rPr>
              <a:t>捨身割肉  </a:t>
            </a:r>
            <a:r>
              <a:rPr lang="en-US" altLang="zh-TW" sz="3000">
                <a:solidFill>
                  <a:schemeClr val="tx1"/>
                </a:solidFill>
                <a:latin typeface="標楷體" pitchFamily="65" charset="-120"/>
              </a:rPr>
              <a:t>(G)</a:t>
            </a:r>
            <a:r>
              <a:rPr lang="zh-TW" altLang="en-US" sz="3000">
                <a:solidFill>
                  <a:schemeClr val="tx1"/>
                </a:solidFill>
                <a:latin typeface="標楷體" pitchFamily="65" charset="-120"/>
              </a:rPr>
              <a:t>宵衣旰 食</a:t>
            </a:r>
            <a:endParaRPr lang="en-US" altLang="zh-TW" sz="3000">
              <a:solidFill>
                <a:schemeClr val="tx1"/>
              </a:solidFill>
              <a:latin typeface="標楷體" pitchFamily="65" charset="-120"/>
            </a:endParaRPr>
          </a:p>
          <a:p>
            <a:endParaRPr lang="zh-TW" altLang="en-US" sz="3000">
              <a:solidFill>
                <a:srgbClr val="FF0000"/>
              </a:solidFill>
              <a:latin typeface="標楷體" pitchFamily="65" charset="-120"/>
            </a:endParaRPr>
          </a:p>
          <a:p>
            <a:endParaRPr lang="zh-TW" altLang="en-US" sz="3000">
              <a:solidFill>
                <a:schemeClr val="tx1"/>
              </a:solidFill>
              <a:latin typeface="標楷體" pitchFamily="65" charset="-120"/>
            </a:endParaRPr>
          </a:p>
        </p:txBody>
      </p:sp>
      <p:grpSp>
        <p:nvGrpSpPr>
          <p:cNvPr id="150532" name="Group 8"/>
          <p:cNvGrpSpPr>
            <a:grpSpLocks/>
          </p:cNvGrpSpPr>
          <p:nvPr/>
        </p:nvGrpSpPr>
        <p:grpSpPr bwMode="auto">
          <a:xfrm>
            <a:off x="6256338" y="4156075"/>
            <a:ext cx="439737" cy="431800"/>
            <a:chOff x="2558" y="3113"/>
            <a:chExt cx="277" cy="272"/>
          </a:xfrm>
        </p:grpSpPr>
        <p:sp>
          <p:nvSpPr>
            <p:cNvPr id="150535" name="Text Box 9"/>
            <p:cNvSpPr txBox="1">
              <a:spLocks noChangeArrowheads="1"/>
            </p:cNvSpPr>
            <p:nvPr/>
          </p:nvSpPr>
          <p:spPr bwMode="auto">
            <a:xfrm>
              <a:off x="2558" y="3113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TW" altLang="en-US" sz="1200" b="1">
                  <a:solidFill>
                    <a:schemeClr val="tx1"/>
                  </a:solidFill>
                  <a:latin typeface="Franklin Gothic Medium" pitchFamily="34" charset="0"/>
                </a:rPr>
                <a:t>ㄍㄢ</a:t>
              </a:r>
            </a:p>
          </p:txBody>
        </p:sp>
        <p:pic>
          <p:nvPicPr>
            <p:cNvPr id="150536" name="Picture 9" descr="黑-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" y="3189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0533" name="Picture 13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4" name="標題 1"/>
          <p:cNvSpPr>
            <a:spLocks/>
          </p:cNvSpPr>
          <p:nvPr/>
        </p:nvSpPr>
        <p:spPr bwMode="auto">
          <a:xfrm>
            <a:off x="1546225" y="-242888"/>
            <a:ext cx="59055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kumimoji="0" lang="zh-TW" altLang="zh-TW" sz="4400" b="1">
                <a:solidFill>
                  <a:srgbClr val="FFFFFF"/>
                </a:solidFill>
                <a:latin typeface="標楷體" pitchFamily="65" charset="-120"/>
              </a:rPr>
              <a:t>二、進階練習</a:t>
            </a:r>
            <a:endParaRPr kumimoji="0" lang="zh-TW" altLang="en-US" sz="4400" b="1">
              <a:solidFill>
                <a:srgbClr val="FFFFFF"/>
              </a:solidFill>
              <a:latin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80" name="Group 28"/>
          <p:cNvGraphicFramePr>
            <a:graphicFrameLocks noGrp="1"/>
          </p:cNvGraphicFramePr>
          <p:nvPr/>
        </p:nvGraphicFramePr>
        <p:xfrm>
          <a:off x="179388" y="1628775"/>
          <a:ext cx="8785225" cy="4537075"/>
        </p:xfrm>
        <a:graphic>
          <a:graphicData uri="http://schemas.openxmlformats.org/drawingml/2006/table">
            <a:tbl>
              <a:tblPr/>
              <a:tblGrid>
                <a:gridCol w="504825"/>
                <a:gridCol w="8280400"/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 </a:t>
                      </a:r>
                      <a:endParaRPr kumimoji="0" lang="zh-TW" altLang="zh-TW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原　　　　文</a:t>
                      </a: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024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endParaRPr kumimoji="0" lang="zh-TW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多麼奇妙啊，這一段萎  縮成寸許長的細帶，竟是生命的（　　</a:t>
                      </a:r>
                      <a:r>
                        <a:rPr kumimoji="0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  <a:r>
                        <a:rPr kumimoji="0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），雖然經歷了這麼多年，甚至另一端已經燼滅了，它仍然完整地敘說著薪火傳遞的故事。我想像自己渾沌  無知時安全地隱藏在母親的胎內，與她的（　</a:t>
                      </a:r>
                      <a:r>
                        <a:rPr kumimoji="0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　</a:t>
                      </a:r>
                      <a:r>
                        <a:rPr kumimoji="0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）共同起伏，通過這條細帶，一點一滴吮  吸滋養與愛情。最溫馨甜美，莫過於此。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（節錄林文月</a:t>
                      </a:r>
                      <a:r>
                        <a:rPr kumimoji="0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《</a:t>
                      </a:r>
                      <a:r>
                        <a:rPr kumimoji="0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午後書房</a:t>
                      </a:r>
                      <a:r>
                        <a:rPr kumimoji="0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‧</a:t>
                      </a:r>
                      <a:r>
                        <a:rPr kumimoji="0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白髮與臍    帶</a:t>
                      </a:r>
                      <a:r>
                        <a:rPr kumimoji="0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》</a:t>
                      </a:r>
                      <a:r>
                        <a:rPr kumimoji="0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）</a:t>
                      </a:r>
                      <a:endParaRPr kumimoji="0" lang="zh-TW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5363" name="Text Box 19"/>
          <p:cNvSpPr txBox="1">
            <a:spLocks noChangeArrowheads="1"/>
          </p:cNvSpPr>
          <p:nvPr/>
        </p:nvSpPr>
        <p:spPr bwMode="auto">
          <a:xfrm>
            <a:off x="3132138" y="2708275"/>
            <a:ext cx="86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3200" b="1">
                <a:solidFill>
                  <a:srgbClr val="FF0000"/>
                </a:solidFill>
                <a:latin typeface="標楷體" pitchFamily="65" charset="-120"/>
              </a:rPr>
              <a:t>D</a:t>
            </a:r>
            <a:endParaRPr kumimoji="0" lang="zh-TW" altLang="en-US" sz="3200" b="1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185364" name="Text Box 20"/>
          <p:cNvSpPr txBox="1">
            <a:spLocks noChangeArrowheads="1"/>
          </p:cNvSpPr>
          <p:nvPr/>
        </p:nvSpPr>
        <p:spPr bwMode="auto">
          <a:xfrm>
            <a:off x="5795963" y="4144963"/>
            <a:ext cx="86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3200" b="1">
                <a:solidFill>
                  <a:srgbClr val="FF0000"/>
                </a:solidFill>
                <a:latin typeface="標楷體" pitchFamily="65" charset="-120"/>
              </a:rPr>
              <a:t>E</a:t>
            </a:r>
            <a:endParaRPr kumimoji="0" lang="zh-TW" altLang="en-US" sz="3200" b="1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151568" name="Text Box 21"/>
          <p:cNvSpPr txBox="1">
            <a:spLocks noChangeArrowheads="1"/>
          </p:cNvSpPr>
          <p:nvPr/>
        </p:nvSpPr>
        <p:spPr bwMode="auto">
          <a:xfrm>
            <a:off x="611188" y="165100"/>
            <a:ext cx="72009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zh-TW" altLang="en-US" sz="3000" b="1">
                <a:solidFill>
                  <a:schemeClr val="bg1"/>
                </a:solidFill>
                <a:latin typeface="標楷體" pitchFamily="65" charset="-120"/>
              </a:rPr>
              <a:t>參考選項：</a:t>
            </a:r>
          </a:p>
          <a:p>
            <a:r>
              <a:rPr lang="en-US" altLang="zh-TW" sz="3000">
                <a:solidFill>
                  <a:schemeClr val="tx1"/>
                </a:solidFill>
                <a:latin typeface="標楷體" pitchFamily="65" charset="-120"/>
              </a:rPr>
              <a:t>(A)</a:t>
            </a:r>
            <a:r>
              <a:rPr lang="zh-TW" altLang="en-US" sz="3000">
                <a:solidFill>
                  <a:schemeClr val="tx1"/>
                </a:solidFill>
                <a:latin typeface="標楷體" pitchFamily="65" charset="-120"/>
              </a:rPr>
              <a:t>手臂　</a:t>
            </a:r>
            <a:r>
              <a:rPr lang="en-US" altLang="zh-TW" sz="3000">
                <a:solidFill>
                  <a:schemeClr val="tx1"/>
                </a:solidFill>
                <a:latin typeface="標楷體" pitchFamily="65" charset="-120"/>
              </a:rPr>
              <a:t>(B)</a:t>
            </a:r>
            <a:r>
              <a:rPr lang="zh-TW" altLang="en-US" sz="3000">
                <a:solidFill>
                  <a:schemeClr val="tx1"/>
                </a:solidFill>
                <a:latin typeface="標楷體" pitchFamily="65" charset="-120"/>
              </a:rPr>
              <a:t>枷鎖　</a:t>
            </a:r>
            <a:r>
              <a:rPr lang="en-US" altLang="zh-TW" sz="3000">
                <a:solidFill>
                  <a:schemeClr val="tx1"/>
                </a:solidFill>
                <a:latin typeface="標楷體" pitchFamily="65" charset="-120"/>
              </a:rPr>
              <a:t>(C)</a:t>
            </a:r>
            <a:r>
              <a:rPr lang="zh-TW" altLang="en-US" sz="3000">
                <a:solidFill>
                  <a:schemeClr val="tx1"/>
                </a:solidFill>
                <a:latin typeface="標楷體" pitchFamily="65" charset="-120"/>
              </a:rPr>
              <a:t>羽翼　</a:t>
            </a:r>
            <a:r>
              <a:rPr lang="en-US" altLang="zh-TW" sz="3000">
                <a:solidFill>
                  <a:schemeClr val="tx1"/>
                </a:solidFill>
                <a:latin typeface="標楷體" pitchFamily="65" charset="-120"/>
              </a:rPr>
              <a:t>(D)</a:t>
            </a:r>
            <a:r>
              <a:rPr lang="zh-TW" altLang="en-US" sz="3000">
                <a:solidFill>
                  <a:schemeClr val="tx1"/>
                </a:solidFill>
                <a:latin typeface="標楷體" pitchFamily="65" charset="-120"/>
              </a:rPr>
              <a:t>隧道　</a:t>
            </a:r>
          </a:p>
          <a:p>
            <a:r>
              <a:rPr lang="en-US" altLang="zh-TW" sz="3000">
                <a:solidFill>
                  <a:schemeClr val="tx1"/>
                </a:solidFill>
                <a:latin typeface="標楷體" pitchFamily="65" charset="-120"/>
              </a:rPr>
              <a:t>(E)</a:t>
            </a:r>
            <a:r>
              <a:rPr lang="zh-TW" altLang="en-US" sz="3000">
                <a:solidFill>
                  <a:schemeClr val="tx1"/>
                </a:solidFill>
                <a:latin typeface="標楷體" pitchFamily="65" charset="-120"/>
              </a:rPr>
              <a:t>脈搏　</a:t>
            </a:r>
            <a:r>
              <a:rPr lang="en-US" altLang="zh-TW" sz="3000">
                <a:solidFill>
                  <a:schemeClr val="tx1"/>
                </a:solidFill>
                <a:latin typeface="標楷體" pitchFamily="65" charset="-120"/>
              </a:rPr>
              <a:t>(F)</a:t>
            </a:r>
            <a:r>
              <a:rPr lang="zh-TW" altLang="en-US" sz="3000">
                <a:solidFill>
                  <a:schemeClr val="tx1"/>
                </a:solidFill>
                <a:latin typeface="標楷體" pitchFamily="65" charset="-120"/>
              </a:rPr>
              <a:t>捨身割肉　</a:t>
            </a:r>
            <a:r>
              <a:rPr lang="en-US" altLang="zh-TW" sz="3000">
                <a:solidFill>
                  <a:schemeClr val="tx1"/>
                </a:solidFill>
                <a:latin typeface="標楷體" pitchFamily="65" charset="-120"/>
              </a:rPr>
              <a:t>(G)</a:t>
            </a:r>
            <a:r>
              <a:rPr lang="zh-TW" altLang="en-US" sz="3000">
                <a:solidFill>
                  <a:schemeClr val="tx1"/>
                </a:solidFill>
                <a:latin typeface="標楷體" pitchFamily="65" charset="-120"/>
              </a:rPr>
              <a:t>宵衣旰食</a:t>
            </a:r>
          </a:p>
        </p:txBody>
      </p:sp>
      <p:sp>
        <p:nvSpPr>
          <p:cNvPr id="151569" name="Text Box 26"/>
          <p:cNvSpPr txBox="1">
            <a:spLocks noChangeArrowheads="1"/>
          </p:cNvSpPr>
          <p:nvPr/>
        </p:nvSpPr>
        <p:spPr bwMode="auto">
          <a:xfrm>
            <a:off x="4572000" y="2349500"/>
            <a:ext cx="3667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200" b="1">
                <a:solidFill>
                  <a:schemeClr val="tx1"/>
                </a:solidFill>
                <a:latin typeface="Franklin Gothic Medium" pitchFamily="34" charset="0"/>
              </a:rPr>
              <a:t>ㄨㄟ</a:t>
            </a:r>
          </a:p>
        </p:txBody>
      </p:sp>
      <p:grpSp>
        <p:nvGrpSpPr>
          <p:cNvPr id="151570" name="Group 31"/>
          <p:cNvGrpSpPr>
            <a:grpSpLocks/>
          </p:cNvGrpSpPr>
          <p:nvPr/>
        </p:nvGrpSpPr>
        <p:grpSpPr bwMode="auto">
          <a:xfrm>
            <a:off x="5795963" y="3644900"/>
            <a:ext cx="454025" cy="574675"/>
            <a:chOff x="1973" y="3566"/>
            <a:chExt cx="286" cy="362"/>
          </a:xfrm>
        </p:grpSpPr>
        <p:sp>
          <p:nvSpPr>
            <p:cNvPr id="151578" name="Text Box 27"/>
            <p:cNvSpPr txBox="1">
              <a:spLocks noChangeArrowheads="1"/>
            </p:cNvSpPr>
            <p:nvPr/>
          </p:nvSpPr>
          <p:spPr bwMode="auto">
            <a:xfrm>
              <a:off x="1973" y="3566"/>
              <a:ext cx="231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TW" altLang="en-US" sz="1200" b="1">
                  <a:solidFill>
                    <a:schemeClr val="tx1"/>
                  </a:solidFill>
                  <a:latin typeface="Franklin Gothic Medium" pitchFamily="34" charset="0"/>
                </a:rPr>
                <a:t>ㄉㄨㄣ</a:t>
              </a:r>
            </a:p>
          </p:txBody>
        </p:sp>
        <p:pic>
          <p:nvPicPr>
            <p:cNvPr id="151579" name="Picture 9" descr="黑-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3733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1571" name="Group 34"/>
          <p:cNvGrpSpPr>
            <a:grpSpLocks/>
          </p:cNvGrpSpPr>
          <p:nvPr/>
        </p:nvGrpSpPr>
        <p:grpSpPr bwMode="auto">
          <a:xfrm>
            <a:off x="5364163" y="4652963"/>
            <a:ext cx="455612" cy="576262"/>
            <a:chOff x="3061" y="3612"/>
            <a:chExt cx="287" cy="363"/>
          </a:xfrm>
        </p:grpSpPr>
        <p:sp>
          <p:nvSpPr>
            <p:cNvPr id="151576" name="Text Box 32"/>
            <p:cNvSpPr txBox="1">
              <a:spLocks noChangeArrowheads="1"/>
            </p:cNvSpPr>
            <p:nvPr/>
          </p:nvSpPr>
          <p:spPr bwMode="auto">
            <a:xfrm>
              <a:off x="3061" y="3612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TW" altLang="en-US" sz="1200" b="1">
                  <a:solidFill>
                    <a:schemeClr val="tx1"/>
                  </a:solidFill>
                  <a:latin typeface="Franklin Gothic Medium" pitchFamily="34" charset="0"/>
                </a:rPr>
                <a:t>ㄕㄨㄣ</a:t>
              </a:r>
            </a:p>
          </p:txBody>
        </p:sp>
        <p:pic>
          <p:nvPicPr>
            <p:cNvPr id="151577" name="Picture 8" descr="黑-三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3779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1572" name="Group 37"/>
          <p:cNvGrpSpPr>
            <a:grpSpLocks/>
          </p:cNvGrpSpPr>
          <p:nvPr/>
        </p:nvGrpSpPr>
        <p:grpSpPr bwMode="auto">
          <a:xfrm>
            <a:off x="7358063" y="5589588"/>
            <a:ext cx="454025" cy="431800"/>
            <a:chOff x="4558" y="3657"/>
            <a:chExt cx="286" cy="272"/>
          </a:xfrm>
        </p:grpSpPr>
        <p:sp>
          <p:nvSpPr>
            <p:cNvPr id="151574" name="Text Box 35"/>
            <p:cNvSpPr txBox="1">
              <a:spLocks noChangeArrowheads="1"/>
            </p:cNvSpPr>
            <p:nvPr/>
          </p:nvSpPr>
          <p:spPr bwMode="auto">
            <a:xfrm>
              <a:off x="4558" y="3657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>
                <a:defRPr sz="28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>
                <a:defRPr sz="16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506E94"/>
                </a:buClr>
                <a:defRPr sz="1300">
                  <a:solidFill>
                    <a:schemeClr val="tx2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TW" altLang="en-US" sz="1200" b="1">
                  <a:solidFill>
                    <a:schemeClr val="tx1"/>
                  </a:solidFill>
                  <a:latin typeface="Franklin Gothic Medium" pitchFamily="34" charset="0"/>
                </a:rPr>
                <a:t>ㄑㄧ</a:t>
              </a:r>
            </a:p>
          </p:txBody>
        </p:sp>
        <p:pic>
          <p:nvPicPr>
            <p:cNvPr id="151575" name="Picture 7" descr="黑-二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3702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1573" name="Picture 55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94" name="Group 18"/>
          <p:cNvGraphicFramePr>
            <a:graphicFrameLocks noGrp="1"/>
          </p:cNvGraphicFramePr>
          <p:nvPr/>
        </p:nvGraphicFramePr>
        <p:xfrm>
          <a:off x="265113" y="765175"/>
          <a:ext cx="8642350" cy="5608638"/>
        </p:xfrm>
        <a:graphic>
          <a:graphicData uri="http://schemas.openxmlformats.org/drawingml/2006/table">
            <a:tbl>
              <a:tblPr/>
              <a:tblGrid>
                <a:gridCol w="481012"/>
                <a:gridCol w="8161338"/>
              </a:tblGrid>
              <a:tr h="487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原              文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51209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endParaRPr kumimoji="0" lang="zh-TW" altLang="zh-TW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她決定開動沃野，全然不顧另一股令人戰慄 的聲音詢問：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「你願意走上世間充滿最多痛苦的那條路？」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「你願意自斷（　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　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）、套上腳鐐，終其一生成為奴隸？」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「你願意獨立承擔一切苦厄，做一個沒有資格絕望的人？」</a:t>
                      </a:r>
                    </a:p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「你願意（　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　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），餵養一個可能遺棄你的人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？」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「我願意！」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「我願意！」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「我願意成為一個母親！」她承諾。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（節錄簡媜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《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女兒紅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母者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》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）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6382" name="Text Box 14"/>
          <p:cNvSpPr txBox="1">
            <a:spLocks noChangeArrowheads="1"/>
          </p:cNvSpPr>
          <p:nvPr/>
        </p:nvSpPr>
        <p:spPr bwMode="auto">
          <a:xfrm>
            <a:off x="3779838" y="2489200"/>
            <a:ext cx="93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3200" b="1">
                <a:solidFill>
                  <a:srgbClr val="FF0000"/>
                </a:solidFill>
                <a:latin typeface="標楷體" pitchFamily="65" charset="-120"/>
              </a:rPr>
              <a:t>C</a:t>
            </a:r>
          </a:p>
        </p:txBody>
      </p:sp>
      <p:sp>
        <p:nvSpPr>
          <p:cNvPr id="186383" name="Text Box 15"/>
          <p:cNvSpPr txBox="1">
            <a:spLocks noChangeArrowheads="1"/>
          </p:cNvSpPr>
          <p:nvPr/>
        </p:nvSpPr>
        <p:spPr bwMode="auto">
          <a:xfrm>
            <a:off x="2987675" y="4144963"/>
            <a:ext cx="936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3200" b="1">
                <a:solidFill>
                  <a:srgbClr val="FF0000"/>
                </a:solidFill>
                <a:latin typeface="標楷體" pitchFamily="65" charset="-120"/>
              </a:rPr>
              <a:t>F</a:t>
            </a:r>
          </a:p>
        </p:txBody>
      </p:sp>
      <p:pic>
        <p:nvPicPr>
          <p:cNvPr id="152592" name="Picture 5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58958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93" name="Text Box 17"/>
          <p:cNvSpPr txBox="1">
            <a:spLocks noChangeArrowheads="1"/>
          </p:cNvSpPr>
          <p:nvPr/>
        </p:nvSpPr>
        <p:spPr bwMode="auto">
          <a:xfrm>
            <a:off x="7475538" y="12684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zh-TW" altLang="en-US" sz="1200" b="1">
                <a:solidFill>
                  <a:srgbClr val="000000"/>
                </a:solidFill>
                <a:latin typeface="Franklin Gothic Medium" pitchFamily="34" charset="0"/>
              </a:rPr>
              <a:t>ㄌ</a:t>
            </a:r>
          </a:p>
          <a:p>
            <a:r>
              <a:rPr lang="zh-TW" altLang="en-US" sz="1200" b="1">
                <a:solidFill>
                  <a:srgbClr val="000000"/>
                </a:solidFill>
                <a:latin typeface="Franklin Gothic Medium" pitchFamily="34" charset="0"/>
              </a:rPr>
              <a:t>一</a:t>
            </a:r>
          </a:p>
        </p:txBody>
      </p:sp>
      <p:pic>
        <p:nvPicPr>
          <p:cNvPr id="2" name="Picture 25" descr="黑-四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12875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6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6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6"/>
          <p:cNvSpPr txBox="1">
            <a:spLocks noChangeArrowheads="1"/>
          </p:cNvSpPr>
          <p:nvPr/>
        </p:nvSpPr>
        <p:spPr bwMode="auto">
          <a:xfrm>
            <a:off x="827088" y="4445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zh-TW" sz="3200" b="1">
                <a:solidFill>
                  <a:schemeClr val="bg1"/>
                </a:solidFill>
                <a:latin typeface="Franklin Gothic Medium" pitchFamily="34" charset="0"/>
              </a:rPr>
              <a:t>解析：</a:t>
            </a:r>
            <a:endParaRPr kumimoji="0" lang="zh-TW" altLang="en-US" sz="3200" b="1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153603" name="Picture 9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Text Box 5"/>
          <p:cNvSpPr txBox="1">
            <a:spLocks noChangeArrowheads="1"/>
          </p:cNvSpPr>
          <p:nvPr/>
        </p:nvSpPr>
        <p:spPr bwMode="auto">
          <a:xfrm>
            <a:off x="215900" y="1052513"/>
            <a:ext cx="882015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en-US" altLang="zh-TW" sz="3200" b="1" dirty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en-US" sz="3200" b="1" dirty="0">
                <a:solidFill>
                  <a:schemeClr val="tx1"/>
                </a:solidFill>
                <a:latin typeface="標楷體" pitchFamily="65" charset="-120"/>
              </a:rPr>
              <a:t>Ｆ</a:t>
            </a:r>
            <a:r>
              <a:rPr lang="en-US" altLang="zh-TW" sz="3200" b="1" dirty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3200" b="1" dirty="0">
                <a:solidFill>
                  <a:schemeClr val="tx1"/>
                </a:solidFill>
                <a:latin typeface="Franklin Gothic Medium" pitchFamily="34" charset="0"/>
              </a:rPr>
              <a:t>捨身割肉：</a:t>
            </a:r>
            <a:r>
              <a:rPr lang="zh-TW" altLang="en-US" sz="3200" dirty="0">
                <a:solidFill>
                  <a:schemeClr val="tx1"/>
                </a:solidFill>
                <a:latin typeface="Franklin Gothic Medium" pitchFamily="34" charset="0"/>
              </a:rPr>
              <a:t>佛經中有菩薩捨身飼虎、割肉餵鷹的故事。此處則取犧牲自己之意。（「</a:t>
            </a:r>
            <a:r>
              <a:rPr lang="en-US" altLang="en-US" sz="3200" dirty="0" err="1">
                <a:solidFill>
                  <a:schemeClr val="tx1"/>
                </a:solidFill>
                <a:latin typeface="Franklin Gothic Medium" pitchFamily="34" charset="0"/>
              </a:rPr>
              <a:t>捨身飼</a:t>
            </a:r>
            <a:r>
              <a:rPr lang="en-US" altLang="zh-TW" sz="3200" dirty="0" err="1">
                <a:solidFill>
                  <a:schemeClr val="tx1"/>
                </a:solidFill>
                <a:latin typeface="Franklin Gothic Medium" pitchFamily="34" charset="0"/>
              </a:rPr>
              <a:t>虎</a:t>
            </a:r>
            <a:r>
              <a:rPr lang="zh-TW" altLang="en-US" sz="3200" dirty="0">
                <a:solidFill>
                  <a:schemeClr val="tx1"/>
                </a:solidFill>
                <a:latin typeface="Franklin Gothic Medium" pitchFamily="34" charset="0"/>
              </a:rPr>
              <a:t>」故事</a:t>
            </a:r>
            <a:r>
              <a:rPr lang="en-US" altLang="en-US" sz="3200" dirty="0">
                <a:solidFill>
                  <a:schemeClr val="tx1"/>
                </a:solidFill>
                <a:latin typeface="Franklin Gothic Medium" pitchFamily="34" charset="0"/>
              </a:rPr>
              <a:t>︰</a:t>
            </a:r>
            <a:r>
              <a:rPr lang="en-US" altLang="en-US" sz="3200" dirty="0" err="1">
                <a:solidFill>
                  <a:srgbClr val="000000"/>
                </a:solidFill>
                <a:latin typeface="Franklin Gothic Medium" pitchFamily="34" charset="0"/>
              </a:rPr>
              <a:t>摩訶薩埵王子在竹林見一母虎新產七子，多日未進食奄奄一息。摩訶薩埵王子因之發起慈悲之心，躺臥老虎面前，以自己肉體餵食餓虎</a:t>
            </a:r>
            <a:r>
              <a:rPr lang="en-US" altLang="en-US" sz="3200" dirty="0">
                <a:solidFill>
                  <a:srgbClr val="000000"/>
                </a:solidFill>
                <a:latin typeface="Franklin Gothic Medium" pitchFamily="34" charset="0"/>
              </a:rPr>
              <a:t>。</a:t>
            </a:r>
            <a:r>
              <a:rPr lang="zh-TW" altLang="en-US" sz="3200" dirty="0">
                <a:solidFill>
                  <a:srgbClr val="000000"/>
                </a:solidFill>
                <a:latin typeface="Franklin Gothic Medium" pitchFamily="34" charset="0"/>
              </a:rPr>
              <a:t>「</a:t>
            </a:r>
            <a:r>
              <a:rPr lang="en-US" altLang="zh-TW" sz="3200" dirty="0" err="1">
                <a:solidFill>
                  <a:srgbClr val="000000"/>
                </a:solidFill>
                <a:latin typeface="Franklin Gothic Medium" pitchFamily="34" charset="0"/>
              </a:rPr>
              <a:t>割肉餵鷹</a:t>
            </a:r>
            <a:r>
              <a:rPr lang="zh-TW" altLang="en-US" sz="3200" dirty="0">
                <a:solidFill>
                  <a:srgbClr val="000000"/>
                </a:solidFill>
                <a:latin typeface="Franklin Gothic Medium" pitchFamily="34" charset="0"/>
              </a:rPr>
              <a:t>」故事</a:t>
            </a:r>
            <a:r>
              <a:rPr lang="en-US" altLang="en-US" sz="3200" dirty="0">
                <a:solidFill>
                  <a:srgbClr val="000000"/>
                </a:solidFill>
                <a:latin typeface="Franklin Gothic Medium" pitchFamily="34" charset="0"/>
              </a:rPr>
              <a:t>：</a:t>
            </a:r>
            <a:r>
              <a:rPr lang="en-US" altLang="en-US" sz="3200" dirty="0" err="1">
                <a:solidFill>
                  <a:srgbClr val="000000"/>
                </a:solidFill>
                <a:latin typeface="Franklin Gothic Medium" pitchFamily="34" charset="0"/>
              </a:rPr>
              <a:t>薩波達國王割下身上的肉餵大鷹，</a:t>
            </a:r>
            <a:r>
              <a:rPr lang="en-US" altLang="en-US" sz="3200" dirty="0" err="1" smtClean="0">
                <a:solidFill>
                  <a:srgbClr val="000000"/>
                </a:solidFill>
                <a:latin typeface="Franklin Gothic Medium" pitchFamily="34" charset="0"/>
              </a:rPr>
              <a:t>以此換取</a:t>
            </a:r>
            <a:r>
              <a:rPr lang="zh-TW" altLang="en-US" sz="3200" dirty="0" smtClean="0">
                <a:solidFill>
                  <a:srgbClr val="000000"/>
                </a:solidFill>
                <a:latin typeface="Franklin Gothic Medium" pitchFamily="34" charset="0"/>
              </a:rPr>
              <a:t>即將成為大鷹食物的</a:t>
            </a:r>
            <a:r>
              <a:rPr lang="en-US" altLang="en-US" sz="3200" dirty="0" err="1" smtClean="0">
                <a:solidFill>
                  <a:srgbClr val="000000"/>
                </a:solidFill>
                <a:latin typeface="Franklin Gothic Medium" pitchFamily="34" charset="0"/>
              </a:rPr>
              <a:t>鴿子的性命</a:t>
            </a:r>
            <a:r>
              <a:rPr lang="en-US" altLang="en-US" sz="3200" dirty="0">
                <a:solidFill>
                  <a:srgbClr val="000000"/>
                </a:solidFill>
                <a:latin typeface="Franklin Gothic Medium" pitchFamily="34" charset="0"/>
              </a:rPr>
              <a:t>。</a:t>
            </a:r>
            <a:r>
              <a:rPr lang="zh-TW" altLang="en-US" sz="3200" dirty="0">
                <a:solidFill>
                  <a:schemeClr val="tx1"/>
                </a:solidFill>
                <a:latin typeface="Franklin Gothic Medium" pitchFamily="34" charset="0"/>
              </a:rPr>
              <a:t>）</a:t>
            </a:r>
          </a:p>
          <a:p>
            <a:r>
              <a:rPr lang="en-US" altLang="zh-TW" sz="3200" b="1" dirty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en-US" sz="3200" b="1" dirty="0">
                <a:solidFill>
                  <a:schemeClr val="tx1"/>
                </a:solidFill>
                <a:latin typeface="標楷體" pitchFamily="65" charset="-120"/>
              </a:rPr>
              <a:t>Ｇ</a:t>
            </a:r>
            <a:r>
              <a:rPr lang="en-US" altLang="zh-TW" sz="3200" b="1" dirty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3200" b="1" dirty="0">
                <a:solidFill>
                  <a:schemeClr val="tx1"/>
                </a:solidFill>
                <a:latin typeface="Franklin Gothic Medium" pitchFamily="34" charset="0"/>
              </a:rPr>
              <a:t>宵衣旰食：</a:t>
            </a:r>
            <a:r>
              <a:rPr lang="zh-TW" altLang="en-US" sz="3200" dirty="0">
                <a:solidFill>
                  <a:schemeClr val="tx1"/>
                </a:solidFill>
                <a:latin typeface="Franklin Gothic Medium" pitchFamily="34" charset="0"/>
              </a:rPr>
              <a:t>天未明就披衣起床，日暮才進食。形容勤於政事。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標題 1"/>
          <p:cNvSpPr txBox="1">
            <a:spLocks/>
          </p:cNvSpPr>
          <p:nvPr/>
        </p:nvSpPr>
        <p:spPr bwMode="auto">
          <a:xfrm>
            <a:off x="215900" y="692150"/>
            <a:ext cx="91090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/>
            <a:endParaRPr lang="zh-TW" altLang="en-US" sz="3200" b="1">
              <a:solidFill>
                <a:schemeClr val="tx1"/>
              </a:solidFill>
              <a:latin typeface="標楷體" pitchFamily="65" charset="-120"/>
            </a:endParaRPr>
          </a:p>
          <a:p>
            <a:pPr eaLnBrk="0"/>
            <a:r>
              <a:rPr lang="zh-TW" altLang="en-US" sz="2800" b="1">
                <a:solidFill>
                  <a:schemeClr val="tx1"/>
                </a:solidFill>
                <a:latin typeface="標楷體" pitchFamily="65" charset="-120"/>
              </a:rPr>
              <a:t>　　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</a:rPr>
              <a:t>本文藉由一幕幕目送背影的描繪，表現深濃的親子</a:t>
            </a:r>
          </a:p>
          <a:p>
            <a:pPr eaLnBrk="0"/>
            <a:r>
              <a:rPr lang="zh-TW" altLang="en-US" sz="2800">
                <a:solidFill>
                  <a:schemeClr val="tx1"/>
                </a:solidFill>
                <a:latin typeface="標楷體" pitchFamily="65" charset="-120"/>
              </a:rPr>
              <a:t>之情，而興起時光不再、情緣難續的感慨，你是否因此</a:t>
            </a:r>
          </a:p>
          <a:p>
            <a:pPr eaLnBrk="0"/>
            <a:r>
              <a:rPr lang="zh-TW" altLang="en-US" sz="2800">
                <a:solidFill>
                  <a:schemeClr val="tx1"/>
                </a:solidFill>
                <a:latin typeface="標楷體" pitchFamily="65" charset="-120"/>
              </a:rPr>
              <a:t>而對身邊的人、事、物更懂得珍惜？請以「</a:t>
            </a:r>
            <a:r>
              <a:rPr lang="zh-TW" altLang="en-US" sz="2800" b="1">
                <a:solidFill>
                  <a:schemeClr val="tx1"/>
                </a:solidFill>
                <a:latin typeface="標楷體" pitchFamily="65" charset="-120"/>
              </a:rPr>
              <a:t>珍惜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</a:rPr>
              <a:t>」為題</a:t>
            </a:r>
          </a:p>
          <a:p>
            <a:pPr eaLnBrk="0"/>
            <a:r>
              <a:rPr lang="zh-TW" altLang="en-US" sz="2800">
                <a:solidFill>
                  <a:schemeClr val="tx1"/>
                </a:solidFill>
                <a:latin typeface="標楷體" pitchFamily="65" charset="-120"/>
              </a:rPr>
              <a:t>，擇一對象，抒發自己的體悟與感想。文長六百字左右。</a:t>
            </a:r>
          </a:p>
          <a:p>
            <a:pPr eaLnBrk="0"/>
            <a:endParaRPr lang="zh-TW" altLang="en-US" sz="2800">
              <a:solidFill>
                <a:schemeClr val="tx1"/>
              </a:solidFill>
              <a:latin typeface="Franklin Gothic Medium" pitchFamily="34" charset="0"/>
            </a:endParaRPr>
          </a:p>
          <a:p>
            <a:pPr eaLnBrk="0"/>
            <a:r>
              <a:rPr lang="zh-TW" altLang="zh-TW" sz="2800" b="1">
                <a:solidFill>
                  <a:schemeClr val="tx1"/>
                </a:solidFill>
                <a:latin typeface="Franklin Gothic Medium" pitchFamily="34" charset="0"/>
              </a:rPr>
              <a:t>作法提示：</a:t>
            </a:r>
            <a:endParaRPr lang="zh-TW" altLang="en-US" sz="2800" b="1">
              <a:solidFill>
                <a:schemeClr val="tx1"/>
              </a:solidFill>
              <a:latin typeface="Franklin Gothic Medium" pitchFamily="34" charset="0"/>
            </a:endParaRPr>
          </a:p>
          <a:p>
            <a:pPr eaLnBrk="0"/>
            <a:r>
              <a:rPr lang="en-US" altLang="zh-TW" sz="2800">
                <a:solidFill>
                  <a:schemeClr val="tx1"/>
                </a:solidFill>
                <a:latin typeface="標楷體" pitchFamily="65" charset="-120"/>
              </a:rPr>
              <a:t>1.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</a:rPr>
              <a:t>父母無怨無悔的付出、師長的諄諄教誨、同學相處的</a:t>
            </a:r>
          </a:p>
          <a:p>
            <a:pPr eaLnBrk="0"/>
            <a:r>
              <a:rPr lang="zh-TW" altLang="en-US" sz="2800">
                <a:solidFill>
                  <a:schemeClr val="tx1"/>
                </a:solidFill>
                <a:latin typeface="標楷體" pitchFamily="65" charset="-120"/>
              </a:rPr>
              <a:t>　情誼，或對寵物的深厚情感，都是可以寫作的材料。</a:t>
            </a:r>
          </a:p>
          <a:p>
            <a:pPr eaLnBrk="0"/>
            <a:r>
              <a:rPr lang="en-US" altLang="zh-TW" sz="2800">
                <a:solidFill>
                  <a:schemeClr val="tx1"/>
                </a:solidFill>
                <a:latin typeface="標楷體" pitchFamily="65" charset="-120"/>
              </a:rPr>
              <a:t>2.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</a:rPr>
              <a:t>可仿</a:t>
            </a:r>
            <a:r>
              <a:rPr lang="en-US" altLang="zh-TW" sz="280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</a:rPr>
              <a:t>目送</a:t>
            </a:r>
            <a:r>
              <a:rPr lang="en-US" altLang="zh-TW" sz="280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</a:rPr>
              <a:t>一文敘事與抒懷交錯的手法寫作。</a:t>
            </a:r>
          </a:p>
          <a:p>
            <a:pPr eaLnBrk="0"/>
            <a:r>
              <a:rPr lang="en-US" altLang="zh-TW" sz="2800">
                <a:solidFill>
                  <a:schemeClr val="tx1"/>
                </a:solidFill>
                <a:latin typeface="標楷體" pitchFamily="65" charset="-120"/>
              </a:rPr>
              <a:t>3.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</a:rPr>
              <a:t>宜透過擁有與失去的過程，寫出對「珍惜」的感受。</a:t>
            </a:r>
            <a:endParaRPr lang="zh-TW" altLang="en-US" sz="2800">
              <a:latin typeface="標楷體" pitchFamily="65" charset="-120"/>
            </a:endParaRPr>
          </a:p>
        </p:txBody>
      </p:sp>
      <p:pic>
        <p:nvPicPr>
          <p:cNvPr id="154627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8" name="標題 1"/>
          <p:cNvSpPr>
            <a:spLocks/>
          </p:cNvSpPr>
          <p:nvPr/>
        </p:nvSpPr>
        <p:spPr bwMode="auto">
          <a:xfrm>
            <a:off x="1455738" y="-234950"/>
            <a:ext cx="5995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kumimoji="0" lang="zh-TW" altLang="zh-TW" sz="4400" b="1">
                <a:solidFill>
                  <a:srgbClr val="FFFFFF"/>
                </a:solidFill>
                <a:latin typeface="標楷體" pitchFamily="65" charset="-120"/>
              </a:rPr>
              <a:t>三、寫作練習</a:t>
            </a:r>
            <a:endParaRPr kumimoji="0" lang="zh-TW" altLang="en-US" sz="4400" b="1">
              <a:solidFill>
                <a:srgbClr val="FFFFFF"/>
              </a:solidFill>
              <a:latin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388" y="1412875"/>
            <a:ext cx="8856662" cy="51117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</a:rPr>
              <a:t>         《</a:t>
            </a:r>
            <a:r>
              <a:rPr lang="zh-TW" altLang="en-US" sz="3200" dirty="0" smtClean="0">
                <a:solidFill>
                  <a:schemeClr val="tx1"/>
                </a:solidFill>
              </a:rPr>
              <a:t>目送</a:t>
            </a:r>
            <a:r>
              <a:rPr lang="en-US" altLang="zh-TW" sz="3200" dirty="0" smtClean="0">
                <a:solidFill>
                  <a:schemeClr val="tx1"/>
                </a:solidFill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</a:rPr>
              <a:t>一書是龍應台放下犀利評論之筆，以書寫親情為主的著作。做為書名的</a:t>
            </a:r>
            <a:r>
              <a:rPr lang="en-US" altLang="zh-TW" sz="3200" dirty="0" smtClean="0">
                <a:solidFill>
                  <a:schemeClr val="tx1"/>
                </a:solidFill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</a:rPr>
              <a:t>目送</a:t>
            </a:r>
            <a:r>
              <a:rPr lang="en-US" altLang="zh-TW" sz="3200" dirty="0" smtClean="0">
                <a:solidFill>
                  <a:schemeClr val="tx1"/>
                </a:solidFill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</a:rPr>
              <a:t>此文，置於本書之首，龍應台以敏銳、深情的文字，寫出對生命本質的探索，及對親子間情緣的感悟。</a:t>
            </a:r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2484438" y="0"/>
            <a:ext cx="4751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寫作背景</a:t>
            </a:r>
          </a:p>
        </p:txBody>
      </p:sp>
      <p:pic>
        <p:nvPicPr>
          <p:cNvPr id="45060" name="Picture 8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5"/>
          <p:cNvSpPr txBox="1">
            <a:spLocks noChangeArrowheads="1"/>
          </p:cNvSpPr>
          <p:nvPr/>
        </p:nvSpPr>
        <p:spPr bwMode="auto">
          <a:xfrm>
            <a:off x="539750" y="984250"/>
            <a:ext cx="820896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zh-TW" altLang="en-US" sz="3000" dirty="0">
                <a:solidFill>
                  <a:schemeClr val="tx1"/>
                </a:solidFill>
                <a:latin typeface="Franklin Gothic Medium" pitchFamily="34" charset="0"/>
              </a:rPr>
              <a:t>        </a:t>
            </a:r>
            <a:r>
              <a:rPr lang="zh-TW" altLang="en-US" sz="3200" dirty="0">
                <a:solidFill>
                  <a:schemeClr val="tx1"/>
                </a:solidFill>
                <a:latin typeface="Franklin Gothic Medium" pitchFamily="34" charset="0"/>
              </a:rPr>
              <a:t>照片是記憶的保鮮盒，收藏我天真的</a:t>
            </a:r>
            <a:r>
              <a:rPr lang="zh-TW" altLang="en-US" sz="3200" dirty="0" smtClean="0">
                <a:solidFill>
                  <a:schemeClr val="tx1"/>
                </a:solidFill>
                <a:latin typeface="Franklin Gothic Medium" pitchFamily="34" charset="0"/>
              </a:rPr>
              <a:t>童年、飛揚</a:t>
            </a:r>
            <a:r>
              <a:rPr lang="zh-TW" altLang="en-US" sz="3200" dirty="0">
                <a:solidFill>
                  <a:schemeClr val="tx1"/>
                </a:solidFill>
                <a:latin typeface="Franklin Gothic Medium" pitchFamily="34" charset="0"/>
              </a:rPr>
              <a:t>的青春，還有媽媽伴隨我成長的軌跡。不需要文字注解，那分愛已經清晰的寫在每一張屬於我們的照片裡。</a:t>
            </a:r>
          </a:p>
          <a:p>
            <a:r>
              <a:rPr lang="zh-TW" altLang="en-US" sz="3200" dirty="0">
                <a:solidFill>
                  <a:schemeClr val="tx1"/>
                </a:solidFill>
                <a:latin typeface="Franklin Gothic Medium" pitchFamily="34" charset="0"/>
              </a:rPr>
              <a:t>　　窗外透進暖暖冬陽，映在媽媽年輕的臉上。肥嘟嘟的小手抓著媽媽的衣襟，嘴裡吸著汩汩乳汁。媽媽凝視著我，甜蜜滿足洋溢在嘴角。離開了孕育我生命的宮殿，攀上媽媽的懷抱，照片裡的我正滿足的品嘗著那一口一口的幸福滋味。</a:t>
            </a:r>
          </a:p>
        </p:txBody>
      </p:sp>
      <p:sp>
        <p:nvSpPr>
          <p:cNvPr id="155651" name="Rectangle 6"/>
          <p:cNvSpPr>
            <a:spLocks noChangeArrowheads="1"/>
          </p:cNvSpPr>
          <p:nvPr/>
        </p:nvSpPr>
        <p:spPr bwMode="auto">
          <a:xfrm>
            <a:off x="2738438" y="-9525"/>
            <a:ext cx="374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000" b="1">
                <a:solidFill>
                  <a:schemeClr val="bg1"/>
                </a:solidFill>
                <a:latin typeface="Arial" charset="0"/>
              </a:rPr>
              <a:t>參考範文：珍惜</a:t>
            </a:r>
          </a:p>
        </p:txBody>
      </p:sp>
      <p:pic>
        <p:nvPicPr>
          <p:cNvPr id="155652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4"/>
          <p:cNvSpPr txBox="1">
            <a:spLocks noChangeArrowheads="1"/>
          </p:cNvSpPr>
          <p:nvPr/>
        </p:nvSpPr>
        <p:spPr bwMode="auto">
          <a:xfrm>
            <a:off x="395288" y="839788"/>
            <a:ext cx="835342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3000" dirty="0">
                <a:solidFill>
                  <a:schemeClr val="tx1"/>
                </a:solidFill>
                <a:latin typeface="標楷體" pitchFamily="65" charset="-120"/>
              </a:rPr>
              <a:t>    </a:t>
            </a:r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</a:rPr>
              <a:t>一張稚嫩的臉龐上，左頰腫脹而瘀青，這是幼兒園中班時，騎腳踏車的一場意外所留下的印記。當時由於路況不熟，一個急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下坡使我</a:t>
            </a:r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</a:rPr>
              <a:t>煞車不及跌到橋邊，緊跟在後的媽媽飛撲而下，希望能及時救到我。在看到我跌落的一剎那，是害怕失去孩子的恐懼吧！媽媽眼裡、心裡只有我而忘了自己，驚惶的撲倒在地，雙手、膝蓋和衣服都磨破了。記得那沾著細沙混著血絲的雙手，是那樣緊緊擁著我，像是護持我一生的承諾。 </a:t>
            </a:r>
          </a:p>
        </p:txBody>
      </p:sp>
      <p:pic>
        <p:nvPicPr>
          <p:cNvPr id="156675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4"/>
          <p:cNvSpPr txBox="1">
            <a:spLocks noChangeArrowheads="1"/>
          </p:cNvSpPr>
          <p:nvPr/>
        </p:nvSpPr>
        <p:spPr bwMode="auto">
          <a:xfrm>
            <a:off x="395288" y="950913"/>
            <a:ext cx="835342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zh-TW" altLang="en-US" sz="3000">
                <a:solidFill>
                  <a:schemeClr val="tx1"/>
                </a:solidFill>
                <a:latin typeface="標楷體" pitchFamily="65" charset="-120"/>
              </a:rPr>
              <a:t>    </a:t>
            </a: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</a:rPr>
              <a:t>長大後，和同學的照片多了，和媽媽的照片少了。是因為我已不需要乳汁的滋養，媽媽的護持和陪伴了嗎？看著照片翻開一頁頁記憶</a:t>
            </a:r>
          </a:p>
          <a:p>
            <a:r>
              <a:rPr lang="zh-TW" altLang="en-US" sz="3200">
                <a:solidFill>
                  <a:schemeClr val="tx1"/>
                </a:solidFill>
                <a:latin typeface="標楷體" pitchFamily="65" charset="-120"/>
              </a:rPr>
              <a:t>，才發現自己愚昧的忽視了「珍惜」的重要。亙古不移的親情，從呱呱墜地那一刻，就與我們的生命緊緊相繫。孩子會長大而父母會老去</a:t>
            </a:r>
          </a:p>
          <a:p>
            <a:r>
              <a:rPr lang="zh-TW" altLang="en-US" sz="3200">
                <a:solidFill>
                  <a:schemeClr val="tx1"/>
                </a:solidFill>
                <a:latin typeface="標楷體" pitchFamily="65" charset="-120"/>
              </a:rPr>
              <a:t>，在歲月的流逝中，情緣無法永駐，唯有珍惜</a:t>
            </a:r>
          </a:p>
          <a:p>
            <a:r>
              <a:rPr lang="zh-TW" altLang="en-US" sz="3200">
                <a:solidFill>
                  <a:schemeClr val="tx1"/>
                </a:solidFill>
                <a:latin typeface="標楷體" pitchFamily="65" charset="-120"/>
              </a:rPr>
              <a:t>，才能讓人生的遺憾畫下休止符。 </a:t>
            </a:r>
          </a:p>
        </p:txBody>
      </p:sp>
      <p:pic>
        <p:nvPicPr>
          <p:cNvPr id="157699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4"/>
          <p:cNvSpPr txBox="1">
            <a:spLocks noChangeArrowheads="1"/>
          </p:cNvSpPr>
          <p:nvPr/>
        </p:nvSpPr>
        <p:spPr bwMode="auto">
          <a:xfrm>
            <a:off x="395288" y="933450"/>
            <a:ext cx="8569325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3000">
                <a:solidFill>
                  <a:schemeClr val="tx1"/>
                </a:solidFill>
                <a:latin typeface="Franklin Gothic Medium" pitchFamily="34" charset="0"/>
              </a:rPr>
              <a:t>　　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</a:rPr>
              <a:t>於是，我了解到所謂珍惜，就是讓每一刻的溫暖與美好，映在眼中刻在心底。因為知道曾有的過去不會再重來，所以能感恩惜福；在彼此的交流互動中，不吝惜表達自己的情意與感動。或許母女情緣僅是人間數十寒暑，但懂得「珍惜」，就能讓相處的時光留下最美的記憶。</a:t>
            </a:r>
          </a:p>
        </p:txBody>
      </p:sp>
      <p:pic>
        <p:nvPicPr>
          <p:cNvPr id="158723" name="Picture 9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7200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zh-TW" altLang="en-US" sz="6600" b="1">
                <a:solidFill>
                  <a:schemeClr val="tx1"/>
                </a:solidFill>
                <a:latin typeface="標楷體" pitchFamily="65" charset="-120"/>
              </a:rPr>
              <a:t>八、統測精選</a:t>
            </a:r>
          </a:p>
        </p:txBody>
      </p:sp>
      <p:pic>
        <p:nvPicPr>
          <p:cNvPr id="159747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 txBox="1">
            <a:spLocks noGrp="1"/>
          </p:cNvSpPr>
          <p:nvPr>
            <p:ph idx="1"/>
          </p:nvPr>
        </p:nvSpPr>
        <p:spPr>
          <a:xfrm>
            <a:off x="107950" y="908050"/>
            <a:ext cx="9217025" cy="5018088"/>
          </a:xfrm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)1.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閱讀下文，並推斷何者與作者所描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述的「文學」特質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</a:rPr>
              <a:t>最不相關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？ 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      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文學像湖中倒影的白楊，像迷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宮中遠眺的星空，又像沙漠中開放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的玫瑰。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龍應台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百年思索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在迷宮中仰望星斗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》)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興發美感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引起遐想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慰藉心靈　 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建構知識                         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                   (96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統測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755650" y="908050"/>
            <a:ext cx="1081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200" b="1">
                <a:solidFill>
                  <a:srgbClr val="FF0000"/>
                </a:solidFill>
                <a:latin typeface="標楷體" pitchFamily="65" charset="-120"/>
              </a:rPr>
              <a:t>D</a:t>
            </a:r>
            <a:endParaRPr lang="zh-TW" altLang="en-US" sz="3200" b="1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160772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0825" y="1773238"/>
            <a:ext cx="8893175" cy="208915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rgbClr val="FF0000"/>
                </a:solidFill>
                <a:latin typeface="標楷體" pitchFamily="65" charset="-120"/>
              </a:rPr>
              <a:t>「迷宮中遠眺的星空」可引起遐想；「沙漠中開放的玫瑰」可慰藉心靈；「湖中倒影的白楊」可興發美感，故此段文字所描述的文學特質與「建構知識」最不相關。</a:t>
            </a:r>
            <a:endParaRPr lang="zh-TW" altLang="en-US" sz="320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endParaRPr lang="en-US" altLang="zh-TW" sz="320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161795" name="Text Box 5"/>
          <p:cNvSpPr txBox="1">
            <a:spLocks noChangeArrowheads="1"/>
          </p:cNvSpPr>
          <p:nvPr/>
        </p:nvSpPr>
        <p:spPr bwMode="auto">
          <a:xfrm>
            <a:off x="611188" y="5661025"/>
            <a:ext cx="67675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3000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kumimoji="0" lang="zh-TW" altLang="en-US" sz="3000">
                <a:solidFill>
                  <a:schemeClr val="tx1"/>
                </a:solidFill>
                <a:latin typeface="Franklin Gothic Medium" pitchFamily="34" charset="0"/>
              </a:rPr>
              <a:t>本題測驗學生</a:t>
            </a:r>
            <a:r>
              <a:rPr kumimoji="0" lang="zh-TW" altLang="en-US" sz="3000" b="1">
                <a:solidFill>
                  <a:schemeClr val="tx1"/>
                </a:solidFill>
                <a:latin typeface="Franklin Gothic Medium" pitchFamily="34" charset="0"/>
              </a:rPr>
              <a:t>閱讀與理解的能力</a:t>
            </a:r>
            <a:r>
              <a:rPr kumimoji="0" lang="zh-TW" altLang="en-US" sz="3000">
                <a:solidFill>
                  <a:schemeClr val="tx1"/>
                </a:solidFill>
                <a:latin typeface="Franklin Gothic Medium" pitchFamily="34" charset="0"/>
              </a:rPr>
              <a:t>。</a:t>
            </a:r>
          </a:p>
        </p:txBody>
      </p:sp>
      <p:sp>
        <p:nvSpPr>
          <p:cNvPr id="161796" name="Text Box 6"/>
          <p:cNvSpPr txBox="1">
            <a:spLocks noChangeArrowheads="1"/>
          </p:cNvSpPr>
          <p:nvPr/>
        </p:nvSpPr>
        <p:spPr bwMode="auto">
          <a:xfrm>
            <a:off x="684213" y="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zh-TW" sz="3200" b="1">
                <a:solidFill>
                  <a:schemeClr val="bg1"/>
                </a:solidFill>
                <a:latin typeface="Franklin Gothic Medium" pitchFamily="34" charset="0"/>
              </a:rPr>
              <a:t>解析：</a:t>
            </a:r>
            <a:endParaRPr kumimoji="0" lang="zh-TW" altLang="en-US" sz="3200" b="1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161797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 txBox="1">
            <a:spLocks noGrp="1"/>
          </p:cNvSpPr>
          <p:nvPr>
            <p:ph idx="1"/>
          </p:nvPr>
        </p:nvSpPr>
        <p:spPr>
          <a:xfrm>
            <a:off x="107950" y="620713"/>
            <a:ext cx="8785225" cy="5586412"/>
          </a:xfrm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2.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閱讀下文，回答第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(1)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～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(3)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題。  （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99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統測）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　　十六歲，他到美國作交換生一年。我送他到機場。告別時，照例擁抱</a:t>
            </a:r>
            <a:r>
              <a:rPr lang="zh-TW" altLang="en-US" sz="3000" dirty="0" smtClean="0">
                <a:solidFill>
                  <a:schemeClr val="tx1"/>
                </a:solidFill>
              </a:rPr>
              <a:t>，我的頭只能貼到他的胸口，好像抱住了長頸鹿的腳。他很明顯地在勉強忍受母親的深情。他在長長的行列裡，等候護照檢驗；我就站在外面，用眼睛跟著他的背影一寸一寸往前挪。終於輪到他，在海關窗口停留片刻，然後拿回護照，閃入一扇門，倏乎不見。我一直在等候，等候他消失前的回頭一瞥。但是他沒有，一次都沒有。</a:t>
            </a:r>
            <a:endParaRPr lang="zh-TW" altLang="en-US" sz="30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162819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 txBox="1">
            <a:spLocks noGrp="1"/>
          </p:cNvSpPr>
          <p:nvPr>
            <p:ph idx="4294967295"/>
          </p:nvPr>
        </p:nvSpPr>
        <p:spPr>
          <a:xfrm>
            <a:off x="179388" y="908050"/>
            <a:ext cx="8785225" cy="5349875"/>
          </a:xfrm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</a:rPr>
              <a:t>　　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現在他二十一歲，上的大學，正好是我教課的大學。但即使是同路，他也不願搭我的車。即使同車，他戴上耳機──只有一個人能聽的音樂，是一扇緊閉的門。有時他在對街等候公車，我從高樓的窗口往下看：一個高高瘦瘦的青年，眼睛望向灰色的海；我只能想像，他的內在世界和我的一樣波濤深邃，但是，我進不去。一會兒公車來了，擋住了他的身影。車子開走，一條空蕩蕩的街，只立著一只郵筒。 </a:t>
            </a:r>
          </a:p>
        </p:txBody>
      </p:sp>
      <p:pic>
        <p:nvPicPr>
          <p:cNvPr id="163843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 txBox="1">
            <a:spLocks noGrp="1"/>
          </p:cNvSpPr>
          <p:nvPr>
            <p:ph idx="4294967295"/>
          </p:nvPr>
        </p:nvSpPr>
        <p:spPr>
          <a:xfrm>
            <a:off x="179388" y="836613"/>
            <a:ext cx="8964612" cy="4229100"/>
          </a:xfrm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</a:rPr>
              <a:t>　　</a:t>
            </a:r>
            <a:r>
              <a:rPr lang="zh-TW" altLang="en-US" sz="3200" dirty="0" smtClean="0">
                <a:solidFill>
                  <a:schemeClr val="tx1"/>
                </a:solidFill>
              </a:rPr>
              <a:t>我慢慢地、慢慢地了解到，所謂父女母子一場，只不過意味著，你和他的緣分就是今生今世不斷地在目送他的背影漸行漸遠。你站立在小路的這一端，看著他逐漸消失在小路轉彎的地方，而且，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他用背影默默告訴你：不必追。  　　　　　　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　　　　　　　　　　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龍應台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目送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〉)</a:t>
            </a:r>
          </a:p>
        </p:txBody>
      </p:sp>
      <p:pic>
        <p:nvPicPr>
          <p:cNvPr id="164867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763713" y="2420938"/>
            <a:ext cx="56165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6600" b="1">
                <a:solidFill>
                  <a:schemeClr val="tx1"/>
                </a:solidFill>
                <a:latin typeface="Arial" charset="0"/>
              </a:rPr>
              <a:t>二、作者介紹</a:t>
            </a:r>
          </a:p>
        </p:txBody>
      </p:sp>
      <p:pic>
        <p:nvPicPr>
          <p:cNvPr id="46083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76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 txBox="1">
            <a:spLocks noGrp="1"/>
          </p:cNvSpPr>
          <p:nvPr>
            <p:ph idx="1"/>
          </p:nvPr>
        </p:nvSpPr>
        <p:spPr>
          <a:xfrm>
            <a:off x="395288" y="692150"/>
            <a:ext cx="8640762" cy="3013075"/>
          </a:xfrm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(    )(1)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上文的主旨在敘寫什麼？　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         (A)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兒子的叛逆令母親失望　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         (B)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母親對親子之情的體悟　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         (C)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母親對遠行兒子的思念　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         (D)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親子之間的誤會與衝突</a:t>
            </a: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935038" y="765175"/>
            <a:ext cx="865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200" b="1">
                <a:solidFill>
                  <a:srgbClr val="FF0000"/>
                </a:solidFill>
                <a:latin typeface="標楷體" pitchFamily="65" charset="-120"/>
              </a:rPr>
              <a:t>B</a:t>
            </a:r>
            <a:endParaRPr lang="zh-TW" altLang="en-US" sz="3200" b="1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165892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內容版面配置區 4"/>
          <p:cNvSpPr>
            <a:spLocks/>
          </p:cNvSpPr>
          <p:nvPr/>
        </p:nvSpPr>
        <p:spPr bwMode="auto">
          <a:xfrm>
            <a:off x="468313" y="3511550"/>
            <a:ext cx="864076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" eaLnBrk="0" hangingPunct="0">
              <a:lnSpc>
                <a:spcPct val="120000"/>
              </a:lnSpc>
              <a:buClr>
                <a:schemeClr val="accent1"/>
              </a:buClr>
              <a:buFont typeface="Wingdings 2" pitchFamily="18" charset="2"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</a:rPr>
              <a:t>由前文的敘述及結語：「我慢慢地、慢慢地了解到，所謂父女母子一場，只不過意味著，你和他的緣分就是今生今世不斷地在目送他的背影漸行漸遠。」可知其主旨在敘寫母親對親子之情的體悟。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 txBox="1">
            <a:spLocks noGrp="1"/>
          </p:cNvSpPr>
          <p:nvPr>
            <p:ph idx="1"/>
          </p:nvPr>
        </p:nvSpPr>
        <p:spPr>
          <a:xfrm>
            <a:off x="-107950" y="908050"/>
            <a:ext cx="9648825" cy="3638550"/>
          </a:xfrm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)(2)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依據上文，「一條空蕩蕩的街，只立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 著一只郵筒」最可能的象徵意義為何？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 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兒子有著過人的身高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 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信件傳遞的速度太慢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latin typeface="標楷體" pitchFamily="65" charset="-120"/>
              </a:rPr>
              <a:t>         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在疏離中期待兒子的回應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 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望子成龍的心願全然落空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539750" y="946150"/>
            <a:ext cx="1008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200" b="1">
                <a:solidFill>
                  <a:srgbClr val="FF0000"/>
                </a:solidFill>
                <a:latin typeface="標楷體" pitchFamily="65" charset="-120"/>
              </a:rPr>
              <a:t>C</a:t>
            </a:r>
            <a:endParaRPr lang="zh-TW" altLang="en-US" sz="3200" b="1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166916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250825" y="5251450"/>
            <a:ext cx="8893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kumimoji="0" lang="zh-TW" altLang="en-US" sz="3200">
                <a:solidFill>
                  <a:srgbClr val="FF0000"/>
                </a:solidFill>
                <a:latin typeface="Franklin Gothic Medium" pitchFamily="34" charset="0"/>
              </a:rPr>
              <a:t>郵筒的功能在傳遞雙方訊息，故有象徵回應之意。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5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 txBox="1">
            <a:spLocks noGrp="1"/>
          </p:cNvSpPr>
          <p:nvPr>
            <p:ph idx="1"/>
          </p:nvPr>
        </p:nvSpPr>
        <p:spPr>
          <a:xfrm>
            <a:off x="107950" y="836613"/>
            <a:ext cx="8856663" cy="5410200"/>
          </a:xfrm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)(3)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下列關於上文敘寫方式的敘述，何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者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</a:rPr>
              <a:t>不正確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？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 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先說事件，再說思考體會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 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事件中凸顯了母親、兒子的心態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對比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 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透過「母親望著兒子」的描寫，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寓託母親的關愛　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 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藉由母子的對話，呈現親情因代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溝而產生的轉變</a:t>
            </a: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684213" y="908050"/>
            <a:ext cx="865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200" b="1">
                <a:solidFill>
                  <a:srgbClr val="FF0000"/>
                </a:solidFill>
                <a:latin typeface="標楷體" pitchFamily="65" charset="-120"/>
              </a:rPr>
              <a:t>D</a:t>
            </a:r>
            <a:endParaRPr lang="zh-TW" altLang="en-US" sz="3200" b="1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167940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 txBox="1">
            <a:spLocks noGrp="1"/>
          </p:cNvSpPr>
          <p:nvPr>
            <p:ph idx="1"/>
          </p:nvPr>
        </p:nvSpPr>
        <p:spPr>
          <a:xfrm>
            <a:off x="215900" y="871538"/>
            <a:ext cx="9180513" cy="5078412"/>
          </a:xfrm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文中無母子對話，亦未言及因代溝而產生的轉變。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</a:rPr>
              <a:t>(A)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一、二段敘述事件，末段表達思考體會。</a:t>
            </a:r>
            <a:endParaRPr lang="en-US" altLang="zh-TW" sz="3000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</a:rPr>
              <a:t>(B)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擁抱時，母親的深情與兒子的勉強忍受；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以及 </a:t>
            </a:r>
            <a:endParaRPr lang="en-US" altLang="zh-TW" sz="3000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等候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護照檢驗時，母親的目光追隨的依戀不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捨與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兒子倏忽轉身離開的輕忽無謂，凸顯出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母親、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兒子心態的對比。</a:t>
            </a:r>
            <a:endParaRPr lang="en-US" altLang="zh-TW" sz="3000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</a:rPr>
              <a:t>(C)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「用眼睛跟著他的背影一寸一寸往前挪」、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「從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高樓的窗口往下看」，寄寓出母親的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關愛之意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</a:rPr>
              <a:t>。</a:t>
            </a:r>
            <a:endParaRPr lang="zh-TW" altLang="en-US" sz="3000" dirty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endParaRPr lang="zh-TW" altLang="en-US" sz="3000" dirty="0" smtClean="0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168963" name="Text Box 5"/>
          <p:cNvSpPr txBox="1">
            <a:spLocks noChangeArrowheads="1"/>
          </p:cNvSpPr>
          <p:nvPr/>
        </p:nvSpPr>
        <p:spPr bwMode="auto">
          <a:xfrm>
            <a:off x="757238" y="5373688"/>
            <a:ext cx="67675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3000" dirty="0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kumimoji="0" lang="zh-TW" altLang="en-US" sz="3000" dirty="0">
                <a:solidFill>
                  <a:schemeClr val="tx1"/>
                </a:solidFill>
                <a:latin typeface="Franklin Gothic Medium" pitchFamily="34" charset="0"/>
              </a:rPr>
              <a:t>本題測驗學生</a:t>
            </a:r>
            <a:r>
              <a:rPr kumimoji="0" lang="zh-TW" altLang="en-US" sz="3000" b="1" dirty="0">
                <a:solidFill>
                  <a:schemeClr val="tx1"/>
                </a:solidFill>
                <a:latin typeface="Franklin Gothic Medium" pitchFamily="34" charset="0"/>
              </a:rPr>
              <a:t>閱讀與理解的能力</a:t>
            </a:r>
            <a:r>
              <a:rPr kumimoji="0" lang="zh-TW" altLang="en-US" sz="3000" dirty="0">
                <a:solidFill>
                  <a:schemeClr val="tx1"/>
                </a:solidFill>
                <a:latin typeface="Franklin Gothic Medium" pitchFamily="34" charset="0"/>
              </a:rPr>
              <a:t>。</a:t>
            </a:r>
          </a:p>
        </p:txBody>
      </p:sp>
      <p:sp>
        <p:nvSpPr>
          <p:cNvPr id="168964" name="Text Box 7"/>
          <p:cNvSpPr txBox="1">
            <a:spLocks noChangeArrowheads="1"/>
          </p:cNvSpPr>
          <p:nvPr/>
        </p:nvSpPr>
        <p:spPr bwMode="auto">
          <a:xfrm>
            <a:off x="755650" y="4445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zh-TW" sz="3200" b="1">
                <a:solidFill>
                  <a:schemeClr val="bg1"/>
                </a:solidFill>
                <a:latin typeface="Franklin Gothic Medium" pitchFamily="34" charset="0"/>
              </a:rPr>
              <a:t>解析：</a:t>
            </a:r>
            <a:endParaRPr kumimoji="0" lang="zh-TW" altLang="en-US" sz="3200" b="1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168965" name="Picture 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 txBox="1">
            <a:spLocks noGrp="1"/>
          </p:cNvSpPr>
          <p:nvPr>
            <p:ph idx="4294967295"/>
          </p:nvPr>
        </p:nvSpPr>
        <p:spPr>
          <a:xfrm>
            <a:off x="34925" y="692150"/>
            <a:ext cx="8856663" cy="6592888"/>
          </a:xfrm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)3.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以生活語言解讀《論語》文句，下列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何者最恰當？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色難」：從「久病無孝子」可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以印證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「知之為知之」：是「心有靈犀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」的一種試探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「小人長戚戚」：受盡地獄般的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折磨而疲憊不堪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「巧言令色」：大部分的話都在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表明心跡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>
                <a:solidFill>
                  <a:schemeClr val="tx1"/>
                </a:solidFill>
                <a:latin typeface="標楷體" pitchFamily="65" charset="-120"/>
              </a:rPr>
              <a:t>	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		(102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統測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388099" name="Text Box 3"/>
          <p:cNvSpPr txBox="1">
            <a:spLocks noChangeArrowheads="1"/>
          </p:cNvSpPr>
          <p:nvPr/>
        </p:nvSpPr>
        <p:spPr bwMode="auto">
          <a:xfrm>
            <a:off x="538163" y="765175"/>
            <a:ext cx="865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200" b="1">
                <a:solidFill>
                  <a:srgbClr val="FF0000"/>
                </a:solidFill>
                <a:latin typeface="標楷體" pitchFamily="65" charset="-120"/>
              </a:rPr>
              <a:t>A</a:t>
            </a:r>
            <a:endParaRPr lang="zh-TW" altLang="en-US" sz="3200" b="1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16998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Text Box 2"/>
          <p:cNvSpPr txBox="1">
            <a:spLocks noChangeArrowheads="1"/>
          </p:cNvSpPr>
          <p:nvPr/>
        </p:nvSpPr>
        <p:spPr bwMode="auto">
          <a:xfrm>
            <a:off x="358775" y="836613"/>
            <a:ext cx="846137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</a:rPr>
              <a:t>(A)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色難：侍奉父母，最難能可貴的是表現出</a:t>
            </a:r>
          </a:p>
          <a:p>
            <a:pPr>
              <a:lnSpc>
                <a:spcPct val="110000"/>
              </a:lnSpc>
            </a:pP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   愉悅的臉色。語本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</a:rPr>
              <a:t>〈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為政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</a:rPr>
              <a:t>〉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第八：「子夏</a:t>
            </a:r>
          </a:p>
          <a:p>
            <a:pPr>
              <a:lnSpc>
                <a:spcPct val="110000"/>
              </a:lnSpc>
            </a:pP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   問孝。子曰：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</a:rPr>
              <a:t>『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色難。有事弟子服其勞。</a:t>
            </a:r>
          </a:p>
          <a:p>
            <a:pPr>
              <a:lnSpc>
                <a:spcPct val="110000"/>
              </a:lnSpc>
            </a:pP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   有酒食，先生饌，曾是以為孝乎？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</a:rPr>
              <a:t>』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」</a:t>
            </a:r>
          </a:p>
          <a:p>
            <a:pPr>
              <a:lnSpc>
                <a:spcPct val="110000"/>
              </a:lnSpc>
            </a:pP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</a:rPr>
              <a:t>(B)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知之為知之：知道的就說知道。語本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</a:rPr>
              <a:t>〈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為</a:t>
            </a:r>
          </a:p>
          <a:p>
            <a:pPr>
              <a:lnSpc>
                <a:spcPct val="110000"/>
              </a:lnSpc>
            </a:pP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   政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</a:rPr>
              <a:t>〉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第二：「子曰：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</a:rPr>
              <a:t>『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由，誨女知之乎！</a:t>
            </a:r>
          </a:p>
          <a:p>
            <a:pPr>
              <a:lnSpc>
                <a:spcPct val="110000"/>
              </a:lnSpc>
            </a:pP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   知之為知之，不知為不知，是知也。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</a:rPr>
              <a:t>』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」</a:t>
            </a:r>
          </a:p>
          <a:p>
            <a:pPr>
              <a:lnSpc>
                <a:spcPct val="110000"/>
              </a:lnSpc>
            </a:pP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</a:rPr>
              <a:t>(C)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小人長戚戚：小人心中經常感到憂慮、煩</a:t>
            </a:r>
          </a:p>
          <a:p>
            <a:pPr>
              <a:lnSpc>
                <a:spcPct val="110000"/>
              </a:lnSpc>
            </a:pP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   惱。語本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</a:rPr>
              <a:t>〈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述而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</a:rPr>
              <a:t>〉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第七：「子曰：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</a:rPr>
              <a:t>『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君子</a:t>
            </a:r>
          </a:p>
          <a:p>
            <a:pPr>
              <a:lnSpc>
                <a:spcPct val="110000"/>
              </a:lnSpc>
            </a:pP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   坦蕩蕩，小人長戚戚。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</a:rPr>
              <a:t>』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」</a:t>
            </a:r>
          </a:p>
        </p:txBody>
      </p:sp>
      <p:sp>
        <p:nvSpPr>
          <p:cNvPr id="171011" name="Text Box 4"/>
          <p:cNvSpPr txBox="1">
            <a:spLocks noChangeArrowheads="1"/>
          </p:cNvSpPr>
          <p:nvPr/>
        </p:nvSpPr>
        <p:spPr bwMode="auto">
          <a:xfrm>
            <a:off x="755650" y="4445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zh-TW" sz="3200" b="1">
                <a:solidFill>
                  <a:schemeClr val="bg1"/>
                </a:solidFill>
                <a:latin typeface="Franklin Gothic Medium" pitchFamily="34" charset="0"/>
              </a:rPr>
              <a:t>解析：</a:t>
            </a:r>
            <a:endParaRPr kumimoji="0" lang="zh-TW" altLang="en-US" sz="3200" b="1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171012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2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2"/>
          <p:cNvSpPr txBox="1">
            <a:spLocks noChangeArrowheads="1"/>
          </p:cNvSpPr>
          <p:nvPr/>
        </p:nvSpPr>
        <p:spPr bwMode="auto">
          <a:xfrm>
            <a:off x="323850" y="981075"/>
            <a:ext cx="8316913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</a:rPr>
              <a:t>(D)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巧言令色：說好聽的話諂媚別人，裝出和</a:t>
            </a:r>
          </a:p>
          <a:p>
            <a:pPr>
              <a:lnSpc>
                <a:spcPct val="120000"/>
              </a:lnSpc>
            </a:pP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   善的臉色奉承別人。語本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</a:rPr>
              <a:t>〈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學而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</a:rPr>
              <a:t>〉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第一： </a:t>
            </a:r>
          </a:p>
          <a:p>
            <a:pPr>
              <a:lnSpc>
                <a:spcPct val="120000"/>
              </a:lnSpc>
            </a:pP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   「子曰：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</a:rPr>
              <a:t>『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巧言，令色，鮮矣仁。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</a:rPr>
              <a:t>』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</a:rPr>
              <a:t>」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755650" y="4445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zh-TW" sz="3200" b="1">
                <a:solidFill>
                  <a:schemeClr val="bg1"/>
                </a:solidFill>
                <a:latin typeface="Franklin Gothic Medium" pitchFamily="34" charset="0"/>
              </a:rPr>
              <a:t>解析：</a:t>
            </a:r>
            <a:endParaRPr kumimoji="0" lang="zh-TW" altLang="en-US" sz="3200" b="1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541338" y="5876925"/>
            <a:ext cx="67675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3000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kumimoji="0" lang="zh-TW" altLang="en-US" sz="3000">
                <a:solidFill>
                  <a:schemeClr val="tx1"/>
                </a:solidFill>
                <a:latin typeface="Franklin Gothic Medium" pitchFamily="34" charset="0"/>
              </a:rPr>
              <a:t>本題測驗學生</a:t>
            </a:r>
            <a:r>
              <a:rPr kumimoji="0" lang="zh-TW" altLang="en-US" sz="3000" b="1">
                <a:solidFill>
                  <a:schemeClr val="tx1"/>
                </a:solidFill>
                <a:latin typeface="Franklin Gothic Medium" pitchFamily="34" charset="0"/>
              </a:rPr>
              <a:t>文學常識的能力</a:t>
            </a:r>
            <a:r>
              <a:rPr kumimoji="0" lang="zh-TW" altLang="en-US" sz="3000">
                <a:solidFill>
                  <a:schemeClr val="tx1"/>
                </a:solidFill>
                <a:latin typeface="Franklin Gothic Medium" pitchFamily="34" charset="0"/>
              </a:rPr>
              <a:t>。</a:t>
            </a:r>
          </a:p>
        </p:txBody>
      </p:sp>
      <p:pic>
        <p:nvPicPr>
          <p:cNvPr id="172037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4"/>
          <p:cNvSpPr txBox="1">
            <a:spLocks noChangeArrowheads="1"/>
          </p:cNvSpPr>
          <p:nvPr/>
        </p:nvSpPr>
        <p:spPr bwMode="auto">
          <a:xfrm>
            <a:off x="1547813" y="2276475"/>
            <a:ext cx="6553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zh-TW" altLang="en-US" sz="6600" b="1">
                <a:solidFill>
                  <a:schemeClr val="tx1"/>
                </a:solidFill>
                <a:latin typeface="標楷體" pitchFamily="65" charset="-120"/>
              </a:rPr>
              <a:t>九、延伸閱讀</a:t>
            </a:r>
          </a:p>
        </p:txBody>
      </p:sp>
      <p:pic>
        <p:nvPicPr>
          <p:cNvPr id="173059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矩形 2"/>
          <p:cNvSpPr>
            <a:spLocks noChangeArrowheads="1"/>
          </p:cNvSpPr>
          <p:nvPr/>
        </p:nvSpPr>
        <p:spPr bwMode="auto">
          <a:xfrm>
            <a:off x="-36513" y="836613"/>
            <a:ext cx="896461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zh-TW" altLang="en-US">
                <a:solidFill>
                  <a:schemeClr val="tx1"/>
                </a:solidFill>
                <a:latin typeface="標楷體" pitchFamily="65" charset="-120"/>
              </a:rPr>
              <a:t>　　華安一出生，龍應台就以國語和孩子交談</a:t>
            </a:r>
          </a:p>
          <a:p>
            <a:pPr lvl="1"/>
            <a:r>
              <a:rPr lang="zh-TW" altLang="en-US">
                <a:solidFill>
                  <a:schemeClr val="tx1"/>
                </a:solidFill>
                <a:latin typeface="標楷體" pitchFamily="65" charset="-120"/>
              </a:rPr>
              <a:t>，華安的爸爸是德國人，講標準德語，所以華安和爸爸講德語，而龍應台夫妻間交談則說英語。華安幼時一家人住在瑞士，華安在幼兒園裡，跟老師小朋友們說的是瑞士話。瑞士人講方言德語，一如講國語的人聽不懂閩南語一樣</a:t>
            </a:r>
          </a:p>
          <a:p>
            <a:pPr lvl="1"/>
            <a:r>
              <a:rPr lang="zh-TW" altLang="en-US">
                <a:solidFill>
                  <a:schemeClr val="tx1"/>
                </a:solidFill>
                <a:latin typeface="標楷體" pitchFamily="65" charset="-120"/>
              </a:rPr>
              <a:t>，德國人往往聽不懂瑞士人的方言。</a:t>
            </a:r>
          </a:p>
          <a:p>
            <a:pPr lvl="1"/>
            <a:r>
              <a:rPr lang="zh-TW" altLang="en-US">
                <a:solidFill>
                  <a:schemeClr val="tx1"/>
                </a:solidFill>
                <a:latin typeface="標楷體" pitchFamily="65" charset="-120"/>
              </a:rPr>
              <a:t>    在幼兒園裡，華安嘰哩咕嚕的自言自語，大眼睛的保母蘇姍聽不懂，心想華安一定是在講國語。在家裡，華安自言自語發一個音，媽媽聽不懂，和爸爸打探：「是德語嗎？」</a:t>
            </a:r>
            <a:endParaRPr lang="en-US" altLang="zh-TW">
              <a:solidFill>
                <a:schemeClr val="tx1"/>
              </a:solidFill>
              <a:latin typeface="標楷體" pitchFamily="65" charset="-120"/>
            </a:endParaRPr>
          </a:p>
          <a:p>
            <a:pPr lvl="1"/>
            <a:r>
              <a:rPr lang="zh-TW" altLang="en-US">
                <a:solidFill>
                  <a:schemeClr val="tx1"/>
                </a:solidFill>
                <a:latin typeface="標楷體" pitchFamily="65" charset="-120"/>
              </a:rPr>
              <a:t>    </a:t>
            </a:r>
          </a:p>
        </p:txBody>
      </p:sp>
      <p:sp>
        <p:nvSpPr>
          <p:cNvPr id="174083" name="Text Box 8"/>
          <p:cNvSpPr txBox="1">
            <a:spLocks noChangeArrowheads="1"/>
          </p:cNvSpPr>
          <p:nvPr/>
        </p:nvSpPr>
        <p:spPr bwMode="auto">
          <a:xfrm>
            <a:off x="1042988" y="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Franklin Gothic Medium" pitchFamily="34" charset="0"/>
              </a:rPr>
              <a:t>多國語言的小華安</a:t>
            </a:r>
          </a:p>
        </p:txBody>
      </p:sp>
      <p:pic>
        <p:nvPicPr>
          <p:cNvPr id="174084" name="Picture 9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矩形 2"/>
          <p:cNvSpPr>
            <a:spLocks noChangeArrowheads="1"/>
          </p:cNvSpPr>
          <p:nvPr/>
        </p:nvSpPr>
        <p:spPr bwMode="auto">
          <a:xfrm>
            <a:off x="-215900" y="746125"/>
            <a:ext cx="9251950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zh-TW" altLang="en-US" dirty="0">
                <a:solidFill>
                  <a:schemeClr val="tx1"/>
                </a:solidFill>
                <a:latin typeface="標楷體" pitchFamily="65" charset="-120"/>
              </a:rPr>
              <a:t>    「不是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</a:rPr>
              <a:t>。」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</a:rPr>
              <a:t>爸爸說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</a:rPr>
              <a:t>，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</a:rPr>
              <a:t>接著問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</a:rPr>
              <a:t>：「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</a:rPr>
              <a:t>是國語嗎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</a:rPr>
              <a:t>？」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</a:endParaRPr>
          </a:p>
          <a:p>
            <a:pPr lvl="1"/>
            <a:r>
              <a:rPr lang="zh-TW" altLang="en-US" dirty="0">
                <a:solidFill>
                  <a:schemeClr val="tx1"/>
                </a:solidFill>
                <a:latin typeface="標楷體" pitchFamily="65" charset="-120"/>
              </a:rPr>
              <a:t>    「不是。」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</a:endParaRPr>
          </a:p>
          <a:p>
            <a:pPr lvl="1"/>
            <a:r>
              <a:rPr lang="zh-TW" altLang="en-US" dirty="0">
                <a:solidFill>
                  <a:schemeClr val="tx1"/>
                </a:solidFill>
                <a:latin typeface="標楷體" pitchFamily="65" charset="-120"/>
              </a:rPr>
              <a:t>    「那一定是瑞語了！」爸爸媽媽像合唱似的一起說。</a:t>
            </a:r>
          </a:p>
          <a:p>
            <a:pPr lvl="1"/>
            <a:r>
              <a:rPr lang="zh-TW" altLang="en-US" dirty="0">
                <a:solidFill>
                  <a:schemeClr val="tx1"/>
                </a:solidFill>
                <a:latin typeface="標楷體" pitchFamily="65" charset="-120"/>
              </a:rPr>
              <a:t>    就這樣，小華安使大家都很忙碌：蘇姍學中文，媽媽學德語，爸爸學瑞語。所有語言都學會了之後，大人才能完全聽懂華安的話。爸爸略帶安慰的說：「幸好他還聽不懂英語</a:t>
            </a:r>
            <a:r>
              <a:rPr lang="en-US" altLang="zh-TW" sz="2000" dirty="0">
                <a:solidFill>
                  <a:schemeClr val="tx1"/>
                </a:solidFill>
                <a:latin typeface="標楷體" pitchFamily="65" charset="-120"/>
              </a:rPr>
              <a:t>……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</a:rPr>
              <a:t>」</a:t>
            </a:r>
          </a:p>
          <a:p>
            <a:pPr lvl="1"/>
            <a:r>
              <a:rPr lang="zh-TW" altLang="en-US" dirty="0">
                <a:solidFill>
                  <a:schemeClr val="tx1"/>
                </a:solidFill>
                <a:latin typeface="標楷體" pitchFamily="65" charset="-120"/>
              </a:rPr>
              <a:t>    爸爸媽媽怕小傢伙搞糊塗了，向來不教英語，英語就變成大人之間的祕語。有一天上午</a:t>
            </a:r>
            <a:r>
              <a:rPr lang="zh-TW" altLang="en-US" dirty="0">
                <a:solidFill>
                  <a:schemeClr val="tx1"/>
                </a:solidFill>
              </a:rPr>
              <a:t>，華安敲破了一個生雞蛋。蛋黃流在地板上，往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1042988" y="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Franklin Gothic Medium" pitchFamily="34" charset="0"/>
              </a:rPr>
              <a:t>多國語言的小華安</a:t>
            </a:r>
          </a:p>
        </p:txBody>
      </p:sp>
      <p:pic>
        <p:nvPicPr>
          <p:cNvPr id="17510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7"/>
          <p:cNvSpPr txBox="1">
            <a:spLocks noChangeArrowheads="1"/>
          </p:cNvSpPr>
          <p:nvPr/>
        </p:nvSpPr>
        <p:spPr bwMode="auto">
          <a:xfrm>
            <a:off x="179388" y="1125538"/>
            <a:ext cx="8893175" cy="472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kumimoji="0" lang="zh-TW" altLang="en-US" sz="3200" b="1">
                <a:solidFill>
                  <a:srgbClr val="0070C0"/>
                </a:solidFill>
                <a:latin typeface="Franklin Gothic Medium" pitchFamily="34" charset="0"/>
              </a:rPr>
              <a:t>生平傳略</a:t>
            </a:r>
            <a:endParaRPr kumimoji="0" lang="en-US" altLang="zh-TW" sz="3200">
              <a:latin typeface="Franklin Gothic Medium" pitchFamily="34" charset="0"/>
            </a:endParaRPr>
          </a:p>
          <a:p>
            <a:pPr>
              <a:buClr>
                <a:srgbClr val="808000"/>
              </a:buClr>
              <a:buFont typeface="Wingdings" pitchFamily="2" charset="2"/>
              <a:buNone/>
            </a:pPr>
            <a:r>
              <a:rPr lang="zh-TW" altLang="en-US" sz="3200">
                <a:solidFill>
                  <a:schemeClr val="tx1"/>
                </a:solidFill>
                <a:latin typeface="標楷體" pitchFamily="65" charset="-120"/>
              </a:rPr>
              <a:t>    </a:t>
            </a:r>
            <a:r>
              <a:rPr kumimoji="0" lang="zh-TW" altLang="en-US" sz="3200">
                <a:solidFill>
                  <a:schemeClr val="tx1"/>
                </a:solidFill>
              </a:rPr>
              <a:t>龍應台　，祖籍湖南省衡山縣，民國四十一年生於高雄縣大寮鄉（今高雄市大寮區）。國立成功大學外國語文學系畢業，美國堪薩斯州立大學英美文學博士，曾旅居瑞士及德國。歷任美國紐約市立大學、德國海德堡大學、臺灣國立清華大學　、香港大學教授　，曾任臺北市文化局首任局長　、我國首任文化部部長。</a:t>
            </a:r>
            <a:endParaRPr kumimoji="0" lang="en-US" altLang="zh-TW" sz="32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kumimoji="0" lang="zh-TW" altLang="en-US" sz="3200">
              <a:solidFill>
                <a:schemeClr val="tx1"/>
              </a:solidFill>
            </a:endParaRPr>
          </a:p>
        </p:txBody>
      </p:sp>
      <p:pic>
        <p:nvPicPr>
          <p:cNvPr id="47107" name="Picture 8" descr="圖片2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841500"/>
            <a:ext cx="298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9" descr="圖片2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192588"/>
            <a:ext cx="298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0" descr="圖片2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192588"/>
            <a:ext cx="298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1" descr="圖片2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768850"/>
            <a:ext cx="298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12"/>
          <p:cNvSpPr txBox="1">
            <a:spLocks noChangeArrowheads="1"/>
          </p:cNvSpPr>
          <p:nvPr/>
        </p:nvSpPr>
        <p:spPr bwMode="auto">
          <a:xfrm>
            <a:off x="2484438" y="-69850"/>
            <a:ext cx="4751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作者介紹－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1</a:t>
            </a:r>
          </a:p>
        </p:txBody>
      </p:sp>
      <p:pic>
        <p:nvPicPr>
          <p:cNvPr id="47112" name="Picture 13" descr="下一頁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矩形 2"/>
          <p:cNvSpPr>
            <a:spLocks noChangeArrowheads="1"/>
          </p:cNvSpPr>
          <p:nvPr/>
        </p:nvSpPr>
        <p:spPr bwMode="auto">
          <a:xfrm>
            <a:off x="-319771" y="1000125"/>
            <a:ext cx="954087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zh-TW" altLang="en-US" dirty="0">
                <a:solidFill>
                  <a:schemeClr val="tx1"/>
                </a:solidFill>
                <a:latin typeface="標楷體" pitchFamily="65" charset="-120"/>
              </a:rPr>
              <a:t>白色的地毯擴張。肇事者歡呼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</a:rPr>
              <a:t>：「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</a:rPr>
              <a:t>媽媽，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</a:rPr>
              <a:t>LOOK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</a:rPr>
              <a:t>──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」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</a:endParaRPr>
          </a:p>
          <a:p>
            <a:pPr lvl="1"/>
            <a:r>
              <a:rPr lang="zh-TW" altLang="en-US" dirty="0">
                <a:solidFill>
                  <a:schemeClr val="tx1"/>
                </a:solidFill>
                <a:latin typeface="標楷體" pitchFamily="65" charset="-120"/>
              </a:rPr>
              <a:t>    媽媽看見了，大叫一聲「哎呀」，慌忙去搶救。擦地板正起勁的當兒，突然想到什麼，眼睛尋找華安：「你剛剛說什麼？」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</a:endParaRPr>
          </a:p>
          <a:p>
            <a:pPr lvl="1"/>
            <a:r>
              <a:rPr lang="zh-TW" altLang="en-US" dirty="0">
                <a:solidFill>
                  <a:schemeClr val="tx1"/>
                </a:solidFill>
                <a:latin typeface="標楷體" pitchFamily="65" charset="-120"/>
              </a:rPr>
              <a:t>    「</a:t>
            </a: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</a:rPr>
              <a:t>LOOK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</a:rPr>
              <a:t>，媽媽！」小孩得意的欣賞媽媽的驚訝，「</a:t>
            </a: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</a:rPr>
              <a:t>LOOK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</a:rPr>
              <a:t>！」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</a:endParaRPr>
          </a:p>
          <a:p>
            <a:pPr lvl="1"/>
            <a:r>
              <a:rPr lang="zh-TW" altLang="en-US" dirty="0">
                <a:solidFill>
                  <a:schemeClr val="tx1"/>
                </a:solidFill>
                <a:latin typeface="標楷體" pitchFamily="65" charset="-120"/>
              </a:rPr>
              <a:t>    媽媽丟下抹布，沮喪的說：「完了，他開始懂英語了！」      </a:t>
            </a: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</a:rPr>
              <a:t>取材自龍應台著</a:t>
            </a: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</a:rPr>
              <a:t>孩子你慢慢來</a:t>
            </a: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</a:rPr>
              <a:t>》)</a:t>
            </a:r>
            <a:endParaRPr lang="zh-TW" altLang="en-US" sz="2400" dirty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1042988" y="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Franklin Gothic Medium" pitchFamily="34" charset="0"/>
              </a:rPr>
              <a:t>多國語言的小華安</a:t>
            </a:r>
          </a:p>
        </p:txBody>
      </p:sp>
      <p:pic>
        <p:nvPicPr>
          <p:cNvPr id="176132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7200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zh-TW" altLang="en-US" sz="6600" b="1">
                <a:solidFill>
                  <a:schemeClr val="tx1"/>
                </a:solidFill>
                <a:latin typeface="標楷體" pitchFamily="65" charset="-120"/>
              </a:rPr>
              <a:t>十、網路資源</a:t>
            </a:r>
          </a:p>
        </p:txBody>
      </p:sp>
      <p:pic>
        <p:nvPicPr>
          <p:cNvPr id="177155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4294967295"/>
          </p:nvPr>
        </p:nvSpPr>
        <p:spPr bwMode="auto">
          <a:xfrm>
            <a:off x="736600" y="1052513"/>
            <a:ext cx="8407400" cy="4824412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-273050" eaLnBrk="1" hangingPunct="1">
              <a:spcBef>
                <a:spcPts val="575"/>
              </a:spcBef>
              <a:buFont typeface="Wingdings 2" pitchFamily="18" charset="2"/>
              <a:buChar char=""/>
              <a:defRPr/>
            </a:pPr>
            <a:endParaRPr lang="en-US" altLang="zh-TW" sz="3600" smtClean="0">
              <a:solidFill>
                <a:srgbClr val="F2F2F2"/>
              </a:solidFill>
            </a:endParaRPr>
          </a:p>
          <a:p>
            <a:pPr indent="-273050" eaLnBrk="1" hangingPunct="1">
              <a:spcBef>
                <a:spcPts val="575"/>
              </a:spcBef>
              <a:defRPr/>
            </a:pPr>
            <a:r>
              <a:rPr lang="zh-TW" altLang="en-US" sz="3600" smtClean="0">
                <a:solidFill>
                  <a:schemeClr val="bg2"/>
                </a:solidFill>
                <a:hlinkClick r:id="rId3"/>
              </a:rPr>
              <a:t>龍應台文化基金會</a:t>
            </a:r>
            <a:endParaRPr lang="zh-TW" altLang="en-US" sz="3600" smtClean="0">
              <a:solidFill>
                <a:schemeClr val="bg2"/>
              </a:solidFill>
            </a:endParaRPr>
          </a:p>
          <a:p>
            <a:pPr indent="-273050" eaLnBrk="1" hangingPunct="1">
              <a:spcBef>
                <a:spcPts val="575"/>
              </a:spcBef>
              <a:buFont typeface="Wingdings 2" pitchFamily="18" charset="2"/>
              <a:buNone/>
              <a:defRPr/>
            </a:pPr>
            <a:endParaRPr lang="zh-TW" altLang="en-US" sz="3600" smtClean="0">
              <a:solidFill>
                <a:schemeClr val="bg2"/>
              </a:solidFill>
            </a:endParaRPr>
          </a:p>
        </p:txBody>
      </p:sp>
      <p:pic>
        <p:nvPicPr>
          <p:cNvPr id="178179" name="Picture 5" descr="下ICON-回主目錄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7"/>
          <p:cNvSpPr txBox="1">
            <a:spLocks noChangeArrowheads="1"/>
          </p:cNvSpPr>
          <p:nvPr/>
        </p:nvSpPr>
        <p:spPr bwMode="auto">
          <a:xfrm>
            <a:off x="215900" y="1111250"/>
            <a:ext cx="8964613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kumimoji="0" lang="zh-TW" altLang="en-US" sz="3200" b="1">
                <a:solidFill>
                  <a:srgbClr val="0070C0"/>
                </a:solidFill>
                <a:latin typeface="標楷體" pitchFamily="65" charset="-120"/>
              </a:rPr>
              <a:t>文學風格</a:t>
            </a:r>
            <a:endParaRPr kumimoji="0" lang="en-US" altLang="zh-TW" sz="3200">
              <a:latin typeface="標楷體" pitchFamily="65" charset="-120"/>
            </a:endParaRPr>
          </a:p>
          <a:p>
            <a:r>
              <a:rPr lang="zh-TW" altLang="en-US" sz="3200">
                <a:solidFill>
                  <a:schemeClr val="tx1"/>
                </a:solidFill>
                <a:latin typeface="標楷體" pitchFamily="65" charset="-120"/>
              </a:rPr>
              <a:t>    </a:t>
            </a:r>
            <a:r>
              <a:rPr kumimoji="0" lang="zh-TW" altLang="en-US" sz="3200">
                <a:solidFill>
                  <a:schemeClr val="tx1"/>
                </a:solidFill>
              </a:rPr>
              <a:t>民國七十三年龍應台在</a:t>
            </a:r>
            <a:r>
              <a:rPr kumimoji="0" lang="en-US" altLang="zh-TW" sz="3200">
                <a:solidFill>
                  <a:schemeClr val="tx1"/>
                </a:solidFill>
              </a:rPr>
              <a:t>《</a:t>
            </a:r>
            <a:r>
              <a:rPr kumimoji="0" lang="zh-TW" altLang="en-US" sz="3200">
                <a:solidFill>
                  <a:schemeClr val="tx1"/>
                </a:solidFill>
              </a:rPr>
              <a:t>中國時報</a:t>
            </a:r>
            <a:r>
              <a:rPr kumimoji="0" lang="en-US" altLang="zh-TW" sz="3200">
                <a:solidFill>
                  <a:srgbClr val="000000"/>
                </a:solidFill>
                <a:latin typeface="標楷體" pitchFamily="65" charset="-120"/>
              </a:rPr>
              <a:t>‧</a:t>
            </a:r>
            <a:r>
              <a:rPr kumimoji="0" lang="zh-TW" altLang="en-US" sz="3200">
                <a:solidFill>
                  <a:schemeClr val="tx1"/>
                </a:solidFill>
              </a:rPr>
              <a:t>人間</a:t>
            </a:r>
            <a:r>
              <a:rPr kumimoji="0" lang="en-US" altLang="zh-TW" sz="3200">
                <a:solidFill>
                  <a:srgbClr val="000000"/>
                </a:solidFill>
                <a:latin typeface="Franklin Gothic Medium" pitchFamily="34" charset="0"/>
              </a:rPr>
              <a:t>》</a:t>
            </a:r>
            <a:r>
              <a:rPr kumimoji="0" lang="zh-TW" altLang="en-US" sz="3200">
                <a:solidFill>
                  <a:schemeClr val="tx1"/>
                </a:solidFill>
              </a:rPr>
              <a:t>副刊撰寫專欄「野火集」，批判臺灣社會文化、</a:t>
            </a:r>
          </a:p>
          <a:p>
            <a:r>
              <a:rPr kumimoji="0" lang="zh-TW" altLang="en-US" sz="3200">
                <a:solidFill>
                  <a:schemeClr val="tx1"/>
                </a:solidFill>
              </a:rPr>
              <a:t>風氣的種種弊端，詞鋒犀利，引起很大的迴響。</a:t>
            </a:r>
          </a:p>
          <a:p>
            <a:r>
              <a:rPr kumimoji="0" lang="zh-TW" altLang="en-US" sz="3200">
                <a:solidFill>
                  <a:schemeClr val="tx1"/>
                </a:solidFill>
              </a:rPr>
              <a:t>旅居歐洲多年後，拓展更寬廣的國際視野</a:t>
            </a:r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</a:rPr>
              <a:t>，</a:t>
            </a:r>
            <a:r>
              <a:rPr kumimoji="0" lang="zh-TW" altLang="en-US" sz="3200">
                <a:solidFill>
                  <a:schemeClr val="tx1"/>
                </a:solidFill>
              </a:rPr>
              <a:t>常從歷史、文化的角度深刻剖析社會現象。近來抒情之作</a:t>
            </a:r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</a:rPr>
              <a:t>，從親情到時代的戰亂流離，回歸自我生命的凝視，展現出細膩感性的寫作風格，</a:t>
            </a:r>
            <a:r>
              <a:rPr kumimoji="0" lang="zh-TW" altLang="en-US" sz="3200">
                <a:solidFill>
                  <a:schemeClr val="tx1"/>
                </a:solidFill>
              </a:rPr>
              <a:t>在自然真摯的筆觸中，沉澱理性的思維，溫厚有味。</a:t>
            </a:r>
          </a:p>
        </p:txBody>
      </p:sp>
      <p:pic>
        <p:nvPicPr>
          <p:cNvPr id="48131" name="Picture 1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15"/>
          <p:cNvSpPr txBox="1">
            <a:spLocks noChangeArrowheads="1"/>
          </p:cNvSpPr>
          <p:nvPr/>
        </p:nvSpPr>
        <p:spPr bwMode="auto">
          <a:xfrm>
            <a:off x="2484438" y="-69850"/>
            <a:ext cx="4751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作者介紹－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2"/>
          <p:cNvSpPr txBox="1">
            <a:spLocks noChangeArrowheads="1"/>
          </p:cNvSpPr>
          <p:nvPr/>
        </p:nvSpPr>
        <p:spPr bwMode="auto">
          <a:xfrm>
            <a:off x="179388" y="1125538"/>
            <a:ext cx="8785225" cy="329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buClr>
                <a:srgbClr val="808000"/>
              </a:buClr>
              <a:buFont typeface="Wingdings" pitchFamily="2" charset="2"/>
              <a:buNone/>
            </a:pPr>
            <a:endParaRPr lang="en-US" altLang="zh-TW" sz="2800" b="1">
              <a:solidFill>
                <a:srgbClr val="0070C0"/>
              </a:solidFill>
              <a:latin typeface="Franklin Gothic Medium" pitchFamily="34" charset="0"/>
            </a:endParaRP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kumimoji="0" lang="zh-TW" altLang="en-US" sz="3200" b="1">
                <a:solidFill>
                  <a:srgbClr val="0070C0"/>
                </a:solidFill>
                <a:latin typeface="標楷體" pitchFamily="65" charset="-120"/>
              </a:rPr>
              <a:t>重要著作</a:t>
            </a:r>
            <a:endParaRPr kumimoji="0" lang="en-US" altLang="zh-TW" sz="3200">
              <a:latin typeface="標楷體" pitchFamily="65" charset="-120"/>
            </a:endParaRPr>
          </a:p>
          <a:p>
            <a:r>
              <a:rPr kumimoji="0" lang="zh-TW" altLang="en-US" sz="3200">
                <a:solidFill>
                  <a:schemeClr val="tx1"/>
                </a:solidFill>
              </a:rPr>
              <a:t>　　著有</a:t>
            </a:r>
            <a:r>
              <a:rPr kumimoji="0" lang="en-US" altLang="zh-TW" sz="3200">
                <a:solidFill>
                  <a:schemeClr val="tx1"/>
                </a:solidFill>
              </a:rPr>
              <a:t>《</a:t>
            </a:r>
            <a:r>
              <a:rPr kumimoji="0" lang="zh-TW" altLang="en-US" sz="3200">
                <a:solidFill>
                  <a:schemeClr val="tx1"/>
                </a:solidFill>
              </a:rPr>
              <a:t>龍應台評小說</a:t>
            </a:r>
            <a:r>
              <a:rPr kumimoji="0" lang="en-US" altLang="zh-TW" sz="3200">
                <a:solidFill>
                  <a:schemeClr val="tx1"/>
                </a:solidFill>
              </a:rPr>
              <a:t>》</a:t>
            </a:r>
            <a:r>
              <a:rPr kumimoji="0" lang="en-US" altLang="en-US" sz="3200">
                <a:solidFill>
                  <a:srgbClr val="000000"/>
                </a:solidFill>
                <a:latin typeface="Franklin Gothic Medium" pitchFamily="34" charset="0"/>
              </a:rPr>
              <a:t>、</a:t>
            </a:r>
            <a:r>
              <a:rPr kumimoji="0" lang="en-US" altLang="zh-TW" sz="3200">
                <a:solidFill>
                  <a:schemeClr val="tx1"/>
                </a:solidFill>
              </a:rPr>
              <a:t>《</a:t>
            </a:r>
            <a:r>
              <a:rPr kumimoji="0" lang="zh-TW" altLang="en-US" sz="3200">
                <a:solidFill>
                  <a:schemeClr val="tx1"/>
                </a:solidFill>
              </a:rPr>
              <a:t>野火集</a:t>
            </a:r>
            <a:r>
              <a:rPr kumimoji="0" lang="en-US" altLang="zh-TW" sz="3200">
                <a:solidFill>
                  <a:schemeClr val="tx1"/>
                </a:solidFill>
              </a:rPr>
              <a:t>》</a:t>
            </a:r>
            <a:r>
              <a:rPr kumimoji="0" lang="zh-TW" altLang="en-US" sz="3200">
                <a:solidFill>
                  <a:schemeClr val="tx1"/>
                </a:solidFill>
              </a:rPr>
              <a:t>　</a:t>
            </a:r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</a:rPr>
              <a:t>、</a:t>
            </a:r>
            <a:r>
              <a:rPr kumimoji="0" lang="en-US" altLang="zh-TW" sz="3200">
                <a:solidFill>
                  <a:schemeClr val="tx1"/>
                </a:solidFill>
              </a:rPr>
              <a:t>《</a:t>
            </a:r>
            <a:r>
              <a:rPr kumimoji="0" lang="zh-TW" altLang="en-US" sz="3200">
                <a:solidFill>
                  <a:schemeClr val="tx1"/>
                </a:solidFill>
              </a:rPr>
              <a:t>百年思索</a:t>
            </a:r>
            <a:r>
              <a:rPr kumimoji="0" lang="en-US" altLang="zh-TW" sz="3200">
                <a:solidFill>
                  <a:schemeClr val="tx1"/>
                </a:solidFill>
              </a:rPr>
              <a:t>》</a:t>
            </a:r>
            <a:r>
              <a:rPr kumimoji="0" lang="zh-TW" altLang="en-US" sz="3200">
                <a:solidFill>
                  <a:schemeClr val="tx1"/>
                </a:solidFill>
              </a:rPr>
              <a:t>　、</a:t>
            </a:r>
            <a:r>
              <a:rPr kumimoji="0" lang="en-US" altLang="zh-TW" sz="3200">
                <a:solidFill>
                  <a:srgbClr val="000000"/>
                </a:solidFill>
                <a:latin typeface="Franklin Gothic Medium" pitchFamily="34" charset="0"/>
              </a:rPr>
              <a:t>《</a:t>
            </a:r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</a:rPr>
              <a:t>親愛的安德烈</a:t>
            </a:r>
            <a:r>
              <a:rPr kumimoji="0" lang="en-US" altLang="zh-TW" sz="3200">
                <a:solidFill>
                  <a:srgbClr val="000000"/>
                </a:solidFill>
                <a:latin typeface="Franklin Gothic Medium" pitchFamily="34" charset="0"/>
              </a:rPr>
              <a:t>》</a:t>
            </a:r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</a:rPr>
              <a:t>　、</a:t>
            </a:r>
            <a:r>
              <a:rPr kumimoji="0" lang="en-US" altLang="zh-TW" sz="3200">
                <a:solidFill>
                  <a:schemeClr val="tx1"/>
                </a:solidFill>
              </a:rPr>
              <a:t>《</a:t>
            </a:r>
            <a:r>
              <a:rPr kumimoji="0" lang="zh-TW" altLang="en-US" sz="3200">
                <a:solidFill>
                  <a:schemeClr val="tx1"/>
                </a:solidFill>
              </a:rPr>
              <a:t>目送</a:t>
            </a:r>
            <a:r>
              <a:rPr kumimoji="0" lang="en-US" altLang="zh-TW" sz="3200">
                <a:solidFill>
                  <a:schemeClr val="tx1"/>
                </a:solidFill>
              </a:rPr>
              <a:t>》</a:t>
            </a:r>
            <a:r>
              <a:rPr kumimoji="0" lang="zh-TW" altLang="en-US" sz="3200">
                <a:solidFill>
                  <a:schemeClr val="tx1"/>
                </a:solidFill>
              </a:rPr>
              <a:t>、</a:t>
            </a:r>
            <a:r>
              <a:rPr kumimoji="0" lang="en-US" altLang="zh-TW" sz="3200">
                <a:solidFill>
                  <a:schemeClr val="tx1"/>
                </a:solidFill>
              </a:rPr>
              <a:t>《</a:t>
            </a:r>
            <a:r>
              <a:rPr kumimoji="0" lang="zh-TW" altLang="en-US" sz="3200">
                <a:solidFill>
                  <a:schemeClr val="tx1"/>
                </a:solidFill>
              </a:rPr>
              <a:t>大江大海一九四九</a:t>
            </a:r>
            <a:r>
              <a:rPr kumimoji="0" lang="en-US" altLang="zh-TW" sz="3200">
                <a:solidFill>
                  <a:schemeClr val="tx1"/>
                </a:solidFill>
              </a:rPr>
              <a:t>》</a:t>
            </a:r>
            <a:r>
              <a:rPr kumimoji="0" lang="zh-TW" altLang="en-US" sz="3200">
                <a:solidFill>
                  <a:schemeClr val="tx1"/>
                </a:solidFill>
              </a:rPr>
              <a:t>　等。</a:t>
            </a:r>
            <a:endParaRPr kumimoji="0" lang="en-US" altLang="zh-TW" sz="32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kumimoji="0" lang="zh-TW" altLang="en-US" sz="3200">
              <a:solidFill>
                <a:schemeClr val="tx1"/>
              </a:solidFill>
            </a:endParaRPr>
          </a:p>
        </p:txBody>
      </p:sp>
      <p:pic>
        <p:nvPicPr>
          <p:cNvPr id="49155" name="Picture 18" descr="圖片2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276475"/>
            <a:ext cx="298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21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22" descr="圖片2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781300"/>
            <a:ext cx="298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23" descr="圖片2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781300"/>
            <a:ext cx="298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24" descr="圖片2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84538"/>
            <a:ext cx="298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25"/>
          <p:cNvSpPr txBox="1">
            <a:spLocks noChangeArrowheads="1"/>
          </p:cNvSpPr>
          <p:nvPr/>
        </p:nvSpPr>
        <p:spPr bwMode="auto">
          <a:xfrm>
            <a:off x="2484438" y="-69850"/>
            <a:ext cx="4751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作者介紹－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79388" y="549275"/>
            <a:ext cx="8785225" cy="509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>
              <a:buClr>
                <a:srgbClr val="808000"/>
              </a:buClr>
              <a:buFont typeface="Wingdings" pitchFamily="2" charset="2"/>
              <a:buNone/>
            </a:pPr>
            <a:endParaRPr lang="en-US" altLang="zh-TW" sz="2800" b="1">
              <a:solidFill>
                <a:srgbClr val="0070C0"/>
              </a:solidFill>
              <a:latin typeface="Franklin Gothic Medium" pitchFamily="34" charset="0"/>
            </a:endParaRPr>
          </a:p>
          <a:p>
            <a:pPr eaLnBrk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kumimoji="0" lang="zh-TW" altLang="en-US" sz="3200" b="1">
                <a:solidFill>
                  <a:srgbClr val="0070C0"/>
                </a:solidFill>
                <a:latin typeface="標楷體" pitchFamily="65" charset="-120"/>
              </a:rPr>
              <a:t>龍應台文學特色</a:t>
            </a:r>
            <a:endParaRPr kumimoji="0" lang="zh-TW" altLang="en-US" sz="3200">
              <a:latin typeface="標楷體" pitchFamily="65" charset="-120"/>
            </a:endParaRPr>
          </a:p>
          <a:p>
            <a:pPr eaLnBrk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一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雜文特色</a:t>
            </a:r>
          </a:p>
          <a:p>
            <a:pPr eaLnBrk="0"/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1.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熱烈似火、犀利如鋒：在諸多讀者的印象中， 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以文學批評步入文壇的龍應台是以其熱烈似火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、犀利如鋒的雜文，同她生活的那個醜陋世界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短兵相接的。她在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中國人，你為什麼不生氣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？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一文中，用一連串的「你為什麼不生氣？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」點燃了社會批評的野火，這一連串的怒吼和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指責引起了人們強烈的迴響與共鳴。</a:t>
            </a:r>
          </a:p>
        </p:txBody>
      </p:sp>
      <p:pic>
        <p:nvPicPr>
          <p:cNvPr id="50179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2484438" y="-69850"/>
            <a:ext cx="4751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作者介紹－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07950" y="1065213"/>
            <a:ext cx="92170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/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2.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以廣泛的社會批評為己任：龍應台的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野火集</a:t>
            </a:r>
          </a:p>
          <a:p>
            <a:pPr eaLnBrk="0"/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  》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就是以一種社會現象、一個具體問題、一件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事、一個人組成的指摘社會弊端、剖析社會病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態的整體「陣勢」，面對臺灣社會、文化、生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活、觀念、制度、法律、習俗，提出種種有力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的挑戰。她的批評「不戴面具，不裹糖衣」、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「習慣甜食的人覺得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野火集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難以下嚥；對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糖衣厭煩的人卻覺得它重重的苦味清新振奮」。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</a:t>
            </a:r>
          </a:p>
        </p:txBody>
      </p:sp>
      <p:pic>
        <p:nvPicPr>
          <p:cNvPr id="51203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2484438" y="-69850"/>
            <a:ext cx="4751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作者介紹－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2484438" y="-69850"/>
            <a:ext cx="4751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作者介紹－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6</a:t>
            </a: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 rot="-5400000">
            <a:off x="-769144" y="230981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>
            <a:spAutoFit/>
          </a:bodyPr>
          <a:lstStyle>
            <a:lvl1pPr marL="342900" indent="-342900"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endParaRPr lang="zh-TW" altLang="en-US" sz="3200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323850" y="784225"/>
            <a:ext cx="8785225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3.</a:t>
            </a:r>
            <a:r>
              <a:rPr kumimoji="0" lang="zh-TW" altLang="en-US" sz="3200">
                <a:solidFill>
                  <a:schemeClr val="tx1"/>
                </a:solidFill>
                <a:latin typeface="Franklin Gothic Medium" pitchFamily="34" charset="0"/>
              </a:rPr>
              <a:t>剖析問題的獨特視角：龍應台雜文的魅力在於</a:t>
            </a:r>
          </a:p>
          <a:p>
            <a:r>
              <a:rPr kumimoji="0" lang="zh-TW" altLang="en-US" sz="3200">
                <a:solidFill>
                  <a:schemeClr val="tx1"/>
                </a:solidFill>
                <a:latin typeface="Franklin Gothic Medium" pitchFamily="34" charset="0"/>
              </a:rPr>
              <a:t>  剖析問題的獨特視角、挖掘現象背後的心態和</a:t>
            </a:r>
          </a:p>
          <a:p>
            <a:r>
              <a:rPr kumimoji="0" lang="zh-TW" altLang="en-US" sz="3200">
                <a:solidFill>
                  <a:schemeClr val="tx1"/>
                </a:solidFill>
                <a:latin typeface="Franklin Gothic Medium" pitchFamily="34" charset="0"/>
              </a:rPr>
              <a:t>  觀念，達到批評的目的。如</a:t>
            </a:r>
            <a:r>
              <a:rPr kumimoji="0" lang="en-US" altLang="zh-TW" sz="3200">
                <a:solidFill>
                  <a:schemeClr val="tx1"/>
                </a:solidFill>
                <a:latin typeface="Franklin Gothic Medium" pitchFamily="34" charset="0"/>
              </a:rPr>
              <a:t>〈</a:t>
            </a:r>
            <a:r>
              <a:rPr kumimoji="0" lang="zh-TW" altLang="en-US" sz="3200">
                <a:solidFill>
                  <a:schemeClr val="tx1"/>
                </a:solidFill>
                <a:latin typeface="Franklin Gothic Medium" pitchFamily="34" charset="0"/>
              </a:rPr>
              <a:t>一暝大一寸</a:t>
            </a:r>
            <a:r>
              <a:rPr kumimoji="0" lang="en-US" altLang="zh-TW" sz="3200">
                <a:solidFill>
                  <a:schemeClr val="tx1"/>
                </a:solidFill>
                <a:latin typeface="Franklin Gothic Medium" pitchFamily="34" charset="0"/>
              </a:rPr>
              <a:t>〉</a:t>
            </a:r>
            <a:r>
              <a:rPr kumimoji="0" lang="zh-TW" altLang="en-US" sz="3200">
                <a:solidFill>
                  <a:schemeClr val="tx1"/>
                </a:solidFill>
                <a:latin typeface="Franklin Gothic Medium" pitchFamily="34" charset="0"/>
              </a:rPr>
              <a:t>中</a:t>
            </a:r>
          </a:p>
          <a:p>
            <a:r>
              <a:rPr kumimoji="0" lang="zh-TW" altLang="en-US" sz="3200">
                <a:solidFill>
                  <a:schemeClr val="tx1"/>
                </a:solidFill>
                <a:latin typeface="Franklin Gothic Medium" pitchFamily="34" charset="0"/>
              </a:rPr>
              <a:t>  作者以感觸現實的名利、雄辯的說理，通過「</a:t>
            </a:r>
          </a:p>
          <a:p>
            <a:r>
              <a:rPr kumimoji="0" lang="zh-TW" altLang="en-US" sz="3200">
                <a:solidFill>
                  <a:schemeClr val="tx1"/>
                </a:solidFill>
                <a:latin typeface="Franklin Gothic Medium" pitchFamily="34" charset="0"/>
              </a:rPr>
              <a:t>  速隆美」和「嬰兒奶粉」兩個廣告，表現出不</a:t>
            </a:r>
          </a:p>
          <a:p>
            <a:r>
              <a:rPr kumimoji="0" lang="zh-TW" altLang="en-US" sz="3200">
                <a:solidFill>
                  <a:schemeClr val="tx1"/>
                </a:solidFill>
                <a:latin typeface="Franklin Gothic Medium" pitchFamily="34" charset="0"/>
              </a:rPr>
              <a:t>  尋常的智慧，語出驚人：「現代的中國女人不</a:t>
            </a:r>
          </a:p>
          <a:p>
            <a:r>
              <a:rPr kumimoji="0" lang="zh-TW" altLang="en-US" sz="3200">
                <a:solidFill>
                  <a:schemeClr val="tx1"/>
                </a:solidFill>
                <a:latin typeface="Franklin Gothic Medium" pitchFamily="34" charset="0"/>
              </a:rPr>
              <a:t>  纏足，進步了，解放了，可是如果她們去豐乳</a:t>
            </a:r>
          </a:p>
          <a:p>
            <a:r>
              <a:rPr kumimoji="0" lang="zh-TW" altLang="en-US" sz="3200">
                <a:solidFill>
                  <a:schemeClr val="tx1"/>
                </a:solidFill>
                <a:latin typeface="Franklin Gothic Medium" pitchFamily="34" charset="0"/>
              </a:rPr>
              <a:t>  ，有了孩子之後卻不哺乳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……</a:t>
            </a:r>
            <a:r>
              <a:rPr kumimoji="0" lang="zh-TW" altLang="en-US" sz="3200">
                <a:solidFill>
                  <a:schemeClr val="tx1"/>
                </a:solidFill>
                <a:latin typeface="Franklin Gothic Medium" pitchFamily="34" charset="0"/>
              </a:rPr>
              <a:t>這和纏足沒有兩樣，後果卻比纏足更嚴重。」龍應台以其敏銳   的現實觀察能力和獨特的思維方式，挖掘深藏在現象背後的本質。</a:t>
            </a:r>
            <a:endParaRPr lang="zh-TW" altLang="en-US" sz="3200">
              <a:solidFill>
                <a:srgbClr val="00000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kumimoji="0" lang="zh-TW" altLang="en-US" sz="6600" b="1">
                <a:solidFill>
                  <a:schemeClr val="tx1"/>
                </a:solidFill>
                <a:latin typeface="Calibri" pitchFamily="34" charset="0"/>
              </a:rPr>
              <a:t>課前引導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785225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/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4.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高度的社會責任感：八○年代處於「轉型期」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的臺灣正經歷著從「一元化、權威分明的社會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」向「多元化社會」轉變，人的觀念也發生著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變化。「焦灼的時代需要批判的聲音」，龍應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台的雜文反對權威、批判現狀的立場，正給人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們「痛快的供給了情緒的發洩」。她適時抓住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現實生活中和人們息息相關的事件，一改以往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社會批評四平八穩、不傷和氣的陋習，傳達了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時代的新聲。</a:t>
            </a:r>
          </a:p>
        </p:txBody>
      </p:sp>
      <p:pic>
        <p:nvPicPr>
          <p:cNvPr id="53251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2484438" y="-69850"/>
            <a:ext cx="4751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作者介紹－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7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-36513" y="765175"/>
            <a:ext cx="9290051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/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5.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繼承魯迅、賴和的批判精神：龍應台前期的雜文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以豐富的事實、澎湃的激情、咄咄逼人的道德勇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氣、論辯式的說理，表現不尋常的智慧見長。後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期的雜文雖能站在歷史、文化的高度來剖析社會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現象、社會問題，保持幾分的矜持，並表現傳統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文化和現代文化雙重滲透下，作者生起的種種執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著和迷惘，顯示著豐厚的容量，但削弱了雜文應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有的批判力度而趨向「人生雜談」。然而，不可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否認，龍應台的雜文客觀上繼承了魯迅、賴和的</a:t>
            </a:r>
          </a:p>
          <a:p>
            <a:pPr eaLnBrk="0"/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批判精神，為臺灣的雜文園地增添了一朵奇葩。</a:t>
            </a:r>
          </a:p>
        </p:txBody>
      </p:sp>
      <p:pic>
        <p:nvPicPr>
          <p:cNvPr id="54275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2484438" y="-69850"/>
            <a:ext cx="4751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作者介紹－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8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50825" y="981075"/>
            <a:ext cx="8785225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0">
              <a:lnSpc>
                <a:spcPct val="90000"/>
              </a:lnSpc>
            </a:pP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二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散文特色</a:t>
            </a:r>
          </a:p>
          <a:p>
            <a:pPr eaLnBrk="0">
              <a:lnSpc>
                <a:spcPct val="90000"/>
              </a:lnSpc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  有別於過去社會文化歷史批判雜文的書寫形式，龍應台二○○七年出版的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親愛的安德烈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》</a:t>
            </a:r>
          </a:p>
          <a:p>
            <a:pPr eaLnBrk="0">
              <a:lnSpc>
                <a:spcPct val="90000"/>
              </a:lnSpc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，是一本跨世代、跨文化的親子兩代對話。二○</a:t>
            </a:r>
          </a:p>
          <a:p>
            <a:pPr eaLnBrk="0">
              <a:lnSpc>
                <a:spcPct val="90000"/>
              </a:lnSpc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○八年出版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目送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一書，龍應台說：「這是我詮釋時間的一本書，也記錄我身為難民女兒的特殊人生際遇。」書中寫父親的死亡、母親的衰老和失智，寫對父母的憐惜和體恤</a:t>
            </a:r>
            <a:r>
              <a:rPr kumimoji="0" lang="zh-TW" altLang="en-US" sz="3200">
                <a:solidFill>
                  <a:schemeClr val="tx1"/>
                </a:solidFill>
                <a:latin typeface="Franklin Gothic Medium" pitchFamily="34" charset="0"/>
              </a:rPr>
              <a:t>，寫兄弟的「人生不相見，動如參與商」，寫一個人的走路、賞樹、觀鳥、拍照、生活，「這是一本文字非常溫柔平靜，低首斂眉的散文隨筆，文字輕而無火氣」。</a:t>
            </a:r>
          </a:p>
        </p:txBody>
      </p:sp>
      <p:pic>
        <p:nvPicPr>
          <p:cNvPr id="55299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2484438" y="-69850"/>
            <a:ext cx="4751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作者介紹－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9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23850" y="908050"/>
            <a:ext cx="8785225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lnSpc>
                <a:spcPct val="90000"/>
              </a:lnSpc>
            </a:pPr>
            <a:endParaRPr kumimoji="0" lang="zh-TW" altLang="en-US" sz="3200">
              <a:solidFill>
                <a:schemeClr val="tx1"/>
              </a:solidFill>
              <a:latin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  二○○九年出版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大江大海一九四九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，龍應台藉著與兒子的對話，娓娓道出自己的家族故事，從個人的點向外擴散，擴及整個大時代成千上萬人所面臨的「流離」的共通命運，傳抒上一代幾十年來藏在心中那分「隱忍不言的傷」。</a:t>
            </a:r>
          </a:p>
          <a:p>
            <a:pPr>
              <a:lnSpc>
                <a:spcPct val="90000"/>
              </a:lnSpc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  龍應台書寫大歷史人間情的散文，在單純的敘事中沉澱理性的思維，呈現溫厚深沉的親情及時代的省思。</a:t>
            </a:r>
          </a:p>
        </p:txBody>
      </p:sp>
      <p:pic>
        <p:nvPicPr>
          <p:cNvPr id="56323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2484438" y="-69850"/>
            <a:ext cx="4751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作者介紹－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10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50825" y="476250"/>
            <a:ext cx="87852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buClr>
                <a:srgbClr val="808000"/>
              </a:buClr>
              <a:buFont typeface="Wingdings" pitchFamily="2" charset="2"/>
              <a:buNone/>
            </a:pPr>
            <a:endParaRPr lang="en-US" altLang="zh-TW" sz="2800" b="1">
              <a:solidFill>
                <a:srgbClr val="0070C0"/>
              </a:solidFill>
              <a:latin typeface="Franklin Gothic Medium" pitchFamily="34" charset="0"/>
            </a:endParaRPr>
          </a:p>
          <a:p>
            <a: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kumimoji="0" lang="zh-TW" altLang="en-US" sz="3200" b="1">
                <a:solidFill>
                  <a:srgbClr val="0070C0"/>
                </a:solidFill>
                <a:latin typeface="標楷體" pitchFamily="65" charset="-120"/>
              </a:rPr>
              <a:t>龍應台的軼聞掌故</a:t>
            </a:r>
            <a:endParaRPr kumimoji="0" lang="zh-TW" altLang="en-US" sz="3200">
              <a:latin typeface="標楷體" pitchFamily="65" charset="-120"/>
            </a:endParaRPr>
          </a:p>
          <a:p>
            <a:pPr>
              <a:lnSpc>
                <a:spcPct val="95000"/>
              </a:lnSpc>
            </a:pP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一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失敗經驗的啟蒙</a:t>
            </a:r>
          </a:p>
          <a:p>
            <a:pPr>
              <a:lnSpc>
                <a:spcPct val="95000"/>
              </a:lnSpc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  龍應台轉學到臺南女中後，第一天上體育課</a:t>
            </a:r>
          </a:p>
          <a:p>
            <a:pPr>
              <a:lnSpc>
                <a:spcPct val="95000"/>
              </a:lnSpc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，在陌生的班級裡，龍應台突然被叫到名字，體育老師指著地上畫好的一個白圈，要她站進去，</a:t>
            </a:r>
          </a:p>
          <a:p>
            <a:pPr>
              <a:lnSpc>
                <a:spcPct val="95000"/>
              </a:lnSpc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拾起地上的一個金屬球，要她拿起來然後丟出去</a:t>
            </a:r>
          </a:p>
          <a:p>
            <a:pPr>
              <a:lnSpc>
                <a:spcPct val="95000"/>
              </a:lnSpc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。</a:t>
            </a:r>
          </a:p>
          <a:p>
            <a:pPr>
              <a:lnSpc>
                <a:spcPct val="95000"/>
              </a:lnSpc>
            </a:pP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  龍應台彎腰、拿球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──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發現那球重得可以，然後用力把球甩出去。一甩出去，旁邊的同學一陣轟笑。老師說：「不對啦，再來一次。」重複的彎腰、拿球、丟球，又是一陣轟然大笑。最後</a:t>
            </a:r>
            <a:endParaRPr kumimoji="0" lang="en-US" altLang="zh-TW" sz="3200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57347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2484438" y="-69850"/>
            <a:ext cx="4751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作者介紹－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11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36538" y="1000125"/>
            <a:ext cx="8785225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buClr>
                <a:srgbClr val="808000"/>
              </a:buClr>
              <a:buFont typeface="Wingdings" pitchFamily="2" charset="2"/>
              <a:buNone/>
            </a:pPr>
            <a:r>
              <a:rPr kumimoji="0" lang="zh-TW" altLang="en-US" sz="3200" dirty="0">
                <a:solidFill>
                  <a:schemeClr val="tx1"/>
                </a:solidFill>
                <a:latin typeface="標楷體" pitchFamily="65" charset="-120"/>
              </a:rPr>
              <a:t>老師暴喝：「不對啦，哪個學校來的笨蛋，連丟鉛球都不會！」城市的孩子們也笑成一團，他們沒見過不會丟鉛球的人。</a:t>
            </a:r>
          </a:p>
          <a:p>
            <a:r>
              <a:rPr kumimoji="0" lang="zh-TW" altLang="en-US" sz="3200" dirty="0">
                <a:solidFill>
                  <a:schemeClr val="tx1"/>
                </a:solidFill>
                <a:latin typeface="標楷體" pitchFamily="65" charset="-120"/>
              </a:rPr>
              <a:t>    這次「失敗的啟蒙」教給龍應台的，不是「</a:t>
            </a:r>
          </a:p>
          <a:p>
            <a:r>
              <a:rPr kumimoji="0" lang="zh-TW" altLang="en-US" sz="3200" dirty="0">
                <a:solidFill>
                  <a:schemeClr val="tx1"/>
                </a:solidFill>
                <a:latin typeface="標楷體" pitchFamily="65" charset="-120"/>
              </a:rPr>
              <a:t>你以後一定要做那城市裡的人」，而是「你以後一定不能忍受城鄉差距、貧富不均所帶來的不公平」。換言之，「失敗」並非教你打入「成功者」的行列，而是要去挑戰、去質疑「成功者」的定義。</a:t>
            </a:r>
          </a:p>
          <a:p>
            <a:endParaRPr lang="en-US" altLang="zh-TW" sz="2200" dirty="0">
              <a:solidFill>
                <a:schemeClr val="tx1"/>
              </a:solidFill>
              <a:latin typeface="標楷體" pitchFamily="65" charset="-120"/>
            </a:endParaRPr>
          </a:p>
          <a:p>
            <a:r>
              <a:rPr lang="en-US" altLang="zh-TW" sz="2200" dirty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en-US" sz="2200" dirty="0">
                <a:solidFill>
                  <a:schemeClr val="tx1"/>
                </a:solidFill>
                <a:latin typeface="標楷體" pitchFamily="65" charset="-120"/>
              </a:rPr>
              <a:t>參考資料</a:t>
            </a:r>
            <a:r>
              <a:rPr lang="en-US" altLang="zh-TW" sz="2200" dirty="0">
                <a:solidFill>
                  <a:schemeClr val="tx1"/>
                </a:solidFill>
                <a:latin typeface="標楷體" pitchFamily="65" charset="-120"/>
              </a:rPr>
              <a:t>︰</a:t>
            </a:r>
            <a:r>
              <a:rPr lang="zh-TW" altLang="en-US" sz="2200" dirty="0">
                <a:solidFill>
                  <a:schemeClr val="tx1"/>
                </a:solidFill>
                <a:latin typeface="標楷體" pitchFamily="65" charset="-120"/>
              </a:rPr>
              <a:t>龍應台著</a:t>
            </a:r>
            <a:r>
              <a:rPr lang="en-US" altLang="zh-TW" sz="2200" dirty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2200" dirty="0">
                <a:solidFill>
                  <a:schemeClr val="tx1"/>
                </a:solidFill>
                <a:latin typeface="標楷體" pitchFamily="65" charset="-120"/>
              </a:rPr>
              <a:t>親愛的安德烈</a:t>
            </a:r>
            <a:r>
              <a:rPr lang="en-US" altLang="zh-TW" sz="2200" dirty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2200" dirty="0">
                <a:solidFill>
                  <a:schemeClr val="tx1"/>
                </a:solidFill>
                <a:latin typeface="標楷體" pitchFamily="65" charset="-120"/>
              </a:rPr>
              <a:t>，臺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</a:rPr>
              <a:t>北天下</a:t>
            </a:r>
            <a:r>
              <a:rPr lang="zh-TW" altLang="en-US" sz="2200" dirty="0">
                <a:solidFill>
                  <a:schemeClr val="tx1"/>
                </a:solidFill>
                <a:latin typeface="標楷體" pitchFamily="65" charset="-120"/>
              </a:rPr>
              <a:t>雜誌股份出版公司</a:t>
            </a:r>
            <a:r>
              <a:rPr lang="en-US" altLang="zh-TW" sz="2200" dirty="0">
                <a:solidFill>
                  <a:schemeClr val="tx1"/>
                </a:solidFill>
                <a:latin typeface="標楷體" pitchFamily="65" charset="-120"/>
              </a:rPr>
              <a:t>)</a:t>
            </a:r>
          </a:p>
        </p:txBody>
      </p:sp>
      <p:pic>
        <p:nvPicPr>
          <p:cNvPr id="58371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2484438" y="-69850"/>
            <a:ext cx="4751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作者介紹－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12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79388" y="1412875"/>
            <a:ext cx="8785225" cy="417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二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左手寫評論右手餵奶</a:t>
            </a:r>
          </a:p>
          <a:p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    龍應台說：「寫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野火集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的時候我正懷孕</a:t>
            </a:r>
          </a:p>
          <a:p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，我一方面寫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野火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，同時也正在寫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孩子你慢慢來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。我寫胡錦濤、陳水扁的公開信的時候</a:t>
            </a:r>
          </a:p>
          <a:p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，同時也寫著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親愛的安德烈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。」她說：「左</a:t>
            </a:r>
          </a:p>
          <a:p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</a:rPr>
              <a:t>手寫評論、右手餵奶，兩者都是我。評論與文學不能做為我階段的劃分。」</a:t>
            </a:r>
            <a:endParaRPr kumimoji="0" lang="en-US" altLang="zh-TW" sz="3200">
              <a:solidFill>
                <a:schemeClr val="tx1"/>
              </a:solidFill>
              <a:latin typeface="標楷體" pitchFamily="65" charset="-120"/>
            </a:endParaRPr>
          </a:p>
          <a:p>
            <a:r>
              <a:rPr lang="zh-TW" altLang="en-US" sz="2200">
                <a:solidFill>
                  <a:schemeClr val="tx1"/>
                </a:solidFill>
                <a:latin typeface="標楷體" pitchFamily="65" charset="-120"/>
              </a:rPr>
              <a:t>　　　　　　</a:t>
            </a:r>
          </a:p>
          <a:p>
            <a:r>
              <a:rPr lang="zh-TW" altLang="en-US" sz="2200">
                <a:solidFill>
                  <a:schemeClr val="tx1"/>
                </a:solidFill>
                <a:latin typeface="標楷體" pitchFamily="65" charset="-120"/>
              </a:rPr>
              <a:t>　　　　　　</a:t>
            </a:r>
            <a:r>
              <a:rPr lang="en-US" altLang="zh-TW" sz="2200">
                <a:solidFill>
                  <a:schemeClr val="tx1"/>
                </a:solidFill>
                <a:latin typeface="標楷體" pitchFamily="65" charset="-120"/>
              </a:rPr>
              <a:t>(《</a:t>
            </a:r>
            <a:r>
              <a:rPr lang="zh-TW" altLang="en-US" sz="2200">
                <a:solidFill>
                  <a:schemeClr val="tx1"/>
                </a:solidFill>
                <a:latin typeface="標楷體" pitchFamily="65" charset="-120"/>
              </a:rPr>
              <a:t>中國時報</a:t>
            </a:r>
            <a:r>
              <a:rPr lang="en-US" altLang="zh-TW" sz="220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2200">
                <a:solidFill>
                  <a:schemeClr val="tx1"/>
                </a:solidFill>
                <a:latin typeface="標楷體" pitchFamily="65" charset="-120"/>
              </a:rPr>
              <a:t>李維菁，臺北報導，民國</a:t>
            </a:r>
            <a:r>
              <a:rPr lang="en-US" altLang="zh-TW" sz="2200">
                <a:solidFill>
                  <a:schemeClr val="tx1"/>
                </a:solidFill>
                <a:latin typeface="標楷體" pitchFamily="65" charset="-120"/>
              </a:rPr>
              <a:t>97</a:t>
            </a:r>
            <a:r>
              <a:rPr lang="zh-TW" altLang="en-US" sz="2200">
                <a:solidFill>
                  <a:schemeClr val="tx1"/>
                </a:solidFill>
                <a:latin typeface="標楷體" pitchFamily="65" charset="-120"/>
              </a:rPr>
              <a:t>年七月九日</a:t>
            </a:r>
            <a:r>
              <a:rPr lang="en-US" altLang="zh-TW" sz="2200">
                <a:solidFill>
                  <a:schemeClr val="tx1"/>
                </a:solidFill>
                <a:latin typeface="標楷體" pitchFamily="65" charset="-120"/>
              </a:rPr>
              <a:t>)</a:t>
            </a:r>
          </a:p>
        </p:txBody>
      </p:sp>
      <p:sp>
        <p:nvSpPr>
          <p:cNvPr id="59395" name="Text Box 6"/>
          <p:cNvSpPr txBox="1">
            <a:spLocks noChangeArrowheads="1"/>
          </p:cNvSpPr>
          <p:nvPr/>
        </p:nvSpPr>
        <p:spPr bwMode="auto">
          <a:xfrm>
            <a:off x="2484438" y="-69850"/>
            <a:ext cx="4751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作者介紹－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13</a:t>
            </a:r>
          </a:p>
        </p:txBody>
      </p:sp>
      <p:pic>
        <p:nvPicPr>
          <p:cNvPr id="59396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79388" y="692150"/>
            <a:ext cx="8785225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pPr eaLnBrk="0"/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kumimoji="0" lang="en-US" altLang="zh-TW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人生四書，三代共讀</a:t>
            </a:r>
            <a:endParaRPr kumimoji="0" lang="zh-TW" altLang="en-US" sz="32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0"/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　　民國一○四年龍應台以經典作品</a:t>
            </a:r>
            <a:r>
              <a:rPr kumimoji="0" lang="en-US" altLang="zh-TW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《</a:t>
            </a:r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孩子你慢</a:t>
            </a:r>
          </a:p>
          <a:p>
            <a:pPr eaLnBrk="0"/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慢來</a:t>
            </a:r>
            <a:r>
              <a:rPr kumimoji="0" lang="en-US" altLang="zh-TW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》</a:t>
            </a:r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、</a:t>
            </a:r>
            <a:r>
              <a:rPr kumimoji="0" lang="en-US" altLang="zh-TW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《</a:t>
            </a:r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親愛的安德烈</a:t>
            </a:r>
            <a:r>
              <a:rPr kumimoji="0" lang="en-US" altLang="zh-TW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》</a:t>
            </a:r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、</a:t>
            </a:r>
            <a:r>
              <a:rPr kumimoji="0" lang="en-US" altLang="zh-TW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《</a:t>
            </a:r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目送</a:t>
            </a:r>
            <a:r>
              <a:rPr kumimoji="0" lang="en-US" altLang="zh-TW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》</a:t>
            </a:r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、</a:t>
            </a:r>
            <a:r>
              <a:rPr kumimoji="0" lang="en-US" altLang="zh-TW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《</a:t>
            </a:r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大江</a:t>
            </a:r>
          </a:p>
          <a:p>
            <a:pPr eaLnBrk="0"/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大海一九四九</a:t>
            </a:r>
            <a:r>
              <a:rPr kumimoji="0" lang="en-US" altLang="zh-TW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》</a:t>
            </a:r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合為「人生四書，三代共讀」典</a:t>
            </a:r>
          </a:p>
          <a:p>
            <a:pPr eaLnBrk="0"/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藏組出版。她在自序</a:t>
            </a:r>
            <a:r>
              <a:rPr kumimoji="0" lang="en-US" altLang="zh-TW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〈</a:t>
            </a:r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逝水行船燈火燦爛</a:t>
            </a:r>
            <a:r>
              <a:rPr kumimoji="0" lang="en-US" altLang="zh-TW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〉</a:t>
            </a:r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說，</a:t>
            </a:r>
          </a:p>
          <a:p>
            <a:pPr eaLnBrk="0"/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「時光是匆匆逝水，我們就是那疾行船上的旅人</a:t>
            </a:r>
          </a:p>
          <a:p>
            <a:pPr eaLnBrk="0"/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，而人生的疾行船只有一個不許回頭的方向，</a:t>
            </a:r>
            <a:r>
              <a:rPr kumimoji="0" lang="en-US" altLang="zh-TW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《</a:t>
            </a:r>
          </a:p>
          <a:p>
            <a:pPr eaLnBrk="0"/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孩子你慢慢來</a:t>
            </a:r>
            <a:r>
              <a:rPr kumimoji="0" lang="en-US" altLang="zh-TW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》</a:t>
            </a:r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看見天真、欣喜、驚詫的啟航，</a:t>
            </a:r>
          </a:p>
          <a:p>
            <a:pPr eaLnBrk="0"/>
            <a:r>
              <a:rPr kumimoji="0" lang="en-US" altLang="zh-TW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《</a:t>
            </a:r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親愛的安德烈</a:t>
            </a:r>
            <a:r>
              <a:rPr kumimoji="0" lang="en-US" altLang="zh-TW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》</a:t>
            </a:r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看見中段對江山起伏、雲月更</a:t>
            </a:r>
          </a:p>
          <a:p>
            <a:pPr eaLnBrk="0"/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迭的思索，</a:t>
            </a:r>
            <a:r>
              <a:rPr kumimoji="0" lang="en-US" altLang="zh-TW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《</a:t>
            </a:r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目送</a:t>
            </a:r>
            <a:r>
              <a:rPr kumimoji="0" lang="en-US" altLang="zh-TW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》</a:t>
            </a:r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是對個人行深情的注視禮，</a:t>
            </a:r>
          </a:p>
          <a:p>
            <a:pPr eaLnBrk="0"/>
            <a:r>
              <a:rPr kumimoji="0"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在他步下行船之際，在他的光即將永遠熄滅、化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2484438" y="-69850"/>
            <a:ext cx="4751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14</a:t>
            </a:r>
          </a:p>
        </p:txBody>
      </p:sp>
      <p:pic>
        <p:nvPicPr>
          <p:cNvPr id="60420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79388" y="836613"/>
            <a:ext cx="8785225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r>
              <a:rPr kumimoji="0" lang="zh-TW" altLang="en-US" sz="3200" dirty="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入穹蒼的時刻。</a:t>
            </a:r>
            <a:r>
              <a:rPr kumimoji="0" lang="en-US" altLang="zh-TW" sz="3200" dirty="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《</a:t>
            </a:r>
            <a:r>
              <a:rPr kumimoji="0" lang="zh-TW" altLang="en-US" sz="3200" dirty="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大江大海一九四九</a:t>
            </a:r>
            <a:r>
              <a:rPr kumimoji="0" lang="en-US" altLang="zh-TW" sz="3200" dirty="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》</a:t>
            </a:r>
            <a:r>
              <a:rPr kumimoji="0" lang="zh-TW" altLang="en-US" sz="3200" dirty="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則是對我</a:t>
            </a:r>
          </a:p>
          <a:p>
            <a:r>
              <a:rPr kumimoji="0" lang="zh-TW" altLang="en-US" sz="3200" dirty="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們最虧欠恩情的一整代人的脫帽致敬。」她說自</a:t>
            </a:r>
          </a:p>
          <a:p>
            <a:r>
              <a:rPr kumimoji="0" lang="zh-TW" altLang="en-US" sz="3200" dirty="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己向來沒有規劃寫作，是個隨性的旅人，隨著江</a:t>
            </a:r>
          </a:p>
          <a:p>
            <a:r>
              <a:rPr kumimoji="0" lang="zh-TW" altLang="en-US" sz="3200" dirty="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上風景想寫就寫。二十年後回頭，才赫然發現，</a:t>
            </a:r>
          </a:p>
          <a:p>
            <a:r>
              <a:rPr kumimoji="0" lang="zh-TW" altLang="en-US" sz="3200" dirty="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四本書之間竟然是「同一個逝水行船、燈火燦爛</a:t>
            </a:r>
          </a:p>
          <a:p>
            <a:r>
              <a:rPr kumimoji="0" lang="zh-TW" altLang="en-US" sz="3200" dirty="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的脈絡，從生到離，從死到別，從愛到惆悵，從</a:t>
            </a:r>
          </a:p>
          <a:p>
            <a:r>
              <a:rPr kumimoji="0" lang="zh-TW" altLang="en-US" sz="3200" dirty="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不捨到放下，從小小個人到浩蕩家國，從我到你</a:t>
            </a:r>
          </a:p>
          <a:p>
            <a:r>
              <a:rPr kumimoji="0" lang="zh-TW" altLang="en-US" sz="3200" dirty="0" smtClean="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」。</a:t>
            </a:r>
            <a:r>
              <a:rPr kumimoji="0" lang="zh-TW" altLang="en-US" sz="3200" dirty="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她並且期待：「如果在船行中點上一盞燈，</a:t>
            </a:r>
          </a:p>
          <a:p>
            <a:r>
              <a:rPr kumimoji="0" lang="zh-TW" altLang="en-US" sz="3200" dirty="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三代人燦爛燈火下並肩共讀，就著時間的滔滔江</a:t>
            </a:r>
          </a:p>
          <a:p>
            <a:r>
              <a:rPr kumimoji="0" lang="zh-TW" altLang="en-US" sz="3200" dirty="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水聲，那真是好。」</a:t>
            </a:r>
            <a:endParaRPr kumimoji="0" lang="en-US" altLang="zh-TW" sz="3200" dirty="0">
              <a:solidFill>
                <a:srgbClr val="000000"/>
              </a:solidFill>
              <a:latin typeface="Franklin Gothic Medium" pitchFamily="34" charset="0"/>
              <a:ea typeface="標楷體" pitchFamily="65" charset="-120"/>
            </a:endParaRPr>
          </a:p>
          <a:p>
            <a:pPr eaLnBrk="0"/>
            <a:endParaRPr lang="en-US" altLang="zh-TW" sz="2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43" name="Picture 3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484438" y="-69850"/>
            <a:ext cx="4751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827088" y="1412875"/>
            <a:ext cx="75612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應台</a:t>
            </a:r>
            <a:r>
              <a:rPr lang="zh-TW" altLang="en-US" sz="32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應台之名源於母親「應」美君之姓，及乃來「臺」誕生的第一位孩子。</a:t>
            </a:r>
          </a:p>
        </p:txBody>
      </p:sp>
      <p:pic>
        <p:nvPicPr>
          <p:cNvPr id="62467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850" y="1557338"/>
            <a:ext cx="8713788" cy="494982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chemeClr val="tx1"/>
                </a:solidFill>
              </a:rPr>
              <a:t>         同學們應該都讀過朱自清所寫的</a:t>
            </a:r>
            <a:r>
              <a:rPr lang="en-US" altLang="zh-TW" sz="3200" smtClean="0">
                <a:solidFill>
                  <a:schemeClr val="tx1"/>
                </a:solidFill>
              </a:rPr>
              <a:t>〈</a:t>
            </a:r>
            <a:r>
              <a:rPr lang="zh-TW" altLang="en-US" sz="3200" smtClean="0">
                <a:solidFill>
                  <a:schemeClr val="tx1"/>
                </a:solidFill>
              </a:rPr>
              <a:t>背影</a:t>
            </a:r>
            <a:r>
              <a:rPr lang="en-US" altLang="zh-TW" sz="3200" smtClean="0">
                <a:solidFill>
                  <a:schemeClr val="tx1"/>
                </a:solidFill>
              </a:rPr>
              <a:t>〉</a:t>
            </a:r>
            <a:r>
              <a:rPr lang="zh-TW" altLang="en-US" sz="3200" smtClean="0">
                <a:solidFill>
                  <a:schemeClr val="tx1"/>
                </a:solidFill>
              </a:rPr>
              <a:t>這篇文章吧？還記得文中經典的感人內容嗎？當作者看見父親為了買幾顆橘子給自己吃，竟然不顧穿越月臺的不便與危險，帶給作者極大的震撼，同時也在作者的腦海中，留下這一幕動人的畫面。</a:t>
            </a:r>
          </a:p>
        </p:txBody>
      </p:sp>
      <p:sp>
        <p:nvSpPr>
          <p:cNvPr id="35843" name="Text Box 8"/>
          <p:cNvSpPr txBox="1">
            <a:spLocks noChangeArrowheads="1"/>
          </p:cNvSpPr>
          <p:nvPr/>
        </p:nvSpPr>
        <p:spPr bwMode="auto">
          <a:xfrm>
            <a:off x="1331913" y="0"/>
            <a:ext cx="75612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還記得朱自清的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〈</a:t>
            </a: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背影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〉</a:t>
            </a: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嗎？ </a:t>
            </a:r>
          </a:p>
        </p:txBody>
      </p:sp>
      <p:pic>
        <p:nvPicPr>
          <p:cNvPr id="35844" name="Picture 9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3"/>
          <p:cNvSpPr txBox="1">
            <a:spLocks noChangeArrowheads="1"/>
          </p:cNvSpPr>
          <p:nvPr/>
        </p:nvSpPr>
        <p:spPr bwMode="auto">
          <a:xfrm>
            <a:off x="684213" y="1268413"/>
            <a:ext cx="806450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pPr eaLnBrk="0">
              <a:spcBef>
                <a:spcPct val="50000"/>
              </a:spcBef>
            </a:pPr>
            <a:r>
              <a:rPr lang="en-US" altLang="zh-TW" sz="32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臺灣國立清華大學教授</a:t>
            </a:r>
            <a:r>
              <a:rPr lang="zh-TW" altLang="en-US" sz="32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二○○五年九月，龍應台於清華大學任教期間，創立清華思想沙龍與龍應台文化基金會，希望透過人文講座、網路論壇等方式，提升學生的文化素養，培養全球視野。</a:t>
            </a:r>
          </a:p>
        </p:txBody>
      </p:sp>
      <p:pic>
        <p:nvPicPr>
          <p:cNvPr id="63491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80645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32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香港大學教授</a:t>
            </a:r>
            <a:r>
              <a:rPr lang="zh-TW" altLang="en-US" sz="32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龍應台在二○○八年後，應香港大學「孔梁巧玲傑出人文學者」計畫邀請赴港講學，之後多在香港寫作，並舉辦沙龍演講。</a:t>
            </a:r>
          </a:p>
        </p:txBody>
      </p:sp>
      <p:pic>
        <p:nvPicPr>
          <p:cNvPr id="64515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3"/>
          <p:cNvSpPr txBox="1">
            <a:spLocks noChangeArrowheads="1"/>
          </p:cNvSpPr>
          <p:nvPr/>
        </p:nvSpPr>
        <p:spPr bwMode="auto">
          <a:xfrm>
            <a:off x="611188" y="1268413"/>
            <a:ext cx="7921625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32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臺北市文化局首任局長</a:t>
            </a:r>
            <a:r>
              <a:rPr lang="zh-TW" altLang="en-US" sz="32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任內以「文化深入生活」、「傳統走出現代」、「本土走向國際」揭櫫 其對文化局工作的發展方向，並推動藝術季、老樹保護、古蹟保存及活化等工作。</a:t>
            </a:r>
          </a:p>
        </p:txBody>
      </p:sp>
      <p:sp>
        <p:nvSpPr>
          <p:cNvPr id="65539" name="Text Box 7"/>
          <p:cNvSpPr txBox="1">
            <a:spLocks noChangeArrowheads="1"/>
          </p:cNvSpPr>
          <p:nvPr/>
        </p:nvSpPr>
        <p:spPr bwMode="auto">
          <a:xfrm>
            <a:off x="2195513" y="2349500"/>
            <a:ext cx="3667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200" b="1" dirty="0">
                <a:solidFill>
                  <a:srgbClr val="0099FF"/>
                </a:solidFill>
                <a:latin typeface="Franklin Gothic Medium" pitchFamily="34" charset="0"/>
                <a:ea typeface="標楷體" pitchFamily="65" charset="-120"/>
              </a:rPr>
              <a:t>ㄓㄨ</a:t>
            </a:r>
          </a:p>
        </p:txBody>
      </p:sp>
      <p:pic>
        <p:nvPicPr>
          <p:cNvPr id="65540" name="Picture 8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9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84213" y="1196975"/>
            <a:ext cx="7920037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pPr eaLnBrk="0"/>
            <a:r>
              <a:rPr lang="zh-TW" altLang="en-US" sz="32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野火集：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由</a:t>
            </a:r>
            <a:r>
              <a:rPr lang="en-US" altLang="zh-TW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《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中國時報</a:t>
            </a:r>
            <a:r>
              <a:rPr lang="en-US" altLang="zh-TW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》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副刊「野火集」的專欄內容集結成書，取「野」</a:t>
            </a:r>
            <a:r>
              <a:rPr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，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是希望放得開，不受傳統觀念的束縛，對事情提出新的看法；「火」</a:t>
            </a:r>
            <a:r>
              <a:rPr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，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是取其熱力，希望把大眾冰封已久的心靈，重新煽熱起來。書中嚴厲批判一九八○年代臺灣社會的種種問題，在二十一天再刷二十四版，讀者反應熱烈，余光中將此</a:t>
            </a:r>
            <a:r>
              <a:rPr lang="en-US" altLang="zh-TW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〈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野火</a:t>
            </a:r>
            <a:r>
              <a:rPr lang="en-US" altLang="zh-TW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〉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現象，稱為</a:t>
            </a:r>
            <a:r>
              <a:rPr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「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龍捲風</a:t>
            </a:r>
            <a:r>
              <a:rPr lang="zh-TW" altLang="en-US" sz="3200">
                <a:solidFill>
                  <a:srgbClr val="000000"/>
                </a:solidFill>
                <a:latin typeface="Franklin Gothic Medium" pitchFamily="34" charset="0"/>
                <a:ea typeface="標楷體" pitchFamily="65" charset="-120"/>
              </a:rPr>
              <a:t>」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。</a:t>
            </a:r>
          </a:p>
        </p:txBody>
      </p:sp>
      <p:pic>
        <p:nvPicPr>
          <p:cNvPr id="66563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6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755650" y="1484313"/>
            <a:ext cx="7704138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r>
              <a:rPr lang="zh-TW" altLang="en-US" sz="32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百年思索：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閱讀本書彷彿置身於時光隧道中，任作者穿梭於百年來的文化空間，旁徵博引，筆鋒帶著感情的啟發讀者對一切價值做重新評估的探險。</a:t>
            </a:r>
          </a:p>
        </p:txBody>
      </p:sp>
      <p:pic>
        <p:nvPicPr>
          <p:cNvPr id="67587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6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827088" y="1484313"/>
            <a:ext cx="76327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r>
              <a:rPr lang="zh-TW" altLang="en-US" sz="32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親愛的安德烈：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龍應台和二十一歲的安德烈透過三十六封電子家書，進入彼此的生活世界、內心世界，而相互了解。</a:t>
            </a:r>
          </a:p>
        </p:txBody>
      </p:sp>
      <p:pic>
        <p:nvPicPr>
          <p:cNvPr id="68611" name="Picture 4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5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827088" y="1484313"/>
            <a:ext cx="77057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r>
              <a:rPr lang="zh-TW" altLang="en-US" sz="32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大江大海一九四九：</a:t>
            </a:r>
            <a:r>
              <a:rPr lang="zh-TW" altLang="en-US" sz="3200">
                <a:solidFill>
                  <a:schemeClr val="tx1"/>
                </a:solidFill>
                <a:latin typeface="Franklin Gothic Medium" pitchFamily="34" charset="0"/>
                <a:ea typeface="標楷體" pitchFamily="65" charset="-120"/>
              </a:rPr>
              <a:t>龍應台以專欄記者的方式殷勤採訪，「看民族的流亡遷徙，看上一代的生死離散，傾聽戰後的倖存者、鄉下的老人家」，重新梳理六十年前的這段歷史，重新凝視關於人的尊嚴以及生命價值。</a:t>
            </a:r>
          </a:p>
        </p:txBody>
      </p:sp>
      <p:pic>
        <p:nvPicPr>
          <p:cNvPr id="69635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6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539750" y="44450"/>
            <a:ext cx="7993063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zh-TW" altLang="en-US" sz="6000" b="1">
                <a:solidFill>
                  <a:schemeClr val="tx1"/>
                </a:solidFill>
                <a:latin typeface="標楷體" pitchFamily="65" charset="-120"/>
              </a:rPr>
              <a:t>三、課文</a:t>
            </a:r>
          </a:p>
          <a:p>
            <a:pPr algn="ctr">
              <a:spcBef>
                <a:spcPct val="30000"/>
              </a:spcBef>
            </a:pPr>
            <a:r>
              <a:rPr kumimoji="0" lang="zh-TW" altLang="en-US" sz="5000" b="1">
                <a:solidFill>
                  <a:schemeClr val="tx1"/>
                </a:solidFill>
                <a:latin typeface="標楷體" pitchFamily="65" charset="-120"/>
                <a:hlinkClick r:id="rId3" action="ppaction://hlinksldjump"/>
              </a:rPr>
              <a:t>第一段</a:t>
            </a:r>
            <a:r>
              <a:rPr kumimoji="0" lang="zh-TW" altLang="en-US" sz="5000" b="1">
                <a:solidFill>
                  <a:schemeClr val="tx1"/>
                </a:solidFill>
                <a:latin typeface="標楷體" pitchFamily="65" charset="-120"/>
              </a:rPr>
              <a:t> </a:t>
            </a:r>
            <a:r>
              <a:rPr kumimoji="0" lang="zh-TW" altLang="en-US" sz="5000" b="1">
                <a:solidFill>
                  <a:schemeClr val="tx1"/>
                </a:solidFill>
                <a:latin typeface="標楷體" pitchFamily="65" charset="-120"/>
                <a:hlinkClick r:id="rId4" action="ppaction://hlinksldjump"/>
              </a:rPr>
              <a:t>第二段</a:t>
            </a:r>
            <a:r>
              <a:rPr kumimoji="0" lang="zh-TW" altLang="en-US" sz="5000" b="1">
                <a:solidFill>
                  <a:schemeClr val="tx1"/>
                </a:solidFill>
                <a:latin typeface="標楷體" pitchFamily="65" charset="-120"/>
              </a:rPr>
              <a:t> </a:t>
            </a:r>
            <a:r>
              <a:rPr kumimoji="0" lang="zh-TW" altLang="en-US" sz="5000" b="1">
                <a:solidFill>
                  <a:schemeClr val="tx1"/>
                </a:solidFill>
                <a:latin typeface="標楷體" pitchFamily="65" charset="-120"/>
                <a:hlinkClick r:id="rId5" action="ppaction://hlinksldjump"/>
              </a:rPr>
              <a:t>第三段</a:t>
            </a:r>
            <a:endParaRPr kumimoji="0" lang="zh-TW" altLang="en-US" sz="5000" b="1">
              <a:solidFill>
                <a:schemeClr val="tx1"/>
              </a:solidFill>
              <a:latin typeface="標楷體" pitchFamily="65" charset="-120"/>
            </a:endParaRPr>
          </a:p>
          <a:p>
            <a:pPr algn="ctr">
              <a:spcBef>
                <a:spcPct val="30000"/>
              </a:spcBef>
            </a:pPr>
            <a:r>
              <a:rPr kumimoji="0" lang="zh-TW" altLang="en-US" sz="5000" b="1">
                <a:solidFill>
                  <a:schemeClr val="tx1"/>
                </a:solidFill>
                <a:latin typeface="標楷體" pitchFamily="65" charset="-120"/>
                <a:hlinkClick r:id="rId6" action="ppaction://hlinksldjump"/>
              </a:rPr>
              <a:t>第四段</a:t>
            </a:r>
            <a:r>
              <a:rPr kumimoji="0" lang="zh-TW" altLang="en-US" sz="5000" b="1">
                <a:solidFill>
                  <a:schemeClr val="tx1"/>
                </a:solidFill>
                <a:latin typeface="標楷體" pitchFamily="65" charset="-120"/>
              </a:rPr>
              <a:t> </a:t>
            </a:r>
            <a:r>
              <a:rPr kumimoji="0" lang="zh-TW" altLang="en-US" sz="5000" b="1">
                <a:solidFill>
                  <a:schemeClr val="tx1"/>
                </a:solidFill>
                <a:latin typeface="標楷體" pitchFamily="65" charset="-120"/>
                <a:hlinkClick r:id="rId7" action="ppaction://hlinksldjump"/>
              </a:rPr>
              <a:t>第五段</a:t>
            </a:r>
            <a:r>
              <a:rPr kumimoji="0" lang="zh-TW" altLang="en-US" sz="5000" b="1">
                <a:solidFill>
                  <a:schemeClr val="tx1"/>
                </a:solidFill>
                <a:latin typeface="標楷體" pitchFamily="65" charset="-120"/>
              </a:rPr>
              <a:t> </a:t>
            </a:r>
            <a:r>
              <a:rPr kumimoji="0" lang="zh-TW" altLang="en-US" sz="5000" b="1">
                <a:solidFill>
                  <a:schemeClr val="tx1"/>
                </a:solidFill>
                <a:latin typeface="標楷體" pitchFamily="65" charset="-120"/>
                <a:hlinkClick r:id="rId8" action="ppaction://hlinksldjump"/>
              </a:rPr>
              <a:t>第六段</a:t>
            </a:r>
            <a:endParaRPr kumimoji="0" lang="zh-TW" altLang="en-US" sz="5000" b="1">
              <a:solidFill>
                <a:schemeClr val="tx1"/>
              </a:solidFill>
              <a:latin typeface="標楷體" pitchFamily="65" charset="-120"/>
            </a:endParaRPr>
          </a:p>
          <a:p>
            <a:pPr algn="ctr">
              <a:spcBef>
                <a:spcPct val="30000"/>
              </a:spcBef>
            </a:pPr>
            <a:r>
              <a:rPr kumimoji="0" lang="zh-TW" altLang="en-US" sz="5000" b="1">
                <a:solidFill>
                  <a:schemeClr val="tx1"/>
                </a:solidFill>
                <a:latin typeface="標楷體" pitchFamily="65" charset="-120"/>
                <a:hlinkClick r:id="rId9" action="ppaction://hlinksldjump"/>
              </a:rPr>
              <a:t>第七段</a:t>
            </a:r>
            <a:r>
              <a:rPr kumimoji="0" lang="zh-TW" altLang="en-US" sz="5000" b="1">
                <a:solidFill>
                  <a:schemeClr val="tx1"/>
                </a:solidFill>
                <a:latin typeface="標楷體" pitchFamily="65" charset="-120"/>
              </a:rPr>
              <a:t> </a:t>
            </a:r>
            <a:r>
              <a:rPr kumimoji="0" lang="zh-TW" altLang="en-US" sz="5000" b="1">
                <a:solidFill>
                  <a:schemeClr val="tx1"/>
                </a:solidFill>
                <a:latin typeface="標楷體" pitchFamily="65" charset="-120"/>
                <a:hlinkClick r:id="rId10" action="ppaction://hlinksldjump"/>
              </a:rPr>
              <a:t>第八段</a:t>
            </a:r>
            <a:r>
              <a:rPr kumimoji="0" lang="zh-TW" altLang="en-US" sz="5000" b="1">
                <a:solidFill>
                  <a:schemeClr val="tx1"/>
                </a:solidFill>
                <a:latin typeface="標楷體" pitchFamily="65" charset="-120"/>
              </a:rPr>
              <a:t> </a:t>
            </a:r>
            <a:r>
              <a:rPr kumimoji="0" lang="zh-TW" altLang="en-US" sz="5000" b="1">
                <a:solidFill>
                  <a:schemeClr val="tx1"/>
                </a:solidFill>
                <a:latin typeface="標楷體" pitchFamily="65" charset="-120"/>
                <a:hlinkClick r:id="rId11" action="ppaction://hlinksldjump"/>
              </a:rPr>
              <a:t>第九段</a:t>
            </a:r>
            <a:endParaRPr kumimoji="0" lang="zh-TW" altLang="en-US" sz="5000" b="1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70659" name="Picture 6" descr="下ICON-回主目錄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92825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第一段</a:t>
            </a:r>
            <a:endParaRPr kumimoji="0"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71683" name="Rectangle 3"/>
          <p:cNvSpPr>
            <a:spLocks/>
          </p:cNvSpPr>
          <p:nvPr/>
        </p:nvSpPr>
        <p:spPr bwMode="auto">
          <a:xfrm>
            <a:off x="179388" y="1181100"/>
            <a:ext cx="8785225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dirty="0">
                <a:solidFill>
                  <a:schemeClr val="tx1"/>
                </a:solidFill>
                <a:latin typeface="Cambria" pitchFamily="18" charset="0"/>
              </a:rPr>
              <a:t>　　華安　上小學第一天，我和他手牽著手，穿過好幾條街，到維多利亞小學。九月初，家家戶戶院子裡的蘋果和梨樹都綴滿了拳頭大小的果子，</a:t>
            </a:r>
            <a:r>
              <a:rPr lang="zh-TW" altLang="en-US" u="sng" dirty="0">
                <a:solidFill>
                  <a:schemeClr val="tx1"/>
                </a:solidFill>
                <a:latin typeface="Cambria" pitchFamily="18" charset="0"/>
              </a:rPr>
              <a:t>枝枒　因為負重而沉沉下垂，越出了樹籬，勾到過路行人的頭髮</a:t>
            </a:r>
            <a:r>
              <a:rPr lang="zh-TW" altLang="en-US" dirty="0">
                <a:solidFill>
                  <a:schemeClr val="tx1"/>
                </a:solidFill>
                <a:latin typeface="Cambria" pitchFamily="18" charset="0"/>
              </a:rPr>
              <a:t>。</a:t>
            </a:r>
          </a:p>
        </p:txBody>
      </p:sp>
      <p:pic>
        <p:nvPicPr>
          <p:cNvPr id="71684" name="Picture 6" descr="上方ICON-段析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8" descr="上方ICON-段落大意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9" descr="下ICON-課堂Q&amp;A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052513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8" descr="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12913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88" name="Group 12"/>
          <p:cNvGrpSpPr>
            <a:grpSpLocks/>
          </p:cNvGrpSpPr>
          <p:nvPr/>
        </p:nvGrpSpPr>
        <p:grpSpPr bwMode="auto">
          <a:xfrm>
            <a:off x="1058203" y="4562476"/>
            <a:ext cx="431800" cy="390525"/>
            <a:chOff x="3470" y="1616"/>
            <a:chExt cx="272" cy="246"/>
          </a:xfrm>
        </p:grpSpPr>
        <p:sp>
          <p:nvSpPr>
            <p:cNvPr id="71699" name="文字方塊 6"/>
            <p:cNvSpPr txBox="1">
              <a:spLocks noChangeArrowheads="1"/>
            </p:cNvSpPr>
            <p:nvPr/>
          </p:nvSpPr>
          <p:spPr bwMode="auto">
            <a:xfrm>
              <a:off x="3470" y="1616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1pPr>
              <a:lvl2pPr marL="742950" indent="-285750">
                <a:defRPr kumimoji="1" sz="28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2pPr>
              <a:lvl3pPr marL="1143000" indent="-228600">
                <a:defRPr kumimoji="1" sz="16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3pPr>
              <a:lvl4pPr marL="1600200" indent="-228600">
                <a:defRPr kumimoji="1" sz="14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4pPr>
              <a:lvl5pPr marL="2057400" indent="-22860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5pPr>
              <a:lvl6pPr marL="25146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6pPr>
              <a:lvl7pPr marL="29718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7pPr>
              <a:lvl8pPr marL="34290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8pPr>
              <a:lvl9pPr marL="38862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9pPr>
            </a:lstStyle>
            <a:p>
              <a:r>
                <a:rPr lang="zh-TW" altLang="en-US" sz="1200" b="1" dirty="0">
                  <a:solidFill>
                    <a:schemeClr val="tx1"/>
                  </a:solidFill>
                  <a:latin typeface="Arial" charset="0"/>
                  <a:ea typeface="標楷體" pitchFamily="65" charset="-120"/>
                </a:rPr>
                <a:t>ㄧㄚ</a:t>
              </a:r>
            </a:p>
          </p:txBody>
        </p:sp>
        <p:pic>
          <p:nvPicPr>
            <p:cNvPr id="71700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66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689" name="Picture 18" descr="下一頁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573088" y="5026025"/>
            <a:ext cx="83915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正如人因為成長、成熟，終將走出家庭的保護與藩籬，開展自己的生命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596265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2" name="Freeform 17"/>
          <p:cNvSpPr>
            <a:spLocks/>
          </p:cNvSpPr>
          <p:nvPr/>
        </p:nvSpPr>
        <p:spPr bwMode="auto">
          <a:xfrm rot="10807511" flipV="1">
            <a:off x="8388350" y="3368675"/>
            <a:ext cx="188913" cy="195263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8172450" y="2217738"/>
            <a:ext cx="6461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略喻</a:t>
            </a:r>
          </a:p>
        </p:txBody>
      </p:sp>
      <p:grpSp>
        <p:nvGrpSpPr>
          <p:cNvPr id="442393" name="Group 25"/>
          <p:cNvGrpSpPr>
            <a:grpSpLocks/>
          </p:cNvGrpSpPr>
          <p:nvPr/>
        </p:nvGrpSpPr>
        <p:grpSpPr bwMode="auto">
          <a:xfrm>
            <a:off x="7740650" y="2289175"/>
            <a:ext cx="361950" cy="322263"/>
            <a:chOff x="249" y="2886"/>
            <a:chExt cx="228" cy="203"/>
          </a:xfrm>
        </p:grpSpPr>
        <p:grpSp>
          <p:nvGrpSpPr>
            <p:cNvPr id="71695" name="Group 12"/>
            <p:cNvGrpSpPr>
              <a:grpSpLocks/>
            </p:cNvGrpSpPr>
            <p:nvPr/>
          </p:nvGrpSpPr>
          <p:grpSpPr bwMode="auto">
            <a:xfrm rot="10762829" flipV="1">
              <a:off x="249" y="2931"/>
              <a:ext cx="228" cy="158"/>
              <a:chOff x="2154" y="3657"/>
              <a:chExt cx="230" cy="137"/>
            </a:xfrm>
          </p:grpSpPr>
          <p:sp>
            <p:nvSpPr>
              <p:cNvPr id="71697" name="Line 41"/>
              <p:cNvSpPr>
                <a:spLocks noChangeShapeType="1"/>
              </p:cNvSpPr>
              <p:nvPr/>
            </p:nvSpPr>
            <p:spPr bwMode="auto">
              <a:xfrm>
                <a:off x="2154" y="3664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1698" name="Line 40"/>
              <p:cNvSpPr>
                <a:spLocks noChangeShapeType="1"/>
              </p:cNvSpPr>
              <p:nvPr/>
            </p:nvSpPr>
            <p:spPr bwMode="auto">
              <a:xfrm flipV="1">
                <a:off x="2384" y="3657"/>
                <a:ext cx="0" cy="137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71696" name="Picture 37" descr="下標籤-修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886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2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2393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  <p:bldP spid="3" grpId="0"/>
      <p:bldP spid="3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第一段</a:t>
            </a:r>
            <a:endParaRPr kumimoji="0"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72707" name="Rectangle 3"/>
          <p:cNvSpPr>
            <a:spLocks/>
          </p:cNvSpPr>
          <p:nvPr/>
        </p:nvSpPr>
        <p:spPr bwMode="auto">
          <a:xfrm>
            <a:off x="179388" y="981075"/>
            <a:ext cx="8785225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dirty="0">
                <a:solidFill>
                  <a:schemeClr val="tx1"/>
                </a:solidFill>
                <a:latin typeface="Cambria" pitchFamily="18" charset="0"/>
              </a:rPr>
              <a:t>　　很多很多的孩子，在操場上等候上課的第一聲鈴響。</a:t>
            </a:r>
            <a:r>
              <a:rPr lang="zh-TW" altLang="en-US" u="sng" dirty="0">
                <a:solidFill>
                  <a:schemeClr val="tx1"/>
                </a:solidFill>
                <a:latin typeface="Cambria" pitchFamily="18" charset="0"/>
              </a:rPr>
              <a:t>小小的手，圈在爸爸的、媽媽的手心裡</a:t>
            </a:r>
            <a:r>
              <a:rPr lang="zh-TW" altLang="en-US" dirty="0">
                <a:solidFill>
                  <a:schemeClr val="tx1"/>
                </a:solidFill>
                <a:latin typeface="Cambria" pitchFamily="18" charset="0"/>
              </a:rPr>
              <a:t>，怯　怯的眼神，打量著周遭。他們是幼稚園的畢業生，但是他們還不知道一個定律：</a:t>
            </a:r>
            <a:r>
              <a:rPr lang="zh-TW" altLang="en-US" u="sng" dirty="0">
                <a:solidFill>
                  <a:schemeClr val="tx1"/>
                </a:solidFill>
                <a:latin typeface="Cambria" pitchFamily="18" charset="0"/>
              </a:rPr>
              <a:t>一件事情的畢業，永遠是另一件事情的開啟</a:t>
            </a:r>
            <a:r>
              <a:rPr lang="zh-TW" altLang="en-US" dirty="0">
                <a:solidFill>
                  <a:schemeClr val="tx1"/>
                </a:solidFill>
                <a:latin typeface="Cambria" pitchFamily="18" charset="0"/>
              </a:rPr>
              <a:t>。</a:t>
            </a:r>
          </a:p>
        </p:txBody>
      </p:sp>
      <p:grpSp>
        <p:nvGrpSpPr>
          <p:cNvPr id="72708" name="Group 10"/>
          <p:cNvGrpSpPr>
            <a:grpSpLocks/>
          </p:cNvGrpSpPr>
          <p:nvPr/>
        </p:nvGrpSpPr>
        <p:grpSpPr bwMode="auto">
          <a:xfrm>
            <a:off x="684213" y="3357563"/>
            <a:ext cx="431800" cy="539750"/>
            <a:chOff x="1610" y="1434"/>
            <a:chExt cx="272" cy="340"/>
          </a:xfrm>
        </p:grpSpPr>
        <p:pic>
          <p:nvPicPr>
            <p:cNvPr id="72721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57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22" name="文字方塊 4"/>
            <p:cNvSpPr txBox="1">
              <a:spLocks noChangeArrowheads="1"/>
            </p:cNvSpPr>
            <p:nvPr/>
          </p:nvSpPr>
          <p:spPr bwMode="auto">
            <a:xfrm>
              <a:off x="1610" y="1434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1pPr>
              <a:lvl2pPr marL="742950" indent="-285750">
                <a:defRPr kumimoji="1" sz="28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2pPr>
              <a:lvl3pPr marL="1143000" indent="-228600">
                <a:defRPr kumimoji="1" sz="16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3pPr>
              <a:lvl4pPr marL="1600200" indent="-228600">
                <a:defRPr kumimoji="1" sz="14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4pPr>
              <a:lvl5pPr marL="2057400" indent="-22860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5pPr>
              <a:lvl6pPr marL="25146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6pPr>
              <a:lvl7pPr marL="29718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7pPr>
              <a:lvl8pPr marL="34290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8pPr>
              <a:lvl9pPr marL="38862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9pPr>
            </a:lstStyle>
            <a:p>
              <a:r>
                <a:rPr lang="zh-TW" altLang="en-US" sz="1200" b="1">
                  <a:solidFill>
                    <a:schemeClr val="tx1"/>
                  </a:solidFill>
                  <a:latin typeface="Arial" charset="0"/>
                  <a:ea typeface="標楷體" pitchFamily="65" charset="-120"/>
                </a:rPr>
                <a:t>ㄑㄩㄝ</a:t>
              </a:r>
            </a:p>
          </p:txBody>
        </p:sp>
      </p:grpSp>
      <p:pic>
        <p:nvPicPr>
          <p:cNvPr id="72709" name="Picture 13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Freeform 17"/>
          <p:cNvSpPr>
            <a:spLocks/>
          </p:cNvSpPr>
          <p:nvPr/>
        </p:nvSpPr>
        <p:spPr bwMode="auto">
          <a:xfrm rot="10807511" flipV="1">
            <a:off x="5583445" y="5142575"/>
            <a:ext cx="188913" cy="195262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7416664" y="4005263"/>
            <a:ext cx="6461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1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映襯</a:t>
            </a: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1908175" y="2924175"/>
            <a:ext cx="30241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象徵父母對子女呵護備至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8527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4434" name="Group 18"/>
          <p:cNvGrpSpPr>
            <a:grpSpLocks/>
          </p:cNvGrpSpPr>
          <p:nvPr/>
        </p:nvGrpSpPr>
        <p:grpSpPr bwMode="auto">
          <a:xfrm>
            <a:off x="6973324" y="4078650"/>
            <a:ext cx="361950" cy="322263"/>
            <a:chOff x="249" y="2886"/>
            <a:chExt cx="228" cy="203"/>
          </a:xfrm>
        </p:grpSpPr>
        <p:grpSp>
          <p:nvGrpSpPr>
            <p:cNvPr id="72717" name="Group 12"/>
            <p:cNvGrpSpPr>
              <a:grpSpLocks/>
            </p:cNvGrpSpPr>
            <p:nvPr/>
          </p:nvGrpSpPr>
          <p:grpSpPr bwMode="auto">
            <a:xfrm rot="10762829" flipV="1">
              <a:off x="249" y="2931"/>
              <a:ext cx="228" cy="158"/>
              <a:chOff x="2154" y="3657"/>
              <a:chExt cx="230" cy="137"/>
            </a:xfrm>
          </p:grpSpPr>
          <p:sp>
            <p:nvSpPr>
              <p:cNvPr id="72719" name="Line 41"/>
              <p:cNvSpPr>
                <a:spLocks noChangeShapeType="1"/>
              </p:cNvSpPr>
              <p:nvPr/>
            </p:nvSpPr>
            <p:spPr bwMode="auto">
              <a:xfrm>
                <a:off x="2154" y="3664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2720" name="Line 40"/>
              <p:cNvSpPr>
                <a:spLocks noChangeShapeType="1"/>
              </p:cNvSpPr>
              <p:nvPr/>
            </p:nvSpPr>
            <p:spPr bwMode="auto">
              <a:xfrm flipV="1">
                <a:off x="2384" y="3657"/>
                <a:ext cx="0" cy="137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72718" name="Picture 37" descr="下標籤-修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886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250825" y="5805488"/>
            <a:ext cx="5976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人生就是在不斷的結束與開啟中，一步步邁向不</a:t>
            </a:r>
          </a:p>
          <a:p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同的階段；幼之生到老之死，正是生命不變的循環</a:t>
            </a:r>
          </a:p>
        </p:txBody>
      </p:sp>
      <p:pic>
        <p:nvPicPr>
          <p:cNvPr id="4" name="Picture 19" descr="下標籤-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324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4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4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761298" grpId="0"/>
      <p:bldP spid="1761298" grpId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850" y="1065213"/>
            <a:ext cx="8713788" cy="5113337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</a:t>
            </a:r>
            <a:r>
              <a:rPr lang="zh-TW" altLang="en-US" sz="3200" dirty="0" smtClean="0">
                <a:solidFill>
                  <a:schemeClr val="tx1"/>
                </a:solidFill>
              </a:rPr>
              <a:t>「我與父親不相見已二年餘了，我最不能忘記的是他的背影。」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</a:rPr>
              <a:t>    　「我看見他戴著黑布小帽，穿著黑布大馬褂，深青布棉袍，蹣跚地走到鐵道邊，慢慢探身下去，尚不大難。可是他穿過鐵道，要爬上那邊月臺，就不容易了。他用兩手攀著上面，兩腳再向上縮；他肥胖的身子向左微傾，顯出努力的樣子。這時我看見他的背影，我的淚很快地流下來了。」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476375" y="0"/>
            <a:ext cx="6910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〈</a:t>
            </a: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背影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〉</a:t>
            </a: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一文中的經典文字 </a:t>
            </a:r>
          </a:p>
        </p:txBody>
      </p:sp>
      <p:pic>
        <p:nvPicPr>
          <p:cNvPr id="36868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第一段</a:t>
            </a:r>
            <a:endParaRPr kumimoji="0"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73731" name="Rectangle 3"/>
          <p:cNvSpPr>
            <a:spLocks/>
          </p:cNvSpPr>
          <p:nvPr/>
        </p:nvSpPr>
        <p:spPr bwMode="auto">
          <a:xfrm>
            <a:off x="179388" y="981075"/>
            <a:ext cx="8785225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　　</a:t>
            </a:r>
            <a:r>
              <a:rPr lang="zh-TW" altLang="en-US" u="sng">
                <a:solidFill>
                  <a:schemeClr val="tx1"/>
                </a:solidFill>
                <a:latin typeface="Cambria" pitchFamily="18" charset="0"/>
              </a:rPr>
              <a:t>鈴聲一響，頓時　人影錯雜，奔往不同方向，但是在那麼多穿梭紛亂的人群裡，我無比清楚地看著自己孩子的背影</a:t>
            </a:r>
            <a:r>
              <a:rPr kumimoji="0" lang="zh-TW" altLang="en-US" u="sng">
                <a:latin typeface="Cambria" pitchFamily="18" charset="0"/>
              </a:rPr>
              <a:t>──</a:t>
            </a:r>
            <a:r>
              <a:rPr lang="zh-TW" altLang="en-US" u="sng">
                <a:solidFill>
                  <a:schemeClr val="tx1"/>
                </a:solidFill>
                <a:latin typeface="Cambria" pitchFamily="18" charset="0"/>
              </a:rPr>
              <a:t>就好像在一百個嬰兒同時哭聲大作時，你仍舊能夠準確聽出自己那一個的位置</a:t>
            </a: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。華安背著一個五顏六色的書包往前走</a:t>
            </a:r>
          </a:p>
        </p:txBody>
      </p:sp>
      <p:pic>
        <p:nvPicPr>
          <p:cNvPr id="73732" name="Picture 7" descr="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484313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11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1042988" y="1916113"/>
            <a:ext cx="641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母親關愛至深，目光的焦點永遠只有自己孩子的身影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74675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第一段</a:t>
            </a:r>
            <a:endParaRPr kumimoji="0"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74755" name="圖片 17" descr="下方ICON-回目次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6165850"/>
            <a:ext cx="1042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3"/>
          <p:cNvSpPr>
            <a:spLocks/>
          </p:cNvSpPr>
          <p:nvPr/>
        </p:nvSpPr>
        <p:spPr bwMode="auto">
          <a:xfrm>
            <a:off x="179388" y="952500"/>
            <a:ext cx="8785225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，但是他不斷地回頭；好像穿越一條無邊無際的時空長河，他的視線和我凝望的眼光隔空交會。</a:t>
            </a:r>
          </a:p>
          <a:p>
            <a:pPr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　　我看著他瘦小的背影消失在門裡。</a:t>
            </a:r>
          </a:p>
          <a:p>
            <a:pPr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endParaRPr lang="zh-TW" altLang="en-US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74757" name="Picture 10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7340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第二段</a:t>
            </a:r>
            <a:endParaRPr kumimoji="0"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75779" name="Rectangle 3"/>
          <p:cNvSpPr>
            <a:spLocks/>
          </p:cNvSpPr>
          <p:nvPr/>
        </p:nvSpPr>
        <p:spPr bwMode="auto">
          <a:xfrm>
            <a:off x="179388" y="1528763"/>
            <a:ext cx="8785225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　　十六歲，他到美國作交換生　一年。我送他到機場。告別時，照例擁抱，我的頭只能貼到他的胸口，好像抱住了長頸鹿的腳。</a:t>
            </a:r>
            <a:r>
              <a:rPr lang="zh-TW" altLang="en-US" u="sng">
                <a:solidFill>
                  <a:schemeClr val="tx1"/>
                </a:solidFill>
                <a:latin typeface="Cambria" pitchFamily="18" charset="0"/>
              </a:rPr>
              <a:t>他很明顯地在勉強忍受母親的深情</a:t>
            </a: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。</a:t>
            </a:r>
          </a:p>
        </p:txBody>
      </p:sp>
      <p:pic>
        <p:nvPicPr>
          <p:cNvPr id="75780" name="Picture 6" descr="上方ICON-段析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8" descr="上方ICON-段落大意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11" descr="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060575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15" descr="下一頁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Freeform 17"/>
          <p:cNvSpPr>
            <a:spLocks/>
          </p:cNvSpPr>
          <p:nvPr/>
        </p:nvSpPr>
        <p:spPr bwMode="auto">
          <a:xfrm rot="10807511" flipV="1">
            <a:off x="5580063" y="3789363"/>
            <a:ext cx="188912" cy="195262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6157913" y="2603500"/>
            <a:ext cx="646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明喻</a:t>
            </a:r>
          </a:p>
        </p:txBody>
      </p:sp>
      <p:grpSp>
        <p:nvGrpSpPr>
          <p:cNvPr id="450578" name="Group 18"/>
          <p:cNvGrpSpPr>
            <a:grpSpLocks/>
          </p:cNvGrpSpPr>
          <p:nvPr/>
        </p:nvGrpSpPr>
        <p:grpSpPr bwMode="auto">
          <a:xfrm>
            <a:off x="5724525" y="2643188"/>
            <a:ext cx="361950" cy="322262"/>
            <a:chOff x="249" y="2886"/>
            <a:chExt cx="228" cy="203"/>
          </a:xfrm>
        </p:grpSpPr>
        <p:grpSp>
          <p:nvGrpSpPr>
            <p:cNvPr id="75789" name="Group 12"/>
            <p:cNvGrpSpPr>
              <a:grpSpLocks/>
            </p:cNvGrpSpPr>
            <p:nvPr/>
          </p:nvGrpSpPr>
          <p:grpSpPr bwMode="auto">
            <a:xfrm rot="10762829" flipV="1">
              <a:off x="249" y="2931"/>
              <a:ext cx="228" cy="158"/>
              <a:chOff x="2154" y="3657"/>
              <a:chExt cx="230" cy="137"/>
            </a:xfrm>
          </p:grpSpPr>
          <p:sp>
            <p:nvSpPr>
              <p:cNvPr id="75791" name="Line 41"/>
              <p:cNvSpPr>
                <a:spLocks noChangeShapeType="1"/>
              </p:cNvSpPr>
              <p:nvPr/>
            </p:nvSpPr>
            <p:spPr bwMode="auto">
              <a:xfrm>
                <a:off x="2154" y="3664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5792" name="Line 40"/>
              <p:cNvSpPr>
                <a:spLocks noChangeShapeType="1"/>
              </p:cNvSpPr>
              <p:nvPr/>
            </p:nvSpPr>
            <p:spPr bwMode="auto">
              <a:xfrm flipV="1">
                <a:off x="2384" y="3657"/>
                <a:ext cx="0" cy="137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75790" name="Picture 37" descr="下標籤-修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886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250825" y="4581525"/>
            <a:ext cx="71294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青春期的孩子，和母親之間已出現身體和心理上的疏離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53006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761298" grpId="0"/>
      <p:bldP spid="1761298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第二段</a:t>
            </a:r>
            <a:endParaRPr kumimoji="0"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76803" name="Rectangle 3"/>
          <p:cNvSpPr>
            <a:spLocks/>
          </p:cNvSpPr>
          <p:nvPr/>
        </p:nvSpPr>
        <p:spPr bwMode="auto">
          <a:xfrm>
            <a:off x="179388" y="908050"/>
            <a:ext cx="8785225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dirty="0">
                <a:solidFill>
                  <a:schemeClr val="tx1"/>
                </a:solidFill>
                <a:latin typeface="Cambria" pitchFamily="18" charset="0"/>
              </a:rPr>
              <a:t>　　他在長長的行列裡，等候護照　檢驗；我就站在外面，</a:t>
            </a:r>
            <a:r>
              <a:rPr lang="zh-TW" altLang="en-US" u="sng" dirty="0">
                <a:solidFill>
                  <a:schemeClr val="tx1"/>
                </a:solidFill>
                <a:latin typeface="Cambria" pitchFamily="18" charset="0"/>
              </a:rPr>
              <a:t>用眼睛跟著他的背影一寸一寸往前挪</a:t>
            </a:r>
            <a:r>
              <a:rPr lang="zh-TW" altLang="en-US" dirty="0">
                <a:solidFill>
                  <a:schemeClr val="tx1"/>
                </a:solidFill>
                <a:latin typeface="Cambria" pitchFamily="18" charset="0"/>
              </a:rPr>
              <a:t>。終於輪到他，在海關　窗口停留片刻，然後拿回護照，閃入一扇門，倏　忽　不見。</a:t>
            </a:r>
          </a:p>
        </p:txBody>
      </p:sp>
      <p:pic>
        <p:nvPicPr>
          <p:cNvPr id="76804" name="Picture 13" descr="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9000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12" descr="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412875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14" descr="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65625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807" name="Group 14"/>
          <p:cNvGrpSpPr>
            <a:grpSpLocks/>
          </p:cNvGrpSpPr>
          <p:nvPr/>
        </p:nvGrpSpPr>
        <p:grpSpPr bwMode="auto">
          <a:xfrm>
            <a:off x="4356100" y="4333875"/>
            <a:ext cx="431800" cy="390525"/>
            <a:chOff x="476" y="1434"/>
            <a:chExt cx="272" cy="246"/>
          </a:xfrm>
        </p:grpSpPr>
        <p:sp>
          <p:nvSpPr>
            <p:cNvPr id="76811" name="文字方塊 4"/>
            <p:cNvSpPr txBox="1">
              <a:spLocks noChangeArrowheads="1"/>
            </p:cNvSpPr>
            <p:nvPr/>
          </p:nvSpPr>
          <p:spPr bwMode="auto">
            <a:xfrm>
              <a:off x="476" y="143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1pPr>
              <a:lvl2pPr marL="742950" indent="-285750">
                <a:defRPr kumimoji="1" sz="28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2pPr>
              <a:lvl3pPr marL="1143000" indent="-228600">
                <a:defRPr kumimoji="1" sz="16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3pPr>
              <a:lvl4pPr marL="1600200" indent="-228600">
                <a:defRPr kumimoji="1" sz="14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4pPr>
              <a:lvl5pPr marL="2057400" indent="-22860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5pPr>
              <a:lvl6pPr marL="25146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6pPr>
              <a:lvl7pPr marL="29718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7pPr>
              <a:lvl8pPr marL="34290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8pPr>
              <a:lvl9pPr marL="38862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9pPr>
            </a:lstStyle>
            <a:p>
              <a:r>
                <a:rPr kumimoji="0" lang="zh-TW" altLang="en-US" sz="1200" b="1">
                  <a:solidFill>
                    <a:schemeClr val="tx1"/>
                  </a:solidFill>
                  <a:latin typeface="Arial" charset="0"/>
                  <a:ea typeface="標楷體" pitchFamily="65" charset="-120"/>
                </a:rPr>
                <a:t>ㄕㄨ</a:t>
              </a:r>
              <a:endParaRPr lang="zh-TW" altLang="en-US" sz="1200" b="1">
                <a:solidFill>
                  <a:schemeClr val="tx1"/>
                </a:solidFill>
                <a:latin typeface="Arial" charset="0"/>
                <a:ea typeface="標楷體" pitchFamily="65" charset="-120"/>
              </a:endParaRPr>
            </a:p>
          </p:txBody>
        </p:sp>
        <p:pic>
          <p:nvPicPr>
            <p:cNvPr id="76812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48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6808" name="Picture 18" descr="下一頁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2339975" y="2820988"/>
            <a:ext cx="48244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表示母親目光緊緊跟隨，深情不捨的依戀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863" y="27940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第二段</a:t>
            </a:r>
            <a:endParaRPr kumimoji="0"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77827" name="Rectangle 3"/>
          <p:cNvSpPr>
            <a:spLocks/>
          </p:cNvSpPr>
          <p:nvPr/>
        </p:nvSpPr>
        <p:spPr bwMode="auto">
          <a:xfrm>
            <a:off x="106363" y="952500"/>
            <a:ext cx="9145587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　　我一直在等候，等候他消失前的回頭一瞥  。</a:t>
            </a:r>
          </a:p>
          <a:p>
            <a:pPr eaLnBrk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u="sng">
                <a:solidFill>
                  <a:schemeClr val="tx1"/>
                </a:solidFill>
                <a:latin typeface="Cambria" pitchFamily="18" charset="0"/>
              </a:rPr>
              <a:t>但是他沒有，一次都沒有</a:t>
            </a: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。</a:t>
            </a:r>
          </a:p>
          <a:p>
            <a:pPr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endParaRPr lang="zh-TW" altLang="en-US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7828" name="文字方塊 1"/>
          <p:cNvSpPr txBox="1">
            <a:spLocks noChangeArrowheads="1"/>
          </p:cNvSpPr>
          <p:nvPr/>
        </p:nvSpPr>
        <p:spPr bwMode="auto">
          <a:xfrm>
            <a:off x="8243888" y="1412875"/>
            <a:ext cx="3667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r>
              <a:rPr lang="zh-TW" altLang="en-US" sz="1200" b="1">
                <a:solidFill>
                  <a:schemeClr val="tx1"/>
                </a:solidFill>
                <a:latin typeface="Arial" charset="0"/>
                <a:ea typeface="標楷體" pitchFamily="65" charset="-120"/>
              </a:rPr>
              <a:t>ㄆ一ㄝ</a:t>
            </a:r>
          </a:p>
        </p:txBody>
      </p:sp>
      <p:pic>
        <p:nvPicPr>
          <p:cNvPr id="77829" name="Picture 11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7340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圖片 17" descr="下方ICON-回目次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6165850"/>
            <a:ext cx="1042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250825" y="3284538"/>
            <a:ext cx="8713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孩子無法體會母親不捨的心情，只顧奔向自己的未來（與幼時對母親的依戀形成對比）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384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835150" y="2924175"/>
            <a:ext cx="576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r>
              <a:rPr lang="zh-TW" altLang="en-US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類疊</a:t>
            </a:r>
          </a:p>
        </p:txBody>
      </p:sp>
      <p:pic>
        <p:nvPicPr>
          <p:cNvPr id="1732638" name="Picture 30" descr="下標籤-修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9257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8468" name="Rectangle 20"/>
          <p:cNvSpPr>
            <a:spLocks noChangeArrowheads="1"/>
          </p:cNvSpPr>
          <p:nvPr/>
        </p:nvSpPr>
        <p:spPr bwMode="auto">
          <a:xfrm>
            <a:off x="3851275" y="2278063"/>
            <a:ext cx="311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latin typeface="Arial" charset="0"/>
                <a:ea typeface="新細明體" charset="-120"/>
                <a:cs typeface="Arial" charset="0"/>
              </a:rPr>
              <a:t>●</a:t>
            </a:r>
          </a:p>
        </p:txBody>
      </p:sp>
      <p:sp>
        <p:nvSpPr>
          <p:cNvPr id="488469" name="Rectangle 21"/>
          <p:cNvSpPr>
            <a:spLocks noChangeArrowheads="1"/>
          </p:cNvSpPr>
          <p:nvPr/>
        </p:nvSpPr>
        <p:spPr bwMode="auto">
          <a:xfrm>
            <a:off x="4211638" y="2278063"/>
            <a:ext cx="311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latin typeface="Arial" charset="0"/>
                <a:ea typeface="新細明體" charset="-120"/>
                <a:cs typeface="Arial" charset="0"/>
              </a:rPr>
              <a:t>●</a:t>
            </a:r>
          </a:p>
        </p:txBody>
      </p:sp>
      <p:sp>
        <p:nvSpPr>
          <p:cNvPr id="488470" name="Rectangle 22"/>
          <p:cNvSpPr>
            <a:spLocks noChangeArrowheads="1"/>
          </p:cNvSpPr>
          <p:nvPr/>
        </p:nvSpPr>
        <p:spPr bwMode="auto">
          <a:xfrm>
            <a:off x="1476375" y="2205038"/>
            <a:ext cx="311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latin typeface="Arial" charset="0"/>
                <a:ea typeface="新細明體" charset="-120"/>
                <a:cs typeface="Arial" charset="0"/>
              </a:rPr>
              <a:t>●</a:t>
            </a:r>
          </a:p>
        </p:txBody>
      </p:sp>
      <p:sp>
        <p:nvSpPr>
          <p:cNvPr id="488471" name="Rectangle 23"/>
          <p:cNvSpPr>
            <a:spLocks noChangeArrowheads="1"/>
          </p:cNvSpPr>
          <p:nvPr/>
        </p:nvSpPr>
        <p:spPr bwMode="auto">
          <a:xfrm>
            <a:off x="1836738" y="2205038"/>
            <a:ext cx="311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latin typeface="Arial" charset="0"/>
                <a:ea typeface="新細明體" charset="-120"/>
                <a:cs typeface="Arial" charset="0"/>
              </a:rPr>
              <a:t>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32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2638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  <p:bldP spid="49" grpId="0"/>
      <p:bldP spid="49" grpId="1"/>
      <p:bldP spid="488468" grpId="0"/>
      <p:bldP spid="488468" grpId="1"/>
      <p:bldP spid="488469" grpId="0"/>
      <p:bldP spid="488469" grpId="1"/>
      <p:bldP spid="488470" grpId="0"/>
      <p:bldP spid="488470" grpId="1"/>
      <p:bldP spid="488471" grpId="0"/>
      <p:bldP spid="488471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第三段</a:t>
            </a:r>
            <a:endParaRPr kumimoji="0"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78851" name="Rectangle 3"/>
          <p:cNvSpPr>
            <a:spLocks/>
          </p:cNvSpPr>
          <p:nvPr/>
        </p:nvSpPr>
        <p:spPr bwMode="auto">
          <a:xfrm>
            <a:off x="179388" y="1528763"/>
            <a:ext cx="8785225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dirty="0">
                <a:solidFill>
                  <a:schemeClr val="tx1"/>
                </a:solidFill>
                <a:latin typeface="Cambria" pitchFamily="18" charset="0"/>
              </a:rPr>
              <a:t>         現在他二十一歲，</a:t>
            </a:r>
            <a:r>
              <a:rPr lang="zh-TW" altLang="en-US" u="sng" dirty="0">
                <a:solidFill>
                  <a:schemeClr val="tx1"/>
                </a:solidFill>
                <a:latin typeface="Cambria" pitchFamily="18" charset="0"/>
              </a:rPr>
              <a:t>上的大學，正好是我教課的大學</a:t>
            </a:r>
            <a:r>
              <a:rPr lang="zh-TW" altLang="en-US" dirty="0">
                <a:solidFill>
                  <a:schemeClr val="tx1"/>
                </a:solidFill>
                <a:latin typeface="Cambria" pitchFamily="18" charset="0"/>
              </a:rPr>
              <a:t>。但即使是同路，他也不願搭我的車。即使同車，他戴上耳機</a:t>
            </a:r>
            <a:r>
              <a:rPr kumimoji="0" lang="zh-TW" altLang="en-US" dirty="0">
                <a:latin typeface="Cambria" pitchFamily="18" charset="0"/>
              </a:rPr>
              <a:t>──</a:t>
            </a:r>
            <a:r>
              <a:rPr lang="zh-TW" altLang="en-US" dirty="0">
                <a:solidFill>
                  <a:schemeClr val="tx1"/>
                </a:solidFill>
                <a:latin typeface="Cambria" pitchFamily="18" charset="0"/>
              </a:rPr>
              <a:t>只有一個人能聽的音樂，</a:t>
            </a:r>
            <a:r>
              <a:rPr lang="zh-TW" altLang="en-US" u="sng" dirty="0">
                <a:solidFill>
                  <a:schemeClr val="tx1"/>
                </a:solidFill>
                <a:latin typeface="Cambria" pitchFamily="18" charset="0"/>
              </a:rPr>
              <a:t>是一扇緊閉的門</a:t>
            </a:r>
            <a:r>
              <a:rPr lang="zh-TW" altLang="en-US" dirty="0">
                <a:solidFill>
                  <a:schemeClr val="tx1"/>
                </a:solidFill>
                <a:latin typeface="Cambria" pitchFamily="18" charset="0"/>
              </a:rPr>
              <a:t>。有時他在對街等候公車，</a:t>
            </a:r>
          </a:p>
        </p:txBody>
      </p:sp>
      <p:pic>
        <p:nvPicPr>
          <p:cNvPr id="78852" name="Picture 6" descr="上方ICON-段析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8" descr="上方ICON-段落大意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10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Freeform 17"/>
          <p:cNvSpPr>
            <a:spLocks/>
          </p:cNvSpPr>
          <p:nvPr/>
        </p:nvSpPr>
        <p:spPr bwMode="auto">
          <a:xfrm rot="10807511" flipV="1">
            <a:off x="2858392" y="4721848"/>
            <a:ext cx="188912" cy="195263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5024200" y="3626872"/>
            <a:ext cx="6461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1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暗喻</a:t>
            </a: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179388" y="5464175"/>
            <a:ext cx="6264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「緊閉的門」亦象徵其拒</a:t>
            </a:r>
            <a:endParaRPr lang="en-US" altLang="zh-TW" sz="2100" b="1">
              <a:solidFill>
                <a:srgbClr val="339933"/>
              </a:solidFill>
              <a:latin typeface="Arial" charset="0"/>
              <a:ea typeface="微軟正黑體" pitchFamily="34" charset="-12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絕與母親溝通而緊閉的心門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3736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9487" name="Group 15"/>
          <p:cNvGrpSpPr>
            <a:grpSpLocks/>
          </p:cNvGrpSpPr>
          <p:nvPr/>
        </p:nvGrpSpPr>
        <p:grpSpPr bwMode="auto">
          <a:xfrm>
            <a:off x="4663477" y="3649891"/>
            <a:ext cx="361950" cy="322263"/>
            <a:chOff x="249" y="2886"/>
            <a:chExt cx="228" cy="203"/>
          </a:xfrm>
        </p:grpSpPr>
        <p:grpSp>
          <p:nvGrpSpPr>
            <p:cNvPr id="78862" name="Group 12"/>
            <p:cNvGrpSpPr>
              <a:grpSpLocks/>
            </p:cNvGrpSpPr>
            <p:nvPr/>
          </p:nvGrpSpPr>
          <p:grpSpPr bwMode="auto">
            <a:xfrm rot="10762829" flipV="1">
              <a:off x="249" y="2931"/>
              <a:ext cx="228" cy="158"/>
              <a:chOff x="2154" y="3657"/>
              <a:chExt cx="230" cy="137"/>
            </a:xfrm>
          </p:grpSpPr>
          <p:sp>
            <p:nvSpPr>
              <p:cNvPr id="78864" name="Line 41"/>
              <p:cNvSpPr>
                <a:spLocks noChangeShapeType="1"/>
              </p:cNvSpPr>
              <p:nvPr/>
            </p:nvSpPr>
            <p:spPr bwMode="auto">
              <a:xfrm>
                <a:off x="2154" y="3664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8865" name="Line 40"/>
              <p:cNvSpPr>
                <a:spLocks noChangeShapeType="1"/>
              </p:cNvSpPr>
              <p:nvPr/>
            </p:nvSpPr>
            <p:spPr bwMode="auto">
              <a:xfrm flipV="1">
                <a:off x="2384" y="3657"/>
                <a:ext cx="0" cy="137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78863" name="Picture 37" descr="下標籤-修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886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4284663" y="2420938"/>
            <a:ext cx="3311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華安就讀香港大學經濟系， 當時作者亦任教於此</a:t>
            </a:r>
          </a:p>
        </p:txBody>
      </p:sp>
      <p:pic>
        <p:nvPicPr>
          <p:cNvPr id="4" name="Picture 19" descr="下標籤-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3575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89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948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761298" grpId="0"/>
      <p:bldP spid="1761298" grpId="1"/>
      <p:bldP spid="2" grpId="0"/>
      <p:bldP spid="2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第三段</a:t>
            </a:r>
            <a:endParaRPr kumimoji="0"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79875" name="Rectangle 3"/>
          <p:cNvSpPr>
            <a:spLocks/>
          </p:cNvSpPr>
          <p:nvPr/>
        </p:nvSpPr>
        <p:spPr bwMode="auto">
          <a:xfrm>
            <a:off x="179388" y="908050"/>
            <a:ext cx="8785225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我從高樓的窗口往下看：</a:t>
            </a:r>
            <a:r>
              <a:rPr lang="zh-TW" altLang="en-US" u="sng">
                <a:solidFill>
                  <a:schemeClr val="tx1"/>
                </a:solidFill>
                <a:latin typeface="Cambria" pitchFamily="18" charset="0"/>
              </a:rPr>
              <a:t>一個高高瘦瘦的青年，眼睛望向灰色的海</a:t>
            </a: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；我只能想像，他的內在世界和我的一樣波濤　深邃　，但是，我進不去。一會兒公車來了，擋住了他的身影。車子開走，</a:t>
            </a:r>
            <a:r>
              <a:rPr lang="zh-TW" altLang="en-US" u="sng">
                <a:solidFill>
                  <a:schemeClr val="tx1"/>
                </a:solidFill>
                <a:latin typeface="Cambria" pitchFamily="18" charset="0"/>
              </a:rPr>
              <a:t>一條空蕩蕩的街，只立著一只郵筒</a:t>
            </a: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。</a:t>
            </a:r>
          </a:p>
        </p:txBody>
      </p:sp>
      <p:pic>
        <p:nvPicPr>
          <p:cNvPr id="79876" name="Picture 9" descr="下ICON-課堂Q&amp;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836613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77" name="Group 10"/>
          <p:cNvGrpSpPr>
            <a:grpSpLocks/>
          </p:cNvGrpSpPr>
          <p:nvPr/>
        </p:nvGrpSpPr>
        <p:grpSpPr bwMode="auto">
          <a:xfrm>
            <a:off x="3059113" y="3357563"/>
            <a:ext cx="431800" cy="390525"/>
            <a:chOff x="3470" y="1616"/>
            <a:chExt cx="272" cy="246"/>
          </a:xfrm>
        </p:grpSpPr>
        <p:sp>
          <p:nvSpPr>
            <p:cNvPr id="79895" name="文字方塊 6"/>
            <p:cNvSpPr txBox="1">
              <a:spLocks noChangeArrowheads="1"/>
            </p:cNvSpPr>
            <p:nvPr/>
          </p:nvSpPr>
          <p:spPr bwMode="auto">
            <a:xfrm>
              <a:off x="3470" y="1616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1pPr>
              <a:lvl2pPr marL="742950" indent="-285750">
                <a:defRPr kumimoji="1" sz="28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2pPr>
              <a:lvl3pPr marL="1143000" indent="-228600">
                <a:defRPr kumimoji="1" sz="16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3pPr>
              <a:lvl4pPr marL="1600200" indent="-228600">
                <a:defRPr kumimoji="1" sz="14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4pPr>
              <a:lvl5pPr marL="2057400" indent="-22860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5pPr>
              <a:lvl6pPr marL="25146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6pPr>
              <a:lvl7pPr marL="29718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7pPr>
              <a:lvl8pPr marL="34290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8pPr>
              <a:lvl9pPr marL="38862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9pPr>
            </a:lstStyle>
            <a:p>
              <a:r>
                <a:rPr lang="zh-TW" altLang="en-US" sz="1200" b="1">
                  <a:solidFill>
                    <a:schemeClr val="tx1"/>
                  </a:solidFill>
                  <a:latin typeface="Arial" charset="0"/>
                  <a:ea typeface="標楷體" pitchFamily="65" charset="-120"/>
                </a:rPr>
                <a:t>ㄊㄠ</a:t>
              </a:r>
            </a:p>
          </p:txBody>
        </p:sp>
        <p:pic>
          <p:nvPicPr>
            <p:cNvPr id="79896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66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878" name="Group 13"/>
          <p:cNvGrpSpPr>
            <a:grpSpLocks/>
          </p:cNvGrpSpPr>
          <p:nvPr/>
        </p:nvGrpSpPr>
        <p:grpSpPr bwMode="auto">
          <a:xfrm>
            <a:off x="4284663" y="3284538"/>
            <a:ext cx="431800" cy="539750"/>
            <a:chOff x="1610" y="1434"/>
            <a:chExt cx="272" cy="340"/>
          </a:xfrm>
        </p:grpSpPr>
        <p:pic>
          <p:nvPicPr>
            <p:cNvPr id="79893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57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94" name="文字方塊 4"/>
            <p:cNvSpPr txBox="1">
              <a:spLocks noChangeArrowheads="1"/>
            </p:cNvSpPr>
            <p:nvPr/>
          </p:nvSpPr>
          <p:spPr bwMode="auto">
            <a:xfrm>
              <a:off x="1610" y="1434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1pPr>
              <a:lvl2pPr marL="742950" indent="-285750">
                <a:defRPr kumimoji="1" sz="28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2pPr>
              <a:lvl3pPr marL="1143000" indent="-228600">
                <a:defRPr kumimoji="1" sz="16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3pPr>
              <a:lvl4pPr marL="1600200" indent="-228600">
                <a:defRPr kumimoji="1" sz="14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4pPr>
              <a:lvl5pPr marL="2057400" indent="-22860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5pPr>
              <a:lvl6pPr marL="25146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6pPr>
              <a:lvl7pPr marL="29718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7pPr>
              <a:lvl8pPr marL="34290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8pPr>
              <a:lvl9pPr marL="38862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9pPr>
            </a:lstStyle>
            <a:p>
              <a:r>
                <a:rPr lang="zh-TW" altLang="en-US" sz="1200" b="1">
                  <a:solidFill>
                    <a:schemeClr val="tx1"/>
                  </a:solidFill>
                  <a:latin typeface="Arial" charset="0"/>
                  <a:ea typeface="標楷體" pitchFamily="65" charset="-120"/>
                </a:rPr>
                <a:t>ㄙㄨㄟ</a:t>
              </a:r>
            </a:p>
          </p:txBody>
        </p:sp>
      </p:grpSp>
      <p:pic>
        <p:nvPicPr>
          <p:cNvPr id="79879" name="Picture 16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56610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22" descr="下標籤-辨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73405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250825" y="4652963"/>
            <a:ext cx="640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是作者內心孤獨、冷清的投射，郵筒象徵作者對兒子回應的渴望，期待封閉阻絕的親子關係能再開啟、交流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73405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250825" y="2060575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孩子心中的世界正如其眼中的大海一般深邃，灰色象徵難以透視的內在</a:t>
            </a:r>
          </a:p>
        </p:txBody>
      </p:sp>
      <p:pic>
        <p:nvPicPr>
          <p:cNvPr id="3" name="Picture 19" descr="下標籤-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27892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4570413" y="2809875"/>
            <a:ext cx="14414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略喻</a:t>
            </a:r>
          </a:p>
        </p:txBody>
      </p:sp>
      <p:grpSp>
        <p:nvGrpSpPr>
          <p:cNvPr id="79886" name="Group 26"/>
          <p:cNvGrpSpPr>
            <a:grpSpLocks/>
          </p:cNvGrpSpPr>
          <p:nvPr/>
        </p:nvGrpSpPr>
        <p:grpSpPr bwMode="auto">
          <a:xfrm flipV="1">
            <a:off x="3924300" y="3789363"/>
            <a:ext cx="215900" cy="215900"/>
            <a:chOff x="2154" y="3657"/>
            <a:chExt cx="230" cy="137"/>
          </a:xfrm>
        </p:grpSpPr>
        <p:sp>
          <p:nvSpPr>
            <p:cNvPr id="79891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9892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90531" name="Group 35"/>
          <p:cNvGrpSpPr>
            <a:grpSpLocks/>
          </p:cNvGrpSpPr>
          <p:nvPr/>
        </p:nvGrpSpPr>
        <p:grpSpPr bwMode="auto">
          <a:xfrm>
            <a:off x="4167188" y="2781300"/>
            <a:ext cx="404812" cy="346075"/>
            <a:chOff x="793" y="3022"/>
            <a:chExt cx="255" cy="218"/>
          </a:xfrm>
        </p:grpSpPr>
        <p:sp>
          <p:nvSpPr>
            <p:cNvPr id="79889" name="Freeform 29"/>
            <p:cNvSpPr>
              <a:spLocks/>
            </p:cNvSpPr>
            <p:nvPr/>
          </p:nvSpPr>
          <p:spPr bwMode="auto">
            <a:xfrm rot="3755" flipV="1">
              <a:off x="793" y="3022"/>
              <a:ext cx="255" cy="123"/>
            </a:xfrm>
            <a:custGeom>
              <a:avLst/>
              <a:gdLst>
                <a:gd name="T0" fmla="*/ 0 w 124"/>
                <a:gd name="T1" fmla="*/ 2147483647 h 121"/>
                <a:gd name="T2" fmla="*/ 2147483647 w 124"/>
                <a:gd name="T3" fmla="*/ 0 h 121"/>
                <a:gd name="T4" fmla="*/ 2147483647 w 124"/>
                <a:gd name="T5" fmla="*/ 2147483647 h 1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121">
                  <a:moveTo>
                    <a:pt x="0" y="121"/>
                  </a:moveTo>
                  <a:lnTo>
                    <a:pt x="2" y="0"/>
                  </a:lnTo>
                  <a:lnTo>
                    <a:pt x="124" y="2"/>
                  </a:lnTo>
                </a:path>
              </a:pathLst>
            </a:custGeom>
            <a:noFill/>
            <a:ln w="25400">
              <a:solidFill>
                <a:srgbClr val="8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79890" name="Picture 16" descr="下標籤-修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067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9888" name="圖片 17" descr="下方ICON-回目次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092825"/>
            <a:ext cx="1042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0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0531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  <p:bldP spid="2" grpId="0"/>
      <p:bldP spid="2" grpId="1"/>
      <p:bldP spid="49" grpId="0"/>
      <p:bldP spid="49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第四段</a:t>
            </a:r>
            <a:endParaRPr kumimoji="0"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80899" name="Rectangle 3"/>
          <p:cNvSpPr>
            <a:spLocks/>
          </p:cNvSpPr>
          <p:nvPr/>
        </p:nvSpPr>
        <p:spPr bwMode="auto">
          <a:xfrm>
            <a:off x="179388" y="1528763"/>
            <a:ext cx="8785225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　　我慢慢地、慢慢地了解到，所謂父女母子一場，只不過意味著，你和他的緣分就是今生今世不斷地在目送他的背影漸行漸遠。你站立在小路的這一端，看著他逐漸消失在小路轉彎的地方，而且，</a:t>
            </a:r>
            <a:r>
              <a:rPr lang="zh-TW" altLang="en-US" u="sng">
                <a:solidFill>
                  <a:schemeClr val="tx1"/>
                </a:solidFill>
                <a:latin typeface="Cambria" pitchFamily="18" charset="0"/>
              </a:rPr>
              <a:t>他用背影默默告訴你：不必追</a:t>
            </a: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。</a:t>
            </a:r>
          </a:p>
        </p:txBody>
      </p:sp>
      <p:pic>
        <p:nvPicPr>
          <p:cNvPr id="80900" name="Picture 6" descr="上方ICON-段析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8" descr="上方ICON-段落大意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10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565467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圖片 17" descr="下方ICON-回目次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092825"/>
            <a:ext cx="1042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1474788" y="5516563"/>
            <a:ext cx="5473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兒子已經成長自立，母親終須放手，追亦徒然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2301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第五段</a:t>
            </a:r>
            <a:endParaRPr kumimoji="0"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81923" name="Rectangle 3"/>
          <p:cNvSpPr>
            <a:spLocks/>
          </p:cNvSpPr>
          <p:nvPr/>
        </p:nvSpPr>
        <p:spPr bwMode="auto">
          <a:xfrm>
            <a:off x="179388" y="1557338"/>
            <a:ext cx="8785225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　　我慢慢地、慢慢地意識到，</a:t>
            </a:r>
            <a:r>
              <a:rPr lang="zh-TW" altLang="en-US" u="sng">
                <a:solidFill>
                  <a:schemeClr val="tx1"/>
                </a:solidFill>
                <a:latin typeface="Cambria" pitchFamily="18" charset="0"/>
              </a:rPr>
              <a:t>我的落寞，彷彿和另一個背影有關</a:t>
            </a: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。</a:t>
            </a:r>
          </a:p>
        </p:txBody>
      </p:sp>
      <p:pic>
        <p:nvPicPr>
          <p:cNvPr id="81924" name="Picture 6" descr="上方ICON-段析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8" descr="上方ICON-段落大意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10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7340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圖片 17" descr="下方ICON-回目次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6165850"/>
            <a:ext cx="1042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250825" y="2636838"/>
            <a:ext cx="64817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落寞的感覺來自兒子成長的疏離和父親老逝的無可奈何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340201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第六段</a:t>
            </a:r>
            <a:endParaRPr kumimoji="0"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82947" name="Rectangle 3"/>
          <p:cNvSpPr>
            <a:spLocks/>
          </p:cNvSpPr>
          <p:nvPr/>
        </p:nvSpPr>
        <p:spPr bwMode="auto">
          <a:xfrm>
            <a:off x="179388" y="1528763"/>
            <a:ext cx="8785225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　　</a:t>
            </a:r>
            <a:r>
              <a:rPr lang="zh-TW" altLang="en-US" u="sng">
                <a:solidFill>
                  <a:schemeClr val="tx1"/>
                </a:solidFill>
                <a:latin typeface="Cambria" pitchFamily="18" charset="0"/>
              </a:rPr>
              <a:t>博士學位讀完之後，我回臺灣教書</a:t>
            </a: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。到大學報到第一天，父親用他那輛運送飼料的廉價小貨車長途送我。到了我才發覺，</a:t>
            </a:r>
            <a:r>
              <a:rPr lang="zh-TW" altLang="en-US" u="sng">
                <a:solidFill>
                  <a:schemeClr val="tx1"/>
                </a:solidFill>
                <a:latin typeface="Cambria" pitchFamily="18" charset="0"/>
              </a:rPr>
              <a:t>他沒開到大學正門口，而是停在側門的窄巷邊</a:t>
            </a: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。卸下行李之後，他</a:t>
            </a:r>
          </a:p>
        </p:txBody>
      </p:sp>
      <p:pic>
        <p:nvPicPr>
          <p:cNvPr id="82948" name="Picture 6" descr="上方ICON-段析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8" descr="上方ICON-段落大意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10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1116013" y="2492375"/>
            <a:ext cx="32400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當時任中山大學客座副教授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24209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323850" y="4581525"/>
            <a:ext cx="74882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因為不希望別人看到女兒搭廉價小貨車，流露人父的疼惜之意</a:t>
            </a:r>
          </a:p>
        </p:txBody>
      </p:sp>
      <p:pic>
        <p:nvPicPr>
          <p:cNvPr id="3" name="Picture 19" descr="下標籤-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53006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30213" y="1412875"/>
            <a:ext cx="8713787" cy="494982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chemeClr val="tx1"/>
                </a:solidFill>
              </a:rPr>
              <a:t>         請同學欣賞影像版的</a:t>
            </a:r>
            <a:r>
              <a:rPr lang="en-US" altLang="zh-TW" sz="3200" smtClean="0">
                <a:solidFill>
                  <a:schemeClr val="tx1"/>
                </a:solidFill>
              </a:rPr>
              <a:t>〈</a:t>
            </a:r>
            <a:r>
              <a:rPr lang="zh-TW" altLang="en-US" sz="3200" smtClean="0">
                <a:solidFill>
                  <a:schemeClr val="tx1"/>
                </a:solidFill>
              </a:rPr>
              <a:t>背影</a:t>
            </a:r>
            <a:r>
              <a:rPr lang="en-US" altLang="zh-TW" sz="3200" smtClean="0">
                <a:solidFill>
                  <a:schemeClr val="tx1"/>
                </a:solidFill>
              </a:rPr>
              <a:t>〉</a:t>
            </a:r>
            <a:r>
              <a:rPr lang="zh-TW" altLang="en-US" sz="3200" smtClean="0">
                <a:solidFill>
                  <a:schemeClr val="tx1"/>
                </a:solidFill>
              </a:rPr>
              <a:t>，也趁此機會想一想：自己可曾注意過父母親的背影呢？或者可否想過，父母親看著我們離家時的背影，心裡在想些什麼呢？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1835150" y="0"/>
            <a:ext cx="6407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朱自清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〈</a:t>
            </a: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背影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〉</a:t>
            </a: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影像版</a:t>
            </a:r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6877050" y="5516563"/>
            <a:ext cx="2447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en-US" altLang="zh-TW" sz="1800">
                <a:solidFill>
                  <a:schemeClr val="tx1"/>
                </a:solidFill>
                <a:latin typeface="標楷體" pitchFamily="65" charset="-120"/>
              </a:rPr>
              <a:t>※</a:t>
            </a:r>
            <a:r>
              <a:rPr lang="zh-TW" altLang="en-US" sz="1800">
                <a:solidFill>
                  <a:schemeClr val="tx1"/>
                </a:solidFill>
                <a:latin typeface="標楷體" pitchFamily="65" charset="-120"/>
              </a:rPr>
              <a:t>請使用</a:t>
            </a:r>
            <a:r>
              <a:rPr lang="en-US" altLang="zh-TW" sz="1800">
                <a:solidFill>
                  <a:schemeClr val="tx1"/>
                </a:solidFill>
                <a:latin typeface="標楷體" pitchFamily="65" charset="-120"/>
              </a:rPr>
              <a:t>google</a:t>
            </a:r>
          </a:p>
          <a:p>
            <a:r>
              <a:rPr lang="zh-TW" altLang="en-US" sz="1800">
                <a:solidFill>
                  <a:schemeClr val="tx1"/>
                </a:solidFill>
                <a:latin typeface="標楷體" pitchFamily="65" charset="-120"/>
              </a:rPr>
              <a:t>瀏覽器觀看</a:t>
            </a:r>
            <a:r>
              <a:rPr lang="zh-TW" altLang="en-US" sz="1800">
                <a:solidFill>
                  <a:schemeClr val="bg1"/>
                </a:solidFill>
                <a:latin typeface="標楷體" pitchFamily="65" charset="-120"/>
              </a:rPr>
              <a:t> </a:t>
            </a:r>
          </a:p>
        </p:txBody>
      </p:sp>
      <p:pic>
        <p:nvPicPr>
          <p:cNvPr id="37893" name="Picture 9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 descr="影片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865438"/>
            <a:ext cx="717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第六段</a:t>
            </a:r>
            <a:endParaRPr kumimoji="0"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83971" name="Rectangle 3"/>
          <p:cNvSpPr>
            <a:spLocks/>
          </p:cNvSpPr>
          <p:nvPr/>
        </p:nvSpPr>
        <p:spPr bwMode="auto">
          <a:xfrm>
            <a:off x="179388" y="952500"/>
            <a:ext cx="8785225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dirty="0">
                <a:solidFill>
                  <a:schemeClr val="tx1"/>
                </a:solidFill>
                <a:latin typeface="Cambria" pitchFamily="18" charset="0"/>
              </a:rPr>
              <a:t>爬回車內，準備回去，明明啟動了引擎</a:t>
            </a:r>
            <a:r>
              <a:rPr lang="zh-TW" altLang="en-US" sz="2100" dirty="0">
                <a:solidFill>
                  <a:schemeClr val="tx1"/>
                </a:solidFill>
                <a:latin typeface="Cambria" pitchFamily="18" charset="0"/>
              </a:rPr>
              <a:t>       </a:t>
            </a:r>
            <a:r>
              <a:rPr lang="zh-TW" altLang="en-US" sz="2800" dirty="0">
                <a:solidFill>
                  <a:schemeClr val="tx1"/>
                </a:solidFill>
                <a:latin typeface="Cambria" pitchFamily="18" charset="0"/>
              </a:rPr>
              <a:t>，</a:t>
            </a:r>
            <a:r>
              <a:rPr lang="zh-TW" altLang="en-US" dirty="0">
                <a:solidFill>
                  <a:schemeClr val="tx1"/>
                </a:solidFill>
                <a:latin typeface="Cambria" pitchFamily="18" charset="0"/>
              </a:rPr>
              <a:t>卻又搖下車窗</a:t>
            </a:r>
            <a:r>
              <a:rPr lang="zh-TW" altLang="en-US" sz="2400" dirty="0">
                <a:solidFill>
                  <a:schemeClr val="tx1"/>
                </a:solidFill>
                <a:latin typeface="Cambria" pitchFamily="18" charset="0"/>
              </a:rPr>
              <a:t>，</a:t>
            </a:r>
            <a:r>
              <a:rPr lang="zh-TW" altLang="en-US" dirty="0">
                <a:solidFill>
                  <a:schemeClr val="tx1"/>
                </a:solidFill>
                <a:latin typeface="Cambria" pitchFamily="18" charset="0"/>
              </a:rPr>
              <a:t>頭伸出來說</a:t>
            </a:r>
            <a:r>
              <a:rPr lang="zh-TW" altLang="en-US" sz="2400" dirty="0">
                <a:solidFill>
                  <a:schemeClr val="tx1"/>
                </a:solidFill>
                <a:latin typeface="Cambria" pitchFamily="18" charset="0"/>
              </a:rPr>
              <a:t>：「</a:t>
            </a:r>
            <a:r>
              <a:rPr lang="zh-TW" altLang="en-US" u="sng" dirty="0">
                <a:solidFill>
                  <a:schemeClr val="tx1"/>
                </a:solidFill>
                <a:latin typeface="Cambria" pitchFamily="18" charset="0"/>
              </a:rPr>
              <a:t>女兒</a:t>
            </a:r>
            <a:r>
              <a:rPr lang="zh-TW" altLang="en-US" sz="2400" u="sng" dirty="0">
                <a:solidFill>
                  <a:schemeClr val="tx1"/>
                </a:solidFill>
                <a:latin typeface="Cambria" pitchFamily="18" charset="0"/>
              </a:rPr>
              <a:t>，</a:t>
            </a:r>
            <a:r>
              <a:rPr lang="zh-TW" altLang="en-US" u="sng" dirty="0">
                <a:solidFill>
                  <a:schemeClr val="tx1"/>
                </a:solidFill>
                <a:latin typeface="Cambria" pitchFamily="18" charset="0"/>
              </a:rPr>
              <a:t>爸爸覺得很對不起你，這種車子實在不是送大學教授的車子</a:t>
            </a:r>
            <a:r>
              <a:rPr lang="zh-TW" altLang="en-US" dirty="0">
                <a:solidFill>
                  <a:schemeClr val="tx1"/>
                </a:solidFill>
                <a:latin typeface="Cambria" pitchFamily="18" charset="0"/>
              </a:rPr>
              <a:t>。」</a:t>
            </a:r>
          </a:p>
          <a:p>
            <a:pPr eaLnBrk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dirty="0">
                <a:solidFill>
                  <a:schemeClr val="tx1"/>
                </a:solidFill>
                <a:latin typeface="Cambria" pitchFamily="18" charset="0"/>
              </a:rPr>
              <a:t>　　我看著他的小貨車小心地倒　車，然後噗　噗駛出巷口，留下一團黑煙。直到車子轉彎看不　</a:t>
            </a:r>
            <a:endParaRPr lang="en-US" altLang="zh-TW" dirty="0">
              <a:solidFill>
                <a:schemeClr val="tx1"/>
              </a:solidFill>
              <a:latin typeface="Cambria" pitchFamily="18" charset="0"/>
            </a:endParaRPr>
          </a:p>
        </p:txBody>
      </p:sp>
      <p:grpSp>
        <p:nvGrpSpPr>
          <p:cNvPr id="83972" name="Group 10"/>
          <p:cNvGrpSpPr>
            <a:grpSpLocks/>
          </p:cNvGrpSpPr>
          <p:nvPr/>
        </p:nvGrpSpPr>
        <p:grpSpPr bwMode="auto">
          <a:xfrm>
            <a:off x="7162800" y="1376363"/>
            <a:ext cx="433388" cy="539750"/>
            <a:chOff x="1019" y="1071"/>
            <a:chExt cx="273" cy="340"/>
          </a:xfrm>
        </p:grpSpPr>
        <p:sp>
          <p:nvSpPr>
            <p:cNvPr id="83980" name="文字方塊 6"/>
            <p:cNvSpPr txBox="1">
              <a:spLocks noChangeArrowheads="1"/>
            </p:cNvSpPr>
            <p:nvPr/>
          </p:nvSpPr>
          <p:spPr bwMode="auto">
            <a:xfrm>
              <a:off x="1019" y="1071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1pPr>
              <a:lvl2pPr marL="742950" indent="-285750">
                <a:defRPr kumimoji="1" sz="28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2pPr>
              <a:lvl3pPr marL="1143000" indent="-228600">
                <a:defRPr kumimoji="1" sz="16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3pPr>
              <a:lvl4pPr marL="1600200" indent="-228600">
                <a:defRPr kumimoji="1" sz="14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4pPr>
              <a:lvl5pPr marL="2057400" indent="-22860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5pPr>
              <a:lvl6pPr marL="25146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6pPr>
              <a:lvl7pPr marL="29718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7pPr>
              <a:lvl8pPr marL="34290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8pPr>
              <a:lvl9pPr marL="38862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9pPr>
            </a:lstStyle>
            <a:p>
              <a:r>
                <a:rPr lang="zh-TW" altLang="en-US" sz="1200" b="1">
                  <a:solidFill>
                    <a:schemeClr val="tx1"/>
                  </a:solidFill>
                  <a:latin typeface="Arial" charset="0"/>
                  <a:ea typeface="標楷體" pitchFamily="65" charset="-120"/>
                </a:rPr>
                <a:t>ㄑㄧㄥ</a:t>
              </a:r>
            </a:p>
          </p:txBody>
        </p:sp>
        <p:pic>
          <p:nvPicPr>
            <p:cNvPr id="83981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16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3973" name="Group 13"/>
          <p:cNvGrpSpPr>
            <a:grpSpLocks/>
          </p:cNvGrpSpPr>
          <p:nvPr/>
        </p:nvGrpSpPr>
        <p:grpSpPr bwMode="auto">
          <a:xfrm>
            <a:off x="5940425" y="4433937"/>
            <a:ext cx="431800" cy="390525"/>
            <a:chOff x="476" y="1434"/>
            <a:chExt cx="272" cy="246"/>
          </a:xfrm>
        </p:grpSpPr>
        <p:sp>
          <p:nvSpPr>
            <p:cNvPr id="83978" name="文字方塊 4"/>
            <p:cNvSpPr txBox="1">
              <a:spLocks noChangeArrowheads="1"/>
            </p:cNvSpPr>
            <p:nvPr/>
          </p:nvSpPr>
          <p:spPr bwMode="auto">
            <a:xfrm>
              <a:off x="476" y="143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1pPr>
              <a:lvl2pPr marL="742950" indent="-285750">
                <a:defRPr kumimoji="1" sz="28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2pPr>
              <a:lvl3pPr marL="1143000" indent="-228600">
                <a:defRPr kumimoji="1" sz="16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3pPr>
              <a:lvl4pPr marL="1600200" indent="-228600">
                <a:defRPr kumimoji="1" sz="14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4pPr>
              <a:lvl5pPr marL="2057400" indent="-22860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5pPr>
              <a:lvl6pPr marL="25146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6pPr>
              <a:lvl7pPr marL="29718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7pPr>
              <a:lvl8pPr marL="34290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8pPr>
              <a:lvl9pPr marL="38862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9pPr>
            </a:lstStyle>
            <a:p>
              <a:r>
                <a:rPr kumimoji="0" lang="zh-TW" altLang="en-US" sz="1200" b="1" dirty="0">
                  <a:solidFill>
                    <a:schemeClr val="tx1"/>
                  </a:solidFill>
                  <a:latin typeface="Arial" charset="0"/>
                  <a:ea typeface="標楷體" pitchFamily="65" charset="-120"/>
                </a:rPr>
                <a:t>ㄉㄠ</a:t>
              </a:r>
              <a:endParaRPr lang="zh-TW" altLang="en-US" sz="1200" b="1" dirty="0">
                <a:solidFill>
                  <a:schemeClr val="tx1"/>
                </a:solidFill>
                <a:latin typeface="Arial" charset="0"/>
                <a:ea typeface="標楷體" pitchFamily="65" charset="-120"/>
              </a:endParaRPr>
            </a:p>
          </p:txBody>
        </p:sp>
        <p:pic>
          <p:nvPicPr>
            <p:cNvPr id="83979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48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974" name="文字方塊 3"/>
          <p:cNvSpPr txBox="1">
            <a:spLocks noChangeArrowheads="1"/>
          </p:cNvSpPr>
          <p:nvPr/>
        </p:nvSpPr>
        <p:spPr bwMode="auto">
          <a:xfrm>
            <a:off x="8388350" y="4433937"/>
            <a:ext cx="3667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r>
              <a:rPr lang="zh-TW" altLang="en-US" sz="1200" b="1" dirty="0">
                <a:solidFill>
                  <a:schemeClr val="tx1"/>
                </a:solidFill>
                <a:latin typeface="Arial" charset="0"/>
                <a:ea typeface="標楷體" pitchFamily="65" charset="-120"/>
              </a:rPr>
              <a:t>ㄆㄨ</a:t>
            </a:r>
          </a:p>
        </p:txBody>
      </p:sp>
      <p:pic>
        <p:nvPicPr>
          <p:cNvPr id="83975" name="Picture 17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250825" y="3860800"/>
            <a:ext cx="66960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自覺女兒搭乘貨車會有失教授的顏面，因而心中感到愧疚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7766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第六段</a:t>
            </a:r>
            <a:endParaRPr kumimoji="0"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84995" name="Rectangle 3"/>
          <p:cNvSpPr>
            <a:spLocks/>
          </p:cNvSpPr>
          <p:nvPr/>
        </p:nvSpPr>
        <p:spPr bwMode="auto">
          <a:xfrm>
            <a:off x="179388" y="908050"/>
            <a:ext cx="8785225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見了，我還站在那裡，一口皮箱旁。</a:t>
            </a:r>
          </a:p>
        </p:txBody>
      </p:sp>
      <p:pic>
        <p:nvPicPr>
          <p:cNvPr id="84996" name="Picture 1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6610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圖片 17" descr="下方ICON-回目次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6165850"/>
            <a:ext cx="1042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第七段</a:t>
            </a:r>
            <a:endParaRPr kumimoji="0"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86019" name="Rectangle 3"/>
          <p:cNvSpPr>
            <a:spLocks/>
          </p:cNvSpPr>
          <p:nvPr/>
        </p:nvSpPr>
        <p:spPr bwMode="auto">
          <a:xfrm>
            <a:off x="179388" y="1528763"/>
            <a:ext cx="8785225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　　每個禮拜到醫院去看他，是十幾年後的時光了。</a:t>
            </a:r>
            <a:r>
              <a:rPr lang="zh-TW" altLang="en-US" u="sng">
                <a:solidFill>
                  <a:schemeClr val="tx1"/>
                </a:solidFill>
                <a:latin typeface="Cambria" pitchFamily="18" charset="0"/>
              </a:rPr>
              <a:t>推著他的輪椅散步，他的頭低垂到胸口</a:t>
            </a: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。有一次，發現排泄　物淋滿了他的褲腿，我蹲下來用自己的手帕幫他擦拭，裙子也沾上了糞便，但</a:t>
            </a:r>
          </a:p>
        </p:txBody>
      </p:sp>
      <p:pic>
        <p:nvPicPr>
          <p:cNvPr id="86020" name="Picture 6" descr="上方ICON-段析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8" descr="上方ICON-段落大意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6022" name="Group 10"/>
          <p:cNvGrpSpPr>
            <a:grpSpLocks/>
          </p:cNvGrpSpPr>
          <p:nvPr/>
        </p:nvGrpSpPr>
        <p:grpSpPr bwMode="auto">
          <a:xfrm>
            <a:off x="3059113" y="3860800"/>
            <a:ext cx="431800" cy="539750"/>
            <a:chOff x="1610" y="1434"/>
            <a:chExt cx="272" cy="340"/>
          </a:xfrm>
        </p:grpSpPr>
        <p:pic>
          <p:nvPicPr>
            <p:cNvPr id="86027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57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8" name="文字方塊 4"/>
            <p:cNvSpPr txBox="1">
              <a:spLocks noChangeArrowheads="1"/>
            </p:cNvSpPr>
            <p:nvPr/>
          </p:nvSpPr>
          <p:spPr bwMode="auto">
            <a:xfrm>
              <a:off x="1610" y="1434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1pPr>
              <a:lvl2pPr marL="742950" indent="-285750">
                <a:defRPr kumimoji="1" sz="28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2pPr>
              <a:lvl3pPr marL="1143000" indent="-228600">
                <a:defRPr kumimoji="1" sz="16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3pPr>
              <a:lvl4pPr marL="1600200" indent="-228600">
                <a:defRPr kumimoji="1" sz="14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4pPr>
              <a:lvl5pPr marL="2057400" indent="-22860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5pPr>
              <a:lvl6pPr marL="25146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6pPr>
              <a:lvl7pPr marL="29718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7pPr>
              <a:lvl8pPr marL="34290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8pPr>
              <a:lvl9pPr marL="38862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9pPr>
            </a:lstStyle>
            <a:p>
              <a:r>
                <a:rPr lang="zh-TW" altLang="en-US" sz="1200" b="1">
                  <a:solidFill>
                    <a:schemeClr val="tx1"/>
                  </a:solidFill>
                  <a:latin typeface="Arial" charset="0"/>
                  <a:ea typeface="標楷體" pitchFamily="65" charset="-120"/>
                </a:rPr>
                <a:t>ㄒㄧㄝ</a:t>
              </a:r>
            </a:p>
          </p:txBody>
        </p:sp>
      </p:grpSp>
      <p:pic>
        <p:nvPicPr>
          <p:cNvPr id="86023" name="Picture 13" descr="下一頁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22" descr="下標籤-辨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3656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1114425" y="3429000"/>
            <a:ext cx="3529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父親隨著歲月步入老病的階段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33575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第七段</a:t>
            </a:r>
            <a:endParaRPr kumimoji="0"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87043" name="Rectangle 3"/>
          <p:cNvSpPr>
            <a:spLocks/>
          </p:cNvSpPr>
          <p:nvPr/>
        </p:nvSpPr>
        <p:spPr bwMode="auto">
          <a:xfrm>
            <a:off x="179388" y="1528763"/>
            <a:ext cx="8785225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是我必須就這樣趕回上班。護士接過他的輪椅，我拎　起皮包，看著輪椅的背影，在自動玻璃門前稍停，然後沒　入　門後。</a:t>
            </a:r>
          </a:p>
          <a:p>
            <a:pPr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　　</a:t>
            </a:r>
            <a:r>
              <a:rPr lang="zh-TW" altLang="en-US" u="sng">
                <a:solidFill>
                  <a:schemeClr val="tx1"/>
                </a:solidFill>
                <a:latin typeface="Cambria" pitchFamily="18" charset="0"/>
              </a:rPr>
              <a:t>我總是在暮色沉沉中奔向機場</a:t>
            </a: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。</a:t>
            </a:r>
          </a:p>
        </p:txBody>
      </p:sp>
      <p:pic>
        <p:nvPicPr>
          <p:cNvPr id="87044" name="Picture 9" descr="下ICON-課堂Q&amp;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052513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文字方塊 1"/>
          <p:cNvSpPr txBox="1">
            <a:spLocks noChangeArrowheads="1"/>
          </p:cNvSpPr>
          <p:nvPr/>
        </p:nvSpPr>
        <p:spPr bwMode="auto">
          <a:xfrm>
            <a:off x="1042988" y="2960688"/>
            <a:ext cx="3667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r>
              <a:rPr lang="zh-TW" altLang="en-US" sz="1200" b="1">
                <a:solidFill>
                  <a:schemeClr val="tx1"/>
                </a:solidFill>
                <a:latin typeface="Arial" charset="0"/>
                <a:ea typeface="標楷體" pitchFamily="65" charset="-120"/>
              </a:rPr>
              <a:t>ㄌㄧㄥ</a:t>
            </a:r>
          </a:p>
        </p:txBody>
      </p:sp>
      <p:grpSp>
        <p:nvGrpSpPr>
          <p:cNvPr id="87046" name="Group 11"/>
          <p:cNvGrpSpPr>
            <a:grpSpLocks/>
          </p:cNvGrpSpPr>
          <p:nvPr/>
        </p:nvGrpSpPr>
        <p:grpSpPr bwMode="auto">
          <a:xfrm>
            <a:off x="3059113" y="3933825"/>
            <a:ext cx="431800" cy="390525"/>
            <a:chOff x="476" y="1434"/>
            <a:chExt cx="272" cy="246"/>
          </a:xfrm>
        </p:grpSpPr>
        <p:sp>
          <p:nvSpPr>
            <p:cNvPr id="87053" name="文字方塊 4"/>
            <p:cNvSpPr txBox="1">
              <a:spLocks noChangeArrowheads="1"/>
            </p:cNvSpPr>
            <p:nvPr/>
          </p:nvSpPr>
          <p:spPr bwMode="auto">
            <a:xfrm>
              <a:off x="476" y="143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1pPr>
              <a:lvl2pPr marL="742950" indent="-285750">
                <a:defRPr kumimoji="1" sz="28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2pPr>
              <a:lvl3pPr marL="1143000" indent="-228600">
                <a:defRPr kumimoji="1" sz="16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3pPr>
              <a:lvl4pPr marL="1600200" indent="-228600">
                <a:defRPr kumimoji="1" sz="14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4pPr>
              <a:lvl5pPr marL="2057400" indent="-22860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5pPr>
              <a:lvl6pPr marL="25146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6pPr>
              <a:lvl7pPr marL="29718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7pPr>
              <a:lvl8pPr marL="34290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8pPr>
              <a:lvl9pPr marL="38862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9pPr>
            </a:lstStyle>
            <a:p>
              <a:r>
                <a:rPr kumimoji="0" lang="zh-TW" altLang="en-US" sz="1200" b="1">
                  <a:solidFill>
                    <a:schemeClr val="tx1"/>
                  </a:solidFill>
                  <a:latin typeface="Arial" charset="0"/>
                  <a:ea typeface="標楷體" pitchFamily="65" charset="-120"/>
                </a:rPr>
                <a:t>ㄇㄛ</a:t>
              </a:r>
              <a:endParaRPr lang="zh-TW" altLang="en-US" sz="1200" b="1">
                <a:solidFill>
                  <a:schemeClr val="tx1"/>
                </a:solidFill>
                <a:latin typeface="Arial" charset="0"/>
                <a:ea typeface="標楷體" pitchFamily="65" charset="-120"/>
              </a:endParaRPr>
            </a:p>
          </p:txBody>
        </p:sp>
        <p:pic>
          <p:nvPicPr>
            <p:cNvPr id="87054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48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7047" name="Picture 6" descr="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005263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15" descr="下一頁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7340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圖片 17" descr="下方ICON-回目次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6165850"/>
            <a:ext cx="1042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0" name="Picture 22" descr="下標籤-辨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4290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361950" y="5484813"/>
            <a:ext cx="60102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不捨老病的父親，所以總到不得不走時才離開醫院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54451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第八段</a:t>
            </a:r>
            <a:endParaRPr kumimoji="0"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88067" name="Rectangle 3"/>
          <p:cNvSpPr>
            <a:spLocks/>
          </p:cNvSpPr>
          <p:nvPr/>
        </p:nvSpPr>
        <p:spPr bwMode="auto">
          <a:xfrm>
            <a:off x="179388" y="1528763"/>
            <a:ext cx="8785225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dirty="0">
                <a:solidFill>
                  <a:schemeClr val="tx1"/>
                </a:solidFill>
                <a:latin typeface="Cambria" pitchFamily="18" charset="0"/>
              </a:rPr>
              <a:t>　　火葬場的爐門前，棺木是一只巨大而沉重的抽屜　，緩緩往前滑行。沒有想到可以站得那麼近，距離爐門也不過五公尺。</a:t>
            </a:r>
            <a:r>
              <a:rPr lang="zh-TW" altLang="en-US" u="sng" dirty="0">
                <a:solidFill>
                  <a:schemeClr val="tx1"/>
                </a:solidFill>
                <a:latin typeface="Cambria" pitchFamily="18" charset="0"/>
              </a:rPr>
              <a:t>雨絲被風吹斜，飄進長廊內</a:t>
            </a:r>
            <a:r>
              <a:rPr lang="zh-TW" altLang="en-US" dirty="0">
                <a:solidFill>
                  <a:schemeClr val="tx1"/>
                </a:solidFill>
                <a:latin typeface="Cambria" pitchFamily="18" charset="0"/>
              </a:rPr>
              <a:t>。</a:t>
            </a:r>
            <a:r>
              <a:rPr lang="zh-TW" altLang="en-US" u="sng" dirty="0">
                <a:solidFill>
                  <a:schemeClr val="tx1"/>
                </a:solidFill>
                <a:latin typeface="Cambria" pitchFamily="18" charset="0"/>
              </a:rPr>
              <a:t>我掠　開　雨溼了前額的頭髮，深深、深深地凝望，希望記得這最後一次的目送</a:t>
            </a:r>
            <a:r>
              <a:rPr lang="zh-TW" altLang="en-US" dirty="0">
                <a:solidFill>
                  <a:schemeClr val="tx1"/>
                </a:solidFill>
                <a:latin typeface="Cambria" pitchFamily="18" charset="0"/>
              </a:rPr>
              <a:t>。</a:t>
            </a:r>
          </a:p>
        </p:txBody>
      </p:sp>
      <p:pic>
        <p:nvPicPr>
          <p:cNvPr id="88068" name="Picture 6" descr="上方ICON-段析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8" descr="上方ICON-段落大意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9" descr="下ICON-課堂Q&amp;A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052513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8071" name="Group 10"/>
          <p:cNvGrpSpPr>
            <a:grpSpLocks/>
          </p:cNvGrpSpPr>
          <p:nvPr/>
        </p:nvGrpSpPr>
        <p:grpSpPr bwMode="auto">
          <a:xfrm>
            <a:off x="1116013" y="2997200"/>
            <a:ext cx="431800" cy="390525"/>
            <a:chOff x="476" y="1434"/>
            <a:chExt cx="272" cy="246"/>
          </a:xfrm>
        </p:grpSpPr>
        <p:sp>
          <p:nvSpPr>
            <p:cNvPr id="88096" name="文字方塊 4"/>
            <p:cNvSpPr txBox="1">
              <a:spLocks noChangeArrowheads="1"/>
            </p:cNvSpPr>
            <p:nvPr/>
          </p:nvSpPr>
          <p:spPr bwMode="auto">
            <a:xfrm>
              <a:off x="476" y="143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1pPr>
              <a:lvl2pPr marL="742950" indent="-285750">
                <a:defRPr kumimoji="1" sz="28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2pPr>
              <a:lvl3pPr marL="1143000" indent="-228600">
                <a:defRPr kumimoji="1" sz="16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3pPr>
              <a:lvl4pPr marL="1600200" indent="-228600">
                <a:defRPr kumimoji="1" sz="14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4pPr>
              <a:lvl5pPr marL="2057400" indent="-22860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5pPr>
              <a:lvl6pPr marL="25146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6pPr>
              <a:lvl7pPr marL="29718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7pPr>
              <a:lvl8pPr marL="34290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8pPr>
              <a:lvl9pPr marL="38862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9pPr>
            </a:lstStyle>
            <a:p>
              <a:r>
                <a:rPr kumimoji="0" lang="zh-TW" altLang="en-US" sz="1200" b="1">
                  <a:solidFill>
                    <a:schemeClr val="tx1"/>
                  </a:solidFill>
                  <a:latin typeface="Arial" charset="0"/>
                  <a:ea typeface="標楷體" pitchFamily="65" charset="-120"/>
                </a:rPr>
                <a:t>ㄊ一</a:t>
              </a:r>
              <a:endParaRPr lang="zh-TW" altLang="en-US" sz="1200" b="1">
                <a:solidFill>
                  <a:schemeClr val="tx1"/>
                </a:solidFill>
                <a:latin typeface="Arial" charset="0"/>
                <a:ea typeface="標楷體" pitchFamily="65" charset="-120"/>
              </a:endParaRPr>
            </a:p>
          </p:txBody>
        </p:sp>
        <p:pic>
          <p:nvPicPr>
            <p:cNvPr id="88097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48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8072" name="Group 13"/>
          <p:cNvGrpSpPr>
            <a:grpSpLocks/>
          </p:cNvGrpSpPr>
          <p:nvPr/>
        </p:nvGrpSpPr>
        <p:grpSpPr bwMode="auto">
          <a:xfrm>
            <a:off x="3084513" y="4827589"/>
            <a:ext cx="406400" cy="539750"/>
            <a:chOff x="1626" y="1468"/>
            <a:chExt cx="256" cy="340"/>
          </a:xfrm>
        </p:grpSpPr>
        <p:pic>
          <p:nvPicPr>
            <p:cNvPr id="88094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57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95" name="文字方塊 4"/>
            <p:cNvSpPr txBox="1">
              <a:spLocks noChangeArrowheads="1"/>
            </p:cNvSpPr>
            <p:nvPr/>
          </p:nvSpPr>
          <p:spPr bwMode="auto">
            <a:xfrm>
              <a:off x="1626" y="1468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1pPr>
              <a:lvl2pPr marL="742950" indent="-285750">
                <a:defRPr kumimoji="1" sz="28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2pPr>
              <a:lvl3pPr marL="1143000" indent="-228600">
                <a:defRPr kumimoji="1" sz="16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3pPr>
              <a:lvl4pPr marL="1600200" indent="-228600">
                <a:defRPr kumimoji="1" sz="14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4pPr>
              <a:lvl5pPr marL="2057400" indent="-22860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5pPr>
              <a:lvl6pPr marL="25146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6pPr>
              <a:lvl7pPr marL="29718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7pPr>
              <a:lvl8pPr marL="34290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8pPr>
              <a:lvl9pPr marL="38862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9pPr>
            </a:lstStyle>
            <a:p>
              <a:r>
                <a:rPr lang="zh-TW" altLang="en-US" sz="1200" b="1" dirty="0">
                  <a:solidFill>
                    <a:schemeClr val="tx1"/>
                  </a:solidFill>
                  <a:latin typeface="Arial" charset="0"/>
                  <a:ea typeface="標楷體" pitchFamily="65" charset="-120"/>
                </a:rPr>
                <a:t>ㄌㄩㄝ</a:t>
              </a:r>
            </a:p>
          </p:txBody>
        </p:sp>
      </p:grpSp>
      <p:pic>
        <p:nvPicPr>
          <p:cNvPr id="88073" name="Picture 5" descr="8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013325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4" name="Picture 17" descr="下一頁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57340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5" name="圖片 17" descr="下方ICON-回目次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6165850"/>
            <a:ext cx="1042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6" name="Freeform 17"/>
          <p:cNvSpPr>
            <a:spLocks/>
          </p:cNvSpPr>
          <p:nvPr/>
        </p:nvSpPr>
        <p:spPr bwMode="auto">
          <a:xfrm rot="10807511" flipV="1">
            <a:off x="684213" y="2781300"/>
            <a:ext cx="188912" cy="195263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4859338" y="1628775"/>
            <a:ext cx="646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暗喻</a:t>
            </a: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250825" y="4508500"/>
            <a:ext cx="6769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100" b="1" dirty="0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雨絲烘托悲傷的情境，</a:t>
            </a:r>
            <a:r>
              <a:rPr lang="zh-TW" altLang="zh-TW" sz="2100" b="1" dirty="0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「</a:t>
            </a:r>
            <a:r>
              <a:rPr lang="zh-TW" altLang="en-US" sz="2100" b="1" dirty="0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絲</a:t>
            </a:r>
            <a:r>
              <a:rPr lang="zh-TW" altLang="zh-TW" sz="2100" b="1" dirty="0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」</a:t>
            </a:r>
            <a:r>
              <a:rPr lang="zh-TW" altLang="en-US" sz="2100" b="1" dirty="0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與</a:t>
            </a:r>
            <a:r>
              <a:rPr lang="en-US" altLang="en-US" sz="2100" b="1" dirty="0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「</a:t>
            </a:r>
            <a:r>
              <a:rPr lang="zh-TW" altLang="en-US" sz="2100" b="1" dirty="0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思</a:t>
            </a:r>
            <a:r>
              <a:rPr lang="en-US" altLang="en-US" sz="2100" b="1" dirty="0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」</a:t>
            </a:r>
            <a:r>
              <a:rPr lang="zh-TW" altLang="en-US" sz="2100" b="1" dirty="0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諧音寄託思念之意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37368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7992" name="Group 24"/>
          <p:cNvGrpSpPr>
            <a:grpSpLocks/>
          </p:cNvGrpSpPr>
          <p:nvPr/>
        </p:nvGrpSpPr>
        <p:grpSpPr bwMode="auto">
          <a:xfrm>
            <a:off x="4500563" y="1700213"/>
            <a:ext cx="361950" cy="322262"/>
            <a:chOff x="249" y="2886"/>
            <a:chExt cx="228" cy="203"/>
          </a:xfrm>
        </p:grpSpPr>
        <p:grpSp>
          <p:nvGrpSpPr>
            <p:cNvPr id="88090" name="Group 12"/>
            <p:cNvGrpSpPr>
              <a:grpSpLocks/>
            </p:cNvGrpSpPr>
            <p:nvPr/>
          </p:nvGrpSpPr>
          <p:grpSpPr bwMode="auto">
            <a:xfrm rot="10762829" flipV="1">
              <a:off x="249" y="2931"/>
              <a:ext cx="228" cy="158"/>
              <a:chOff x="2154" y="3657"/>
              <a:chExt cx="230" cy="137"/>
            </a:xfrm>
          </p:grpSpPr>
          <p:sp>
            <p:nvSpPr>
              <p:cNvPr id="88092" name="Line 41"/>
              <p:cNvSpPr>
                <a:spLocks noChangeShapeType="1"/>
              </p:cNvSpPr>
              <p:nvPr/>
            </p:nvSpPr>
            <p:spPr bwMode="auto">
              <a:xfrm>
                <a:off x="2154" y="3664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8093" name="Line 40"/>
              <p:cNvSpPr>
                <a:spLocks noChangeShapeType="1"/>
              </p:cNvSpPr>
              <p:nvPr/>
            </p:nvSpPr>
            <p:spPr bwMode="auto">
              <a:xfrm flipV="1">
                <a:off x="2384" y="3657"/>
                <a:ext cx="0" cy="137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88091" name="Picture 37" descr="下標籤-修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886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8081" name="Freeform 17"/>
          <p:cNvSpPr>
            <a:spLocks/>
          </p:cNvSpPr>
          <p:nvPr/>
        </p:nvSpPr>
        <p:spPr bwMode="auto">
          <a:xfrm rot="10807511" flipV="1">
            <a:off x="7596188" y="3738563"/>
            <a:ext cx="188912" cy="195262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" name="文字方塊 48"/>
          <p:cNvSpPr txBox="1">
            <a:spLocks noChangeArrowheads="1"/>
          </p:cNvSpPr>
          <p:nvPr/>
        </p:nvSpPr>
        <p:spPr bwMode="auto">
          <a:xfrm>
            <a:off x="6156325" y="3644900"/>
            <a:ext cx="6461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雙關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338388" y="5413375"/>
            <a:ext cx="59055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100" b="1" dirty="0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目送父親棺木火化，流露出為人子女的不捨與深情</a:t>
            </a:r>
          </a:p>
        </p:txBody>
      </p:sp>
      <p:pic>
        <p:nvPicPr>
          <p:cNvPr id="6" name="Picture 19" descr="下標籤-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087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8002" name="Group 34"/>
          <p:cNvGrpSpPr>
            <a:grpSpLocks/>
          </p:cNvGrpSpPr>
          <p:nvPr/>
        </p:nvGrpSpPr>
        <p:grpSpPr bwMode="auto">
          <a:xfrm>
            <a:off x="5724525" y="3644900"/>
            <a:ext cx="361950" cy="322263"/>
            <a:chOff x="249" y="2886"/>
            <a:chExt cx="228" cy="203"/>
          </a:xfrm>
        </p:grpSpPr>
        <p:grpSp>
          <p:nvGrpSpPr>
            <p:cNvPr id="88086" name="Group 12"/>
            <p:cNvGrpSpPr>
              <a:grpSpLocks/>
            </p:cNvGrpSpPr>
            <p:nvPr/>
          </p:nvGrpSpPr>
          <p:grpSpPr bwMode="auto">
            <a:xfrm rot="10762829" flipV="1">
              <a:off x="249" y="2931"/>
              <a:ext cx="228" cy="158"/>
              <a:chOff x="2154" y="3657"/>
              <a:chExt cx="230" cy="137"/>
            </a:xfrm>
          </p:grpSpPr>
          <p:sp>
            <p:nvSpPr>
              <p:cNvPr id="88088" name="Line 41"/>
              <p:cNvSpPr>
                <a:spLocks noChangeShapeType="1"/>
              </p:cNvSpPr>
              <p:nvPr/>
            </p:nvSpPr>
            <p:spPr bwMode="auto">
              <a:xfrm>
                <a:off x="2154" y="3664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8089" name="Line 40"/>
              <p:cNvSpPr>
                <a:spLocks noChangeShapeType="1"/>
              </p:cNvSpPr>
              <p:nvPr/>
            </p:nvSpPr>
            <p:spPr bwMode="auto">
              <a:xfrm flipV="1">
                <a:off x="2384" y="3657"/>
                <a:ext cx="0" cy="137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88087" name="Picture 37" descr="下標籤-修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886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679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9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8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8002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761298" grpId="0"/>
      <p:bldP spid="1761298" grpId="1"/>
      <p:bldP spid="4" grpId="0"/>
      <p:bldP spid="4" grpId="1"/>
      <p:bldP spid="5" grpId="0"/>
      <p:bldP spid="5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第九段</a:t>
            </a:r>
            <a:endParaRPr kumimoji="0"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89091" name="Rectangle 3"/>
          <p:cNvSpPr>
            <a:spLocks/>
          </p:cNvSpPr>
          <p:nvPr/>
        </p:nvSpPr>
        <p:spPr bwMode="auto">
          <a:xfrm>
            <a:off x="179388" y="1528763"/>
            <a:ext cx="8785225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　　我慢慢地、慢慢地了解到，所謂父女母子一場，只不過意味著，你和他的緣分就是今生今世不斷地在目送他的背影漸行漸遠。你站立在小路的這一端，看著他逐漸消失在小路轉彎的地方，而且，他用背影默默告訴你：不必追。</a:t>
            </a:r>
          </a:p>
        </p:txBody>
      </p:sp>
      <p:pic>
        <p:nvPicPr>
          <p:cNvPr id="89092" name="Picture 6" descr="上方ICON-段析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8" descr="上方ICON-段落大意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9" descr="下ICON-課堂Q&amp;A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1052513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11" descr="上方ICON-結構表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圖片 17" descr="下方ICON-回目次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5583238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13" descr="下ICON-回主目錄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11863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分頁底圖-段落大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第一段</a:t>
            </a:r>
          </a:p>
        </p:txBody>
      </p:sp>
      <p:sp>
        <p:nvSpPr>
          <p:cNvPr id="90116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寫孩子幼小時對父母依戀不捨，親子之間似</a:t>
            </a: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  </a:t>
            </a:r>
          </a:p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　</a:t>
            </a: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有莫名的心靈感應。</a:t>
            </a:r>
          </a:p>
        </p:txBody>
      </p:sp>
      <p:pic>
        <p:nvPicPr>
          <p:cNvPr id="90117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19863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第一段</a:t>
            </a:r>
          </a:p>
        </p:txBody>
      </p:sp>
      <p:sp>
        <p:nvSpPr>
          <p:cNvPr id="91140" name="Rectangle 3"/>
          <p:cNvSpPr>
            <a:spLocks/>
          </p:cNvSpPr>
          <p:nvPr/>
        </p:nvSpPr>
        <p:spPr bwMode="auto">
          <a:xfrm>
            <a:off x="179388" y="804863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母與子手牽著手上學，然而面對孩子的成長</a:t>
            </a: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　</a:t>
            </a:r>
          </a:p>
          <a:p>
            <a:pPr marL="273050" indent="-228600">
              <a:spcBef>
                <a:spcPct val="20000"/>
              </a:spcBef>
              <a:buClr>
                <a:schemeClr val="accent1"/>
              </a:buClr>
            </a:pPr>
            <a:r>
              <a:rPr lang="zh-TW" altLang="en-US">
                <a:solidFill>
                  <a:schemeClr val="tx1"/>
                </a:solidFill>
                <a:latin typeface="Cambria" pitchFamily="18" charset="0"/>
              </a:rPr>
              <a:t>　</a:t>
            </a: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終須放手，只能目送孩子的背影消失在門裡。</a:t>
            </a:r>
          </a:p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endParaRPr lang="zh-TW" altLang="en-US">
              <a:solidFill>
                <a:schemeClr val="tx1"/>
              </a:solidFill>
              <a:latin typeface="Cambria" pitchFamily="18" charset="0"/>
            </a:endParaRPr>
          </a:p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　</a:t>
            </a:r>
          </a:p>
        </p:txBody>
      </p:sp>
      <p:pic>
        <p:nvPicPr>
          <p:cNvPr id="91141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分頁底圖-段落大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第二段</a:t>
            </a:r>
          </a:p>
        </p:txBody>
      </p:sp>
      <p:sp>
        <p:nvSpPr>
          <p:cNvPr id="92164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寫孩子成長的疏離，勉強忍受母親的深情。</a:t>
            </a:r>
          </a:p>
        </p:txBody>
      </p:sp>
      <p:pic>
        <p:nvPicPr>
          <p:cNvPr id="92165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19863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第二段</a:t>
            </a:r>
          </a:p>
        </p:txBody>
      </p:sp>
      <p:sp>
        <p:nvSpPr>
          <p:cNvPr id="93188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 eaLnBrk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華安離開海關前，對母親連回頭一瞥都沒有</a:t>
            </a:r>
            <a:endParaRPr lang="zh-TW" altLang="en-US">
              <a:solidFill>
                <a:schemeClr val="tx1"/>
              </a:solidFill>
              <a:latin typeface="Cambria" pitchFamily="18" charset="0"/>
            </a:endParaRPr>
          </a:p>
          <a:p>
            <a:pPr marL="273050" indent="-228600" eaLnBrk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　，和在幼稚園時不斷回頭的依戀形成對比。</a:t>
            </a:r>
            <a:endParaRPr lang="zh-TW" altLang="en-US">
              <a:solidFill>
                <a:schemeClr val="tx1"/>
              </a:solidFill>
              <a:latin typeface="Cambria" pitchFamily="18" charset="0"/>
            </a:endParaRPr>
          </a:p>
          <a:p>
            <a:pPr marL="273050" indent="-228600" eaLnBrk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　此衝擊母親的心靈，感受到孩子成長後自己</a:t>
            </a:r>
            <a:endParaRPr lang="zh-TW" altLang="en-US">
              <a:solidFill>
                <a:schemeClr val="tx1"/>
              </a:solidFill>
              <a:latin typeface="Cambria" pitchFamily="18" charset="0"/>
            </a:endParaRPr>
          </a:p>
          <a:p>
            <a:pPr marL="273050" indent="-228600" eaLnBrk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　的失落感。</a:t>
            </a:r>
          </a:p>
        </p:txBody>
      </p:sp>
      <p:pic>
        <p:nvPicPr>
          <p:cNvPr id="93189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19863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30213" y="1557338"/>
            <a:ext cx="8713787" cy="494982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</a:rPr>
              <a:t>         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1996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年播映的汽車廣告，真實的刻劃了一個偉大父親的形象。一句「爸爸的背是我回家經驗裡，最深刻的記憶」不知賺了多少人的熱淚。</a:t>
            </a: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1333500" y="0"/>
            <a:ext cx="7199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感人的廣告片「回家的路」</a:t>
            </a:r>
            <a:endParaRPr lang="en-US" altLang="zh-TW" sz="4400" b="1">
              <a:solidFill>
                <a:schemeClr val="bg1"/>
              </a:solidFill>
              <a:latin typeface="標楷體" pitchFamily="65" charset="-120"/>
            </a:endParaRPr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6877050" y="5516563"/>
            <a:ext cx="2447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r>
              <a:rPr lang="en-US" altLang="zh-TW" sz="1800">
                <a:solidFill>
                  <a:schemeClr val="tx1"/>
                </a:solidFill>
                <a:latin typeface="標楷體" pitchFamily="65" charset="-120"/>
              </a:rPr>
              <a:t>※</a:t>
            </a:r>
            <a:r>
              <a:rPr lang="zh-TW" altLang="en-US" sz="1800">
                <a:solidFill>
                  <a:schemeClr val="tx1"/>
                </a:solidFill>
                <a:latin typeface="標楷體" pitchFamily="65" charset="-120"/>
              </a:rPr>
              <a:t>請使用</a:t>
            </a:r>
            <a:r>
              <a:rPr lang="en-US" altLang="zh-TW" sz="1800">
                <a:solidFill>
                  <a:schemeClr val="tx1"/>
                </a:solidFill>
                <a:latin typeface="標楷體" pitchFamily="65" charset="-120"/>
              </a:rPr>
              <a:t>google</a:t>
            </a:r>
          </a:p>
          <a:p>
            <a:r>
              <a:rPr lang="zh-TW" altLang="en-US" sz="1800">
                <a:solidFill>
                  <a:schemeClr val="tx1"/>
                </a:solidFill>
                <a:latin typeface="標楷體" pitchFamily="65" charset="-120"/>
              </a:rPr>
              <a:t>瀏覽器觀看</a:t>
            </a:r>
            <a:r>
              <a:rPr lang="zh-TW" altLang="en-US" sz="1800">
                <a:solidFill>
                  <a:schemeClr val="bg1"/>
                </a:solidFill>
                <a:latin typeface="標楷體" pitchFamily="65" charset="-120"/>
              </a:rPr>
              <a:t> </a:t>
            </a:r>
          </a:p>
        </p:txBody>
      </p:sp>
      <p:pic>
        <p:nvPicPr>
          <p:cNvPr id="38917" name="Picture 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8" descr="影片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936875"/>
            <a:ext cx="717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分頁底圖-段落大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第三段</a:t>
            </a:r>
          </a:p>
        </p:txBody>
      </p:sp>
      <p:sp>
        <p:nvSpPr>
          <p:cNvPr id="94212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寫孩子成年後有自己的世界，與母親的世界</a:t>
            </a:r>
            <a:endParaRPr lang="zh-TW" altLang="en-US">
              <a:solidFill>
                <a:schemeClr val="tx1"/>
              </a:solidFill>
              <a:latin typeface="Cambria" pitchFamily="18" charset="0"/>
            </a:endParaRPr>
          </a:p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　隔絕不通。</a:t>
            </a:r>
          </a:p>
        </p:txBody>
      </p:sp>
      <p:pic>
        <p:nvPicPr>
          <p:cNvPr id="94213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第三段</a:t>
            </a:r>
          </a:p>
        </p:txBody>
      </p:sp>
      <p:sp>
        <p:nvSpPr>
          <p:cNvPr id="95236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從高樓遠眺候車的兒子， 由畫面上的距離，</a:t>
            </a:r>
            <a:endParaRPr lang="zh-TW" altLang="en-US">
              <a:solidFill>
                <a:schemeClr val="tx1"/>
              </a:solidFill>
              <a:latin typeface="Cambria" pitchFamily="18" charset="0"/>
            </a:endParaRPr>
          </a:p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　將親子間無形的距離具象化。</a:t>
            </a:r>
          </a:p>
        </p:txBody>
      </p:sp>
      <p:pic>
        <p:nvPicPr>
          <p:cNvPr id="95237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分頁底圖-段落大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第四段</a:t>
            </a:r>
          </a:p>
        </p:txBody>
      </p:sp>
      <p:sp>
        <p:nvSpPr>
          <p:cNvPr id="96260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面對孩子成長而離開的必然，作者體悟出無</a:t>
            </a:r>
            <a:endParaRPr lang="zh-TW" altLang="en-US">
              <a:solidFill>
                <a:schemeClr val="tx1"/>
              </a:solidFill>
              <a:latin typeface="Cambria" pitchFamily="18" charset="0"/>
            </a:endParaRPr>
          </a:p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　法追所以不必追的道理。</a:t>
            </a:r>
          </a:p>
        </p:txBody>
      </p:sp>
      <p:pic>
        <p:nvPicPr>
          <p:cNvPr id="96261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第四段</a:t>
            </a:r>
          </a:p>
        </p:txBody>
      </p:sp>
      <p:sp>
        <p:nvSpPr>
          <p:cNvPr id="97284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以「目送背影」且「不必追」總結對母子關</a:t>
            </a:r>
            <a:endParaRPr lang="zh-TW" altLang="en-US">
              <a:solidFill>
                <a:schemeClr val="tx1"/>
              </a:solidFill>
              <a:latin typeface="Cambria" pitchFamily="18" charset="0"/>
            </a:endParaRPr>
          </a:p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　係的感悟，並與後文對父女關係的感悟相映</a:t>
            </a:r>
            <a:endParaRPr lang="zh-TW" altLang="en-US">
              <a:solidFill>
                <a:schemeClr val="tx1"/>
              </a:solidFill>
              <a:latin typeface="Cambria" pitchFamily="18" charset="0"/>
            </a:endParaRPr>
          </a:p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　照。</a:t>
            </a:r>
          </a:p>
        </p:txBody>
      </p:sp>
      <p:pic>
        <p:nvPicPr>
          <p:cNvPr id="97285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分頁底圖-段落大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第五段</a:t>
            </a:r>
          </a:p>
        </p:txBody>
      </p:sp>
      <p:sp>
        <p:nvSpPr>
          <p:cNvPr id="98308" name="Rectangle 3"/>
          <p:cNvSpPr>
            <a:spLocks/>
          </p:cNvSpPr>
          <p:nvPr/>
        </p:nvSpPr>
        <p:spPr bwMode="auto">
          <a:xfrm>
            <a:off x="179388" y="804863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因望著兒子的背影，而回想到與父親的記憶。</a:t>
            </a:r>
            <a:endParaRPr lang="zh-TW" altLang="en-US">
              <a:solidFill>
                <a:schemeClr val="tx1"/>
              </a:solidFill>
              <a:latin typeface="Cambria" pitchFamily="18" charset="0"/>
            </a:endParaRPr>
          </a:p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　</a:t>
            </a:r>
          </a:p>
        </p:txBody>
      </p:sp>
      <p:pic>
        <p:nvPicPr>
          <p:cNvPr id="98309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第五段</a:t>
            </a:r>
          </a:p>
        </p:txBody>
      </p:sp>
      <p:sp>
        <p:nvSpPr>
          <p:cNvPr id="99332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以「背影」做為過渡的媒介：上承兒子離去</a:t>
            </a:r>
            <a:endParaRPr lang="zh-TW" altLang="en-US">
              <a:solidFill>
                <a:schemeClr val="tx1"/>
              </a:solidFill>
              <a:latin typeface="Cambria" pitchFamily="18" charset="0"/>
            </a:endParaRPr>
          </a:p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　而消逝的背影，下啟父親逐漸老病而終至死</a:t>
            </a:r>
            <a:endParaRPr lang="zh-TW" altLang="en-US">
              <a:solidFill>
                <a:schemeClr val="tx1"/>
              </a:solidFill>
              <a:latin typeface="Cambria" pitchFamily="18" charset="0"/>
            </a:endParaRPr>
          </a:p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　別的背影。</a:t>
            </a:r>
          </a:p>
        </p:txBody>
      </p:sp>
      <p:pic>
        <p:nvPicPr>
          <p:cNvPr id="99333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分頁底圖-段落大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第六段</a:t>
            </a:r>
          </a:p>
        </p:txBody>
      </p:sp>
      <p:sp>
        <p:nvSpPr>
          <p:cNvPr id="100356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寫父親深恐自己廉價貨車有損教授女兒顏面</a:t>
            </a:r>
            <a:endParaRPr lang="zh-TW" altLang="en-US">
              <a:solidFill>
                <a:schemeClr val="tx1"/>
              </a:solidFill>
              <a:latin typeface="Cambria" pitchFamily="18" charset="0"/>
            </a:endParaRPr>
          </a:p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　的父愛。</a:t>
            </a:r>
          </a:p>
        </p:txBody>
      </p:sp>
      <p:pic>
        <p:nvPicPr>
          <p:cNvPr id="100357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第六段</a:t>
            </a:r>
          </a:p>
        </p:txBody>
      </p:sp>
      <p:sp>
        <p:nvSpPr>
          <p:cNvPr id="101380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作者目送父親離去後仍站在原地凝望，眼光</a:t>
            </a:r>
            <a:endParaRPr lang="zh-TW" altLang="en-US">
              <a:solidFill>
                <a:schemeClr val="tx1"/>
              </a:solidFill>
              <a:latin typeface="Cambria" pitchFamily="18" charset="0"/>
            </a:endParaRPr>
          </a:p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　中蘊含無限的情意。</a:t>
            </a:r>
          </a:p>
        </p:txBody>
      </p:sp>
      <p:pic>
        <p:nvPicPr>
          <p:cNvPr id="101381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分頁底圖-段落大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第七段</a:t>
            </a:r>
          </a:p>
        </p:txBody>
      </p:sp>
      <p:sp>
        <p:nvSpPr>
          <p:cNvPr id="102404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寫面對父親的老病，自己即使工作忙碌，亦</a:t>
            </a:r>
            <a:endParaRPr lang="zh-TW" altLang="en-US">
              <a:solidFill>
                <a:schemeClr val="tx1"/>
              </a:solidFill>
              <a:latin typeface="Cambria" pitchFamily="18" charset="0"/>
            </a:endParaRPr>
          </a:p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　不忘每週探視。</a:t>
            </a:r>
          </a:p>
        </p:txBody>
      </p:sp>
      <p:pic>
        <p:nvPicPr>
          <p:cNvPr id="102405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第七段</a:t>
            </a:r>
          </a:p>
        </p:txBody>
      </p:sp>
      <p:sp>
        <p:nvSpPr>
          <p:cNvPr id="103428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單純的敘事中寫出對父親老病的眷念憂慮，</a:t>
            </a:r>
            <a:endParaRPr lang="zh-TW" altLang="en-US">
              <a:solidFill>
                <a:schemeClr val="tx1"/>
              </a:solidFill>
              <a:latin typeface="Cambria" pitchFamily="18" charset="0"/>
            </a:endParaRPr>
          </a:p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　寄寓子女心中的不捨與不忍。</a:t>
            </a:r>
          </a:p>
        </p:txBody>
      </p:sp>
      <p:pic>
        <p:nvPicPr>
          <p:cNvPr id="103429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1438"/>
            <a:ext cx="8407400" cy="440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zh-TW" altLang="en-US" sz="3200" b="1" smtClean="0">
                <a:solidFill>
                  <a:schemeClr val="tx1"/>
                </a:solidFill>
              </a:rPr>
              <a:t>一、認識龍應台及其散文特色。</a:t>
            </a:r>
          </a:p>
          <a:p>
            <a:pPr>
              <a:buFont typeface="Wingdings 2" pitchFamily="18" charset="2"/>
              <a:buNone/>
              <a:defRPr/>
            </a:pPr>
            <a:r>
              <a:rPr lang="zh-TW" altLang="en-US" sz="3200" b="1" smtClean="0">
                <a:solidFill>
                  <a:schemeClr val="tx1"/>
                </a:solidFill>
              </a:rPr>
              <a:t>二、學習敘事與抒懷交錯的寫作手法。</a:t>
            </a:r>
          </a:p>
          <a:p>
            <a:pPr>
              <a:buFont typeface="Wingdings 2" pitchFamily="18" charset="2"/>
              <a:buNone/>
              <a:defRPr/>
            </a:pPr>
            <a:r>
              <a:rPr lang="zh-TW" altLang="en-US" sz="3200" b="1" smtClean="0">
                <a:solidFill>
                  <a:schemeClr val="tx1"/>
                </a:solidFill>
              </a:rPr>
              <a:t>三、體會親子間互動的情感。</a:t>
            </a:r>
          </a:p>
        </p:txBody>
      </p:sp>
      <p:pic>
        <p:nvPicPr>
          <p:cNvPr id="39939" name="Picture 4" descr="小老師(雅茹給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924300"/>
            <a:ext cx="29876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2484438" y="0"/>
            <a:ext cx="4751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學習重點</a:t>
            </a:r>
          </a:p>
        </p:txBody>
      </p:sp>
      <p:pic>
        <p:nvPicPr>
          <p:cNvPr id="39941" name="Picture 7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0928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分頁底圖-段落大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第八段</a:t>
            </a:r>
          </a:p>
        </p:txBody>
      </p:sp>
      <p:sp>
        <p:nvSpPr>
          <p:cNvPr id="104452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寫父親過世，對父親最後一次的目送。</a:t>
            </a:r>
          </a:p>
        </p:txBody>
      </p:sp>
      <p:pic>
        <p:nvPicPr>
          <p:cNvPr id="104453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第八段</a:t>
            </a:r>
          </a:p>
        </p:txBody>
      </p:sp>
      <p:sp>
        <p:nvSpPr>
          <p:cNvPr id="105476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藉由父親棺木進火葬場前的場景描述，表達</a:t>
            </a:r>
            <a:endParaRPr lang="zh-TW" altLang="en-US">
              <a:solidFill>
                <a:schemeClr val="tx1"/>
              </a:solidFill>
              <a:latin typeface="Cambria" pitchFamily="18" charset="0"/>
            </a:endParaRPr>
          </a:p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　父女距離雖近，卻已是生死之遙。</a:t>
            </a:r>
          </a:p>
        </p:txBody>
      </p:sp>
      <p:pic>
        <p:nvPicPr>
          <p:cNvPr id="105477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分頁底圖-段落大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第九段</a:t>
            </a:r>
          </a:p>
        </p:txBody>
      </p:sp>
      <p:sp>
        <p:nvSpPr>
          <p:cNvPr id="106500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面對生老病死的必然，體悟了「目送」的道</a:t>
            </a:r>
            <a:endParaRPr lang="zh-TW" altLang="en-US">
              <a:solidFill>
                <a:schemeClr val="tx1"/>
              </a:solidFill>
              <a:latin typeface="Cambria" pitchFamily="18" charset="0"/>
            </a:endParaRPr>
          </a:p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　理。</a:t>
            </a:r>
          </a:p>
        </p:txBody>
      </p:sp>
      <p:pic>
        <p:nvPicPr>
          <p:cNvPr id="106501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第九段</a:t>
            </a:r>
          </a:p>
        </p:txBody>
      </p:sp>
      <p:sp>
        <p:nvSpPr>
          <p:cNvPr id="107524" name="Rectangle 3"/>
          <p:cNvSpPr>
            <a:spLocks/>
          </p:cNvSpPr>
          <p:nvPr/>
        </p:nvSpPr>
        <p:spPr bwMode="auto">
          <a:xfrm>
            <a:off x="179388" y="804863"/>
            <a:ext cx="871378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以「目送背影」且「不必追」總結對父女關</a:t>
            </a:r>
            <a:endParaRPr lang="zh-TW" altLang="en-US">
              <a:solidFill>
                <a:schemeClr val="tx1"/>
              </a:solidFill>
              <a:latin typeface="Cambria" pitchFamily="18" charset="0"/>
            </a:endParaRPr>
          </a:p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　係的感悟，並與前文對母子關係的感悟相映</a:t>
            </a:r>
          </a:p>
          <a:p>
            <a:pPr marL="27305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zh-TW">
                <a:solidFill>
                  <a:schemeClr val="tx1"/>
                </a:solidFill>
                <a:latin typeface="Cambria" pitchFamily="18" charset="0"/>
              </a:rPr>
              <a:t>　照。</a:t>
            </a:r>
          </a:p>
        </p:txBody>
      </p:sp>
      <p:pic>
        <p:nvPicPr>
          <p:cNvPr id="107525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 eaLnBrk="0"/>
            <a:r>
              <a:rPr lang="zh-TW" altLang="zh-TW" b="1">
                <a:solidFill>
                  <a:srgbClr val="0000FF"/>
                </a:solidFill>
                <a:latin typeface="標楷體" pitchFamily="65" charset="-120"/>
              </a:rPr>
              <a:t>1.華安：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</a:rPr>
              <a:t>即安德烈•華安（Andreas Walther)，</a:t>
            </a:r>
            <a:endParaRPr lang="zh-TW" altLang="en-US">
              <a:solidFill>
                <a:schemeClr val="tx1"/>
              </a:solidFill>
              <a:latin typeface="標楷體" pitchFamily="65" charset="-120"/>
            </a:endParaRPr>
          </a:p>
          <a:p>
            <a:pPr marL="355600" indent="-355600" eaLnBrk="0"/>
            <a:r>
              <a:rPr lang="zh-TW" altLang="zh-TW">
                <a:solidFill>
                  <a:schemeClr val="tx1"/>
                </a:solidFill>
                <a:latin typeface="標楷體" pitchFamily="65" charset="-120"/>
              </a:rPr>
              <a:t>  龍應台的大兒子，父親為德國人。生於臺灣，</a:t>
            </a:r>
            <a:endParaRPr lang="zh-TW" altLang="en-US">
              <a:solidFill>
                <a:schemeClr val="tx1"/>
              </a:solidFill>
              <a:latin typeface="標楷體" pitchFamily="65" charset="-120"/>
            </a:endParaRPr>
          </a:p>
          <a:p>
            <a:pPr marL="355600" indent="-355600" eaLnBrk="0"/>
            <a:r>
              <a:rPr lang="zh-TW" altLang="zh-TW">
                <a:solidFill>
                  <a:schemeClr val="tx1"/>
                </a:solidFill>
                <a:latin typeface="標楷體" pitchFamily="65" charset="-120"/>
              </a:rPr>
              <a:t>  之後移居瑞士及德國。</a:t>
            </a:r>
            <a:endParaRPr lang="zh-TW" altLang="en-US">
              <a:solidFill>
                <a:schemeClr val="tx1"/>
              </a:solidFill>
              <a:latin typeface="標楷體" pitchFamily="65" charset="-120"/>
            </a:endParaRPr>
          </a:p>
          <a:p>
            <a:pPr marL="355600" indent="-355600" eaLnBrk="0"/>
            <a:r>
              <a:rPr lang="zh-TW" altLang="en-US" sz="2800">
                <a:solidFill>
                  <a:schemeClr val="tx1"/>
                </a:solidFill>
                <a:latin typeface="標楷體" pitchFamily="65" charset="-120"/>
              </a:rPr>
              <a:t>     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</a:rPr>
              <a:t>龍應台離開歐洲來臺擔任臺北市文化局局長時，</a:t>
            </a: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	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</a:rPr>
              <a:t>安德烈十四歲；而結束臺北市政府的工作時，安</a:t>
            </a: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	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</a:rPr>
              <a:t>德烈已是十八歲的青年。龍應台曾和安德烈約定</a:t>
            </a: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	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</a:rPr>
              <a:t>以通信的方式共寫一個專欄，希望以此進入十八</a:t>
            </a: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	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</a:rPr>
              <a:t>歲兒子的世界。兩人的書信往來，輯為《親愛的</a:t>
            </a: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	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</a:rPr>
              <a:t>安德烈》一書。</a:t>
            </a:r>
          </a:p>
        </p:txBody>
      </p:sp>
      <p:grpSp>
        <p:nvGrpSpPr>
          <p:cNvPr id="108548" name="Group 5"/>
          <p:cNvGrpSpPr>
            <a:grpSpLocks/>
          </p:cNvGrpSpPr>
          <p:nvPr/>
        </p:nvGrpSpPr>
        <p:grpSpPr bwMode="auto">
          <a:xfrm>
            <a:off x="250825" y="2492375"/>
            <a:ext cx="1008063" cy="549275"/>
            <a:chOff x="385" y="3838"/>
            <a:chExt cx="635" cy="346"/>
          </a:xfrm>
        </p:grpSpPr>
        <p:sp>
          <p:nvSpPr>
            <p:cNvPr id="108550" name="Text Box 6"/>
            <p:cNvSpPr txBox="1">
              <a:spLocks noChangeArrowheads="1"/>
            </p:cNvSpPr>
            <p:nvPr/>
          </p:nvSpPr>
          <p:spPr bwMode="auto">
            <a:xfrm>
              <a:off x="385" y="3838"/>
              <a:ext cx="635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1pPr>
              <a:lvl2pPr marL="742950" indent="-285750">
                <a:defRPr kumimoji="1" sz="28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2pPr>
              <a:lvl3pPr marL="1143000" indent="-228600">
                <a:defRPr kumimoji="1" sz="16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3pPr>
              <a:lvl4pPr marL="1600200" indent="-228600">
                <a:defRPr kumimoji="1" sz="14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4pPr>
              <a:lvl5pPr marL="2057400" indent="-22860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5pPr>
              <a:lvl6pPr marL="25146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6pPr>
              <a:lvl7pPr marL="29718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7pPr>
              <a:lvl8pPr marL="34290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8pPr>
              <a:lvl9pPr marL="38862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TW" altLang="en-US" sz="3000">
                  <a:solidFill>
                    <a:schemeClr val="tx1"/>
                  </a:solidFill>
                  <a:latin typeface="Arial" charset="0"/>
                  <a:ea typeface="標楷體" pitchFamily="65" charset="-120"/>
                </a:rPr>
                <a:t>補注</a:t>
              </a:r>
            </a:p>
          </p:txBody>
        </p:sp>
        <p:sp>
          <p:nvSpPr>
            <p:cNvPr id="108551" name="Rectangle 7"/>
            <p:cNvSpPr>
              <a:spLocks noChangeArrowheads="1"/>
            </p:cNvSpPr>
            <p:nvPr/>
          </p:nvSpPr>
          <p:spPr bwMode="auto">
            <a:xfrm>
              <a:off x="431" y="3884"/>
              <a:ext cx="499" cy="27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108549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/>
            <a:r>
              <a:rPr lang="zh-TW" altLang="zh-TW" b="1">
                <a:solidFill>
                  <a:srgbClr val="0000FF"/>
                </a:solidFill>
                <a:latin typeface="標楷體" pitchFamily="65" charset="-120"/>
              </a:rPr>
              <a:t>2.頓時：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</a:rPr>
              <a:t>立刻。</a:t>
            </a:r>
            <a:endParaRPr lang="zh-TW" altLang="zh-TW" b="1">
              <a:solidFill>
                <a:srgbClr val="0000FF"/>
              </a:solidFill>
              <a:latin typeface="標楷體" pitchFamily="65" charset="-120"/>
            </a:endParaRPr>
          </a:p>
        </p:txBody>
      </p:sp>
      <p:pic>
        <p:nvPicPr>
          <p:cNvPr id="109572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/>
            <a:r>
              <a:rPr lang="zh-TW" altLang="zh-TW" b="1">
                <a:solidFill>
                  <a:srgbClr val="0000FF"/>
                </a:solidFill>
                <a:latin typeface="標楷體" pitchFamily="65" charset="-120"/>
              </a:rPr>
              <a:t>3.交換生：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</a:rPr>
              <a:t>即國際交換學生。</a:t>
            </a:r>
          </a:p>
        </p:txBody>
      </p:sp>
      <p:pic>
        <p:nvPicPr>
          <p:cNvPr id="110596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/>
            <a:r>
              <a:rPr lang="zh-TW" altLang="zh-TW" b="1">
                <a:solidFill>
                  <a:srgbClr val="0000FF"/>
                </a:solidFill>
                <a:latin typeface="標楷體" pitchFamily="65" charset="-120"/>
              </a:rPr>
              <a:t>4.</a:t>
            </a:r>
            <a:r>
              <a:rPr lang="zh-TW" altLang="en-US" b="1">
                <a:solidFill>
                  <a:srgbClr val="0000FF"/>
                </a:solidFill>
                <a:latin typeface="標楷體" pitchFamily="65" charset="-120"/>
              </a:rPr>
              <a:t>護照：</a:t>
            </a:r>
            <a:r>
              <a:rPr lang="zh-TW" altLang="en-US">
                <a:solidFill>
                  <a:schemeClr val="tx1"/>
                </a:solidFill>
                <a:latin typeface="標楷體" pitchFamily="65" charset="-120"/>
              </a:rPr>
              <a:t>政府所核發的證件。國人在境外用以證</a:t>
            </a:r>
          </a:p>
          <a:p>
            <a:pPr marL="355600" indent="-355600"/>
            <a:r>
              <a:rPr lang="zh-TW" altLang="en-US">
                <a:solidFill>
                  <a:schemeClr val="tx1"/>
                </a:solidFill>
                <a:latin typeface="標楷體" pitchFamily="65" charset="-120"/>
              </a:rPr>
              <a:t>  明國籍身分，可藉以請求外交保護，並申請准</a:t>
            </a:r>
          </a:p>
          <a:p>
            <a:pPr marL="355600" indent="-355600"/>
            <a:r>
              <a:rPr lang="zh-TW" altLang="en-US">
                <a:solidFill>
                  <a:schemeClr val="tx1"/>
                </a:solidFill>
                <a:latin typeface="標楷體" pitchFamily="65" charset="-120"/>
              </a:rPr>
              <a:t>  予居留或通行。</a:t>
            </a:r>
          </a:p>
          <a:p>
            <a:pPr marL="355600" indent="-355600"/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　　 護照之名源於清朝，政府根據此通行證件證明身</a:t>
            </a:r>
          </a:p>
          <a:p>
            <a:pPr marL="355600" indent="-355600"/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     分，提請邊境關防檢查機關予以「保護」和「關</a:t>
            </a:r>
          </a:p>
          <a:p>
            <a:pPr marL="355600" indent="-355600"/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     照」，給予通行的便利和必要的協助。</a:t>
            </a:r>
          </a:p>
          <a:p>
            <a:pPr marL="355600" indent="-355600"/>
            <a:r>
              <a:rPr lang="zh-TW" altLang="zh-TW" b="1">
                <a:solidFill>
                  <a:srgbClr val="0000FF"/>
                </a:solidFill>
                <a:latin typeface="標楷體" pitchFamily="65" charset="-120"/>
              </a:rPr>
              <a:t>5.</a:t>
            </a:r>
            <a:r>
              <a:rPr lang="zh-TW" altLang="en-US" b="1">
                <a:solidFill>
                  <a:srgbClr val="0000FF"/>
                </a:solidFill>
                <a:latin typeface="標楷體" pitchFamily="65" charset="-120"/>
              </a:rPr>
              <a:t>海關：</a:t>
            </a:r>
            <a:r>
              <a:rPr lang="zh-TW" altLang="en-US">
                <a:solidFill>
                  <a:schemeClr val="tx1"/>
                </a:solidFill>
                <a:latin typeface="標楷體" pitchFamily="65" charset="-120"/>
              </a:rPr>
              <a:t>辦理出入國境的監督、檢查及徵收關稅</a:t>
            </a:r>
          </a:p>
          <a:p>
            <a:pPr marL="355600" indent="-355600"/>
            <a:r>
              <a:rPr lang="zh-TW" altLang="en-US">
                <a:solidFill>
                  <a:schemeClr val="tx1"/>
                </a:solidFill>
                <a:latin typeface="標楷體" pitchFamily="65" charset="-120"/>
              </a:rPr>
              <a:t>  等事務的機關。</a:t>
            </a:r>
          </a:p>
          <a:p>
            <a:pPr marL="355600" indent="-355600"/>
            <a:r>
              <a:rPr lang="zh-TW" altLang="zh-TW" b="1">
                <a:solidFill>
                  <a:srgbClr val="0000FF"/>
                </a:solidFill>
                <a:latin typeface="標楷體" pitchFamily="65" charset="-120"/>
              </a:rPr>
              <a:t>6.</a:t>
            </a:r>
            <a:r>
              <a:rPr lang="zh-TW" altLang="en-US" b="1">
                <a:solidFill>
                  <a:srgbClr val="0000FF"/>
                </a:solidFill>
                <a:latin typeface="標楷體" pitchFamily="65" charset="-120"/>
              </a:rPr>
              <a:t>倏　忽：</a:t>
            </a:r>
            <a:r>
              <a:rPr lang="zh-TW" altLang="en-US">
                <a:solidFill>
                  <a:schemeClr val="tx1"/>
                </a:solidFill>
                <a:latin typeface="標楷體" pitchFamily="65" charset="-120"/>
              </a:rPr>
              <a:t>很快的。亦作</a:t>
            </a:r>
            <a:r>
              <a:rPr lang="zh-TW" altLang="en-US"/>
              <a:t>「</a:t>
            </a:r>
            <a:r>
              <a:rPr lang="zh-TW" altLang="en-US">
                <a:solidFill>
                  <a:schemeClr val="tx1"/>
                </a:solidFill>
                <a:latin typeface="標楷體" pitchFamily="65" charset="-120"/>
              </a:rPr>
              <a:t>倏乎</a:t>
            </a:r>
            <a:r>
              <a:rPr lang="zh-TW" altLang="en-US"/>
              <a:t>」</a:t>
            </a:r>
            <a:r>
              <a:rPr lang="zh-TW" altLang="en-US">
                <a:solidFill>
                  <a:schemeClr val="tx1"/>
                </a:solidFill>
                <a:latin typeface="標楷體" pitchFamily="65" charset="-120"/>
              </a:rPr>
              <a:t>。</a:t>
            </a:r>
          </a:p>
          <a:p>
            <a:pPr marL="355600" indent="-355600"/>
            <a:endParaRPr lang="zh-TW" altLang="zh-TW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111620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621" name="Group 6"/>
          <p:cNvGrpSpPr>
            <a:grpSpLocks/>
          </p:cNvGrpSpPr>
          <p:nvPr/>
        </p:nvGrpSpPr>
        <p:grpSpPr bwMode="auto">
          <a:xfrm>
            <a:off x="1187450" y="4838700"/>
            <a:ext cx="431800" cy="390525"/>
            <a:chOff x="476" y="1434"/>
            <a:chExt cx="272" cy="246"/>
          </a:xfrm>
        </p:grpSpPr>
        <p:sp>
          <p:nvSpPr>
            <p:cNvPr id="111625" name="文字方塊 4"/>
            <p:cNvSpPr txBox="1">
              <a:spLocks noChangeArrowheads="1"/>
            </p:cNvSpPr>
            <p:nvPr/>
          </p:nvSpPr>
          <p:spPr bwMode="auto">
            <a:xfrm>
              <a:off x="476" y="143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1pPr>
              <a:lvl2pPr marL="742950" indent="-285750">
                <a:defRPr kumimoji="1" sz="28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2pPr>
              <a:lvl3pPr marL="1143000" indent="-228600">
                <a:defRPr kumimoji="1" sz="16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3pPr>
              <a:lvl4pPr marL="1600200" indent="-228600">
                <a:defRPr kumimoji="1" sz="14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4pPr>
              <a:lvl5pPr marL="2057400" indent="-22860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5pPr>
              <a:lvl6pPr marL="25146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6pPr>
              <a:lvl7pPr marL="29718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7pPr>
              <a:lvl8pPr marL="34290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8pPr>
              <a:lvl9pPr marL="38862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9pPr>
            </a:lstStyle>
            <a:p>
              <a:r>
                <a:rPr kumimoji="0" lang="zh-TW" altLang="en-US" sz="1200" b="1">
                  <a:solidFill>
                    <a:schemeClr val="tx1"/>
                  </a:solidFill>
                  <a:latin typeface="Arial" charset="0"/>
                  <a:ea typeface="標楷體" pitchFamily="65" charset="-120"/>
                </a:rPr>
                <a:t>ㄕㄨ</a:t>
              </a:r>
              <a:endParaRPr lang="zh-TW" altLang="en-US" sz="1200" b="1">
                <a:solidFill>
                  <a:schemeClr val="tx1"/>
                </a:solidFill>
                <a:latin typeface="Arial" charset="0"/>
                <a:ea typeface="標楷體" pitchFamily="65" charset="-120"/>
              </a:endParaRPr>
            </a:p>
          </p:txBody>
        </p:sp>
        <p:pic>
          <p:nvPicPr>
            <p:cNvPr id="111626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48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1622" name="Group 9"/>
          <p:cNvGrpSpPr>
            <a:grpSpLocks/>
          </p:cNvGrpSpPr>
          <p:nvPr/>
        </p:nvGrpSpPr>
        <p:grpSpPr bwMode="auto">
          <a:xfrm>
            <a:off x="250825" y="2420938"/>
            <a:ext cx="1008063" cy="549275"/>
            <a:chOff x="385" y="3838"/>
            <a:chExt cx="635" cy="346"/>
          </a:xfrm>
        </p:grpSpPr>
        <p:sp>
          <p:nvSpPr>
            <p:cNvPr id="111623" name="Text Box 10"/>
            <p:cNvSpPr txBox="1">
              <a:spLocks noChangeArrowheads="1"/>
            </p:cNvSpPr>
            <p:nvPr/>
          </p:nvSpPr>
          <p:spPr bwMode="auto">
            <a:xfrm>
              <a:off x="385" y="3838"/>
              <a:ext cx="635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1pPr>
              <a:lvl2pPr marL="742950" indent="-285750">
                <a:defRPr kumimoji="1" sz="28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2pPr>
              <a:lvl3pPr marL="1143000" indent="-228600">
                <a:defRPr kumimoji="1" sz="16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3pPr>
              <a:lvl4pPr marL="1600200" indent="-228600">
                <a:defRPr kumimoji="1" sz="14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4pPr>
              <a:lvl5pPr marL="2057400" indent="-22860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5pPr>
              <a:lvl6pPr marL="25146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6pPr>
              <a:lvl7pPr marL="29718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7pPr>
              <a:lvl8pPr marL="34290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8pPr>
              <a:lvl9pPr marL="38862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TW" altLang="en-US" sz="3000">
                  <a:solidFill>
                    <a:schemeClr val="tx1"/>
                  </a:solidFill>
                  <a:latin typeface="Arial" charset="0"/>
                  <a:ea typeface="標楷體" pitchFamily="65" charset="-120"/>
                </a:rPr>
                <a:t>補注</a:t>
              </a:r>
            </a:p>
          </p:txBody>
        </p:sp>
        <p:sp>
          <p:nvSpPr>
            <p:cNvPr id="111624" name="Rectangle 11"/>
            <p:cNvSpPr>
              <a:spLocks noChangeArrowheads="1"/>
            </p:cNvSpPr>
            <p:nvPr/>
          </p:nvSpPr>
          <p:spPr bwMode="auto">
            <a:xfrm>
              <a:off x="431" y="3884"/>
              <a:ext cx="499" cy="27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/>
            <a:r>
              <a:rPr lang="zh-TW" altLang="zh-TW" b="1">
                <a:solidFill>
                  <a:srgbClr val="0000FF"/>
                </a:solidFill>
                <a:latin typeface="標楷體" pitchFamily="65" charset="-120"/>
              </a:rPr>
              <a:t>7.沒　入：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</a:rPr>
              <a:t>本指沉入水中，此表消失。</a:t>
            </a:r>
          </a:p>
        </p:txBody>
      </p:sp>
      <p:pic>
        <p:nvPicPr>
          <p:cNvPr id="112644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45" name="Group 7"/>
          <p:cNvGrpSpPr>
            <a:grpSpLocks/>
          </p:cNvGrpSpPr>
          <p:nvPr/>
        </p:nvGrpSpPr>
        <p:grpSpPr bwMode="auto">
          <a:xfrm>
            <a:off x="1116013" y="1093788"/>
            <a:ext cx="431800" cy="390525"/>
            <a:chOff x="476" y="1434"/>
            <a:chExt cx="272" cy="246"/>
          </a:xfrm>
        </p:grpSpPr>
        <p:sp>
          <p:nvSpPr>
            <p:cNvPr id="112646" name="文字方塊 4"/>
            <p:cNvSpPr txBox="1">
              <a:spLocks noChangeArrowheads="1"/>
            </p:cNvSpPr>
            <p:nvPr/>
          </p:nvSpPr>
          <p:spPr bwMode="auto">
            <a:xfrm>
              <a:off x="476" y="143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1pPr>
              <a:lvl2pPr marL="742950" indent="-285750">
                <a:defRPr kumimoji="1" sz="28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2pPr>
              <a:lvl3pPr marL="1143000" indent="-228600">
                <a:defRPr kumimoji="1" sz="16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3pPr>
              <a:lvl4pPr marL="1600200" indent="-228600">
                <a:defRPr kumimoji="1" sz="14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4pPr>
              <a:lvl5pPr marL="2057400" indent="-22860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5pPr>
              <a:lvl6pPr marL="25146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6pPr>
              <a:lvl7pPr marL="29718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7pPr>
              <a:lvl8pPr marL="34290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8pPr>
              <a:lvl9pPr marL="38862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9pPr>
            </a:lstStyle>
            <a:p>
              <a:r>
                <a:rPr kumimoji="0" lang="zh-TW" altLang="en-US" sz="1200" b="1">
                  <a:solidFill>
                    <a:schemeClr val="tx1"/>
                  </a:solidFill>
                  <a:latin typeface="Arial" charset="0"/>
                  <a:ea typeface="標楷體" pitchFamily="65" charset="-120"/>
                </a:rPr>
                <a:t>ㄇㄛ</a:t>
              </a:r>
              <a:endParaRPr lang="zh-TW" altLang="en-US" sz="1200" b="1">
                <a:solidFill>
                  <a:schemeClr val="tx1"/>
                </a:solidFill>
                <a:latin typeface="Arial" charset="0"/>
                <a:ea typeface="標楷體" pitchFamily="65" charset="-120"/>
              </a:endParaRPr>
            </a:p>
          </p:txBody>
        </p:sp>
        <p:pic>
          <p:nvPicPr>
            <p:cNvPr id="112647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48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/>
            <a:r>
              <a:rPr lang="zh-TW" altLang="zh-TW" b="1">
                <a:solidFill>
                  <a:srgbClr val="0000FF"/>
                </a:solidFill>
                <a:latin typeface="標楷體" pitchFamily="65" charset="-120"/>
              </a:rPr>
              <a:t>8.掠　開：</a:t>
            </a:r>
            <a:r>
              <a:rPr lang="zh-TW" altLang="zh-TW">
                <a:solidFill>
                  <a:schemeClr val="tx1"/>
                </a:solidFill>
                <a:latin typeface="標楷體" pitchFamily="65" charset="-120"/>
              </a:rPr>
              <a:t>用手輕輕撥開。</a:t>
            </a:r>
          </a:p>
        </p:txBody>
      </p:sp>
      <p:pic>
        <p:nvPicPr>
          <p:cNvPr id="113668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669" name="Group 6"/>
          <p:cNvGrpSpPr>
            <a:grpSpLocks/>
          </p:cNvGrpSpPr>
          <p:nvPr/>
        </p:nvGrpSpPr>
        <p:grpSpPr bwMode="auto">
          <a:xfrm>
            <a:off x="1187450" y="1052513"/>
            <a:ext cx="431800" cy="539750"/>
            <a:chOff x="1610" y="1434"/>
            <a:chExt cx="272" cy="340"/>
          </a:xfrm>
        </p:grpSpPr>
        <p:pic>
          <p:nvPicPr>
            <p:cNvPr id="113670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57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71" name="文字方塊 4"/>
            <p:cNvSpPr txBox="1">
              <a:spLocks noChangeArrowheads="1"/>
            </p:cNvSpPr>
            <p:nvPr/>
          </p:nvSpPr>
          <p:spPr bwMode="auto">
            <a:xfrm>
              <a:off x="1610" y="1434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kumimoji="1" sz="20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1pPr>
              <a:lvl2pPr marL="742950" indent="-285750">
                <a:defRPr kumimoji="1" sz="28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2pPr>
              <a:lvl3pPr marL="1143000" indent="-228600">
                <a:defRPr kumimoji="1" sz="16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3pPr>
              <a:lvl4pPr marL="1600200" indent="-228600">
                <a:defRPr kumimoji="1" sz="14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4pPr>
              <a:lvl5pPr marL="2057400" indent="-22860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5pPr>
              <a:lvl6pPr marL="25146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6pPr>
              <a:lvl7pPr marL="29718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7pPr>
              <a:lvl8pPr marL="34290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8pPr>
              <a:lvl9pPr marL="3886200" indent="-228600" eaLnBrk="0" hangingPunct="0">
                <a:defRPr kumimoji="1" sz="1300">
                  <a:solidFill>
                    <a:schemeClr val="tx2"/>
                  </a:solidFill>
                  <a:latin typeface="Cambria" pitchFamily="18" charset="0"/>
                  <a:ea typeface="新細明體" charset="-120"/>
                </a:defRPr>
              </a:lvl9pPr>
            </a:lstStyle>
            <a:p>
              <a:r>
                <a:rPr lang="zh-TW" altLang="en-US" sz="1200" b="1">
                  <a:solidFill>
                    <a:schemeClr val="tx1"/>
                  </a:solidFill>
                  <a:latin typeface="Arial" charset="0"/>
                  <a:ea typeface="標楷體" pitchFamily="65" charset="-120"/>
                </a:rPr>
                <a:t>ㄌㄩㄝ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內容版面配置區 4"/>
          <p:cNvSpPr>
            <a:spLocks noGrp="1"/>
          </p:cNvSpPr>
          <p:nvPr>
            <p:ph type="body" orient="vert" idx="4294967295"/>
          </p:nvPr>
        </p:nvSpPr>
        <p:spPr>
          <a:xfrm>
            <a:off x="971550" y="1700213"/>
            <a:ext cx="6426200" cy="4176712"/>
          </a:xfrm>
        </p:spPr>
        <p:txBody>
          <a:bodyPr vert="eaVert"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一、</a:t>
            </a:r>
            <a:r>
              <a:rPr lang="zh-TW" altLang="zh-TW" sz="3600" b="1" smtClean="0">
                <a:solidFill>
                  <a:srgbClr val="0D0D0D"/>
                </a:solidFill>
                <a:hlinkClick r:id="rId4" action="ppaction://hlinksldjump"/>
              </a:rPr>
              <a:t>文章題解</a:t>
            </a:r>
            <a:endParaRPr lang="en-US" altLang="zh-TW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二、</a:t>
            </a:r>
            <a:r>
              <a:rPr lang="zh-TW" altLang="en-US" sz="3600" b="1" smtClean="0">
                <a:solidFill>
                  <a:srgbClr val="0D0D0D"/>
                </a:solidFill>
                <a:hlinkClick r:id="rId5" action="ppaction://hlinksldjump"/>
              </a:rPr>
              <a:t>作者</a:t>
            </a:r>
            <a:r>
              <a:rPr lang="zh-TW" altLang="zh-TW" sz="3600" b="1" u="sng" smtClean="0">
                <a:solidFill>
                  <a:schemeClr val="hlink"/>
                </a:solidFill>
                <a:hlinkClick r:id="rId5" action="ppaction://hlinksldjump"/>
              </a:rPr>
              <a:t>介紹</a:t>
            </a:r>
            <a:endParaRPr lang="en-US" altLang="zh-TW" sz="3600" b="1" u="sng" smtClean="0">
              <a:solidFill>
                <a:schemeClr val="hlink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三、</a:t>
            </a:r>
            <a:r>
              <a:rPr lang="zh-TW" altLang="en-US" sz="3600" b="1" smtClean="0">
                <a:solidFill>
                  <a:srgbClr val="0D0D0D"/>
                </a:solidFill>
                <a:hlinkClick r:id="rId6" action="ppaction://hlinksldjump"/>
              </a:rPr>
              <a:t>課文</a:t>
            </a:r>
            <a:endParaRPr lang="zh-TW" altLang="en-US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四、</a:t>
            </a:r>
            <a:r>
              <a:rPr lang="zh-TW" altLang="en-US" sz="3600" b="1" smtClean="0">
                <a:solidFill>
                  <a:srgbClr val="0D0D0D"/>
                </a:solidFill>
                <a:hlinkClick r:id="rId7" action="ppaction://hlinksldjump"/>
              </a:rPr>
              <a:t>結構表</a:t>
            </a:r>
            <a:endParaRPr lang="zh-TW" altLang="en-US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五、</a:t>
            </a:r>
            <a:r>
              <a:rPr lang="zh-TW" altLang="en-US" sz="3600" b="1" smtClean="0">
                <a:solidFill>
                  <a:srgbClr val="0D0D0D"/>
                </a:solidFill>
                <a:hlinkClick r:id="rId8" action="ppaction://hlinksldjump"/>
              </a:rPr>
              <a:t>課文賞析</a:t>
            </a:r>
            <a:endParaRPr lang="zh-TW" altLang="en-US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六</a:t>
            </a:r>
            <a:r>
              <a:rPr lang="zh-TW" altLang="zh-TW" sz="3600" b="1" smtClean="0">
                <a:solidFill>
                  <a:srgbClr val="0D0D0D"/>
                </a:solidFill>
              </a:rPr>
              <a:t>、</a:t>
            </a:r>
            <a:r>
              <a:rPr lang="zh-TW" altLang="en-US" sz="3600" b="1" smtClean="0">
                <a:solidFill>
                  <a:srgbClr val="0D0D0D"/>
                </a:solidFill>
                <a:hlinkClick r:id="rId9" action="ppaction://hlinksldjump"/>
              </a:rPr>
              <a:t>問題討論</a:t>
            </a:r>
            <a:endParaRPr lang="zh-TW" altLang="en-US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七、</a:t>
            </a:r>
            <a:r>
              <a:rPr lang="zh-TW" altLang="en-US" sz="3600" b="1" smtClean="0">
                <a:solidFill>
                  <a:srgbClr val="0D0D0D"/>
                </a:solidFill>
                <a:hlinkClick r:id="rId10" action="ppaction://hlinksldjump"/>
              </a:rPr>
              <a:t>應用練習</a:t>
            </a:r>
            <a:endParaRPr lang="zh-TW" altLang="en-US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八、</a:t>
            </a:r>
            <a:r>
              <a:rPr lang="zh-TW" altLang="en-US" sz="3600" b="1" smtClean="0">
                <a:solidFill>
                  <a:srgbClr val="0D0D0D"/>
                </a:solidFill>
                <a:hlinkClick r:id="rId11" action="ppaction://hlinksldjump"/>
              </a:rPr>
              <a:t>統測精選</a:t>
            </a:r>
            <a:endParaRPr lang="zh-TW" altLang="en-US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九、</a:t>
            </a:r>
            <a:r>
              <a:rPr lang="zh-TW" altLang="en-US" sz="3600" b="1" smtClean="0">
                <a:solidFill>
                  <a:srgbClr val="0D0D0D"/>
                </a:solidFill>
                <a:hlinkClick r:id="rId12" action="ppaction://hlinksldjump"/>
              </a:rPr>
              <a:t>延伸閱讀</a:t>
            </a:r>
            <a:endParaRPr lang="en-US" altLang="zh-TW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十、</a:t>
            </a:r>
            <a:r>
              <a:rPr lang="zh-TW" altLang="en-US" sz="3600" b="1" smtClean="0">
                <a:solidFill>
                  <a:srgbClr val="0D0D0D"/>
                </a:solidFill>
                <a:hlinkClick r:id="rId13" action="ppaction://hlinksldjump"/>
              </a:rPr>
              <a:t>網路資源</a:t>
            </a:r>
            <a:endParaRPr lang="zh-TW" altLang="en-US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zh-TW" altLang="en-US" sz="3600" b="1" smtClean="0">
              <a:solidFill>
                <a:srgbClr val="0D0D0D"/>
              </a:solidFill>
            </a:endParaRPr>
          </a:p>
        </p:txBody>
      </p:sp>
      <p:sp>
        <p:nvSpPr>
          <p:cNvPr id="40963" name="直排標題 3"/>
          <p:cNvSpPr txBox="1">
            <a:spLocks/>
          </p:cNvSpPr>
          <p:nvPr/>
        </p:nvSpPr>
        <p:spPr bwMode="auto">
          <a:xfrm>
            <a:off x="7812088" y="333375"/>
            <a:ext cx="1090612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目錄</a:t>
            </a:r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4737" name="Group 49"/>
          <p:cNvGraphicFramePr>
            <a:graphicFrameLocks noGrp="1"/>
          </p:cNvGraphicFramePr>
          <p:nvPr/>
        </p:nvGraphicFramePr>
        <p:xfrm>
          <a:off x="539750" y="1196975"/>
          <a:ext cx="8280400" cy="5281639"/>
        </p:xfrm>
        <a:graphic>
          <a:graphicData uri="http://schemas.openxmlformats.org/drawingml/2006/table">
            <a:tbl>
              <a:tblPr/>
              <a:tblGrid>
                <a:gridCol w="704850"/>
                <a:gridCol w="1095152"/>
                <a:gridCol w="3168352"/>
                <a:gridCol w="3312046"/>
              </a:tblGrid>
              <a:tr h="579114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1007991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筒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ㄊ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ㄨ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ㄥ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中空的容器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郵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筒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7991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胴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ㄉ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ㄨ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ㄥ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人的軀體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胴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體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7991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恫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ㄉ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ㄨ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ㄥ</a:t>
                      </a: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虛張聲勢，恐嚇他人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恫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嚇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8527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痌</a:t>
                      </a:r>
                    </a:p>
                  </a:txBody>
                  <a:tcPr marL="90000" marR="90000" marT="46799" marB="4679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ㄊ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ㄨ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ㄥ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0000" marR="90000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病痛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痌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鰥　在抱（對人民的疾苦感同身受。形容愛民殷切。）</a:t>
                      </a: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4723" name="Picture 79" descr="黑-三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060575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24" name="Picture 45" descr="D:\City\公事\THE PEOPLE\10202\102-PPT-II修訂\注音ICON\黑-四聲-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0686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25" name="Picture 45" descr="D:\City\公事\THE PEOPLE\10202\102-PPT-II修訂\注音ICON\黑-四聲-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767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26" name="文字方塊 1"/>
          <p:cNvSpPr txBox="1">
            <a:spLocks noChangeArrowheads="1"/>
          </p:cNvSpPr>
          <p:nvPr/>
        </p:nvSpPr>
        <p:spPr bwMode="auto">
          <a:xfrm>
            <a:off x="6300788" y="4976813"/>
            <a:ext cx="3667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r>
              <a:rPr lang="zh-TW" altLang="en-US" sz="1200" b="1">
                <a:solidFill>
                  <a:srgbClr val="0099FF"/>
                </a:solidFill>
                <a:latin typeface="Arial" charset="0"/>
                <a:ea typeface="標楷體" pitchFamily="65" charset="-120"/>
              </a:rPr>
              <a:t>ㄍㄨㄢ</a:t>
            </a:r>
          </a:p>
        </p:txBody>
      </p:sp>
      <p:pic>
        <p:nvPicPr>
          <p:cNvPr id="114727" name="圖片 5" descr="下方ICON-關閉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5739" name="Group 27"/>
          <p:cNvGraphicFramePr>
            <a:graphicFrameLocks noGrp="1"/>
          </p:cNvGraphicFramePr>
          <p:nvPr/>
        </p:nvGraphicFramePr>
        <p:xfrm>
          <a:off x="260350" y="1071563"/>
          <a:ext cx="8488363" cy="1639887"/>
        </p:xfrm>
        <a:graphic>
          <a:graphicData uri="http://schemas.openxmlformats.org/drawingml/2006/table">
            <a:tbl>
              <a:tblPr/>
              <a:tblGrid>
                <a:gridCol w="635000"/>
                <a:gridCol w="1165225"/>
                <a:gridCol w="4024313"/>
                <a:gridCol w="2663825"/>
              </a:tblGrid>
              <a:tr h="579232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501747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泄</a:t>
                      </a:r>
                    </a:p>
                  </a:txBody>
                  <a:tcPr marL="90000" marR="90000" marT="46809" marB="4680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ㄒ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一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ㄝ</a:t>
                      </a:r>
                    </a:p>
                  </a:txBody>
                  <a:tcPr marL="90000" marR="90000" marT="46809" marB="4680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通「洩」，排放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排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泄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物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908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瀉</a:t>
                      </a:r>
                    </a:p>
                  </a:txBody>
                  <a:tcPr marL="90000" marR="90000" marT="46809" marB="4680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水向下流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瀉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千里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5737" name="Picture 45" descr="D:\City\公事\THE PEOPLE\10202\102-PPT-II修訂\注音ICON\黑-四聲-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336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8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6768" name="Group 32"/>
          <p:cNvGraphicFramePr>
            <a:graphicFrameLocks noGrp="1"/>
          </p:cNvGraphicFramePr>
          <p:nvPr/>
        </p:nvGraphicFramePr>
        <p:xfrm>
          <a:off x="260350" y="1071563"/>
          <a:ext cx="8488363" cy="2649537"/>
        </p:xfrm>
        <a:graphic>
          <a:graphicData uri="http://schemas.openxmlformats.org/drawingml/2006/table">
            <a:tbl>
              <a:tblPr/>
              <a:tblGrid>
                <a:gridCol w="635000"/>
                <a:gridCol w="1165225"/>
                <a:gridCol w="4598988"/>
                <a:gridCol w="2089150"/>
              </a:tblGrid>
              <a:tr h="579203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1008144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拎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ㄌ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ㄧ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ㄥ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提、拿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拎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皮包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80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泠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ㄌ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ㄧ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ㄥ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狀聲詞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。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形容清脆激越的聲音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泠泠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310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伶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演員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優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伶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6766" name="Picture 43" descr="D:\City\公事\THE PEOPLE\10202\102-PPT-II修訂\注音ICON\黑-二聲-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0686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67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分頁底圖-課堂Q&amp;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內容版面配置區 2"/>
          <p:cNvSpPr>
            <a:spLocks/>
          </p:cNvSpPr>
          <p:nvPr/>
        </p:nvSpPr>
        <p:spPr bwMode="auto">
          <a:xfrm>
            <a:off x="0" y="765175"/>
            <a:ext cx="91440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3863" indent="-423863"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b="1">
                <a:solidFill>
                  <a:schemeClr val="tx1"/>
                </a:solidFill>
                <a:latin typeface="Cambria" pitchFamily="18" charset="0"/>
              </a:rPr>
              <a:t>文中「枝枒因為負重而沉沉下垂，越出了樹籬」</a:t>
            </a:r>
            <a:r>
              <a:rPr lang="zh-TW" altLang="en-US" sz="2000" b="1">
                <a:solidFill>
                  <a:schemeClr val="tx2"/>
                </a:solidFill>
                <a:latin typeface="Cambria" pitchFamily="18" charset="0"/>
                <a:ea typeface="新細明體" charset="-120"/>
              </a:rPr>
              <a:t>，</a:t>
            </a:r>
          </a:p>
          <a:p>
            <a:pPr marL="423863" indent="-423863"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b="1">
                <a:solidFill>
                  <a:schemeClr val="tx1"/>
                </a:solidFill>
                <a:latin typeface="Cambria" pitchFamily="18" charset="0"/>
              </a:rPr>
              <a:t>對照後文內容，推測有何弦外之音？</a:t>
            </a:r>
          </a:p>
          <a:p>
            <a:pPr marL="423863" indent="-423863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2"/>
                </a:solidFill>
                <a:latin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0" y="1831975"/>
            <a:ext cx="91440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</a:tabLst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tabLst>
                <a:tab pos="0" algn="l"/>
              </a:tabLst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tabLst>
                <a:tab pos="0" algn="l"/>
              </a:tabLst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tabLst>
                <a:tab pos="0" algn="l"/>
              </a:tabLst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r>
              <a:rPr kumimoji="0" lang="zh-TW" altLang="en-US" sz="28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　　</a:t>
            </a:r>
            <a:r>
              <a:rPr kumimoji="0" lang="zh-TW" altLang="en-US" sz="29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人因為成長、成熟，終將走出家庭的保護與藩籬，開展自己的生命。</a:t>
            </a:r>
          </a:p>
        </p:txBody>
      </p:sp>
      <p:sp>
        <p:nvSpPr>
          <p:cNvPr id="117765" name="Rectangle 2"/>
          <p:cNvSpPr>
            <a:spLocks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第一段</a:t>
            </a:r>
            <a:endParaRPr kumimoji="0"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7766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分頁底圖-課堂Q&amp;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內容版面配置區 2"/>
          <p:cNvSpPr>
            <a:spLocks/>
          </p:cNvSpPr>
          <p:nvPr/>
        </p:nvSpPr>
        <p:spPr bwMode="auto">
          <a:xfrm>
            <a:off x="0" y="765175"/>
            <a:ext cx="91440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3863" indent="-423863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b="1">
                <a:solidFill>
                  <a:schemeClr val="tx1"/>
                </a:solidFill>
                <a:latin typeface="Cambria" pitchFamily="18" charset="0"/>
              </a:rPr>
              <a:t>文中「眼睛望向灰色的海」，有何象徵意涵？</a:t>
            </a:r>
          </a:p>
          <a:p>
            <a:pPr marL="423863" indent="-423863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2"/>
                </a:solidFill>
                <a:latin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0" y="1341438"/>
            <a:ext cx="91440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</a:tabLst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tabLst>
                <a:tab pos="0" algn="l"/>
              </a:tabLst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tabLst>
                <a:tab pos="0" algn="l"/>
              </a:tabLst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tabLst>
                <a:tab pos="0" algn="l"/>
              </a:tabLst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r>
              <a:rPr kumimoji="0" lang="zh-TW" altLang="en-US" sz="28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　　</a:t>
            </a:r>
            <a:r>
              <a:rPr kumimoji="0" lang="zh-TW" altLang="en-US" sz="29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灰色渾沌不清，大海遼闊深邃，以眼中的世界象徵其內心的世界，難以被探知理解。</a:t>
            </a:r>
          </a:p>
        </p:txBody>
      </p:sp>
      <p:sp>
        <p:nvSpPr>
          <p:cNvPr id="118789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第三段</a:t>
            </a:r>
            <a:endParaRPr kumimoji="0"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8790" name="Picture 7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分頁底圖-課堂Q&amp;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內容版面配置區 2"/>
          <p:cNvSpPr>
            <a:spLocks/>
          </p:cNvSpPr>
          <p:nvPr/>
        </p:nvSpPr>
        <p:spPr bwMode="auto">
          <a:xfrm>
            <a:off x="0" y="765175"/>
            <a:ext cx="91440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3863" indent="-423863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b="1">
                <a:solidFill>
                  <a:schemeClr val="tx1"/>
                </a:solidFill>
                <a:latin typeface="Cambria" pitchFamily="18" charset="0"/>
              </a:rPr>
              <a:t>文中「一條空蕩蕩的街，只立著一只郵筒」，有何</a:t>
            </a:r>
          </a:p>
          <a:p>
            <a:pPr marL="423863" indent="-423863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b="1">
                <a:solidFill>
                  <a:schemeClr val="tx1"/>
                </a:solidFill>
                <a:latin typeface="Cambria" pitchFamily="18" charset="0"/>
              </a:rPr>
              <a:t>象徵意涵？</a:t>
            </a:r>
          </a:p>
          <a:p>
            <a:pPr marL="423863" indent="-423863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2"/>
                </a:solidFill>
                <a:latin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0" y="1976438"/>
            <a:ext cx="91440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</a:tabLst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tabLst>
                <a:tab pos="0" algn="l"/>
              </a:tabLst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tabLst>
                <a:tab pos="0" algn="l"/>
              </a:tabLst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tabLst>
                <a:tab pos="0" algn="l"/>
              </a:tabLst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r>
              <a:rPr kumimoji="0" lang="zh-TW" altLang="en-US" sz="28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　　</a:t>
            </a:r>
            <a:r>
              <a:rPr kumimoji="0" lang="zh-TW" altLang="en-US" sz="29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人們訊息及情感的交流，藉由郵筒中的信件傳遞，故以「只立著一只郵筒」象徵母子兩人世界的隔離，並寄託彼此能有所溝通的期望。</a:t>
            </a:r>
          </a:p>
        </p:txBody>
      </p:sp>
      <p:sp>
        <p:nvSpPr>
          <p:cNvPr id="119813" name="Rectangle 2"/>
          <p:cNvSpPr>
            <a:spLocks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第三段</a:t>
            </a:r>
            <a:endParaRPr kumimoji="0"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9814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分頁底圖-課堂Q&amp;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內容版面配置區 2"/>
          <p:cNvSpPr>
            <a:spLocks/>
          </p:cNvSpPr>
          <p:nvPr/>
        </p:nvSpPr>
        <p:spPr bwMode="auto">
          <a:xfrm>
            <a:off x="0" y="765175"/>
            <a:ext cx="93964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3863" indent="-423863"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b="1">
                <a:solidFill>
                  <a:schemeClr val="tx1"/>
                </a:solidFill>
                <a:latin typeface="Cambria" pitchFamily="18" charset="0"/>
              </a:rPr>
              <a:t>文中「暮色沉沉」除了實指時間之外，還有何意</a:t>
            </a:r>
          </a:p>
          <a:p>
            <a:pPr marL="423863" indent="-423863"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b="1">
                <a:solidFill>
                  <a:schemeClr val="tx1"/>
                </a:solidFill>
                <a:latin typeface="Cambria" pitchFamily="18" charset="0"/>
              </a:rPr>
              <a:t>涵？</a:t>
            </a:r>
          </a:p>
          <a:p>
            <a:pPr marL="423863" indent="-423863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2"/>
                </a:solidFill>
                <a:latin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0" y="1844675"/>
            <a:ext cx="91440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</a:tabLst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tabLst>
                <a:tab pos="0" algn="l"/>
              </a:tabLst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tabLst>
                <a:tab pos="0" algn="l"/>
              </a:tabLst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tabLst>
                <a:tab pos="0" algn="l"/>
              </a:tabLst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r>
              <a:rPr kumimoji="0" lang="zh-TW" altLang="en-US" sz="28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　　「</a:t>
            </a:r>
            <a:r>
              <a:rPr kumimoji="0" lang="zh-TW" altLang="en-US" sz="29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暮色沉沉</a:t>
            </a:r>
            <a:r>
              <a:rPr kumimoji="0" lang="zh-TW" altLang="en-US" sz="28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」</a:t>
            </a:r>
            <a:r>
              <a:rPr kumimoji="0" lang="zh-TW" altLang="en-US" sz="29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不僅表示時間，也影射父親生命如日薄西山，同時也是自己心境黯然的寫照。</a:t>
            </a:r>
          </a:p>
        </p:txBody>
      </p:sp>
      <p:sp>
        <p:nvSpPr>
          <p:cNvPr id="120837" name="Rectangle 2"/>
          <p:cNvSpPr>
            <a:spLocks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第七段</a:t>
            </a:r>
            <a:endParaRPr kumimoji="0"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20838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分頁底圖-課堂Q&amp;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內容版面配置區 2"/>
          <p:cNvSpPr>
            <a:spLocks/>
          </p:cNvSpPr>
          <p:nvPr/>
        </p:nvSpPr>
        <p:spPr bwMode="auto">
          <a:xfrm>
            <a:off x="0" y="765175"/>
            <a:ext cx="91440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3863" indent="-423863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b="1">
                <a:solidFill>
                  <a:schemeClr val="tx1"/>
                </a:solidFill>
                <a:latin typeface="Cambria" pitchFamily="18" charset="0"/>
              </a:rPr>
              <a:t>文中「雨絲被風吹斜，飄進長廊內」，此語有何雙</a:t>
            </a:r>
          </a:p>
          <a:p>
            <a:pPr marL="423863" indent="-423863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b="1">
                <a:solidFill>
                  <a:schemeClr val="tx1"/>
                </a:solidFill>
                <a:latin typeface="Cambria" pitchFamily="18" charset="0"/>
              </a:rPr>
              <a:t>關意涵？</a:t>
            </a:r>
          </a:p>
          <a:p>
            <a:pPr marL="423863" indent="-423863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2"/>
                </a:solidFill>
                <a:latin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0" y="1916113"/>
            <a:ext cx="91440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</a:tabLst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tabLst>
                <a:tab pos="0" algn="l"/>
              </a:tabLst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tabLst>
                <a:tab pos="0" algn="l"/>
              </a:tabLst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tabLst>
                <a:tab pos="0" algn="l"/>
              </a:tabLst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r>
              <a:rPr kumimoji="0" lang="zh-TW" altLang="en-US" sz="28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　　「</a:t>
            </a:r>
            <a:r>
              <a:rPr kumimoji="0" lang="zh-TW" altLang="en-US" sz="29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絲</a:t>
            </a:r>
            <a:r>
              <a:rPr kumimoji="0" lang="zh-TW" altLang="en-US" sz="28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」</a:t>
            </a:r>
            <a:r>
              <a:rPr kumimoji="0" lang="zh-TW" altLang="en-US" sz="29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與</a:t>
            </a:r>
            <a:r>
              <a:rPr kumimoji="0" lang="en-US" altLang="en-US" sz="29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「</a:t>
            </a:r>
            <a:r>
              <a:rPr kumimoji="0" lang="zh-TW" altLang="en-US" sz="29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思</a:t>
            </a:r>
            <a:r>
              <a:rPr kumimoji="0" lang="en-US" altLang="en-US" sz="29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」</a:t>
            </a:r>
            <a:r>
              <a:rPr kumimoji="0" lang="zh-TW" altLang="en-US" sz="29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諧音，暗寓對父親的思念之意。</a:t>
            </a:r>
          </a:p>
        </p:txBody>
      </p:sp>
      <p:sp>
        <p:nvSpPr>
          <p:cNvPr id="121861" name="Rectangle 2"/>
          <p:cNvSpPr>
            <a:spLocks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第八段</a:t>
            </a:r>
            <a:endParaRPr kumimoji="0"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21862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分頁底圖-課堂Q&amp;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內容版面配置區 2"/>
          <p:cNvSpPr>
            <a:spLocks/>
          </p:cNvSpPr>
          <p:nvPr/>
        </p:nvSpPr>
        <p:spPr bwMode="auto">
          <a:xfrm>
            <a:off x="0" y="765175"/>
            <a:ext cx="91440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3863" indent="-423863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b="1">
                <a:solidFill>
                  <a:schemeClr val="tx1"/>
                </a:solidFill>
                <a:latin typeface="Cambria" pitchFamily="18" charset="0"/>
              </a:rPr>
              <a:t>文中僅有敘事及對事理的感悟，而未明言心中的情</a:t>
            </a:r>
          </a:p>
          <a:p>
            <a:pPr marL="423863" indent="-423863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b="1">
                <a:solidFill>
                  <a:schemeClr val="tx1"/>
                </a:solidFill>
                <a:latin typeface="Cambria" pitchFamily="18" charset="0"/>
              </a:rPr>
              <a:t>感，作者如此安排有何用意？</a:t>
            </a:r>
          </a:p>
          <a:p>
            <a:pPr marL="423863" indent="-423863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2"/>
                </a:solidFill>
                <a:latin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0" y="1916113"/>
            <a:ext cx="91440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</a:tabLst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tabLst>
                <a:tab pos="0" algn="l"/>
              </a:tabLst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tabLst>
                <a:tab pos="0" algn="l"/>
              </a:tabLst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tabLst>
                <a:tab pos="0" algn="l"/>
              </a:tabLst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r>
              <a:rPr kumimoji="0" lang="zh-TW" altLang="en-US" sz="28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　　</a:t>
            </a:r>
            <a:r>
              <a:rPr kumimoji="0" lang="zh-TW" altLang="en-US" sz="29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由敘事中畫面的呈現，可以喚起讀者相似的記憶，讀者可藉由自身的經驗想見其中的情感，更具感染力。</a:t>
            </a:r>
          </a:p>
        </p:txBody>
      </p:sp>
      <p:sp>
        <p:nvSpPr>
          <p:cNvPr id="122885" name="Rectangle 2"/>
          <p:cNvSpPr>
            <a:spLocks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第九段</a:t>
            </a:r>
            <a:endParaRPr kumimoji="0"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22886" name="Picture 7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分頁底圖-課堂Q&amp;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內容版面配置區 2"/>
          <p:cNvSpPr>
            <a:spLocks/>
          </p:cNvSpPr>
          <p:nvPr/>
        </p:nvSpPr>
        <p:spPr bwMode="auto">
          <a:xfrm>
            <a:off x="0" y="765175"/>
            <a:ext cx="91440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3863" indent="-423863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b="1">
                <a:solidFill>
                  <a:schemeClr val="tx1"/>
                </a:solidFill>
                <a:latin typeface="Cambria" pitchFamily="18" charset="0"/>
              </a:rPr>
              <a:t>同樣為人子女，龍應台和兒子的表現有何不同？</a:t>
            </a:r>
          </a:p>
          <a:p>
            <a:pPr marL="423863" indent="-423863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>
                <a:solidFill>
                  <a:schemeClr val="tx2"/>
                </a:solidFill>
                <a:latin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0" y="1341438"/>
            <a:ext cx="91440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</a:tabLst>
              <a:defRPr kumimoji="1" sz="20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1pPr>
            <a:lvl2pPr marL="742950" indent="-285750">
              <a:tabLst>
                <a:tab pos="0" algn="l"/>
              </a:tabLst>
              <a:defRPr kumimoji="1" sz="28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2pPr>
            <a:lvl3pPr marL="1143000" indent="-228600">
              <a:tabLst>
                <a:tab pos="0" algn="l"/>
              </a:tabLst>
              <a:defRPr kumimoji="1" sz="16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3pPr>
            <a:lvl4pPr marL="1600200" indent="-228600">
              <a:tabLst>
                <a:tab pos="0" algn="l"/>
              </a:tabLst>
              <a:defRPr kumimoji="1" sz="14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4pPr>
            <a:lvl5pPr marL="2057400" indent="-22860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5pPr>
            <a:lvl6pPr marL="25146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6pPr>
            <a:lvl7pPr marL="29718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7pPr>
            <a:lvl8pPr marL="34290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8pPr>
            <a:lvl9pPr marL="3886200" indent="-228600" eaLnBrk="0" hangingPunct="0">
              <a:tabLst>
                <a:tab pos="0" algn="l"/>
              </a:tabLst>
              <a:defRPr kumimoji="1" sz="1300">
                <a:solidFill>
                  <a:schemeClr val="tx2"/>
                </a:solidFill>
                <a:latin typeface="Cambria" pitchFamily="18" charset="0"/>
                <a:ea typeface="新細明體" charset="-120"/>
              </a:defRPr>
            </a:lvl9pPr>
          </a:lstStyle>
          <a:p>
            <a:r>
              <a:rPr kumimoji="0" lang="zh-TW" altLang="en-US" sz="28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　　</a:t>
            </a:r>
            <a:r>
              <a:rPr kumimoji="0" lang="zh-TW" altLang="en-US" sz="29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青春期的兒子不能體會為人父母的心情，所以以冷漠回應父母的深情；龍應台以為人父母的眼光看待過去父親的體貼與疼惜，心中充滿理解與感恩。</a:t>
            </a:r>
          </a:p>
        </p:txBody>
      </p:sp>
      <p:sp>
        <p:nvSpPr>
          <p:cNvPr id="123909" name="Rectangle 2"/>
          <p:cNvSpPr>
            <a:spLocks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第九段</a:t>
            </a:r>
            <a:endParaRPr kumimoji="0" lang="zh-TW" altLang="en-US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23910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1763713" y="2420938"/>
            <a:ext cx="56165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6600" b="1">
                <a:solidFill>
                  <a:schemeClr val="tx1"/>
                </a:solidFill>
                <a:latin typeface="Arial" charset="0"/>
              </a:rPr>
              <a:t>一、文章題解</a:t>
            </a:r>
          </a:p>
        </p:txBody>
      </p:sp>
      <p:pic>
        <p:nvPicPr>
          <p:cNvPr id="41987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6553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zh-TW" altLang="en-US" sz="6000" b="1">
                <a:latin typeface="標楷體" pitchFamily="65" charset="-120"/>
                <a:ea typeface="標楷體" pitchFamily="65" charset="-120"/>
              </a:rPr>
              <a:t>四、結構表</a:t>
            </a:r>
          </a:p>
        </p:txBody>
      </p:sp>
      <p:pic>
        <p:nvPicPr>
          <p:cNvPr id="124931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76200" y="3284538"/>
            <a:ext cx="449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/>
            <a:r>
              <a:rPr lang="zh-TW" altLang="en-US" sz="2000" b="1">
                <a:latin typeface="Times New Roman" pitchFamily="18" charset="0"/>
                <a:ea typeface="標楷體" pitchFamily="65" charset="-120"/>
              </a:rPr>
              <a:t>目送</a:t>
            </a:r>
            <a:endParaRPr lang="zh-TW" altLang="en-US" sz="2000" b="1">
              <a:latin typeface="Arial" charset="0"/>
              <a:ea typeface="標楷體" pitchFamily="65" charset="-120"/>
            </a:endParaRPr>
          </a:p>
        </p:txBody>
      </p:sp>
      <p:sp>
        <p:nvSpPr>
          <p:cNvPr id="125955" name="AutoShape 3"/>
          <p:cNvSpPr>
            <a:spLocks/>
          </p:cNvSpPr>
          <p:nvPr/>
        </p:nvSpPr>
        <p:spPr bwMode="auto">
          <a:xfrm>
            <a:off x="473075" y="1557338"/>
            <a:ext cx="431800" cy="4137025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2987675" y="736600"/>
            <a:ext cx="56165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lang="zh-TW" altLang="en-US" sz="2000" b="1">
                <a:latin typeface="Arial" charset="0"/>
                <a:ea typeface="標楷體" pitchFamily="65" charset="-120"/>
              </a:rPr>
              <a:t>上小學時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Arial" charset="0"/>
                <a:ea typeface="標楷體" pitchFamily="65" charset="-120"/>
              </a:rPr>
              <a:t>兒子不斷回頭，對父母依戀不捨</a:t>
            </a:r>
          </a:p>
          <a:p>
            <a:pPr>
              <a:lnSpc>
                <a:spcPct val="150000"/>
              </a:lnSpc>
            </a:pPr>
            <a:r>
              <a:rPr lang="zh-TW" altLang="en-US" sz="2000" b="1">
                <a:latin typeface="Arial" charset="0"/>
                <a:ea typeface="標楷體" pitchFamily="65" charset="-120"/>
              </a:rPr>
              <a:t>十六歲時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Arial" charset="0"/>
                <a:ea typeface="標楷體" pitchFamily="65" charset="-120"/>
              </a:rPr>
              <a:t>兒子出國，在過海關後就迅速離去，沒</a:t>
            </a:r>
          </a:p>
          <a:p>
            <a:pPr>
              <a:lnSpc>
                <a:spcPct val="150000"/>
              </a:lnSpc>
            </a:pPr>
            <a:r>
              <a:rPr lang="zh-TW" altLang="en-US" sz="2000" b="1">
                <a:latin typeface="Arial" charset="0"/>
                <a:ea typeface="標楷體" pitchFamily="65" charset="-120"/>
              </a:rPr>
              <a:t>                  有回頭</a:t>
            </a:r>
          </a:p>
          <a:p>
            <a:pPr>
              <a:lnSpc>
                <a:spcPct val="150000"/>
              </a:lnSpc>
            </a:pPr>
            <a:r>
              <a:rPr lang="zh-TW" altLang="en-US" sz="2000" b="1">
                <a:latin typeface="Arial" charset="0"/>
                <a:ea typeface="標楷體" pitchFamily="65" charset="-120"/>
              </a:rPr>
              <a:t>二十一歲時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Arial" charset="0"/>
                <a:ea typeface="標楷體" pitchFamily="65" charset="-120"/>
              </a:rPr>
              <a:t>兒子與母親的世界隔絕不通</a:t>
            </a:r>
          </a:p>
        </p:txBody>
      </p:sp>
      <p:sp>
        <p:nvSpPr>
          <p:cNvPr id="125957" name="Text Box 6"/>
          <p:cNvSpPr txBox="1">
            <a:spLocks noChangeArrowheads="1"/>
          </p:cNvSpPr>
          <p:nvPr/>
        </p:nvSpPr>
        <p:spPr bwMode="auto">
          <a:xfrm>
            <a:off x="1042988" y="1431925"/>
            <a:ext cx="15843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lang="zh-TW" altLang="en-US" sz="2000" b="1">
                <a:latin typeface="Arial" charset="0"/>
                <a:ea typeface="標楷體" pitchFamily="65" charset="-120"/>
              </a:rPr>
              <a:t>母與子的場景</a:t>
            </a:r>
          </a:p>
        </p:txBody>
      </p:sp>
      <p:sp>
        <p:nvSpPr>
          <p:cNvPr id="125958" name="Text Box 7"/>
          <p:cNvSpPr txBox="1">
            <a:spLocks noChangeArrowheads="1"/>
          </p:cNvSpPr>
          <p:nvPr/>
        </p:nvSpPr>
        <p:spPr bwMode="auto">
          <a:xfrm>
            <a:off x="963613" y="2584450"/>
            <a:ext cx="20685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lang="zh-TW" altLang="en-US" sz="2000" b="1">
                <a:latin typeface="Arial" charset="0"/>
                <a:ea typeface="標楷體" pitchFamily="65" charset="-120"/>
              </a:rPr>
              <a:t>對親子關係的感發</a:t>
            </a:r>
          </a:p>
        </p:txBody>
      </p:sp>
      <p:sp>
        <p:nvSpPr>
          <p:cNvPr id="125959" name="Text Box 8"/>
          <p:cNvSpPr txBox="1">
            <a:spLocks noChangeArrowheads="1"/>
          </p:cNvSpPr>
          <p:nvPr/>
        </p:nvSpPr>
        <p:spPr bwMode="auto">
          <a:xfrm>
            <a:off x="968375" y="3502025"/>
            <a:ext cx="18716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lang="zh-TW" altLang="en-US" sz="2000" b="1">
                <a:latin typeface="Arial" charset="0"/>
                <a:ea typeface="標楷體" pitchFamily="65" charset="-120"/>
              </a:rPr>
              <a:t>以背影承上啟下</a:t>
            </a:r>
          </a:p>
        </p:txBody>
      </p:sp>
      <p:sp>
        <p:nvSpPr>
          <p:cNvPr id="125960" name="Text Box 9"/>
          <p:cNvSpPr txBox="1">
            <a:spLocks noChangeArrowheads="1"/>
          </p:cNvSpPr>
          <p:nvPr/>
        </p:nvSpPr>
        <p:spPr bwMode="auto">
          <a:xfrm>
            <a:off x="971550" y="4510088"/>
            <a:ext cx="15843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lang="zh-TW" altLang="en-US" sz="2000" b="1">
                <a:latin typeface="Arial" charset="0"/>
                <a:ea typeface="標楷體" pitchFamily="65" charset="-120"/>
              </a:rPr>
              <a:t>父與女的場景</a:t>
            </a:r>
          </a:p>
        </p:txBody>
      </p:sp>
      <p:sp>
        <p:nvSpPr>
          <p:cNvPr id="125961" name="Text Box 10"/>
          <p:cNvSpPr txBox="1">
            <a:spLocks noChangeArrowheads="1"/>
          </p:cNvSpPr>
          <p:nvPr/>
        </p:nvSpPr>
        <p:spPr bwMode="auto">
          <a:xfrm>
            <a:off x="962025" y="5518150"/>
            <a:ext cx="20891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lang="zh-TW" altLang="en-US" sz="2000" b="1">
                <a:latin typeface="Arial" charset="0"/>
                <a:ea typeface="標楷體" pitchFamily="65" charset="-120"/>
              </a:rPr>
              <a:t>對親子關係的感發</a:t>
            </a:r>
          </a:p>
        </p:txBody>
      </p:sp>
      <p:sp>
        <p:nvSpPr>
          <p:cNvPr id="125962" name="Text Box 11"/>
          <p:cNvSpPr txBox="1">
            <a:spLocks noChangeArrowheads="1"/>
          </p:cNvSpPr>
          <p:nvPr/>
        </p:nvSpPr>
        <p:spPr bwMode="auto">
          <a:xfrm>
            <a:off x="2782888" y="3500438"/>
            <a:ext cx="42497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Arial" charset="0"/>
                <a:ea typeface="標楷體" pitchFamily="65" charset="-120"/>
              </a:rPr>
              <a:t>我的落寞，彷彿和另一個背影有關</a:t>
            </a:r>
          </a:p>
        </p:txBody>
      </p:sp>
      <p:sp>
        <p:nvSpPr>
          <p:cNvPr id="125963" name="Text Box 12"/>
          <p:cNvSpPr txBox="1">
            <a:spLocks noChangeArrowheads="1"/>
          </p:cNvSpPr>
          <p:nvPr/>
        </p:nvSpPr>
        <p:spPr bwMode="auto">
          <a:xfrm>
            <a:off x="3016250" y="5392738"/>
            <a:ext cx="56165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Arial" charset="0"/>
                <a:ea typeface="標楷體" pitchFamily="65" charset="-120"/>
              </a:rPr>
              <a:t>今生今世不斷地在目送他的背影漸行漸遠，而且</a:t>
            </a:r>
          </a:p>
          <a:p>
            <a:pPr>
              <a:lnSpc>
                <a:spcPct val="150000"/>
              </a:lnSpc>
            </a:pPr>
            <a:r>
              <a:rPr lang="zh-TW" altLang="en-US" sz="2000" b="1">
                <a:latin typeface="Arial" charset="0"/>
                <a:ea typeface="標楷體" pitchFamily="65" charset="-120"/>
              </a:rPr>
              <a:t>    不必追</a:t>
            </a:r>
          </a:p>
        </p:txBody>
      </p:sp>
      <p:sp>
        <p:nvSpPr>
          <p:cNvPr id="125964" name="Text Box 13"/>
          <p:cNvSpPr txBox="1">
            <a:spLocks noChangeArrowheads="1"/>
          </p:cNvSpPr>
          <p:nvPr/>
        </p:nvSpPr>
        <p:spPr bwMode="auto">
          <a:xfrm>
            <a:off x="2771775" y="3933825"/>
            <a:ext cx="59769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2000" b="1">
                <a:latin typeface="Arial" charset="0"/>
                <a:ea typeface="標楷體" pitchFamily="65" charset="-120"/>
              </a:rPr>
              <a:t>作者回臺任教時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Arial" charset="0"/>
                <a:ea typeface="標楷體" pitchFamily="65" charset="-120"/>
              </a:rPr>
              <a:t>父親親送，流露對女兒的疼惜之情</a:t>
            </a:r>
          </a:p>
          <a:p>
            <a:pPr>
              <a:lnSpc>
                <a:spcPct val="150000"/>
              </a:lnSpc>
            </a:pPr>
            <a:r>
              <a:rPr lang="zh-TW" altLang="en-US" sz="2000" b="1">
                <a:latin typeface="Arial" charset="0"/>
                <a:ea typeface="標楷體" pitchFamily="65" charset="-120"/>
              </a:rPr>
              <a:t>父親老病時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Arial" charset="0"/>
                <a:ea typeface="標楷體" pitchFamily="65" charset="-120"/>
              </a:rPr>
              <a:t>每週探視，目送父親背影的不忍</a:t>
            </a:r>
          </a:p>
          <a:p>
            <a:pPr>
              <a:lnSpc>
                <a:spcPct val="150000"/>
              </a:lnSpc>
            </a:pPr>
            <a:r>
              <a:rPr lang="zh-TW" altLang="en-US" sz="2000" b="1">
                <a:latin typeface="Arial" charset="0"/>
                <a:ea typeface="標楷體" pitchFamily="65" charset="-120"/>
              </a:rPr>
              <a:t>父親過世火化時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Arial" charset="0"/>
                <a:ea typeface="標楷體" pitchFamily="65" charset="-120"/>
              </a:rPr>
              <a:t>最後一次目送的不捨</a:t>
            </a:r>
          </a:p>
        </p:txBody>
      </p:sp>
      <p:sp>
        <p:nvSpPr>
          <p:cNvPr id="125965" name="Text Box 14"/>
          <p:cNvSpPr txBox="1">
            <a:spLocks noChangeArrowheads="1"/>
          </p:cNvSpPr>
          <p:nvPr/>
        </p:nvSpPr>
        <p:spPr bwMode="auto">
          <a:xfrm>
            <a:off x="3030538" y="2484438"/>
            <a:ext cx="56165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Arial" charset="0"/>
                <a:ea typeface="標楷體" pitchFamily="65" charset="-120"/>
              </a:rPr>
              <a:t>今生今世不斷地在目送他的背影漸行漸遠，而且</a:t>
            </a:r>
          </a:p>
          <a:p>
            <a:pPr>
              <a:lnSpc>
                <a:spcPct val="150000"/>
              </a:lnSpc>
            </a:pPr>
            <a:r>
              <a:rPr lang="zh-TW" altLang="en-US" sz="2000" b="1">
                <a:latin typeface="Arial" charset="0"/>
                <a:ea typeface="標楷體" pitchFamily="65" charset="-120"/>
              </a:rPr>
              <a:t>    不必追</a:t>
            </a:r>
          </a:p>
        </p:txBody>
      </p:sp>
      <p:sp>
        <p:nvSpPr>
          <p:cNvPr id="125966" name="AutoShape 15"/>
          <p:cNvSpPr>
            <a:spLocks/>
          </p:cNvSpPr>
          <p:nvPr/>
        </p:nvSpPr>
        <p:spPr bwMode="auto">
          <a:xfrm>
            <a:off x="2503488" y="4221163"/>
            <a:ext cx="242887" cy="936625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TW" altLang="en-US" sz="1800">
                <a:solidFill>
                  <a:schemeClr val="tx1"/>
                </a:solidFill>
                <a:latin typeface="Arial" charset="0"/>
              </a:rPr>
              <a:t>              </a:t>
            </a:r>
          </a:p>
        </p:txBody>
      </p:sp>
      <p:sp>
        <p:nvSpPr>
          <p:cNvPr id="125967" name="Line 16"/>
          <p:cNvSpPr>
            <a:spLocks noChangeShapeType="1"/>
          </p:cNvSpPr>
          <p:nvPr/>
        </p:nvSpPr>
        <p:spPr bwMode="auto">
          <a:xfrm>
            <a:off x="2606675" y="4686300"/>
            <a:ext cx="12541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5968" name="AutoShape 17"/>
          <p:cNvSpPr>
            <a:spLocks/>
          </p:cNvSpPr>
          <p:nvPr/>
        </p:nvSpPr>
        <p:spPr bwMode="auto">
          <a:xfrm>
            <a:off x="2627313" y="908050"/>
            <a:ext cx="215900" cy="1368425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TW" altLang="en-US" sz="1800">
                <a:solidFill>
                  <a:schemeClr val="tx1"/>
                </a:solidFill>
                <a:latin typeface="Arial" charset="0"/>
              </a:rPr>
              <a:t>              </a:t>
            </a:r>
          </a:p>
        </p:txBody>
      </p:sp>
      <p:sp>
        <p:nvSpPr>
          <p:cNvPr id="125969" name="Line 18"/>
          <p:cNvSpPr>
            <a:spLocks noChangeShapeType="1"/>
          </p:cNvSpPr>
          <p:nvPr/>
        </p:nvSpPr>
        <p:spPr bwMode="auto">
          <a:xfrm>
            <a:off x="2730500" y="1341438"/>
            <a:ext cx="12541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5970" name="Line 19"/>
          <p:cNvSpPr>
            <a:spLocks noChangeShapeType="1"/>
          </p:cNvSpPr>
          <p:nvPr/>
        </p:nvSpPr>
        <p:spPr bwMode="auto">
          <a:xfrm>
            <a:off x="687388" y="4711700"/>
            <a:ext cx="2159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5971" name="Line 20"/>
          <p:cNvSpPr>
            <a:spLocks noChangeShapeType="1"/>
          </p:cNvSpPr>
          <p:nvPr/>
        </p:nvSpPr>
        <p:spPr bwMode="auto">
          <a:xfrm>
            <a:off x="687388" y="3689350"/>
            <a:ext cx="2159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5972" name="Line 21"/>
          <p:cNvSpPr>
            <a:spLocks noChangeShapeType="1"/>
          </p:cNvSpPr>
          <p:nvPr/>
        </p:nvSpPr>
        <p:spPr bwMode="auto">
          <a:xfrm>
            <a:off x="687388" y="2781300"/>
            <a:ext cx="2159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25973" name="Picture 2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76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4" name="Picture 26" descr="下ICON-回課文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795963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6553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zh-TW" altLang="en-US" sz="6000" b="1">
                <a:latin typeface="標楷體" pitchFamily="65" charset="-120"/>
                <a:ea typeface="標楷體" pitchFamily="65" charset="-120"/>
              </a:rPr>
              <a:t>五、課文賞析</a:t>
            </a:r>
          </a:p>
        </p:txBody>
      </p:sp>
      <p:pic>
        <p:nvPicPr>
          <p:cNvPr id="126979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5"/>
          <p:cNvSpPr txBox="1">
            <a:spLocks noChangeArrowheads="1"/>
          </p:cNvSpPr>
          <p:nvPr/>
        </p:nvSpPr>
        <p:spPr bwMode="auto">
          <a:xfrm>
            <a:off x="250825" y="657225"/>
            <a:ext cx="8821738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Aft>
                <a:spcPct val="20000"/>
              </a:spcAft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目送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一文，從兒子的成長聯想到過去的自己，也從父親的身上看到現在與未來的自己，從中體會到親子間情緣的流轉，就是「今生今世不斷地在目送他的背影漸行漸遠」，於是漸漸得出「不必追」的體悟。 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　　本文先歷敘自己身為母親目送兒子的背影：兒子初上小學，目送他進入教室時的凝望難捨；兒子到美國當交換學生在機場通關時，目送那倏地  消失、沒有回頭的背影；兒子上大學時，望著他隨公車離去依舊不曾回頭的身影。</a:t>
            </a:r>
          </a:p>
          <a:p>
            <a:r>
              <a:rPr lang="zh-TW" altLang="en-US">
                <a:latin typeface="Franklin Gothic Medium" pitchFamily="34" charset="0"/>
                <a:ea typeface="標楷體" pitchFamily="65" charset="-120"/>
              </a:rPr>
              <a:t>　　 接著作者回想起自己身為女兒目送父親的背</a:t>
            </a:r>
          </a:p>
        </p:txBody>
      </p:sp>
      <p:pic>
        <p:nvPicPr>
          <p:cNvPr id="128003" name="Picture 8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819650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Text Box 9"/>
          <p:cNvSpPr txBox="1">
            <a:spLocks noChangeArrowheads="1"/>
          </p:cNvSpPr>
          <p:nvPr/>
        </p:nvSpPr>
        <p:spPr bwMode="auto">
          <a:xfrm>
            <a:off x="1042988" y="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</a:p>
        </p:txBody>
      </p:sp>
      <p:pic>
        <p:nvPicPr>
          <p:cNvPr id="128005" name="Picture 10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3"/>
          <p:cNvSpPr txBox="1">
            <a:spLocks noChangeArrowheads="1"/>
          </p:cNvSpPr>
          <p:nvPr/>
        </p:nvSpPr>
        <p:spPr bwMode="auto">
          <a:xfrm>
            <a:off x="179388" y="836613"/>
            <a:ext cx="8858250" cy="60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0">
              <a:spcAft>
                <a:spcPct val="20000"/>
              </a:spcAft>
            </a:pPr>
            <a:r>
              <a:rPr lang="zh-TW" altLang="en-US">
                <a:latin typeface="Franklin Gothic Medium" pitchFamily="34" charset="0"/>
                <a:ea typeface="標楷體" pitchFamily="65" charset="-120"/>
              </a:rPr>
              <a:t>影：多年前，父親用廉價的小貨車送她到任教的大學時，目送父親離去；然後是父親病重住院時，目送父親在輪椅上被護士推回病房的背影；而火葬場那一幕，則是對父親最後一次的目送。作者以富含深情的「目送」眼神貫串全文，而以「背影」做為過渡的媒介，將母子與父女兩個情境巧妙銜接。</a:t>
            </a:r>
          </a:p>
          <a:p>
            <a:pPr eaLnBrk="0"/>
            <a:r>
              <a:rPr lang="zh-TW" altLang="en-US">
                <a:latin typeface="Franklin Gothic Medium" pitchFamily="34" charset="0"/>
                <a:ea typeface="標楷體" pitchFamily="65" charset="-120"/>
              </a:rPr>
              <a:t>　　全文善用對比手法，呈現親子間的關係：華安幼時不斷回頭凝望，長大時卻是一次都沒有回頭。而作者面對父親逐漸凋零時的不忍與不捨，</a:t>
            </a:r>
          </a:p>
          <a:p>
            <a:pPr eaLnBrk="0"/>
            <a:r>
              <a:rPr lang="zh-TW" altLang="en-US">
                <a:latin typeface="Franklin Gothic Medium" pitchFamily="34" charset="0"/>
                <a:ea typeface="標楷體" pitchFamily="65" charset="-120"/>
              </a:rPr>
              <a:t>也和兒子面對自己時的淡漠，形成情感上的對比。</a:t>
            </a:r>
          </a:p>
        </p:txBody>
      </p:sp>
      <p:sp>
        <p:nvSpPr>
          <p:cNvPr id="129027" name="Text Box 5"/>
          <p:cNvSpPr txBox="1">
            <a:spLocks noChangeArrowheads="1"/>
          </p:cNvSpPr>
          <p:nvPr/>
        </p:nvSpPr>
        <p:spPr bwMode="auto">
          <a:xfrm>
            <a:off x="1042988" y="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</a:p>
        </p:txBody>
      </p:sp>
      <p:pic>
        <p:nvPicPr>
          <p:cNvPr id="129028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45318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3"/>
          <p:cNvSpPr txBox="1">
            <a:spLocks noChangeArrowheads="1"/>
          </p:cNvSpPr>
          <p:nvPr/>
        </p:nvSpPr>
        <p:spPr bwMode="auto">
          <a:xfrm>
            <a:off x="107950" y="942975"/>
            <a:ext cx="9359900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0">
              <a:spcAft>
                <a:spcPct val="20000"/>
              </a:spcAft>
            </a:pPr>
            <a:r>
              <a:rPr lang="zh-TW" altLang="en-US">
                <a:latin typeface="Franklin Gothic Medium" pitchFamily="34" charset="0"/>
                <a:ea typeface="標楷體" pitchFamily="65" charset="-120"/>
              </a:rPr>
              <a:t>        文中描繪的景象，也是作者內在心理的投射</a:t>
            </a:r>
          </a:p>
          <a:p>
            <a:pPr eaLnBrk="0"/>
            <a:r>
              <a:rPr lang="zh-TW" altLang="en-US">
                <a:latin typeface="Franklin Gothic Medium" pitchFamily="34" charset="0"/>
                <a:ea typeface="標楷體" pitchFamily="65" charset="-120"/>
              </a:rPr>
              <a:t>。如從高處俯視的畫面，呈現母子兩人遙遠的距</a:t>
            </a:r>
          </a:p>
          <a:p>
            <a:pPr eaLnBrk="0"/>
            <a:r>
              <a:rPr lang="zh-TW" altLang="en-US">
                <a:latin typeface="Franklin Gothic Medium" pitchFamily="34" charset="0"/>
                <a:ea typeface="標楷體" pitchFamily="65" charset="-120"/>
              </a:rPr>
              <a:t>離。兒子眼睛望向灰色的海，顯現其深邃無法探</a:t>
            </a:r>
          </a:p>
          <a:p>
            <a:pPr eaLnBrk="0"/>
            <a:r>
              <a:rPr lang="zh-TW" altLang="en-US">
                <a:latin typeface="Franklin Gothic Medium" pitchFamily="34" charset="0"/>
                <a:ea typeface="標楷體" pitchFamily="65" charset="-120"/>
              </a:rPr>
              <a:t>知的內心。「空蕩蕩的街」意謂母親心中的孤獨</a:t>
            </a:r>
          </a:p>
          <a:p>
            <a:pPr eaLnBrk="0">
              <a:spcAft>
                <a:spcPct val="20000"/>
              </a:spcAft>
            </a:pPr>
            <a:r>
              <a:rPr lang="zh-TW" altLang="en-US">
                <a:latin typeface="Franklin Gothic Medium" pitchFamily="34" charset="0"/>
                <a:ea typeface="標楷體" pitchFamily="65" charset="-120"/>
              </a:rPr>
              <a:t>、冷清，而「一只郵筒」正是對兒子回應的渴望。</a:t>
            </a:r>
          </a:p>
          <a:p>
            <a:pPr eaLnBrk="0"/>
            <a:r>
              <a:rPr lang="zh-TW" altLang="en-US">
                <a:latin typeface="Franklin Gothic Medium" pitchFamily="34" charset="0"/>
                <a:ea typeface="標楷體" pitchFamily="65" charset="-120"/>
              </a:rPr>
              <a:t>　　在人倫的深情目送中，作者敘述了一個人生</a:t>
            </a:r>
          </a:p>
          <a:p>
            <a:pPr eaLnBrk="0"/>
            <a:r>
              <a:rPr lang="zh-TW" altLang="en-US">
                <a:latin typeface="Franklin Gothic Medium" pitchFamily="34" charset="0"/>
                <a:ea typeface="標楷體" pitchFamily="65" charset="-120"/>
              </a:rPr>
              <a:t>命與情感的完整歷程：兒子的部分是生命的開始</a:t>
            </a:r>
          </a:p>
          <a:p>
            <a:pPr eaLnBrk="0"/>
            <a:r>
              <a:rPr lang="zh-TW" altLang="en-US">
                <a:latin typeface="Franklin Gothic Medium" pitchFamily="34" charset="0"/>
                <a:ea typeface="標楷體" pitchFamily="65" charset="-120"/>
              </a:rPr>
              <a:t>，父親走向衰老死亡，則是生命的結束。一幕幕</a:t>
            </a:r>
          </a:p>
          <a:p>
            <a:pPr eaLnBrk="0"/>
            <a:r>
              <a:rPr lang="zh-TW" altLang="en-US">
                <a:latin typeface="Franklin Gothic Medium" pitchFamily="34" charset="0"/>
                <a:ea typeface="標楷體" pitchFamily="65" charset="-120"/>
              </a:rPr>
              <a:t>極富情感形象的畫面，觸動讀者生命中的記憶，</a:t>
            </a:r>
          </a:p>
          <a:p>
            <a:pPr eaLnBrk="0"/>
            <a:r>
              <a:rPr lang="zh-TW" altLang="en-US">
                <a:latin typeface="Franklin Gothic Medium" pitchFamily="34" charset="0"/>
                <a:ea typeface="標楷體" pitchFamily="65" charset="-120"/>
              </a:rPr>
              <a:t>舉重若輕   ，令人低迴感動。</a:t>
            </a:r>
          </a:p>
        </p:txBody>
      </p:sp>
      <p:pic>
        <p:nvPicPr>
          <p:cNvPr id="130051" name="Picture 6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734050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Text Box 8"/>
          <p:cNvSpPr txBox="1">
            <a:spLocks noChangeArrowheads="1"/>
          </p:cNvSpPr>
          <p:nvPr/>
        </p:nvSpPr>
        <p:spPr bwMode="auto">
          <a:xfrm>
            <a:off x="1042988" y="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</a:p>
        </p:txBody>
      </p:sp>
      <p:pic>
        <p:nvPicPr>
          <p:cNvPr id="130053" name="Picture 10" descr="下ICON-回主目錄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827088" y="1196975"/>
            <a:ext cx="6624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倏地：</a:t>
            </a:r>
            <a:r>
              <a:rPr lang="zh-TW" altLang="en-US">
                <a:latin typeface="Franklin Gothic Medium" pitchFamily="34" charset="0"/>
                <a:ea typeface="標楷體" pitchFamily="65" charset="-120"/>
              </a:rPr>
              <a:t>忽然的、迅速的。</a:t>
            </a:r>
          </a:p>
        </p:txBody>
      </p:sp>
      <p:pic>
        <p:nvPicPr>
          <p:cNvPr id="131075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7" descr="下ICON-回課文賞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11863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827088" y="1196975"/>
            <a:ext cx="756126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舉重若輕：</a:t>
            </a:r>
            <a:r>
              <a:rPr lang="zh-TW" altLang="en-US">
                <a:latin typeface="Franklin Gothic Medium" pitchFamily="34" charset="0"/>
                <a:ea typeface="標楷體" pitchFamily="65" charset="-120"/>
              </a:rPr>
              <a:t>重的東西能輕易舉起，此指用簡樸的文字表達深厚的情感。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zh-TW" altLang="en-US">
              <a:latin typeface="Franklin Gothic Medium" pitchFamily="34" charset="0"/>
              <a:ea typeface="標楷體" pitchFamily="65" charset="-120"/>
            </a:endParaRPr>
          </a:p>
        </p:txBody>
      </p:sp>
      <p:pic>
        <p:nvPicPr>
          <p:cNvPr id="132099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0" name="Picture 7" descr="下ICON-回課文賞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11863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6553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zh-TW" altLang="en-US" sz="6600" b="1">
                <a:latin typeface="標楷體" pitchFamily="65" charset="-120"/>
                <a:ea typeface="標楷體" pitchFamily="65" charset="-120"/>
              </a:rPr>
              <a:t>六、問題討論</a:t>
            </a:r>
          </a:p>
        </p:txBody>
      </p:sp>
      <p:pic>
        <p:nvPicPr>
          <p:cNvPr id="133123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4738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19088" y="765175"/>
            <a:ext cx="8407400" cy="44069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</a:rPr>
              <a:t>一、本文出現兩次「他用背影默默告訴你：不必追」，其中「不必追」的原因何在？</a:t>
            </a:r>
          </a:p>
        </p:txBody>
      </p:sp>
      <p:sp>
        <p:nvSpPr>
          <p:cNvPr id="134147" name="Text Box 4"/>
          <p:cNvSpPr txBox="1">
            <a:spLocks noChangeArrowheads="1"/>
          </p:cNvSpPr>
          <p:nvPr/>
        </p:nvSpPr>
        <p:spPr bwMode="auto">
          <a:xfrm>
            <a:off x="107950" y="1844675"/>
            <a:ext cx="10080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3000">
                <a:solidFill>
                  <a:schemeClr val="tx1"/>
                </a:solidFill>
                <a:latin typeface="Franklin Gothic Medium" pitchFamily="34" charset="0"/>
              </a:rPr>
              <a:t>答：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900113" y="1865313"/>
            <a:ext cx="7921625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06E94"/>
              </a:buClr>
              <a:defRPr sz="1300">
                <a:solidFill>
                  <a:schemeClr val="tx2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lnSpc>
                <a:spcPct val="95000"/>
              </a:lnSpc>
            </a:pPr>
            <a:r>
              <a:rPr kumimoji="0" lang="zh-TW" altLang="en-US" sz="3200">
                <a:solidFill>
                  <a:srgbClr val="FF0000"/>
                </a:solidFill>
                <a:latin typeface="Franklin Gothic Medium" pitchFamily="34" charset="0"/>
              </a:rPr>
              <a:t>文中兩次出現「他用背影默默告訴你：不必追」的敘述：其一在描寫母子關係時：孩子成長後自有其獨立的世界與人生，父母不可能永遠跟隨在側，因此「不必追」的意涵在於懂得「放手」的哲學以及「追亦徒然」的體悟。其二在描寫父女關係時：生命終究將步上死亡的歷程，是任何人都無法強求或挽留的，因此面對父親的死別，「不必追」的體悟是因為無法追、不能追，有一種參透生死的豁然。</a:t>
            </a:r>
          </a:p>
        </p:txBody>
      </p:sp>
      <p:pic>
        <p:nvPicPr>
          <p:cNvPr id="134149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格線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Boo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標楷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格線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格線">
  <a:themeElements>
    <a:clrScheme name="3_格線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3_格線">
      <a:majorFont>
        <a:latin typeface="Calibri"/>
        <a:ea typeface="新細明體"/>
        <a:cs typeface=""/>
      </a:majorFont>
      <a:minorFont>
        <a:latin typeface="Cambri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格線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格線">
  <a:themeElements>
    <a:clrScheme name="7_格線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7_格線">
      <a:majorFont>
        <a:latin typeface="Calibri"/>
        <a:ea typeface="新細明體"/>
        <a:cs typeface=""/>
      </a:majorFont>
      <a:minorFont>
        <a:latin typeface="Cambri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格線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格線">
  <a:themeElements>
    <a:clrScheme name="8_格線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8_格線">
      <a:majorFont>
        <a:latin typeface="Calibri"/>
        <a:ea typeface="新細明體"/>
        <a:cs typeface=""/>
      </a:majorFont>
      <a:minorFont>
        <a:latin typeface="Cambri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格線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格線">
  <a:themeElements>
    <a:clrScheme name="1_格線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1_格線">
      <a:majorFont>
        <a:latin typeface="Calibri"/>
        <a:ea typeface="新細明體"/>
        <a:cs typeface=""/>
      </a:majorFont>
      <a:minorFont>
        <a:latin typeface="Cambri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格線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格線">
  <a:themeElements>
    <a:clrScheme name="2_格線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2_格線">
      <a:majorFont>
        <a:latin typeface="Calibri"/>
        <a:ea typeface="新細明體"/>
        <a:cs typeface=""/>
      </a:majorFont>
      <a:minorFont>
        <a:latin typeface="Cambri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格線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格線">
  <a:themeElements>
    <a:clrScheme name="4_格線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4_格線">
      <a:majorFont>
        <a:latin typeface="Calibri"/>
        <a:ea typeface="新細明體"/>
        <a:cs typeface=""/>
      </a:majorFont>
      <a:minorFont>
        <a:latin typeface="Cambri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格線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都會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都會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20156</TotalTime>
  <Words>6391</Words>
  <Application>Microsoft Office PowerPoint</Application>
  <PresentationFormat>如螢幕大小 (4:3)</PresentationFormat>
  <Paragraphs>765</Paragraphs>
  <Slides>142</Slides>
  <Notes>2</Notes>
  <HiddenSlides>45</HiddenSlides>
  <MMClips>0</MMClips>
  <ScaleCrop>false</ScaleCrop>
  <HeadingPairs>
    <vt:vector size="4" baseType="variant">
      <vt:variant>
        <vt:lpstr>佈景主題</vt:lpstr>
      </vt:variant>
      <vt:variant>
        <vt:i4>10</vt:i4>
      </vt:variant>
      <vt:variant>
        <vt:lpstr>投影片標題</vt:lpstr>
      </vt:variant>
      <vt:variant>
        <vt:i4>142</vt:i4>
      </vt:variant>
    </vt:vector>
  </HeadingPairs>
  <TitlesOfParts>
    <vt:vector size="152" baseType="lpstr">
      <vt:lpstr>格線</vt:lpstr>
      <vt:lpstr>1_自訂設計</vt:lpstr>
      <vt:lpstr>自訂設計</vt:lpstr>
      <vt:lpstr>Office 佈景主題</vt:lpstr>
      <vt:lpstr>7_格線</vt:lpstr>
      <vt:lpstr>8_格線</vt:lpstr>
      <vt:lpstr>1_格線</vt:lpstr>
      <vt:lpstr>2_格線</vt:lpstr>
      <vt:lpstr>4_格線</vt:lpstr>
      <vt:lpstr>3_格線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喜菡</dc:creator>
  <cp:lastModifiedBy>編三部高職國文組劉家伶</cp:lastModifiedBy>
  <cp:revision>2142</cp:revision>
  <dcterms:created xsi:type="dcterms:W3CDTF">2011-10-14T08:11:41Z</dcterms:created>
  <dcterms:modified xsi:type="dcterms:W3CDTF">2018-10-22T02:43:43Z</dcterms:modified>
</cp:coreProperties>
</file>