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Override1.xml" ContentType="application/vnd.openxmlformats-officedocument.themeOverrid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715" r:id="rId1"/>
    <p:sldMasterId id="2147485294" r:id="rId2"/>
    <p:sldMasterId id="2147485295" r:id="rId3"/>
    <p:sldMasterId id="2147485296" r:id="rId4"/>
    <p:sldMasterId id="2147485297" r:id="rId5"/>
    <p:sldMasterId id="2147485298" r:id="rId6"/>
    <p:sldMasterId id="2147485299" r:id="rId7"/>
    <p:sldMasterId id="2147485300" r:id="rId8"/>
    <p:sldMasterId id="2147485301" r:id="rId9"/>
  </p:sldMasterIdLst>
  <p:notesMasterIdLst>
    <p:notesMasterId r:id="rId179"/>
  </p:notesMasterIdLst>
  <p:handoutMasterIdLst>
    <p:handoutMasterId r:id="rId180"/>
  </p:handoutMasterIdLst>
  <p:sldIdLst>
    <p:sldId id="386" r:id="rId10"/>
    <p:sldId id="822" r:id="rId11"/>
    <p:sldId id="725" r:id="rId12"/>
    <p:sldId id="1068" r:id="rId13"/>
    <p:sldId id="688" r:id="rId14"/>
    <p:sldId id="1014" r:id="rId15"/>
    <p:sldId id="823" r:id="rId16"/>
    <p:sldId id="824" r:id="rId17"/>
    <p:sldId id="535" r:id="rId18"/>
    <p:sldId id="1016" r:id="rId19"/>
    <p:sldId id="1013" r:id="rId20"/>
    <p:sldId id="1017" r:id="rId21"/>
    <p:sldId id="1018" r:id="rId22"/>
    <p:sldId id="1019" r:id="rId23"/>
    <p:sldId id="726" r:id="rId24"/>
    <p:sldId id="728" r:id="rId25"/>
    <p:sldId id="729" r:id="rId26"/>
    <p:sldId id="537" r:id="rId27"/>
    <p:sldId id="1015" r:id="rId28"/>
    <p:sldId id="825" r:id="rId29"/>
    <p:sldId id="1020" r:id="rId30"/>
    <p:sldId id="1023" r:id="rId31"/>
    <p:sldId id="1034" r:id="rId32"/>
    <p:sldId id="1035" r:id="rId33"/>
    <p:sldId id="1036" r:id="rId34"/>
    <p:sldId id="1037" r:id="rId35"/>
    <p:sldId id="1038" r:id="rId36"/>
    <p:sldId id="1039" r:id="rId37"/>
    <p:sldId id="1040" r:id="rId38"/>
    <p:sldId id="1041" r:id="rId39"/>
    <p:sldId id="1042" r:id="rId40"/>
    <p:sldId id="1021" r:id="rId41"/>
    <p:sldId id="1022" r:id="rId42"/>
    <p:sldId id="1025" r:id="rId43"/>
    <p:sldId id="1026" r:id="rId44"/>
    <p:sldId id="1029" r:id="rId45"/>
    <p:sldId id="1030" r:id="rId46"/>
    <p:sldId id="1043" r:id="rId47"/>
    <p:sldId id="1027" r:id="rId48"/>
    <p:sldId id="1028" r:id="rId49"/>
    <p:sldId id="1031" r:id="rId50"/>
    <p:sldId id="1032" r:id="rId51"/>
    <p:sldId id="826" r:id="rId52"/>
    <p:sldId id="1069" r:id="rId53"/>
    <p:sldId id="1070" r:id="rId54"/>
    <p:sldId id="1071" r:id="rId55"/>
    <p:sldId id="1074" r:id="rId56"/>
    <p:sldId id="1075" r:id="rId57"/>
    <p:sldId id="1076" r:id="rId58"/>
    <p:sldId id="1077" r:id="rId59"/>
    <p:sldId id="1078" r:id="rId60"/>
    <p:sldId id="1079" r:id="rId61"/>
    <p:sldId id="1080" r:id="rId62"/>
    <p:sldId id="1081" r:id="rId63"/>
    <p:sldId id="1084" r:id="rId64"/>
    <p:sldId id="1085" r:id="rId65"/>
    <p:sldId id="1094" r:id="rId66"/>
    <p:sldId id="1092" r:id="rId67"/>
    <p:sldId id="1093" r:id="rId68"/>
    <p:sldId id="1090" r:id="rId69"/>
    <p:sldId id="1091" r:id="rId70"/>
    <p:sldId id="1088" r:id="rId71"/>
    <p:sldId id="1089" r:id="rId72"/>
    <p:sldId id="1086" r:id="rId73"/>
    <p:sldId id="1087" r:id="rId74"/>
    <p:sldId id="1097" r:id="rId75"/>
    <p:sldId id="1098" r:id="rId76"/>
    <p:sldId id="1099" r:id="rId77"/>
    <p:sldId id="1100" r:id="rId78"/>
    <p:sldId id="1101" r:id="rId79"/>
    <p:sldId id="1159" r:id="rId80"/>
    <p:sldId id="1102" r:id="rId81"/>
    <p:sldId id="1103" r:id="rId82"/>
    <p:sldId id="1104" r:id="rId83"/>
    <p:sldId id="1105" r:id="rId84"/>
    <p:sldId id="1106" r:id="rId85"/>
    <p:sldId id="1107" r:id="rId86"/>
    <p:sldId id="1108" r:id="rId87"/>
    <p:sldId id="1109" r:id="rId88"/>
    <p:sldId id="1110" r:id="rId89"/>
    <p:sldId id="1111" r:id="rId90"/>
    <p:sldId id="1112" r:id="rId91"/>
    <p:sldId id="1113" r:id="rId92"/>
    <p:sldId id="1114" r:id="rId93"/>
    <p:sldId id="1116" r:id="rId94"/>
    <p:sldId id="1117" r:id="rId95"/>
    <p:sldId id="1118" r:id="rId96"/>
    <p:sldId id="1119" r:id="rId97"/>
    <p:sldId id="1127" r:id="rId98"/>
    <p:sldId id="1120" r:id="rId99"/>
    <p:sldId id="1121" r:id="rId100"/>
    <p:sldId id="1122" r:id="rId101"/>
    <p:sldId id="1123" r:id="rId102"/>
    <p:sldId id="1124" r:id="rId103"/>
    <p:sldId id="1125" r:id="rId104"/>
    <p:sldId id="1126" r:id="rId105"/>
    <p:sldId id="1128" r:id="rId106"/>
    <p:sldId id="1129" r:id="rId107"/>
    <p:sldId id="1130" r:id="rId108"/>
    <p:sldId id="1131" r:id="rId109"/>
    <p:sldId id="1132" r:id="rId110"/>
    <p:sldId id="1133" r:id="rId111"/>
    <p:sldId id="1134" r:id="rId112"/>
    <p:sldId id="1135" r:id="rId113"/>
    <p:sldId id="1136" r:id="rId114"/>
    <p:sldId id="1137" r:id="rId115"/>
    <p:sldId id="1138" r:id="rId116"/>
    <p:sldId id="1139" r:id="rId117"/>
    <p:sldId id="1160" r:id="rId118"/>
    <p:sldId id="1012" r:id="rId119"/>
    <p:sldId id="1011" r:id="rId120"/>
    <p:sldId id="827" r:id="rId121"/>
    <p:sldId id="833" r:id="rId122"/>
    <p:sldId id="1052" r:id="rId123"/>
    <p:sldId id="834" r:id="rId124"/>
    <p:sldId id="828" r:id="rId125"/>
    <p:sldId id="835" r:id="rId126"/>
    <p:sldId id="837" r:id="rId127"/>
    <p:sldId id="1054" r:id="rId128"/>
    <p:sldId id="829" r:id="rId129"/>
    <p:sldId id="654" r:id="rId130"/>
    <p:sldId id="656" r:id="rId131"/>
    <p:sldId id="658" r:id="rId132"/>
    <p:sldId id="659" r:id="rId133"/>
    <p:sldId id="660" r:id="rId134"/>
    <p:sldId id="661" r:id="rId135"/>
    <p:sldId id="662" r:id="rId136"/>
    <p:sldId id="664" r:id="rId137"/>
    <p:sldId id="665" r:id="rId138"/>
    <p:sldId id="1140" r:id="rId139"/>
    <p:sldId id="666" r:id="rId140"/>
    <p:sldId id="667" r:id="rId141"/>
    <p:sldId id="668" r:id="rId142"/>
    <p:sldId id="669" r:id="rId143"/>
    <p:sldId id="670" r:id="rId144"/>
    <p:sldId id="671" r:id="rId145"/>
    <p:sldId id="682" r:id="rId146"/>
    <p:sldId id="1144" r:id="rId147"/>
    <p:sldId id="1155" r:id="rId148"/>
    <p:sldId id="1156" r:id="rId149"/>
    <p:sldId id="1157" r:id="rId150"/>
    <p:sldId id="1158" r:id="rId151"/>
    <p:sldId id="1055" r:id="rId152"/>
    <p:sldId id="1056" r:id="rId153"/>
    <p:sldId id="1057" r:id="rId154"/>
    <p:sldId id="1058" r:id="rId155"/>
    <p:sldId id="830" r:id="rId156"/>
    <p:sldId id="783" r:id="rId157"/>
    <p:sldId id="795" r:id="rId158"/>
    <p:sldId id="821" r:id="rId159"/>
    <p:sldId id="1059" r:id="rId160"/>
    <p:sldId id="1060" r:id="rId161"/>
    <p:sldId id="1165" r:id="rId162"/>
    <p:sldId id="1141" r:id="rId163"/>
    <p:sldId id="1143" r:id="rId164"/>
    <p:sldId id="1142" r:id="rId165"/>
    <p:sldId id="1161" r:id="rId166"/>
    <p:sldId id="1163" r:id="rId167"/>
    <p:sldId id="1164" r:id="rId168"/>
    <p:sldId id="831" r:id="rId169"/>
    <p:sldId id="1061" r:id="rId170"/>
    <p:sldId id="1062" r:id="rId171"/>
    <p:sldId id="1064" r:id="rId172"/>
    <p:sldId id="1063" r:id="rId173"/>
    <p:sldId id="1065" r:id="rId174"/>
    <p:sldId id="1066" r:id="rId175"/>
    <p:sldId id="1067" r:id="rId176"/>
    <p:sldId id="832" r:id="rId177"/>
    <p:sldId id="518" r:id="rId178"/>
  </p:sldIdLst>
  <p:sldSz cx="9144000" cy="6858000" type="screen4x3"/>
  <p:notesSz cx="9866313" cy="6735763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Franklin Gothic Medium" pitchFamily="34" charset="0"/>
        <a:ea typeface="新細明體" pitchFamily="18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Franklin Gothic Medium" pitchFamily="34" charset="0"/>
        <a:ea typeface="新細明體" pitchFamily="18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Franklin Gothic Medium" pitchFamily="34" charset="0"/>
        <a:ea typeface="新細明體" pitchFamily="18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Franklin Gothic Medium" pitchFamily="34" charset="0"/>
        <a:ea typeface="新細明體" pitchFamily="18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Franklin Gothic Medium" pitchFamily="34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kumimoji="1" b="1" kern="1200">
        <a:solidFill>
          <a:schemeClr val="tx1"/>
        </a:solidFill>
        <a:latin typeface="Franklin Gothic Medium" pitchFamily="34" charset="0"/>
        <a:ea typeface="新細明體" pitchFamily="18" charset="-120"/>
        <a:cs typeface="+mn-cs"/>
      </a:defRPr>
    </a:lvl6pPr>
    <a:lvl7pPr marL="2743200" algn="l" defTabSz="914400" rtl="0" eaLnBrk="1" latinLnBrk="0" hangingPunct="1">
      <a:defRPr kumimoji="1" b="1" kern="1200">
        <a:solidFill>
          <a:schemeClr val="tx1"/>
        </a:solidFill>
        <a:latin typeface="Franklin Gothic Medium" pitchFamily="34" charset="0"/>
        <a:ea typeface="新細明體" pitchFamily="18" charset="-120"/>
        <a:cs typeface="+mn-cs"/>
      </a:defRPr>
    </a:lvl7pPr>
    <a:lvl8pPr marL="3200400" algn="l" defTabSz="914400" rtl="0" eaLnBrk="1" latinLnBrk="0" hangingPunct="1">
      <a:defRPr kumimoji="1" b="1" kern="1200">
        <a:solidFill>
          <a:schemeClr val="tx1"/>
        </a:solidFill>
        <a:latin typeface="Franklin Gothic Medium" pitchFamily="34" charset="0"/>
        <a:ea typeface="新細明體" pitchFamily="18" charset="-120"/>
        <a:cs typeface="+mn-cs"/>
      </a:defRPr>
    </a:lvl8pPr>
    <a:lvl9pPr marL="3657600" algn="l" defTabSz="914400" rtl="0" eaLnBrk="1" latinLnBrk="0" hangingPunct="1">
      <a:defRPr kumimoji="1" b="1" kern="1200">
        <a:solidFill>
          <a:schemeClr val="tx1"/>
        </a:solidFill>
        <a:latin typeface="Franklin Gothic Medium" pitchFamily="34" charset="0"/>
        <a:ea typeface="新細明體" pitchFamily="18" charset="-12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FF0000"/>
    <a:srgbClr val="3377FF"/>
    <a:srgbClr val="6699FF"/>
    <a:srgbClr val="3399FF"/>
    <a:srgbClr val="4A4A48"/>
    <a:srgbClr val="0066FF"/>
    <a:srgbClr val="0066CC"/>
    <a:srgbClr val="66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573" autoAdjust="0"/>
    <p:restoredTop sz="99287" autoAdjust="0"/>
  </p:normalViewPr>
  <p:slideViewPr>
    <p:cSldViewPr>
      <p:cViewPr>
        <p:scale>
          <a:sx n="90" d="100"/>
          <a:sy n="90" d="100"/>
        </p:scale>
        <p:origin x="-762" y="49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179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7.xml"/><Relationship Id="rId117" Type="http://schemas.openxmlformats.org/officeDocument/2006/relationships/slide" Target="slides/slide108.xml"/><Relationship Id="rId21" Type="http://schemas.openxmlformats.org/officeDocument/2006/relationships/slide" Target="slides/slide12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63" Type="http://schemas.openxmlformats.org/officeDocument/2006/relationships/slide" Target="slides/slide54.xml"/><Relationship Id="rId68" Type="http://schemas.openxmlformats.org/officeDocument/2006/relationships/slide" Target="slides/slide59.xml"/><Relationship Id="rId84" Type="http://schemas.openxmlformats.org/officeDocument/2006/relationships/slide" Target="slides/slide75.xml"/><Relationship Id="rId89" Type="http://schemas.openxmlformats.org/officeDocument/2006/relationships/slide" Target="slides/slide80.xml"/><Relationship Id="rId112" Type="http://schemas.openxmlformats.org/officeDocument/2006/relationships/slide" Target="slides/slide103.xml"/><Relationship Id="rId133" Type="http://schemas.openxmlformats.org/officeDocument/2006/relationships/slide" Target="slides/slide124.xml"/><Relationship Id="rId138" Type="http://schemas.openxmlformats.org/officeDocument/2006/relationships/slide" Target="slides/slide129.xml"/><Relationship Id="rId154" Type="http://schemas.openxmlformats.org/officeDocument/2006/relationships/slide" Target="slides/slide145.xml"/><Relationship Id="rId159" Type="http://schemas.openxmlformats.org/officeDocument/2006/relationships/slide" Target="slides/slide150.xml"/><Relationship Id="rId175" Type="http://schemas.openxmlformats.org/officeDocument/2006/relationships/slide" Target="slides/slide166.xml"/><Relationship Id="rId170" Type="http://schemas.openxmlformats.org/officeDocument/2006/relationships/slide" Target="slides/slide161.xml"/><Relationship Id="rId16" Type="http://schemas.openxmlformats.org/officeDocument/2006/relationships/slide" Target="slides/slide7.xml"/><Relationship Id="rId107" Type="http://schemas.openxmlformats.org/officeDocument/2006/relationships/slide" Target="slides/slide98.xml"/><Relationship Id="rId11" Type="http://schemas.openxmlformats.org/officeDocument/2006/relationships/slide" Target="slides/slide2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53" Type="http://schemas.openxmlformats.org/officeDocument/2006/relationships/slide" Target="slides/slide44.xml"/><Relationship Id="rId58" Type="http://schemas.openxmlformats.org/officeDocument/2006/relationships/slide" Target="slides/slide49.xml"/><Relationship Id="rId74" Type="http://schemas.openxmlformats.org/officeDocument/2006/relationships/slide" Target="slides/slide65.xml"/><Relationship Id="rId79" Type="http://schemas.openxmlformats.org/officeDocument/2006/relationships/slide" Target="slides/slide70.xml"/><Relationship Id="rId102" Type="http://schemas.openxmlformats.org/officeDocument/2006/relationships/slide" Target="slides/slide93.xml"/><Relationship Id="rId123" Type="http://schemas.openxmlformats.org/officeDocument/2006/relationships/slide" Target="slides/slide114.xml"/><Relationship Id="rId128" Type="http://schemas.openxmlformats.org/officeDocument/2006/relationships/slide" Target="slides/slide119.xml"/><Relationship Id="rId144" Type="http://schemas.openxmlformats.org/officeDocument/2006/relationships/slide" Target="slides/slide135.xml"/><Relationship Id="rId149" Type="http://schemas.openxmlformats.org/officeDocument/2006/relationships/slide" Target="slides/slide140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1.xml"/><Relationship Id="rId95" Type="http://schemas.openxmlformats.org/officeDocument/2006/relationships/slide" Target="slides/slide86.xml"/><Relationship Id="rId160" Type="http://schemas.openxmlformats.org/officeDocument/2006/relationships/slide" Target="slides/slide151.xml"/><Relationship Id="rId165" Type="http://schemas.openxmlformats.org/officeDocument/2006/relationships/slide" Target="slides/slide156.xml"/><Relationship Id="rId181" Type="http://schemas.openxmlformats.org/officeDocument/2006/relationships/presProps" Target="presProps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64" Type="http://schemas.openxmlformats.org/officeDocument/2006/relationships/slide" Target="slides/slide55.xml"/><Relationship Id="rId69" Type="http://schemas.openxmlformats.org/officeDocument/2006/relationships/slide" Target="slides/slide60.xml"/><Relationship Id="rId113" Type="http://schemas.openxmlformats.org/officeDocument/2006/relationships/slide" Target="slides/slide104.xml"/><Relationship Id="rId118" Type="http://schemas.openxmlformats.org/officeDocument/2006/relationships/slide" Target="slides/slide109.xml"/><Relationship Id="rId134" Type="http://schemas.openxmlformats.org/officeDocument/2006/relationships/slide" Target="slides/slide125.xml"/><Relationship Id="rId139" Type="http://schemas.openxmlformats.org/officeDocument/2006/relationships/slide" Target="slides/slide130.xml"/><Relationship Id="rId80" Type="http://schemas.openxmlformats.org/officeDocument/2006/relationships/slide" Target="slides/slide71.xml"/><Relationship Id="rId85" Type="http://schemas.openxmlformats.org/officeDocument/2006/relationships/slide" Target="slides/slide76.xml"/><Relationship Id="rId150" Type="http://schemas.openxmlformats.org/officeDocument/2006/relationships/slide" Target="slides/slide141.xml"/><Relationship Id="rId155" Type="http://schemas.openxmlformats.org/officeDocument/2006/relationships/slide" Target="slides/slide146.xml"/><Relationship Id="rId171" Type="http://schemas.openxmlformats.org/officeDocument/2006/relationships/slide" Target="slides/slide162.xml"/><Relationship Id="rId176" Type="http://schemas.openxmlformats.org/officeDocument/2006/relationships/slide" Target="slides/slide16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59" Type="http://schemas.openxmlformats.org/officeDocument/2006/relationships/slide" Target="slides/slide50.xml"/><Relationship Id="rId103" Type="http://schemas.openxmlformats.org/officeDocument/2006/relationships/slide" Target="slides/slide94.xml"/><Relationship Id="rId108" Type="http://schemas.openxmlformats.org/officeDocument/2006/relationships/slide" Target="slides/slide99.xml"/><Relationship Id="rId124" Type="http://schemas.openxmlformats.org/officeDocument/2006/relationships/slide" Target="slides/slide115.xml"/><Relationship Id="rId129" Type="http://schemas.openxmlformats.org/officeDocument/2006/relationships/slide" Target="slides/slide120.xml"/><Relationship Id="rId54" Type="http://schemas.openxmlformats.org/officeDocument/2006/relationships/slide" Target="slides/slide45.xml"/><Relationship Id="rId70" Type="http://schemas.openxmlformats.org/officeDocument/2006/relationships/slide" Target="slides/slide61.xml"/><Relationship Id="rId75" Type="http://schemas.openxmlformats.org/officeDocument/2006/relationships/slide" Target="slides/slide66.xml"/><Relationship Id="rId91" Type="http://schemas.openxmlformats.org/officeDocument/2006/relationships/slide" Target="slides/slide82.xml"/><Relationship Id="rId96" Type="http://schemas.openxmlformats.org/officeDocument/2006/relationships/slide" Target="slides/slide87.xml"/><Relationship Id="rId140" Type="http://schemas.openxmlformats.org/officeDocument/2006/relationships/slide" Target="slides/slide131.xml"/><Relationship Id="rId145" Type="http://schemas.openxmlformats.org/officeDocument/2006/relationships/slide" Target="slides/slide136.xml"/><Relationship Id="rId161" Type="http://schemas.openxmlformats.org/officeDocument/2006/relationships/slide" Target="slides/slide152.xml"/><Relationship Id="rId166" Type="http://schemas.openxmlformats.org/officeDocument/2006/relationships/slide" Target="slides/slide157.xml"/><Relationship Id="rId18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49" Type="http://schemas.openxmlformats.org/officeDocument/2006/relationships/slide" Target="slides/slide40.xml"/><Relationship Id="rId114" Type="http://schemas.openxmlformats.org/officeDocument/2006/relationships/slide" Target="slides/slide105.xml"/><Relationship Id="rId119" Type="http://schemas.openxmlformats.org/officeDocument/2006/relationships/slide" Target="slides/slide110.xml"/><Relationship Id="rId44" Type="http://schemas.openxmlformats.org/officeDocument/2006/relationships/slide" Target="slides/slide35.xml"/><Relationship Id="rId60" Type="http://schemas.openxmlformats.org/officeDocument/2006/relationships/slide" Target="slides/slide51.xml"/><Relationship Id="rId65" Type="http://schemas.openxmlformats.org/officeDocument/2006/relationships/slide" Target="slides/slide56.xml"/><Relationship Id="rId81" Type="http://schemas.openxmlformats.org/officeDocument/2006/relationships/slide" Target="slides/slide72.xml"/><Relationship Id="rId86" Type="http://schemas.openxmlformats.org/officeDocument/2006/relationships/slide" Target="slides/slide77.xml"/><Relationship Id="rId130" Type="http://schemas.openxmlformats.org/officeDocument/2006/relationships/slide" Target="slides/slide121.xml"/><Relationship Id="rId135" Type="http://schemas.openxmlformats.org/officeDocument/2006/relationships/slide" Target="slides/slide126.xml"/><Relationship Id="rId151" Type="http://schemas.openxmlformats.org/officeDocument/2006/relationships/slide" Target="slides/slide142.xml"/><Relationship Id="rId156" Type="http://schemas.openxmlformats.org/officeDocument/2006/relationships/slide" Target="slides/slide147.xml"/><Relationship Id="rId177" Type="http://schemas.openxmlformats.org/officeDocument/2006/relationships/slide" Target="slides/slide168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72" Type="http://schemas.openxmlformats.org/officeDocument/2006/relationships/slide" Target="slides/slide163.xml"/><Relationship Id="rId180" Type="http://schemas.openxmlformats.org/officeDocument/2006/relationships/handoutMaster" Target="handoutMasters/handoutMaster1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39" Type="http://schemas.openxmlformats.org/officeDocument/2006/relationships/slide" Target="slides/slide30.xml"/><Relationship Id="rId109" Type="http://schemas.openxmlformats.org/officeDocument/2006/relationships/slide" Target="slides/slide100.xml"/><Relationship Id="rId34" Type="http://schemas.openxmlformats.org/officeDocument/2006/relationships/slide" Target="slides/slide25.xml"/><Relationship Id="rId50" Type="http://schemas.openxmlformats.org/officeDocument/2006/relationships/slide" Target="slides/slide41.xml"/><Relationship Id="rId55" Type="http://schemas.openxmlformats.org/officeDocument/2006/relationships/slide" Target="slides/slide46.xml"/><Relationship Id="rId76" Type="http://schemas.openxmlformats.org/officeDocument/2006/relationships/slide" Target="slides/slide67.xml"/><Relationship Id="rId97" Type="http://schemas.openxmlformats.org/officeDocument/2006/relationships/slide" Target="slides/slide88.xml"/><Relationship Id="rId104" Type="http://schemas.openxmlformats.org/officeDocument/2006/relationships/slide" Target="slides/slide95.xml"/><Relationship Id="rId120" Type="http://schemas.openxmlformats.org/officeDocument/2006/relationships/slide" Target="slides/slide111.xml"/><Relationship Id="rId125" Type="http://schemas.openxmlformats.org/officeDocument/2006/relationships/slide" Target="slides/slide116.xml"/><Relationship Id="rId141" Type="http://schemas.openxmlformats.org/officeDocument/2006/relationships/slide" Target="slides/slide132.xml"/><Relationship Id="rId146" Type="http://schemas.openxmlformats.org/officeDocument/2006/relationships/slide" Target="slides/slide137.xml"/><Relationship Id="rId167" Type="http://schemas.openxmlformats.org/officeDocument/2006/relationships/slide" Target="slides/slide158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2.xml"/><Relationship Id="rId92" Type="http://schemas.openxmlformats.org/officeDocument/2006/relationships/slide" Target="slides/slide83.xml"/><Relationship Id="rId162" Type="http://schemas.openxmlformats.org/officeDocument/2006/relationships/slide" Target="slides/slide153.xml"/><Relationship Id="rId18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0.xml"/><Relationship Id="rId24" Type="http://schemas.openxmlformats.org/officeDocument/2006/relationships/slide" Target="slides/slide15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66" Type="http://schemas.openxmlformats.org/officeDocument/2006/relationships/slide" Target="slides/slide57.xml"/><Relationship Id="rId87" Type="http://schemas.openxmlformats.org/officeDocument/2006/relationships/slide" Target="slides/slide78.xml"/><Relationship Id="rId110" Type="http://schemas.openxmlformats.org/officeDocument/2006/relationships/slide" Target="slides/slide101.xml"/><Relationship Id="rId115" Type="http://schemas.openxmlformats.org/officeDocument/2006/relationships/slide" Target="slides/slide106.xml"/><Relationship Id="rId131" Type="http://schemas.openxmlformats.org/officeDocument/2006/relationships/slide" Target="slides/slide122.xml"/><Relationship Id="rId136" Type="http://schemas.openxmlformats.org/officeDocument/2006/relationships/slide" Target="slides/slide127.xml"/><Relationship Id="rId157" Type="http://schemas.openxmlformats.org/officeDocument/2006/relationships/slide" Target="slides/slide148.xml"/><Relationship Id="rId178" Type="http://schemas.openxmlformats.org/officeDocument/2006/relationships/slide" Target="slides/slide169.xml"/><Relationship Id="rId61" Type="http://schemas.openxmlformats.org/officeDocument/2006/relationships/slide" Target="slides/slide52.xml"/><Relationship Id="rId82" Type="http://schemas.openxmlformats.org/officeDocument/2006/relationships/slide" Target="slides/slide73.xml"/><Relationship Id="rId152" Type="http://schemas.openxmlformats.org/officeDocument/2006/relationships/slide" Target="slides/slide143.xml"/><Relationship Id="rId173" Type="http://schemas.openxmlformats.org/officeDocument/2006/relationships/slide" Target="slides/slide164.xml"/><Relationship Id="rId19" Type="http://schemas.openxmlformats.org/officeDocument/2006/relationships/slide" Target="slides/slide10.xml"/><Relationship Id="rId14" Type="http://schemas.openxmlformats.org/officeDocument/2006/relationships/slide" Target="slides/slide5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56" Type="http://schemas.openxmlformats.org/officeDocument/2006/relationships/slide" Target="slides/slide47.xml"/><Relationship Id="rId77" Type="http://schemas.openxmlformats.org/officeDocument/2006/relationships/slide" Target="slides/slide68.xml"/><Relationship Id="rId100" Type="http://schemas.openxmlformats.org/officeDocument/2006/relationships/slide" Target="slides/slide91.xml"/><Relationship Id="rId105" Type="http://schemas.openxmlformats.org/officeDocument/2006/relationships/slide" Target="slides/slide96.xml"/><Relationship Id="rId126" Type="http://schemas.openxmlformats.org/officeDocument/2006/relationships/slide" Target="slides/slide117.xml"/><Relationship Id="rId147" Type="http://schemas.openxmlformats.org/officeDocument/2006/relationships/slide" Target="slides/slide138.xml"/><Relationship Id="rId168" Type="http://schemas.openxmlformats.org/officeDocument/2006/relationships/slide" Target="slides/slide159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2.xml"/><Relationship Id="rId72" Type="http://schemas.openxmlformats.org/officeDocument/2006/relationships/slide" Target="slides/slide63.xml"/><Relationship Id="rId93" Type="http://schemas.openxmlformats.org/officeDocument/2006/relationships/slide" Target="slides/slide84.xml"/><Relationship Id="rId98" Type="http://schemas.openxmlformats.org/officeDocument/2006/relationships/slide" Target="slides/slide89.xml"/><Relationship Id="rId121" Type="http://schemas.openxmlformats.org/officeDocument/2006/relationships/slide" Target="slides/slide112.xml"/><Relationship Id="rId142" Type="http://schemas.openxmlformats.org/officeDocument/2006/relationships/slide" Target="slides/slide133.xml"/><Relationship Id="rId163" Type="http://schemas.openxmlformats.org/officeDocument/2006/relationships/slide" Target="slides/slide154.xml"/><Relationship Id="rId184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16.xml"/><Relationship Id="rId46" Type="http://schemas.openxmlformats.org/officeDocument/2006/relationships/slide" Target="slides/slide37.xml"/><Relationship Id="rId67" Type="http://schemas.openxmlformats.org/officeDocument/2006/relationships/slide" Target="slides/slide58.xml"/><Relationship Id="rId116" Type="http://schemas.openxmlformats.org/officeDocument/2006/relationships/slide" Target="slides/slide107.xml"/><Relationship Id="rId137" Type="http://schemas.openxmlformats.org/officeDocument/2006/relationships/slide" Target="slides/slide128.xml"/><Relationship Id="rId158" Type="http://schemas.openxmlformats.org/officeDocument/2006/relationships/slide" Target="slides/slide149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62" Type="http://schemas.openxmlformats.org/officeDocument/2006/relationships/slide" Target="slides/slide53.xml"/><Relationship Id="rId83" Type="http://schemas.openxmlformats.org/officeDocument/2006/relationships/slide" Target="slides/slide74.xml"/><Relationship Id="rId88" Type="http://schemas.openxmlformats.org/officeDocument/2006/relationships/slide" Target="slides/slide79.xml"/><Relationship Id="rId111" Type="http://schemas.openxmlformats.org/officeDocument/2006/relationships/slide" Target="slides/slide102.xml"/><Relationship Id="rId132" Type="http://schemas.openxmlformats.org/officeDocument/2006/relationships/slide" Target="slides/slide123.xml"/><Relationship Id="rId153" Type="http://schemas.openxmlformats.org/officeDocument/2006/relationships/slide" Target="slides/slide144.xml"/><Relationship Id="rId174" Type="http://schemas.openxmlformats.org/officeDocument/2006/relationships/slide" Target="slides/slide165.xml"/><Relationship Id="rId179" Type="http://schemas.openxmlformats.org/officeDocument/2006/relationships/notesMaster" Target="notesMasters/notesMaster1.xml"/><Relationship Id="rId15" Type="http://schemas.openxmlformats.org/officeDocument/2006/relationships/slide" Target="slides/slide6.xml"/><Relationship Id="rId36" Type="http://schemas.openxmlformats.org/officeDocument/2006/relationships/slide" Target="slides/slide27.xml"/><Relationship Id="rId57" Type="http://schemas.openxmlformats.org/officeDocument/2006/relationships/slide" Target="slides/slide48.xml"/><Relationship Id="rId106" Type="http://schemas.openxmlformats.org/officeDocument/2006/relationships/slide" Target="slides/slide97.xml"/><Relationship Id="rId127" Type="http://schemas.openxmlformats.org/officeDocument/2006/relationships/slide" Target="slides/slide118.xml"/><Relationship Id="rId10" Type="http://schemas.openxmlformats.org/officeDocument/2006/relationships/slide" Target="slides/slide1.xml"/><Relationship Id="rId31" Type="http://schemas.openxmlformats.org/officeDocument/2006/relationships/slide" Target="slides/slide22.xml"/><Relationship Id="rId52" Type="http://schemas.openxmlformats.org/officeDocument/2006/relationships/slide" Target="slides/slide43.xml"/><Relationship Id="rId73" Type="http://schemas.openxmlformats.org/officeDocument/2006/relationships/slide" Target="slides/slide64.xml"/><Relationship Id="rId78" Type="http://schemas.openxmlformats.org/officeDocument/2006/relationships/slide" Target="slides/slide69.xml"/><Relationship Id="rId94" Type="http://schemas.openxmlformats.org/officeDocument/2006/relationships/slide" Target="slides/slide85.xml"/><Relationship Id="rId99" Type="http://schemas.openxmlformats.org/officeDocument/2006/relationships/slide" Target="slides/slide90.xml"/><Relationship Id="rId101" Type="http://schemas.openxmlformats.org/officeDocument/2006/relationships/slide" Target="slides/slide92.xml"/><Relationship Id="rId122" Type="http://schemas.openxmlformats.org/officeDocument/2006/relationships/slide" Target="slides/slide113.xml"/><Relationship Id="rId143" Type="http://schemas.openxmlformats.org/officeDocument/2006/relationships/slide" Target="slides/slide134.xml"/><Relationship Id="rId148" Type="http://schemas.openxmlformats.org/officeDocument/2006/relationships/slide" Target="slides/slide139.xml"/><Relationship Id="rId164" Type="http://schemas.openxmlformats.org/officeDocument/2006/relationships/slide" Target="slides/slide155.xml"/><Relationship Id="rId169" Type="http://schemas.openxmlformats.org/officeDocument/2006/relationships/slide" Target="slides/slide16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2767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 b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21197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588000" y="0"/>
            <a:ext cx="42767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b="0"/>
            </a:lvl1pPr>
          </a:lstStyle>
          <a:p>
            <a:pPr>
              <a:defRPr/>
            </a:pPr>
            <a:fld id="{282F0DB7-8533-4267-984A-BFCFAA5D6CD6}" type="datetimeFigureOut">
              <a:rPr lang="zh-TW" altLang="en-US"/>
              <a:pPr>
                <a:defRPr/>
              </a:pPr>
              <a:t>2018/10/24</a:t>
            </a:fld>
            <a:endParaRPr lang="en-US" altLang="zh-TW"/>
          </a:p>
        </p:txBody>
      </p:sp>
      <p:sp>
        <p:nvSpPr>
          <p:cNvPr id="21197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397625"/>
            <a:ext cx="42767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 b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21197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588000" y="6397625"/>
            <a:ext cx="42767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 b="0"/>
            </a:lvl1pPr>
          </a:lstStyle>
          <a:p>
            <a:pPr>
              <a:defRPr/>
            </a:pPr>
            <a:fld id="{1002BE67-5CB8-4A3C-A46D-A75F3B71AC36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6821318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76725" cy="3365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0" sz="1200" b="0">
                <a:latin typeface="Calibri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5588000" y="0"/>
            <a:ext cx="4276725" cy="336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 b="0">
                <a:latin typeface="+mn-lt"/>
                <a:ea typeface="+mn-ea"/>
              </a:defRPr>
            </a:lvl1pPr>
          </a:lstStyle>
          <a:p>
            <a:pPr>
              <a:defRPr/>
            </a:pPr>
            <a:fld id="{B8E097BD-CF4B-4D5E-AC27-3570F1AE2865}" type="datetimeFigureOut">
              <a:rPr lang="zh-TW" altLang="en-US"/>
              <a:pPr>
                <a:defRPr/>
              </a:pPr>
              <a:t>2018/10/24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3249613" y="504825"/>
            <a:ext cx="3370262" cy="25273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TW" altLang="en-US" noProof="0" smtClean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985838" y="3198813"/>
            <a:ext cx="7894637" cy="30321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noProof="0" smtClean="0"/>
              <a:t>按一下以編輯母片文字樣式</a:t>
            </a:r>
          </a:p>
          <a:p>
            <a:pPr lvl="1"/>
            <a:r>
              <a:rPr lang="zh-TW" altLang="en-US" noProof="0" smtClean="0"/>
              <a:t>第二層</a:t>
            </a:r>
          </a:p>
          <a:p>
            <a:pPr lvl="2"/>
            <a:r>
              <a:rPr lang="zh-TW" altLang="en-US" noProof="0" smtClean="0"/>
              <a:t>第三層</a:t>
            </a:r>
          </a:p>
          <a:p>
            <a:pPr lvl="3"/>
            <a:r>
              <a:rPr lang="zh-TW" altLang="en-US" noProof="0" smtClean="0"/>
              <a:t>第四層</a:t>
            </a:r>
          </a:p>
          <a:p>
            <a:pPr lvl="4"/>
            <a:r>
              <a:rPr lang="zh-TW" altLang="en-US" noProof="0" smtClean="0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6397625"/>
            <a:ext cx="4276725" cy="3365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200" b="0">
                <a:latin typeface="Calibri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5588000" y="6397625"/>
            <a:ext cx="4276725" cy="336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 b="0">
                <a:latin typeface="+mn-lt"/>
                <a:ea typeface="+mn-ea"/>
              </a:defRPr>
            </a:lvl1pPr>
          </a:lstStyle>
          <a:p>
            <a:pPr>
              <a:defRPr/>
            </a:pPr>
            <a:fld id="{04494DD7-9CDC-4B2D-8322-9E6B509197BC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65753043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版面配置區 2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8D74455C-38DD-4A09-B473-E38EF5B2B475}" type="datetimeFigureOut">
              <a:rPr lang="zh-TW" altLang="en-US"/>
              <a:pPr>
                <a:defRPr/>
              </a:pPr>
              <a:t>2018/10/24</a:t>
            </a:fld>
            <a:endParaRPr lang="zh-TW" altLang="en-US"/>
          </a:p>
        </p:txBody>
      </p:sp>
      <p:sp>
        <p:nvSpPr>
          <p:cNvPr id="5" name="投影片編號版面配置區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567A7D7-C65F-4984-99A3-C63928366CA9}" type="slidenum">
              <a:rPr lang="zh-TW" altLang="en-US"/>
              <a:pPr>
                <a:defRPr/>
              </a:pPr>
              <a:t>1</a:t>
            </a:fld>
            <a:endParaRPr lang="zh-TW" altLang="en-US"/>
          </a:p>
        </p:txBody>
      </p:sp>
      <p:sp>
        <p:nvSpPr>
          <p:cNvPr id="18944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9445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版面配置區 2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5DFCCBC7-F69A-4478-81E5-DA66D922C612}" type="datetimeFigureOut">
              <a:rPr lang="zh-TW" altLang="en-US"/>
              <a:pPr>
                <a:defRPr/>
              </a:pPr>
              <a:t>2018/10/24</a:t>
            </a:fld>
            <a:endParaRPr lang="zh-TW" altLang="en-US"/>
          </a:p>
        </p:txBody>
      </p:sp>
      <p:sp>
        <p:nvSpPr>
          <p:cNvPr id="6" name="投影片編號版面配置區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6346E3-AA1E-4935-982B-F8DD9195D3CF}" type="slidenum">
              <a:rPr lang="zh-TW" altLang="en-US"/>
              <a:pPr>
                <a:defRPr/>
              </a:pPr>
              <a:t>7</a:t>
            </a:fld>
            <a:endParaRPr lang="zh-TW" altLang="en-US"/>
          </a:p>
        </p:txBody>
      </p:sp>
      <p:sp>
        <p:nvSpPr>
          <p:cNvPr id="19046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0469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155652" name="投影片編號版面配置區 3"/>
          <p:cNvSpPr txBox="1">
            <a:spLocks noGrp="1"/>
          </p:cNvSpPr>
          <p:nvPr/>
        </p:nvSpPr>
        <p:spPr bwMode="auto">
          <a:xfrm>
            <a:off x="5588000" y="6397625"/>
            <a:ext cx="4276725" cy="3365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C3E53D3C-1CD1-4F07-8DDE-42E31C4DC19C}" type="slidenum">
              <a:rPr kumimoji="0" lang="zh-TW" altLang="en-US" sz="1200" b="0">
                <a:latin typeface="+mn-lt"/>
                <a:ea typeface="+mn-ea"/>
              </a:rPr>
              <a:pPr algn="r">
                <a:defRPr/>
              </a:pPr>
              <a:t>7</a:t>
            </a:fld>
            <a:endParaRPr kumimoji="0" lang="zh-TW" altLang="en-US" sz="1200" b="0">
              <a:latin typeface="+mn-lt"/>
              <a:ea typeface="+mn-ea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版面配置區 2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C9913B81-C050-4005-8825-F5A5F93760FD}" type="datetimeFigureOut">
              <a:rPr lang="zh-TW" altLang="en-US"/>
              <a:pPr>
                <a:defRPr/>
              </a:pPr>
              <a:t>2018/10/24</a:t>
            </a:fld>
            <a:endParaRPr lang="zh-TW" altLang="en-US"/>
          </a:p>
        </p:txBody>
      </p:sp>
      <p:sp>
        <p:nvSpPr>
          <p:cNvPr id="6" name="投影片編號版面配置區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9AC8A71-25CC-49A8-A32C-3536BE8E58F0}" type="slidenum">
              <a:rPr lang="zh-TW" altLang="en-US"/>
              <a:pPr>
                <a:defRPr/>
              </a:pPr>
              <a:t>38</a:t>
            </a:fld>
            <a:endParaRPr lang="zh-TW" altLang="en-US"/>
          </a:p>
        </p:txBody>
      </p:sp>
      <p:sp>
        <p:nvSpPr>
          <p:cNvPr id="191492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248025" y="504825"/>
            <a:ext cx="3370263" cy="25273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1493" name="備忘稿版面配置區 2"/>
          <p:cNvSpPr>
            <a:spLocks noGrp="1"/>
          </p:cNvSpPr>
          <p:nvPr>
            <p:ph type="body" idx="1"/>
          </p:nvPr>
        </p:nvSpPr>
        <p:spPr bwMode="auto">
          <a:xfrm>
            <a:off x="989013" y="3200400"/>
            <a:ext cx="7888287" cy="30305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 smtClean="0"/>
          </a:p>
        </p:txBody>
      </p:sp>
      <p:sp>
        <p:nvSpPr>
          <p:cNvPr id="4" name="投影片編號版面配置區 3"/>
          <p:cNvSpPr txBox="1">
            <a:spLocks noGrp="1"/>
          </p:cNvSpPr>
          <p:nvPr/>
        </p:nvSpPr>
        <p:spPr>
          <a:xfrm>
            <a:off x="5589588" y="6396038"/>
            <a:ext cx="4275137" cy="338137"/>
          </a:xfrm>
          <a:prstGeom prst="rect">
            <a:avLst/>
          </a:prstGeom>
          <a:noFill/>
        </p:spPr>
        <p:txBody>
          <a:bodyPr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109D2E80-2977-400C-8960-B0DDAA4CBB15}" type="slidenum">
              <a:rPr kumimoji="0" lang="zh-TW" altLang="en-US" sz="1200" b="0">
                <a:latin typeface="+mn-lt"/>
                <a:ea typeface="+mn-ea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38</a:t>
            </a:fld>
            <a:endParaRPr kumimoji="0" lang="zh-TW" altLang="en-US" sz="1200" b="0">
              <a:latin typeface="+mn-lt"/>
              <a:ea typeface="+mn-ea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7010400" y="152400"/>
            <a:ext cx="1981200" cy="65563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="0" dirty="0"/>
          </a:p>
        </p:txBody>
      </p:sp>
      <p:sp>
        <p:nvSpPr>
          <p:cNvPr id="5" name="Rectangle 7"/>
          <p:cNvSpPr/>
          <p:nvPr/>
        </p:nvSpPr>
        <p:spPr>
          <a:xfrm>
            <a:off x="152400" y="153988"/>
            <a:ext cx="6705600" cy="6553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010400" y="2052960"/>
            <a:ext cx="1981200" cy="1828800"/>
          </a:xfrm>
        </p:spPr>
        <p:txBody>
          <a:bodyPr anchor="ctr"/>
          <a:lstStyle>
            <a:lvl1pPr marL="0" indent="0" algn="l">
              <a:buNone/>
              <a:defRPr sz="19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57200" y="2052960"/>
            <a:ext cx="6324600" cy="182880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6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39F18543-BAE3-4C25-AA90-33D9C3D98047}" type="datetime1">
              <a:rPr lang="zh-TW" altLang="en-US"/>
              <a:pPr>
                <a:defRPr/>
              </a:pPr>
              <a:t>2018/10/24</a:t>
            </a:fld>
            <a:endParaRPr lang="zh-TW" altLang="en-US"/>
          </a:p>
        </p:txBody>
      </p:sp>
      <p:sp>
        <p:nvSpPr>
          <p:cNvPr id="7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F76EA948-8EBC-45B7-870A-3F8504F3A662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  <p:sp>
        <p:nvSpPr>
          <p:cNvPr id="8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r>
              <a:rPr lang="zh-TW" altLang="en-US"/>
              <a:t>彭淑芬老師製作</a:t>
            </a:r>
          </a:p>
        </p:txBody>
      </p:sp>
    </p:spTree>
    <p:extLst>
      <p:ext uri="{BB962C8B-B14F-4D97-AF65-F5344CB8AC3E}">
        <p14:creationId xmlns:p14="http://schemas.microsoft.com/office/powerpoint/2010/main" val="6304845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2D34A1-389B-4917-A113-B281DF3BB748}" type="datetime1">
              <a:rPr lang="zh-TW" altLang="en-US"/>
              <a:pPr>
                <a:defRPr/>
              </a:pPr>
              <a:t>2018/10/24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/>
              <a:t>彭淑芬老師製作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A0A411-4B0B-4326-AB30-02A0FAF76359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8901302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9EF81C-BAF9-4003-BC58-5DF462AA890A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1177315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86550" y="355600"/>
            <a:ext cx="2101850" cy="5770563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381000" y="355600"/>
            <a:ext cx="6153150" cy="5770563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6011BF-AEC0-40B0-9999-775AD827A84D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862730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D5B642-EBE1-4289-BC09-4A325BCD572F}" type="datetime1">
              <a:rPr lang="zh-TW" altLang="en-US"/>
              <a:pPr>
                <a:defRPr/>
              </a:pPr>
              <a:t>2018/10/24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/>
              <a:t>彭淑芬老師製作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487E8D-CD66-4724-A201-FA4CEA591759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30350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12D8A4-8E4A-4A91-AA1D-7ED37AFB8CC5}" type="datetime1">
              <a:rPr lang="zh-TW" altLang="en-US"/>
              <a:pPr>
                <a:defRPr/>
              </a:pPr>
              <a:t>2018/10/24</a:t>
            </a:fld>
            <a:endParaRPr lang="zh-TW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/>
              <a:t>彭淑芬老師製作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97DDDB-2AB6-4F00-9867-817DCADC9EDB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219622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86550" y="355600"/>
            <a:ext cx="2101850" cy="5770563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381000" y="355600"/>
            <a:ext cx="6153150" cy="5770563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6C0EF9-69A4-46B2-89D0-9026CB30DF0E}" type="datetime1">
              <a:rPr lang="zh-TW" altLang="en-US"/>
              <a:pPr>
                <a:defRPr/>
              </a:pPr>
              <a:t>2018/10/24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/>
              <a:t>彭淑芬老師製作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ACAA33-58AE-43BF-BAA8-1DC964CFCA79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378991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AE4A53-4B80-4A6F-9097-0D6D49CA50C1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335771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1A6A33-A05E-4A21-9B84-D6BE06E44ECA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049796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9A7EDA-2A30-40D3-BE4D-8C730255B6AE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795537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381000" y="1719263"/>
            <a:ext cx="4127500" cy="4406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60900" y="1719263"/>
            <a:ext cx="4127500" cy="4406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F06150-A068-483B-94FE-C5C832831875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699608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D6C4F1-8E06-435D-9F3D-58D7CD0E24EC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309975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E39CBF-1E33-4766-975B-704B07FDF26F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745913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62A8B8-E42E-4051-98D6-8EA2F07617A1}" type="datetime1">
              <a:rPr lang="zh-TW" altLang="en-US"/>
              <a:pPr>
                <a:defRPr/>
              </a:pPr>
              <a:t>2018/10/24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/>
              <a:t>彭淑芬老師製作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C30940-4F54-43B8-AADF-CD1B048DB90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916948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2798E6-9A21-4E68-A944-F9231962E169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602714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835D0F-AC54-498B-9D9E-F97C14C4AC05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144368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A9FB59-E6CA-4C80-ABC1-1ACEEB393394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150689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E2121F-35F6-46DB-8408-BF2825A03A6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150429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86550" y="355600"/>
            <a:ext cx="2101850" cy="5770563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381000" y="355600"/>
            <a:ext cx="6153150" cy="5770563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E7A5BB-2712-4D6E-8C80-AE09B195969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7976040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8E90D3-2E76-41CD-8C67-7024F08FA771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213386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A49DD6-990A-4FDC-A257-A23CE8EB3DA0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733718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42E65A-F5DE-4A57-850F-43EF97321C48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7448523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381000" y="1719263"/>
            <a:ext cx="4127500" cy="4406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60900" y="1719263"/>
            <a:ext cx="4127500" cy="4406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B382A8-BB45-4D9B-B078-3697408268B0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280861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8A821C-DF41-4FF1-8546-CC8F872EE411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113017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7010400" y="152400"/>
            <a:ext cx="1981200" cy="65563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="0" dirty="0"/>
          </a:p>
        </p:txBody>
      </p:sp>
      <p:sp>
        <p:nvSpPr>
          <p:cNvPr id="5" name="Rectangle 7"/>
          <p:cNvSpPr/>
          <p:nvPr/>
        </p:nvSpPr>
        <p:spPr>
          <a:xfrm>
            <a:off x="152400" y="153988"/>
            <a:ext cx="6705600" cy="6553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62799" y="2892277"/>
            <a:ext cx="1600201" cy="1645920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bg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81000" y="2892277"/>
            <a:ext cx="6324600" cy="164592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6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E6291C2F-143D-4210-BE5B-6EEC0D620387}" type="datetime1">
              <a:rPr lang="zh-TW" altLang="en-US"/>
              <a:pPr>
                <a:defRPr/>
              </a:pPr>
              <a:t>2018/10/24</a:t>
            </a:fld>
            <a:endParaRPr lang="zh-TW" altLang="en-US"/>
          </a:p>
        </p:txBody>
      </p:sp>
      <p:sp>
        <p:nvSpPr>
          <p:cNvPr id="7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060032B5-72EA-4025-AA8E-93870601AE08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  <p:sp>
        <p:nvSpPr>
          <p:cNvPr id="8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zh-TW" altLang="en-US"/>
              <a:t>彭淑芬老師製作</a:t>
            </a:r>
          </a:p>
        </p:txBody>
      </p:sp>
    </p:spTree>
    <p:extLst>
      <p:ext uri="{BB962C8B-B14F-4D97-AF65-F5344CB8AC3E}">
        <p14:creationId xmlns:p14="http://schemas.microsoft.com/office/powerpoint/2010/main" val="23700246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25BB4F-AE54-48C3-9847-18CB70F1EDFD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7748614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565096-AD8B-445B-88FB-DF4C5186FA68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057030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4E9522-8C3C-49EA-8F6C-02E6A2AC395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2839271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8921B2-1FE6-4721-9FDB-8D5FFA4CC48B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0729532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A4525E-5594-449B-BD9C-798D81F99AE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4281353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86550" y="355600"/>
            <a:ext cx="2101850" cy="5770563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381000" y="355600"/>
            <a:ext cx="6153150" cy="5770563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84B6E8-B348-47BE-A1AD-4F7E7113F3B4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9255067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CDD354-AEC3-4A67-8802-8BD9CB1C5F6E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9654239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09773C-5846-4E93-AF31-F7955506315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74551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8ABC61-CFE1-41AF-A87B-F8F12644A5D2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1866038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381000" y="1719263"/>
            <a:ext cx="4127500" cy="4406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60900" y="1719263"/>
            <a:ext cx="4127500" cy="4406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B3ACEF-BBEE-4FF6-882D-AC33E3F58C0F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291207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19072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2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43B2DB-D84D-49E3-AC41-055645A34C7C}" type="datetime1">
              <a:rPr lang="zh-TW" altLang="en-US"/>
              <a:pPr>
                <a:defRPr/>
              </a:pPr>
              <a:t>2018/10/24</a:t>
            </a:fld>
            <a:endParaRPr lang="zh-TW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/>
              <a:t>彭淑芬老師製作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0C3A76-4A77-4ED8-87D0-F6921332E487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341048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504B72-ADFC-4418-8E04-D864F5F7FF99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4696605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D73AE5-ACBC-4C5A-8714-0ADD23B006B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8128993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027353-0F7C-4E29-B839-4FCDA05B73EA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9404489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9C1E28-9999-4805-BAB6-00ED6CFAE5D4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4733175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552057-9FB5-4568-878C-F7789A99729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4050095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92B2F3-F70E-47D8-AD43-F72E287EDF35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8091363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86550" y="355600"/>
            <a:ext cx="2101850" cy="5770563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381000" y="355600"/>
            <a:ext cx="6153150" cy="5770563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467FC5-63D5-4D3C-A367-6C5CC0FB1C44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1453223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78F071-684D-4523-8229-EBA639BC1421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894793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439EB0-0E95-4507-A80A-7BE5C3F407C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3703599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2FDA78-88BA-4410-A1DB-81F238316E1C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181391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22438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399"/>
            <a:ext cx="4040188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399"/>
            <a:ext cx="4041775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5C4E80-1295-44C8-85BE-41E47FAC47F2}" type="datetime1">
              <a:rPr lang="zh-TW" altLang="en-US"/>
              <a:pPr>
                <a:defRPr/>
              </a:pPr>
              <a:t>2018/10/24</a:t>
            </a:fld>
            <a:endParaRPr lang="zh-TW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/>
              <a:t>彭淑芬老師製作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E25A4E-3CBF-4EF6-8BFE-445124B7A4EF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2456006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381000" y="1719263"/>
            <a:ext cx="4127500" cy="4406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60900" y="1719263"/>
            <a:ext cx="4127500" cy="4406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189B73-C363-4C8C-9D39-2B507CDC4C42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2559662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6153D1-DAC8-4C03-966D-F90C6631484E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6096706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A64ED0-D723-4424-9906-66FDB86AED10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7805664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816609-CDD8-42F5-8C00-97B80682389A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5554401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592B36-FB9A-47CB-95D1-D4F0FC8A679E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4046907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A90F98-F594-4F20-8171-0D552506CA07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0908930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A5B01C-944A-4E46-B9DF-4F0F00F4E361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6608565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86550" y="355600"/>
            <a:ext cx="2101850" cy="5770563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381000" y="355600"/>
            <a:ext cx="6153150" cy="5770563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A0582C-6E55-44AE-8FAE-20B7FC34EE9A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3586708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C21300-F95A-4FA1-9ED9-B332E99F9815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0090248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C59E9B-4968-4C97-B5E5-92898D71C7C2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967814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09F3E9-EB66-47F6-898F-93D0AF17FBBF}" type="datetime1">
              <a:rPr lang="zh-TW" altLang="en-US"/>
              <a:pPr>
                <a:defRPr/>
              </a:pPr>
              <a:t>2018/10/24</a:t>
            </a:fld>
            <a:endParaRPr lang="zh-TW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/>
              <a:t>彭淑芬老師製作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481CD8-A4E8-47A4-BEF2-6DB6974F98D9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4752525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91669D-0A92-42A5-83FB-11EDA8A766DF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8785748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381000" y="1719263"/>
            <a:ext cx="4127500" cy="4406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60900" y="1719263"/>
            <a:ext cx="4127500" cy="4406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1169FA-1B60-479D-8F63-A16C9626AF2C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6122276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74951A-C537-438F-BB1D-31141374918A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5489603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D2B5F6-3688-42A2-8B76-5C169ACDC091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1587805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4C171F-DF3F-4AA5-ABD2-392D4FD12DF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7089351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016F7B-9971-4D6D-BFA9-5CC513706608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0706722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24A3BC-4E4E-4657-B187-6BAECB55B521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7972466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89A82E-5444-4715-87D8-72E8FE5F57ED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6619981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86550" y="355600"/>
            <a:ext cx="2101850" cy="5770563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381000" y="355600"/>
            <a:ext cx="6153150" cy="5770563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36379D-2147-4EDC-8771-8D42CB7FA26D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4809123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98F444-8C0A-428E-913C-8E9978618D2A}" type="datetime1">
              <a:rPr lang="zh-TW" altLang="en-US"/>
              <a:pPr>
                <a:defRPr/>
              </a:pPr>
              <a:t>2018/10/24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/>
              <a:t>彭淑芬老師製作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9825FC-FDEE-412B-BE7D-334FD506BEC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75906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/>
          <p:nvPr/>
        </p:nvSpPr>
        <p:spPr>
          <a:xfrm>
            <a:off x="152400" y="150813"/>
            <a:ext cx="8831263" cy="655637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="0" dirty="0"/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6FFAE2-E973-4B77-AF40-9036C23F2FCC}" type="datetime1">
              <a:rPr lang="zh-TW" altLang="en-US"/>
              <a:pPr>
                <a:defRPr/>
              </a:pPr>
              <a:t>2018/10/24</a:t>
            </a:fld>
            <a:endParaRPr lang="zh-TW" alt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/>
              <a:t>彭淑芬老師製作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BC163A-001C-46FB-AA60-F7E87BE9C721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423929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2A86B9-C5A9-4B79-957E-E43E7ECCFFED}" type="datetime1">
              <a:rPr lang="zh-TW" altLang="en-US"/>
              <a:pPr>
                <a:defRPr/>
              </a:pPr>
              <a:t>2018/10/24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/>
              <a:t>彭淑芬老師製作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577671-BDEB-4DF3-B1EF-F4A53292C2A2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41500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EFB199-51FE-4C12-9C6C-0D5658E231FA}" type="datetime1">
              <a:rPr lang="zh-TW" altLang="en-US"/>
              <a:pPr>
                <a:defRPr/>
              </a:pPr>
              <a:t>2018/10/24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/>
              <a:t>彭淑芬老師製作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5DDEEE-A296-4250-B5EA-732867F20247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9688256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381000" y="1719263"/>
            <a:ext cx="4127500" cy="4406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60900" y="1719263"/>
            <a:ext cx="4127500" cy="4406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E662B7-F807-4ED6-BA5E-3188E761DFB9}" type="datetime1">
              <a:rPr lang="zh-TW" altLang="en-US"/>
              <a:pPr>
                <a:defRPr/>
              </a:pPr>
              <a:t>2018/10/24</a:t>
            </a:fld>
            <a:endParaRPr lang="zh-TW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/>
              <a:t>彭淑芬老師製作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4B33E4-8345-4D0F-B448-5D0B356C7B42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9247286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BBBC46-3455-4908-A7C7-64840EBF7BD8}" type="datetime1">
              <a:rPr lang="zh-TW" altLang="en-US"/>
              <a:pPr>
                <a:defRPr/>
              </a:pPr>
              <a:t>2018/10/24</a:t>
            </a:fld>
            <a:endParaRPr lang="zh-TW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/>
              <a:t>彭淑芬老師製作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58C000-8628-4031-9970-39D21C27D552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3226386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8FA077-6FE6-49C9-B632-CC261BA3D7E3}" type="datetime1">
              <a:rPr lang="zh-TW" altLang="en-US"/>
              <a:pPr>
                <a:defRPr/>
              </a:pPr>
              <a:t>2018/10/24</a:t>
            </a:fld>
            <a:endParaRPr lang="zh-TW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/>
              <a:t>彭淑芬老師製作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E197A6-30C9-4301-90F2-25BCD472B9C9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3832249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E050A3-5CA4-4F59-9E2C-5EAEB0D0EEC1}" type="datetime1">
              <a:rPr lang="zh-TW" altLang="en-US"/>
              <a:pPr>
                <a:defRPr/>
              </a:pPr>
              <a:t>2018/10/24</a:t>
            </a:fld>
            <a:endParaRPr lang="zh-TW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/>
              <a:t>彭淑芬老師製作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56EB34-F8D0-4AB4-BDA4-0320F176322B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8011957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8385E2-C721-4EB0-A83A-C80AFE5E3B50}" type="datetime1">
              <a:rPr lang="zh-TW" altLang="en-US"/>
              <a:pPr>
                <a:defRPr/>
              </a:pPr>
              <a:t>2018/10/24</a:t>
            </a:fld>
            <a:endParaRPr lang="zh-TW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/>
              <a:t>彭淑芬老師製作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AA0CAA-DF16-4E2A-A3A6-721BEB127620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4406220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C0BD9C-01A4-46CF-B40A-906725A97A7B}" type="datetime1">
              <a:rPr lang="zh-TW" altLang="en-US"/>
              <a:pPr>
                <a:defRPr/>
              </a:pPr>
              <a:t>2018/10/24</a:t>
            </a:fld>
            <a:endParaRPr lang="zh-TW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/>
              <a:t>彭淑芬老師製作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0CFEE2-4598-40D0-9085-7D40E72EEBB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5060402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745581-BD68-4010-8745-A48DBE6BE0D1}" type="datetime1">
              <a:rPr lang="zh-TW" altLang="en-US"/>
              <a:pPr>
                <a:defRPr/>
              </a:pPr>
              <a:t>2018/10/24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/>
              <a:t>彭淑芬老師製作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D5B20B-236E-4363-9E44-F67A5B72789C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596459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86550" y="355600"/>
            <a:ext cx="2101850" cy="5770563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381000" y="355600"/>
            <a:ext cx="6153150" cy="5770563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EA5A40-1A42-4F40-98DB-BB3514325479}" type="datetime1">
              <a:rPr lang="zh-TW" altLang="en-US"/>
              <a:pPr>
                <a:defRPr/>
              </a:pPr>
              <a:t>2018/10/24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/>
              <a:t>彭淑芬老師製作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76848A-95D4-4AA5-BA09-995FD218EEB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713079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="0" dirty="0"/>
          </a:p>
        </p:txBody>
      </p:sp>
      <p:sp>
        <p:nvSpPr>
          <p:cNvPr id="6" name="Rectangle 7"/>
          <p:cNvSpPr/>
          <p:nvPr/>
        </p:nvSpPr>
        <p:spPr>
          <a:xfrm>
            <a:off x="7010400" y="150813"/>
            <a:ext cx="1981200" cy="65563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="0" dirty="0"/>
          </a:p>
        </p:txBody>
      </p:sp>
      <p:sp useBgFill="1">
        <p:nvSpPr>
          <p:cNvPr id="7" name="Rectangle 8"/>
          <p:cNvSpPr/>
          <p:nvPr/>
        </p:nvSpPr>
        <p:spPr>
          <a:xfrm>
            <a:off x="152400" y="152400"/>
            <a:ext cx="6705600" cy="6553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304800"/>
            <a:ext cx="5867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59752" y="2130552"/>
            <a:ext cx="1673352" cy="2816352"/>
          </a:xfrm>
        </p:spPr>
        <p:txBody>
          <a:bodyPr tIns="0"/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7159752" y="457200"/>
            <a:ext cx="1675660" cy="1673352"/>
          </a:xfrm>
        </p:spPr>
        <p:txBody>
          <a:bodyPr anchor="b"/>
          <a:lstStyle>
            <a:lvl1pPr algn="l">
              <a:defRPr sz="2000" spc="150" baseline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6369B1-CB76-4030-868C-F59B66EA5C72}" type="datetime1">
              <a:rPr lang="zh-TW" altLang="en-US"/>
              <a:pPr>
                <a:defRPr/>
              </a:pPr>
              <a:t>2018/10/24</a:t>
            </a:fld>
            <a:endParaRPr lang="zh-TW" altLang="en-US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/>
              <a:t>彭淑芬老師製作</a:t>
            </a:r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DE382E6A-4F45-4D58-BF28-3F11F7F6A8E8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993893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28D460-D008-4465-B51D-6A2991E1FCB2}" type="datetime1">
              <a:rPr lang="zh-TW" altLang="en-US"/>
              <a:pPr>
                <a:defRPr/>
              </a:pPr>
              <a:t>2018/10/24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/>
              <a:t>彭淑芬老師製作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D285FF-8C19-4C94-9975-52F6DA0AC627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0161132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426D42-6379-42E6-94CD-6AA9E2376FD0}" type="datetime1">
              <a:rPr lang="zh-TW" altLang="en-US"/>
              <a:pPr>
                <a:defRPr/>
              </a:pPr>
              <a:t>2018/10/24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/>
              <a:t>彭淑芬老師製作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0DDA39-33A8-40AC-9FC3-EB319C45EF50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2715676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714120-EA41-415D-A3DD-5B11FE840D73}" type="datetime1">
              <a:rPr lang="zh-TW" altLang="en-US"/>
              <a:pPr>
                <a:defRPr/>
              </a:pPr>
              <a:t>2018/10/24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/>
              <a:t>彭淑芬老師製作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30FEDA-2C57-4ADD-A5EA-EB85B9FD1355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1741056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381000" y="1719263"/>
            <a:ext cx="4127500" cy="4406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60900" y="1719263"/>
            <a:ext cx="4127500" cy="4406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3CB054-245A-4F13-B163-73E03E246486}" type="datetime1">
              <a:rPr lang="zh-TW" altLang="en-US"/>
              <a:pPr>
                <a:defRPr/>
              </a:pPr>
              <a:t>2018/10/24</a:t>
            </a:fld>
            <a:endParaRPr lang="zh-TW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/>
              <a:t>彭淑芬老師製作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591BE8-4207-47CD-8CC2-5A0AA183EEFB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7023191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2A4D22-1682-4C12-B7F6-0728D3B76E78}" type="datetime1">
              <a:rPr lang="zh-TW" altLang="en-US"/>
              <a:pPr>
                <a:defRPr/>
              </a:pPr>
              <a:t>2018/10/24</a:t>
            </a:fld>
            <a:endParaRPr lang="zh-TW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/>
              <a:t>彭淑芬老師製作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79A977-A321-44B0-B6FA-1F4310175E35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5693599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2CABC3-888E-4A3F-9B7F-E2C685DB4EA8}" type="datetime1">
              <a:rPr lang="zh-TW" altLang="en-US"/>
              <a:pPr>
                <a:defRPr/>
              </a:pPr>
              <a:t>2018/10/24</a:t>
            </a:fld>
            <a:endParaRPr lang="zh-TW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/>
              <a:t>彭淑芬老師製作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270A5D-8AFC-47C8-95A8-F428A138661E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5962345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2C6ADE-D363-440F-8C30-E9A47D0912BE}" type="datetime1">
              <a:rPr lang="zh-TW" altLang="en-US"/>
              <a:pPr>
                <a:defRPr/>
              </a:pPr>
              <a:t>2018/10/24</a:t>
            </a:fld>
            <a:endParaRPr lang="zh-TW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/>
              <a:t>彭淑芬老師製作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56D815-366A-4E43-9107-4D0F5186DABA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3877985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804E02-43A0-4A34-80AA-0C6241E8D8E6}" type="datetime1">
              <a:rPr lang="zh-TW" altLang="en-US"/>
              <a:pPr>
                <a:defRPr/>
              </a:pPr>
              <a:t>2018/10/24</a:t>
            </a:fld>
            <a:endParaRPr lang="zh-TW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/>
              <a:t>彭淑芬老師製作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A7F9DD-71FA-420E-BFF4-E131279FA8A4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0364055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5C647A-A4BD-4BCC-8D46-F0568D342E2A}" type="datetime1">
              <a:rPr lang="zh-TW" altLang="en-US"/>
              <a:pPr>
                <a:defRPr/>
              </a:pPr>
              <a:t>2018/10/24</a:t>
            </a:fld>
            <a:endParaRPr lang="zh-TW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/>
              <a:t>彭淑芬老師製作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3B1D28-2B6F-4068-9259-C3461EF382EF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4148372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5F8FFB-A122-42CE-85F7-52B20371D090}" type="datetime1">
              <a:rPr lang="zh-TW" altLang="en-US"/>
              <a:pPr>
                <a:defRPr/>
              </a:pPr>
              <a:t>2018/10/24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/>
              <a:t>彭淑芬老師製作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E7D13E-62AD-442C-90BD-75C40A1197EE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202487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="0" dirty="0"/>
          </a:p>
        </p:txBody>
      </p:sp>
      <p:sp useBgFill="1">
        <p:nvSpPr>
          <p:cNvPr id="6" name="Rectangle 8"/>
          <p:cNvSpPr/>
          <p:nvPr/>
        </p:nvSpPr>
        <p:spPr>
          <a:xfrm>
            <a:off x="7010400" y="150813"/>
            <a:ext cx="1981200" cy="65563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="0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" y="152400"/>
            <a:ext cx="6705600" cy="6553200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TW" altLang="en-US" noProof="0" smtClean="0"/>
              <a:t>按一下圖示以新增圖片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62800" y="2133600"/>
            <a:ext cx="1676400" cy="2971800"/>
          </a:xfrm>
        </p:spPr>
        <p:txBody>
          <a:bodyPr tIns="0"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162800" y="460248"/>
            <a:ext cx="1676400" cy="1673352"/>
          </a:xfrm>
        </p:spPr>
        <p:txBody>
          <a:bodyPr anchor="b"/>
          <a:lstStyle>
            <a:lvl1pPr algn="l">
              <a:defRPr sz="2000" spc="150" baseline="0">
                <a:solidFill>
                  <a:schemeClr val="tx2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8CBB7E-8D2D-4E96-A4FE-0D3CF6D32DF7}" type="datetime1">
              <a:rPr lang="zh-TW" altLang="en-US"/>
              <a:pPr>
                <a:defRPr/>
              </a:pPr>
              <a:t>2018/10/24</a:t>
            </a:fld>
            <a:endParaRPr lang="zh-TW" alt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/>
              <a:t>彭淑芬老師製作</a:t>
            </a: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D2289C-A834-44E2-8039-38E1871A741A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564967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86550" y="355600"/>
            <a:ext cx="2101850" cy="5770563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381000" y="355600"/>
            <a:ext cx="6153150" cy="5770563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1276A0-90A8-4DA4-8662-98CCBFBA5659}" type="datetime1">
              <a:rPr lang="zh-TW" altLang="en-US"/>
              <a:pPr>
                <a:defRPr/>
              </a:pPr>
              <a:t>2018/10/24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/>
              <a:t>彭淑芬老師製作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1BAF9C-A3AD-40CC-A619-30C5CA8FBC21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1955170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1A845D-7C44-4FBD-8889-B452F0C518DF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3827960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ACB7CF-89A5-43F2-84A7-BF559BB9360E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600074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A034F6-D7B2-4B0A-9707-C10EB52C4580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4936667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381000" y="1719263"/>
            <a:ext cx="4127500" cy="4406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60900" y="1719263"/>
            <a:ext cx="4127500" cy="4406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FB8EFF-BADB-45BC-8B81-388FDE396452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6124742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090B18-CF7E-4D97-A9C2-FC50344A2B47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4557064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86DC9F-4680-416E-AB0E-D4A0DD23D1E1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7467612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F14C52-55A8-43CD-884D-81842E34121B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60563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869FD7-7F97-4495-BC8B-E2B438766842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3410673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633CDE-DC19-408C-8B9C-63A551B6084D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67167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52400" y="1635125"/>
            <a:ext cx="8831263" cy="504507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="0" dirty="0"/>
          </a:p>
        </p:txBody>
      </p:sp>
      <p:sp>
        <p:nvSpPr>
          <p:cNvPr id="8" name="Rectangle 7"/>
          <p:cNvSpPr/>
          <p:nvPr/>
        </p:nvSpPr>
        <p:spPr>
          <a:xfrm>
            <a:off x="152400" y="152400"/>
            <a:ext cx="8813800" cy="1346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="0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0" y="355600"/>
            <a:ext cx="8382000" cy="10541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719263"/>
            <a:ext cx="8407400" cy="44069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71475" y="6356350"/>
            <a:ext cx="21336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63ED4728-6CA2-455D-8DF9-914AFBD474C4}" type="datetime1">
              <a:rPr lang="zh-TW" altLang="en-US"/>
              <a:pPr>
                <a:defRPr/>
              </a:pPr>
              <a:t>2018/10/24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48000" y="6356350"/>
            <a:ext cx="3352800" cy="274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100" b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zh-TW" altLang="en-US"/>
              <a:t>彭淑芬老師製作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34363" y="6354763"/>
            <a:ext cx="582612" cy="274637"/>
          </a:xfrm>
          <a:prstGeom prst="rect">
            <a:avLst/>
          </a:prstGeom>
          <a:ln w="19050">
            <a:noFill/>
          </a:ln>
        </p:spPr>
        <p:txBody>
          <a:bodyPr vert="horz" lIns="91440" tIns="45720" rIns="91440" bIns="45720" rtlCol="0" anchor="ctr"/>
          <a:lstStyle>
            <a:lvl1pPr algn="ctr">
              <a:defRPr sz="1100" b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64C2B141-ACFA-486B-A12F-AA7C63519C98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822" r:id="rId1"/>
    <p:sldLayoutId id="2147485726" r:id="rId2"/>
    <p:sldLayoutId id="2147485823" r:id="rId3"/>
    <p:sldLayoutId id="2147485727" r:id="rId4"/>
    <p:sldLayoutId id="2147485728" r:id="rId5"/>
    <p:sldLayoutId id="2147485729" r:id="rId6"/>
    <p:sldLayoutId id="2147485824" r:id="rId7"/>
    <p:sldLayoutId id="2147485825" r:id="rId8"/>
    <p:sldLayoutId id="2147485826" r:id="rId9"/>
    <p:sldLayoutId id="2147485730" r:id="rId10"/>
    <p:sldLayoutId id="2147485731" r:id="rId11"/>
    <p:sldLayoutId id="2147485732" r:id="rId12"/>
    <p:sldLayoutId id="2147485733" r:id="rId13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kern="1200" cap="all" spc="2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alibri" pitchFamily="34" charset="0"/>
          <a:ea typeface="標楷體" pitchFamily="65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alibri" pitchFamily="34" charset="0"/>
          <a:ea typeface="標楷體" pitchFamily="65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alibri" pitchFamily="34" charset="0"/>
          <a:ea typeface="標楷體" pitchFamily="65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alibri" pitchFamily="34" charset="0"/>
          <a:ea typeface="標楷體" pitchFamily="65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Garamond" pitchFamily="18" charset="0"/>
          <a:ea typeface="標楷體" pitchFamily="65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Garamond" pitchFamily="18" charset="0"/>
          <a:ea typeface="標楷體" pitchFamily="65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Garamond" pitchFamily="18" charset="0"/>
          <a:ea typeface="標楷體" pitchFamily="65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Garamond" pitchFamily="18" charset="0"/>
          <a:ea typeface="標楷體" pitchFamily="65" charset="-120"/>
        </a:defRPr>
      </a:lvl9pPr>
    </p:titleStyle>
    <p:bodyStyle>
      <a:lvl1pPr marL="27305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 2" pitchFamily="18" charset="2"/>
        <a:buChar char=""/>
        <a:defRPr sz="2000" kern="1200" spc="150">
          <a:solidFill>
            <a:schemeClr val="tx2"/>
          </a:solidFill>
          <a:latin typeface="+mn-lt"/>
          <a:ea typeface="+mn-ea"/>
          <a:cs typeface="+mn-cs"/>
        </a:defRPr>
      </a:lvl1pPr>
      <a:lvl2pPr marL="547688" indent="-1825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800" kern="1200" spc="100">
          <a:solidFill>
            <a:schemeClr val="tx2"/>
          </a:solidFill>
          <a:latin typeface="+mn-lt"/>
          <a:ea typeface="+mn-ea"/>
          <a:cs typeface="+mn-cs"/>
        </a:defRPr>
      </a:lvl2pPr>
      <a:lvl3pPr marL="822325" indent="-182563" algn="l" rtl="0" eaLnBrk="0" fontAlgn="base" hangingPunct="0">
        <a:spcBef>
          <a:spcPct val="20000"/>
        </a:spcBef>
        <a:spcAft>
          <a:spcPct val="0"/>
        </a:spcAft>
        <a:buClr>
          <a:srgbClr val="08A1D9"/>
        </a:buClr>
        <a:buFont typeface="Wingdings" pitchFamily="2" charset="2"/>
        <a:buChar char="§"/>
        <a:defRPr sz="1600" kern="1200" spc="100">
          <a:solidFill>
            <a:schemeClr val="tx2"/>
          </a:solidFill>
          <a:latin typeface="+mn-lt"/>
          <a:ea typeface="+mn-ea"/>
          <a:cs typeface="+mn-cs"/>
        </a:defRPr>
      </a:lvl3pPr>
      <a:lvl4pPr marL="1096963" indent="-182563" algn="l" rtl="0" eaLnBrk="0" fontAlgn="base" hangingPunct="0">
        <a:spcBef>
          <a:spcPct val="20000"/>
        </a:spcBef>
        <a:spcAft>
          <a:spcPct val="0"/>
        </a:spcAft>
        <a:buClr>
          <a:srgbClr val="7C984A"/>
        </a:buClr>
        <a:buFont typeface="Wingdings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1279525" indent="-182563" algn="l" rtl="0" eaLnBrk="0" fontAlgn="base" hangingPunct="0">
        <a:spcBef>
          <a:spcPct val="20000"/>
        </a:spcBef>
        <a:spcAft>
          <a:spcPct val="0"/>
        </a:spcAft>
        <a:buClr>
          <a:srgbClr val="506E94"/>
        </a:buClr>
        <a:buFont typeface="Wingdings" pitchFamily="2" charset="2"/>
        <a:buChar char="§"/>
        <a:defRPr sz="1300" kern="1200" spc="100">
          <a:solidFill>
            <a:schemeClr val="tx2"/>
          </a:solidFill>
          <a:latin typeface="+mn-lt"/>
          <a:ea typeface="+mn-ea"/>
          <a:cs typeface="+mn-cs"/>
        </a:defRPr>
      </a:lvl5pPr>
      <a:lvl6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182880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5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52400" y="1635125"/>
            <a:ext cx="8831263" cy="504507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="0" dirty="0"/>
          </a:p>
        </p:txBody>
      </p:sp>
      <p:sp>
        <p:nvSpPr>
          <p:cNvPr id="8" name="Rectangle 7"/>
          <p:cNvSpPr/>
          <p:nvPr/>
        </p:nvSpPr>
        <p:spPr>
          <a:xfrm>
            <a:off x="152400" y="152400"/>
            <a:ext cx="8813800" cy="1346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="0" dirty="0"/>
          </a:p>
        </p:txBody>
      </p:sp>
      <p:sp>
        <p:nvSpPr>
          <p:cNvPr id="2052" name="Title Placeholder 1"/>
          <p:cNvSpPr>
            <a:spLocks noGrp="1"/>
          </p:cNvSpPr>
          <p:nvPr>
            <p:ph type="title"/>
          </p:nvPr>
        </p:nvSpPr>
        <p:spPr bwMode="auto">
          <a:xfrm>
            <a:off x="381000" y="355600"/>
            <a:ext cx="8382000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  <a:endParaRPr lang="en-US" altLang="zh-TW" smtClean="0"/>
          </a:p>
        </p:txBody>
      </p:sp>
      <p:sp>
        <p:nvSpPr>
          <p:cNvPr id="205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81000" y="1719263"/>
            <a:ext cx="8407400" cy="440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altLang="zh-TW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34363" y="6354763"/>
            <a:ext cx="582612" cy="274637"/>
          </a:xfrm>
          <a:prstGeom prst="rect">
            <a:avLst/>
          </a:prstGeom>
          <a:ln w="19050">
            <a:noFill/>
          </a:ln>
        </p:spPr>
        <p:txBody>
          <a:bodyPr vert="horz" lIns="91440" tIns="45720" rIns="91440" bIns="45720" rtlCol="0" anchor="ctr"/>
          <a:lstStyle>
            <a:lvl1pPr algn="ctr">
              <a:defRPr sz="1100" b="0">
                <a:solidFill>
                  <a:schemeClr val="tx2"/>
                </a:solidFill>
                <a:ea typeface="+mn-ea"/>
              </a:defRPr>
            </a:lvl1pPr>
          </a:lstStyle>
          <a:p>
            <a:pPr>
              <a:defRPr/>
            </a:pPr>
            <a:fld id="{E5D0BAAC-8353-4E38-9548-1B08A74F385A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734" r:id="rId1"/>
    <p:sldLayoutId id="2147485735" r:id="rId2"/>
    <p:sldLayoutId id="2147485736" r:id="rId3"/>
    <p:sldLayoutId id="2147485737" r:id="rId4"/>
    <p:sldLayoutId id="2147485738" r:id="rId5"/>
    <p:sldLayoutId id="2147485739" r:id="rId6"/>
    <p:sldLayoutId id="2147485740" r:id="rId7"/>
    <p:sldLayoutId id="2147485741" r:id="rId8"/>
    <p:sldLayoutId id="2147485742" r:id="rId9"/>
    <p:sldLayoutId id="2147485743" r:id="rId10"/>
    <p:sldLayoutId id="2147485744" r:id="rId1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Calibri" pitchFamily="34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Calibri" pitchFamily="34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Calibri" pitchFamily="34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Calibri" pitchFamily="34" charset="0"/>
          <a:ea typeface="新細明體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Calibri" pitchFamily="34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Calibri" pitchFamily="34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Calibri" pitchFamily="34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Calibri" pitchFamily="34" charset="0"/>
          <a:ea typeface="新細明體" pitchFamily="18" charset="-120"/>
        </a:defRPr>
      </a:lvl9pPr>
    </p:titleStyle>
    <p:bodyStyle>
      <a:lvl1pPr marL="27305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 2" pitchFamily="18" charset="2"/>
        <a:buChar char=""/>
        <a:defRPr kumimoji="1" sz="2000">
          <a:solidFill>
            <a:schemeClr val="tx2"/>
          </a:solidFill>
          <a:latin typeface="+mn-lt"/>
          <a:ea typeface="+mn-ea"/>
          <a:cs typeface="+mn-cs"/>
        </a:defRPr>
      </a:lvl1pPr>
      <a:lvl2pPr marL="547688" indent="-1825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kumimoji="1" sz="2800">
          <a:solidFill>
            <a:schemeClr val="tx2"/>
          </a:solidFill>
          <a:latin typeface="+mn-lt"/>
          <a:ea typeface="+mn-ea"/>
        </a:defRPr>
      </a:lvl2pPr>
      <a:lvl3pPr marL="822325" indent="-182563" algn="l" rtl="0" eaLnBrk="0" fontAlgn="base" hangingPunct="0">
        <a:spcBef>
          <a:spcPct val="20000"/>
        </a:spcBef>
        <a:spcAft>
          <a:spcPct val="0"/>
        </a:spcAft>
        <a:buClr>
          <a:srgbClr val="08A1D9"/>
        </a:buClr>
        <a:buFont typeface="Wingdings" pitchFamily="2" charset="2"/>
        <a:buChar char="§"/>
        <a:defRPr kumimoji="1" sz="1600">
          <a:solidFill>
            <a:schemeClr val="tx2"/>
          </a:solidFill>
          <a:latin typeface="+mn-lt"/>
          <a:ea typeface="+mn-ea"/>
        </a:defRPr>
      </a:lvl3pPr>
      <a:lvl4pPr marL="1096963" indent="-182563" algn="l" rtl="0" eaLnBrk="0" fontAlgn="base" hangingPunct="0">
        <a:spcBef>
          <a:spcPct val="20000"/>
        </a:spcBef>
        <a:spcAft>
          <a:spcPct val="0"/>
        </a:spcAft>
        <a:buClr>
          <a:srgbClr val="7C984A"/>
        </a:buClr>
        <a:buFont typeface="Wingdings" pitchFamily="2" charset="2"/>
        <a:buChar char="§"/>
        <a:defRPr kumimoji="1" sz="1400">
          <a:solidFill>
            <a:schemeClr val="tx2"/>
          </a:solidFill>
          <a:latin typeface="+mn-lt"/>
          <a:ea typeface="+mn-ea"/>
        </a:defRPr>
      </a:lvl4pPr>
      <a:lvl5pPr marL="1279525" indent="-182563" algn="l" rtl="0" eaLnBrk="0" fontAlgn="base" hangingPunct="0">
        <a:spcBef>
          <a:spcPct val="20000"/>
        </a:spcBef>
        <a:spcAft>
          <a:spcPct val="0"/>
        </a:spcAft>
        <a:buClr>
          <a:srgbClr val="506E94"/>
        </a:buClr>
        <a:buFont typeface="Wingdings" pitchFamily="2" charset="2"/>
        <a:buChar char="§"/>
        <a:defRPr kumimoji="1" sz="1300">
          <a:solidFill>
            <a:schemeClr val="tx2"/>
          </a:solidFill>
          <a:latin typeface="+mn-lt"/>
          <a:ea typeface="+mn-ea"/>
        </a:defRPr>
      </a:lvl5pPr>
      <a:lvl6pPr marL="1736725" indent="-182563" algn="l" rtl="0" fontAlgn="base">
        <a:spcBef>
          <a:spcPct val="20000"/>
        </a:spcBef>
        <a:spcAft>
          <a:spcPct val="0"/>
        </a:spcAft>
        <a:buClr>
          <a:srgbClr val="506E94"/>
        </a:buClr>
        <a:buFont typeface="Wingdings" pitchFamily="2" charset="2"/>
        <a:buChar char="§"/>
        <a:defRPr kumimoji="1" sz="1300">
          <a:solidFill>
            <a:schemeClr val="tx2"/>
          </a:solidFill>
          <a:latin typeface="+mn-lt"/>
          <a:ea typeface="+mn-ea"/>
        </a:defRPr>
      </a:lvl6pPr>
      <a:lvl7pPr marL="2193925" indent="-182563" algn="l" rtl="0" fontAlgn="base">
        <a:spcBef>
          <a:spcPct val="20000"/>
        </a:spcBef>
        <a:spcAft>
          <a:spcPct val="0"/>
        </a:spcAft>
        <a:buClr>
          <a:srgbClr val="506E94"/>
        </a:buClr>
        <a:buFont typeface="Wingdings" pitchFamily="2" charset="2"/>
        <a:buChar char="§"/>
        <a:defRPr kumimoji="1" sz="1300">
          <a:solidFill>
            <a:schemeClr val="tx2"/>
          </a:solidFill>
          <a:latin typeface="+mn-lt"/>
          <a:ea typeface="+mn-ea"/>
        </a:defRPr>
      </a:lvl7pPr>
      <a:lvl8pPr marL="2651125" indent="-182563" algn="l" rtl="0" fontAlgn="base">
        <a:spcBef>
          <a:spcPct val="20000"/>
        </a:spcBef>
        <a:spcAft>
          <a:spcPct val="0"/>
        </a:spcAft>
        <a:buClr>
          <a:srgbClr val="506E94"/>
        </a:buClr>
        <a:buFont typeface="Wingdings" pitchFamily="2" charset="2"/>
        <a:buChar char="§"/>
        <a:defRPr kumimoji="1" sz="1300">
          <a:solidFill>
            <a:schemeClr val="tx2"/>
          </a:solidFill>
          <a:latin typeface="+mn-lt"/>
          <a:ea typeface="+mn-ea"/>
        </a:defRPr>
      </a:lvl8pPr>
      <a:lvl9pPr marL="3108325" indent="-182563" algn="l" rtl="0" fontAlgn="base">
        <a:spcBef>
          <a:spcPct val="20000"/>
        </a:spcBef>
        <a:spcAft>
          <a:spcPct val="0"/>
        </a:spcAft>
        <a:buClr>
          <a:srgbClr val="506E94"/>
        </a:buClr>
        <a:buFont typeface="Wingdings" pitchFamily="2" charset="2"/>
        <a:buChar char="§"/>
        <a:defRPr kumimoji="1" sz="1300">
          <a:solidFill>
            <a:schemeClr val="tx2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52400" y="1635125"/>
            <a:ext cx="8831263" cy="504507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="0" dirty="0"/>
          </a:p>
        </p:txBody>
      </p:sp>
      <p:sp>
        <p:nvSpPr>
          <p:cNvPr id="8" name="Rectangle 7"/>
          <p:cNvSpPr/>
          <p:nvPr/>
        </p:nvSpPr>
        <p:spPr>
          <a:xfrm>
            <a:off x="152400" y="152400"/>
            <a:ext cx="8813800" cy="1346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="0" dirty="0"/>
          </a:p>
        </p:txBody>
      </p:sp>
      <p:sp>
        <p:nvSpPr>
          <p:cNvPr id="3076" name="Title Placeholder 1"/>
          <p:cNvSpPr>
            <a:spLocks noGrp="1"/>
          </p:cNvSpPr>
          <p:nvPr>
            <p:ph type="title"/>
          </p:nvPr>
        </p:nvSpPr>
        <p:spPr bwMode="auto">
          <a:xfrm>
            <a:off x="381000" y="355600"/>
            <a:ext cx="8382000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  <a:endParaRPr lang="en-US" altLang="zh-TW" smtClean="0"/>
          </a:p>
        </p:txBody>
      </p:sp>
      <p:sp>
        <p:nvSpPr>
          <p:cNvPr id="307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81000" y="1719263"/>
            <a:ext cx="8407400" cy="440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altLang="zh-TW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34363" y="6354763"/>
            <a:ext cx="582612" cy="274637"/>
          </a:xfrm>
          <a:prstGeom prst="rect">
            <a:avLst/>
          </a:prstGeom>
          <a:ln w="19050">
            <a:noFill/>
          </a:ln>
        </p:spPr>
        <p:txBody>
          <a:bodyPr vert="horz" lIns="91440" tIns="45720" rIns="91440" bIns="45720" rtlCol="0" anchor="ctr"/>
          <a:lstStyle>
            <a:lvl1pPr algn="ctr">
              <a:defRPr sz="1100" b="0">
                <a:solidFill>
                  <a:schemeClr val="tx2"/>
                </a:solidFill>
                <a:ea typeface="+mn-ea"/>
              </a:defRPr>
            </a:lvl1pPr>
          </a:lstStyle>
          <a:p>
            <a:pPr>
              <a:defRPr/>
            </a:pPr>
            <a:fld id="{8575989E-86A8-4463-923F-72AF2A134144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745" r:id="rId1"/>
    <p:sldLayoutId id="2147485746" r:id="rId2"/>
    <p:sldLayoutId id="2147485747" r:id="rId3"/>
    <p:sldLayoutId id="2147485748" r:id="rId4"/>
    <p:sldLayoutId id="2147485749" r:id="rId5"/>
    <p:sldLayoutId id="2147485750" r:id="rId6"/>
    <p:sldLayoutId id="2147485751" r:id="rId7"/>
    <p:sldLayoutId id="2147485752" r:id="rId8"/>
    <p:sldLayoutId id="2147485753" r:id="rId9"/>
    <p:sldLayoutId id="2147485754" r:id="rId10"/>
    <p:sldLayoutId id="2147485755" r:id="rId1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Calibri" pitchFamily="34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Calibri" pitchFamily="34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Calibri" pitchFamily="34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Calibri" pitchFamily="34" charset="0"/>
          <a:ea typeface="新細明體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Calibri" pitchFamily="34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Calibri" pitchFamily="34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Calibri" pitchFamily="34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Calibri" pitchFamily="34" charset="0"/>
          <a:ea typeface="新細明體" pitchFamily="18" charset="-120"/>
        </a:defRPr>
      </a:lvl9pPr>
    </p:titleStyle>
    <p:bodyStyle>
      <a:lvl1pPr marL="27305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 2" pitchFamily="18" charset="2"/>
        <a:buChar char=""/>
        <a:defRPr kumimoji="1" sz="2000">
          <a:solidFill>
            <a:schemeClr val="tx2"/>
          </a:solidFill>
          <a:latin typeface="+mn-lt"/>
          <a:ea typeface="+mn-ea"/>
          <a:cs typeface="+mn-cs"/>
        </a:defRPr>
      </a:lvl1pPr>
      <a:lvl2pPr marL="547688" indent="-1825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kumimoji="1" sz="2800">
          <a:solidFill>
            <a:schemeClr val="tx2"/>
          </a:solidFill>
          <a:latin typeface="+mn-lt"/>
          <a:ea typeface="+mn-ea"/>
        </a:defRPr>
      </a:lvl2pPr>
      <a:lvl3pPr marL="822325" indent="-182563" algn="l" rtl="0" eaLnBrk="0" fontAlgn="base" hangingPunct="0">
        <a:spcBef>
          <a:spcPct val="20000"/>
        </a:spcBef>
        <a:spcAft>
          <a:spcPct val="0"/>
        </a:spcAft>
        <a:buClr>
          <a:srgbClr val="08A1D9"/>
        </a:buClr>
        <a:buFont typeface="Wingdings" pitchFamily="2" charset="2"/>
        <a:buChar char="§"/>
        <a:defRPr kumimoji="1" sz="1600">
          <a:solidFill>
            <a:schemeClr val="tx2"/>
          </a:solidFill>
          <a:latin typeface="+mn-lt"/>
          <a:ea typeface="+mn-ea"/>
        </a:defRPr>
      </a:lvl3pPr>
      <a:lvl4pPr marL="1096963" indent="-182563" algn="l" rtl="0" eaLnBrk="0" fontAlgn="base" hangingPunct="0">
        <a:spcBef>
          <a:spcPct val="20000"/>
        </a:spcBef>
        <a:spcAft>
          <a:spcPct val="0"/>
        </a:spcAft>
        <a:buClr>
          <a:srgbClr val="7C984A"/>
        </a:buClr>
        <a:buFont typeface="Wingdings" pitchFamily="2" charset="2"/>
        <a:buChar char="§"/>
        <a:defRPr kumimoji="1" sz="1400">
          <a:solidFill>
            <a:schemeClr val="tx2"/>
          </a:solidFill>
          <a:latin typeface="+mn-lt"/>
          <a:ea typeface="+mn-ea"/>
        </a:defRPr>
      </a:lvl4pPr>
      <a:lvl5pPr marL="1279525" indent="-182563" algn="l" rtl="0" eaLnBrk="0" fontAlgn="base" hangingPunct="0">
        <a:spcBef>
          <a:spcPct val="20000"/>
        </a:spcBef>
        <a:spcAft>
          <a:spcPct val="0"/>
        </a:spcAft>
        <a:buClr>
          <a:srgbClr val="506E94"/>
        </a:buClr>
        <a:buFont typeface="Wingdings" pitchFamily="2" charset="2"/>
        <a:buChar char="§"/>
        <a:defRPr kumimoji="1" sz="1300">
          <a:solidFill>
            <a:schemeClr val="tx2"/>
          </a:solidFill>
          <a:latin typeface="+mn-lt"/>
          <a:ea typeface="+mn-ea"/>
        </a:defRPr>
      </a:lvl5pPr>
      <a:lvl6pPr marL="1736725" indent="-182563" algn="l" rtl="0" fontAlgn="base">
        <a:spcBef>
          <a:spcPct val="20000"/>
        </a:spcBef>
        <a:spcAft>
          <a:spcPct val="0"/>
        </a:spcAft>
        <a:buClr>
          <a:srgbClr val="506E94"/>
        </a:buClr>
        <a:buFont typeface="Wingdings" pitchFamily="2" charset="2"/>
        <a:buChar char="§"/>
        <a:defRPr kumimoji="1" sz="1300">
          <a:solidFill>
            <a:schemeClr val="tx2"/>
          </a:solidFill>
          <a:latin typeface="+mn-lt"/>
          <a:ea typeface="+mn-ea"/>
        </a:defRPr>
      </a:lvl6pPr>
      <a:lvl7pPr marL="2193925" indent="-182563" algn="l" rtl="0" fontAlgn="base">
        <a:spcBef>
          <a:spcPct val="20000"/>
        </a:spcBef>
        <a:spcAft>
          <a:spcPct val="0"/>
        </a:spcAft>
        <a:buClr>
          <a:srgbClr val="506E94"/>
        </a:buClr>
        <a:buFont typeface="Wingdings" pitchFamily="2" charset="2"/>
        <a:buChar char="§"/>
        <a:defRPr kumimoji="1" sz="1300">
          <a:solidFill>
            <a:schemeClr val="tx2"/>
          </a:solidFill>
          <a:latin typeface="+mn-lt"/>
          <a:ea typeface="+mn-ea"/>
        </a:defRPr>
      </a:lvl7pPr>
      <a:lvl8pPr marL="2651125" indent="-182563" algn="l" rtl="0" fontAlgn="base">
        <a:spcBef>
          <a:spcPct val="20000"/>
        </a:spcBef>
        <a:spcAft>
          <a:spcPct val="0"/>
        </a:spcAft>
        <a:buClr>
          <a:srgbClr val="506E94"/>
        </a:buClr>
        <a:buFont typeface="Wingdings" pitchFamily="2" charset="2"/>
        <a:buChar char="§"/>
        <a:defRPr kumimoji="1" sz="1300">
          <a:solidFill>
            <a:schemeClr val="tx2"/>
          </a:solidFill>
          <a:latin typeface="+mn-lt"/>
          <a:ea typeface="+mn-ea"/>
        </a:defRPr>
      </a:lvl8pPr>
      <a:lvl9pPr marL="3108325" indent="-182563" algn="l" rtl="0" fontAlgn="base">
        <a:spcBef>
          <a:spcPct val="20000"/>
        </a:spcBef>
        <a:spcAft>
          <a:spcPct val="0"/>
        </a:spcAft>
        <a:buClr>
          <a:srgbClr val="506E94"/>
        </a:buClr>
        <a:buFont typeface="Wingdings" pitchFamily="2" charset="2"/>
        <a:buChar char="§"/>
        <a:defRPr kumimoji="1" sz="1300">
          <a:solidFill>
            <a:schemeClr val="tx2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52400" y="1635125"/>
            <a:ext cx="8831263" cy="504507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="0" dirty="0"/>
          </a:p>
        </p:txBody>
      </p:sp>
      <p:sp>
        <p:nvSpPr>
          <p:cNvPr id="8" name="Rectangle 7"/>
          <p:cNvSpPr/>
          <p:nvPr/>
        </p:nvSpPr>
        <p:spPr>
          <a:xfrm>
            <a:off x="152400" y="152400"/>
            <a:ext cx="8813800" cy="1346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="0" dirty="0"/>
          </a:p>
        </p:txBody>
      </p:sp>
      <p:sp>
        <p:nvSpPr>
          <p:cNvPr id="4100" name="Title Placeholder 1"/>
          <p:cNvSpPr>
            <a:spLocks noGrp="1"/>
          </p:cNvSpPr>
          <p:nvPr>
            <p:ph type="title"/>
          </p:nvPr>
        </p:nvSpPr>
        <p:spPr bwMode="auto">
          <a:xfrm>
            <a:off x="381000" y="355600"/>
            <a:ext cx="8382000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  <a:endParaRPr lang="en-US" altLang="zh-TW" smtClean="0"/>
          </a:p>
        </p:txBody>
      </p:sp>
      <p:sp>
        <p:nvSpPr>
          <p:cNvPr id="410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81000" y="1719263"/>
            <a:ext cx="8407400" cy="440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altLang="zh-TW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34363" y="6354763"/>
            <a:ext cx="582612" cy="274637"/>
          </a:xfrm>
          <a:prstGeom prst="rect">
            <a:avLst/>
          </a:prstGeom>
          <a:ln w="19050">
            <a:noFill/>
          </a:ln>
        </p:spPr>
        <p:txBody>
          <a:bodyPr vert="horz" lIns="91440" tIns="45720" rIns="91440" bIns="45720" rtlCol="0" anchor="ctr"/>
          <a:lstStyle>
            <a:lvl1pPr algn="ctr">
              <a:defRPr sz="1100" b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C905E7CA-B1C2-4425-9349-EF20D26B455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756" r:id="rId1"/>
    <p:sldLayoutId id="2147485757" r:id="rId2"/>
    <p:sldLayoutId id="2147485758" r:id="rId3"/>
    <p:sldLayoutId id="2147485759" r:id="rId4"/>
    <p:sldLayoutId id="2147485760" r:id="rId5"/>
    <p:sldLayoutId id="2147485761" r:id="rId6"/>
    <p:sldLayoutId id="2147485762" r:id="rId7"/>
    <p:sldLayoutId id="2147485763" r:id="rId8"/>
    <p:sldLayoutId id="2147485764" r:id="rId9"/>
    <p:sldLayoutId id="2147485765" r:id="rId10"/>
    <p:sldLayoutId id="2147485766" r:id="rId1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Calibri" pitchFamily="34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Calibri" pitchFamily="34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Calibri" pitchFamily="34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Calibri" pitchFamily="34" charset="0"/>
          <a:ea typeface="新細明體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Calibri" pitchFamily="34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Calibri" pitchFamily="34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Calibri" pitchFamily="34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Calibri" pitchFamily="34" charset="0"/>
          <a:ea typeface="新細明體" pitchFamily="18" charset="-120"/>
        </a:defRPr>
      </a:lvl9pPr>
    </p:titleStyle>
    <p:bodyStyle>
      <a:lvl1pPr marL="27305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 2" pitchFamily="18" charset="2"/>
        <a:buChar char=""/>
        <a:defRPr kumimoji="1" sz="2000">
          <a:solidFill>
            <a:schemeClr val="tx2"/>
          </a:solidFill>
          <a:latin typeface="+mn-lt"/>
          <a:ea typeface="+mn-ea"/>
          <a:cs typeface="+mn-cs"/>
        </a:defRPr>
      </a:lvl1pPr>
      <a:lvl2pPr marL="547688" indent="-1825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kumimoji="1" sz="2800">
          <a:solidFill>
            <a:schemeClr val="tx2"/>
          </a:solidFill>
          <a:latin typeface="+mn-lt"/>
          <a:ea typeface="+mn-ea"/>
        </a:defRPr>
      </a:lvl2pPr>
      <a:lvl3pPr marL="822325" indent="-182563" algn="l" rtl="0" eaLnBrk="0" fontAlgn="base" hangingPunct="0">
        <a:spcBef>
          <a:spcPct val="20000"/>
        </a:spcBef>
        <a:spcAft>
          <a:spcPct val="0"/>
        </a:spcAft>
        <a:buClr>
          <a:srgbClr val="08A1D9"/>
        </a:buClr>
        <a:buFont typeface="Wingdings" pitchFamily="2" charset="2"/>
        <a:buChar char="§"/>
        <a:defRPr kumimoji="1" sz="1600">
          <a:solidFill>
            <a:schemeClr val="tx2"/>
          </a:solidFill>
          <a:latin typeface="+mn-lt"/>
          <a:ea typeface="+mn-ea"/>
        </a:defRPr>
      </a:lvl3pPr>
      <a:lvl4pPr marL="1096963" indent="-182563" algn="l" rtl="0" eaLnBrk="0" fontAlgn="base" hangingPunct="0">
        <a:spcBef>
          <a:spcPct val="20000"/>
        </a:spcBef>
        <a:spcAft>
          <a:spcPct val="0"/>
        </a:spcAft>
        <a:buClr>
          <a:srgbClr val="7C984A"/>
        </a:buClr>
        <a:buFont typeface="Wingdings" pitchFamily="2" charset="2"/>
        <a:buChar char="§"/>
        <a:defRPr kumimoji="1" sz="1400">
          <a:solidFill>
            <a:schemeClr val="tx2"/>
          </a:solidFill>
          <a:latin typeface="+mn-lt"/>
          <a:ea typeface="+mn-ea"/>
        </a:defRPr>
      </a:lvl4pPr>
      <a:lvl5pPr marL="1279525" indent="-182563" algn="l" rtl="0" eaLnBrk="0" fontAlgn="base" hangingPunct="0">
        <a:spcBef>
          <a:spcPct val="20000"/>
        </a:spcBef>
        <a:spcAft>
          <a:spcPct val="0"/>
        </a:spcAft>
        <a:buClr>
          <a:srgbClr val="506E94"/>
        </a:buClr>
        <a:buFont typeface="Wingdings" pitchFamily="2" charset="2"/>
        <a:buChar char="§"/>
        <a:defRPr kumimoji="1" sz="1300">
          <a:solidFill>
            <a:schemeClr val="tx2"/>
          </a:solidFill>
          <a:latin typeface="+mn-lt"/>
          <a:ea typeface="+mn-ea"/>
        </a:defRPr>
      </a:lvl5pPr>
      <a:lvl6pPr marL="1736725" indent="-182563" algn="l" rtl="0" fontAlgn="base">
        <a:spcBef>
          <a:spcPct val="20000"/>
        </a:spcBef>
        <a:spcAft>
          <a:spcPct val="0"/>
        </a:spcAft>
        <a:buClr>
          <a:srgbClr val="506E94"/>
        </a:buClr>
        <a:buFont typeface="Wingdings" pitchFamily="2" charset="2"/>
        <a:buChar char="§"/>
        <a:defRPr kumimoji="1" sz="1300">
          <a:solidFill>
            <a:schemeClr val="tx2"/>
          </a:solidFill>
          <a:latin typeface="+mn-lt"/>
          <a:ea typeface="+mn-ea"/>
        </a:defRPr>
      </a:lvl6pPr>
      <a:lvl7pPr marL="2193925" indent="-182563" algn="l" rtl="0" fontAlgn="base">
        <a:spcBef>
          <a:spcPct val="20000"/>
        </a:spcBef>
        <a:spcAft>
          <a:spcPct val="0"/>
        </a:spcAft>
        <a:buClr>
          <a:srgbClr val="506E94"/>
        </a:buClr>
        <a:buFont typeface="Wingdings" pitchFamily="2" charset="2"/>
        <a:buChar char="§"/>
        <a:defRPr kumimoji="1" sz="1300">
          <a:solidFill>
            <a:schemeClr val="tx2"/>
          </a:solidFill>
          <a:latin typeface="+mn-lt"/>
          <a:ea typeface="+mn-ea"/>
        </a:defRPr>
      </a:lvl7pPr>
      <a:lvl8pPr marL="2651125" indent="-182563" algn="l" rtl="0" fontAlgn="base">
        <a:spcBef>
          <a:spcPct val="20000"/>
        </a:spcBef>
        <a:spcAft>
          <a:spcPct val="0"/>
        </a:spcAft>
        <a:buClr>
          <a:srgbClr val="506E94"/>
        </a:buClr>
        <a:buFont typeface="Wingdings" pitchFamily="2" charset="2"/>
        <a:buChar char="§"/>
        <a:defRPr kumimoji="1" sz="1300">
          <a:solidFill>
            <a:schemeClr val="tx2"/>
          </a:solidFill>
          <a:latin typeface="+mn-lt"/>
          <a:ea typeface="+mn-ea"/>
        </a:defRPr>
      </a:lvl8pPr>
      <a:lvl9pPr marL="3108325" indent="-182563" algn="l" rtl="0" fontAlgn="base">
        <a:spcBef>
          <a:spcPct val="20000"/>
        </a:spcBef>
        <a:spcAft>
          <a:spcPct val="0"/>
        </a:spcAft>
        <a:buClr>
          <a:srgbClr val="506E94"/>
        </a:buClr>
        <a:buFont typeface="Wingdings" pitchFamily="2" charset="2"/>
        <a:buChar char="§"/>
        <a:defRPr kumimoji="1" sz="1300">
          <a:solidFill>
            <a:schemeClr val="tx2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52400" y="1635125"/>
            <a:ext cx="8831263" cy="504507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="0" dirty="0"/>
          </a:p>
        </p:txBody>
      </p:sp>
      <p:sp>
        <p:nvSpPr>
          <p:cNvPr id="8" name="Rectangle 7"/>
          <p:cNvSpPr/>
          <p:nvPr/>
        </p:nvSpPr>
        <p:spPr>
          <a:xfrm>
            <a:off x="152400" y="152400"/>
            <a:ext cx="8813800" cy="1346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="0" dirty="0"/>
          </a:p>
        </p:txBody>
      </p:sp>
      <p:sp>
        <p:nvSpPr>
          <p:cNvPr id="5124" name="Title Placeholder 1"/>
          <p:cNvSpPr>
            <a:spLocks noGrp="1"/>
          </p:cNvSpPr>
          <p:nvPr>
            <p:ph type="title"/>
          </p:nvPr>
        </p:nvSpPr>
        <p:spPr bwMode="auto">
          <a:xfrm>
            <a:off x="381000" y="355600"/>
            <a:ext cx="8382000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  <a:endParaRPr lang="en-US" altLang="zh-TW" smtClean="0"/>
          </a:p>
        </p:txBody>
      </p:sp>
      <p:sp>
        <p:nvSpPr>
          <p:cNvPr id="512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81000" y="1719263"/>
            <a:ext cx="8407400" cy="440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altLang="zh-TW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34363" y="6354763"/>
            <a:ext cx="582612" cy="274637"/>
          </a:xfrm>
          <a:prstGeom prst="rect">
            <a:avLst/>
          </a:prstGeom>
          <a:ln w="19050">
            <a:noFill/>
          </a:ln>
        </p:spPr>
        <p:txBody>
          <a:bodyPr vert="horz" lIns="91440" tIns="45720" rIns="91440" bIns="45720" rtlCol="0" anchor="ctr"/>
          <a:lstStyle>
            <a:lvl1pPr algn="ctr">
              <a:defRPr sz="1100" b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27D2066F-8E47-4F26-9462-C0478626F175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767" r:id="rId1"/>
    <p:sldLayoutId id="2147485768" r:id="rId2"/>
    <p:sldLayoutId id="2147485769" r:id="rId3"/>
    <p:sldLayoutId id="2147485770" r:id="rId4"/>
    <p:sldLayoutId id="2147485771" r:id="rId5"/>
    <p:sldLayoutId id="2147485772" r:id="rId6"/>
    <p:sldLayoutId id="2147485773" r:id="rId7"/>
    <p:sldLayoutId id="2147485774" r:id="rId8"/>
    <p:sldLayoutId id="2147485775" r:id="rId9"/>
    <p:sldLayoutId id="2147485776" r:id="rId10"/>
    <p:sldLayoutId id="2147485777" r:id="rId1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Calibri" pitchFamily="34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Calibri" pitchFamily="34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Calibri" pitchFamily="34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Calibri" pitchFamily="34" charset="0"/>
          <a:ea typeface="新細明體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Calibri" pitchFamily="34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Calibri" pitchFamily="34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Calibri" pitchFamily="34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Calibri" pitchFamily="34" charset="0"/>
          <a:ea typeface="新細明體" pitchFamily="18" charset="-120"/>
        </a:defRPr>
      </a:lvl9pPr>
    </p:titleStyle>
    <p:bodyStyle>
      <a:lvl1pPr marL="27305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 2" pitchFamily="18" charset="2"/>
        <a:buChar char=""/>
        <a:defRPr kumimoji="1" sz="2000">
          <a:solidFill>
            <a:schemeClr val="tx2"/>
          </a:solidFill>
          <a:latin typeface="+mn-lt"/>
          <a:ea typeface="+mn-ea"/>
          <a:cs typeface="+mn-cs"/>
        </a:defRPr>
      </a:lvl1pPr>
      <a:lvl2pPr marL="547688" indent="-1825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kumimoji="1" sz="2800">
          <a:solidFill>
            <a:schemeClr val="tx2"/>
          </a:solidFill>
          <a:latin typeface="+mn-lt"/>
          <a:ea typeface="+mn-ea"/>
        </a:defRPr>
      </a:lvl2pPr>
      <a:lvl3pPr marL="822325" indent="-182563" algn="l" rtl="0" eaLnBrk="0" fontAlgn="base" hangingPunct="0">
        <a:spcBef>
          <a:spcPct val="20000"/>
        </a:spcBef>
        <a:spcAft>
          <a:spcPct val="0"/>
        </a:spcAft>
        <a:buClr>
          <a:srgbClr val="08A1D9"/>
        </a:buClr>
        <a:buFont typeface="Wingdings" pitchFamily="2" charset="2"/>
        <a:buChar char="§"/>
        <a:defRPr kumimoji="1" sz="1600">
          <a:solidFill>
            <a:schemeClr val="tx2"/>
          </a:solidFill>
          <a:latin typeface="+mn-lt"/>
          <a:ea typeface="+mn-ea"/>
        </a:defRPr>
      </a:lvl3pPr>
      <a:lvl4pPr marL="1096963" indent="-182563" algn="l" rtl="0" eaLnBrk="0" fontAlgn="base" hangingPunct="0">
        <a:spcBef>
          <a:spcPct val="20000"/>
        </a:spcBef>
        <a:spcAft>
          <a:spcPct val="0"/>
        </a:spcAft>
        <a:buClr>
          <a:srgbClr val="7C984A"/>
        </a:buClr>
        <a:buFont typeface="Wingdings" pitchFamily="2" charset="2"/>
        <a:buChar char="§"/>
        <a:defRPr kumimoji="1" sz="1400">
          <a:solidFill>
            <a:schemeClr val="tx2"/>
          </a:solidFill>
          <a:latin typeface="+mn-lt"/>
          <a:ea typeface="+mn-ea"/>
        </a:defRPr>
      </a:lvl4pPr>
      <a:lvl5pPr marL="1279525" indent="-182563" algn="l" rtl="0" eaLnBrk="0" fontAlgn="base" hangingPunct="0">
        <a:spcBef>
          <a:spcPct val="20000"/>
        </a:spcBef>
        <a:spcAft>
          <a:spcPct val="0"/>
        </a:spcAft>
        <a:buClr>
          <a:srgbClr val="506E94"/>
        </a:buClr>
        <a:buFont typeface="Wingdings" pitchFamily="2" charset="2"/>
        <a:buChar char="§"/>
        <a:defRPr kumimoji="1" sz="1300">
          <a:solidFill>
            <a:schemeClr val="tx2"/>
          </a:solidFill>
          <a:latin typeface="+mn-lt"/>
          <a:ea typeface="+mn-ea"/>
        </a:defRPr>
      </a:lvl5pPr>
      <a:lvl6pPr marL="1736725" indent="-182563" algn="l" rtl="0" fontAlgn="base">
        <a:spcBef>
          <a:spcPct val="20000"/>
        </a:spcBef>
        <a:spcAft>
          <a:spcPct val="0"/>
        </a:spcAft>
        <a:buClr>
          <a:srgbClr val="506E94"/>
        </a:buClr>
        <a:buFont typeface="Wingdings" pitchFamily="2" charset="2"/>
        <a:buChar char="§"/>
        <a:defRPr kumimoji="1" sz="1300">
          <a:solidFill>
            <a:schemeClr val="tx2"/>
          </a:solidFill>
          <a:latin typeface="+mn-lt"/>
          <a:ea typeface="+mn-ea"/>
        </a:defRPr>
      </a:lvl6pPr>
      <a:lvl7pPr marL="2193925" indent="-182563" algn="l" rtl="0" fontAlgn="base">
        <a:spcBef>
          <a:spcPct val="20000"/>
        </a:spcBef>
        <a:spcAft>
          <a:spcPct val="0"/>
        </a:spcAft>
        <a:buClr>
          <a:srgbClr val="506E94"/>
        </a:buClr>
        <a:buFont typeface="Wingdings" pitchFamily="2" charset="2"/>
        <a:buChar char="§"/>
        <a:defRPr kumimoji="1" sz="1300">
          <a:solidFill>
            <a:schemeClr val="tx2"/>
          </a:solidFill>
          <a:latin typeface="+mn-lt"/>
          <a:ea typeface="+mn-ea"/>
        </a:defRPr>
      </a:lvl7pPr>
      <a:lvl8pPr marL="2651125" indent="-182563" algn="l" rtl="0" fontAlgn="base">
        <a:spcBef>
          <a:spcPct val="20000"/>
        </a:spcBef>
        <a:spcAft>
          <a:spcPct val="0"/>
        </a:spcAft>
        <a:buClr>
          <a:srgbClr val="506E94"/>
        </a:buClr>
        <a:buFont typeface="Wingdings" pitchFamily="2" charset="2"/>
        <a:buChar char="§"/>
        <a:defRPr kumimoji="1" sz="1300">
          <a:solidFill>
            <a:schemeClr val="tx2"/>
          </a:solidFill>
          <a:latin typeface="+mn-lt"/>
          <a:ea typeface="+mn-ea"/>
        </a:defRPr>
      </a:lvl8pPr>
      <a:lvl9pPr marL="3108325" indent="-182563" algn="l" rtl="0" fontAlgn="base">
        <a:spcBef>
          <a:spcPct val="20000"/>
        </a:spcBef>
        <a:spcAft>
          <a:spcPct val="0"/>
        </a:spcAft>
        <a:buClr>
          <a:srgbClr val="506E94"/>
        </a:buClr>
        <a:buFont typeface="Wingdings" pitchFamily="2" charset="2"/>
        <a:buChar char="§"/>
        <a:defRPr kumimoji="1" sz="1300">
          <a:solidFill>
            <a:schemeClr val="tx2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52400" y="1635125"/>
            <a:ext cx="8831263" cy="504507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="0" dirty="0"/>
          </a:p>
        </p:txBody>
      </p:sp>
      <p:sp>
        <p:nvSpPr>
          <p:cNvPr id="8" name="Rectangle 7"/>
          <p:cNvSpPr/>
          <p:nvPr/>
        </p:nvSpPr>
        <p:spPr>
          <a:xfrm>
            <a:off x="152400" y="152400"/>
            <a:ext cx="8813800" cy="1346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="0" dirty="0"/>
          </a:p>
        </p:txBody>
      </p:sp>
      <p:sp>
        <p:nvSpPr>
          <p:cNvPr id="6148" name="Title Placeholder 1"/>
          <p:cNvSpPr>
            <a:spLocks noGrp="1"/>
          </p:cNvSpPr>
          <p:nvPr>
            <p:ph type="title"/>
          </p:nvPr>
        </p:nvSpPr>
        <p:spPr bwMode="auto">
          <a:xfrm>
            <a:off x="381000" y="355600"/>
            <a:ext cx="8382000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  <a:endParaRPr lang="en-US" altLang="zh-TW" smtClean="0"/>
          </a:p>
        </p:txBody>
      </p:sp>
      <p:sp>
        <p:nvSpPr>
          <p:cNvPr id="614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81000" y="1719263"/>
            <a:ext cx="8407400" cy="440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altLang="zh-TW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34363" y="6354763"/>
            <a:ext cx="582612" cy="274637"/>
          </a:xfrm>
          <a:prstGeom prst="rect">
            <a:avLst/>
          </a:prstGeom>
          <a:ln w="19050">
            <a:noFill/>
          </a:ln>
        </p:spPr>
        <p:txBody>
          <a:bodyPr vert="horz" lIns="91440" tIns="45720" rIns="91440" bIns="45720" rtlCol="0" anchor="ctr"/>
          <a:lstStyle>
            <a:lvl1pPr algn="ctr">
              <a:defRPr sz="1100" b="0">
                <a:solidFill>
                  <a:schemeClr val="tx2"/>
                </a:solidFill>
                <a:ea typeface="+mn-ea"/>
              </a:defRPr>
            </a:lvl1pPr>
          </a:lstStyle>
          <a:p>
            <a:pPr>
              <a:defRPr/>
            </a:pPr>
            <a:fld id="{CA29A0EA-E9AB-468B-9BA6-36C73A84A314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778" r:id="rId1"/>
    <p:sldLayoutId id="2147485779" r:id="rId2"/>
    <p:sldLayoutId id="2147485780" r:id="rId3"/>
    <p:sldLayoutId id="2147485781" r:id="rId4"/>
    <p:sldLayoutId id="2147485782" r:id="rId5"/>
    <p:sldLayoutId id="2147485783" r:id="rId6"/>
    <p:sldLayoutId id="2147485784" r:id="rId7"/>
    <p:sldLayoutId id="2147485785" r:id="rId8"/>
    <p:sldLayoutId id="2147485786" r:id="rId9"/>
    <p:sldLayoutId id="2147485787" r:id="rId10"/>
    <p:sldLayoutId id="2147485788" r:id="rId1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Calibri" pitchFamily="34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Calibri" pitchFamily="34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Calibri" pitchFamily="34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Calibri" pitchFamily="34" charset="0"/>
          <a:ea typeface="新細明體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Calibri" pitchFamily="34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Calibri" pitchFamily="34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Calibri" pitchFamily="34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Calibri" pitchFamily="34" charset="0"/>
          <a:ea typeface="新細明體" pitchFamily="18" charset="-120"/>
        </a:defRPr>
      </a:lvl9pPr>
    </p:titleStyle>
    <p:bodyStyle>
      <a:lvl1pPr marL="27305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 2" pitchFamily="18" charset="2"/>
        <a:buChar char=""/>
        <a:defRPr kumimoji="1" sz="2000">
          <a:solidFill>
            <a:schemeClr val="tx2"/>
          </a:solidFill>
          <a:latin typeface="+mn-lt"/>
          <a:ea typeface="+mn-ea"/>
          <a:cs typeface="+mn-cs"/>
        </a:defRPr>
      </a:lvl1pPr>
      <a:lvl2pPr marL="547688" indent="-1825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kumimoji="1" sz="2800">
          <a:solidFill>
            <a:schemeClr val="tx2"/>
          </a:solidFill>
          <a:latin typeface="+mn-lt"/>
          <a:ea typeface="+mn-ea"/>
        </a:defRPr>
      </a:lvl2pPr>
      <a:lvl3pPr marL="822325" indent="-182563" algn="l" rtl="0" eaLnBrk="0" fontAlgn="base" hangingPunct="0">
        <a:spcBef>
          <a:spcPct val="20000"/>
        </a:spcBef>
        <a:spcAft>
          <a:spcPct val="0"/>
        </a:spcAft>
        <a:buClr>
          <a:srgbClr val="08A1D9"/>
        </a:buClr>
        <a:buFont typeface="Wingdings" pitchFamily="2" charset="2"/>
        <a:buChar char="§"/>
        <a:defRPr kumimoji="1" sz="1600">
          <a:solidFill>
            <a:schemeClr val="tx2"/>
          </a:solidFill>
          <a:latin typeface="+mn-lt"/>
          <a:ea typeface="+mn-ea"/>
        </a:defRPr>
      </a:lvl3pPr>
      <a:lvl4pPr marL="1096963" indent="-182563" algn="l" rtl="0" eaLnBrk="0" fontAlgn="base" hangingPunct="0">
        <a:spcBef>
          <a:spcPct val="20000"/>
        </a:spcBef>
        <a:spcAft>
          <a:spcPct val="0"/>
        </a:spcAft>
        <a:buClr>
          <a:srgbClr val="7C984A"/>
        </a:buClr>
        <a:buFont typeface="Wingdings" pitchFamily="2" charset="2"/>
        <a:buChar char="§"/>
        <a:defRPr kumimoji="1" sz="1400">
          <a:solidFill>
            <a:schemeClr val="tx2"/>
          </a:solidFill>
          <a:latin typeface="+mn-lt"/>
          <a:ea typeface="+mn-ea"/>
        </a:defRPr>
      </a:lvl4pPr>
      <a:lvl5pPr marL="1279525" indent="-182563" algn="l" rtl="0" eaLnBrk="0" fontAlgn="base" hangingPunct="0">
        <a:spcBef>
          <a:spcPct val="20000"/>
        </a:spcBef>
        <a:spcAft>
          <a:spcPct val="0"/>
        </a:spcAft>
        <a:buClr>
          <a:srgbClr val="506E94"/>
        </a:buClr>
        <a:buFont typeface="Wingdings" pitchFamily="2" charset="2"/>
        <a:buChar char="§"/>
        <a:defRPr kumimoji="1" sz="1300">
          <a:solidFill>
            <a:schemeClr val="tx2"/>
          </a:solidFill>
          <a:latin typeface="+mn-lt"/>
          <a:ea typeface="+mn-ea"/>
        </a:defRPr>
      </a:lvl5pPr>
      <a:lvl6pPr marL="1736725" indent="-182563" algn="l" rtl="0" fontAlgn="base">
        <a:spcBef>
          <a:spcPct val="20000"/>
        </a:spcBef>
        <a:spcAft>
          <a:spcPct val="0"/>
        </a:spcAft>
        <a:buClr>
          <a:srgbClr val="506E94"/>
        </a:buClr>
        <a:buFont typeface="Wingdings" pitchFamily="2" charset="2"/>
        <a:buChar char="§"/>
        <a:defRPr kumimoji="1" sz="1300">
          <a:solidFill>
            <a:schemeClr val="tx2"/>
          </a:solidFill>
          <a:latin typeface="+mn-lt"/>
          <a:ea typeface="+mn-ea"/>
        </a:defRPr>
      </a:lvl6pPr>
      <a:lvl7pPr marL="2193925" indent="-182563" algn="l" rtl="0" fontAlgn="base">
        <a:spcBef>
          <a:spcPct val="20000"/>
        </a:spcBef>
        <a:spcAft>
          <a:spcPct val="0"/>
        </a:spcAft>
        <a:buClr>
          <a:srgbClr val="506E94"/>
        </a:buClr>
        <a:buFont typeface="Wingdings" pitchFamily="2" charset="2"/>
        <a:buChar char="§"/>
        <a:defRPr kumimoji="1" sz="1300">
          <a:solidFill>
            <a:schemeClr val="tx2"/>
          </a:solidFill>
          <a:latin typeface="+mn-lt"/>
          <a:ea typeface="+mn-ea"/>
        </a:defRPr>
      </a:lvl7pPr>
      <a:lvl8pPr marL="2651125" indent="-182563" algn="l" rtl="0" fontAlgn="base">
        <a:spcBef>
          <a:spcPct val="20000"/>
        </a:spcBef>
        <a:spcAft>
          <a:spcPct val="0"/>
        </a:spcAft>
        <a:buClr>
          <a:srgbClr val="506E94"/>
        </a:buClr>
        <a:buFont typeface="Wingdings" pitchFamily="2" charset="2"/>
        <a:buChar char="§"/>
        <a:defRPr kumimoji="1" sz="1300">
          <a:solidFill>
            <a:schemeClr val="tx2"/>
          </a:solidFill>
          <a:latin typeface="+mn-lt"/>
          <a:ea typeface="+mn-ea"/>
        </a:defRPr>
      </a:lvl8pPr>
      <a:lvl9pPr marL="3108325" indent="-182563" algn="l" rtl="0" fontAlgn="base">
        <a:spcBef>
          <a:spcPct val="20000"/>
        </a:spcBef>
        <a:spcAft>
          <a:spcPct val="0"/>
        </a:spcAft>
        <a:buClr>
          <a:srgbClr val="506E94"/>
        </a:buClr>
        <a:buFont typeface="Wingdings" pitchFamily="2" charset="2"/>
        <a:buChar char="§"/>
        <a:defRPr kumimoji="1" sz="1300">
          <a:solidFill>
            <a:schemeClr val="tx2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52400" y="1635125"/>
            <a:ext cx="8831263" cy="504507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="0" dirty="0"/>
          </a:p>
        </p:txBody>
      </p:sp>
      <p:sp>
        <p:nvSpPr>
          <p:cNvPr id="8" name="Rectangle 7"/>
          <p:cNvSpPr/>
          <p:nvPr/>
        </p:nvSpPr>
        <p:spPr>
          <a:xfrm>
            <a:off x="152400" y="152400"/>
            <a:ext cx="8813800" cy="1346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="0" dirty="0"/>
          </a:p>
        </p:txBody>
      </p:sp>
      <p:sp>
        <p:nvSpPr>
          <p:cNvPr id="7172" name="Title Placeholder 1"/>
          <p:cNvSpPr>
            <a:spLocks noGrp="1"/>
          </p:cNvSpPr>
          <p:nvPr>
            <p:ph type="title"/>
          </p:nvPr>
        </p:nvSpPr>
        <p:spPr bwMode="auto">
          <a:xfrm>
            <a:off x="381000" y="355600"/>
            <a:ext cx="8382000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  <a:endParaRPr lang="en-US" altLang="zh-TW" smtClean="0"/>
          </a:p>
        </p:txBody>
      </p:sp>
      <p:sp>
        <p:nvSpPr>
          <p:cNvPr id="717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81000" y="1719263"/>
            <a:ext cx="8407400" cy="440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altLang="zh-TW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71475" y="6356350"/>
            <a:ext cx="21336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A66AF2C8-8DF4-4C68-AD92-B734F9364962}" type="datetime1">
              <a:rPr lang="zh-TW" altLang="en-US"/>
              <a:pPr>
                <a:defRPr/>
              </a:pPr>
              <a:t>2018/10/24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48000" y="6356350"/>
            <a:ext cx="3352800" cy="274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100" b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zh-TW" altLang="en-US"/>
              <a:t>彭淑芬老師製作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34363" y="6354763"/>
            <a:ext cx="582612" cy="274637"/>
          </a:xfrm>
          <a:prstGeom prst="rect">
            <a:avLst/>
          </a:prstGeom>
          <a:ln w="19050">
            <a:noFill/>
          </a:ln>
        </p:spPr>
        <p:txBody>
          <a:bodyPr vert="horz" lIns="91440" tIns="45720" rIns="91440" bIns="45720" rtlCol="0" anchor="ctr"/>
          <a:lstStyle>
            <a:lvl1pPr algn="ctr">
              <a:defRPr sz="1100" b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78270141-EFBC-4637-A456-A86BEB94FEAE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789" r:id="rId1"/>
    <p:sldLayoutId id="2147485790" r:id="rId2"/>
    <p:sldLayoutId id="2147485791" r:id="rId3"/>
    <p:sldLayoutId id="2147485792" r:id="rId4"/>
    <p:sldLayoutId id="2147485793" r:id="rId5"/>
    <p:sldLayoutId id="2147485794" r:id="rId6"/>
    <p:sldLayoutId id="2147485795" r:id="rId7"/>
    <p:sldLayoutId id="2147485796" r:id="rId8"/>
    <p:sldLayoutId id="2147485797" r:id="rId9"/>
    <p:sldLayoutId id="2147485798" r:id="rId10"/>
    <p:sldLayoutId id="2147485799" r:id="rId1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Calibri" pitchFamily="34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Calibri" pitchFamily="34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Calibri" pitchFamily="34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Calibri" pitchFamily="34" charset="0"/>
          <a:ea typeface="新細明體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Calibri" pitchFamily="34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Calibri" pitchFamily="34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Calibri" pitchFamily="34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Calibri" pitchFamily="34" charset="0"/>
          <a:ea typeface="新細明體" pitchFamily="18" charset="-120"/>
        </a:defRPr>
      </a:lvl9pPr>
    </p:titleStyle>
    <p:bodyStyle>
      <a:lvl1pPr marL="27305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 2" pitchFamily="18" charset="2"/>
        <a:buChar char=""/>
        <a:defRPr kumimoji="1" sz="2000">
          <a:solidFill>
            <a:schemeClr val="tx2"/>
          </a:solidFill>
          <a:latin typeface="+mn-lt"/>
          <a:ea typeface="+mn-ea"/>
          <a:cs typeface="+mn-cs"/>
        </a:defRPr>
      </a:lvl1pPr>
      <a:lvl2pPr marL="547688" indent="-1825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kumimoji="1" sz="2800">
          <a:solidFill>
            <a:schemeClr val="tx2"/>
          </a:solidFill>
          <a:latin typeface="+mn-lt"/>
          <a:ea typeface="+mn-ea"/>
        </a:defRPr>
      </a:lvl2pPr>
      <a:lvl3pPr marL="822325" indent="-182563" algn="l" rtl="0" eaLnBrk="0" fontAlgn="base" hangingPunct="0">
        <a:spcBef>
          <a:spcPct val="20000"/>
        </a:spcBef>
        <a:spcAft>
          <a:spcPct val="0"/>
        </a:spcAft>
        <a:buClr>
          <a:srgbClr val="08A1D9"/>
        </a:buClr>
        <a:buFont typeface="Wingdings" pitchFamily="2" charset="2"/>
        <a:buChar char="§"/>
        <a:defRPr kumimoji="1" sz="1600">
          <a:solidFill>
            <a:schemeClr val="tx2"/>
          </a:solidFill>
          <a:latin typeface="+mn-lt"/>
          <a:ea typeface="+mn-ea"/>
        </a:defRPr>
      </a:lvl3pPr>
      <a:lvl4pPr marL="1096963" indent="-182563" algn="l" rtl="0" eaLnBrk="0" fontAlgn="base" hangingPunct="0">
        <a:spcBef>
          <a:spcPct val="20000"/>
        </a:spcBef>
        <a:spcAft>
          <a:spcPct val="0"/>
        </a:spcAft>
        <a:buClr>
          <a:srgbClr val="7C984A"/>
        </a:buClr>
        <a:buFont typeface="Wingdings" pitchFamily="2" charset="2"/>
        <a:buChar char="§"/>
        <a:defRPr kumimoji="1" sz="1400">
          <a:solidFill>
            <a:schemeClr val="tx2"/>
          </a:solidFill>
          <a:latin typeface="+mn-lt"/>
          <a:ea typeface="+mn-ea"/>
        </a:defRPr>
      </a:lvl4pPr>
      <a:lvl5pPr marL="1279525" indent="-182563" algn="l" rtl="0" eaLnBrk="0" fontAlgn="base" hangingPunct="0">
        <a:spcBef>
          <a:spcPct val="20000"/>
        </a:spcBef>
        <a:spcAft>
          <a:spcPct val="0"/>
        </a:spcAft>
        <a:buClr>
          <a:srgbClr val="506E94"/>
        </a:buClr>
        <a:buFont typeface="Wingdings" pitchFamily="2" charset="2"/>
        <a:buChar char="§"/>
        <a:defRPr kumimoji="1" sz="1300">
          <a:solidFill>
            <a:schemeClr val="tx2"/>
          </a:solidFill>
          <a:latin typeface="+mn-lt"/>
          <a:ea typeface="+mn-ea"/>
        </a:defRPr>
      </a:lvl5pPr>
      <a:lvl6pPr marL="1736725" indent="-182563" algn="l" rtl="0" fontAlgn="base">
        <a:spcBef>
          <a:spcPct val="20000"/>
        </a:spcBef>
        <a:spcAft>
          <a:spcPct val="0"/>
        </a:spcAft>
        <a:buClr>
          <a:srgbClr val="506E94"/>
        </a:buClr>
        <a:buFont typeface="Wingdings" pitchFamily="2" charset="2"/>
        <a:buChar char="§"/>
        <a:defRPr kumimoji="1" sz="1300">
          <a:solidFill>
            <a:schemeClr val="tx2"/>
          </a:solidFill>
          <a:latin typeface="+mn-lt"/>
          <a:ea typeface="+mn-ea"/>
        </a:defRPr>
      </a:lvl6pPr>
      <a:lvl7pPr marL="2193925" indent="-182563" algn="l" rtl="0" fontAlgn="base">
        <a:spcBef>
          <a:spcPct val="20000"/>
        </a:spcBef>
        <a:spcAft>
          <a:spcPct val="0"/>
        </a:spcAft>
        <a:buClr>
          <a:srgbClr val="506E94"/>
        </a:buClr>
        <a:buFont typeface="Wingdings" pitchFamily="2" charset="2"/>
        <a:buChar char="§"/>
        <a:defRPr kumimoji="1" sz="1300">
          <a:solidFill>
            <a:schemeClr val="tx2"/>
          </a:solidFill>
          <a:latin typeface="+mn-lt"/>
          <a:ea typeface="+mn-ea"/>
        </a:defRPr>
      </a:lvl7pPr>
      <a:lvl8pPr marL="2651125" indent="-182563" algn="l" rtl="0" fontAlgn="base">
        <a:spcBef>
          <a:spcPct val="20000"/>
        </a:spcBef>
        <a:spcAft>
          <a:spcPct val="0"/>
        </a:spcAft>
        <a:buClr>
          <a:srgbClr val="506E94"/>
        </a:buClr>
        <a:buFont typeface="Wingdings" pitchFamily="2" charset="2"/>
        <a:buChar char="§"/>
        <a:defRPr kumimoji="1" sz="1300">
          <a:solidFill>
            <a:schemeClr val="tx2"/>
          </a:solidFill>
          <a:latin typeface="+mn-lt"/>
          <a:ea typeface="+mn-ea"/>
        </a:defRPr>
      </a:lvl8pPr>
      <a:lvl9pPr marL="3108325" indent="-182563" algn="l" rtl="0" fontAlgn="base">
        <a:spcBef>
          <a:spcPct val="20000"/>
        </a:spcBef>
        <a:spcAft>
          <a:spcPct val="0"/>
        </a:spcAft>
        <a:buClr>
          <a:srgbClr val="506E94"/>
        </a:buClr>
        <a:buFont typeface="Wingdings" pitchFamily="2" charset="2"/>
        <a:buChar char="§"/>
        <a:defRPr kumimoji="1" sz="1300">
          <a:solidFill>
            <a:schemeClr val="tx2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52400" y="1635125"/>
            <a:ext cx="8831263" cy="504507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="0" dirty="0"/>
          </a:p>
        </p:txBody>
      </p:sp>
      <p:sp>
        <p:nvSpPr>
          <p:cNvPr id="8" name="Rectangle 7"/>
          <p:cNvSpPr/>
          <p:nvPr/>
        </p:nvSpPr>
        <p:spPr>
          <a:xfrm>
            <a:off x="152400" y="152400"/>
            <a:ext cx="8813800" cy="1346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="0" dirty="0"/>
          </a:p>
        </p:txBody>
      </p:sp>
      <p:sp>
        <p:nvSpPr>
          <p:cNvPr id="8196" name="Title Placeholder 1"/>
          <p:cNvSpPr>
            <a:spLocks noGrp="1"/>
          </p:cNvSpPr>
          <p:nvPr>
            <p:ph type="title"/>
          </p:nvPr>
        </p:nvSpPr>
        <p:spPr bwMode="auto">
          <a:xfrm>
            <a:off x="381000" y="355600"/>
            <a:ext cx="8382000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  <a:endParaRPr lang="en-US" altLang="zh-TW" smtClean="0"/>
          </a:p>
        </p:txBody>
      </p:sp>
      <p:sp>
        <p:nvSpPr>
          <p:cNvPr id="819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81000" y="1719263"/>
            <a:ext cx="8407400" cy="440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altLang="zh-TW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71475" y="6356350"/>
            <a:ext cx="21336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D6C9C193-002B-405B-8D9B-A580E44E357F}" type="datetime1">
              <a:rPr lang="zh-TW" altLang="en-US"/>
              <a:pPr>
                <a:defRPr/>
              </a:pPr>
              <a:t>2018/10/24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48000" y="6356350"/>
            <a:ext cx="3352800" cy="274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100" b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zh-TW" altLang="en-US"/>
              <a:t>彭淑芬老師製作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34363" y="6354763"/>
            <a:ext cx="582612" cy="274637"/>
          </a:xfrm>
          <a:prstGeom prst="rect">
            <a:avLst/>
          </a:prstGeom>
          <a:ln w="19050">
            <a:noFill/>
          </a:ln>
        </p:spPr>
        <p:txBody>
          <a:bodyPr vert="horz" lIns="91440" tIns="45720" rIns="91440" bIns="45720" rtlCol="0" anchor="ctr"/>
          <a:lstStyle>
            <a:lvl1pPr algn="ctr">
              <a:defRPr sz="1100" b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758D437D-AD3B-4945-BCAB-711A8591F70D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800" r:id="rId1"/>
    <p:sldLayoutId id="2147485801" r:id="rId2"/>
    <p:sldLayoutId id="2147485802" r:id="rId3"/>
    <p:sldLayoutId id="2147485803" r:id="rId4"/>
    <p:sldLayoutId id="2147485804" r:id="rId5"/>
    <p:sldLayoutId id="2147485805" r:id="rId6"/>
    <p:sldLayoutId id="2147485806" r:id="rId7"/>
    <p:sldLayoutId id="2147485807" r:id="rId8"/>
    <p:sldLayoutId id="2147485808" r:id="rId9"/>
    <p:sldLayoutId id="2147485809" r:id="rId10"/>
    <p:sldLayoutId id="2147485810" r:id="rId1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Calibri" pitchFamily="34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Calibri" pitchFamily="34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Calibri" pitchFamily="34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Calibri" pitchFamily="34" charset="0"/>
          <a:ea typeface="新細明體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Calibri" pitchFamily="34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Calibri" pitchFamily="34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Calibri" pitchFamily="34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Calibri" pitchFamily="34" charset="0"/>
          <a:ea typeface="新細明體" pitchFamily="18" charset="-120"/>
        </a:defRPr>
      </a:lvl9pPr>
    </p:titleStyle>
    <p:bodyStyle>
      <a:lvl1pPr marL="27305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 2" pitchFamily="18" charset="2"/>
        <a:buChar char=""/>
        <a:defRPr kumimoji="1" sz="2000">
          <a:solidFill>
            <a:schemeClr val="tx2"/>
          </a:solidFill>
          <a:latin typeface="+mn-lt"/>
          <a:ea typeface="+mn-ea"/>
          <a:cs typeface="+mn-cs"/>
        </a:defRPr>
      </a:lvl1pPr>
      <a:lvl2pPr marL="547688" indent="-1825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kumimoji="1" sz="2800">
          <a:solidFill>
            <a:schemeClr val="tx2"/>
          </a:solidFill>
          <a:latin typeface="+mn-lt"/>
          <a:ea typeface="+mn-ea"/>
        </a:defRPr>
      </a:lvl2pPr>
      <a:lvl3pPr marL="822325" indent="-182563" algn="l" rtl="0" eaLnBrk="0" fontAlgn="base" hangingPunct="0">
        <a:spcBef>
          <a:spcPct val="20000"/>
        </a:spcBef>
        <a:spcAft>
          <a:spcPct val="0"/>
        </a:spcAft>
        <a:buClr>
          <a:srgbClr val="08A1D9"/>
        </a:buClr>
        <a:buFont typeface="Wingdings" pitchFamily="2" charset="2"/>
        <a:buChar char="§"/>
        <a:defRPr kumimoji="1" sz="1600">
          <a:solidFill>
            <a:schemeClr val="tx2"/>
          </a:solidFill>
          <a:latin typeface="+mn-lt"/>
          <a:ea typeface="+mn-ea"/>
        </a:defRPr>
      </a:lvl3pPr>
      <a:lvl4pPr marL="1096963" indent="-182563" algn="l" rtl="0" eaLnBrk="0" fontAlgn="base" hangingPunct="0">
        <a:spcBef>
          <a:spcPct val="20000"/>
        </a:spcBef>
        <a:spcAft>
          <a:spcPct val="0"/>
        </a:spcAft>
        <a:buClr>
          <a:srgbClr val="7C984A"/>
        </a:buClr>
        <a:buFont typeface="Wingdings" pitchFamily="2" charset="2"/>
        <a:buChar char="§"/>
        <a:defRPr kumimoji="1" sz="1400">
          <a:solidFill>
            <a:schemeClr val="tx2"/>
          </a:solidFill>
          <a:latin typeface="+mn-lt"/>
          <a:ea typeface="+mn-ea"/>
        </a:defRPr>
      </a:lvl4pPr>
      <a:lvl5pPr marL="1279525" indent="-182563" algn="l" rtl="0" eaLnBrk="0" fontAlgn="base" hangingPunct="0">
        <a:spcBef>
          <a:spcPct val="20000"/>
        </a:spcBef>
        <a:spcAft>
          <a:spcPct val="0"/>
        </a:spcAft>
        <a:buClr>
          <a:srgbClr val="506E94"/>
        </a:buClr>
        <a:buFont typeface="Wingdings" pitchFamily="2" charset="2"/>
        <a:buChar char="§"/>
        <a:defRPr kumimoji="1" sz="1300">
          <a:solidFill>
            <a:schemeClr val="tx2"/>
          </a:solidFill>
          <a:latin typeface="+mn-lt"/>
          <a:ea typeface="+mn-ea"/>
        </a:defRPr>
      </a:lvl5pPr>
      <a:lvl6pPr marL="1736725" indent="-182563" algn="l" rtl="0" fontAlgn="base">
        <a:spcBef>
          <a:spcPct val="20000"/>
        </a:spcBef>
        <a:spcAft>
          <a:spcPct val="0"/>
        </a:spcAft>
        <a:buClr>
          <a:srgbClr val="506E94"/>
        </a:buClr>
        <a:buFont typeface="Wingdings" pitchFamily="2" charset="2"/>
        <a:buChar char="§"/>
        <a:defRPr kumimoji="1" sz="1300">
          <a:solidFill>
            <a:schemeClr val="tx2"/>
          </a:solidFill>
          <a:latin typeface="+mn-lt"/>
          <a:ea typeface="+mn-ea"/>
        </a:defRPr>
      </a:lvl6pPr>
      <a:lvl7pPr marL="2193925" indent="-182563" algn="l" rtl="0" fontAlgn="base">
        <a:spcBef>
          <a:spcPct val="20000"/>
        </a:spcBef>
        <a:spcAft>
          <a:spcPct val="0"/>
        </a:spcAft>
        <a:buClr>
          <a:srgbClr val="506E94"/>
        </a:buClr>
        <a:buFont typeface="Wingdings" pitchFamily="2" charset="2"/>
        <a:buChar char="§"/>
        <a:defRPr kumimoji="1" sz="1300">
          <a:solidFill>
            <a:schemeClr val="tx2"/>
          </a:solidFill>
          <a:latin typeface="+mn-lt"/>
          <a:ea typeface="+mn-ea"/>
        </a:defRPr>
      </a:lvl7pPr>
      <a:lvl8pPr marL="2651125" indent="-182563" algn="l" rtl="0" fontAlgn="base">
        <a:spcBef>
          <a:spcPct val="20000"/>
        </a:spcBef>
        <a:spcAft>
          <a:spcPct val="0"/>
        </a:spcAft>
        <a:buClr>
          <a:srgbClr val="506E94"/>
        </a:buClr>
        <a:buFont typeface="Wingdings" pitchFamily="2" charset="2"/>
        <a:buChar char="§"/>
        <a:defRPr kumimoji="1" sz="1300">
          <a:solidFill>
            <a:schemeClr val="tx2"/>
          </a:solidFill>
          <a:latin typeface="+mn-lt"/>
          <a:ea typeface="+mn-ea"/>
        </a:defRPr>
      </a:lvl8pPr>
      <a:lvl9pPr marL="3108325" indent="-182563" algn="l" rtl="0" fontAlgn="base">
        <a:spcBef>
          <a:spcPct val="20000"/>
        </a:spcBef>
        <a:spcAft>
          <a:spcPct val="0"/>
        </a:spcAft>
        <a:buClr>
          <a:srgbClr val="506E94"/>
        </a:buClr>
        <a:buFont typeface="Wingdings" pitchFamily="2" charset="2"/>
        <a:buChar char="§"/>
        <a:defRPr kumimoji="1" sz="1300">
          <a:solidFill>
            <a:schemeClr val="tx2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52400" y="1635125"/>
            <a:ext cx="8831263" cy="504507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="0" dirty="0"/>
          </a:p>
        </p:txBody>
      </p:sp>
      <p:sp>
        <p:nvSpPr>
          <p:cNvPr id="8" name="Rectangle 7"/>
          <p:cNvSpPr/>
          <p:nvPr/>
        </p:nvSpPr>
        <p:spPr>
          <a:xfrm>
            <a:off x="152400" y="152400"/>
            <a:ext cx="8813800" cy="1346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="0" dirty="0"/>
          </a:p>
        </p:txBody>
      </p:sp>
      <p:sp>
        <p:nvSpPr>
          <p:cNvPr id="9220" name="Title Placeholder 1"/>
          <p:cNvSpPr>
            <a:spLocks noGrp="1"/>
          </p:cNvSpPr>
          <p:nvPr>
            <p:ph type="title"/>
          </p:nvPr>
        </p:nvSpPr>
        <p:spPr bwMode="auto">
          <a:xfrm>
            <a:off x="381000" y="355600"/>
            <a:ext cx="8382000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  <a:endParaRPr lang="en-US" altLang="zh-TW" smtClean="0"/>
          </a:p>
        </p:txBody>
      </p:sp>
      <p:sp>
        <p:nvSpPr>
          <p:cNvPr id="922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81000" y="1719263"/>
            <a:ext cx="8407400" cy="440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altLang="zh-TW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34363" y="6354763"/>
            <a:ext cx="582612" cy="274637"/>
          </a:xfrm>
          <a:prstGeom prst="rect">
            <a:avLst/>
          </a:prstGeom>
          <a:ln w="19050">
            <a:noFill/>
          </a:ln>
        </p:spPr>
        <p:txBody>
          <a:bodyPr vert="horz" lIns="91440" tIns="45720" rIns="91440" bIns="45720" rtlCol="0" anchor="ctr"/>
          <a:lstStyle>
            <a:lvl1pPr algn="ctr">
              <a:defRPr sz="1100" b="0">
                <a:solidFill>
                  <a:schemeClr val="tx2"/>
                </a:solidFill>
                <a:ea typeface="+mn-ea"/>
              </a:defRPr>
            </a:lvl1pPr>
          </a:lstStyle>
          <a:p>
            <a:pPr>
              <a:defRPr/>
            </a:pPr>
            <a:fld id="{41F14243-279A-4137-852D-B206B07AF8E4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811" r:id="rId1"/>
    <p:sldLayoutId id="2147485812" r:id="rId2"/>
    <p:sldLayoutId id="2147485813" r:id="rId3"/>
    <p:sldLayoutId id="2147485814" r:id="rId4"/>
    <p:sldLayoutId id="2147485815" r:id="rId5"/>
    <p:sldLayoutId id="2147485816" r:id="rId6"/>
    <p:sldLayoutId id="2147485817" r:id="rId7"/>
    <p:sldLayoutId id="2147485818" r:id="rId8"/>
    <p:sldLayoutId id="2147485819" r:id="rId9"/>
    <p:sldLayoutId id="2147485820" r:id="rId10"/>
    <p:sldLayoutId id="2147485821" r:id="rId1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Calibri" pitchFamily="34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Calibri" pitchFamily="34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Calibri" pitchFamily="34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Calibri" pitchFamily="34" charset="0"/>
          <a:ea typeface="新細明體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Calibri" pitchFamily="34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Calibri" pitchFamily="34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Calibri" pitchFamily="34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Calibri" pitchFamily="34" charset="0"/>
          <a:ea typeface="新細明體" pitchFamily="18" charset="-120"/>
        </a:defRPr>
      </a:lvl9pPr>
    </p:titleStyle>
    <p:bodyStyle>
      <a:lvl1pPr marL="27305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 2" pitchFamily="18" charset="2"/>
        <a:buChar char=""/>
        <a:defRPr kumimoji="1" sz="2000">
          <a:solidFill>
            <a:schemeClr val="tx2"/>
          </a:solidFill>
          <a:latin typeface="+mn-lt"/>
          <a:ea typeface="+mn-ea"/>
          <a:cs typeface="+mn-cs"/>
        </a:defRPr>
      </a:lvl1pPr>
      <a:lvl2pPr marL="547688" indent="-1825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kumimoji="1" sz="2800">
          <a:solidFill>
            <a:schemeClr val="tx2"/>
          </a:solidFill>
          <a:latin typeface="+mn-lt"/>
          <a:ea typeface="+mn-ea"/>
        </a:defRPr>
      </a:lvl2pPr>
      <a:lvl3pPr marL="822325" indent="-182563" algn="l" rtl="0" eaLnBrk="0" fontAlgn="base" hangingPunct="0">
        <a:spcBef>
          <a:spcPct val="20000"/>
        </a:spcBef>
        <a:spcAft>
          <a:spcPct val="0"/>
        </a:spcAft>
        <a:buClr>
          <a:srgbClr val="08A1D9"/>
        </a:buClr>
        <a:buFont typeface="Wingdings" pitchFamily="2" charset="2"/>
        <a:buChar char="§"/>
        <a:defRPr kumimoji="1" sz="1600">
          <a:solidFill>
            <a:schemeClr val="tx2"/>
          </a:solidFill>
          <a:latin typeface="+mn-lt"/>
          <a:ea typeface="+mn-ea"/>
        </a:defRPr>
      </a:lvl3pPr>
      <a:lvl4pPr marL="1096963" indent="-182563" algn="l" rtl="0" eaLnBrk="0" fontAlgn="base" hangingPunct="0">
        <a:spcBef>
          <a:spcPct val="20000"/>
        </a:spcBef>
        <a:spcAft>
          <a:spcPct val="0"/>
        </a:spcAft>
        <a:buClr>
          <a:srgbClr val="7C984A"/>
        </a:buClr>
        <a:buFont typeface="Wingdings" pitchFamily="2" charset="2"/>
        <a:buChar char="§"/>
        <a:defRPr kumimoji="1" sz="1400">
          <a:solidFill>
            <a:schemeClr val="tx2"/>
          </a:solidFill>
          <a:latin typeface="+mn-lt"/>
          <a:ea typeface="+mn-ea"/>
        </a:defRPr>
      </a:lvl4pPr>
      <a:lvl5pPr marL="1279525" indent="-182563" algn="l" rtl="0" eaLnBrk="0" fontAlgn="base" hangingPunct="0">
        <a:spcBef>
          <a:spcPct val="20000"/>
        </a:spcBef>
        <a:spcAft>
          <a:spcPct val="0"/>
        </a:spcAft>
        <a:buClr>
          <a:srgbClr val="506E94"/>
        </a:buClr>
        <a:buFont typeface="Wingdings" pitchFamily="2" charset="2"/>
        <a:buChar char="§"/>
        <a:defRPr kumimoji="1" sz="1300">
          <a:solidFill>
            <a:schemeClr val="tx2"/>
          </a:solidFill>
          <a:latin typeface="+mn-lt"/>
          <a:ea typeface="+mn-ea"/>
        </a:defRPr>
      </a:lvl5pPr>
      <a:lvl6pPr marL="1736725" indent="-182563" algn="l" rtl="0" fontAlgn="base">
        <a:spcBef>
          <a:spcPct val="20000"/>
        </a:spcBef>
        <a:spcAft>
          <a:spcPct val="0"/>
        </a:spcAft>
        <a:buClr>
          <a:srgbClr val="506E94"/>
        </a:buClr>
        <a:buFont typeface="Wingdings" pitchFamily="2" charset="2"/>
        <a:buChar char="§"/>
        <a:defRPr kumimoji="1" sz="1300">
          <a:solidFill>
            <a:schemeClr val="tx2"/>
          </a:solidFill>
          <a:latin typeface="+mn-lt"/>
          <a:ea typeface="+mn-ea"/>
        </a:defRPr>
      </a:lvl6pPr>
      <a:lvl7pPr marL="2193925" indent="-182563" algn="l" rtl="0" fontAlgn="base">
        <a:spcBef>
          <a:spcPct val="20000"/>
        </a:spcBef>
        <a:spcAft>
          <a:spcPct val="0"/>
        </a:spcAft>
        <a:buClr>
          <a:srgbClr val="506E94"/>
        </a:buClr>
        <a:buFont typeface="Wingdings" pitchFamily="2" charset="2"/>
        <a:buChar char="§"/>
        <a:defRPr kumimoji="1" sz="1300">
          <a:solidFill>
            <a:schemeClr val="tx2"/>
          </a:solidFill>
          <a:latin typeface="+mn-lt"/>
          <a:ea typeface="+mn-ea"/>
        </a:defRPr>
      </a:lvl7pPr>
      <a:lvl8pPr marL="2651125" indent="-182563" algn="l" rtl="0" fontAlgn="base">
        <a:spcBef>
          <a:spcPct val="20000"/>
        </a:spcBef>
        <a:spcAft>
          <a:spcPct val="0"/>
        </a:spcAft>
        <a:buClr>
          <a:srgbClr val="506E94"/>
        </a:buClr>
        <a:buFont typeface="Wingdings" pitchFamily="2" charset="2"/>
        <a:buChar char="§"/>
        <a:defRPr kumimoji="1" sz="1300">
          <a:solidFill>
            <a:schemeClr val="tx2"/>
          </a:solidFill>
          <a:latin typeface="+mn-lt"/>
          <a:ea typeface="+mn-ea"/>
        </a:defRPr>
      </a:lvl8pPr>
      <a:lvl9pPr marL="3108325" indent="-182563" algn="l" rtl="0" fontAlgn="base">
        <a:spcBef>
          <a:spcPct val="20000"/>
        </a:spcBef>
        <a:spcAft>
          <a:spcPct val="0"/>
        </a:spcAft>
        <a:buClr>
          <a:srgbClr val="506E94"/>
        </a:buClr>
        <a:buFont typeface="Wingdings" pitchFamily="2" charset="2"/>
        <a:buChar char="§"/>
        <a:defRPr kumimoji="1" sz="1300">
          <a:solidFill>
            <a:schemeClr val="tx2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12.png"/><Relationship Id="rId5" Type="http://schemas.openxmlformats.org/officeDocument/2006/relationships/slide" Target="slide49.xml"/><Relationship Id="rId4" Type="http://schemas.openxmlformats.org/officeDocument/2006/relationships/image" Target="../media/image18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112.png"/><Relationship Id="rId4" Type="http://schemas.openxmlformats.org/officeDocument/2006/relationships/slide" Target="slide49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12.png"/><Relationship Id="rId5" Type="http://schemas.openxmlformats.org/officeDocument/2006/relationships/slide" Target="slide49.xml"/><Relationship Id="rId4" Type="http://schemas.openxmlformats.org/officeDocument/2006/relationships/image" Target="../media/image19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112.png"/><Relationship Id="rId4" Type="http://schemas.openxmlformats.org/officeDocument/2006/relationships/slide" Target="slide53.xml"/></Relationships>
</file>

<file path=ppt/slides/_rels/slide10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image" Target="../media/image117.png"/><Relationship Id="rId7" Type="http://schemas.openxmlformats.org/officeDocument/2006/relationships/slide" Target="slide53.xm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8.png"/><Relationship Id="rId5" Type="http://schemas.openxmlformats.org/officeDocument/2006/relationships/image" Target="../media/image19.png"/><Relationship Id="rId4" Type="http://schemas.openxmlformats.org/officeDocument/2006/relationships/image" Target="../media/image20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7" Type="http://schemas.openxmlformats.org/officeDocument/2006/relationships/image" Target="../media/image112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3.xml"/><Relationship Id="rId6" Type="http://schemas.openxmlformats.org/officeDocument/2006/relationships/slide" Target="slide54.xml"/><Relationship Id="rId5" Type="http://schemas.openxmlformats.org/officeDocument/2006/relationships/image" Target="../media/image18.png"/><Relationship Id="rId4" Type="http://schemas.openxmlformats.org/officeDocument/2006/relationships/image" Target="../media/image19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9.xml"/><Relationship Id="rId5" Type="http://schemas.openxmlformats.org/officeDocument/2006/relationships/image" Target="../media/image112.png"/><Relationship Id="rId4" Type="http://schemas.openxmlformats.org/officeDocument/2006/relationships/slide" Target="slide44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9.xml"/><Relationship Id="rId5" Type="http://schemas.openxmlformats.org/officeDocument/2006/relationships/image" Target="../media/image112.png"/><Relationship Id="rId4" Type="http://schemas.openxmlformats.org/officeDocument/2006/relationships/slide" Target="slide48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9.xml"/><Relationship Id="rId5" Type="http://schemas.openxmlformats.org/officeDocument/2006/relationships/image" Target="../media/image112.png"/><Relationship Id="rId4" Type="http://schemas.openxmlformats.org/officeDocument/2006/relationships/slide" Target="slide50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59.xml"/><Relationship Id="rId5" Type="http://schemas.openxmlformats.org/officeDocument/2006/relationships/image" Target="../media/image112.png"/><Relationship Id="rId4" Type="http://schemas.openxmlformats.org/officeDocument/2006/relationships/slide" Target="slide5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7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Relationship Id="rId6" Type="http://schemas.openxmlformats.org/officeDocument/2006/relationships/slide" Target="slide12.xml"/><Relationship Id="rId5" Type="http://schemas.openxmlformats.org/officeDocument/2006/relationships/slide" Target="slide19.xml"/><Relationship Id="rId4" Type="http://schemas.openxmlformats.org/officeDocument/2006/relationships/image" Target="../media/image13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0.png"/><Relationship Id="rId5" Type="http://schemas.openxmlformats.org/officeDocument/2006/relationships/slide" Target="slide54.xml"/><Relationship Id="rId4" Type="http://schemas.openxmlformats.org/officeDocument/2006/relationships/image" Target="../media/image12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slide" Target="slide114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slide" Target="slide115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slide" Target="slide118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slide" Target="slide119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slide" Target="slide122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slide" Target="slide123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7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slide" Target="slide124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slide" Target="slide125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slide" Target="slide126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slide" Target="slide127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slide" Target="slide129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slide" Target="slide130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slide" Target="slide131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5.xml"/><Relationship Id="rId4" Type="http://schemas.openxmlformats.org/officeDocument/2006/relationships/image" Target="../media/image7.pn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slide" Target="slide132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slide" Target="slide133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slide" Target="slide134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slide" Target="slide135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slide" Target="slide136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slide" Target="slide137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slide" Target="slide138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slide" Target="slide139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6.xml"/><Relationship Id="rId5" Type="http://schemas.openxmlformats.org/officeDocument/2006/relationships/image" Target="../media/image18.png"/><Relationship Id="rId4" Type="http://schemas.openxmlformats.org/officeDocument/2006/relationships/image" Target="../media/image7.png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slide" Target="slide140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18.png"/><Relationship Id="rId5" Type="http://schemas.openxmlformats.org/officeDocument/2006/relationships/image" Target="../media/image19.pn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slide" Target="slide141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6.xml"/><Relationship Id="rId5" Type="http://schemas.openxmlformats.org/officeDocument/2006/relationships/image" Target="../media/image20.png"/><Relationship Id="rId4" Type="http://schemas.openxmlformats.org/officeDocument/2006/relationships/image" Target="../media/image7.png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7.png"/><Relationship Id="rId5" Type="http://schemas.openxmlformats.org/officeDocument/2006/relationships/slide" Target="slide142.xml"/><Relationship Id="rId4" Type="http://schemas.openxmlformats.org/officeDocument/2006/relationships/image" Target="../media/image20.png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6.xml"/><Relationship Id="rId5" Type="http://schemas.openxmlformats.org/officeDocument/2006/relationships/image" Target="../media/image7.png"/><Relationship Id="rId4" Type="http://schemas.openxmlformats.org/officeDocument/2006/relationships/slide" Target="slide143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slide" Target="slide144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slide" Target="slide145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slide" Target="slide146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slide" Target="slide149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slide" Target="slide150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slide" Target="slide151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slide" Target="slide152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slide" Target="slide153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slide" Target="slide154.xml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0.xml"/><Relationship Id="rId4" Type="http://schemas.openxmlformats.org/officeDocument/2006/relationships/image" Target="../media/image7.png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slide" Target="slide155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5.xml"/><Relationship Id="rId4" Type="http://schemas.openxmlformats.org/officeDocument/2006/relationships/image" Target="../media/image7.png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slide" Target="slide156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5.xml"/><Relationship Id="rId4" Type="http://schemas.openxmlformats.org/officeDocument/2006/relationships/image" Target="../media/image7.png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slide" Target="slide157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5.xml"/><Relationship Id="rId4" Type="http://schemas.openxmlformats.org/officeDocument/2006/relationships/image" Target="../media/image7.png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0.xml"/><Relationship Id="rId5" Type="http://schemas.openxmlformats.org/officeDocument/2006/relationships/image" Target="../media/image7.png"/><Relationship Id="rId4" Type="http://schemas.openxmlformats.org/officeDocument/2006/relationships/slide" Target="slide158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slide" Target="slide159.xml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0.xml"/><Relationship Id="rId4" Type="http://schemas.openxmlformats.org/officeDocument/2006/relationships/image" Target="../media/image7.png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0.xml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slide" Target="slide162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png"/><Relationship Id="rId4" Type="http://schemas.openxmlformats.org/officeDocument/2006/relationships/slide" Target="slide163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slide" Target="slide164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png"/><Relationship Id="rId4" Type="http://schemas.openxmlformats.org/officeDocument/2006/relationships/slide" Target="slide165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slide" Target="slide166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png"/><Relationship Id="rId4" Type="http://schemas.openxmlformats.org/officeDocument/2006/relationships/slide" Target="slide167.xml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ngelfire.com/art/bookreport4u/doc.html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slide" Target="slide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slide" Target="slide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png"/><Relationship Id="rId4" Type="http://schemas.openxmlformats.org/officeDocument/2006/relationships/slide" Target="slide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3" Type="http://schemas.openxmlformats.org/officeDocument/2006/relationships/slide" Target="slide32.xml"/><Relationship Id="rId7" Type="http://schemas.openxmlformats.org/officeDocument/2006/relationships/image" Target="../media/image1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slide" Target="slide33.xml"/><Relationship Id="rId4" Type="http://schemas.openxmlformats.org/officeDocument/2006/relationships/image" Target="../media/image17.jpeg"/><Relationship Id="rId9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35.xml"/><Relationship Id="rId13" Type="http://schemas.openxmlformats.org/officeDocument/2006/relationships/slide" Target="slide23.xml"/><Relationship Id="rId3" Type="http://schemas.openxmlformats.org/officeDocument/2006/relationships/image" Target="../media/image18.png"/><Relationship Id="rId7" Type="http://schemas.openxmlformats.org/officeDocument/2006/relationships/image" Target="../media/image17.jpeg"/><Relationship Id="rId12" Type="http://schemas.openxmlformats.org/officeDocument/2006/relationships/image" Target="../media/image2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34.xml"/><Relationship Id="rId11" Type="http://schemas.openxmlformats.org/officeDocument/2006/relationships/slide" Target="slide38.xml"/><Relationship Id="rId5" Type="http://schemas.openxmlformats.org/officeDocument/2006/relationships/image" Target="../media/image19.png"/><Relationship Id="rId10" Type="http://schemas.openxmlformats.org/officeDocument/2006/relationships/slide" Target="slide40.xml"/><Relationship Id="rId4" Type="http://schemas.openxmlformats.org/officeDocument/2006/relationships/image" Target="../media/image20.png"/><Relationship Id="rId9" Type="http://schemas.openxmlformats.org/officeDocument/2006/relationships/slide" Target="slide39.xml"/><Relationship Id="rId1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22.png"/><Relationship Id="rId4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28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slide" Target="slide2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31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slide" Target="slide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4.png"/><Relationship Id="rId4" Type="http://schemas.openxmlformats.org/officeDocument/2006/relationships/slide" Target="slide2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4.png"/><Relationship Id="rId4" Type="http://schemas.openxmlformats.org/officeDocument/2006/relationships/slide" Target="slide2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4.png"/><Relationship Id="rId4" Type="http://schemas.openxmlformats.org/officeDocument/2006/relationships/slide" Target="slide2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" Target="slide36.xm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18.png"/><Relationship Id="rId4" Type="http://schemas.openxmlformats.org/officeDocument/2006/relationships/image" Target="../media/image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37.xm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.png"/><Relationship Id="rId4" Type="http://schemas.openxmlformats.org/officeDocument/2006/relationships/image" Target="../media/image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4.png"/><Relationship Id="rId4" Type="http://schemas.openxmlformats.org/officeDocument/2006/relationships/slide" Target="slide2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22.xml"/><Relationship Id="rId5" Type="http://schemas.openxmlformats.org/officeDocument/2006/relationships/image" Target="../media/image20.png"/><Relationship Id="rId4" Type="http://schemas.openxmlformats.org/officeDocument/2006/relationships/image" Target="../media/image1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4.png"/><Relationship Id="rId4" Type="http://schemas.openxmlformats.org/officeDocument/2006/relationships/slide" Target="slide2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hyperlink" Target="https://www.youtube.com/watch?v=fivNBhVB75s" TargetMode="External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2.png"/><Relationship Id="rId7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slide" Target="slide41.xml"/><Relationship Id="rId4" Type="http://schemas.openxmlformats.org/officeDocument/2006/relationships/image" Target="../media/image2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" Target="slide42.xm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.png"/><Relationship Id="rId4" Type="http://schemas.openxmlformats.org/officeDocument/2006/relationships/image" Target="../media/image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4.png"/><Relationship Id="rId4" Type="http://schemas.openxmlformats.org/officeDocument/2006/relationships/slide" Target="slide2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slide" Target="slide44.xml"/><Relationship Id="rId7" Type="http://schemas.openxmlformats.org/officeDocument/2006/relationships/slide" Target="slide52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Relationship Id="rId6" Type="http://schemas.openxmlformats.org/officeDocument/2006/relationships/slide" Target="slide51.xml"/><Relationship Id="rId5" Type="http://schemas.openxmlformats.org/officeDocument/2006/relationships/slide" Target="slide50.xml"/><Relationship Id="rId4" Type="http://schemas.openxmlformats.org/officeDocument/2006/relationships/slide" Target="slide48.xml"/><Relationship Id="rId9" Type="http://schemas.openxmlformats.org/officeDocument/2006/relationships/image" Target="../media/image12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slide" Target="slide66.xml"/><Relationship Id="rId18" Type="http://schemas.openxmlformats.org/officeDocument/2006/relationships/image" Target="../media/image33.png"/><Relationship Id="rId26" Type="http://schemas.openxmlformats.org/officeDocument/2006/relationships/image" Target="../media/image38.png"/><Relationship Id="rId3" Type="http://schemas.openxmlformats.org/officeDocument/2006/relationships/slide" Target="slide45.xml"/><Relationship Id="rId21" Type="http://schemas.openxmlformats.org/officeDocument/2006/relationships/image" Target="../media/image35.png"/><Relationship Id="rId7" Type="http://schemas.openxmlformats.org/officeDocument/2006/relationships/slide" Target="slide86.xml"/><Relationship Id="rId12" Type="http://schemas.openxmlformats.org/officeDocument/2006/relationships/image" Target="../media/image29.png"/><Relationship Id="rId17" Type="http://schemas.openxmlformats.org/officeDocument/2006/relationships/image" Target="../media/image32.png"/><Relationship Id="rId25" Type="http://schemas.openxmlformats.org/officeDocument/2006/relationships/image" Target="../media/image37.png"/><Relationship Id="rId2" Type="http://schemas.openxmlformats.org/officeDocument/2006/relationships/image" Target="../media/image6.jpeg"/><Relationship Id="rId16" Type="http://schemas.openxmlformats.org/officeDocument/2006/relationships/image" Target="../media/image31.png"/><Relationship Id="rId20" Type="http://schemas.openxmlformats.org/officeDocument/2006/relationships/image" Target="../media/image34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6.png"/><Relationship Id="rId11" Type="http://schemas.openxmlformats.org/officeDocument/2006/relationships/slide" Target="slide106.xml"/><Relationship Id="rId24" Type="http://schemas.openxmlformats.org/officeDocument/2006/relationships/image" Target="../media/image19.png"/><Relationship Id="rId5" Type="http://schemas.openxmlformats.org/officeDocument/2006/relationships/slide" Target="slide56.xml"/><Relationship Id="rId15" Type="http://schemas.openxmlformats.org/officeDocument/2006/relationships/image" Target="../media/image30.png"/><Relationship Id="rId23" Type="http://schemas.openxmlformats.org/officeDocument/2006/relationships/image" Target="../media/image20.png"/><Relationship Id="rId28" Type="http://schemas.openxmlformats.org/officeDocument/2006/relationships/image" Target="../media/image39.png"/><Relationship Id="rId10" Type="http://schemas.openxmlformats.org/officeDocument/2006/relationships/image" Target="../media/image28.png"/><Relationship Id="rId19" Type="http://schemas.openxmlformats.org/officeDocument/2006/relationships/slide" Target="slide67.xml"/><Relationship Id="rId4" Type="http://schemas.openxmlformats.org/officeDocument/2006/relationships/image" Target="../media/image7.png"/><Relationship Id="rId9" Type="http://schemas.openxmlformats.org/officeDocument/2006/relationships/slide" Target="slide55.xml"/><Relationship Id="rId14" Type="http://schemas.openxmlformats.org/officeDocument/2006/relationships/image" Target="../media/image25.png"/><Relationship Id="rId22" Type="http://schemas.openxmlformats.org/officeDocument/2006/relationships/image" Target="../media/image36.png"/><Relationship Id="rId27" Type="http://schemas.openxmlformats.org/officeDocument/2006/relationships/slide" Target="slide97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4.png"/><Relationship Id="rId18" Type="http://schemas.openxmlformats.org/officeDocument/2006/relationships/image" Target="../media/image37.png"/><Relationship Id="rId3" Type="http://schemas.openxmlformats.org/officeDocument/2006/relationships/slide" Target="slide87.xml"/><Relationship Id="rId21" Type="http://schemas.openxmlformats.org/officeDocument/2006/relationships/image" Target="../media/image39.png"/><Relationship Id="rId7" Type="http://schemas.openxmlformats.org/officeDocument/2006/relationships/slide" Target="slide68.xml"/><Relationship Id="rId12" Type="http://schemas.openxmlformats.org/officeDocument/2006/relationships/image" Target="../media/image43.png"/><Relationship Id="rId17" Type="http://schemas.openxmlformats.org/officeDocument/2006/relationships/image" Target="../media/image47.png"/><Relationship Id="rId2" Type="http://schemas.openxmlformats.org/officeDocument/2006/relationships/image" Target="../media/image6.jpeg"/><Relationship Id="rId16" Type="http://schemas.openxmlformats.org/officeDocument/2006/relationships/image" Target="../media/image46.png"/><Relationship Id="rId20" Type="http://schemas.openxmlformats.org/officeDocument/2006/relationships/slide" Target="slide98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.png"/><Relationship Id="rId11" Type="http://schemas.openxmlformats.org/officeDocument/2006/relationships/slide" Target="slide69.xml"/><Relationship Id="rId5" Type="http://schemas.openxmlformats.org/officeDocument/2006/relationships/slide" Target="slide46.xml"/><Relationship Id="rId15" Type="http://schemas.openxmlformats.org/officeDocument/2006/relationships/image" Target="../media/image20.png"/><Relationship Id="rId10" Type="http://schemas.openxmlformats.org/officeDocument/2006/relationships/image" Target="../media/image42.png"/><Relationship Id="rId19" Type="http://schemas.openxmlformats.org/officeDocument/2006/relationships/image" Target="../media/image38.png"/><Relationship Id="rId4" Type="http://schemas.openxmlformats.org/officeDocument/2006/relationships/image" Target="../media/image27.png"/><Relationship Id="rId9" Type="http://schemas.openxmlformats.org/officeDocument/2006/relationships/image" Target="../media/image41.png"/><Relationship Id="rId14" Type="http://schemas.openxmlformats.org/officeDocument/2006/relationships/image" Target="../media/image45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51.png"/><Relationship Id="rId18" Type="http://schemas.openxmlformats.org/officeDocument/2006/relationships/image" Target="../media/image54.png"/><Relationship Id="rId3" Type="http://schemas.openxmlformats.org/officeDocument/2006/relationships/slide" Target="slide47.xml"/><Relationship Id="rId21" Type="http://schemas.openxmlformats.org/officeDocument/2006/relationships/image" Target="../media/image19.png"/><Relationship Id="rId7" Type="http://schemas.openxmlformats.org/officeDocument/2006/relationships/image" Target="../media/image20.png"/><Relationship Id="rId12" Type="http://schemas.openxmlformats.org/officeDocument/2006/relationships/image" Target="../media/image50.png"/><Relationship Id="rId17" Type="http://schemas.openxmlformats.org/officeDocument/2006/relationships/image" Target="../media/image53.png"/><Relationship Id="rId2" Type="http://schemas.openxmlformats.org/officeDocument/2006/relationships/image" Target="../media/image6.jpeg"/><Relationship Id="rId16" Type="http://schemas.openxmlformats.org/officeDocument/2006/relationships/slide" Target="slide70.xml"/><Relationship Id="rId20" Type="http://schemas.openxmlformats.org/officeDocument/2006/relationships/image" Target="../media/image56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7.png"/><Relationship Id="rId11" Type="http://schemas.openxmlformats.org/officeDocument/2006/relationships/image" Target="../media/image49.png"/><Relationship Id="rId24" Type="http://schemas.openxmlformats.org/officeDocument/2006/relationships/image" Target="../media/image39.png"/><Relationship Id="rId5" Type="http://schemas.openxmlformats.org/officeDocument/2006/relationships/slide" Target="slide88.xml"/><Relationship Id="rId15" Type="http://schemas.openxmlformats.org/officeDocument/2006/relationships/image" Target="../media/image52.png"/><Relationship Id="rId23" Type="http://schemas.openxmlformats.org/officeDocument/2006/relationships/slide" Target="slide99.xml"/><Relationship Id="rId10" Type="http://schemas.openxmlformats.org/officeDocument/2006/relationships/image" Target="../media/image48.png"/><Relationship Id="rId19" Type="http://schemas.openxmlformats.org/officeDocument/2006/relationships/image" Target="../media/image55.png"/><Relationship Id="rId4" Type="http://schemas.openxmlformats.org/officeDocument/2006/relationships/image" Target="../media/image7.png"/><Relationship Id="rId9" Type="http://schemas.openxmlformats.org/officeDocument/2006/relationships/slide" Target="slide72.xml"/><Relationship Id="rId14" Type="http://schemas.openxmlformats.org/officeDocument/2006/relationships/slide" Target="slide71.xml"/><Relationship Id="rId22" Type="http://schemas.openxmlformats.org/officeDocument/2006/relationships/image" Target="../media/image37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0.wmf"/><Relationship Id="rId3" Type="http://schemas.openxmlformats.org/officeDocument/2006/relationships/slide" Target="slide43.xml"/><Relationship Id="rId7" Type="http://schemas.openxmlformats.org/officeDocument/2006/relationships/slide" Target="slide73.xml"/><Relationship Id="rId12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7.png"/><Relationship Id="rId11" Type="http://schemas.openxmlformats.org/officeDocument/2006/relationships/slide" Target="slide48.xml"/><Relationship Id="rId5" Type="http://schemas.openxmlformats.org/officeDocument/2006/relationships/slide" Target="slide89.xml"/><Relationship Id="rId10" Type="http://schemas.openxmlformats.org/officeDocument/2006/relationships/image" Target="../media/image18.png"/><Relationship Id="rId4" Type="http://schemas.openxmlformats.org/officeDocument/2006/relationships/image" Target="../media/image57.png"/><Relationship Id="rId9" Type="http://schemas.openxmlformats.org/officeDocument/2006/relationships/image" Target="../media/image59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slide" Target="slide74.xml"/><Relationship Id="rId18" Type="http://schemas.openxmlformats.org/officeDocument/2006/relationships/slide" Target="slide75.xml"/><Relationship Id="rId3" Type="http://schemas.openxmlformats.org/officeDocument/2006/relationships/slide" Target="slide49.xml"/><Relationship Id="rId21" Type="http://schemas.openxmlformats.org/officeDocument/2006/relationships/image" Target="../media/image20.png"/><Relationship Id="rId7" Type="http://schemas.openxmlformats.org/officeDocument/2006/relationships/slide" Target="slide90.xml"/><Relationship Id="rId12" Type="http://schemas.openxmlformats.org/officeDocument/2006/relationships/image" Target="../media/image29.png"/><Relationship Id="rId17" Type="http://schemas.openxmlformats.org/officeDocument/2006/relationships/image" Target="../media/image64.png"/><Relationship Id="rId2" Type="http://schemas.openxmlformats.org/officeDocument/2006/relationships/image" Target="../media/image6.jpeg"/><Relationship Id="rId16" Type="http://schemas.openxmlformats.org/officeDocument/2006/relationships/image" Target="../media/image63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6.png"/><Relationship Id="rId11" Type="http://schemas.openxmlformats.org/officeDocument/2006/relationships/slide" Target="slide107.xml"/><Relationship Id="rId5" Type="http://schemas.openxmlformats.org/officeDocument/2006/relationships/slide" Target="slide59.xml"/><Relationship Id="rId15" Type="http://schemas.openxmlformats.org/officeDocument/2006/relationships/image" Target="../media/image62.png"/><Relationship Id="rId23" Type="http://schemas.openxmlformats.org/officeDocument/2006/relationships/image" Target="../media/image57.png"/><Relationship Id="rId10" Type="http://schemas.openxmlformats.org/officeDocument/2006/relationships/image" Target="../media/image28.png"/><Relationship Id="rId19" Type="http://schemas.openxmlformats.org/officeDocument/2006/relationships/image" Target="../media/image65.png"/><Relationship Id="rId4" Type="http://schemas.openxmlformats.org/officeDocument/2006/relationships/image" Target="../media/image7.png"/><Relationship Id="rId9" Type="http://schemas.openxmlformats.org/officeDocument/2006/relationships/slide" Target="slide58.xml"/><Relationship Id="rId14" Type="http://schemas.openxmlformats.org/officeDocument/2006/relationships/image" Target="../media/image61.png"/><Relationship Id="rId22" Type="http://schemas.openxmlformats.org/officeDocument/2006/relationships/slide" Target="slide43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9.png"/><Relationship Id="rId18" Type="http://schemas.openxmlformats.org/officeDocument/2006/relationships/image" Target="../media/image73.png"/><Relationship Id="rId26" Type="http://schemas.openxmlformats.org/officeDocument/2006/relationships/slide" Target="slide102.xml"/><Relationship Id="rId3" Type="http://schemas.openxmlformats.org/officeDocument/2006/relationships/slide" Target="slide91.xml"/><Relationship Id="rId21" Type="http://schemas.openxmlformats.org/officeDocument/2006/relationships/image" Target="../media/image18.png"/><Relationship Id="rId7" Type="http://schemas.openxmlformats.org/officeDocument/2006/relationships/slide" Target="slide43.xml"/><Relationship Id="rId12" Type="http://schemas.openxmlformats.org/officeDocument/2006/relationships/image" Target="../media/image68.png"/><Relationship Id="rId17" Type="http://schemas.openxmlformats.org/officeDocument/2006/relationships/image" Target="../media/image72.png"/><Relationship Id="rId25" Type="http://schemas.openxmlformats.org/officeDocument/2006/relationships/slide" Target="slide101.xml"/><Relationship Id="rId2" Type="http://schemas.openxmlformats.org/officeDocument/2006/relationships/image" Target="../media/image6.jpeg"/><Relationship Id="rId16" Type="http://schemas.openxmlformats.org/officeDocument/2006/relationships/image" Target="../media/image71.png"/><Relationship Id="rId20" Type="http://schemas.openxmlformats.org/officeDocument/2006/relationships/image" Target="../media/image75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.png"/><Relationship Id="rId11" Type="http://schemas.openxmlformats.org/officeDocument/2006/relationships/image" Target="../media/image67.png"/><Relationship Id="rId24" Type="http://schemas.openxmlformats.org/officeDocument/2006/relationships/image" Target="../media/image39.png"/><Relationship Id="rId5" Type="http://schemas.openxmlformats.org/officeDocument/2006/relationships/slide" Target="slide50.xml"/><Relationship Id="rId15" Type="http://schemas.openxmlformats.org/officeDocument/2006/relationships/slide" Target="slide77.xml"/><Relationship Id="rId23" Type="http://schemas.openxmlformats.org/officeDocument/2006/relationships/slide" Target="slide100.xml"/><Relationship Id="rId10" Type="http://schemas.openxmlformats.org/officeDocument/2006/relationships/image" Target="../media/image66.png"/><Relationship Id="rId19" Type="http://schemas.openxmlformats.org/officeDocument/2006/relationships/image" Target="../media/image74.png"/><Relationship Id="rId4" Type="http://schemas.openxmlformats.org/officeDocument/2006/relationships/image" Target="../media/image27.png"/><Relationship Id="rId9" Type="http://schemas.openxmlformats.org/officeDocument/2006/relationships/slide" Target="slide76.xml"/><Relationship Id="rId14" Type="http://schemas.openxmlformats.org/officeDocument/2006/relationships/image" Target="../media/image70.png"/><Relationship Id="rId22" Type="http://schemas.openxmlformats.org/officeDocument/2006/relationships/image" Target="../media/image19.png"/><Relationship Id="rId27" Type="http://schemas.openxmlformats.org/officeDocument/2006/relationships/image" Target="../media/image3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hyperlink" Target="https://www.youtube.com/watch?v=mbkE9zIwKq0" TargetMode="External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slide" Target="slide43.xml"/><Relationship Id="rId18" Type="http://schemas.openxmlformats.org/officeDocument/2006/relationships/image" Target="../media/image78.png"/><Relationship Id="rId26" Type="http://schemas.openxmlformats.org/officeDocument/2006/relationships/image" Target="../media/image20.png"/><Relationship Id="rId3" Type="http://schemas.openxmlformats.org/officeDocument/2006/relationships/slide" Target="slide61.xml"/><Relationship Id="rId21" Type="http://schemas.openxmlformats.org/officeDocument/2006/relationships/slide" Target="slide79.xml"/><Relationship Id="rId7" Type="http://schemas.openxmlformats.org/officeDocument/2006/relationships/slide" Target="slide60.xml"/><Relationship Id="rId12" Type="http://schemas.openxmlformats.org/officeDocument/2006/relationships/image" Target="../media/image7.png"/><Relationship Id="rId17" Type="http://schemas.openxmlformats.org/officeDocument/2006/relationships/image" Target="../media/image77.png"/><Relationship Id="rId25" Type="http://schemas.openxmlformats.org/officeDocument/2006/relationships/image" Target="../media/image18.png"/><Relationship Id="rId2" Type="http://schemas.openxmlformats.org/officeDocument/2006/relationships/image" Target="../media/image6.jpeg"/><Relationship Id="rId16" Type="http://schemas.openxmlformats.org/officeDocument/2006/relationships/image" Target="../media/image76.png"/><Relationship Id="rId20" Type="http://schemas.openxmlformats.org/officeDocument/2006/relationships/image" Target="../media/image80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7.png"/><Relationship Id="rId11" Type="http://schemas.openxmlformats.org/officeDocument/2006/relationships/slide" Target="slide51.xml"/><Relationship Id="rId24" Type="http://schemas.openxmlformats.org/officeDocument/2006/relationships/image" Target="../media/image83.png"/><Relationship Id="rId5" Type="http://schemas.openxmlformats.org/officeDocument/2006/relationships/slide" Target="slide92.xml"/><Relationship Id="rId15" Type="http://schemas.openxmlformats.org/officeDocument/2006/relationships/slide" Target="slide78.xml"/><Relationship Id="rId23" Type="http://schemas.openxmlformats.org/officeDocument/2006/relationships/image" Target="../media/image82.png"/><Relationship Id="rId28" Type="http://schemas.openxmlformats.org/officeDocument/2006/relationships/image" Target="../media/image38.png"/><Relationship Id="rId10" Type="http://schemas.openxmlformats.org/officeDocument/2006/relationships/image" Target="../media/image29.png"/><Relationship Id="rId19" Type="http://schemas.openxmlformats.org/officeDocument/2006/relationships/image" Target="../media/image79.png"/><Relationship Id="rId4" Type="http://schemas.openxmlformats.org/officeDocument/2006/relationships/image" Target="../media/image26.png"/><Relationship Id="rId9" Type="http://schemas.openxmlformats.org/officeDocument/2006/relationships/slide" Target="slide108.xml"/><Relationship Id="rId14" Type="http://schemas.openxmlformats.org/officeDocument/2006/relationships/image" Target="../media/image57.png"/><Relationship Id="rId22" Type="http://schemas.openxmlformats.org/officeDocument/2006/relationships/image" Target="../media/image81.png"/><Relationship Id="rId27" Type="http://schemas.openxmlformats.org/officeDocument/2006/relationships/image" Target="../media/image37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0.png"/><Relationship Id="rId18" Type="http://schemas.openxmlformats.org/officeDocument/2006/relationships/slide" Target="slide81.xml"/><Relationship Id="rId3" Type="http://schemas.openxmlformats.org/officeDocument/2006/relationships/slide" Target="slide52.xml"/><Relationship Id="rId21" Type="http://schemas.openxmlformats.org/officeDocument/2006/relationships/image" Target="../media/image89.png"/><Relationship Id="rId7" Type="http://schemas.openxmlformats.org/officeDocument/2006/relationships/slide" Target="slide63.xml"/><Relationship Id="rId12" Type="http://schemas.openxmlformats.org/officeDocument/2006/relationships/image" Target="../media/image28.png"/><Relationship Id="rId17" Type="http://schemas.openxmlformats.org/officeDocument/2006/relationships/image" Target="../media/image86.png"/><Relationship Id="rId2" Type="http://schemas.openxmlformats.org/officeDocument/2006/relationships/image" Target="../media/image6.jpeg"/><Relationship Id="rId16" Type="http://schemas.openxmlformats.org/officeDocument/2006/relationships/image" Target="../media/image85.png"/><Relationship Id="rId20" Type="http://schemas.openxmlformats.org/officeDocument/2006/relationships/image" Target="../media/image88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7.png"/><Relationship Id="rId11" Type="http://schemas.openxmlformats.org/officeDocument/2006/relationships/slide" Target="slide62.xml"/><Relationship Id="rId24" Type="http://schemas.openxmlformats.org/officeDocument/2006/relationships/image" Target="../media/image38.png"/><Relationship Id="rId5" Type="http://schemas.openxmlformats.org/officeDocument/2006/relationships/slide" Target="slide43.xml"/><Relationship Id="rId15" Type="http://schemas.openxmlformats.org/officeDocument/2006/relationships/image" Target="../media/image84.png"/><Relationship Id="rId23" Type="http://schemas.openxmlformats.org/officeDocument/2006/relationships/image" Target="../media/image91.png"/><Relationship Id="rId10" Type="http://schemas.openxmlformats.org/officeDocument/2006/relationships/image" Target="../media/image27.png"/><Relationship Id="rId19" Type="http://schemas.openxmlformats.org/officeDocument/2006/relationships/image" Target="../media/image87.png"/><Relationship Id="rId4" Type="http://schemas.openxmlformats.org/officeDocument/2006/relationships/image" Target="../media/image7.png"/><Relationship Id="rId9" Type="http://schemas.openxmlformats.org/officeDocument/2006/relationships/slide" Target="slide93.xml"/><Relationship Id="rId14" Type="http://schemas.openxmlformats.org/officeDocument/2006/relationships/slide" Target="slide80.xml"/><Relationship Id="rId22" Type="http://schemas.openxmlformats.org/officeDocument/2006/relationships/image" Target="../media/image90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92.png"/><Relationship Id="rId18" Type="http://schemas.openxmlformats.org/officeDocument/2006/relationships/image" Target="../media/image38.png"/><Relationship Id="rId3" Type="http://schemas.openxmlformats.org/officeDocument/2006/relationships/slide" Target="slide53.xml"/><Relationship Id="rId7" Type="http://schemas.openxmlformats.org/officeDocument/2006/relationships/slide" Target="slide94.xml"/><Relationship Id="rId12" Type="http://schemas.openxmlformats.org/officeDocument/2006/relationships/slide" Target="slide82.xml"/><Relationship Id="rId17" Type="http://schemas.openxmlformats.org/officeDocument/2006/relationships/image" Target="../media/image96.png"/><Relationship Id="rId2" Type="http://schemas.openxmlformats.org/officeDocument/2006/relationships/image" Target="../media/image6.jpeg"/><Relationship Id="rId16" Type="http://schemas.openxmlformats.org/officeDocument/2006/relationships/image" Target="../media/image95.png"/><Relationship Id="rId20" Type="http://schemas.openxmlformats.org/officeDocument/2006/relationships/image" Target="../media/image57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6.png"/><Relationship Id="rId11" Type="http://schemas.openxmlformats.org/officeDocument/2006/relationships/image" Target="../media/image18.png"/><Relationship Id="rId5" Type="http://schemas.openxmlformats.org/officeDocument/2006/relationships/slide" Target="slide65.xml"/><Relationship Id="rId15" Type="http://schemas.openxmlformats.org/officeDocument/2006/relationships/image" Target="../media/image94.png"/><Relationship Id="rId10" Type="http://schemas.openxmlformats.org/officeDocument/2006/relationships/image" Target="../media/image28.png"/><Relationship Id="rId19" Type="http://schemas.openxmlformats.org/officeDocument/2006/relationships/slide" Target="slide43.xml"/><Relationship Id="rId4" Type="http://schemas.openxmlformats.org/officeDocument/2006/relationships/image" Target="../media/image7.png"/><Relationship Id="rId9" Type="http://schemas.openxmlformats.org/officeDocument/2006/relationships/slide" Target="slide64.xml"/><Relationship Id="rId14" Type="http://schemas.openxmlformats.org/officeDocument/2006/relationships/image" Target="../media/image93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100.png"/><Relationship Id="rId18" Type="http://schemas.openxmlformats.org/officeDocument/2006/relationships/image" Target="../media/image104.png"/><Relationship Id="rId26" Type="http://schemas.openxmlformats.org/officeDocument/2006/relationships/image" Target="../media/image29.png"/><Relationship Id="rId3" Type="http://schemas.openxmlformats.org/officeDocument/2006/relationships/slide" Target="slide54.xml"/><Relationship Id="rId21" Type="http://schemas.openxmlformats.org/officeDocument/2006/relationships/slide" Target="slide103.xml"/><Relationship Id="rId7" Type="http://schemas.openxmlformats.org/officeDocument/2006/relationships/image" Target="../media/image19.png"/><Relationship Id="rId12" Type="http://schemas.openxmlformats.org/officeDocument/2006/relationships/image" Target="../media/image99.png"/><Relationship Id="rId17" Type="http://schemas.openxmlformats.org/officeDocument/2006/relationships/image" Target="../media/image103.png"/><Relationship Id="rId25" Type="http://schemas.openxmlformats.org/officeDocument/2006/relationships/slide" Target="slide109.xml"/><Relationship Id="rId2" Type="http://schemas.openxmlformats.org/officeDocument/2006/relationships/image" Target="../media/image6.jpeg"/><Relationship Id="rId16" Type="http://schemas.openxmlformats.org/officeDocument/2006/relationships/image" Target="../media/image102.png"/><Relationship Id="rId20" Type="http://schemas.openxmlformats.org/officeDocument/2006/relationships/image" Target="../media/image37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7.png"/><Relationship Id="rId11" Type="http://schemas.openxmlformats.org/officeDocument/2006/relationships/image" Target="../media/image98.png"/><Relationship Id="rId24" Type="http://schemas.openxmlformats.org/officeDocument/2006/relationships/image" Target="../media/image38.png"/><Relationship Id="rId5" Type="http://schemas.openxmlformats.org/officeDocument/2006/relationships/slide" Target="slide95.xml"/><Relationship Id="rId15" Type="http://schemas.openxmlformats.org/officeDocument/2006/relationships/image" Target="../media/image101.png"/><Relationship Id="rId23" Type="http://schemas.openxmlformats.org/officeDocument/2006/relationships/slide" Target="slide104.xml"/><Relationship Id="rId10" Type="http://schemas.openxmlformats.org/officeDocument/2006/relationships/image" Target="../media/image97.png"/><Relationship Id="rId19" Type="http://schemas.openxmlformats.org/officeDocument/2006/relationships/image" Target="../media/image105.png"/><Relationship Id="rId4" Type="http://schemas.openxmlformats.org/officeDocument/2006/relationships/image" Target="../media/image7.png"/><Relationship Id="rId9" Type="http://schemas.openxmlformats.org/officeDocument/2006/relationships/slide" Target="slide83.xml"/><Relationship Id="rId14" Type="http://schemas.openxmlformats.org/officeDocument/2006/relationships/slide" Target="slide84.xml"/><Relationship Id="rId22" Type="http://schemas.openxmlformats.org/officeDocument/2006/relationships/image" Target="../media/image39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109.png"/><Relationship Id="rId18" Type="http://schemas.openxmlformats.org/officeDocument/2006/relationships/slide" Target="slide111.xml"/><Relationship Id="rId3" Type="http://schemas.openxmlformats.org/officeDocument/2006/relationships/slide" Target="slide43.xml"/><Relationship Id="rId21" Type="http://schemas.openxmlformats.org/officeDocument/2006/relationships/image" Target="../media/image12.png"/><Relationship Id="rId7" Type="http://schemas.openxmlformats.org/officeDocument/2006/relationships/image" Target="../media/image19.png"/><Relationship Id="rId12" Type="http://schemas.openxmlformats.org/officeDocument/2006/relationships/image" Target="../media/image108.png"/><Relationship Id="rId17" Type="http://schemas.openxmlformats.org/officeDocument/2006/relationships/image" Target="../media/image38.png"/><Relationship Id="rId2" Type="http://schemas.openxmlformats.org/officeDocument/2006/relationships/image" Target="../media/image6.jpeg"/><Relationship Id="rId16" Type="http://schemas.openxmlformats.org/officeDocument/2006/relationships/image" Target="../media/image39.png"/><Relationship Id="rId20" Type="http://schemas.openxmlformats.org/officeDocument/2006/relationships/slide" Target="slide7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7.png"/><Relationship Id="rId11" Type="http://schemas.openxmlformats.org/officeDocument/2006/relationships/image" Target="../media/image107.png"/><Relationship Id="rId5" Type="http://schemas.openxmlformats.org/officeDocument/2006/relationships/slide" Target="slide96.xml"/><Relationship Id="rId15" Type="http://schemas.openxmlformats.org/officeDocument/2006/relationships/slide" Target="slide105.xml"/><Relationship Id="rId10" Type="http://schemas.openxmlformats.org/officeDocument/2006/relationships/image" Target="../media/image106.png"/><Relationship Id="rId19" Type="http://schemas.openxmlformats.org/officeDocument/2006/relationships/image" Target="../media/image110.png"/><Relationship Id="rId4" Type="http://schemas.openxmlformats.org/officeDocument/2006/relationships/image" Target="../media/image57.png"/><Relationship Id="rId9" Type="http://schemas.openxmlformats.org/officeDocument/2006/relationships/slide" Target="slide85.xml"/><Relationship Id="rId14" Type="http://schemas.openxmlformats.org/officeDocument/2006/relationships/image" Target="../media/image37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12.png"/><Relationship Id="rId4" Type="http://schemas.openxmlformats.org/officeDocument/2006/relationships/slide" Target="slide4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7.png"/><Relationship Id="rId4" Type="http://schemas.openxmlformats.org/officeDocument/2006/relationships/slide" Target="slide5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12.png"/><Relationship Id="rId4" Type="http://schemas.openxmlformats.org/officeDocument/2006/relationships/slide" Target="slide4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12.png"/><Relationship Id="rId4" Type="http://schemas.openxmlformats.org/officeDocument/2006/relationships/slide" Target="slide48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12.png"/><Relationship Id="rId4" Type="http://schemas.openxmlformats.org/officeDocument/2006/relationships/slide" Target="slide4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png"/><Relationship Id="rId4" Type="http://schemas.openxmlformats.org/officeDocument/2006/relationships/slide" Target="slide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12.png"/><Relationship Id="rId4" Type="http://schemas.openxmlformats.org/officeDocument/2006/relationships/slide" Target="slide50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12.png"/><Relationship Id="rId4" Type="http://schemas.openxmlformats.org/officeDocument/2006/relationships/slide" Target="slide50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12.png"/><Relationship Id="rId4" Type="http://schemas.openxmlformats.org/officeDocument/2006/relationships/slide" Target="slide5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12.png"/><Relationship Id="rId4" Type="http://schemas.openxmlformats.org/officeDocument/2006/relationships/slide" Target="slide5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12.png"/><Relationship Id="rId4" Type="http://schemas.openxmlformats.org/officeDocument/2006/relationships/slide" Target="slide5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12.png"/><Relationship Id="rId4" Type="http://schemas.openxmlformats.org/officeDocument/2006/relationships/slide" Target="slide5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12.png"/><Relationship Id="rId5" Type="http://schemas.openxmlformats.org/officeDocument/2006/relationships/slide" Target="slide44.xml"/><Relationship Id="rId4" Type="http://schemas.openxmlformats.org/officeDocument/2006/relationships/image" Target="../media/image18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image" Target="../media/image114.png"/><Relationship Id="rId7" Type="http://schemas.openxmlformats.org/officeDocument/2006/relationships/slide" Target="slide44.xm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8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7" Type="http://schemas.openxmlformats.org/officeDocument/2006/relationships/image" Target="../media/image112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6.xml"/><Relationship Id="rId6" Type="http://schemas.openxmlformats.org/officeDocument/2006/relationships/slide" Target="slide45.xml"/><Relationship Id="rId5" Type="http://schemas.openxmlformats.org/officeDocument/2006/relationships/image" Target="../media/image20.png"/><Relationship Id="rId4" Type="http://schemas.openxmlformats.org/officeDocument/2006/relationships/image" Target="../media/image18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12.png"/><Relationship Id="rId5" Type="http://schemas.openxmlformats.org/officeDocument/2006/relationships/slide" Target="slide45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112.xml"/><Relationship Id="rId13" Type="http://schemas.openxmlformats.org/officeDocument/2006/relationships/slide" Target="slide168.xml"/><Relationship Id="rId3" Type="http://schemas.openxmlformats.org/officeDocument/2006/relationships/image" Target="../media/image11.jpeg"/><Relationship Id="rId7" Type="http://schemas.openxmlformats.org/officeDocument/2006/relationships/slide" Target="slide110.xml"/><Relationship Id="rId12" Type="http://schemas.openxmlformats.org/officeDocument/2006/relationships/slide" Target="slide160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43.xml"/><Relationship Id="rId11" Type="http://schemas.openxmlformats.org/officeDocument/2006/relationships/slide" Target="slide147.xml"/><Relationship Id="rId5" Type="http://schemas.openxmlformats.org/officeDocument/2006/relationships/slide" Target="slide20.xml"/><Relationship Id="rId10" Type="http://schemas.openxmlformats.org/officeDocument/2006/relationships/slide" Target="slide120.xml"/><Relationship Id="rId4" Type="http://schemas.openxmlformats.org/officeDocument/2006/relationships/slide" Target="slide8.xml"/><Relationship Id="rId9" Type="http://schemas.openxmlformats.org/officeDocument/2006/relationships/slide" Target="slide116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0.png"/><Relationship Id="rId5" Type="http://schemas.openxmlformats.org/officeDocument/2006/relationships/image" Target="../media/image112.png"/><Relationship Id="rId4" Type="http://schemas.openxmlformats.org/officeDocument/2006/relationships/slide" Target="slide46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20.png"/><Relationship Id="rId5" Type="http://schemas.openxmlformats.org/officeDocument/2006/relationships/image" Target="../media/image112.png"/><Relationship Id="rId4" Type="http://schemas.openxmlformats.org/officeDocument/2006/relationships/slide" Target="slide46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8.png"/><Relationship Id="rId5" Type="http://schemas.openxmlformats.org/officeDocument/2006/relationships/image" Target="../media/image112.png"/><Relationship Id="rId4" Type="http://schemas.openxmlformats.org/officeDocument/2006/relationships/slide" Target="slide46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8.png"/><Relationship Id="rId5" Type="http://schemas.openxmlformats.org/officeDocument/2006/relationships/image" Target="../media/image112.png"/><Relationship Id="rId4" Type="http://schemas.openxmlformats.org/officeDocument/2006/relationships/slide" Target="slide4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7" Type="http://schemas.openxmlformats.org/officeDocument/2006/relationships/image" Target="../media/image19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0.png"/><Relationship Id="rId5" Type="http://schemas.openxmlformats.org/officeDocument/2006/relationships/image" Target="../media/image112.png"/><Relationship Id="rId4" Type="http://schemas.openxmlformats.org/officeDocument/2006/relationships/slide" Target="slide48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12.png"/><Relationship Id="rId5" Type="http://schemas.openxmlformats.org/officeDocument/2006/relationships/slide" Target="slide48.xml"/><Relationship Id="rId4" Type="http://schemas.openxmlformats.org/officeDocument/2006/relationships/image" Target="../media/image18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7" Type="http://schemas.openxmlformats.org/officeDocument/2006/relationships/image" Target="../media/image112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6.xml"/><Relationship Id="rId6" Type="http://schemas.openxmlformats.org/officeDocument/2006/relationships/slide" Target="slide49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7" Type="http://schemas.openxmlformats.org/officeDocument/2006/relationships/image" Target="../media/image19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12.png"/><Relationship Id="rId5" Type="http://schemas.openxmlformats.org/officeDocument/2006/relationships/slide" Target="slide49.xml"/><Relationship Id="rId4" Type="http://schemas.openxmlformats.org/officeDocument/2006/relationships/image" Target="../media/image18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8.png"/><Relationship Id="rId5" Type="http://schemas.openxmlformats.org/officeDocument/2006/relationships/image" Target="../media/image112.png"/><Relationship Id="rId4" Type="http://schemas.openxmlformats.org/officeDocument/2006/relationships/slide" Target="slide50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0.png"/><Relationship Id="rId5" Type="http://schemas.openxmlformats.org/officeDocument/2006/relationships/image" Target="../media/image112.png"/><Relationship Id="rId4" Type="http://schemas.openxmlformats.org/officeDocument/2006/relationships/slide" Target="slide5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0.png"/><Relationship Id="rId5" Type="http://schemas.openxmlformats.org/officeDocument/2006/relationships/image" Target="../media/image112.png"/><Relationship Id="rId4" Type="http://schemas.openxmlformats.org/officeDocument/2006/relationships/slide" Target="slide5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12.png"/><Relationship Id="rId4" Type="http://schemas.openxmlformats.org/officeDocument/2006/relationships/slide" Target="slide5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12.png"/><Relationship Id="rId5" Type="http://schemas.openxmlformats.org/officeDocument/2006/relationships/slide" Target="slide52.xml"/><Relationship Id="rId4" Type="http://schemas.openxmlformats.org/officeDocument/2006/relationships/image" Target="../media/image18.png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image" Target="../media/image114.png"/><Relationship Id="rId7" Type="http://schemas.openxmlformats.org/officeDocument/2006/relationships/slide" Target="slide53.xm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9.png"/><Relationship Id="rId5" Type="http://schemas.openxmlformats.org/officeDocument/2006/relationships/image" Target="../media/image20.png"/><Relationship Id="rId4" Type="http://schemas.openxmlformats.org/officeDocument/2006/relationships/image" Target="../media/image18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7" Type="http://schemas.openxmlformats.org/officeDocument/2006/relationships/image" Target="../media/image112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6.xml"/><Relationship Id="rId6" Type="http://schemas.openxmlformats.org/officeDocument/2006/relationships/slide" Target="slide53.xml"/><Relationship Id="rId5" Type="http://schemas.openxmlformats.org/officeDocument/2006/relationships/image" Target="../media/image20.png"/><Relationship Id="rId4" Type="http://schemas.openxmlformats.org/officeDocument/2006/relationships/image" Target="../media/image115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9.png"/><Relationship Id="rId5" Type="http://schemas.openxmlformats.org/officeDocument/2006/relationships/image" Target="../media/image112.png"/><Relationship Id="rId4" Type="http://schemas.openxmlformats.org/officeDocument/2006/relationships/slide" Target="slide54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12.png"/><Relationship Id="rId4" Type="http://schemas.openxmlformats.org/officeDocument/2006/relationships/slide" Target="slide44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12.png"/><Relationship Id="rId4" Type="http://schemas.openxmlformats.org/officeDocument/2006/relationships/slide" Target="slide45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12.png"/><Relationship Id="rId4" Type="http://schemas.openxmlformats.org/officeDocument/2006/relationships/slide" Target="slide46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12.png"/><Relationship Id="rId4" Type="http://schemas.openxmlformats.org/officeDocument/2006/relationships/slide" Target="slide4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12.png"/><Relationship Id="rId4" Type="http://schemas.openxmlformats.org/officeDocument/2006/relationships/slide" Target="slide48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12.png"/><Relationship Id="rId4" Type="http://schemas.openxmlformats.org/officeDocument/2006/relationships/slide" Target="slide49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12.png"/><Relationship Id="rId4" Type="http://schemas.openxmlformats.org/officeDocument/2006/relationships/slide" Target="slide50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12.png"/><Relationship Id="rId4" Type="http://schemas.openxmlformats.org/officeDocument/2006/relationships/slide" Target="slide51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12.png"/><Relationship Id="rId4" Type="http://schemas.openxmlformats.org/officeDocument/2006/relationships/slide" Target="slide5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12.png"/><Relationship Id="rId4" Type="http://schemas.openxmlformats.org/officeDocument/2006/relationships/slide" Target="slide53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12.png"/><Relationship Id="rId4" Type="http://schemas.openxmlformats.org/officeDocument/2006/relationships/slide" Target="slide54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12.png"/><Relationship Id="rId5" Type="http://schemas.openxmlformats.org/officeDocument/2006/relationships/slide" Target="slide44.xml"/><Relationship Id="rId4" Type="http://schemas.openxmlformats.org/officeDocument/2006/relationships/image" Target="../media/image20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12.png"/><Relationship Id="rId5" Type="http://schemas.openxmlformats.org/officeDocument/2006/relationships/slide" Target="slide45.xml"/><Relationship Id="rId4" Type="http://schemas.openxmlformats.org/officeDocument/2006/relationships/image" Target="../media/image18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12.png"/><Relationship Id="rId5" Type="http://schemas.openxmlformats.org/officeDocument/2006/relationships/slide" Target="slide46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 txBox="1">
            <a:spLocks/>
          </p:cNvSpPr>
          <p:nvPr/>
        </p:nvSpPr>
        <p:spPr bwMode="auto">
          <a:xfrm>
            <a:off x="611188" y="4076700"/>
            <a:ext cx="8229600" cy="2590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Franklin Gothic Medium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Franklin Gothic Medium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Franklin Gothic Medium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Franklin Gothic Medium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Franklin Gothic Medium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Franklin Gothic Medium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Franklin Gothic Medium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Franklin Gothic Medium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Franklin Gothic Medium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lnSpc>
                <a:spcPct val="150000"/>
              </a:lnSpc>
              <a:defRPr/>
            </a:pPr>
            <a:r>
              <a:rPr lang="zh-TW" altLang="zh-TW" sz="580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標楷體" pitchFamily="65" charset="-120"/>
              </a:rPr>
              <a:t>第四課</a:t>
            </a:r>
            <a:r>
              <a:rPr lang="zh-TW" altLang="zh-TW" sz="4400" smtClean="0">
                <a:latin typeface="Arial" pitchFamily="34" charset="0"/>
                <a:ea typeface="標楷體" pitchFamily="65" charset="-120"/>
              </a:rPr>
              <a:t>　 </a:t>
            </a:r>
            <a:r>
              <a:rPr kumimoji="0" lang="zh-TW" altLang="en-US" sz="580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標楷體" pitchFamily="65" charset="-120"/>
              </a:rPr>
              <a:t>典論論文</a:t>
            </a:r>
            <a:r>
              <a:rPr kumimoji="0" lang="zh-TW" altLang="en-US" sz="4400" smtClean="0">
                <a:latin typeface="Arial" pitchFamily="34" charset="0"/>
                <a:ea typeface="標楷體" pitchFamily="65" charset="-120"/>
              </a:rPr>
              <a:t>                           曹丕    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4294967295"/>
          </p:nvPr>
        </p:nvSpPr>
        <p:spPr>
          <a:xfrm>
            <a:off x="107950" y="1196975"/>
            <a:ext cx="9217025" cy="4406900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hangingPunct="1">
              <a:spcBef>
                <a:spcPct val="0"/>
              </a:spcBef>
              <a:buFont typeface="Wingdings 2" pitchFamily="18" charset="2"/>
              <a:buNone/>
              <a:defRPr/>
            </a:pPr>
            <a:r>
              <a:rPr lang="zh-TW" altLang="en-US" sz="3200" dirty="0" smtClean="0">
                <a:solidFill>
                  <a:schemeClr val="tx1"/>
                </a:solidFill>
              </a:rPr>
              <a:t>　　文學向來常與經、史混淆，至</a:t>
            </a:r>
            <a:r>
              <a:rPr lang="en-US" altLang="zh-TW" sz="3200" dirty="0" smtClean="0">
                <a:solidFill>
                  <a:schemeClr val="tx1"/>
                </a:solidFill>
              </a:rPr>
              <a:t>《</a:t>
            </a:r>
            <a:r>
              <a:rPr lang="zh-TW" altLang="en-US" sz="3200" dirty="0" smtClean="0">
                <a:solidFill>
                  <a:schemeClr val="tx1"/>
                </a:solidFill>
              </a:rPr>
              <a:t>典論</a:t>
            </a:r>
            <a:r>
              <a:rPr lang="en-US" altLang="zh-TW" sz="3200" dirty="0" smtClean="0">
                <a:solidFill>
                  <a:schemeClr val="tx1"/>
                </a:solidFill>
              </a:rPr>
              <a:t>‧</a:t>
            </a:r>
            <a:r>
              <a:rPr lang="zh-TW" altLang="en-US" sz="3200" dirty="0" smtClean="0">
                <a:solidFill>
                  <a:schemeClr val="tx1"/>
                </a:solidFill>
              </a:rPr>
              <a:t>論</a:t>
            </a:r>
          </a:p>
          <a:p>
            <a:pPr hangingPunct="1">
              <a:spcBef>
                <a:spcPct val="0"/>
              </a:spcBef>
              <a:buFont typeface="Wingdings 2" pitchFamily="18" charset="2"/>
              <a:buNone/>
              <a:defRPr/>
            </a:pPr>
            <a:r>
              <a:rPr lang="zh-TW" altLang="en-US" sz="3200" dirty="0" smtClean="0">
                <a:solidFill>
                  <a:schemeClr val="tx1"/>
                </a:solidFill>
              </a:rPr>
              <a:t>文</a:t>
            </a:r>
            <a:r>
              <a:rPr lang="en-US" altLang="zh-TW" sz="3200" dirty="0" smtClean="0">
                <a:solidFill>
                  <a:schemeClr val="tx1"/>
                </a:solidFill>
              </a:rPr>
              <a:t>》</a:t>
            </a:r>
            <a:r>
              <a:rPr lang="zh-TW" altLang="en-US" sz="3200" dirty="0" smtClean="0">
                <a:solidFill>
                  <a:schemeClr val="tx1"/>
                </a:solidFill>
              </a:rPr>
              <a:t>一出，始突破兩漢以來輕視文學的觀點，</a:t>
            </a:r>
          </a:p>
          <a:p>
            <a:pPr hangingPunct="1">
              <a:spcBef>
                <a:spcPct val="0"/>
              </a:spcBef>
              <a:buFont typeface="Wingdings 2" pitchFamily="18" charset="2"/>
              <a:buNone/>
              <a:defRPr/>
            </a:pPr>
            <a:r>
              <a:rPr lang="zh-TW" altLang="en-US" sz="3200" dirty="0" smtClean="0">
                <a:solidFill>
                  <a:schemeClr val="tx1"/>
                </a:solidFill>
              </a:rPr>
              <a:t>強調文章的價值，賦予文學獨立的生命。在此</a:t>
            </a:r>
          </a:p>
          <a:p>
            <a:pPr hangingPunct="1">
              <a:spcBef>
                <a:spcPct val="0"/>
              </a:spcBef>
              <a:buFont typeface="Wingdings 2" pitchFamily="18" charset="2"/>
              <a:buNone/>
              <a:defRPr/>
            </a:pPr>
            <a:r>
              <a:rPr lang="zh-TW" altLang="en-US" sz="3200" dirty="0" smtClean="0">
                <a:solidFill>
                  <a:schemeClr val="tx1"/>
                </a:solidFill>
              </a:rPr>
              <a:t>之前雖有文學批評之語，但往往只有一、二句</a:t>
            </a:r>
          </a:p>
          <a:p>
            <a:pPr hangingPunct="1">
              <a:spcBef>
                <a:spcPct val="0"/>
              </a:spcBef>
              <a:buFont typeface="Wingdings 2" pitchFamily="18" charset="2"/>
              <a:buNone/>
              <a:defRPr/>
            </a:pPr>
            <a:r>
              <a:rPr lang="zh-TW" altLang="en-US" sz="3200" dirty="0" smtClean="0">
                <a:solidFill>
                  <a:schemeClr val="tx1"/>
                </a:solidFill>
              </a:rPr>
              <a:t>，且散見於先秦諸子散文中，未見有專篇討論</a:t>
            </a:r>
          </a:p>
          <a:p>
            <a:pPr hangingPunct="1">
              <a:spcBef>
                <a:spcPct val="0"/>
              </a:spcBef>
              <a:buFont typeface="Wingdings 2" pitchFamily="18" charset="2"/>
              <a:buNone/>
              <a:defRPr/>
            </a:pPr>
            <a:r>
              <a:rPr lang="zh-TW" altLang="en-US" sz="3200" dirty="0" smtClean="0">
                <a:solidFill>
                  <a:schemeClr val="tx1"/>
                </a:solidFill>
              </a:rPr>
              <a:t>，也從未被賦予獨立地位；本文一出，文學從</a:t>
            </a:r>
          </a:p>
          <a:p>
            <a:pPr hangingPunct="1">
              <a:spcBef>
                <a:spcPct val="0"/>
              </a:spcBef>
              <a:buFont typeface="Wingdings 2" pitchFamily="18" charset="2"/>
              <a:buNone/>
              <a:defRPr/>
            </a:pPr>
            <a:r>
              <a:rPr lang="zh-TW" altLang="en-US" sz="3200" dirty="0" smtClean="0">
                <a:solidFill>
                  <a:schemeClr val="tx1"/>
                </a:solidFill>
              </a:rPr>
              <a:t>此提升到與經學相等的地位，不再只是經學政</a:t>
            </a:r>
          </a:p>
          <a:p>
            <a:pPr hangingPunct="1">
              <a:spcBef>
                <a:spcPct val="0"/>
              </a:spcBef>
              <a:buFont typeface="Wingdings 2" pitchFamily="18" charset="2"/>
              <a:buNone/>
              <a:defRPr/>
            </a:pPr>
            <a:r>
              <a:rPr lang="zh-TW" altLang="en-US" sz="3200" dirty="0" smtClean="0">
                <a:solidFill>
                  <a:schemeClr val="tx1"/>
                </a:solidFill>
              </a:rPr>
              <a:t>教的附庸，這可說是中國文學史上的一大跨越。</a:t>
            </a:r>
          </a:p>
          <a:p>
            <a:pPr hangingPunct="1">
              <a:spcBef>
                <a:spcPct val="0"/>
              </a:spcBef>
              <a:buFont typeface="Wingdings 2" pitchFamily="18" charset="2"/>
              <a:buNone/>
              <a:defRPr/>
            </a:pPr>
            <a:endParaRPr lang="zh-TW" altLang="en-US" sz="3200" dirty="0" smtClean="0">
              <a:solidFill>
                <a:schemeClr val="tx1"/>
              </a:solidFill>
            </a:endParaRPr>
          </a:p>
        </p:txBody>
      </p:sp>
      <p:sp>
        <p:nvSpPr>
          <p:cNvPr id="24579" name="Text Box 3"/>
          <p:cNvSpPr txBox="1">
            <a:spLocks noChangeArrowheads="1"/>
          </p:cNvSpPr>
          <p:nvPr/>
        </p:nvSpPr>
        <p:spPr bwMode="auto">
          <a:xfrm>
            <a:off x="827088" y="-69850"/>
            <a:ext cx="792162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1pPr>
            <a:lvl2pPr marL="742950" indent="-285750">
              <a:defRPr sz="28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2pPr>
            <a:lvl3pPr marL="1143000" indent="-228600">
              <a:defRPr sz="16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3pPr>
            <a:lvl4pPr marL="1600200" indent="-228600">
              <a:defRPr sz="14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4pPr>
            <a:lvl5pPr marL="2057400" indent="-228600"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9pPr>
          </a:lstStyle>
          <a:p>
            <a:pPr algn="ctr"/>
            <a:r>
              <a:rPr lang="zh-TW" altLang="en-US" sz="4400">
                <a:solidFill>
                  <a:schemeClr val="bg1"/>
                </a:solidFill>
                <a:latin typeface="標楷體" pitchFamily="65" charset="-120"/>
              </a:rPr>
              <a:t>「典論」的意義</a:t>
            </a:r>
          </a:p>
        </p:txBody>
      </p:sp>
      <p:pic>
        <p:nvPicPr>
          <p:cNvPr id="24580" name="Picture 4" descr="下一頁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6165850"/>
            <a:ext cx="13684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" descr="分頁底圖-字辯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913"/>
            <a:ext cx="9144000" cy="101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13145" name="Group 89"/>
          <p:cNvGraphicFramePr>
            <a:graphicFrameLocks noGrp="1"/>
          </p:cNvGraphicFramePr>
          <p:nvPr/>
        </p:nvGraphicFramePr>
        <p:xfrm>
          <a:off x="179388" y="1270000"/>
          <a:ext cx="8775700" cy="2595563"/>
        </p:xfrm>
        <a:graphic>
          <a:graphicData uri="http://schemas.openxmlformats.org/drawingml/2006/table">
            <a:tbl>
              <a:tblPr/>
              <a:tblGrid>
                <a:gridCol w="635000"/>
                <a:gridCol w="1165225"/>
                <a:gridCol w="3527425"/>
                <a:gridCol w="3448050"/>
              </a:tblGrid>
              <a:tr h="579219">
                <a:tc>
                  <a:txBody>
                    <a:bodyPr/>
                    <a:lstStyle/>
                    <a:p>
                      <a:pPr marL="4445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kumimoji="1" lang="zh-TW" alt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mbria" pitchFamily="18" charset="0"/>
                          <a:ea typeface="標楷體" pitchFamily="65" charset="-120"/>
                        </a:rPr>
                        <a:t>字</a:t>
                      </a:r>
                    </a:p>
                  </a:txBody>
                  <a:tcPr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FF"/>
                    </a:solidFill>
                  </a:tcPr>
                </a:tc>
                <a:tc>
                  <a:txBody>
                    <a:bodyPr/>
                    <a:lstStyle/>
                    <a:p>
                      <a:pPr marL="4445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kumimoji="1" lang="zh-TW" alt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mbria" pitchFamily="18" charset="0"/>
                          <a:ea typeface="標楷體" pitchFamily="65" charset="-120"/>
                        </a:rPr>
                        <a:t>音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FF"/>
                    </a:solidFill>
                  </a:tcPr>
                </a:tc>
                <a:tc>
                  <a:txBody>
                    <a:bodyPr/>
                    <a:lstStyle/>
                    <a:p>
                      <a:pPr marL="4445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kumimoji="1" lang="zh-TW" alt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mbria" pitchFamily="18" charset="0"/>
                          <a:ea typeface="標楷體" pitchFamily="65" charset="-120"/>
                        </a:rPr>
                        <a:t>義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FF"/>
                    </a:solidFill>
                  </a:tcPr>
                </a:tc>
                <a:tc>
                  <a:txBody>
                    <a:bodyPr/>
                    <a:lstStyle/>
                    <a:p>
                      <a:pPr marL="4445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kumimoji="1" lang="zh-TW" alt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mbria" pitchFamily="18" charset="0"/>
                          <a:ea typeface="標楷體" pitchFamily="65" charset="-120"/>
                        </a:rPr>
                        <a:t>例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FF"/>
                    </a:solidFill>
                  </a:tcPr>
                </a:tc>
              </a:tr>
              <a:tr h="1008172">
                <a:tc rowSpan="2">
                  <a:txBody>
                    <a:bodyPr/>
                    <a:lstStyle/>
                    <a:p>
                      <a:pPr marL="4445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kumimoji="0" lang="zh-TW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雋</a:t>
                      </a:r>
                    </a:p>
                  </a:txBody>
                  <a:tcPr marL="90000" marR="90000" marT="46808" marB="46808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45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Arial Unicode MS" pitchFamily="34" charset="-120"/>
                        </a:rPr>
                        <a:t>ㄐ</a:t>
                      </a:r>
                    </a:p>
                    <a:p>
                      <a:pPr marL="4445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Arial Unicode MS" pitchFamily="34" charset="-120"/>
                        </a:rPr>
                        <a:t>ㄩ</a:t>
                      </a:r>
                    </a:p>
                    <a:p>
                      <a:pPr marL="4445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Arial Unicode MS" pitchFamily="34" charset="-120"/>
                        </a:rPr>
                        <a:t>ㄣ</a:t>
                      </a:r>
                    </a:p>
                  </a:txBody>
                  <a:tcPr marL="90000" marR="90000" marT="46808" marB="46808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4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kumimoji="1" lang="zh-TW" alt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ea typeface="標楷體" pitchFamily="65" charset="-120"/>
                        </a:rPr>
                        <a:t>通「俊」，才智出眾。</a:t>
                      </a:r>
                    </a:p>
                    <a:p>
                      <a:pPr marL="444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kumimoji="1" lang="zh-TW" alt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ea typeface="標楷體" pitchFamily="65" charset="-120"/>
                        </a:rPr>
                        <a:t>又引申為傑出的作品</a:t>
                      </a:r>
                    </a:p>
                  </a:txBody>
                  <a:tcPr marL="90000" marR="90000" marT="46808" marB="468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4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kumimoji="1" lang="zh-TW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琳、瑀之章表書記，今之</a:t>
                      </a:r>
                      <a:r>
                        <a:rPr kumimoji="1" lang="zh-TW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66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雋</a:t>
                      </a:r>
                      <a:r>
                        <a:rPr kumimoji="1" lang="zh-TW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也</a:t>
                      </a:r>
                    </a:p>
                  </a:txBody>
                  <a:tcPr marL="90000" marR="90000" marT="46808" marB="468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08172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445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Arial Unicode MS" pitchFamily="34" charset="-120"/>
                        </a:rPr>
                        <a:t>ㄐ</a:t>
                      </a:r>
                    </a:p>
                    <a:p>
                      <a:pPr marL="4445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Arial Unicode MS" pitchFamily="34" charset="-120"/>
                        </a:rPr>
                        <a:t>ㄩ</a:t>
                      </a:r>
                    </a:p>
                    <a:p>
                      <a:pPr marL="4445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Arial Unicode MS" pitchFamily="34" charset="-120"/>
                        </a:rPr>
                        <a:t>ㄢ</a:t>
                      </a:r>
                    </a:p>
                  </a:txBody>
                  <a:tcPr marL="90000" marR="90000" marT="46808" marB="46808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4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kumimoji="1" lang="zh-TW" alt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鳥肉肥美，引申為言辭</a:t>
                      </a:r>
                    </a:p>
                    <a:p>
                      <a:pPr marL="444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kumimoji="1" lang="zh-TW" alt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文章含義美好、深刻</a:t>
                      </a:r>
                    </a:p>
                  </a:txBody>
                  <a:tcPr marL="90000" marR="90000" marT="46808" marB="468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4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kumimoji="1" lang="zh-TW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66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雋</a:t>
                      </a:r>
                      <a:r>
                        <a:rPr kumimoji="1" lang="zh-TW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永</a:t>
                      </a:r>
                    </a:p>
                  </a:txBody>
                  <a:tcPr marL="90000" marR="90000" marT="46808" marB="468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16760" name="Picture 45" descr="D:\City\公事\THE PEOPLE\10202\102-PPT-II修訂\注音ICON\黑-四聲-小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2347913"/>
            <a:ext cx="360363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761" name="Picture 45" descr="D:\City\公事\THE PEOPLE\10202\102-PPT-II修訂\注音ICON\黑-四聲-小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3284538"/>
            <a:ext cx="360363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762" name="圖片 5" descr="下方ICON-關閉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6492875"/>
            <a:ext cx="8461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 descr="分頁底圖-字辯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913"/>
            <a:ext cx="9144000" cy="101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16222" name="Group 94"/>
          <p:cNvGraphicFramePr>
            <a:graphicFrameLocks noGrp="1"/>
          </p:cNvGraphicFramePr>
          <p:nvPr/>
        </p:nvGraphicFramePr>
        <p:xfrm>
          <a:off x="611188" y="1431925"/>
          <a:ext cx="8137525" cy="2143125"/>
        </p:xfrm>
        <a:graphic>
          <a:graphicData uri="http://schemas.openxmlformats.org/drawingml/2006/table">
            <a:tbl>
              <a:tblPr/>
              <a:tblGrid>
                <a:gridCol w="635000"/>
                <a:gridCol w="1876425"/>
                <a:gridCol w="5626100"/>
              </a:tblGrid>
              <a:tr h="579206">
                <a:tc>
                  <a:txBody>
                    <a:bodyPr/>
                    <a:lstStyle/>
                    <a:p>
                      <a:pPr marL="4445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kumimoji="1" lang="zh-TW" alt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mbria" pitchFamily="18" charset="0"/>
                          <a:ea typeface="標楷體" pitchFamily="65" charset="-120"/>
                        </a:rPr>
                        <a:t>字</a:t>
                      </a:r>
                      <a:endParaRPr kumimoji="1" lang="en-US" altLang="zh-TW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mbria" pitchFamily="18" charset="0"/>
                        <a:ea typeface="標楷體" pitchFamily="65" charset="-120"/>
                      </a:endParaRPr>
                    </a:p>
                  </a:txBody>
                  <a:tcPr marT="45727" marB="4572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FF"/>
                    </a:solidFill>
                  </a:tcPr>
                </a:tc>
                <a:tc>
                  <a:txBody>
                    <a:bodyPr/>
                    <a:lstStyle/>
                    <a:p>
                      <a:pPr marL="4445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kumimoji="1" lang="zh-TW" alt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mbria" pitchFamily="18" charset="0"/>
                          <a:ea typeface="標楷體" pitchFamily="65" charset="-120"/>
                        </a:rPr>
                        <a:t>義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FF"/>
                    </a:solidFill>
                  </a:tcPr>
                </a:tc>
                <a:tc>
                  <a:txBody>
                    <a:bodyPr/>
                    <a:lstStyle/>
                    <a:p>
                      <a:pPr marL="4445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kumimoji="1" lang="zh-TW" alt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mbria" pitchFamily="18" charset="0"/>
                          <a:ea typeface="標楷體" pitchFamily="65" charset="-120"/>
                        </a:rPr>
                        <a:t>例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FF"/>
                    </a:solidFill>
                  </a:tcPr>
                </a:tc>
              </a:tr>
              <a:tr h="501724">
                <a:tc rowSpan="3">
                  <a:txBody>
                    <a:bodyPr/>
                    <a:lstStyle/>
                    <a:p>
                      <a:pPr marL="4445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kumimoji="0" lang="zh-TW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體</a:t>
                      </a:r>
                    </a:p>
                  </a:txBody>
                  <a:tcPr marL="90000" marR="90000" marT="46807" marB="46807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4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kumimoji="1" lang="zh-TW" alt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ea typeface="標楷體" pitchFamily="65" charset="-120"/>
                        </a:rPr>
                        <a:t>文體、體裁</a:t>
                      </a:r>
                    </a:p>
                  </a:txBody>
                  <a:tcPr marL="90000" marR="90000" marT="46807" marB="4680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4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kumimoji="1" lang="zh-TW" alt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文非一</a:t>
                      </a:r>
                      <a:r>
                        <a:rPr kumimoji="1" lang="zh-TW" alt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66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體</a:t>
                      </a:r>
                      <a:r>
                        <a:rPr kumimoji="1" lang="zh-TW" alt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、能備其體</a:t>
                      </a:r>
                    </a:p>
                  </a:txBody>
                  <a:tcPr marL="90000" marR="90000" marT="46807" marB="4680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5888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44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kumimoji="1" lang="zh-TW" alt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風格</a:t>
                      </a:r>
                    </a:p>
                  </a:txBody>
                  <a:tcPr marL="90000" marR="90000" marT="46807" marB="4680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4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kumimoji="1" lang="zh-TW" alt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孔融</a:t>
                      </a:r>
                      <a:r>
                        <a:rPr kumimoji="1" lang="zh-TW" alt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66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體</a:t>
                      </a:r>
                      <a:r>
                        <a:rPr kumimoji="1" lang="zh-TW" alt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氣高妙</a:t>
                      </a:r>
                    </a:p>
                  </a:txBody>
                  <a:tcPr marL="90000" marR="90000" marT="46807" marB="4680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3312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44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kumimoji="1" lang="zh-TW" alt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身體</a:t>
                      </a:r>
                    </a:p>
                  </a:txBody>
                  <a:tcPr marL="90000" marR="90000" marT="46807" marB="4680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4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kumimoji="1" lang="zh-TW" alt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66FF"/>
                          </a:solidFill>
                          <a:effectLst/>
                          <a:latin typeface="Cambria" pitchFamily="18" charset="0"/>
                          <a:ea typeface="標楷體" pitchFamily="65" charset="-120"/>
                        </a:rPr>
                        <a:t>體</a:t>
                      </a:r>
                      <a:r>
                        <a:rPr kumimoji="1" lang="zh-TW" alt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ea typeface="標楷體" pitchFamily="65" charset="-120"/>
                        </a:rPr>
                        <a:t>貌衰於下</a:t>
                      </a:r>
                    </a:p>
                  </a:txBody>
                  <a:tcPr marL="90000" marR="90000" marT="46807" marB="4680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17783" name="圖片 5" descr="下方ICON-關閉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6492875"/>
            <a:ext cx="8461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2" descr="分頁底圖-字辯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2563"/>
            <a:ext cx="9144000" cy="101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17230" name="Group 78"/>
          <p:cNvGraphicFramePr>
            <a:graphicFrameLocks noGrp="1"/>
          </p:cNvGraphicFramePr>
          <p:nvPr/>
        </p:nvGraphicFramePr>
        <p:xfrm>
          <a:off x="534988" y="1182688"/>
          <a:ext cx="8140700" cy="2754341"/>
        </p:xfrm>
        <a:graphic>
          <a:graphicData uri="http://schemas.openxmlformats.org/drawingml/2006/table">
            <a:tbl>
              <a:tblPr/>
              <a:tblGrid>
                <a:gridCol w="635000"/>
                <a:gridCol w="1165225"/>
                <a:gridCol w="1876425"/>
                <a:gridCol w="4464050"/>
              </a:tblGrid>
              <a:tr h="579080">
                <a:tc>
                  <a:txBody>
                    <a:bodyPr/>
                    <a:lstStyle/>
                    <a:p>
                      <a:pPr marL="4445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kumimoji="1" lang="zh-TW" alt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mbria" pitchFamily="18" charset="0"/>
                          <a:ea typeface="標楷體" pitchFamily="65" charset="-120"/>
                        </a:rPr>
                        <a:t>字</a:t>
                      </a:r>
                    </a:p>
                  </a:txBody>
                  <a:tcPr marT="45705" marB="4570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FF"/>
                    </a:solidFill>
                  </a:tcPr>
                </a:tc>
                <a:tc>
                  <a:txBody>
                    <a:bodyPr/>
                    <a:lstStyle/>
                    <a:p>
                      <a:pPr marL="4445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kumimoji="1" lang="zh-TW" alt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mbria" pitchFamily="18" charset="0"/>
                          <a:ea typeface="標楷體" pitchFamily="65" charset="-120"/>
                        </a:rPr>
                        <a:t>音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FF"/>
                    </a:solidFill>
                  </a:tcPr>
                </a:tc>
                <a:tc>
                  <a:txBody>
                    <a:bodyPr/>
                    <a:lstStyle/>
                    <a:p>
                      <a:pPr marL="4445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kumimoji="1" lang="zh-TW" alt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mbria" pitchFamily="18" charset="0"/>
                          <a:ea typeface="標楷體" pitchFamily="65" charset="-120"/>
                        </a:rPr>
                        <a:t>義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FF"/>
                    </a:solidFill>
                  </a:tcPr>
                </a:tc>
                <a:tc>
                  <a:txBody>
                    <a:bodyPr/>
                    <a:lstStyle/>
                    <a:p>
                      <a:pPr marL="4445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kumimoji="1" lang="zh-TW" alt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mbria" pitchFamily="18" charset="0"/>
                          <a:ea typeface="標楷體" pitchFamily="65" charset="-120"/>
                        </a:rPr>
                        <a:t>例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FF"/>
                    </a:solidFill>
                  </a:tcPr>
                </a:tc>
              </a:tr>
              <a:tr h="520279">
                <a:tc>
                  <a:txBody>
                    <a:bodyPr/>
                    <a:lstStyle/>
                    <a:p>
                      <a:pPr marL="4445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kumimoji="0" lang="zh-TW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儔</a:t>
                      </a:r>
                    </a:p>
                  </a:txBody>
                  <a:tcPr marL="90000" marR="90000" marT="46784" marB="46784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marL="4445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Arial Unicode MS" pitchFamily="34" charset="-120"/>
                        </a:rPr>
                        <a:t>ㄔ</a:t>
                      </a:r>
                    </a:p>
                    <a:p>
                      <a:pPr marL="4445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Arial Unicode MS" pitchFamily="34" charset="-120"/>
                        </a:rPr>
                        <a:t>ㄡ</a:t>
                      </a:r>
                    </a:p>
                  </a:txBody>
                  <a:tcPr marL="90000" marR="90000" marT="46784" marB="46784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4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kumimoji="1" lang="zh-TW" alt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ea typeface="標楷體" pitchFamily="65" charset="-120"/>
                        </a:rPr>
                        <a:t>類</a:t>
                      </a:r>
                    </a:p>
                  </a:txBody>
                  <a:tcPr marL="90000" marR="90000" marT="46784" marB="4678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4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kumimoji="1" lang="zh-TW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及其所善，揚、班</a:t>
                      </a:r>
                      <a:r>
                        <a:rPr kumimoji="1" lang="zh-TW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66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儔</a:t>
                      </a:r>
                      <a:r>
                        <a:rPr kumimoji="1" lang="zh-TW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也</a:t>
                      </a:r>
                    </a:p>
                  </a:txBody>
                  <a:tcPr marL="90000" marR="90000" marT="46784" marB="4678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58609">
                <a:tc>
                  <a:txBody>
                    <a:bodyPr/>
                    <a:lstStyle/>
                    <a:p>
                      <a:pPr marL="4445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kumimoji="1" lang="zh-TW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籌</a:t>
                      </a:r>
                    </a:p>
                  </a:txBody>
                  <a:tcPr marL="90000" marR="90000" marT="46784" marB="46784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44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kumimoji="1" lang="zh-TW" alt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計算</a:t>
                      </a:r>
                      <a:r>
                        <a:rPr kumimoji="1" lang="zh-TW" alt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ea typeface="標楷體" pitchFamily="65" charset="-120"/>
                        </a:rPr>
                        <a:t>、謀劃</a:t>
                      </a:r>
                    </a:p>
                  </a:txBody>
                  <a:tcPr marL="90000" marR="90000" marT="46784" marB="4678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4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kumimoji="1" lang="zh-TW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66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籌</a:t>
                      </a:r>
                      <a:r>
                        <a:rPr kumimoji="1" lang="zh-TW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劃</a:t>
                      </a:r>
                    </a:p>
                  </a:txBody>
                  <a:tcPr marL="90000" marR="90000" marT="46784" marB="4678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0279">
                <a:tc>
                  <a:txBody>
                    <a:bodyPr/>
                    <a:lstStyle/>
                    <a:p>
                      <a:pPr marL="4445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kumimoji="1" lang="zh-TW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疇</a:t>
                      </a:r>
                    </a:p>
                  </a:txBody>
                  <a:tcPr marL="90000" marR="90000" marT="46784" marB="46784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44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kumimoji="1" lang="zh-TW" alt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田地</a:t>
                      </a:r>
                    </a:p>
                  </a:txBody>
                  <a:tcPr marL="90000" marR="90000" marT="46784" marB="4678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4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kumimoji="1" lang="zh-TW" alt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ea typeface="標楷體" pitchFamily="65" charset="-120"/>
                        </a:rPr>
                        <a:t>綠野平</a:t>
                      </a:r>
                      <a:r>
                        <a:rPr kumimoji="1" lang="zh-TW" alt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66FF"/>
                          </a:solidFill>
                          <a:effectLst/>
                          <a:latin typeface="Cambria" pitchFamily="18" charset="0"/>
                          <a:ea typeface="標楷體" pitchFamily="65" charset="-120"/>
                        </a:rPr>
                        <a:t>疇</a:t>
                      </a:r>
                    </a:p>
                  </a:txBody>
                  <a:tcPr marL="90000" marR="90000" marT="46784" marB="4678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6066">
                <a:tc>
                  <a:txBody>
                    <a:bodyPr/>
                    <a:lstStyle/>
                    <a:p>
                      <a:pPr marL="4445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kumimoji="1" lang="zh-TW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躊</a:t>
                      </a:r>
                    </a:p>
                  </a:txBody>
                  <a:tcPr marL="90000" marR="90000" marT="46784" marB="46784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44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kumimoji="1" lang="zh-TW" alt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ea typeface="標楷體" pitchFamily="65" charset="-120"/>
                        </a:rPr>
                        <a:t>猶豫不決</a:t>
                      </a:r>
                    </a:p>
                  </a:txBody>
                  <a:tcPr marL="90000" marR="90000" marT="46784" marB="4678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4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kumimoji="1" lang="zh-TW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66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躊</a:t>
                      </a:r>
                      <a:r>
                        <a:rPr kumimoji="1" lang="zh-TW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躇</a:t>
                      </a:r>
                    </a:p>
                  </a:txBody>
                  <a:tcPr marL="90000" marR="90000" marT="46784" marB="4678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18819" name="Picture 43" descr="D:\City\公事\THE PEOPLE\10202\102-PPT-II修訂\注音ICON\黑-二聲-小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2636838"/>
            <a:ext cx="360362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8820" name="圖片 5" descr="下方ICON-關閉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6492875"/>
            <a:ext cx="8461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 descr="分頁底圖-字辯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2563"/>
            <a:ext cx="9144000" cy="101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20300" name="Group 76"/>
          <p:cNvGraphicFramePr>
            <a:graphicFrameLocks noGrp="1"/>
          </p:cNvGraphicFramePr>
          <p:nvPr/>
        </p:nvGraphicFramePr>
        <p:xfrm>
          <a:off x="260350" y="1168400"/>
          <a:ext cx="8632825" cy="2549525"/>
        </p:xfrm>
        <a:graphic>
          <a:graphicData uri="http://schemas.openxmlformats.org/drawingml/2006/table">
            <a:tbl>
              <a:tblPr/>
              <a:tblGrid>
                <a:gridCol w="635000"/>
                <a:gridCol w="1876425"/>
                <a:gridCol w="6121400"/>
              </a:tblGrid>
              <a:tr h="579163">
                <a:tc>
                  <a:txBody>
                    <a:bodyPr/>
                    <a:lstStyle/>
                    <a:p>
                      <a:pPr marL="4445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kumimoji="1" lang="zh-TW" alt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mbria" pitchFamily="18" charset="0"/>
                          <a:ea typeface="標楷體" pitchFamily="65" charset="-120"/>
                        </a:rPr>
                        <a:t>字</a:t>
                      </a: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FF"/>
                    </a:solidFill>
                  </a:tcPr>
                </a:tc>
                <a:tc>
                  <a:txBody>
                    <a:bodyPr/>
                    <a:lstStyle/>
                    <a:p>
                      <a:pPr marL="4445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kumimoji="1" lang="zh-TW" alt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mbria" pitchFamily="18" charset="0"/>
                          <a:ea typeface="標楷體" pitchFamily="65" charset="-120"/>
                        </a:rPr>
                        <a:t>義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FF"/>
                    </a:solidFill>
                  </a:tcPr>
                </a:tc>
                <a:tc>
                  <a:txBody>
                    <a:bodyPr/>
                    <a:lstStyle/>
                    <a:p>
                      <a:pPr marL="4445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kumimoji="1" lang="zh-TW" alt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mbria" pitchFamily="18" charset="0"/>
                          <a:ea typeface="標楷體" pitchFamily="65" charset="-120"/>
                        </a:rPr>
                        <a:t>例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FF"/>
                    </a:solidFill>
                  </a:tcPr>
                </a:tc>
              </a:tr>
              <a:tr h="501687">
                <a:tc rowSpan="3">
                  <a:txBody>
                    <a:bodyPr/>
                    <a:lstStyle/>
                    <a:p>
                      <a:pPr marL="4445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kumimoji="0" lang="zh-TW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加</a:t>
                      </a:r>
                    </a:p>
                  </a:txBody>
                  <a:tcPr marL="90000" marR="90000" marT="46803" marB="46803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4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kumimoji="1" lang="zh-TW" alt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ea typeface="標楷體" pitchFamily="65" charset="-120"/>
                        </a:rPr>
                        <a:t>轉移、改變</a:t>
                      </a:r>
                    </a:p>
                  </a:txBody>
                  <a:tcPr marL="90000" marR="90000" marT="46803" marB="4680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4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kumimoji="1" lang="zh-TW" alt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不以康樂而</a:t>
                      </a:r>
                      <a:r>
                        <a:rPr kumimoji="1" lang="zh-TW" alt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66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加</a:t>
                      </a:r>
                      <a:r>
                        <a:rPr kumimoji="1" lang="zh-TW" alt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思</a:t>
                      </a:r>
                    </a:p>
                  </a:txBody>
                  <a:tcPr marL="90000" marR="90000" marT="46803" marB="4680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654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44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kumimoji="1" lang="zh-TW" alt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施加</a:t>
                      </a:r>
                    </a:p>
                  </a:txBody>
                  <a:tcPr marL="90000" marR="90000" marT="46803" marB="4680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4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kumimoji="1" lang="zh-TW" alt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恩所</a:t>
                      </a:r>
                      <a:r>
                        <a:rPr kumimoji="1" lang="zh-TW" alt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66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加</a:t>
                      </a:r>
                      <a:r>
                        <a:rPr kumimoji="1" lang="zh-TW" alt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，則思無因喜以謬賞</a:t>
                      </a:r>
                    </a:p>
                    <a:p>
                      <a:pPr marL="444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kumimoji="1" lang="zh-TW" alt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（魏徵</a:t>
                      </a:r>
                      <a:r>
                        <a:rPr kumimoji="1" lang="en-US" altLang="zh-TW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〈</a:t>
                      </a:r>
                      <a:r>
                        <a:rPr kumimoji="1" lang="zh-TW" alt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諫太宗十思疏</a:t>
                      </a:r>
                      <a:r>
                        <a:rPr kumimoji="1" lang="en-US" altLang="zh-TW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〉</a:t>
                      </a:r>
                      <a:r>
                        <a:rPr kumimoji="1" lang="zh-TW" alt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）</a:t>
                      </a:r>
                    </a:p>
                  </a:txBody>
                  <a:tcPr marL="90000" marR="90000" marT="46803" marB="4680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327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44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kumimoji="1" lang="zh-TW" alt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增益</a:t>
                      </a:r>
                    </a:p>
                  </a:txBody>
                  <a:tcPr marL="90000" marR="90000" marT="46803" marB="4680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4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kumimoji="1" lang="zh-TW" alt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ea typeface="標楷體" pitchFamily="65" charset="-120"/>
                        </a:rPr>
                        <a:t>既富矣，又何</a:t>
                      </a:r>
                      <a:r>
                        <a:rPr kumimoji="1" lang="zh-TW" alt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66FF"/>
                          </a:solidFill>
                          <a:effectLst/>
                          <a:latin typeface="Cambria" pitchFamily="18" charset="0"/>
                          <a:ea typeface="標楷體" pitchFamily="65" charset="-120"/>
                        </a:rPr>
                        <a:t>加</a:t>
                      </a:r>
                      <a:r>
                        <a:rPr kumimoji="1" lang="zh-TW" alt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ea typeface="標楷體" pitchFamily="65" charset="-120"/>
                        </a:rPr>
                        <a:t>焉（</a:t>
                      </a:r>
                      <a:r>
                        <a:rPr kumimoji="1" lang="en-US" altLang="zh-TW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ea typeface="標楷體" pitchFamily="65" charset="-120"/>
                        </a:rPr>
                        <a:t>《</a:t>
                      </a:r>
                      <a:r>
                        <a:rPr kumimoji="1" lang="zh-TW" alt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ea typeface="標楷體" pitchFamily="65" charset="-120"/>
                        </a:rPr>
                        <a:t>論語</a:t>
                      </a:r>
                      <a:r>
                        <a:rPr kumimoji="1" lang="en-US" altLang="zh-TW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/>
                          <a:ea typeface="標楷體" pitchFamily="65" charset="-120"/>
                        </a:rPr>
                        <a:t>‧</a:t>
                      </a:r>
                      <a:r>
                        <a:rPr kumimoji="1" lang="zh-TW" alt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ea typeface="標楷體" pitchFamily="65" charset="-120"/>
                        </a:rPr>
                        <a:t>子路</a:t>
                      </a:r>
                      <a:r>
                        <a:rPr kumimoji="1" lang="en-US" altLang="zh-TW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ea typeface="標楷體" pitchFamily="65" charset="-120"/>
                        </a:rPr>
                        <a:t>》</a:t>
                      </a:r>
                      <a:r>
                        <a:rPr kumimoji="1" lang="zh-TW" alt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ea typeface="標楷體" pitchFamily="65" charset="-120"/>
                        </a:rPr>
                        <a:t>）</a:t>
                      </a:r>
                    </a:p>
                  </a:txBody>
                  <a:tcPr marL="90000" marR="90000" marT="46803" marB="4680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19831" name="圖片 5" descr="下方ICON-關閉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6492875"/>
            <a:ext cx="8461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75" descr="分頁底圖-字辯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913"/>
            <a:ext cx="9144000" cy="101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0835" name="Picture 68" descr="黑-三聲-小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2205038"/>
            <a:ext cx="288925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0836" name="Picture 43" descr="D:\City\公事\THE PEOPLE\10202\102-PPT-II修訂\注音ICON\黑-二聲-小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3141663"/>
            <a:ext cx="360363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0837" name="Picture 45" descr="D:\City\公事\THE PEOPLE\10202\102-PPT-II修訂\注音ICON\黑-四聲-小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4221163"/>
            <a:ext cx="360362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21356" name="Group 108"/>
          <p:cNvGraphicFramePr>
            <a:graphicFrameLocks noGrp="1"/>
          </p:cNvGraphicFramePr>
          <p:nvPr/>
        </p:nvGraphicFramePr>
        <p:xfrm>
          <a:off x="684213" y="1200150"/>
          <a:ext cx="7958137" cy="3603624"/>
        </p:xfrm>
        <a:graphic>
          <a:graphicData uri="http://schemas.openxmlformats.org/drawingml/2006/table">
            <a:tbl>
              <a:tblPr/>
              <a:tblGrid>
                <a:gridCol w="635000"/>
                <a:gridCol w="868362"/>
                <a:gridCol w="4806950"/>
                <a:gridCol w="1647825"/>
              </a:tblGrid>
              <a:tr h="579201">
                <a:tc>
                  <a:txBody>
                    <a:bodyPr/>
                    <a:lstStyle/>
                    <a:p>
                      <a:pPr marL="4445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kumimoji="1" lang="zh-TW" alt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mbria" pitchFamily="18" charset="0"/>
                          <a:ea typeface="標楷體" pitchFamily="65" charset="-120"/>
                        </a:rPr>
                        <a:t>字</a:t>
                      </a:r>
                    </a:p>
                  </a:txBody>
                  <a:tcPr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FF"/>
                    </a:solidFill>
                  </a:tcPr>
                </a:tc>
                <a:tc>
                  <a:txBody>
                    <a:bodyPr/>
                    <a:lstStyle/>
                    <a:p>
                      <a:pPr marL="4445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kumimoji="1" lang="zh-TW" alt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mbria" pitchFamily="18" charset="0"/>
                          <a:ea typeface="標楷體" pitchFamily="65" charset="-120"/>
                        </a:rPr>
                        <a:t>音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FF"/>
                    </a:solidFill>
                  </a:tcPr>
                </a:tc>
                <a:tc>
                  <a:txBody>
                    <a:bodyPr/>
                    <a:lstStyle/>
                    <a:p>
                      <a:pPr marL="4445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kumimoji="1" lang="zh-TW" alt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mbria" pitchFamily="18" charset="0"/>
                          <a:ea typeface="標楷體" pitchFamily="65" charset="-120"/>
                        </a:rPr>
                        <a:t>義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FF"/>
                    </a:solidFill>
                  </a:tcPr>
                </a:tc>
                <a:tc>
                  <a:txBody>
                    <a:bodyPr/>
                    <a:lstStyle/>
                    <a:p>
                      <a:pPr marL="4445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kumimoji="1" lang="zh-TW" alt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mbria" pitchFamily="18" charset="0"/>
                          <a:ea typeface="標楷體" pitchFamily="65" charset="-120"/>
                        </a:rPr>
                        <a:t>例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FF"/>
                    </a:solidFill>
                  </a:tcPr>
                </a:tc>
              </a:tr>
              <a:tr h="1008141">
                <a:tc rowSpan="3">
                  <a:txBody>
                    <a:bodyPr/>
                    <a:lstStyle/>
                    <a:p>
                      <a:pPr marL="4445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kumimoji="0" lang="zh-TW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強</a:t>
                      </a:r>
                    </a:p>
                  </a:txBody>
                  <a:tcPr marL="90000" marR="90000" marT="46807" marB="46807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45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Arial Unicode MS" pitchFamily="34" charset="-120"/>
                        </a:rPr>
                        <a:t>ㄑ</a:t>
                      </a:r>
                    </a:p>
                    <a:p>
                      <a:pPr marL="4445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Arial Unicode MS" pitchFamily="34" charset="-120"/>
                        </a:rPr>
                        <a:t>一</a:t>
                      </a:r>
                    </a:p>
                    <a:p>
                      <a:pPr marL="4445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Arial Unicode MS" pitchFamily="34" charset="-120"/>
                        </a:rPr>
                        <a:t>ㄤ</a:t>
                      </a:r>
                    </a:p>
                  </a:txBody>
                  <a:tcPr marL="90000" marR="90000" marT="46807" marB="46807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4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kumimoji="1" lang="zh-TW" alt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ea typeface="標楷體" pitchFamily="65" charset="-120"/>
                        </a:rPr>
                        <a:t>逼使盡力</a:t>
                      </a:r>
                    </a:p>
                  </a:txBody>
                  <a:tcPr marL="90000" marR="90000" marT="46807" marB="4680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4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kumimoji="1" lang="zh-TW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勉</a:t>
                      </a:r>
                      <a:r>
                        <a:rPr kumimoji="1" lang="zh-TW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66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強</a:t>
                      </a:r>
                    </a:p>
                  </a:txBody>
                  <a:tcPr marL="90000" marR="90000" marT="46807" marB="4680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08141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445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Arial Unicode MS" pitchFamily="34" charset="-120"/>
                        </a:rPr>
                        <a:t>ㄑ</a:t>
                      </a:r>
                    </a:p>
                    <a:p>
                      <a:pPr marL="4445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Arial Unicode MS" pitchFamily="34" charset="-120"/>
                        </a:rPr>
                        <a:t>一</a:t>
                      </a:r>
                    </a:p>
                    <a:p>
                      <a:pPr marL="4445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Arial Unicode MS" pitchFamily="34" charset="-120"/>
                        </a:rPr>
                        <a:t>ㄤ</a:t>
                      </a:r>
                    </a:p>
                  </a:txBody>
                  <a:tcPr marL="90000" marR="90000" marT="46807" marB="46807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4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kumimoji="1" lang="zh-TW" alt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與「弱」相對</a:t>
                      </a:r>
                    </a:p>
                  </a:txBody>
                  <a:tcPr marL="90000" marR="90000" marT="46807" marB="4680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4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kumimoji="1" lang="zh-TW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66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強</a:t>
                      </a:r>
                      <a:r>
                        <a:rPr kumimoji="1" lang="zh-TW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壯</a:t>
                      </a:r>
                    </a:p>
                  </a:txBody>
                  <a:tcPr marL="90000" marR="90000" marT="46807" marB="4680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08141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445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Arial Unicode MS" pitchFamily="34" charset="-120"/>
                        </a:rPr>
                        <a:t>ㄐ</a:t>
                      </a:r>
                    </a:p>
                    <a:p>
                      <a:pPr marL="4445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Arial Unicode MS" pitchFamily="34" charset="-120"/>
                        </a:rPr>
                        <a:t>一</a:t>
                      </a:r>
                    </a:p>
                    <a:p>
                      <a:pPr marL="4445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Arial Unicode MS" pitchFamily="34" charset="-120"/>
                        </a:rPr>
                        <a:t>ㄤ</a:t>
                      </a:r>
                    </a:p>
                  </a:txBody>
                  <a:tcPr marL="90000" marR="90000" marT="46807" marB="46807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4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kumimoji="1" lang="zh-TW" alt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固執</a:t>
                      </a:r>
                    </a:p>
                  </a:txBody>
                  <a:tcPr marL="90000" marR="90000" marT="46807" marB="4680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4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kumimoji="1" lang="zh-TW" alt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ea typeface="標楷體" pitchFamily="65" charset="-120"/>
                        </a:rPr>
                        <a:t>倔     </a:t>
                      </a:r>
                      <a:r>
                        <a:rPr kumimoji="1" lang="zh-TW" alt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66FF"/>
                          </a:solidFill>
                          <a:effectLst/>
                          <a:latin typeface="Cambria" pitchFamily="18" charset="0"/>
                          <a:ea typeface="標楷體" pitchFamily="65" charset="-120"/>
                        </a:rPr>
                        <a:t>強</a:t>
                      </a:r>
                    </a:p>
                  </a:txBody>
                  <a:tcPr marL="90000" marR="90000" marT="46807" marB="4680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120863" name="Group 104"/>
          <p:cNvGrpSpPr>
            <a:grpSpLocks/>
          </p:cNvGrpSpPr>
          <p:nvPr/>
        </p:nvGrpSpPr>
        <p:grpSpPr bwMode="auto">
          <a:xfrm>
            <a:off x="7451725" y="4076700"/>
            <a:ext cx="433388" cy="539750"/>
            <a:chOff x="1019" y="1071"/>
            <a:chExt cx="273" cy="340"/>
          </a:xfrm>
        </p:grpSpPr>
        <p:sp>
          <p:nvSpPr>
            <p:cNvPr id="120865" name="文字方塊 6"/>
            <p:cNvSpPr txBox="1">
              <a:spLocks noChangeArrowheads="1"/>
            </p:cNvSpPr>
            <p:nvPr/>
          </p:nvSpPr>
          <p:spPr bwMode="auto">
            <a:xfrm>
              <a:off x="1019" y="1071"/>
              <a:ext cx="231" cy="3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>
              <a:spAutoFit/>
            </a:bodyPr>
            <a:lstStyle>
              <a:lvl1pPr>
                <a:defRPr kumimoji="1" sz="20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1pPr>
              <a:lvl2pPr marL="742950" indent="-285750">
                <a:defRPr kumimoji="1" sz="28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2pPr>
              <a:lvl3pPr marL="1143000" indent="-228600">
                <a:defRPr kumimoji="1" sz="16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3pPr>
              <a:lvl4pPr marL="1600200" indent="-228600">
                <a:defRPr kumimoji="1" sz="14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4pPr>
              <a:lvl5pPr marL="2057400" indent="-22860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5pPr>
              <a:lvl6pPr marL="25146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6pPr>
              <a:lvl7pPr marL="29718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7pPr>
              <a:lvl8pPr marL="34290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8pPr>
              <a:lvl9pPr marL="38862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9pPr>
            </a:lstStyle>
            <a:p>
              <a:r>
                <a:rPr lang="zh-TW" altLang="en-US" sz="1200">
                  <a:solidFill>
                    <a:schemeClr val="tx1"/>
                  </a:solidFill>
                  <a:latin typeface="Arial" pitchFamily="34" charset="0"/>
                  <a:ea typeface="標楷體" pitchFamily="65" charset="-120"/>
                </a:rPr>
                <a:t>ㄐㄩㄝ</a:t>
              </a:r>
            </a:p>
          </p:txBody>
        </p:sp>
        <p:pic>
          <p:nvPicPr>
            <p:cNvPr id="120866" name="Picture 43" descr="D:\City\公事\THE PEOPLE\10202\102-PPT-II修訂\注音ICON\黑-二聲-小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6" y="1162"/>
              <a:ext cx="136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20864" name="圖片 5" descr="下方ICON-關閉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6492875"/>
            <a:ext cx="8461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2" descr="分頁底圖-字辯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2563"/>
            <a:ext cx="9144000" cy="101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24408" name="Group 88"/>
          <p:cNvGraphicFramePr>
            <a:graphicFrameLocks noGrp="1"/>
          </p:cNvGraphicFramePr>
          <p:nvPr/>
        </p:nvGraphicFramePr>
        <p:xfrm>
          <a:off x="260350" y="1163638"/>
          <a:ext cx="8488363" cy="4002088"/>
        </p:xfrm>
        <a:graphic>
          <a:graphicData uri="http://schemas.openxmlformats.org/drawingml/2006/table">
            <a:tbl>
              <a:tblPr/>
              <a:tblGrid>
                <a:gridCol w="635000"/>
                <a:gridCol w="1165225"/>
                <a:gridCol w="3375025"/>
                <a:gridCol w="3313113"/>
              </a:tblGrid>
              <a:tr h="579202">
                <a:tc>
                  <a:txBody>
                    <a:bodyPr/>
                    <a:lstStyle/>
                    <a:p>
                      <a:pPr marL="4445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kumimoji="1" lang="zh-TW" alt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mbria" pitchFamily="18" charset="0"/>
                          <a:ea typeface="標楷體" pitchFamily="65" charset="-120"/>
                        </a:rPr>
                        <a:t>字</a:t>
                      </a:r>
                    </a:p>
                  </a:txBody>
                  <a:tcPr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FF"/>
                    </a:solidFill>
                  </a:tcPr>
                </a:tc>
                <a:tc>
                  <a:txBody>
                    <a:bodyPr/>
                    <a:lstStyle/>
                    <a:p>
                      <a:pPr marL="4445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kumimoji="1" lang="zh-TW" alt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mbria" pitchFamily="18" charset="0"/>
                          <a:ea typeface="標楷體" pitchFamily="65" charset="-120"/>
                        </a:rPr>
                        <a:t>音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FF"/>
                    </a:solidFill>
                  </a:tcPr>
                </a:tc>
                <a:tc>
                  <a:txBody>
                    <a:bodyPr/>
                    <a:lstStyle/>
                    <a:p>
                      <a:pPr marL="4445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kumimoji="1" lang="zh-TW" alt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mbria" pitchFamily="18" charset="0"/>
                          <a:ea typeface="標楷體" pitchFamily="65" charset="-120"/>
                        </a:rPr>
                        <a:t>義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FF"/>
                    </a:solidFill>
                  </a:tcPr>
                </a:tc>
                <a:tc>
                  <a:txBody>
                    <a:bodyPr/>
                    <a:lstStyle/>
                    <a:p>
                      <a:pPr marL="4445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kumimoji="1" lang="zh-TW" alt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mbria" pitchFamily="18" charset="0"/>
                          <a:ea typeface="標楷體" pitchFamily="65" charset="-120"/>
                        </a:rPr>
                        <a:t>例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FF"/>
                    </a:solidFill>
                  </a:tcPr>
                </a:tc>
              </a:tr>
              <a:tr h="703300">
                <a:tc>
                  <a:txBody>
                    <a:bodyPr/>
                    <a:lstStyle/>
                    <a:p>
                      <a:pPr marL="4445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kumimoji="0" lang="zh-TW" alt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懾</a:t>
                      </a:r>
                    </a:p>
                  </a:txBody>
                  <a:tcPr marL="90000" marR="90000" marT="46807" marB="46807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45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Arial Unicode MS" pitchFamily="34" charset="-120"/>
                        </a:rPr>
                        <a:t>ㄓ</a:t>
                      </a:r>
                    </a:p>
                    <a:p>
                      <a:pPr marL="4445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Arial Unicode MS" pitchFamily="34" charset="-120"/>
                        </a:rPr>
                        <a:t>ㄜ</a:t>
                      </a:r>
                    </a:p>
                  </a:txBody>
                  <a:tcPr marL="90000" marR="90000" marT="46807" marB="46807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4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kumimoji="1" lang="zh-TW" alt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ea typeface="標楷體" pitchFamily="65" charset="-120"/>
                        </a:rPr>
                        <a:t>害怕</a:t>
                      </a:r>
                    </a:p>
                  </a:txBody>
                  <a:tcPr marL="90000" marR="90000" marT="46807" marB="4680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4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kumimoji="1" lang="zh-TW" alt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66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懾</a:t>
                      </a:r>
                      <a:r>
                        <a:rPr kumimoji="1" lang="zh-TW" alt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於飢寒</a:t>
                      </a:r>
                    </a:p>
                  </a:txBody>
                  <a:tcPr marL="90000" marR="90000" marT="46807" marB="4680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03300">
                <a:tc>
                  <a:txBody>
                    <a:bodyPr/>
                    <a:lstStyle/>
                    <a:p>
                      <a:pPr marL="4445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kumimoji="1" lang="zh-TW" alt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攝</a:t>
                      </a:r>
                    </a:p>
                  </a:txBody>
                  <a:tcPr marL="90000" marR="90000" marT="46807" marB="46807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45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Arial Unicode MS" pitchFamily="34" charset="-120"/>
                        </a:rPr>
                        <a:t>ㄕ</a:t>
                      </a:r>
                    </a:p>
                    <a:p>
                      <a:pPr marL="4445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Arial Unicode MS" pitchFamily="34" charset="-120"/>
                        </a:rPr>
                        <a:t>ㄜ</a:t>
                      </a:r>
                    </a:p>
                  </a:txBody>
                  <a:tcPr marL="90000" marR="90000" marT="46807" marB="46807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4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kumimoji="1" lang="zh-TW" alt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吸取</a:t>
                      </a:r>
                    </a:p>
                  </a:txBody>
                  <a:tcPr marL="90000" marR="90000" marT="46807" marB="4680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4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kumimoji="1" lang="zh-TW" alt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66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攝</a:t>
                      </a:r>
                      <a:r>
                        <a:rPr kumimoji="1" lang="zh-TW" alt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取</a:t>
                      </a:r>
                    </a:p>
                  </a:txBody>
                  <a:tcPr marL="90000" marR="90000" marT="46807" marB="4680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08143">
                <a:tc>
                  <a:txBody>
                    <a:bodyPr/>
                    <a:lstStyle/>
                    <a:p>
                      <a:pPr marL="4445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kumimoji="1" lang="zh-TW" alt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囁</a:t>
                      </a:r>
                    </a:p>
                  </a:txBody>
                  <a:tcPr marL="90000" marR="90000" marT="46807" marB="46807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45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Arial Unicode MS" pitchFamily="34" charset="-120"/>
                        </a:rPr>
                        <a:t>ㄋ</a:t>
                      </a:r>
                    </a:p>
                    <a:p>
                      <a:pPr marL="4445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Arial Unicode MS" pitchFamily="34" charset="-120"/>
                        </a:rPr>
                        <a:t>一</a:t>
                      </a:r>
                    </a:p>
                    <a:p>
                      <a:pPr marL="4445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Arial Unicode MS" pitchFamily="34" charset="-120"/>
                        </a:rPr>
                        <a:t>ㄝ</a:t>
                      </a:r>
                    </a:p>
                  </a:txBody>
                  <a:tcPr marL="90000" marR="90000" marT="46807" marB="46807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4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kumimoji="1" lang="zh-TW" alt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有話想說又不敢說，吞吞吐吐的樣子</a:t>
                      </a:r>
                    </a:p>
                  </a:txBody>
                  <a:tcPr marL="90000" marR="90000" marT="46807" marB="4680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4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kumimoji="1" lang="zh-TW" alt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66FF"/>
                          </a:solidFill>
                          <a:effectLst/>
                          <a:latin typeface="Cambria" pitchFamily="18" charset="0"/>
                          <a:ea typeface="標楷體" pitchFamily="65" charset="-120"/>
                        </a:rPr>
                        <a:t>囁</a:t>
                      </a:r>
                      <a:r>
                        <a:rPr kumimoji="1" lang="zh-TW" alt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ea typeface="標楷體" pitchFamily="65" charset="-120"/>
                        </a:rPr>
                        <a:t>嚅</a:t>
                      </a:r>
                    </a:p>
                  </a:txBody>
                  <a:tcPr marL="90000" marR="90000" marT="46807" marB="4680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08143">
                <a:tc>
                  <a:txBody>
                    <a:bodyPr/>
                    <a:lstStyle/>
                    <a:p>
                      <a:pPr marL="4445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kumimoji="1" lang="zh-TW" alt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躡</a:t>
                      </a:r>
                    </a:p>
                  </a:txBody>
                  <a:tcPr marL="90000" marR="90000" marT="46807" marB="46807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45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Arial Unicode MS" pitchFamily="34" charset="-120"/>
                        </a:rPr>
                        <a:t>ㄋ</a:t>
                      </a:r>
                    </a:p>
                    <a:p>
                      <a:pPr marL="4445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Arial Unicode MS" pitchFamily="34" charset="-120"/>
                        </a:rPr>
                        <a:t>一</a:t>
                      </a:r>
                    </a:p>
                    <a:p>
                      <a:pPr marL="4445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Arial Unicode MS" pitchFamily="34" charset="-120"/>
                        </a:rPr>
                        <a:t>ㄝ</a:t>
                      </a:r>
                    </a:p>
                  </a:txBody>
                  <a:tcPr marL="90000" marR="90000" marT="46807" marB="46807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4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kumimoji="1" lang="zh-TW" alt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ea typeface="標楷體" pitchFamily="65" charset="-120"/>
                        </a:rPr>
                        <a:t>放輕腳步行走</a:t>
                      </a:r>
                    </a:p>
                  </a:txBody>
                  <a:tcPr marL="90000" marR="90000" marT="46807" marB="4680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4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kumimoji="1" lang="zh-TW" alt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66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躡</a:t>
                      </a:r>
                      <a:r>
                        <a:rPr kumimoji="1" lang="zh-TW" alt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手</a:t>
                      </a:r>
                      <a:r>
                        <a:rPr kumimoji="1" lang="zh-TW" alt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66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躡</a:t>
                      </a:r>
                      <a:r>
                        <a:rPr kumimoji="1" lang="zh-TW" alt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腳</a:t>
                      </a:r>
                    </a:p>
                  </a:txBody>
                  <a:tcPr marL="90000" marR="90000" marT="46807" marB="4680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21891" name="Picture 43" descr="D:\City\公事\THE PEOPLE\10202\102-PPT-II修訂\注音ICON\黑-二聲-小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1916113"/>
            <a:ext cx="360362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1892" name="Picture 45" descr="D:\City\公事\THE PEOPLE\10202\102-PPT-II修訂\注音ICON\黑-四聲-小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2708275"/>
            <a:ext cx="360362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1893" name="Picture 45" descr="D:\City\公事\THE PEOPLE\10202\102-PPT-II修訂\注音ICON\黑-四聲-小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3573463"/>
            <a:ext cx="360362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1894" name="Picture 45" descr="D:\City\公事\THE PEOPLE\10202\102-PPT-II修訂\注音ICON\黑-四聲-小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4581525"/>
            <a:ext cx="360362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1895" name="圖片 5" descr="下方ICON-關閉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6492875"/>
            <a:ext cx="8461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2" descr="分頁底圖-課堂Q&amp;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888"/>
            <a:ext cx="9144000" cy="101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883" name="內容版面配置區 2"/>
          <p:cNvSpPr>
            <a:spLocks/>
          </p:cNvSpPr>
          <p:nvPr/>
        </p:nvSpPr>
        <p:spPr bwMode="auto">
          <a:xfrm>
            <a:off x="0" y="765175"/>
            <a:ext cx="9144000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423863" indent="-423863">
              <a:buClr>
                <a:schemeClr val="accent1"/>
              </a:buClr>
              <a:buFont typeface="Wingdings 2" pitchFamily="18" charset="2"/>
              <a:buNone/>
            </a:pPr>
            <a:r>
              <a:rPr lang="zh-TW" altLang="en-US" sz="3200">
                <a:latin typeface="Cambria" pitchFamily="18" charset="0"/>
                <a:ea typeface="標楷體" pitchFamily="65" charset="-120"/>
              </a:rPr>
              <a:t>「文人相輕，自古而然。」你認為造成文人相輕的</a:t>
            </a:r>
          </a:p>
          <a:p>
            <a:pPr marL="423863" indent="-423863">
              <a:buClr>
                <a:schemeClr val="accent1"/>
              </a:buClr>
              <a:buFont typeface="Wingdings 2" pitchFamily="18" charset="2"/>
              <a:buNone/>
            </a:pPr>
            <a:r>
              <a:rPr lang="zh-TW" altLang="en-US" sz="3200">
                <a:latin typeface="Cambria" pitchFamily="18" charset="0"/>
                <a:ea typeface="標楷體" pitchFamily="65" charset="-120"/>
              </a:rPr>
              <a:t>原因可能有哪些？</a:t>
            </a:r>
          </a:p>
          <a:p>
            <a:pPr marL="423863" indent="-423863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None/>
            </a:pPr>
            <a:r>
              <a:rPr lang="zh-TW" altLang="en-US" sz="3200" b="0">
                <a:latin typeface="標楷體" pitchFamily="65" charset="-120"/>
                <a:ea typeface="標楷體" pitchFamily="65" charset="-120"/>
              </a:rPr>
              <a:t>答：</a:t>
            </a:r>
          </a:p>
        </p:txBody>
      </p:sp>
      <p:sp>
        <p:nvSpPr>
          <p:cNvPr id="4" name="內容版面配置區 2"/>
          <p:cNvSpPr txBox="1">
            <a:spLocks/>
          </p:cNvSpPr>
          <p:nvPr/>
        </p:nvSpPr>
        <p:spPr bwMode="auto">
          <a:xfrm>
            <a:off x="0" y="1844675"/>
            <a:ext cx="9144000" cy="418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</a:tabLst>
              <a:defRPr kumimoji="1" sz="20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1pPr>
            <a:lvl2pPr marL="742950" indent="-285750">
              <a:tabLst>
                <a:tab pos="0" algn="l"/>
              </a:tabLst>
              <a:defRPr kumimoji="1" sz="28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2pPr>
            <a:lvl3pPr marL="1143000" indent="-228600">
              <a:tabLst>
                <a:tab pos="0" algn="l"/>
              </a:tabLst>
              <a:defRPr kumimoji="1" sz="16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3pPr>
            <a:lvl4pPr marL="1600200" indent="-228600">
              <a:tabLst>
                <a:tab pos="0" algn="l"/>
              </a:tabLst>
              <a:defRPr kumimoji="1" sz="14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4pPr>
            <a:lvl5pPr marL="2057400" indent="-228600">
              <a:tabLst>
                <a:tab pos="0" algn="l"/>
              </a:tabLst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5pPr>
            <a:lvl6pPr marL="2514600" indent="-228600" eaLnBrk="0" hangingPunct="0">
              <a:tabLst>
                <a:tab pos="0" algn="l"/>
              </a:tabLst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6pPr>
            <a:lvl7pPr marL="2971800" indent="-228600" eaLnBrk="0" hangingPunct="0">
              <a:tabLst>
                <a:tab pos="0" algn="l"/>
              </a:tabLst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7pPr>
            <a:lvl8pPr marL="3429000" indent="-228600" eaLnBrk="0" hangingPunct="0">
              <a:tabLst>
                <a:tab pos="0" algn="l"/>
              </a:tabLst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8pPr>
            <a:lvl9pPr marL="3886200" indent="-228600" eaLnBrk="0" hangingPunct="0">
              <a:tabLst>
                <a:tab pos="0" algn="l"/>
              </a:tabLst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9pPr>
          </a:lstStyle>
          <a:p>
            <a:r>
              <a:rPr kumimoji="0" lang="zh-TW" altLang="en-US" sz="2800" b="0">
                <a:solidFill>
                  <a:srgbClr val="FF0000"/>
                </a:solidFill>
                <a:latin typeface="Arial" pitchFamily="34" charset="0"/>
                <a:ea typeface="標楷體" pitchFamily="65" charset="-120"/>
              </a:rPr>
              <a:t>　　</a:t>
            </a:r>
            <a:r>
              <a:rPr kumimoji="0" lang="zh-TW" altLang="en-US" sz="2900" b="0">
                <a:solidFill>
                  <a:srgbClr val="FF0000"/>
                </a:solidFill>
                <a:latin typeface="Arial" pitchFamily="34" charset="0"/>
                <a:ea typeface="標楷體" pitchFamily="65" charset="-120"/>
              </a:rPr>
              <a:t>因為不夠謙虛，充滿自我優越感，以為自己的作品最好；也可能是出於自卑，對別人的作品由羨慕而轉為嫉妒，故刻意挑毛病來滅他人威風。</a:t>
            </a:r>
          </a:p>
        </p:txBody>
      </p:sp>
      <p:sp>
        <p:nvSpPr>
          <p:cNvPr id="122885" name="Rectangle 2"/>
          <p:cNvSpPr>
            <a:spLocks/>
          </p:cNvSpPr>
          <p:nvPr/>
        </p:nvSpPr>
        <p:spPr bwMode="auto">
          <a:xfrm>
            <a:off x="468313" y="-242888"/>
            <a:ext cx="8229600" cy="114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kumimoji="0" lang="zh-TW" altLang="en-US" sz="440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第一段</a:t>
            </a:r>
            <a:endParaRPr kumimoji="0" lang="zh-TW" altLang="en-US" sz="4400" b="0" u="sng">
              <a:solidFill>
                <a:schemeClr val="bg1"/>
              </a:solidFill>
              <a:latin typeface="華康正顏楷體W5" pitchFamily="65" charset="-120"/>
              <a:ea typeface="華康正顏楷體W5" pitchFamily="65" charset="-120"/>
            </a:endParaRPr>
          </a:p>
        </p:txBody>
      </p:sp>
      <p:pic>
        <p:nvPicPr>
          <p:cNvPr id="122886" name="圖片 5" descr="下方ICON-關閉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6492875"/>
            <a:ext cx="8461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2" descr="分頁底圖-課堂Q&amp;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888"/>
            <a:ext cx="9144000" cy="101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907" name="內容版面配置區 2"/>
          <p:cNvSpPr>
            <a:spLocks/>
          </p:cNvSpPr>
          <p:nvPr/>
        </p:nvSpPr>
        <p:spPr bwMode="auto">
          <a:xfrm>
            <a:off x="179388" y="688975"/>
            <a:ext cx="9144000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423863" indent="-423863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None/>
            </a:pPr>
            <a:r>
              <a:rPr lang="zh-TW" altLang="en-US" sz="3000" dirty="0">
                <a:latin typeface="Cambria" pitchFamily="18" charset="0"/>
                <a:ea typeface="標楷體" pitchFamily="65" charset="-120"/>
              </a:rPr>
              <a:t>作者在第二段評論建安七子作品的優劣，用意為何？</a:t>
            </a:r>
          </a:p>
          <a:p>
            <a:pPr marL="423863" indent="-423863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None/>
            </a:pPr>
            <a:r>
              <a:rPr lang="zh-TW" altLang="en-US" sz="3000" b="0" dirty="0">
                <a:latin typeface="標楷體" pitchFamily="65" charset="-120"/>
                <a:ea typeface="標楷體" pitchFamily="65" charset="-120"/>
              </a:rPr>
              <a:t>答：</a:t>
            </a:r>
          </a:p>
        </p:txBody>
      </p:sp>
      <p:sp>
        <p:nvSpPr>
          <p:cNvPr id="4" name="內容版面配置區 2"/>
          <p:cNvSpPr txBox="1">
            <a:spLocks/>
          </p:cNvSpPr>
          <p:nvPr/>
        </p:nvSpPr>
        <p:spPr bwMode="auto">
          <a:xfrm>
            <a:off x="17463" y="1700213"/>
            <a:ext cx="9144000" cy="418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</a:tabLst>
              <a:defRPr kumimoji="1" sz="20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1pPr>
            <a:lvl2pPr marL="742950" indent="-285750">
              <a:tabLst>
                <a:tab pos="0" algn="l"/>
              </a:tabLst>
              <a:defRPr kumimoji="1" sz="28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2pPr>
            <a:lvl3pPr marL="1143000" indent="-228600">
              <a:tabLst>
                <a:tab pos="0" algn="l"/>
              </a:tabLst>
              <a:defRPr kumimoji="1" sz="16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3pPr>
            <a:lvl4pPr marL="1600200" indent="-228600">
              <a:tabLst>
                <a:tab pos="0" algn="l"/>
              </a:tabLst>
              <a:defRPr kumimoji="1" sz="14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4pPr>
            <a:lvl5pPr marL="2057400" indent="-228600">
              <a:tabLst>
                <a:tab pos="0" algn="l"/>
              </a:tabLst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5pPr>
            <a:lvl6pPr marL="2514600" indent="-228600" eaLnBrk="0" hangingPunct="0">
              <a:tabLst>
                <a:tab pos="0" algn="l"/>
              </a:tabLst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6pPr>
            <a:lvl7pPr marL="2971800" indent="-228600" eaLnBrk="0" hangingPunct="0">
              <a:tabLst>
                <a:tab pos="0" algn="l"/>
              </a:tabLst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7pPr>
            <a:lvl8pPr marL="3429000" indent="-228600" eaLnBrk="0" hangingPunct="0">
              <a:tabLst>
                <a:tab pos="0" algn="l"/>
              </a:tabLst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8pPr>
            <a:lvl9pPr marL="3886200" indent="-228600" eaLnBrk="0" hangingPunct="0">
              <a:tabLst>
                <a:tab pos="0" algn="l"/>
              </a:tabLst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9pPr>
          </a:lstStyle>
          <a:p>
            <a:r>
              <a:rPr kumimoji="0" lang="en-US" altLang="zh-TW" sz="2900" b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1.</a:t>
            </a:r>
            <a:r>
              <a:rPr kumimoji="0" lang="zh-TW" altLang="en-US" sz="2900" b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示範「論文」之客觀態度，不以己之長來輕他人之短</a:t>
            </a:r>
          </a:p>
          <a:p>
            <a:r>
              <a:rPr kumimoji="0" lang="zh-TW" altLang="en-US" sz="2900" b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   。</a:t>
            </a:r>
          </a:p>
          <a:p>
            <a:r>
              <a:rPr kumimoji="0" lang="en-US" altLang="zh-TW" sz="2900" b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2.</a:t>
            </a:r>
            <a:r>
              <a:rPr kumimoji="0" lang="zh-TW" altLang="en-US" sz="2900" b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談論七子作品的優劣以印證</a:t>
            </a:r>
            <a:r>
              <a:rPr kumimoji="0" lang="en-US" altLang="en-US" sz="2900" b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「</a:t>
            </a:r>
            <a:r>
              <a:rPr kumimoji="0" lang="zh-TW" altLang="en-US" sz="2900" b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文非一體，鮮能備善</a:t>
            </a:r>
            <a:r>
              <a:rPr kumimoji="0" lang="en-US" altLang="en-US" sz="2900" b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」</a:t>
            </a:r>
            <a:endParaRPr kumimoji="0" lang="en-US" altLang="zh-TW" sz="2900" b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kumimoji="0" lang="zh-TW" altLang="en-US" sz="2900" b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   的觀點。</a:t>
            </a:r>
          </a:p>
        </p:txBody>
      </p:sp>
      <p:sp>
        <p:nvSpPr>
          <p:cNvPr id="123909" name="Rectangle 2"/>
          <p:cNvSpPr>
            <a:spLocks/>
          </p:cNvSpPr>
          <p:nvPr/>
        </p:nvSpPr>
        <p:spPr bwMode="auto">
          <a:xfrm>
            <a:off x="468313" y="-242888"/>
            <a:ext cx="8229600" cy="114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kumimoji="0" lang="zh-TW" altLang="en-US" sz="440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第二段</a:t>
            </a:r>
            <a:endParaRPr kumimoji="0" lang="zh-TW" altLang="en-US" sz="4400" b="0" u="sng">
              <a:solidFill>
                <a:schemeClr val="bg1"/>
              </a:solidFill>
              <a:latin typeface="華康正顏楷體W5" pitchFamily="65" charset="-120"/>
              <a:ea typeface="華康正顏楷體W5" pitchFamily="65" charset="-120"/>
            </a:endParaRPr>
          </a:p>
        </p:txBody>
      </p:sp>
      <p:pic>
        <p:nvPicPr>
          <p:cNvPr id="123910" name="圖片 5" descr="下方ICON-關閉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6492875"/>
            <a:ext cx="8461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2" descr="分頁底圖-課堂Q&amp;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4931" name="內容版面配置區 2"/>
          <p:cNvSpPr>
            <a:spLocks/>
          </p:cNvSpPr>
          <p:nvPr/>
        </p:nvSpPr>
        <p:spPr bwMode="auto">
          <a:xfrm>
            <a:off x="0" y="765175"/>
            <a:ext cx="9144000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423863" indent="-423863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None/>
            </a:pPr>
            <a:r>
              <a:rPr lang="zh-TW" altLang="en-US" sz="3200">
                <a:latin typeface="Cambria" pitchFamily="18" charset="0"/>
                <a:ea typeface="標楷體" pitchFamily="65" charset="-120"/>
              </a:rPr>
              <a:t>作者將文體分為哪幾類？各須具備何種特質？</a:t>
            </a:r>
          </a:p>
          <a:p>
            <a:pPr marL="423863" indent="-423863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None/>
            </a:pPr>
            <a:r>
              <a:rPr lang="zh-TW" altLang="en-US" sz="3200" b="0">
                <a:latin typeface="標楷體" pitchFamily="65" charset="-120"/>
                <a:ea typeface="標楷體" pitchFamily="65" charset="-120"/>
              </a:rPr>
              <a:t>答：</a:t>
            </a:r>
          </a:p>
        </p:txBody>
      </p:sp>
      <p:sp>
        <p:nvSpPr>
          <p:cNvPr id="4" name="內容版面配置區 2"/>
          <p:cNvSpPr txBox="1">
            <a:spLocks/>
          </p:cNvSpPr>
          <p:nvPr/>
        </p:nvSpPr>
        <p:spPr bwMode="auto">
          <a:xfrm>
            <a:off x="541338" y="981075"/>
            <a:ext cx="9144000" cy="418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</a:tabLst>
              <a:defRPr kumimoji="1" sz="20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1pPr>
            <a:lvl2pPr marL="742950" indent="-285750">
              <a:tabLst>
                <a:tab pos="0" algn="l"/>
              </a:tabLst>
              <a:defRPr kumimoji="1" sz="28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2pPr>
            <a:lvl3pPr marL="1143000" indent="-228600">
              <a:tabLst>
                <a:tab pos="0" algn="l"/>
              </a:tabLst>
              <a:defRPr kumimoji="1" sz="16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3pPr>
            <a:lvl4pPr marL="1600200" indent="-228600">
              <a:tabLst>
                <a:tab pos="0" algn="l"/>
              </a:tabLst>
              <a:defRPr kumimoji="1" sz="14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4pPr>
            <a:lvl5pPr marL="2057400" indent="-228600">
              <a:tabLst>
                <a:tab pos="0" algn="l"/>
              </a:tabLst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5pPr>
            <a:lvl6pPr marL="2514600" indent="-228600" eaLnBrk="0" hangingPunct="0">
              <a:tabLst>
                <a:tab pos="0" algn="l"/>
              </a:tabLst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6pPr>
            <a:lvl7pPr marL="2971800" indent="-228600" eaLnBrk="0" hangingPunct="0">
              <a:tabLst>
                <a:tab pos="0" algn="l"/>
              </a:tabLst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7pPr>
            <a:lvl8pPr marL="3429000" indent="-228600" eaLnBrk="0" hangingPunct="0">
              <a:tabLst>
                <a:tab pos="0" algn="l"/>
              </a:tabLst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8pPr>
            <a:lvl9pPr marL="3886200" indent="-228600" eaLnBrk="0" hangingPunct="0">
              <a:tabLst>
                <a:tab pos="0" algn="l"/>
              </a:tabLst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9pPr>
          </a:lstStyle>
          <a:p>
            <a:r>
              <a:rPr kumimoji="0" lang="zh-TW" altLang="en-US" sz="2800" b="0">
                <a:solidFill>
                  <a:srgbClr val="FF0000"/>
                </a:solidFill>
                <a:latin typeface="Arial" pitchFamily="34" charset="0"/>
                <a:ea typeface="標楷體" pitchFamily="65" charset="-120"/>
              </a:rPr>
              <a:t>　　</a:t>
            </a:r>
          </a:p>
          <a:p>
            <a:endParaRPr kumimoji="0" lang="en-US" altLang="zh-TW" sz="2800" b="0">
              <a:solidFill>
                <a:srgbClr val="FF0000"/>
              </a:solidFill>
              <a:latin typeface="Arial" pitchFamily="34" charset="0"/>
              <a:ea typeface="標楷體" pitchFamily="65" charset="-120"/>
            </a:endParaRPr>
          </a:p>
          <a:p>
            <a:r>
              <a:rPr kumimoji="0" lang="en-US" altLang="zh-TW" sz="2900" b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1.</a:t>
            </a:r>
            <a:r>
              <a:rPr kumimoji="0" lang="zh-TW" altLang="en-US" sz="2900" b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四類。</a:t>
            </a:r>
          </a:p>
          <a:p>
            <a:r>
              <a:rPr kumimoji="0" lang="en-US" altLang="zh-TW" sz="2900" b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2.</a:t>
            </a:r>
            <a:r>
              <a:rPr kumimoji="0" lang="zh-TW" altLang="en-US" sz="2900" b="0">
                <a:solidFill>
                  <a:srgbClr val="FF0000"/>
                </a:solidFill>
                <a:latin typeface="Arial" pitchFamily="34" charset="0"/>
                <a:ea typeface="標楷體" pitchFamily="65" charset="-120"/>
              </a:rPr>
              <a:t>奏議宜雅，書論宜理，銘誄尚實，詩賦欲麗。</a:t>
            </a:r>
          </a:p>
        </p:txBody>
      </p:sp>
      <p:sp>
        <p:nvSpPr>
          <p:cNvPr id="124933" name="Rectangle 2"/>
          <p:cNvSpPr>
            <a:spLocks/>
          </p:cNvSpPr>
          <p:nvPr/>
        </p:nvSpPr>
        <p:spPr bwMode="auto">
          <a:xfrm>
            <a:off x="468313" y="-315913"/>
            <a:ext cx="8229600" cy="114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kumimoji="0" lang="zh-TW" altLang="en-US" sz="440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第三段</a:t>
            </a:r>
            <a:endParaRPr kumimoji="0" lang="zh-TW" altLang="en-US" sz="4400" b="0" u="sng">
              <a:solidFill>
                <a:schemeClr val="bg1"/>
              </a:solidFill>
              <a:latin typeface="華康正顏楷體W5" pitchFamily="65" charset="-120"/>
              <a:ea typeface="華康正顏楷體W5" pitchFamily="65" charset="-120"/>
            </a:endParaRPr>
          </a:p>
        </p:txBody>
      </p:sp>
      <p:pic>
        <p:nvPicPr>
          <p:cNvPr id="124934" name="圖片 5" descr="下方ICON-關閉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6492875"/>
            <a:ext cx="8461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4" descr="分頁底圖-課堂Q&amp;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5955" name="內容版面配置區 2"/>
          <p:cNvSpPr>
            <a:spLocks/>
          </p:cNvSpPr>
          <p:nvPr/>
        </p:nvSpPr>
        <p:spPr bwMode="auto">
          <a:xfrm>
            <a:off x="0" y="765175"/>
            <a:ext cx="9144000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423863" indent="-423863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None/>
            </a:pPr>
            <a:r>
              <a:rPr lang="zh-TW" altLang="en-US" sz="3200">
                <a:latin typeface="Cambria" pitchFamily="18" charset="0"/>
                <a:ea typeface="標楷體" pitchFamily="65" charset="-120"/>
              </a:rPr>
              <a:t>曹丕忍為時人「多不強力」而「營目前之務」、「遺千載之功」，是何種原因造成？</a:t>
            </a:r>
          </a:p>
          <a:p>
            <a:pPr marL="423863" indent="-423863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None/>
            </a:pPr>
            <a:r>
              <a:rPr lang="zh-TW" altLang="en-US" sz="3200" b="0">
                <a:latin typeface="標楷體" pitchFamily="65" charset="-120"/>
                <a:ea typeface="標楷體" pitchFamily="65" charset="-120"/>
              </a:rPr>
              <a:t>答：</a:t>
            </a:r>
          </a:p>
        </p:txBody>
      </p:sp>
      <p:sp>
        <p:nvSpPr>
          <p:cNvPr id="4" name="內容版面配置區 2"/>
          <p:cNvSpPr txBox="1">
            <a:spLocks/>
          </p:cNvSpPr>
          <p:nvPr/>
        </p:nvSpPr>
        <p:spPr bwMode="auto">
          <a:xfrm>
            <a:off x="684213" y="1052513"/>
            <a:ext cx="8189912" cy="418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</a:tabLst>
              <a:defRPr kumimoji="1" sz="20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1pPr>
            <a:lvl2pPr marL="742950" indent="-285750">
              <a:tabLst>
                <a:tab pos="0" algn="l"/>
              </a:tabLst>
              <a:defRPr kumimoji="1" sz="28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2pPr>
            <a:lvl3pPr marL="1143000" indent="-228600">
              <a:tabLst>
                <a:tab pos="0" algn="l"/>
              </a:tabLst>
              <a:defRPr kumimoji="1" sz="16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3pPr>
            <a:lvl4pPr marL="1600200" indent="-228600">
              <a:tabLst>
                <a:tab pos="0" algn="l"/>
              </a:tabLst>
              <a:defRPr kumimoji="1" sz="14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4pPr>
            <a:lvl5pPr marL="2057400" indent="-228600">
              <a:tabLst>
                <a:tab pos="0" algn="l"/>
              </a:tabLst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5pPr>
            <a:lvl6pPr marL="2514600" indent="-228600" eaLnBrk="0" hangingPunct="0">
              <a:tabLst>
                <a:tab pos="0" algn="l"/>
              </a:tabLst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6pPr>
            <a:lvl7pPr marL="2971800" indent="-228600" eaLnBrk="0" hangingPunct="0">
              <a:tabLst>
                <a:tab pos="0" algn="l"/>
              </a:tabLst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7pPr>
            <a:lvl8pPr marL="3429000" indent="-228600" eaLnBrk="0" hangingPunct="0">
              <a:tabLst>
                <a:tab pos="0" algn="l"/>
              </a:tabLst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8pPr>
            <a:lvl9pPr marL="3886200" indent="-228600" eaLnBrk="0" hangingPunct="0">
              <a:tabLst>
                <a:tab pos="0" algn="l"/>
              </a:tabLst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9pPr>
          </a:lstStyle>
          <a:p>
            <a:r>
              <a:rPr kumimoji="0" lang="zh-TW" altLang="en-US" sz="2800" b="0">
                <a:solidFill>
                  <a:srgbClr val="FF0000"/>
                </a:solidFill>
                <a:latin typeface="Arial" pitchFamily="34" charset="0"/>
                <a:ea typeface="標楷體" pitchFamily="65" charset="-120"/>
              </a:rPr>
              <a:t>　　</a:t>
            </a:r>
          </a:p>
          <a:p>
            <a:endParaRPr kumimoji="0" lang="en-US" altLang="zh-TW" sz="2800" b="0">
              <a:solidFill>
                <a:srgbClr val="FF0000"/>
              </a:solidFill>
              <a:latin typeface="Arial" pitchFamily="34" charset="0"/>
              <a:ea typeface="標楷體" pitchFamily="65" charset="-120"/>
            </a:endParaRPr>
          </a:p>
          <a:p>
            <a:r>
              <a:rPr kumimoji="0" lang="zh-TW" altLang="en-US" sz="2900" b="0">
                <a:solidFill>
                  <a:srgbClr val="FF0000"/>
                </a:solidFill>
                <a:latin typeface="Arial" pitchFamily="34" charset="0"/>
                <a:ea typeface="標楷體" pitchFamily="65" charset="-120"/>
              </a:rPr>
              <a:t>「貧賤則慑於飢寒，富貴則流於逸樂」。</a:t>
            </a:r>
          </a:p>
        </p:txBody>
      </p:sp>
      <p:sp>
        <p:nvSpPr>
          <p:cNvPr id="125957" name="Rectangle 2"/>
          <p:cNvSpPr>
            <a:spLocks/>
          </p:cNvSpPr>
          <p:nvPr/>
        </p:nvSpPr>
        <p:spPr bwMode="auto">
          <a:xfrm>
            <a:off x="468313" y="-306388"/>
            <a:ext cx="8229600" cy="114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kumimoji="0" lang="zh-TW" altLang="en-US" sz="440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第五段</a:t>
            </a:r>
            <a:endParaRPr kumimoji="0" lang="zh-TW" altLang="en-US" sz="4400" b="0" u="sng">
              <a:solidFill>
                <a:schemeClr val="bg1"/>
              </a:solidFill>
              <a:latin typeface="華康正顏楷體W5" pitchFamily="65" charset="-120"/>
              <a:ea typeface="華康正顏楷體W5" pitchFamily="65" charset="-120"/>
            </a:endParaRPr>
          </a:p>
        </p:txBody>
      </p:sp>
      <p:pic>
        <p:nvPicPr>
          <p:cNvPr id="125958" name="圖片 5" descr="下方ICON-關閉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6492875"/>
            <a:ext cx="8461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4294967295"/>
          </p:nvPr>
        </p:nvSpPr>
        <p:spPr>
          <a:xfrm>
            <a:off x="381000" y="966788"/>
            <a:ext cx="8407400" cy="4765675"/>
          </a:xfrm>
        </p:spPr>
        <p:txBody>
          <a:bodyPr wrap="square" numCol="1" anchor="t" anchorCtr="0" compatLnSpc="1">
            <a:prstTxWarp prst="textNoShape">
              <a:avLst/>
            </a:prstTxWarp>
            <a:normAutofit fontScale="92500" lnSpcReduction="20000"/>
          </a:bodyPr>
          <a:lstStyle/>
          <a:p>
            <a:pPr>
              <a:defRPr/>
            </a:pPr>
            <a:r>
              <a:rPr lang="zh-TW" altLang="en-US" sz="3200" b="1" dirty="0" smtClean="0">
                <a:solidFill>
                  <a:srgbClr val="0070C0"/>
                </a:solidFill>
                <a:latin typeface="標楷體" pitchFamily="65" charset="-120"/>
              </a:rPr>
              <a:t>出處</a:t>
            </a:r>
            <a:r>
              <a:rPr lang="zh-TW" altLang="en-US" sz="3200" dirty="0" smtClean="0"/>
              <a:t>：</a:t>
            </a:r>
            <a:r>
              <a:rPr lang="zh-TW" altLang="en-US" sz="3200" dirty="0" smtClean="0">
                <a:solidFill>
                  <a:schemeClr val="tx1"/>
                </a:solidFill>
              </a:rPr>
              <a:t>選自</a:t>
            </a:r>
            <a:r>
              <a:rPr lang="en-US" altLang="zh-TW" sz="3200" dirty="0" smtClean="0">
                <a:solidFill>
                  <a:schemeClr val="tx1"/>
                </a:solidFill>
              </a:rPr>
              <a:t>《</a:t>
            </a:r>
            <a:r>
              <a:rPr lang="zh-TW" altLang="en-US" sz="3200" dirty="0" smtClean="0">
                <a:solidFill>
                  <a:schemeClr val="tx1"/>
                </a:solidFill>
              </a:rPr>
              <a:t>昭明文選</a:t>
            </a:r>
            <a:r>
              <a:rPr lang="en-US" altLang="zh-TW" sz="3200" dirty="0" smtClean="0">
                <a:solidFill>
                  <a:schemeClr val="tx1"/>
                </a:solidFill>
              </a:rPr>
              <a:t>》  </a:t>
            </a:r>
            <a:r>
              <a:rPr lang="zh-TW" altLang="en-US" sz="3200" dirty="0" smtClean="0">
                <a:solidFill>
                  <a:schemeClr val="tx1"/>
                </a:solidFill>
              </a:rPr>
              <a:t>。</a:t>
            </a:r>
          </a:p>
          <a:p>
            <a:pPr>
              <a:defRPr/>
            </a:pPr>
            <a:r>
              <a:rPr lang="en-US" altLang="zh-TW" sz="3200" dirty="0" smtClean="0">
                <a:solidFill>
                  <a:schemeClr val="tx1"/>
                </a:solidFill>
              </a:rPr>
              <a:t>《</a:t>
            </a:r>
            <a:r>
              <a:rPr lang="zh-TW" altLang="en-US" sz="3200" dirty="0" smtClean="0">
                <a:solidFill>
                  <a:schemeClr val="tx1"/>
                </a:solidFill>
              </a:rPr>
              <a:t>典論</a:t>
            </a:r>
            <a:r>
              <a:rPr lang="en-US" altLang="zh-TW" sz="3200" dirty="0" smtClean="0">
                <a:solidFill>
                  <a:schemeClr val="tx1"/>
                </a:solidFill>
              </a:rPr>
              <a:t>》</a:t>
            </a:r>
            <a:r>
              <a:rPr lang="zh-TW" altLang="en-US" sz="3200" dirty="0" smtClean="0">
                <a:solidFill>
                  <a:schemeClr val="tx1"/>
                </a:solidFill>
              </a:rPr>
              <a:t>一書作於東漢獻帝建安年間，是曹丕為魏王太子時精心撰寫的論著，對於評人論事、修己處世，多所論述，然</a:t>
            </a:r>
            <a:r>
              <a:rPr lang="en-US" altLang="zh-TW" sz="3200" dirty="0" smtClean="0">
                <a:solidFill>
                  <a:schemeClr val="tx1"/>
                </a:solidFill>
              </a:rPr>
              <a:t>《</a:t>
            </a:r>
            <a:r>
              <a:rPr lang="zh-TW" altLang="en-US" sz="3200" dirty="0" smtClean="0">
                <a:solidFill>
                  <a:schemeClr val="tx1"/>
                </a:solidFill>
              </a:rPr>
              <a:t>典論</a:t>
            </a:r>
            <a:r>
              <a:rPr lang="en-US" altLang="zh-TW" sz="3200" dirty="0" smtClean="0">
                <a:solidFill>
                  <a:schemeClr val="tx1"/>
                </a:solidFill>
              </a:rPr>
              <a:t>》</a:t>
            </a:r>
            <a:r>
              <a:rPr lang="zh-TW" altLang="en-US" sz="3200" dirty="0" smtClean="0">
                <a:solidFill>
                  <a:schemeClr val="tx1"/>
                </a:solidFill>
              </a:rPr>
              <a:t>一書今僅存</a:t>
            </a:r>
            <a:r>
              <a:rPr lang="en-US" altLang="zh-TW" sz="3200" dirty="0" smtClean="0">
                <a:solidFill>
                  <a:schemeClr val="tx1"/>
                </a:solidFill>
              </a:rPr>
              <a:t>〈</a:t>
            </a:r>
            <a:r>
              <a:rPr lang="zh-TW" altLang="en-US" sz="3200" dirty="0" smtClean="0">
                <a:solidFill>
                  <a:schemeClr val="tx1"/>
                </a:solidFill>
              </a:rPr>
              <a:t>自敘</a:t>
            </a:r>
            <a:r>
              <a:rPr lang="en-US" altLang="zh-TW" sz="3200" dirty="0" smtClean="0">
                <a:solidFill>
                  <a:schemeClr val="tx1"/>
                </a:solidFill>
              </a:rPr>
              <a:t>〉</a:t>
            </a:r>
            <a:r>
              <a:rPr lang="zh-TW" altLang="en-US" sz="3200" dirty="0" smtClean="0">
                <a:solidFill>
                  <a:schemeClr val="tx1"/>
                </a:solidFill>
              </a:rPr>
              <a:t>及</a:t>
            </a:r>
            <a:r>
              <a:rPr lang="en-US" altLang="zh-TW" sz="3200" dirty="0" smtClean="0">
                <a:solidFill>
                  <a:schemeClr val="tx1"/>
                </a:solidFill>
              </a:rPr>
              <a:t>〈</a:t>
            </a:r>
            <a:r>
              <a:rPr lang="zh-TW" altLang="en-US" sz="3200" dirty="0" smtClean="0">
                <a:solidFill>
                  <a:schemeClr val="tx1"/>
                </a:solidFill>
              </a:rPr>
              <a:t>論文</a:t>
            </a:r>
            <a:r>
              <a:rPr lang="en-US" altLang="zh-TW" sz="3200" dirty="0" smtClean="0">
                <a:solidFill>
                  <a:schemeClr val="tx1"/>
                </a:solidFill>
              </a:rPr>
              <a:t>〉</a:t>
            </a:r>
            <a:r>
              <a:rPr lang="zh-TW" altLang="en-US" sz="3200" dirty="0" smtClean="0">
                <a:solidFill>
                  <a:schemeClr val="tx1"/>
                </a:solidFill>
              </a:rPr>
              <a:t>兩篇。</a:t>
            </a:r>
          </a:p>
          <a:p>
            <a:pPr>
              <a:defRPr/>
            </a:pPr>
            <a:r>
              <a:rPr lang="en-US" altLang="zh-TW" sz="3200" dirty="0" smtClean="0">
                <a:solidFill>
                  <a:schemeClr val="tx1"/>
                </a:solidFill>
              </a:rPr>
              <a:t>〈</a:t>
            </a:r>
            <a:r>
              <a:rPr lang="zh-TW" altLang="en-US" sz="3200" dirty="0" smtClean="0">
                <a:solidFill>
                  <a:schemeClr val="tx1"/>
                </a:solidFill>
              </a:rPr>
              <a:t>論文</a:t>
            </a:r>
            <a:r>
              <a:rPr lang="en-US" altLang="zh-TW" sz="3200" dirty="0" smtClean="0">
                <a:solidFill>
                  <a:schemeClr val="tx1"/>
                </a:solidFill>
              </a:rPr>
              <a:t>〉</a:t>
            </a:r>
            <a:r>
              <a:rPr lang="zh-TW" altLang="en-US" sz="3200" dirty="0" smtClean="0">
                <a:solidFill>
                  <a:schemeClr val="tx1"/>
                </a:solidFill>
              </a:rPr>
              <a:t>所涉及的內容有：文學批評的態度、建安七子   文風的評價、文體的分類、文人才性與作品風格、文學的價值等，故名</a:t>
            </a:r>
            <a:r>
              <a:rPr lang="en-US" altLang="zh-TW" sz="3200" dirty="0" smtClean="0">
                <a:solidFill>
                  <a:schemeClr val="tx1"/>
                </a:solidFill>
              </a:rPr>
              <a:t>〈</a:t>
            </a:r>
            <a:r>
              <a:rPr lang="zh-TW" altLang="en-US" sz="3200" dirty="0" smtClean="0">
                <a:solidFill>
                  <a:schemeClr val="tx1"/>
                </a:solidFill>
              </a:rPr>
              <a:t>論文</a:t>
            </a:r>
            <a:r>
              <a:rPr lang="en-US" altLang="zh-TW" sz="3200" dirty="0" smtClean="0">
                <a:solidFill>
                  <a:schemeClr val="tx1"/>
                </a:solidFill>
              </a:rPr>
              <a:t>〉</a:t>
            </a:r>
            <a:r>
              <a:rPr lang="zh-TW" altLang="en-US" sz="3200" dirty="0" smtClean="0">
                <a:solidFill>
                  <a:schemeClr val="tx1"/>
                </a:solidFill>
              </a:rPr>
              <a:t>。全文闡述精闢，是中國第一篇文學批評的專論，對日後的文學批評理論影響至深。</a:t>
            </a:r>
          </a:p>
        </p:txBody>
      </p:sp>
      <p:sp>
        <p:nvSpPr>
          <p:cNvPr id="25603" name="Text Box 4"/>
          <p:cNvSpPr txBox="1">
            <a:spLocks noChangeArrowheads="1"/>
          </p:cNvSpPr>
          <p:nvPr/>
        </p:nvSpPr>
        <p:spPr bwMode="auto">
          <a:xfrm>
            <a:off x="2413000" y="-69850"/>
            <a:ext cx="4751388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1pPr>
            <a:lvl2pPr marL="742950" indent="-285750">
              <a:defRPr sz="28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2pPr>
            <a:lvl3pPr marL="1143000" indent="-228600">
              <a:defRPr sz="16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3pPr>
            <a:lvl4pPr marL="1600200" indent="-228600">
              <a:defRPr sz="14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4pPr>
            <a:lvl5pPr marL="2057400" indent="-228600"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9pPr>
          </a:lstStyle>
          <a:p>
            <a:pPr algn="ctr"/>
            <a:r>
              <a:rPr lang="zh-TW" altLang="en-US" sz="4400">
                <a:solidFill>
                  <a:schemeClr val="bg1"/>
                </a:solidFill>
                <a:latin typeface="標楷體" pitchFamily="65" charset="-120"/>
              </a:rPr>
              <a:t>文章題解</a:t>
            </a:r>
          </a:p>
        </p:txBody>
      </p:sp>
      <p:pic>
        <p:nvPicPr>
          <p:cNvPr id="25604" name="Picture 5" descr="圖片23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1052513"/>
            <a:ext cx="29845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6" descr="圖片23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0663" y="3429000"/>
            <a:ext cx="29845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8" descr="下一頁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6165850"/>
            <a:ext cx="13684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Text Box 4"/>
          <p:cNvSpPr txBox="1">
            <a:spLocks noChangeArrowheads="1"/>
          </p:cNvSpPr>
          <p:nvPr/>
        </p:nvSpPr>
        <p:spPr bwMode="auto">
          <a:xfrm>
            <a:off x="1258888" y="2420938"/>
            <a:ext cx="65532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1pPr>
            <a:lvl2pPr marL="742950" indent="-285750">
              <a:defRPr sz="28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2pPr>
            <a:lvl3pPr marL="1143000" indent="-228600">
              <a:defRPr sz="16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3pPr>
            <a:lvl4pPr marL="1600200" indent="-228600">
              <a:defRPr sz="14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4pPr>
            <a:lvl5pPr marL="2057400" indent="-228600"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9pPr>
          </a:lstStyle>
          <a:p>
            <a:pPr algn="ctr">
              <a:spcBef>
                <a:spcPct val="50000"/>
              </a:spcBef>
            </a:pPr>
            <a:r>
              <a:rPr kumimoji="0" lang="zh-TW" altLang="en-US" sz="6000">
                <a:solidFill>
                  <a:schemeClr val="tx1"/>
                </a:solidFill>
                <a:latin typeface="標楷體" pitchFamily="65" charset="-120"/>
              </a:rPr>
              <a:t>四、結構表</a:t>
            </a:r>
          </a:p>
        </p:txBody>
      </p:sp>
      <p:pic>
        <p:nvPicPr>
          <p:cNvPr id="126979" name="Picture 5" descr="下ICON-回主目錄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4150" y="6165850"/>
            <a:ext cx="13763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3"/>
          <p:cNvSpPr>
            <a:spLocks noChangeArrowheads="1"/>
          </p:cNvSpPr>
          <p:nvPr/>
        </p:nvSpPr>
        <p:spPr bwMode="auto">
          <a:xfrm>
            <a:off x="2411413" y="5751513"/>
            <a:ext cx="451802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r>
              <a:rPr lang="zh-TW" altLang="en-US" sz="2000">
                <a:latin typeface="Arial" pitchFamily="34" charset="0"/>
                <a:ea typeface="標楷體" pitchFamily="65" charset="-120"/>
              </a:rPr>
              <a:t>西伯幽而演</a:t>
            </a:r>
            <a:r>
              <a:rPr lang="en-US" altLang="zh-TW" sz="2000">
                <a:latin typeface="Arial" pitchFamily="34" charset="0"/>
                <a:ea typeface="標楷體" pitchFamily="65" charset="-120"/>
              </a:rPr>
              <a:t>《</a:t>
            </a:r>
            <a:r>
              <a:rPr lang="zh-TW" altLang="en-US" sz="2000">
                <a:latin typeface="Arial" pitchFamily="34" charset="0"/>
                <a:ea typeface="標楷體" pitchFamily="65" charset="-120"/>
              </a:rPr>
              <a:t>易</a:t>
            </a:r>
            <a:r>
              <a:rPr lang="en-US" altLang="zh-TW" sz="2000">
                <a:latin typeface="Arial" pitchFamily="34" charset="0"/>
                <a:ea typeface="標楷體" pitchFamily="65" charset="-120"/>
              </a:rPr>
              <a:t>》</a:t>
            </a:r>
            <a:r>
              <a:rPr lang="zh-TW" altLang="en-US" sz="2000">
                <a:latin typeface="Arial" pitchFamily="34" charset="0"/>
                <a:ea typeface="標楷體" pitchFamily="65" charset="-120"/>
              </a:rPr>
              <a:t>－不以隱約而弗務</a:t>
            </a:r>
          </a:p>
          <a:p>
            <a:r>
              <a:rPr lang="zh-TW" altLang="en-US" sz="2000">
                <a:latin typeface="Arial" pitchFamily="34" charset="0"/>
                <a:ea typeface="標楷體" pitchFamily="65" charset="-120"/>
              </a:rPr>
              <a:t>周旦顯而制</a:t>
            </a:r>
            <a:r>
              <a:rPr lang="en-US" altLang="zh-TW" sz="2000">
                <a:latin typeface="Arial" pitchFamily="34" charset="0"/>
                <a:ea typeface="標楷體" pitchFamily="65" charset="-120"/>
              </a:rPr>
              <a:t>《</a:t>
            </a:r>
            <a:r>
              <a:rPr lang="zh-TW" altLang="en-US" sz="2000">
                <a:latin typeface="Arial" pitchFamily="34" charset="0"/>
                <a:ea typeface="標楷體" pitchFamily="65" charset="-120"/>
              </a:rPr>
              <a:t>禮</a:t>
            </a:r>
            <a:r>
              <a:rPr lang="en-US" altLang="zh-TW" sz="2000">
                <a:latin typeface="Arial" pitchFamily="34" charset="0"/>
                <a:ea typeface="標楷體" pitchFamily="65" charset="-120"/>
              </a:rPr>
              <a:t>》</a:t>
            </a:r>
            <a:r>
              <a:rPr lang="zh-TW" altLang="en-US" sz="2000">
                <a:latin typeface="Arial" pitchFamily="34" charset="0"/>
                <a:ea typeface="標楷體" pitchFamily="65" charset="-120"/>
              </a:rPr>
              <a:t>－不以康樂而加思</a:t>
            </a:r>
          </a:p>
        </p:txBody>
      </p:sp>
      <p:sp>
        <p:nvSpPr>
          <p:cNvPr id="128003" name="Rectangle 4"/>
          <p:cNvSpPr>
            <a:spLocks noChangeArrowheads="1"/>
          </p:cNvSpPr>
          <p:nvPr/>
        </p:nvSpPr>
        <p:spPr bwMode="auto">
          <a:xfrm>
            <a:off x="82550" y="2909888"/>
            <a:ext cx="433388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TW" altLang="en-US" sz="2000">
                <a:latin typeface="Arial" pitchFamily="34" charset="0"/>
                <a:ea typeface="標楷體" pitchFamily="65" charset="-120"/>
              </a:rPr>
              <a:t>典論論文</a:t>
            </a:r>
          </a:p>
        </p:txBody>
      </p:sp>
      <p:sp>
        <p:nvSpPr>
          <p:cNvPr id="128004" name="Rectangle 5"/>
          <p:cNvSpPr>
            <a:spLocks noChangeArrowheads="1"/>
          </p:cNvSpPr>
          <p:nvPr/>
        </p:nvSpPr>
        <p:spPr bwMode="auto">
          <a:xfrm>
            <a:off x="611188" y="817563"/>
            <a:ext cx="1708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zh-TW" altLang="en-US" sz="2000">
                <a:latin typeface="Arial" pitchFamily="34" charset="0"/>
                <a:ea typeface="標楷體" pitchFamily="65" charset="-120"/>
              </a:rPr>
              <a:t>批評論</a:t>
            </a:r>
          </a:p>
          <a:p>
            <a:pPr algn="ctr"/>
            <a:r>
              <a:rPr lang="zh-TW" altLang="en-US" sz="2000">
                <a:latin typeface="Arial" pitchFamily="34" charset="0"/>
                <a:ea typeface="標楷體" pitchFamily="65" charset="-120"/>
              </a:rPr>
              <a:t>（作文緣由）</a:t>
            </a:r>
          </a:p>
        </p:txBody>
      </p:sp>
      <p:sp>
        <p:nvSpPr>
          <p:cNvPr id="128005" name="Rectangle 6"/>
          <p:cNvSpPr>
            <a:spLocks noChangeArrowheads="1"/>
          </p:cNvSpPr>
          <p:nvPr/>
        </p:nvSpPr>
        <p:spPr bwMode="auto">
          <a:xfrm>
            <a:off x="684213" y="2455863"/>
            <a:ext cx="946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TW" altLang="en-US" sz="2000">
                <a:latin typeface="Arial" pitchFamily="34" charset="0"/>
                <a:ea typeface="標楷體" pitchFamily="65" charset="-120"/>
              </a:rPr>
              <a:t>作家論</a:t>
            </a:r>
          </a:p>
        </p:txBody>
      </p:sp>
      <p:sp>
        <p:nvSpPr>
          <p:cNvPr id="128006" name="Rectangle 7"/>
          <p:cNvSpPr>
            <a:spLocks noChangeArrowheads="1"/>
          </p:cNvSpPr>
          <p:nvPr/>
        </p:nvSpPr>
        <p:spPr bwMode="auto">
          <a:xfrm>
            <a:off x="684213" y="3862388"/>
            <a:ext cx="946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TW" altLang="en-US" sz="2000">
                <a:latin typeface="Arial" pitchFamily="34" charset="0"/>
                <a:ea typeface="標楷體" pitchFamily="65" charset="-120"/>
              </a:rPr>
              <a:t>文體論</a:t>
            </a:r>
          </a:p>
        </p:txBody>
      </p:sp>
      <p:sp>
        <p:nvSpPr>
          <p:cNvPr id="128007" name="Rectangle 8"/>
          <p:cNvSpPr>
            <a:spLocks noChangeArrowheads="1"/>
          </p:cNvSpPr>
          <p:nvPr/>
        </p:nvSpPr>
        <p:spPr bwMode="auto">
          <a:xfrm>
            <a:off x="2419350" y="584200"/>
            <a:ext cx="3232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TW" altLang="en-US" sz="2000">
                <a:latin typeface="Arial" pitchFamily="34" charset="0"/>
                <a:ea typeface="標楷體" pitchFamily="65" charset="-120"/>
              </a:rPr>
              <a:t>前提－文人相輕，自古而然</a:t>
            </a:r>
          </a:p>
        </p:txBody>
      </p:sp>
      <p:sp>
        <p:nvSpPr>
          <p:cNvPr id="128008" name="Rectangle 9"/>
          <p:cNvSpPr>
            <a:spLocks noChangeArrowheads="1"/>
          </p:cNvSpPr>
          <p:nvPr/>
        </p:nvSpPr>
        <p:spPr bwMode="auto">
          <a:xfrm>
            <a:off x="676275" y="5559425"/>
            <a:ext cx="946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TW" altLang="en-US" sz="2000">
                <a:latin typeface="Arial" pitchFamily="34" charset="0"/>
                <a:ea typeface="標楷體" pitchFamily="65" charset="-120"/>
              </a:rPr>
              <a:t>文用論</a:t>
            </a:r>
          </a:p>
        </p:txBody>
      </p:sp>
      <p:sp>
        <p:nvSpPr>
          <p:cNvPr id="128009" name="Rectangle 10"/>
          <p:cNvSpPr>
            <a:spLocks noChangeArrowheads="1"/>
          </p:cNvSpPr>
          <p:nvPr/>
        </p:nvSpPr>
        <p:spPr bwMode="auto">
          <a:xfrm>
            <a:off x="2419350" y="1054100"/>
            <a:ext cx="692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TW" altLang="en-US" sz="2000">
                <a:latin typeface="Arial" pitchFamily="34" charset="0"/>
                <a:ea typeface="標楷體" pitchFamily="65" charset="-120"/>
              </a:rPr>
              <a:t>舉例</a:t>
            </a:r>
          </a:p>
        </p:txBody>
      </p:sp>
      <p:sp>
        <p:nvSpPr>
          <p:cNvPr id="128010" name="Rectangle 11"/>
          <p:cNvSpPr>
            <a:spLocks noChangeArrowheads="1"/>
          </p:cNvSpPr>
          <p:nvPr/>
        </p:nvSpPr>
        <p:spPr bwMode="auto">
          <a:xfrm>
            <a:off x="3213100" y="927100"/>
            <a:ext cx="4256088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TW" altLang="en-US" sz="2000" dirty="0">
                <a:latin typeface="Arial" pitchFamily="34" charset="0"/>
                <a:ea typeface="標楷體" pitchFamily="65" charset="-120"/>
              </a:rPr>
              <a:t>昔：傅毅、班固伯仲之間，而固小之</a:t>
            </a:r>
          </a:p>
          <a:p>
            <a:r>
              <a:rPr lang="zh-TW" altLang="en-US" sz="2000" dirty="0">
                <a:latin typeface="Arial" pitchFamily="34" charset="0"/>
                <a:ea typeface="標楷體" pitchFamily="65" charset="-120"/>
              </a:rPr>
              <a:t>今：建安七子，互不相服</a:t>
            </a:r>
          </a:p>
        </p:txBody>
      </p:sp>
      <p:sp>
        <p:nvSpPr>
          <p:cNvPr id="128011" name="Rectangle 12"/>
          <p:cNvSpPr>
            <a:spLocks noChangeArrowheads="1"/>
          </p:cNvSpPr>
          <p:nvPr/>
        </p:nvSpPr>
        <p:spPr bwMode="auto">
          <a:xfrm>
            <a:off x="7527925" y="1052513"/>
            <a:ext cx="17097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TW" altLang="en-US" sz="2000">
                <a:latin typeface="Arial" pitchFamily="34" charset="0"/>
                <a:ea typeface="標楷體" pitchFamily="65" charset="-120"/>
              </a:rPr>
              <a:t>斯不自見之患</a:t>
            </a:r>
          </a:p>
        </p:txBody>
      </p:sp>
      <p:sp>
        <p:nvSpPr>
          <p:cNvPr id="128012" name="Rectangle 13"/>
          <p:cNvSpPr>
            <a:spLocks noChangeArrowheads="1"/>
          </p:cNvSpPr>
          <p:nvPr/>
        </p:nvSpPr>
        <p:spPr bwMode="auto">
          <a:xfrm>
            <a:off x="2432050" y="1519238"/>
            <a:ext cx="272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TW" altLang="en-US" sz="2000">
                <a:latin typeface="Arial" pitchFamily="34" charset="0"/>
                <a:ea typeface="標楷體" pitchFamily="65" charset="-120"/>
              </a:rPr>
              <a:t>正確態度－審己以度人</a:t>
            </a:r>
          </a:p>
        </p:txBody>
      </p:sp>
      <p:sp>
        <p:nvSpPr>
          <p:cNvPr id="128013" name="Rectangle 14"/>
          <p:cNvSpPr>
            <a:spLocks noChangeArrowheads="1"/>
          </p:cNvSpPr>
          <p:nvPr/>
        </p:nvSpPr>
        <p:spPr bwMode="auto">
          <a:xfrm>
            <a:off x="1692275" y="1844675"/>
            <a:ext cx="5040313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TW" altLang="en-US" sz="2000" dirty="0">
                <a:latin typeface="Arial" pitchFamily="34" charset="0"/>
                <a:ea typeface="標楷體" pitchFamily="65" charset="-120"/>
              </a:rPr>
              <a:t>王粲、徐幹－長於辭賦，雖張、蔡不過也</a:t>
            </a:r>
          </a:p>
          <a:p>
            <a:r>
              <a:rPr lang="zh-TW" altLang="en-US" sz="2000" dirty="0">
                <a:latin typeface="Arial" pitchFamily="34" charset="0"/>
                <a:ea typeface="標楷體" pitchFamily="65" charset="-120"/>
              </a:rPr>
              <a:t>陳琳、阮瑀－章表書記，今之雋也</a:t>
            </a:r>
          </a:p>
          <a:p>
            <a:r>
              <a:rPr lang="zh-TW" altLang="en-US" sz="2000" dirty="0">
                <a:latin typeface="Arial" pitchFamily="34" charset="0"/>
                <a:ea typeface="標楷體" pitchFamily="65" charset="-120"/>
              </a:rPr>
              <a:t>應瑒－和而不壯</a:t>
            </a:r>
          </a:p>
          <a:p>
            <a:r>
              <a:rPr lang="zh-TW" altLang="en-US" sz="2000" dirty="0">
                <a:latin typeface="Arial" pitchFamily="34" charset="0"/>
                <a:ea typeface="標楷體" pitchFamily="65" charset="-120"/>
              </a:rPr>
              <a:t>劉楨－壯而不密</a:t>
            </a:r>
          </a:p>
          <a:p>
            <a:r>
              <a:rPr lang="zh-TW" altLang="en-US" sz="2000" dirty="0">
                <a:latin typeface="Arial" pitchFamily="34" charset="0"/>
                <a:ea typeface="標楷體" pitchFamily="65" charset="-120"/>
              </a:rPr>
              <a:t>孔融－體氣高妙，不能持論</a:t>
            </a:r>
          </a:p>
        </p:txBody>
      </p:sp>
      <p:sp>
        <p:nvSpPr>
          <p:cNvPr id="128014" name="Rectangle 15"/>
          <p:cNvSpPr>
            <a:spLocks noChangeArrowheads="1"/>
          </p:cNvSpPr>
          <p:nvPr/>
        </p:nvSpPr>
        <p:spPr bwMode="auto">
          <a:xfrm>
            <a:off x="1690688" y="3429000"/>
            <a:ext cx="1368425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TW" altLang="en-US" sz="2000">
                <a:latin typeface="Arial" pitchFamily="34" charset="0"/>
                <a:ea typeface="標楷體" pitchFamily="65" charset="-120"/>
              </a:rPr>
              <a:t>奏議宜雅</a:t>
            </a:r>
          </a:p>
          <a:p>
            <a:r>
              <a:rPr lang="zh-TW" altLang="en-US" sz="2000">
                <a:latin typeface="Arial" pitchFamily="34" charset="0"/>
                <a:ea typeface="標楷體" pitchFamily="65" charset="-120"/>
              </a:rPr>
              <a:t>書論宜理</a:t>
            </a:r>
          </a:p>
          <a:p>
            <a:r>
              <a:rPr lang="zh-TW" altLang="en-US" sz="2000">
                <a:latin typeface="Arial" pitchFamily="34" charset="0"/>
                <a:ea typeface="標楷體" pitchFamily="65" charset="-120"/>
              </a:rPr>
              <a:t>銘誄尚實</a:t>
            </a:r>
          </a:p>
          <a:p>
            <a:r>
              <a:rPr lang="zh-TW" altLang="en-US" sz="2000">
                <a:latin typeface="Arial" pitchFamily="34" charset="0"/>
                <a:ea typeface="標楷體" pitchFamily="65" charset="-120"/>
              </a:rPr>
              <a:t>詩賦欲麗</a:t>
            </a:r>
          </a:p>
        </p:txBody>
      </p:sp>
      <p:sp>
        <p:nvSpPr>
          <p:cNvPr id="128015" name="Rectangle 16"/>
          <p:cNvSpPr>
            <a:spLocks noChangeArrowheads="1"/>
          </p:cNvSpPr>
          <p:nvPr/>
        </p:nvSpPr>
        <p:spPr bwMode="auto">
          <a:xfrm>
            <a:off x="684213" y="4724400"/>
            <a:ext cx="6026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TW" altLang="en-US" sz="2000" dirty="0">
                <a:latin typeface="Arial" pitchFamily="34" charset="0"/>
                <a:ea typeface="標楷體" pitchFamily="65" charset="-120"/>
              </a:rPr>
              <a:t>文氣論－文以氣為主，氣之清濁有體，不可力強而致</a:t>
            </a:r>
          </a:p>
        </p:txBody>
      </p:sp>
      <p:sp>
        <p:nvSpPr>
          <p:cNvPr id="128016" name="Rectangle 17"/>
          <p:cNvSpPr>
            <a:spLocks noChangeArrowheads="1"/>
          </p:cNvSpPr>
          <p:nvPr/>
        </p:nvSpPr>
        <p:spPr bwMode="auto">
          <a:xfrm>
            <a:off x="1692275" y="5272088"/>
            <a:ext cx="692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TW" altLang="en-US" sz="2000">
                <a:latin typeface="Arial" pitchFamily="34" charset="0"/>
                <a:ea typeface="標楷體" pitchFamily="65" charset="-120"/>
              </a:rPr>
              <a:t>立論</a:t>
            </a:r>
          </a:p>
        </p:txBody>
      </p:sp>
      <p:sp>
        <p:nvSpPr>
          <p:cNvPr id="128017" name="Rectangle 18"/>
          <p:cNvSpPr>
            <a:spLocks noChangeArrowheads="1"/>
          </p:cNvSpPr>
          <p:nvPr/>
        </p:nvSpPr>
        <p:spPr bwMode="auto">
          <a:xfrm>
            <a:off x="2411413" y="5083175"/>
            <a:ext cx="4248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TW" altLang="en-US" sz="2000">
                <a:latin typeface="Arial" pitchFamily="34" charset="0"/>
                <a:ea typeface="標楷體" pitchFamily="65" charset="-120"/>
              </a:rPr>
              <a:t>文章，經國之大業，不朽之盛事</a:t>
            </a:r>
          </a:p>
          <a:p>
            <a:r>
              <a:rPr lang="zh-TW" altLang="en-US" sz="2000">
                <a:latin typeface="Arial" pitchFamily="34" charset="0"/>
                <a:ea typeface="標楷體" pitchFamily="65" charset="-120"/>
              </a:rPr>
              <a:t>古之作者，寄身於翰墨，見意於篇籍</a:t>
            </a:r>
          </a:p>
        </p:txBody>
      </p:sp>
      <p:sp>
        <p:nvSpPr>
          <p:cNvPr id="128018" name="Rectangle 19"/>
          <p:cNvSpPr>
            <a:spLocks noChangeArrowheads="1"/>
          </p:cNvSpPr>
          <p:nvPr/>
        </p:nvSpPr>
        <p:spPr bwMode="auto">
          <a:xfrm>
            <a:off x="6948488" y="4724400"/>
            <a:ext cx="1236662" cy="138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TW" altLang="en-US" sz="2000">
                <a:latin typeface="Arial" pitchFamily="34" charset="0"/>
                <a:ea typeface="標楷體" pitchFamily="65" charset="-120"/>
              </a:rPr>
              <a:t>不假良史之辭</a:t>
            </a:r>
          </a:p>
          <a:p>
            <a:pPr>
              <a:spcBef>
                <a:spcPct val="25000"/>
              </a:spcBef>
            </a:pPr>
            <a:r>
              <a:rPr lang="zh-TW" altLang="en-US" sz="2000">
                <a:latin typeface="Arial" pitchFamily="34" charset="0"/>
                <a:ea typeface="標楷體" pitchFamily="65" charset="-120"/>
              </a:rPr>
              <a:t>不託飛馳之勢</a:t>
            </a:r>
          </a:p>
        </p:txBody>
      </p:sp>
      <p:sp>
        <p:nvSpPr>
          <p:cNvPr id="128019" name="Rectangle 20"/>
          <p:cNvSpPr>
            <a:spLocks noChangeArrowheads="1"/>
          </p:cNvSpPr>
          <p:nvPr/>
        </p:nvSpPr>
        <p:spPr bwMode="auto">
          <a:xfrm>
            <a:off x="8255000" y="5013325"/>
            <a:ext cx="946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TW" altLang="en-US" sz="2000">
                <a:latin typeface="Arial" pitchFamily="34" charset="0"/>
                <a:ea typeface="標楷體" pitchFamily="65" charset="-120"/>
              </a:rPr>
              <a:t>聲名自傳於後</a:t>
            </a:r>
          </a:p>
        </p:txBody>
      </p:sp>
      <p:sp>
        <p:nvSpPr>
          <p:cNvPr id="128020" name="Rectangle 21"/>
          <p:cNvSpPr>
            <a:spLocks noChangeArrowheads="1"/>
          </p:cNvSpPr>
          <p:nvPr/>
        </p:nvSpPr>
        <p:spPr bwMode="auto">
          <a:xfrm>
            <a:off x="1700213" y="5894388"/>
            <a:ext cx="692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TW" altLang="en-US" sz="2000">
                <a:latin typeface="Arial" pitchFamily="34" charset="0"/>
                <a:ea typeface="標楷體" pitchFamily="65" charset="-120"/>
              </a:rPr>
              <a:t>舉例</a:t>
            </a:r>
          </a:p>
        </p:txBody>
      </p:sp>
      <p:sp>
        <p:nvSpPr>
          <p:cNvPr id="128021" name="AutoShape 22"/>
          <p:cNvSpPr>
            <a:spLocks/>
          </p:cNvSpPr>
          <p:nvPr/>
        </p:nvSpPr>
        <p:spPr bwMode="auto">
          <a:xfrm>
            <a:off x="2124075" y="765175"/>
            <a:ext cx="287338" cy="1008063"/>
          </a:xfrm>
          <a:prstGeom prst="leftBrace">
            <a:avLst>
              <a:gd name="adj1" fmla="val 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zh-TW" altLang="en-US" sz="3200" b="0">
              <a:latin typeface="Arial" pitchFamily="34" charset="0"/>
              <a:ea typeface="標楷體" pitchFamily="65" charset="-120"/>
            </a:endParaRPr>
          </a:p>
        </p:txBody>
      </p:sp>
      <p:sp>
        <p:nvSpPr>
          <p:cNvPr id="128022" name="Line 23"/>
          <p:cNvSpPr>
            <a:spLocks noChangeShapeType="1"/>
          </p:cNvSpPr>
          <p:nvPr/>
        </p:nvSpPr>
        <p:spPr bwMode="auto">
          <a:xfrm>
            <a:off x="2195513" y="1268413"/>
            <a:ext cx="1444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28023" name="AutoShape 24"/>
          <p:cNvSpPr>
            <a:spLocks/>
          </p:cNvSpPr>
          <p:nvPr/>
        </p:nvSpPr>
        <p:spPr bwMode="auto">
          <a:xfrm>
            <a:off x="3057525" y="1020763"/>
            <a:ext cx="220663" cy="287337"/>
          </a:xfrm>
          <a:prstGeom prst="leftBrace">
            <a:avLst>
              <a:gd name="adj1" fmla="val 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zh-TW" altLang="en-US" sz="3200" b="0">
              <a:latin typeface="Arial" pitchFamily="34" charset="0"/>
              <a:ea typeface="標楷體" pitchFamily="65" charset="-120"/>
            </a:endParaRPr>
          </a:p>
        </p:txBody>
      </p:sp>
      <p:sp>
        <p:nvSpPr>
          <p:cNvPr id="128024" name="Freeform 25"/>
          <p:cNvSpPr>
            <a:spLocks/>
          </p:cNvSpPr>
          <p:nvPr/>
        </p:nvSpPr>
        <p:spPr bwMode="auto">
          <a:xfrm>
            <a:off x="6156325" y="1157288"/>
            <a:ext cx="1303338" cy="327025"/>
          </a:xfrm>
          <a:custGeom>
            <a:avLst/>
            <a:gdLst>
              <a:gd name="T0" fmla="*/ 2147483647 w 862"/>
              <a:gd name="T1" fmla="*/ 0 h 181"/>
              <a:gd name="T2" fmla="*/ 2147483647 w 862"/>
              <a:gd name="T3" fmla="*/ 0 h 181"/>
              <a:gd name="T4" fmla="*/ 2147483647 w 862"/>
              <a:gd name="T5" fmla="*/ 2147483647 h 181"/>
              <a:gd name="T6" fmla="*/ 0 w 862"/>
              <a:gd name="T7" fmla="*/ 2147483647 h 181"/>
              <a:gd name="T8" fmla="*/ 0 60000 65536"/>
              <a:gd name="T9" fmla="*/ 0 60000 65536"/>
              <a:gd name="T10" fmla="*/ 0 60000 65536"/>
              <a:gd name="T11" fmla="*/ 0 60000 65536"/>
              <a:gd name="T12" fmla="*/ 0 w 862"/>
              <a:gd name="T13" fmla="*/ 0 h 181"/>
              <a:gd name="T14" fmla="*/ 862 w 862"/>
              <a:gd name="T15" fmla="*/ 181 h 18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62" h="181">
                <a:moveTo>
                  <a:pt x="771" y="0"/>
                </a:moveTo>
                <a:lnTo>
                  <a:pt x="862" y="0"/>
                </a:lnTo>
                <a:lnTo>
                  <a:pt x="862" y="181"/>
                </a:lnTo>
                <a:lnTo>
                  <a:pt x="0" y="181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28025" name="Line 26"/>
          <p:cNvSpPr>
            <a:spLocks noChangeShapeType="1"/>
          </p:cNvSpPr>
          <p:nvPr/>
        </p:nvSpPr>
        <p:spPr bwMode="auto">
          <a:xfrm>
            <a:off x="7451725" y="1268413"/>
            <a:ext cx="1444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grpSp>
        <p:nvGrpSpPr>
          <p:cNvPr id="128026" name="Group 27"/>
          <p:cNvGrpSpPr>
            <a:grpSpLocks/>
          </p:cNvGrpSpPr>
          <p:nvPr/>
        </p:nvGrpSpPr>
        <p:grpSpPr bwMode="auto">
          <a:xfrm>
            <a:off x="1558925" y="2060575"/>
            <a:ext cx="211138" cy="1246188"/>
            <a:chOff x="982" y="1389"/>
            <a:chExt cx="133" cy="785"/>
          </a:xfrm>
        </p:grpSpPr>
        <p:sp>
          <p:nvSpPr>
            <p:cNvPr id="128043" name="AutoShape 28"/>
            <p:cNvSpPr>
              <a:spLocks/>
            </p:cNvSpPr>
            <p:nvPr/>
          </p:nvSpPr>
          <p:spPr bwMode="auto">
            <a:xfrm>
              <a:off x="982" y="1389"/>
              <a:ext cx="129" cy="785"/>
            </a:xfrm>
            <a:prstGeom prst="leftBrace">
              <a:avLst>
                <a:gd name="adj1" fmla="val 0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zh-TW" altLang="en-US" sz="3200" b="0">
                <a:latin typeface="Arial" pitchFamily="34" charset="0"/>
                <a:ea typeface="標楷體" pitchFamily="65" charset="-120"/>
              </a:endParaRPr>
            </a:p>
          </p:txBody>
        </p:sp>
        <p:sp>
          <p:nvSpPr>
            <p:cNvPr id="128044" name="Line 29"/>
            <p:cNvSpPr>
              <a:spLocks noChangeShapeType="1"/>
            </p:cNvSpPr>
            <p:nvPr/>
          </p:nvSpPr>
          <p:spPr bwMode="auto">
            <a:xfrm>
              <a:off x="1045" y="1590"/>
              <a:ext cx="6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28045" name="Line 30"/>
            <p:cNvSpPr>
              <a:spLocks noChangeShapeType="1"/>
            </p:cNvSpPr>
            <p:nvPr/>
          </p:nvSpPr>
          <p:spPr bwMode="auto">
            <a:xfrm>
              <a:off x="1045" y="1780"/>
              <a:ext cx="6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28046" name="Line 31"/>
            <p:cNvSpPr>
              <a:spLocks noChangeShapeType="1"/>
            </p:cNvSpPr>
            <p:nvPr/>
          </p:nvSpPr>
          <p:spPr bwMode="auto">
            <a:xfrm>
              <a:off x="1047" y="1986"/>
              <a:ext cx="6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128027" name="Group 32"/>
          <p:cNvGrpSpPr>
            <a:grpSpLocks/>
          </p:cNvGrpSpPr>
          <p:nvPr/>
        </p:nvGrpSpPr>
        <p:grpSpPr bwMode="auto">
          <a:xfrm>
            <a:off x="1565275" y="3644900"/>
            <a:ext cx="209550" cy="911225"/>
            <a:chOff x="986" y="2341"/>
            <a:chExt cx="132" cy="574"/>
          </a:xfrm>
        </p:grpSpPr>
        <p:sp>
          <p:nvSpPr>
            <p:cNvPr id="128040" name="AutoShape 33"/>
            <p:cNvSpPr>
              <a:spLocks/>
            </p:cNvSpPr>
            <p:nvPr/>
          </p:nvSpPr>
          <p:spPr bwMode="auto">
            <a:xfrm>
              <a:off x="986" y="2341"/>
              <a:ext cx="125" cy="574"/>
            </a:xfrm>
            <a:prstGeom prst="leftBrace">
              <a:avLst>
                <a:gd name="adj1" fmla="val 0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zh-TW" altLang="en-US" sz="3200" b="0">
                <a:latin typeface="Arial" pitchFamily="34" charset="0"/>
                <a:ea typeface="標楷體" pitchFamily="65" charset="-120"/>
              </a:endParaRPr>
            </a:p>
          </p:txBody>
        </p:sp>
        <p:sp>
          <p:nvSpPr>
            <p:cNvPr id="128041" name="Line 34"/>
            <p:cNvSpPr>
              <a:spLocks noChangeShapeType="1"/>
            </p:cNvSpPr>
            <p:nvPr/>
          </p:nvSpPr>
          <p:spPr bwMode="auto">
            <a:xfrm>
              <a:off x="1050" y="2540"/>
              <a:ext cx="6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28042" name="Line 35"/>
            <p:cNvSpPr>
              <a:spLocks noChangeShapeType="1"/>
            </p:cNvSpPr>
            <p:nvPr/>
          </p:nvSpPr>
          <p:spPr bwMode="auto">
            <a:xfrm>
              <a:off x="1049" y="2734"/>
              <a:ext cx="6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128028" name="AutoShape 36"/>
          <p:cNvSpPr>
            <a:spLocks/>
          </p:cNvSpPr>
          <p:nvPr/>
        </p:nvSpPr>
        <p:spPr bwMode="auto">
          <a:xfrm>
            <a:off x="1547813" y="5516563"/>
            <a:ext cx="215900" cy="576262"/>
          </a:xfrm>
          <a:prstGeom prst="leftBrace">
            <a:avLst>
              <a:gd name="adj1" fmla="val 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zh-TW" altLang="en-US" sz="3200" b="0">
              <a:latin typeface="Arial" pitchFamily="34" charset="0"/>
              <a:ea typeface="標楷體" pitchFamily="65" charset="-120"/>
            </a:endParaRPr>
          </a:p>
        </p:txBody>
      </p:sp>
      <p:sp>
        <p:nvSpPr>
          <p:cNvPr id="128029" name="AutoShape 37"/>
          <p:cNvSpPr>
            <a:spLocks/>
          </p:cNvSpPr>
          <p:nvPr/>
        </p:nvSpPr>
        <p:spPr bwMode="auto">
          <a:xfrm>
            <a:off x="2339975" y="5300663"/>
            <a:ext cx="215900" cy="334962"/>
          </a:xfrm>
          <a:prstGeom prst="leftBrace">
            <a:avLst>
              <a:gd name="adj1" fmla="val 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zh-TW" altLang="en-US" sz="3200" b="0">
              <a:latin typeface="Arial" pitchFamily="34" charset="0"/>
              <a:ea typeface="標楷體" pitchFamily="65" charset="-120"/>
            </a:endParaRPr>
          </a:p>
        </p:txBody>
      </p:sp>
      <p:sp>
        <p:nvSpPr>
          <p:cNvPr id="128030" name="AutoShape 38"/>
          <p:cNvSpPr>
            <a:spLocks/>
          </p:cNvSpPr>
          <p:nvPr/>
        </p:nvSpPr>
        <p:spPr bwMode="auto">
          <a:xfrm>
            <a:off x="2339975" y="5973763"/>
            <a:ext cx="215900" cy="334962"/>
          </a:xfrm>
          <a:prstGeom prst="leftBrace">
            <a:avLst>
              <a:gd name="adj1" fmla="val 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zh-TW" altLang="en-US" sz="3200" b="0">
              <a:latin typeface="Arial" pitchFamily="34" charset="0"/>
              <a:ea typeface="標楷體" pitchFamily="65" charset="-120"/>
            </a:endParaRPr>
          </a:p>
        </p:txBody>
      </p:sp>
      <p:sp>
        <p:nvSpPr>
          <p:cNvPr id="128031" name="AutoShape 39"/>
          <p:cNvSpPr>
            <a:spLocks/>
          </p:cNvSpPr>
          <p:nvPr/>
        </p:nvSpPr>
        <p:spPr bwMode="auto">
          <a:xfrm>
            <a:off x="8101013" y="5030788"/>
            <a:ext cx="215900" cy="703262"/>
          </a:xfrm>
          <a:prstGeom prst="rightBrace">
            <a:avLst>
              <a:gd name="adj1" fmla="val 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zh-TW" altLang="en-US" sz="3200" b="0">
              <a:latin typeface="Arial" pitchFamily="34" charset="0"/>
              <a:ea typeface="標楷體" pitchFamily="65" charset="-120"/>
            </a:endParaRPr>
          </a:p>
        </p:txBody>
      </p:sp>
      <p:sp>
        <p:nvSpPr>
          <p:cNvPr id="128032" name="Freeform 40"/>
          <p:cNvSpPr>
            <a:spLocks/>
          </p:cNvSpPr>
          <p:nvPr/>
        </p:nvSpPr>
        <p:spPr bwMode="auto">
          <a:xfrm>
            <a:off x="6156325" y="5300663"/>
            <a:ext cx="574675" cy="288925"/>
          </a:xfrm>
          <a:custGeom>
            <a:avLst/>
            <a:gdLst>
              <a:gd name="T0" fmla="*/ 0 w 362"/>
              <a:gd name="T1" fmla="*/ 0 h 182"/>
              <a:gd name="T2" fmla="*/ 2147483647 w 362"/>
              <a:gd name="T3" fmla="*/ 0 h 182"/>
              <a:gd name="T4" fmla="*/ 2147483647 w 362"/>
              <a:gd name="T5" fmla="*/ 2147483647 h 182"/>
              <a:gd name="T6" fmla="*/ 2147483647 w 362"/>
              <a:gd name="T7" fmla="*/ 2147483647 h 182"/>
              <a:gd name="T8" fmla="*/ 0 60000 65536"/>
              <a:gd name="T9" fmla="*/ 0 60000 65536"/>
              <a:gd name="T10" fmla="*/ 0 60000 65536"/>
              <a:gd name="T11" fmla="*/ 0 60000 65536"/>
              <a:gd name="T12" fmla="*/ 0 w 362"/>
              <a:gd name="T13" fmla="*/ 0 h 182"/>
              <a:gd name="T14" fmla="*/ 362 w 362"/>
              <a:gd name="T15" fmla="*/ 182 h 18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62" h="182">
                <a:moveTo>
                  <a:pt x="0" y="0"/>
                </a:moveTo>
                <a:lnTo>
                  <a:pt x="362" y="0"/>
                </a:lnTo>
                <a:lnTo>
                  <a:pt x="362" y="182"/>
                </a:lnTo>
                <a:lnTo>
                  <a:pt x="272" y="182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28033" name="AutoShape 41"/>
          <p:cNvSpPr>
            <a:spLocks/>
          </p:cNvSpPr>
          <p:nvPr/>
        </p:nvSpPr>
        <p:spPr bwMode="auto">
          <a:xfrm>
            <a:off x="6732588" y="5084763"/>
            <a:ext cx="287337" cy="649287"/>
          </a:xfrm>
          <a:prstGeom prst="leftBrace">
            <a:avLst>
              <a:gd name="adj1" fmla="val 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zh-TW" altLang="en-US" sz="3200" b="0">
              <a:latin typeface="Arial" pitchFamily="34" charset="0"/>
              <a:ea typeface="標楷體" pitchFamily="65" charset="-120"/>
            </a:endParaRPr>
          </a:p>
        </p:txBody>
      </p:sp>
      <p:sp>
        <p:nvSpPr>
          <p:cNvPr id="128034" name="AutoShape 42"/>
          <p:cNvSpPr>
            <a:spLocks/>
          </p:cNvSpPr>
          <p:nvPr/>
        </p:nvSpPr>
        <p:spPr bwMode="auto">
          <a:xfrm>
            <a:off x="468313" y="1125538"/>
            <a:ext cx="287337" cy="4679950"/>
          </a:xfrm>
          <a:prstGeom prst="leftBrace">
            <a:avLst>
              <a:gd name="adj1" fmla="val 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zh-TW" altLang="en-US" sz="3200" b="0">
              <a:latin typeface="Arial" pitchFamily="34" charset="0"/>
              <a:ea typeface="標楷體" pitchFamily="65" charset="-120"/>
            </a:endParaRPr>
          </a:p>
        </p:txBody>
      </p:sp>
      <p:sp>
        <p:nvSpPr>
          <p:cNvPr id="128035" name="Line 43"/>
          <p:cNvSpPr>
            <a:spLocks noChangeShapeType="1"/>
          </p:cNvSpPr>
          <p:nvPr/>
        </p:nvSpPr>
        <p:spPr bwMode="auto">
          <a:xfrm>
            <a:off x="617538" y="2686050"/>
            <a:ext cx="1444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28036" name="Line 44"/>
          <p:cNvSpPr>
            <a:spLocks noChangeShapeType="1"/>
          </p:cNvSpPr>
          <p:nvPr/>
        </p:nvSpPr>
        <p:spPr bwMode="auto">
          <a:xfrm>
            <a:off x="619125" y="4102100"/>
            <a:ext cx="1444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28037" name="Line 45"/>
          <p:cNvSpPr>
            <a:spLocks noChangeShapeType="1"/>
          </p:cNvSpPr>
          <p:nvPr/>
        </p:nvSpPr>
        <p:spPr bwMode="auto">
          <a:xfrm>
            <a:off x="615950" y="4941888"/>
            <a:ext cx="1444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pic>
        <p:nvPicPr>
          <p:cNvPr id="128038" name="Picture 48" descr="下ICON-回主目錄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4150" y="6165850"/>
            <a:ext cx="13763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8039" name="Picture 49" descr="下ICON-回課文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4150" y="5795963"/>
            <a:ext cx="13763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Text Box 4"/>
          <p:cNvSpPr txBox="1">
            <a:spLocks noChangeArrowheads="1"/>
          </p:cNvSpPr>
          <p:nvPr/>
        </p:nvSpPr>
        <p:spPr bwMode="auto">
          <a:xfrm>
            <a:off x="1258888" y="2420938"/>
            <a:ext cx="65532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1pPr>
            <a:lvl2pPr marL="742950" indent="-285750">
              <a:defRPr sz="28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2pPr>
            <a:lvl3pPr marL="1143000" indent="-228600">
              <a:defRPr sz="16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3pPr>
            <a:lvl4pPr marL="1600200" indent="-228600">
              <a:defRPr sz="14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4pPr>
            <a:lvl5pPr marL="2057400" indent="-228600"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9pPr>
          </a:lstStyle>
          <a:p>
            <a:pPr algn="ctr">
              <a:spcBef>
                <a:spcPct val="50000"/>
              </a:spcBef>
            </a:pPr>
            <a:r>
              <a:rPr kumimoji="0" lang="zh-TW" altLang="en-US" sz="6000">
                <a:solidFill>
                  <a:schemeClr val="tx1"/>
                </a:solidFill>
                <a:latin typeface="標楷體" pitchFamily="65" charset="-120"/>
              </a:rPr>
              <a:t>五、課文賞析</a:t>
            </a:r>
          </a:p>
        </p:txBody>
      </p:sp>
      <p:pic>
        <p:nvPicPr>
          <p:cNvPr id="129027" name="Picture 8" descr="下ICON-回主目錄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4150" y="6165850"/>
            <a:ext cx="13763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7" name="Rectangle 3"/>
          <p:cNvSpPr>
            <a:spLocks noGrp="1"/>
          </p:cNvSpPr>
          <p:nvPr>
            <p:ph type="body" idx="1"/>
          </p:nvPr>
        </p:nvSpPr>
        <p:spPr bwMode="auto">
          <a:xfrm>
            <a:off x="0" y="908050"/>
            <a:ext cx="9144000" cy="561657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 fontScale="92500"/>
          </a:bodyPr>
          <a:lstStyle/>
          <a:p>
            <a:pPr>
              <a:spcBef>
                <a:spcPct val="0"/>
              </a:spcBef>
              <a:buFont typeface="Wingdings 2" pitchFamily="18" charset="2"/>
              <a:buNone/>
              <a:defRPr/>
            </a:pPr>
            <a:r>
              <a:rPr lang="zh-TW" altLang="en-US" sz="2600" dirty="0" smtClean="0"/>
              <a:t>            </a:t>
            </a:r>
            <a:r>
              <a:rPr lang="en-US" altLang="zh-TW" sz="3200" dirty="0" smtClean="0">
                <a:solidFill>
                  <a:schemeClr val="tx1"/>
                </a:solidFill>
              </a:rPr>
              <a:t>《</a:t>
            </a:r>
            <a:r>
              <a:rPr lang="zh-TW" altLang="en-US" sz="3200" dirty="0" smtClean="0">
                <a:solidFill>
                  <a:schemeClr val="tx1"/>
                </a:solidFill>
              </a:rPr>
              <a:t>典論．論文</a:t>
            </a:r>
            <a:r>
              <a:rPr lang="en-US" altLang="zh-TW" sz="3200" dirty="0" smtClean="0">
                <a:solidFill>
                  <a:schemeClr val="tx1"/>
                </a:solidFill>
              </a:rPr>
              <a:t>》</a:t>
            </a:r>
            <a:r>
              <a:rPr lang="zh-TW" altLang="en-US" sz="3200" dirty="0" smtClean="0">
                <a:solidFill>
                  <a:schemeClr val="tx1"/>
                </a:solidFill>
              </a:rPr>
              <a:t>是中國第一篇文學批評的專論，篇幅雖短，但探討範疇     甚廣。文中闡述幾個重要的觀點：</a:t>
            </a:r>
          </a:p>
          <a:p>
            <a:pPr>
              <a:spcBef>
                <a:spcPct val="0"/>
              </a:spcBef>
              <a:buFont typeface="Wingdings 2" pitchFamily="18" charset="2"/>
              <a:buNone/>
              <a:defRPr/>
            </a:pPr>
            <a:r>
              <a:rPr lang="en-US" altLang="zh-TW" sz="3200" dirty="0" smtClean="0">
                <a:solidFill>
                  <a:schemeClr val="tx1"/>
                </a:solidFill>
              </a:rPr>
              <a:t>         </a:t>
            </a:r>
            <a:r>
              <a:rPr lang="zh-TW" altLang="en-US" sz="3200" dirty="0" smtClean="0">
                <a:solidFill>
                  <a:schemeClr val="tx1"/>
                </a:solidFill>
              </a:rPr>
              <a:t>一、文學批評的態度：唯有「審己以度人」　</a:t>
            </a:r>
          </a:p>
          <a:p>
            <a:pPr>
              <a:spcBef>
                <a:spcPct val="0"/>
              </a:spcBef>
              <a:buFont typeface="Wingdings 2" pitchFamily="18" charset="2"/>
              <a:buNone/>
              <a:defRPr/>
            </a:pPr>
            <a:r>
              <a:rPr lang="zh-TW" altLang="en-US" sz="3200" dirty="0" smtClean="0">
                <a:solidFill>
                  <a:schemeClr val="tx1"/>
                </a:solidFill>
              </a:rPr>
              <a:t>　　　　， 才能免於「文人相輕」的陋習。</a:t>
            </a:r>
          </a:p>
          <a:p>
            <a:pPr>
              <a:spcBef>
                <a:spcPct val="0"/>
              </a:spcBef>
              <a:buFont typeface="Wingdings 2" pitchFamily="18" charset="2"/>
              <a:buNone/>
              <a:defRPr/>
            </a:pPr>
            <a:r>
              <a:rPr lang="en-US" altLang="zh-TW" sz="3200" dirty="0" smtClean="0">
                <a:solidFill>
                  <a:schemeClr val="tx1"/>
                </a:solidFill>
              </a:rPr>
              <a:t>         </a:t>
            </a:r>
            <a:r>
              <a:rPr lang="zh-TW" altLang="en-US" sz="3200" dirty="0" smtClean="0">
                <a:solidFill>
                  <a:schemeClr val="tx1"/>
                </a:solidFill>
              </a:rPr>
              <a:t>二、建安七子的評價：就建安七子的作品評</a:t>
            </a:r>
          </a:p>
          <a:p>
            <a:pPr>
              <a:spcBef>
                <a:spcPct val="0"/>
              </a:spcBef>
              <a:buFont typeface="Wingdings 2" pitchFamily="18" charset="2"/>
              <a:buNone/>
              <a:defRPr/>
            </a:pPr>
            <a:r>
              <a:rPr lang="zh-TW" altLang="en-US" sz="3200" dirty="0" smtClean="0">
                <a:solidFill>
                  <a:schemeClr val="tx1"/>
                </a:solidFill>
              </a:rPr>
              <a:t>                  述他們的才性，客觀點出其各有所長與</a:t>
            </a:r>
          </a:p>
          <a:p>
            <a:pPr>
              <a:spcBef>
                <a:spcPct val="0"/>
              </a:spcBef>
              <a:buFont typeface="Wingdings 2" pitchFamily="18" charset="2"/>
              <a:buNone/>
              <a:defRPr/>
            </a:pPr>
            <a:r>
              <a:rPr lang="zh-TW" altLang="en-US" sz="3200" dirty="0" smtClean="0">
                <a:solidFill>
                  <a:schemeClr val="tx1"/>
                </a:solidFill>
              </a:rPr>
              <a:t>                  不足之處。</a:t>
            </a:r>
          </a:p>
          <a:p>
            <a:pPr>
              <a:spcBef>
                <a:spcPct val="0"/>
              </a:spcBef>
              <a:buFont typeface="Wingdings 2" pitchFamily="18" charset="2"/>
              <a:buNone/>
              <a:defRPr/>
            </a:pPr>
            <a:r>
              <a:rPr lang="en-US" altLang="zh-TW" sz="3200" dirty="0" smtClean="0">
                <a:solidFill>
                  <a:schemeClr val="tx1"/>
                </a:solidFill>
              </a:rPr>
              <a:t>         </a:t>
            </a:r>
            <a:r>
              <a:rPr lang="zh-TW" altLang="en-US" sz="3200" dirty="0" smtClean="0">
                <a:solidFill>
                  <a:schemeClr val="tx1"/>
                </a:solidFill>
              </a:rPr>
              <a:t>三、各類文體的特色：指出「奏議宜雅，書</a:t>
            </a:r>
          </a:p>
          <a:p>
            <a:pPr>
              <a:spcBef>
                <a:spcPct val="0"/>
              </a:spcBef>
              <a:buFont typeface="Wingdings 2" pitchFamily="18" charset="2"/>
              <a:buNone/>
              <a:defRPr/>
            </a:pPr>
            <a:r>
              <a:rPr lang="zh-TW" altLang="en-US" sz="3200" dirty="0" smtClean="0">
                <a:solidFill>
                  <a:schemeClr val="tx1"/>
                </a:solidFill>
              </a:rPr>
              <a:t>                  論宜理，銘誄尚實，詩賦欲麗」，各種</a:t>
            </a:r>
          </a:p>
          <a:p>
            <a:pPr>
              <a:spcBef>
                <a:spcPct val="0"/>
              </a:spcBef>
              <a:buFont typeface="Wingdings 2" pitchFamily="18" charset="2"/>
              <a:buNone/>
              <a:defRPr/>
            </a:pPr>
            <a:r>
              <a:rPr lang="zh-TW" altLang="en-US" sz="3200" dirty="0" smtClean="0">
                <a:solidFill>
                  <a:schemeClr val="tx1"/>
                </a:solidFill>
              </a:rPr>
              <a:t>                  文體有不同的特色與寫作要求。                 </a:t>
            </a:r>
          </a:p>
        </p:txBody>
      </p:sp>
      <p:grpSp>
        <p:nvGrpSpPr>
          <p:cNvPr id="130051" name="Group 14"/>
          <p:cNvGrpSpPr>
            <a:grpSpLocks/>
          </p:cNvGrpSpPr>
          <p:nvPr/>
        </p:nvGrpSpPr>
        <p:grpSpPr bwMode="auto">
          <a:xfrm>
            <a:off x="5219700" y="1484313"/>
            <a:ext cx="438150" cy="431800"/>
            <a:chOff x="1833" y="1389"/>
            <a:chExt cx="276" cy="272"/>
          </a:xfrm>
        </p:grpSpPr>
        <p:sp>
          <p:nvSpPr>
            <p:cNvPr id="130054" name="Text Box 6"/>
            <p:cNvSpPr txBox="1">
              <a:spLocks noChangeArrowheads="1"/>
            </p:cNvSpPr>
            <p:nvPr/>
          </p:nvSpPr>
          <p:spPr bwMode="auto">
            <a:xfrm>
              <a:off x="1833" y="1389"/>
              <a:ext cx="231" cy="2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>
              <a:spAutoFit/>
            </a:bodyPr>
            <a:lstStyle>
              <a:lvl1pPr>
                <a:defRPr sz="2000">
                  <a:solidFill>
                    <a:schemeClr val="tx2"/>
                  </a:solidFill>
                  <a:latin typeface="Cambria" pitchFamily="18" charset="0"/>
                  <a:ea typeface="標楷體" pitchFamily="65" charset="-120"/>
                </a:defRPr>
              </a:lvl1pPr>
              <a:lvl2pPr marL="742950" indent="-285750">
                <a:defRPr sz="2800">
                  <a:solidFill>
                    <a:schemeClr val="tx2"/>
                  </a:solidFill>
                  <a:latin typeface="Cambria" pitchFamily="18" charset="0"/>
                  <a:ea typeface="標楷體" pitchFamily="65" charset="-120"/>
                </a:defRPr>
              </a:lvl2pPr>
              <a:lvl3pPr marL="1143000" indent="-228600">
                <a:defRPr sz="1600">
                  <a:solidFill>
                    <a:schemeClr val="tx2"/>
                  </a:solidFill>
                  <a:latin typeface="Cambria" pitchFamily="18" charset="0"/>
                  <a:ea typeface="標楷體" pitchFamily="65" charset="-120"/>
                </a:defRPr>
              </a:lvl3pPr>
              <a:lvl4pPr marL="1600200" indent="-228600">
                <a:defRPr sz="1400">
                  <a:solidFill>
                    <a:schemeClr val="tx2"/>
                  </a:solidFill>
                  <a:latin typeface="Cambria" pitchFamily="18" charset="0"/>
                  <a:ea typeface="標楷體" pitchFamily="65" charset="-120"/>
                </a:defRPr>
              </a:lvl4pPr>
              <a:lvl5pPr marL="2057400" indent="-228600">
                <a:defRPr sz="1300">
                  <a:solidFill>
                    <a:schemeClr val="tx2"/>
                  </a:solidFill>
                  <a:latin typeface="Cambria" pitchFamily="18" charset="0"/>
                  <a:ea typeface="標楷體" pitchFamily="65" charset="-120"/>
                </a:defRPr>
              </a:lvl5pPr>
              <a:lvl6pPr marL="2514600" indent="-228600" eaLnBrk="0" fontAlgn="base" hangingPunct="0">
                <a:spcAft>
                  <a:spcPct val="0"/>
                </a:spcAft>
                <a:buClr>
                  <a:srgbClr val="506E94"/>
                </a:buClr>
                <a:defRPr sz="1300">
                  <a:solidFill>
                    <a:schemeClr val="tx2"/>
                  </a:solidFill>
                  <a:latin typeface="Cambria" pitchFamily="18" charset="0"/>
                  <a:ea typeface="標楷體" pitchFamily="65" charset="-120"/>
                </a:defRPr>
              </a:lvl6pPr>
              <a:lvl7pPr marL="2971800" indent="-228600" eaLnBrk="0" fontAlgn="base" hangingPunct="0">
                <a:spcAft>
                  <a:spcPct val="0"/>
                </a:spcAft>
                <a:buClr>
                  <a:srgbClr val="506E94"/>
                </a:buClr>
                <a:defRPr sz="1300">
                  <a:solidFill>
                    <a:schemeClr val="tx2"/>
                  </a:solidFill>
                  <a:latin typeface="Cambria" pitchFamily="18" charset="0"/>
                  <a:ea typeface="標楷體" pitchFamily="65" charset="-120"/>
                </a:defRPr>
              </a:lvl7pPr>
              <a:lvl8pPr marL="3429000" indent="-228600" eaLnBrk="0" fontAlgn="base" hangingPunct="0">
                <a:spcAft>
                  <a:spcPct val="0"/>
                </a:spcAft>
                <a:buClr>
                  <a:srgbClr val="506E94"/>
                </a:buClr>
                <a:defRPr sz="1300">
                  <a:solidFill>
                    <a:schemeClr val="tx2"/>
                  </a:solidFill>
                  <a:latin typeface="Cambria" pitchFamily="18" charset="0"/>
                  <a:ea typeface="標楷體" pitchFamily="65" charset="-120"/>
                </a:defRPr>
              </a:lvl8pPr>
              <a:lvl9pPr marL="3886200" indent="-228600" eaLnBrk="0" fontAlgn="base" hangingPunct="0">
                <a:spcAft>
                  <a:spcPct val="0"/>
                </a:spcAft>
                <a:buClr>
                  <a:srgbClr val="506E94"/>
                </a:buClr>
                <a:defRPr sz="1300">
                  <a:solidFill>
                    <a:schemeClr val="tx2"/>
                  </a:solidFill>
                  <a:latin typeface="Cambria" pitchFamily="18" charset="0"/>
                  <a:ea typeface="標楷體" pitchFamily="65" charset="-12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zh-TW" altLang="en-US" sz="1200">
                  <a:solidFill>
                    <a:schemeClr val="tx1"/>
                  </a:solidFill>
                  <a:latin typeface="Arial" pitchFamily="34" charset="0"/>
                </a:rPr>
                <a:t>ㄔㄡ</a:t>
              </a:r>
            </a:p>
          </p:txBody>
        </p:sp>
        <p:pic>
          <p:nvPicPr>
            <p:cNvPr id="130055" name="Picture 8" descr="黑-二聲-小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3" y="1434"/>
              <a:ext cx="136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0052" name="Text Box 13"/>
          <p:cNvSpPr txBox="1">
            <a:spLocks noChangeArrowheads="1"/>
          </p:cNvSpPr>
          <p:nvPr/>
        </p:nvSpPr>
        <p:spPr bwMode="auto">
          <a:xfrm>
            <a:off x="1042988" y="-69850"/>
            <a:ext cx="74168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1pPr>
            <a:lvl2pPr marL="742950" indent="-285750">
              <a:defRPr sz="28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2pPr>
            <a:lvl3pPr marL="1143000" indent="-228600">
              <a:defRPr sz="16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3pPr>
            <a:lvl4pPr marL="1600200" indent="-228600">
              <a:defRPr sz="14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4pPr>
            <a:lvl5pPr marL="2057400" indent="-228600"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9pPr>
          </a:lstStyle>
          <a:p>
            <a:pPr algn="ctr"/>
            <a:r>
              <a:rPr lang="zh-TW" altLang="en-US" sz="4400">
                <a:solidFill>
                  <a:schemeClr val="bg1"/>
                </a:solidFill>
                <a:latin typeface="標楷體" pitchFamily="65" charset="-120"/>
              </a:rPr>
              <a:t>課文賞析－</a:t>
            </a:r>
            <a:r>
              <a:rPr lang="en-US" altLang="zh-TW" sz="4400">
                <a:solidFill>
                  <a:schemeClr val="bg1"/>
                </a:solidFill>
                <a:latin typeface="標楷體" pitchFamily="65" charset="-120"/>
              </a:rPr>
              <a:t>1</a:t>
            </a:r>
          </a:p>
        </p:txBody>
      </p:sp>
      <p:pic>
        <p:nvPicPr>
          <p:cNvPr id="130053" name="Picture 16" descr="下一頁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6165850"/>
            <a:ext cx="13684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7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0" y="908050"/>
            <a:ext cx="9144000" cy="561657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 fontScale="92500"/>
          </a:bodyPr>
          <a:lstStyle/>
          <a:p>
            <a:pPr>
              <a:buFont typeface="Wingdings 2" pitchFamily="18" charset="2"/>
              <a:buNone/>
              <a:defRPr/>
            </a:pPr>
            <a:r>
              <a:rPr lang="en-US" altLang="zh-TW" sz="3200" dirty="0" smtClean="0">
                <a:solidFill>
                  <a:schemeClr val="tx1"/>
                </a:solidFill>
              </a:rPr>
              <a:t>         </a:t>
            </a:r>
            <a:r>
              <a:rPr lang="zh-TW" altLang="en-US" sz="3200" dirty="0" smtClean="0">
                <a:solidFill>
                  <a:schemeClr val="tx1"/>
                </a:solidFill>
              </a:rPr>
              <a:t>四、作家才性與作品風格：提出「文以氣為</a:t>
            </a:r>
          </a:p>
          <a:p>
            <a:pPr>
              <a:spcBef>
                <a:spcPct val="0"/>
              </a:spcBef>
              <a:buFont typeface="Wingdings 2" pitchFamily="18" charset="2"/>
              <a:buNone/>
              <a:defRPr/>
            </a:pPr>
            <a:r>
              <a:rPr lang="zh-TW" altLang="en-US" sz="3200" dirty="0" smtClean="0">
                <a:solidFill>
                  <a:schemeClr val="tx1"/>
                </a:solidFill>
              </a:rPr>
              <a:t>                  主」，認為作者的才情氣質是形成文章</a:t>
            </a:r>
          </a:p>
          <a:p>
            <a:pPr>
              <a:spcBef>
                <a:spcPct val="0"/>
              </a:spcBef>
              <a:buFont typeface="Wingdings 2" pitchFamily="18" charset="2"/>
              <a:buNone/>
              <a:defRPr/>
            </a:pPr>
            <a:r>
              <a:rPr lang="zh-TW" altLang="en-US" sz="3200" dirty="0" smtClean="0">
                <a:solidFill>
                  <a:schemeClr val="tx1"/>
                </a:solidFill>
              </a:rPr>
              <a:t>                  風格的主因，「不可力強而致」。</a:t>
            </a:r>
          </a:p>
          <a:p>
            <a:pPr>
              <a:spcBef>
                <a:spcPct val="0"/>
              </a:spcBef>
              <a:buFont typeface="Wingdings 2" pitchFamily="18" charset="2"/>
              <a:buNone/>
              <a:defRPr/>
            </a:pPr>
            <a:r>
              <a:rPr lang="en-US" altLang="zh-TW" sz="3200" dirty="0" smtClean="0">
                <a:solidFill>
                  <a:schemeClr val="tx1"/>
                </a:solidFill>
              </a:rPr>
              <a:t>         </a:t>
            </a:r>
            <a:r>
              <a:rPr lang="zh-TW" altLang="en-US" sz="3200" dirty="0" smtClean="0">
                <a:solidFill>
                  <a:schemeClr val="tx1"/>
                </a:solidFill>
              </a:rPr>
              <a:t>五、文學的價值：肯定文學的價值，將文學</a:t>
            </a:r>
          </a:p>
          <a:p>
            <a:pPr>
              <a:spcBef>
                <a:spcPct val="0"/>
              </a:spcBef>
              <a:buFont typeface="Wingdings 2" pitchFamily="18" charset="2"/>
              <a:buNone/>
              <a:defRPr/>
            </a:pPr>
            <a:r>
              <a:rPr lang="zh-TW" altLang="en-US" sz="3200" dirty="0" smtClean="0">
                <a:solidFill>
                  <a:schemeClr val="tx1"/>
                </a:solidFill>
              </a:rPr>
              <a:t>                  提升到「經國之大業，不朽之盛事」的</a:t>
            </a:r>
          </a:p>
          <a:p>
            <a:pPr>
              <a:spcBef>
                <a:spcPct val="0"/>
              </a:spcBef>
              <a:buFont typeface="Wingdings 2" pitchFamily="18" charset="2"/>
              <a:buNone/>
              <a:defRPr/>
            </a:pPr>
            <a:r>
              <a:rPr lang="zh-TW" altLang="en-US" sz="3200" dirty="0" smtClean="0">
                <a:solidFill>
                  <a:schemeClr val="tx1"/>
                </a:solidFill>
              </a:rPr>
              <a:t>                  地位。</a:t>
            </a:r>
          </a:p>
          <a:p>
            <a:pPr>
              <a:spcBef>
                <a:spcPct val="0"/>
              </a:spcBef>
              <a:buFont typeface="Wingdings 2" pitchFamily="18" charset="2"/>
              <a:buNone/>
              <a:defRPr/>
            </a:pPr>
            <a:r>
              <a:rPr lang="zh-TW" altLang="en-US" sz="3200" dirty="0" smtClean="0">
                <a:solidFill>
                  <a:schemeClr val="tx1"/>
                </a:solidFill>
              </a:rPr>
              <a:t>         東漢後期品評人物的風氣極為盛行，舉凡選</a:t>
            </a:r>
          </a:p>
          <a:p>
            <a:pPr>
              <a:spcBef>
                <a:spcPct val="0"/>
              </a:spcBef>
              <a:buFont typeface="Wingdings 2" pitchFamily="18" charset="2"/>
              <a:buNone/>
              <a:defRPr/>
            </a:pPr>
            <a:r>
              <a:rPr lang="zh-TW" altLang="en-US" sz="3200" dirty="0" smtClean="0">
                <a:solidFill>
                  <a:schemeClr val="tx1"/>
                </a:solidFill>
              </a:rPr>
              <a:t>拔人才、察舉官吏，皆注重鄉里評議，因此曹丕</a:t>
            </a:r>
          </a:p>
          <a:p>
            <a:pPr>
              <a:spcBef>
                <a:spcPct val="0"/>
              </a:spcBef>
              <a:buFont typeface="Wingdings 2" pitchFamily="18" charset="2"/>
              <a:buNone/>
              <a:defRPr/>
            </a:pPr>
            <a:r>
              <a:rPr lang="zh-TW" altLang="en-US" sz="3200" dirty="0" smtClean="0">
                <a:solidFill>
                  <a:schemeClr val="tx1"/>
                </a:solidFill>
              </a:rPr>
              <a:t>於本文一一品評建安七子。</a:t>
            </a:r>
          </a:p>
          <a:p>
            <a:pPr>
              <a:spcBef>
                <a:spcPct val="0"/>
              </a:spcBef>
              <a:buFont typeface="Wingdings 2" pitchFamily="18" charset="2"/>
              <a:buNone/>
              <a:defRPr/>
            </a:pPr>
            <a:r>
              <a:rPr lang="zh-TW" altLang="en-US" sz="3200" dirty="0" smtClean="0">
                <a:solidFill>
                  <a:schemeClr val="tx1"/>
                </a:solidFill>
              </a:rPr>
              <a:t>　　</a:t>
            </a:r>
            <a:r>
              <a:rPr lang="zh-TW" altLang="en-US" sz="3200" dirty="0" smtClean="0">
                <a:solidFill>
                  <a:schemeClr val="tx1"/>
                </a:solidFill>
                <a:latin typeface="標楷體" pitchFamily="65" charset="-120"/>
              </a:rPr>
              <a:t>特別值得注意的是曹丕對文體提出的創見，</a:t>
            </a:r>
          </a:p>
        </p:txBody>
      </p:sp>
      <p:pic>
        <p:nvPicPr>
          <p:cNvPr id="131075" name="Picture 8" descr="下一頁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6165850"/>
            <a:ext cx="13684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1076" name="Text Box 10"/>
          <p:cNvSpPr txBox="1">
            <a:spLocks noChangeArrowheads="1"/>
          </p:cNvSpPr>
          <p:nvPr/>
        </p:nvSpPr>
        <p:spPr bwMode="auto">
          <a:xfrm>
            <a:off x="1042988" y="-69850"/>
            <a:ext cx="74168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1pPr>
            <a:lvl2pPr marL="742950" indent="-285750">
              <a:defRPr sz="28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2pPr>
            <a:lvl3pPr marL="1143000" indent="-228600">
              <a:defRPr sz="16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3pPr>
            <a:lvl4pPr marL="1600200" indent="-228600">
              <a:defRPr sz="14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4pPr>
            <a:lvl5pPr marL="2057400" indent="-228600"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9pPr>
          </a:lstStyle>
          <a:p>
            <a:pPr algn="ctr"/>
            <a:r>
              <a:rPr lang="zh-TW" altLang="en-US" sz="4400">
                <a:solidFill>
                  <a:schemeClr val="bg1"/>
                </a:solidFill>
                <a:latin typeface="標楷體" pitchFamily="65" charset="-120"/>
              </a:rPr>
              <a:t>課文賞析－</a:t>
            </a:r>
            <a:r>
              <a:rPr lang="en-US" altLang="zh-TW" sz="4400">
                <a:solidFill>
                  <a:schemeClr val="bg1"/>
                </a:solidFill>
                <a:latin typeface="標楷體" pitchFamily="65" charset="-120"/>
              </a:rPr>
              <a:t>2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1" name="Rectangle 3"/>
          <p:cNvSpPr>
            <a:spLocks noGrp="1"/>
          </p:cNvSpPr>
          <p:nvPr>
            <p:ph type="body" idx="1"/>
          </p:nvPr>
        </p:nvSpPr>
        <p:spPr bwMode="auto">
          <a:xfrm>
            <a:off x="107950" y="908050"/>
            <a:ext cx="9144000" cy="5761038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 fontScale="92500"/>
          </a:bodyPr>
          <a:lstStyle/>
          <a:p>
            <a:pPr>
              <a:spcBef>
                <a:spcPct val="0"/>
              </a:spcBef>
              <a:buFont typeface="Wingdings 2" pitchFamily="18" charset="2"/>
              <a:buNone/>
              <a:defRPr/>
            </a:pPr>
            <a:r>
              <a:rPr lang="zh-TW" altLang="en-US" sz="3200" smtClean="0">
                <a:solidFill>
                  <a:schemeClr val="tx1"/>
                </a:solidFill>
                <a:latin typeface="標楷體" pitchFamily="65" charset="-120"/>
              </a:rPr>
              <a:t>認為各類文體「本同而末異」，意指文章寫作的</a:t>
            </a:r>
          </a:p>
          <a:p>
            <a:pPr>
              <a:spcBef>
                <a:spcPct val="0"/>
              </a:spcBef>
              <a:buFont typeface="Wingdings 2" pitchFamily="18" charset="2"/>
              <a:buNone/>
              <a:defRPr/>
            </a:pPr>
            <a:r>
              <a:rPr lang="zh-TW" altLang="en-US" sz="3200" smtClean="0">
                <a:solidFill>
                  <a:schemeClr val="tx1"/>
                </a:solidFill>
                <a:latin typeface="標楷體" pitchFamily="65" charset="-120"/>
              </a:rPr>
              <a:t>基本道理雖相同，但文體不同時，作品的特色與</a:t>
            </a:r>
          </a:p>
          <a:p>
            <a:pPr>
              <a:spcBef>
                <a:spcPct val="0"/>
              </a:spcBef>
              <a:buFont typeface="Wingdings 2" pitchFamily="18" charset="2"/>
              <a:buNone/>
              <a:defRPr/>
            </a:pPr>
            <a:r>
              <a:rPr lang="zh-TW" altLang="en-US" sz="3200" smtClean="0">
                <a:solidFill>
                  <a:schemeClr val="tx1"/>
                </a:solidFill>
                <a:latin typeface="標楷體" pitchFamily="65" charset="-120"/>
              </a:rPr>
              <a:t>作法也隨之而異。分析雖然簡略，但卻為各種文</a:t>
            </a:r>
          </a:p>
          <a:p>
            <a:pPr>
              <a:spcBef>
                <a:spcPct val="0"/>
              </a:spcBef>
              <a:buFont typeface="Wingdings 2" pitchFamily="18" charset="2"/>
              <a:buNone/>
              <a:defRPr/>
            </a:pPr>
            <a:r>
              <a:rPr lang="zh-TW" altLang="en-US" sz="3200" smtClean="0">
                <a:solidFill>
                  <a:schemeClr val="tx1"/>
                </a:solidFill>
                <a:latin typeface="標楷體" pitchFamily="65" charset="-120"/>
              </a:rPr>
              <a:t>體的創作和批評，提供初步的客觀標準，有助於</a:t>
            </a:r>
          </a:p>
          <a:p>
            <a:pPr>
              <a:spcBef>
                <a:spcPct val="0"/>
              </a:spcBef>
              <a:buFont typeface="Wingdings 2" pitchFamily="18" charset="2"/>
              <a:buNone/>
              <a:defRPr/>
            </a:pPr>
            <a:r>
              <a:rPr lang="zh-TW" altLang="en-US" sz="3200" smtClean="0">
                <a:solidFill>
                  <a:schemeClr val="tx1"/>
                </a:solidFill>
                <a:latin typeface="標楷體" pitchFamily="65" charset="-120"/>
              </a:rPr>
              <a:t>後世文學批評觀念的建立與發展。</a:t>
            </a:r>
          </a:p>
          <a:p>
            <a:pPr>
              <a:spcBef>
                <a:spcPct val="0"/>
              </a:spcBef>
              <a:buFont typeface="Wingdings 2" pitchFamily="18" charset="2"/>
              <a:buNone/>
              <a:defRPr/>
            </a:pPr>
            <a:r>
              <a:rPr lang="zh-TW" altLang="en-US" sz="3000" smtClean="0">
                <a:solidFill>
                  <a:schemeClr val="tx1"/>
                </a:solidFill>
                <a:latin typeface="標楷體" pitchFamily="65" charset="-120"/>
              </a:rPr>
              <a:t>    </a:t>
            </a:r>
            <a:r>
              <a:rPr lang="zh-TW" altLang="en-US" sz="3200" smtClean="0">
                <a:solidFill>
                  <a:schemeClr val="tx1"/>
                </a:solidFill>
                <a:latin typeface="標楷體" pitchFamily="65" charset="-120"/>
              </a:rPr>
              <a:t>本文談及「文體論」、「文氣說」，以及關</a:t>
            </a:r>
          </a:p>
          <a:p>
            <a:pPr>
              <a:spcBef>
                <a:spcPct val="0"/>
              </a:spcBef>
              <a:buFont typeface="Wingdings 2" pitchFamily="18" charset="2"/>
              <a:buNone/>
              <a:defRPr/>
            </a:pPr>
            <a:r>
              <a:rPr lang="zh-TW" altLang="en-US" sz="3200" smtClean="0">
                <a:solidFill>
                  <a:schemeClr val="tx1"/>
                </a:solidFill>
                <a:latin typeface="標楷體" pitchFamily="65" charset="-120"/>
              </a:rPr>
              <a:t>於文章地位與價值的論點，都引人注目並具有深</a:t>
            </a:r>
          </a:p>
          <a:p>
            <a:pPr>
              <a:spcBef>
                <a:spcPct val="0"/>
              </a:spcBef>
              <a:buFont typeface="Wingdings 2" pitchFamily="18" charset="2"/>
              <a:buNone/>
              <a:defRPr/>
            </a:pPr>
            <a:r>
              <a:rPr lang="zh-TW" altLang="en-US" sz="3200" smtClean="0">
                <a:solidFill>
                  <a:schemeClr val="tx1"/>
                </a:solidFill>
                <a:latin typeface="標楷體" pitchFamily="65" charset="-120"/>
              </a:rPr>
              <a:t>遠影響力。曹丕突破前人輕視文學的觀點，指出</a:t>
            </a:r>
          </a:p>
          <a:p>
            <a:pPr>
              <a:spcBef>
                <a:spcPct val="0"/>
              </a:spcBef>
              <a:buFont typeface="Wingdings 2" pitchFamily="18" charset="2"/>
              <a:buNone/>
              <a:defRPr/>
            </a:pPr>
            <a:r>
              <a:rPr lang="zh-TW" altLang="en-US" sz="3200" smtClean="0">
                <a:solidFill>
                  <a:schemeClr val="tx1"/>
                </a:solidFill>
                <a:latin typeface="標楷體" pitchFamily="65" charset="-120"/>
              </a:rPr>
              <a:t>文章可與經國大業相提並論，甚至可以「不朽」</a:t>
            </a:r>
          </a:p>
          <a:p>
            <a:pPr>
              <a:spcBef>
                <a:spcPct val="0"/>
              </a:spcBef>
              <a:buFont typeface="Wingdings 2" pitchFamily="18" charset="2"/>
              <a:buNone/>
              <a:defRPr/>
            </a:pPr>
            <a:r>
              <a:rPr lang="zh-TW" altLang="en-US" sz="3200" smtClean="0">
                <a:solidFill>
                  <a:schemeClr val="tx1"/>
                </a:solidFill>
                <a:latin typeface="標楷體" pitchFamily="65" charset="-120"/>
              </a:rPr>
              <a:t>，此觀點在文學史上具有劃時代的意義。</a:t>
            </a:r>
          </a:p>
        </p:txBody>
      </p:sp>
      <p:pic>
        <p:nvPicPr>
          <p:cNvPr id="132099" name="Picture 9" descr="下ICON-回主目錄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4150" y="6165850"/>
            <a:ext cx="13763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2100" name="Text Box 10"/>
          <p:cNvSpPr txBox="1">
            <a:spLocks noChangeArrowheads="1"/>
          </p:cNvSpPr>
          <p:nvPr/>
        </p:nvSpPr>
        <p:spPr bwMode="auto">
          <a:xfrm>
            <a:off x="1042988" y="-69850"/>
            <a:ext cx="74168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1pPr>
            <a:lvl2pPr marL="742950" indent="-285750">
              <a:defRPr sz="28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2pPr>
            <a:lvl3pPr marL="1143000" indent="-228600">
              <a:defRPr sz="16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3pPr>
            <a:lvl4pPr marL="1600200" indent="-228600">
              <a:defRPr sz="14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4pPr>
            <a:lvl5pPr marL="2057400" indent="-228600"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9pPr>
          </a:lstStyle>
          <a:p>
            <a:pPr algn="ctr"/>
            <a:r>
              <a:rPr lang="zh-TW" altLang="en-US" sz="4400">
                <a:solidFill>
                  <a:schemeClr val="bg1"/>
                </a:solidFill>
                <a:latin typeface="標楷體" pitchFamily="65" charset="-120"/>
              </a:rPr>
              <a:t>課文賞析－</a:t>
            </a:r>
            <a:r>
              <a:rPr lang="en-US" altLang="zh-TW" sz="4400">
                <a:solidFill>
                  <a:schemeClr val="bg1"/>
                </a:solidFill>
                <a:latin typeface="標楷體" pitchFamily="65" charset="-120"/>
              </a:rPr>
              <a:t>3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Text Box 4"/>
          <p:cNvSpPr txBox="1">
            <a:spLocks noChangeArrowheads="1"/>
          </p:cNvSpPr>
          <p:nvPr/>
        </p:nvSpPr>
        <p:spPr bwMode="auto">
          <a:xfrm>
            <a:off x="1258888" y="2420938"/>
            <a:ext cx="6553200" cy="109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1pPr>
            <a:lvl2pPr marL="742950" indent="-285750">
              <a:defRPr sz="28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2pPr>
            <a:lvl3pPr marL="1143000" indent="-228600">
              <a:defRPr sz="16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3pPr>
            <a:lvl4pPr marL="1600200" indent="-228600">
              <a:defRPr sz="14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4pPr>
            <a:lvl5pPr marL="2057400" indent="-228600"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9pPr>
          </a:lstStyle>
          <a:p>
            <a:pPr algn="ctr">
              <a:spcBef>
                <a:spcPct val="50000"/>
              </a:spcBef>
            </a:pPr>
            <a:r>
              <a:rPr kumimoji="0" lang="zh-TW" altLang="en-US" sz="6600">
                <a:solidFill>
                  <a:schemeClr val="tx1"/>
                </a:solidFill>
                <a:latin typeface="標楷體" pitchFamily="65" charset="-120"/>
              </a:rPr>
              <a:t>六、問題討論</a:t>
            </a:r>
          </a:p>
        </p:txBody>
      </p:sp>
      <p:pic>
        <p:nvPicPr>
          <p:cNvPr id="133123" name="Picture 7" descr="下ICON-回主目錄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4150" y="6165850"/>
            <a:ext cx="13763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9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179388" y="868363"/>
            <a:ext cx="8785225" cy="44069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Font typeface="Wingdings 2" pitchFamily="18" charset="2"/>
              <a:buNone/>
              <a:defRPr/>
            </a:pPr>
            <a:r>
              <a:rPr lang="zh-TW" altLang="zh-TW" sz="3200" dirty="0" smtClean="0">
                <a:solidFill>
                  <a:schemeClr val="tx1"/>
                </a:solidFill>
              </a:rPr>
              <a:t>一、</a:t>
            </a:r>
            <a:r>
              <a:rPr lang="zh-TW" altLang="en-US" sz="3200" dirty="0" smtClean="0">
                <a:solidFill>
                  <a:schemeClr val="tx1"/>
                </a:solidFill>
              </a:rPr>
              <a:t>曹丕</a:t>
            </a:r>
            <a:r>
              <a:rPr lang="zh-TW" altLang="zh-TW" sz="3200" dirty="0" smtClean="0">
                <a:solidFill>
                  <a:schemeClr val="tx1"/>
                </a:solidFill>
              </a:rPr>
              <a:t>認為文氣「不可力強而致」，「雖在父兄，不能以移子弟」，你贊同這個論點嗎？請說明原因。</a:t>
            </a:r>
            <a:endParaRPr lang="zh-TW" altLang="en-US" sz="3200" dirty="0" smtClean="0">
              <a:solidFill>
                <a:schemeClr val="tx1"/>
              </a:solidFill>
            </a:endParaRPr>
          </a:p>
        </p:txBody>
      </p:sp>
      <p:sp>
        <p:nvSpPr>
          <p:cNvPr id="2" name="內容版面配置區 1"/>
          <p:cNvSpPr>
            <a:spLocks/>
          </p:cNvSpPr>
          <p:nvPr/>
        </p:nvSpPr>
        <p:spPr bwMode="auto">
          <a:xfrm>
            <a:off x="755650" y="2493963"/>
            <a:ext cx="8137525" cy="352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73050" indent="-228600" algn="just" eaLnBrk="0" hangingPunct="0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None/>
            </a:pPr>
            <a:r>
              <a:rPr kumimoji="0" lang="zh-TW" altLang="zh-TW" sz="3200" b="0" dirty="0">
                <a:solidFill>
                  <a:srgbClr val="FF3300"/>
                </a:solidFill>
                <a:latin typeface="標楷體" pitchFamily="65" charset="-120"/>
                <a:ea typeface="標楷體" pitchFamily="65" charset="-120"/>
              </a:rPr>
              <a:t> 請學生自由發揮。例：不贊同。</a:t>
            </a:r>
            <a:r>
              <a:rPr kumimoji="0" lang="zh-TW" altLang="en-US" sz="3200" b="0" dirty="0">
                <a:solidFill>
                  <a:srgbClr val="FF3300"/>
                </a:solidFill>
                <a:latin typeface="標楷體" pitchFamily="65" charset="-120"/>
                <a:ea typeface="標楷體" pitchFamily="65" charset="-120"/>
              </a:rPr>
              <a:t>曹丕</a:t>
            </a:r>
            <a:r>
              <a:rPr kumimoji="0" lang="zh-TW" altLang="zh-TW" sz="3200" b="0" dirty="0">
                <a:solidFill>
                  <a:srgbClr val="FF3300"/>
                </a:solidFill>
                <a:latin typeface="標楷體" pitchFamily="65" charset="-120"/>
                <a:ea typeface="標楷體" pitchFamily="65" charset="-120"/>
              </a:rPr>
              <a:t>強調文氣「不可力強而致」 ，「雖在父兄，不能以移子弟」，不免流於「天才決定論」。事實上，後天的努力、經驗的增廣、環境的改變等，都會影響作家風格的改變，因此他的說法不夠周延。(鼓勵學生發表贊同與否的意見)</a:t>
            </a:r>
            <a:endParaRPr kumimoji="0" lang="zh-TW" altLang="en-US" sz="3200" b="0" dirty="0">
              <a:solidFill>
                <a:srgbClr val="FF33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34148" name="Text Box 11"/>
          <p:cNvSpPr txBox="1">
            <a:spLocks noChangeArrowheads="1"/>
          </p:cNvSpPr>
          <p:nvPr/>
        </p:nvSpPr>
        <p:spPr bwMode="auto">
          <a:xfrm>
            <a:off x="179388" y="2493963"/>
            <a:ext cx="1008062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1pPr>
            <a:lvl2pPr marL="742950" indent="-285750">
              <a:defRPr sz="28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2pPr>
            <a:lvl3pPr marL="1143000" indent="-228600">
              <a:defRPr sz="16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3pPr>
            <a:lvl4pPr marL="1600200" indent="-228600">
              <a:defRPr sz="14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4pPr>
            <a:lvl5pPr marL="2057400" indent="-228600"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zh-TW" altLang="en-US" sz="3200" b="0">
                <a:solidFill>
                  <a:schemeClr val="tx1"/>
                </a:solidFill>
                <a:latin typeface="Franklin Gothic Medium" pitchFamily="34" charset="0"/>
              </a:rPr>
              <a:t>答：</a:t>
            </a:r>
          </a:p>
        </p:txBody>
      </p:sp>
      <p:pic>
        <p:nvPicPr>
          <p:cNvPr id="134149" name="Picture 13" descr="下一頁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6165850"/>
            <a:ext cx="13684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7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468313" y="692150"/>
            <a:ext cx="8407400" cy="44069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Font typeface="Wingdings 2" pitchFamily="18" charset="2"/>
              <a:buNone/>
              <a:defRPr/>
            </a:pPr>
            <a:r>
              <a:rPr lang="zh-TW" altLang="en-US" sz="3200" dirty="0" smtClean="0">
                <a:solidFill>
                  <a:schemeClr val="tx1"/>
                </a:solidFill>
              </a:rPr>
              <a:t>二、作者認為「年壽有時而盡，榮樂止乎其身，二者必至之常期，未若文章之無窮」，你認為除了寫作之外，還有哪些方式或作為可以使人「不朽」？</a:t>
            </a:r>
            <a:br>
              <a:rPr lang="zh-TW" altLang="en-US" sz="3200" dirty="0" smtClean="0">
                <a:solidFill>
                  <a:schemeClr val="tx1"/>
                </a:solidFill>
              </a:rPr>
            </a:br>
            <a:endParaRPr lang="zh-TW" altLang="en-US" sz="3200" dirty="0" smtClean="0">
              <a:solidFill>
                <a:schemeClr val="tx1"/>
              </a:solidFill>
            </a:endParaRPr>
          </a:p>
        </p:txBody>
      </p:sp>
      <p:sp>
        <p:nvSpPr>
          <p:cNvPr id="2" name="內容版面配置區 1"/>
          <p:cNvSpPr>
            <a:spLocks/>
          </p:cNvSpPr>
          <p:nvPr/>
        </p:nvSpPr>
        <p:spPr bwMode="auto">
          <a:xfrm>
            <a:off x="755650" y="2781300"/>
            <a:ext cx="8208963" cy="302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73050" indent="-228600" eaLnBrk="0" hangingPunct="0">
              <a:buClr>
                <a:schemeClr val="accent1"/>
              </a:buClr>
              <a:buFont typeface="Wingdings 2" pitchFamily="18" charset="2"/>
              <a:buNone/>
            </a:pPr>
            <a:r>
              <a:rPr kumimoji="0" lang="zh-TW" altLang="en-US" sz="3200" b="0">
                <a:solidFill>
                  <a:srgbClr val="FF3300"/>
                </a:solidFill>
                <a:latin typeface="Cambria" pitchFamily="18" charset="0"/>
                <a:ea typeface="標楷體" pitchFamily="65" charset="-120"/>
              </a:rPr>
              <a:t>  除了傳統「立德、立功、立言」的三不朽之外，在資訊日新月異的網路世界中，「不朽」可以有很多新方式。諸如網路文學的形式，可以在網誌上盡情創作，擁有粉絲，獲得肯定；又或是像臺東陳樹菊女士一樣，她獲選為</a:t>
            </a:r>
            <a:r>
              <a:rPr kumimoji="0" lang="en-US" altLang="zh-TW" sz="3200" b="0">
                <a:solidFill>
                  <a:srgbClr val="FF3300"/>
                </a:solidFill>
                <a:latin typeface="Cambria" pitchFamily="18" charset="0"/>
                <a:ea typeface="標楷體" pitchFamily="65" charset="-120"/>
              </a:rPr>
              <a:t>《</a:t>
            </a:r>
            <a:r>
              <a:rPr kumimoji="0" lang="zh-TW" altLang="en-US" sz="3200" b="0">
                <a:solidFill>
                  <a:srgbClr val="FF3300"/>
                </a:solidFill>
                <a:latin typeface="Cambria" pitchFamily="18" charset="0"/>
                <a:ea typeface="標楷體" pitchFamily="65" charset="-120"/>
              </a:rPr>
              <a:t>時代</a:t>
            </a:r>
            <a:r>
              <a:rPr kumimoji="0" lang="en-US" altLang="zh-TW" sz="3200" b="0">
                <a:solidFill>
                  <a:srgbClr val="FF3300"/>
                </a:solidFill>
                <a:latin typeface="Cambria" pitchFamily="18" charset="0"/>
                <a:ea typeface="標楷體" pitchFamily="65" charset="-120"/>
              </a:rPr>
              <a:t>》</a:t>
            </a:r>
            <a:r>
              <a:rPr kumimoji="0" lang="zh-TW" altLang="en-US" sz="3200" b="0">
                <a:solidFill>
                  <a:srgbClr val="FF3300"/>
                </a:solidFill>
                <a:latin typeface="Cambria" pitchFamily="18" charset="0"/>
                <a:ea typeface="標楷體" pitchFamily="65" charset="-120"/>
              </a:rPr>
              <a:t>雜誌全球一百大最具影響力人</a:t>
            </a:r>
            <a:endParaRPr kumimoji="0" lang="en-US" altLang="zh-TW" sz="3200" b="0">
              <a:solidFill>
                <a:srgbClr val="FF3300"/>
              </a:solidFill>
              <a:latin typeface="Cambria" pitchFamily="18" charset="0"/>
              <a:ea typeface="標楷體" pitchFamily="65" charset="-120"/>
            </a:endParaRPr>
          </a:p>
        </p:txBody>
      </p:sp>
      <p:sp>
        <p:nvSpPr>
          <p:cNvPr id="135172" name="Text Box 11"/>
          <p:cNvSpPr txBox="1">
            <a:spLocks noChangeArrowheads="1"/>
          </p:cNvSpPr>
          <p:nvPr/>
        </p:nvSpPr>
        <p:spPr bwMode="auto">
          <a:xfrm>
            <a:off x="214313" y="2779713"/>
            <a:ext cx="1008062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1pPr>
            <a:lvl2pPr marL="742950" indent="-285750">
              <a:defRPr sz="28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2pPr>
            <a:lvl3pPr marL="1143000" indent="-228600">
              <a:defRPr sz="16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3pPr>
            <a:lvl4pPr marL="1600200" indent="-228600">
              <a:defRPr sz="14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4pPr>
            <a:lvl5pPr marL="2057400" indent="-228600"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zh-TW" altLang="en-US" sz="3200" b="0">
                <a:solidFill>
                  <a:schemeClr val="tx1"/>
                </a:solidFill>
                <a:latin typeface="Franklin Gothic Medium" pitchFamily="34" charset="0"/>
              </a:rPr>
              <a:t>答：</a:t>
            </a:r>
          </a:p>
        </p:txBody>
      </p:sp>
      <p:pic>
        <p:nvPicPr>
          <p:cNvPr id="135173" name="Picture 13" descr="下一頁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6165850"/>
            <a:ext cx="13684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7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468313" y="793750"/>
            <a:ext cx="8407400" cy="44069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Font typeface="Wingdings 2" pitchFamily="18" charset="2"/>
              <a:buNone/>
              <a:defRPr/>
            </a:pPr>
            <a:r>
              <a:rPr lang="zh-TW" altLang="en-US" sz="3200" dirty="0" smtClean="0">
                <a:solidFill>
                  <a:schemeClr val="tx1"/>
                </a:solidFill>
              </a:rPr>
              <a:t>二、作者認為「年壽有時而盡，榮樂止乎其身，二者必至之常期，未若文章之無窮」，你認為除了寫作之外，還有哪些方式或作為可以使人「不朽」？</a:t>
            </a:r>
            <a:br>
              <a:rPr lang="zh-TW" altLang="en-US" sz="3200" dirty="0" smtClean="0">
                <a:solidFill>
                  <a:schemeClr val="tx1"/>
                </a:solidFill>
              </a:rPr>
            </a:br>
            <a:endParaRPr lang="zh-TW" altLang="en-US" sz="3200" dirty="0" smtClean="0">
              <a:solidFill>
                <a:schemeClr val="tx1"/>
              </a:solidFill>
            </a:endParaRPr>
          </a:p>
        </p:txBody>
      </p:sp>
      <p:sp>
        <p:nvSpPr>
          <p:cNvPr id="2" name="內容版面配置區 1"/>
          <p:cNvSpPr>
            <a:spLocks/>
          </p:cNvSpPr>
          <p:nvPr/>
        </p:nvSpPr>
        <p:spPr bwMode="auto">
          <a:xfrm>
            <a:off x="755650" y="2909888"/>
            <a:ext cx="8137525" cy="318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73050" indent="-228600" algn="just" eaLnBrk="0" hangingPunct="0">
              <a:buClr>
                <a:schemeClr val="accent1"/>
              </a:buClr>
              <a:buFont typeface="Wingdings 2" pitchFamily="18" charset="2"/>
              <a:buNone/>
            </a:pPr>
            <a:r>
              <a:rPr kumimoji="0" lang="zh-TW" altLang="en-US" sz="3200" b="0">
                <a:solidFill>
                  <a:srgbClr val="FF3300"/>
                </a:solidFill>
                <a:latin typeface="Cambria" pitchFamily="18" charset="0"/>
                <a:ea typeface="標楷體" pitchFamily="65" charset="-120"/>
              </a:rPr>
              <a:t>   物，證明了「影響力」絕非菁英階層的專利。以一個平凡菜販微薄的收入，積蓄難以想像的能量；刻苦簡約的生活，釋放出沒有邊際的愛心；對自己百般省儉，對助人卻極盡慷慨，活出臺灣的素樸和驕傲。</a:t>
            </a:r>
          </a:p>
        </p:txBody>
      </p:sp>
      <p:sp>
        <p:nvSpPr>
          <p:cNvPr id="136196" name="Text Box 4"/>
          <p:cNvSpPr txBox="1">
            <a:spLocks noChangeArrowheads="1"/>
          </p:cNvSpPr>
          <p:nvPr/>
        </p:nvSpPr>
        <p:spPr bwMode="auto">
          <a:xfrm>
            <a:off x="250825" y="2849563"/>
            <a:ext cx="1008063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1pPr>
            <a:lvl2pPr marL="742950" indent="-285750">
              <a:defRPr sz="28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2pPr>
            <a:lvl3pPr marL="1143000" indent="-228600">
              <a:defRPr sz="16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3pPr>
            <a:lvl4pPr marL="1600200" indent="-228600">
              <a:defRPr sz="14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4pPr>
            <a:lvl5pPr marL="2057400" indent="-228600"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zh-TW" altLang="en-US" sz="3200" b="0">
                <a:solidFill>
                  <a:schemeClr val="tx1"/>
                </a:solidFill>
                <a:latin typeface="Franklin Gothic Medium" pitchFamily="34" charset="0"/>
              </a:rPr>
              <a:t>答：</a:t>
            </a:r>
          </a:p>
        </p:txBody>
      </p:sp>
      <p:pic>
        <p:nvPicPr>
          <p:cNvPr id="136197" name="Picture 6" descr="下ICON-回主目錄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4150" y="6165850"/>
            <a:ext cx="13763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4294967295"/>
          </p:nvPr>
        </p:nvSpPr>
        <p:spPr>
          <a:xfrm>
            <a:off x="107950" y="692150"/>
            <a:ext cx="8856663" cy="5695950"/>
          </a:xfrm>
        </p:spPr>
        <p:txBody>
          <a:bodyPr wrap="square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spcBef>
                <a:spcPct val="0"/>
              </a:spcBef>
              <a:buFont typeface="Wingdings 2" pitchFamily="18" charset="2"/>
              <a:buNone/>
              <a:defRPr/>
            </a:pPr>
            <a:r>
              <a:rPr lang="zh-TW" altLang="zh-TW" sz="3200" b="1" dirty="0" smtClean="0">
                <a:latin typeface="標楷體" pitchFamily="65" charset="-120"/>
              </a:rPr>
              <a:t>    </a:t>
            </a:r>
            <a:r>
              <a:rPr lang="zh-TW" altLang="zh-TW" sz="3200" dirty="0" smtClean="0">
                <a:solidFill>
                  <a:schemeClr val="tx1"/>
                </a:solidFill>
                <a:latin typeface="標楷體" pitchFamily="65" charset="-120"/>
              </a:rPr>
              <a:t>《典論‧論文》的產生有其政治與學術思想的背景，並以文學創作為實踐基礎，文中論述作家才情與文體特徵的關係，和漢、魏之際政治學術思想的變遷有直接聯繫。東漢後期統治階級選拔人才、授予官職，注重孝廉、鄉里評議、地方官吏察舉，故品評人物的清議之風極為盛行。曹操掌政之後，鄙棄儒學而提倡名法，在選拔人才上不再以儒家仁義道德為標準，主張「唯才是舉」。當時品評人物、考核名實的目的是研究人君在設官分職時，如何使官職與個人才能相符合；</a:t>
            </a:r>
            <a:endParaRPr lang="zh-TW" altLang="en-US" sz="3200" dirty="0" smtClean="0">
              <a:solidFill>
                <a:schemeClr val="tx1"/>
              </a:solidFill>
              <a:latin typeface="標楷體" pitchFamily="65" charset="-120"/>
            </a:endParaRPr>
          </a:p>
        </p:txBody>
      </p:sp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2197100" y="-69850"/>
            <a:ext cx="4751388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1pPr>
            <a:lvl2pPr marL="742950" indent="-285750">
              <a:defRPr sz="28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2pPr>
            <a:lvl3pPr marL="1143000" indent="-228600">
              <a:defRPr sz="16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3pPr>
            <a:lvl4pPr marL="1600200" indent="-228600">
              <a:defRPr sz="14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4pPr>
            <a:lvl5pPr marL="2057400" indent="-228600"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9pPr>
          </a:lstStyle>
          <a:p>
            <a:pPr algn="ctr"/>
            <a:r>
              <a:rPr lang="zh-TW" altLang="en-US" sz="4400">
                <a:solidFill>
                  <a:schemeClr val="bg1"/>
                </a:solidFill>
                <a:latin typeface="標楷體" pitchFamily="65" charset="-120"/>
              </a:rPr>
              <a:t>寫作背景－</a:t>
            </a:r>
            <a:r>
              <a:rPr lang="en-US" altLang="zh-TW" sz="4400">
                <a:solidFill>
                  <a:schemeClr val="bg1"/>
                </a:solidFill>
                <a:latin typeface="標楷體" pitchFamily="65" charset="-120"/>
              </a:rPr>
              <a:t>1</a:t>
            </a:r>
          </a:p>
        </p:txBody>
      </p:sp>
      <p:pic>
        <p:nvPicPr>
          <p:cNvPr id="26628" name="Picture 5" descr="下一頁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6165850"/>
            <a:ext cx="13684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Text Box 4"/>
          <p:cNvSpPr txBox="1">
            <a:spLocks noChangeArrowheads="1"/>
          </p:cNvSpPr>
          <p:nvPr/>
        </p:nvSpPr>
        <p:spPr bwMode="auto">
          <a:xfrm>
            <a:off x="1258888" y="2420938"/>
            <a:ext cx="6553200" cy="109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1pPr>
            <a:lvl2pPr marL="742950" indent="-285750">
              <a:defRPr sz="28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2pPr>
            <a:lvl3pPr marL="1143000" indent="-228600">
              <a:defRPr sz="16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3pPr>
            <a:lvl4pPr marL="1600200" indent="-228600">
              <a:defRPr sz="14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4pPr>
            <a:lvl5pPr marL="2057400" indent="-228600"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9pPr>
          </a:lstStyle>
          <a:p>
            <a:pPr algn="ctr">
              <a:spcBef>
                <a:spcPct val="50000"/>
              </a:spcBef>
            </a:pPr>
            <a:r>
              <a:rPr kumimoji="0" lang="zh-TW" altLang="en-US" sz="6600">
                <a:solidFill>
                  <a:schemeClr val="tx1"/>
                </a:solidFill>
                <a:latin typeface="標楷體" pitchFamily="65" charset="-120"/>
              </a:rPr>
              <a:t>七、應用練習</a:t>
            </a:r>
          </a:p>
        </p:txBody>
      </p:sp>
      <p:pic>
        <p:nvPicPr>
          <p:cNvPr id="137219" name="Picture 6" descr="下ICON-回主目錄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4150" y="6165850"/>
            <a:ext cx="13763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250825" y="534988"/>
            <a:ext cx="8407400" cy="4406900"/>
          </a:xfrm>
        </p:spPr>
        <p:txBody>
          <a:bodyPr wrap="square" numCol="1" anchor="t" anchorCtr="0" compatLnSpc="1">
            <a:prstTxWarp prst="textNoShape">
              <a:avLst/>
            </a:prstTxWarp>
            <a:normAutofit fontScale="92500" lnSpcReduction="10000"/>
          </a:bodyPr>
          <a:lstStyle/>
          <a:p>
            <a:pPr marL="44450" indent="0" algn="just">
              <a:lnSpc>
                <a:spcPct val="120000"/>
              </a:lnSpc>
              <a:buFont typeface="Wingdings 2" pitchFamily="18" charset="2"/>
              <a:buNone/>
              <a:defRPr/>
            </a:pPr>
            <a:endParaRPr lang="zh-TW" altLang="en-US" sz="2800" dirty="0" smtClean="0"/>
          </a:p>
          <a:p>
            <a:pPr marL="44450" indent="0">
              <a:lnSpc>
                <a:spcPct val="120000"/>
              </a:lnSpc>
              <a:spcBef>
                <a:spcPct val="0"/>
              </a:spcBef>
              <a:buFont typeface="Wingdings 2" pitchFamily="18" charset="2"/>
              <a:buNone/>
              <a:defRPr/>
            </a:pPr>
            <a:r>
              <a:rPr lang="en-US" altLang="zh-TW" sz="3200" dirty="0" smtClean="0">
                <a:solidFill>
                  <a:schemeClr val="tx1"/>
                </a:solidFill>
                <a:latin typeface="標楷體" pitchFamily="65" charset="-120"/>
              </a:rPr>
              <a:t>(    )1.</a:t>
            </a:r>
            <a:r>
              <a:rPr lang="zh-TW" altLang="en-US" sz="3200" dirty="0" smtClean="0">
                <a:solidFill>
                  <a:schemeClr val="tx1"/>
                </a:solidFill>
                <a:latin typeface="標楷體" pitchFamily="65" charset="-120"/>
              </a:rPr>
              <a:t>下列各組「 」內的字，何者讀音兩</a:t>
            </a:r>
            <a:r>
              <a:rPr lang="en-US" altLang="zh-TW" sz="3200" dirty="0" smtClean="0">
                <a:solidFill>
                  <a:schemeClr val="tx1"/>
                </a:solidFill>
                <a:latin typeface="標楷體" pitchFamily="65" charset="-120"/>
              </a:rPr>
              <a:t>		</a:t>
            </a:r>
            <a:r>
              <a:rPr lang="zh-TW" altLang="en-US" sz="3200" dirty="0" smtClean="0">
                <a:solidFill>
                  <a:schemeClr val="tx1"/>
                </a:solidFill>
                <a:latin typeface="標楷體" pitchFamily="65" charset="-120"/>
              </a:rPr>
              <a:t>兩相同？　</a:t>
            </a:r>
            <a:endParaRPr lang="en-US" altLang="zh-TW" sz="3200" dirty="0" smtClean="0">
              <a:solidFill>
                <a:schemeClr val="tx1"/>
              </a:solidFill>
              <a:latin typeface="標楷體" pitchFamily="65" charset="-120"/>
            </a:endParaRPr>
          </a:p>
          <a:p>
            <a:pPr marL="44450" indent="0">
              <a:lnSpc>
                <a:spcPct val="120000"/>
              </a:lnSpc>
              <a:spcBef>
                <a:spcPct val="0"/>
              </a:spcBef>
              <a:buFont typeface="Wingdings 2" pitchFamily="18" charset="2"/>
              <a:buNone/>
              <a:defRPr/>
            </a:pPr>
            <a:r>
              <a:rPr lang="zh-TW" altLang="en-US" sz="3200" dirty="0" smtClean="0">
                <a:solidFill>
                  <a:schemeClr val="tx1"/>
                </a:solidFill>
                <a:latin typeface="標楷體" pitchFamily="65" charset="-120"/>
              </a:rPr>
              <a:t>　     （</a:t>
            </a:r>
            <a:r>
              <a:rPr lang="en-US" altLang="zh-TW" sz="3200" dirty="0" smtClean="0">
                <a:solidFill>
                  <a:schemeClr val="tx1"/>
                </a:solidFill>
                <a:latin typeface="標楷體" pitchFamily="65" charset="-120"/>
              </a:rPr>
              <a:t>A</a:t>
            </a:r>
            <a:r>
              <a:rPr lang="zh-TW" altLang="en-US" sz="3200" dirty="0" smtClean="0">
                <a:solidFill>
                  <a:schemeClr val="tx1"/>
                </a:solidFill>
                <a:latin typeface="標楷體" pitchFamily="65" charset="-120"/>
              </a:rPr>
              <a:t>）「闇」於自見╱熟「諳」音律</a:t>
            </a:r>
          </a:p>
          <a:p>
            <a:pPr marL="44450" indent="0">
              <a:lnSpc>
                <a:spcPct val="120000"/>
              </a:lnSpc>
              <a:spcBef>
                <a:spcPct val="0"/>
              </a:spcBef>
              <a:buFont typeface="Wingdings 2" pitchFamily="18" charset="2"/>
              <a:buNone/>
              <a:defRPr/>
            </a:pPr>
            <a:r>
              <a:rPr lang="zh-TW" altLang="en-US" sz="3200" dirty="0" smtClean="0">
                <a:solidFill>
                  <a:schemeClr val="tx1"/>
                </a:solidFill>
                <a:latin typeface="標楷體" pitchFamily="65" charset="-120"/>
              </a:rPr>
              <a:t>       （</a:t>
            </a:r>
            <a:r>
              <a:rPr lang="en-US" altLang="zh-TW" sz="3200" dirty="0" smtClean="0">
                <a:solidFill>
                  <a:schemeClr val="tx1"/>
                </a:solidFill>
                <a:latin typeface="標楷體" pitchFamily="65" charset="-120"/>
              </a:rPr>
              <a:t>B</a:t>
            </a:r>
            <a:r>
              <a:rPr lang="zh-TW" altLang="en-US" sz="3200" dirty="0" smtClean="0">
                <a:solidFill>
                  <a:schemeClr val="tx1"/>
                </a:solidFill>
                <a:latin typeface="標楷體" pitchFamily="65" charset="-120"/>
              </a:rPr>
              <a:t>）震「懾」人心╱「躡」手躡腳　</a:t>
            </a:r>
            <a:endParaRPr lang="en-US" altLang="zh-TW" sz="3200" dirty="0" smtClean="0">
              <a:solidFill>
                <a:schemeClr val="tx1"/>
              </a:solidFill>
              <a:latin typeface="標楷體" pitchFamily="65" charset="-120"/>
            </a:endParaRPr>
          </a:p>
          <a:p>
            <a:pPr marL="44450" indent="0">
              <a:lnSpc>
                <a:spcPct val="120000"/>
              </a:lnSpc>
              <a:spcBef>
                <a:spcPct val="0"/>
              </a:spcBef>
              <a:buFont typeface="Wingdings 2" pitchFamily="18" charset="2"/>
              <a:buNone/>
              <a:defRPr/>
            </a:pPr>
            <a:r>
              <a:rPr lang="zh-TW" altLang="en-US" sz="3200" dirty="0" smtClean="0">
                <a:solidFill>
                  <a:schemeClr val="tx1"/>
                </a:solidFill>
                <a:latin typeface="標楷體" pitchFamily="65" charset="-120"/>
              </a:rPr>
              <a:t>　     （</a:t>
            </a:r>
            <a:r>
              <a:rPr lang="en-US" altLang="zh-TW" sz="3200" dirty="0" smtClean="0">
                <a:solidFill>
                  <a:schemeClr val="tx1"/>
                </a:solidFill>
                <a:latin typeface="標楷體" pitchFamily="65" charset="-120"/>
              </a:rPr>
              <a:t>C</a:t>
            </a:r>
            <a:r>
              <a:rPr lang="zh-TW" altLang="en-US" sz="3200" dirty="0" smtClean="0">
                <a:solidFill>
                  <a:schemeClr val="tx1"/>
                </a:solidFill>
                <a:latin typeface="標楷體" pitchFamily="65" charset="-120"/>
              </a:rPr>
              <a:t>）</a:t>
            </a:r>
            <a:r>
              <a:rPr lang="zh-TW" altLang="zh-TW" sz="3200" dirty="0" smtClean="0">
                <a:solidFill>
                  <a:schemeClr val="tx1"/>
                </a:solidFill>
                <a:latin typeface="標楷體" pitchFamily="65" charset="-120"/>
              </a:rPr>
              <a:t>〈</a:t>
            </a:r>
            <a:r>
              <a:rPr lang="zh-TW" altLang="en-US" sz="3200" dirty="0" smtClean="0">
                <a:solidFill>
                  <a:schemeClr val="tx1"/>
                </a:solidFill>
                <a:latin typeface="標楷體" pitchFamily="65" charset="-120"/>
              </a:rPr>
              <a:t>玄猿</a:t>
            </a:r>
            <a:r>
              <a:rPr lang="zh-TW" altLang="zh-TW" sz="3200" dirty="0" smtClean="0">
                <a:solidFill>
                  <a:schemeClr val="tx1"/>
                </a:solidFill>
                <a:latin typeface="標楷體" pitchFamily="65" charset="-120"/>
              </a:rPr>
              <a:t>〉、〈</a:t>
            </a:r>
            <a:r>
              <a:rPr lang="zh-TW" altLang="en-US" sz="3200" dirty="0" smtClean="0">
                <a:solidFill>
                  <a:schemeClr val="tx1"/>
                </a:solidFill>
                <a:latin typeface="標楷體" pitchFamily="65" charset="-120"/>
              </a:rPr>
              <a:t>漏「卮」</a:t>
            </a:r>
            <a:r>
              <a:rPr lang="zh-TW" altLang="zh-TW" sz="3200" dirty="0" smtClean="0">
                <a:solidFill>
                  <a:schemeClr val="tx1"/>
                </a:solidFill>
                <a:latin typeface="標楷體" pitchFamily="65" charset="-120"/>
              </a:rPr>
              <a:t>〉</a:t>
            </a:r>
            <a:r>
              <a:rPr lang="zh-TW" altLang="en-US" sz="3200" dirty="0" smtClean="0">
                <a:solidFill>
                  <a:schemeClr val="tx1"/>
                </a:solidFill>
                <a:latin typeface="標楷體" pitchFamily="65" charset="-120"/>
              </a:rPr>
              <a:t>╱令人</a:t>
            </a:r>
          </a:p>
          <a:p>
            <a:pPr marL="44450" indent="0">
              <a:lnSpc>
                <a:spcPct val="120000"/>
              </a:lnSpc>
              <a:spcBef>
                <a:spcPct val="0"/>
              </a:spcBef>
              <a:buFont typeface="Wingdings 2" pitchFamily="18" charset="2"/>
              <a:buNone/>
              <a:defRPr/>
            </a:pPr>
            <a:r>
              <a:rPr lang="zh-TW" altLang="en-US" sz="3200" dirty="0" smtClean="0">
                <a:solidFill>
                  <a:schemeClr val="tx1"/>
                </a:solidFill>
                <a:latin typeface="標楷體" pitchFamily="65" charset="-120"/>
              </a:rPr>
              <a:t>            「扼」腕</a:t>
            </a:r>
            <a:endParaRPr lang="en-US" altLang="zh-TW" sz="3200" dirty="0" smtClean="0">
              <a:solidFill>
                <a:schemeClr val="tx1"/>
              </a:solidFill>
              <a:latin typeface="標楷體" pitchFamily="65" charset="-120"/>
            </a:endParaRPr>
          </a:p>
          <a:p>
            <a:pPr marL="44450" indent="0">
              <a:lnSpc>
                <a:spcPct val="120000"/>
              </a:lnSpc>
              <a:spcBef>
                <a:spcPct val="0"/>
              </a:spcBef>
              <a:buFont typeface="Wingdings 2" pitchFamily="18" charset="2"/>
              <a:buNone/>
              <a:defRPr/>
            </a:pPr>
            <a:r>
              <a:rPr lang="zh-TW" altLang="en-US" sz="3200" dirty="0" smtClean="0">
                <a:solidFill>
                  <a:schemeClr val="tx1"/>
                </a:solidFill>
                <a:latin typeface="標楷體" pitchFamily="65" charset="-120"/>
              </a:rPr>
              <a:t>       （</a:t>
            </a:r>
            <a:r>
              <a:rPr lang="en-US" altLang="zh-TW" sz="3200" dirty="0" smtClean="0">
                <a:solidFill>
                  <a:schemeClr val="tx1"/>
                </a:solidFill>
                <a:latin typeface="標楷體" pitchFamily="65" charset="-120"/>
              </a:rPr>
              <a:t>D</a:t>
            </a:r>
            <a:r>
              <a:rPr lang="zh-TW" altLang="en-US" sz="3200" dirty="0" smtClean="0">
                <a:solidFill>
                  <a:schemeClr val="tx1"/>
                </a:solidFill>
                <a:latin typeface="標楷體" pitchFamily="65" charset="-120"/>
              </a:rPr>
              <a:t>）審己以「度」人╱來回「踱」步</a:t>
            </a:r>
          </a:p>
          <a:p>
            <a:pPr marL="44450" indent="0">
              <a:lnSpc>
                <a:spcPct val="120000"/>
              </a:lnSpc>
              <a:defRPr/>
            </a:pPr>
            <a:endParaRPr lang="zh-TW" altLang="en-US" sz="3200" dirty="0" smtClean="0">
              <a:solidFill>
                <a:schemeClr val="tx1"/>
              </a:solidFill>
              <a:latin typeface="標楷體" pitchFamily="65" charset="-120"/>
            </a:endParaRPr>
          </a:p>
        </p:txBody>
      </p:sp>
      <p:sp>
        <p:nvSpPr>
          <p:cNvPr id="60427" name="Text Box 11"/>
          <p:cNvSpPr txBox="1">
            <a:spLocks noChangeArrowheads="1"/>
          </p:cNvSpPr>
          <p:nvPr/>
        </p:nvSpPr>
        <p:spPr bwMode="auto">
          <a:xfrm>
            <a:off x="828675" y="908050"/>
            <a:ext cx="93503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1pPr>
            <a:lvl2pPr marL="742950" indent="-285750">
              <a:defRPr sz="28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2pPr>
            <a:lvl3pPr marL="1143000" indent="-228600">
              <a:defRPr sz="16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3pPr>
            <a:lvl4pPr marL="1600200" indent="-228600">
              <a:defRPr sz="14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4pPr>
            <a:lvl5pPr marL="2057400" indent="-228600"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9pPr>
          </a:lstStyle>
          <a:p>
            <a:pPr algn="just" eaLnBrk="0" hangingPunct="0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None/>
            </a:pPr>
            <a:r>
              <a:rPr lang="en-US" altLang="zh-TW" sz="3200">
                <a:solidFill>
                  <a:srgbClr val="FF0000"/>
                </a:solidFill>
                <a:latin typeface="標楷體" pitchFamily="65" charset="-120"/>
              </a:rPr>
              <a:t>D</a:t>
            </a:r>
          </a:p>
        </p:txBody>
      </p:sp>
      <p:sp>
        <p:nvSpPr>
          <p:cNvPr id="138244" name="Text Box 13"/>
          <p:cNvSpPr txBox="1">
            <a:spLocks noChangeArrowheads="1"/>
          </p:cNvSpPr>
          <p:nvPr/>
        </p:nvSpPr>
        <p:spPr bwMode="auto">
          <a:xfrm>
            <a:off x="2679700" y="-69850"/>
            <a:ext cx="409575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1pPr>
            <a:lvl2pPr marL="742950" indent="-285750">
              <a:defRPr sz="28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2pPr>
            <a:lvl3pPr marL="1143000" indent="-228600">
              <a:defRPr sz="16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3pPr>
            <a:lvl4pPr marL="1600200" indent="-228600">
              <a:defRPr sz="14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4pPr>
            <a:lvl5pPr marL="2057400" indent="-228600"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9pPr>
          </a:lstStyle>
          <a:p>
            <a:r>
              <a:rPr lang="zh-TW" altLang="zh-TW" sz="4400">
                <a:solidFill>
                  <a:schemeClr val="bg1"/>
                </a:solidFill>
                <a:latin typeface="Arial" pitchFamily="34" charset="0"/>
              </a:rPr>
              <a:t>一、單一選擇題</a:t>
            </a:r>
            <a:endParaRPr lang="zh-TW" altLang="en-US" sz="4400" b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3" name="內容版面配置區 1"/>
          <p:cNvSpPr>
            <a:spLocks/>
          </p:cNvSpPr>
          <p:nvPr/>
        </p:nvSpPr>
        <p:spPr bwMode="auto">
          <a:xfrm>
            <a:off x="523875" y="4724400"/>
            <a:ext cx="84074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44450" eaLnBrk="0" hangingPunct="0">
              <a:lnSpc>
                <a:spcPct val="120000"/>
              </a:lnSpc>
              <a:buClr>
                <a:schemeClr val="accent1"/>
              </a:buClr>
              <a:buFont typeface="Wingdings 2" pitchFamily="18" charset="2"/>
              <a:buNone/>
            </a:pPr>
            <a:r>
              <a:rPr kumimoji="0" lang="zh-TW" altLang="en-US" sz="3200" b="0">
                <a:solidFill>
                  <a:srgbClr val="FF3300"/>
                </a:solidFill>
                <a:latin typeface="標楷體" pitchFamily="65" charset="-120"/>
                <a:ea typeface="標楷體" pitchFamily="65" charset="-120"/>
              </a:rPr>
              <a:t>（</a:t>
            </a:r>
            <a:r>
              <a:rPr kumimoji="0" lang="en-US" altLang="zh-TW" sz="3200" b="0">
                <a:solidFill>
                  <a:srgbClr val="FF3300"/>
                </a:solidFill>
                <a:latin typeface="標楷體" pitchFamily="65" charset="-120"/>
                <a:ea typeface="標楷體" pitchFamily="65" charset="-120"/>
              </a:rPr>
              <a:t>A</a:t>
            </a:r>
            <a:r>
              <a:rPr kumimoji="0" lang="zh-TW" altLang="en-US" sz="3200" b="0">
                <a:solidFill>
                  <a:srgbClr val="FF3300"/>
                </a:solidFill>
                <a:latin typeface="標楷體" pitchFamily="65" charset="-120"/>
                <a:ea typeface="標楷體" pitchFamily="65" charset="-120"/>
              </a:rPr>
              <a:t>）ㄢ</a:t>
            </a:r>
            <a:r>
              <a:rPr kumimoji="0" lang="en-US" altLang="zh-TW" sz="3200" b="0">
                <a:solidFill>
                  <a:srgbClr val="FF3300"/>
                </a:solidFill>
                <a:latin typeface="標楷體" pitchFamily="65" charset="-120"/>
                <a:ea typeface="標楷體" pitchFamily="65" charset="-120"/>
              </a:rPr>
              <a:t>ˋ</a:t>
            </a:r>
            <a:r>
              <a:rPr kumimoji="0" lang="zh-TW" altLang="en-US" sz="3200" b="0">
                <a:solidFill>
                  <a:srgbClr val="FF3300"/>
                </a:solidFill>
                <a:latin typeface="標楷體" pitchFamily="65" charset="-120"/>
                <a:ea typeface="標楷體" pitchFamily="65" charset="-120"/>
              </a:rPr>
              <a:t>╱ㄢ。  （</a:t>
            </a:r>
            <a:r>
              <a:rPr kumimoji="0" lang="en-US" altLang="zh-TW" sz="3200" b="0">
                <a:solidFill>
                  <a:srgbClr val="FF3300"/>
                </a:solidFill>
                <a:latin typeface="標楷體" pitchFamily="65" charset="-120"/>
                <a:ea typeface="標楷體" pitchFamily="65" charset="-120"/>
              </a:rPr>
              <a:t>B</a:t>
            </a:r>
            <a:r>
              <a:rPr kumimoji="0" lang="zh-TW" altLang="en-US" sz="3200" b="0">
                <a:solidFill>
                  <a:srgbClr val="FF3300"/>
                </a:solidFill>
                <a:latin typeface="標楷體" pitchFamily="65" charset="-120"/>
                <a:ea typeface="標楷體" pitchFamily="65" charset="-120"/>
              </a:rPr>
              <a:t>）ㄓㄜ</a:t>
            </a:r>
            <a:r>
              <a:rPr kumimoji="0" lang="zh-TW" altLang="zh-TW" sz="3200" b="0">
                <a:solidFill>
                  <a:srgbClr val="FF3300"/>
                </a:solidFill>
                <a:latin typeface="標楷體" pitchFamily="65" charset="-120"/>
                <a:ea typeface="標楷體" pitchFamily="65" charset="-120"/>
              </a:rPr>
              <a:t>ˊ</a:t>
            </a:r>
            <a:r>
              <a:rPr kumimoji="0" lang="zh-TW" altLang="en-US" sz="3200" b="0">
                <a:solidFill>
                  <a:srgbClr val="FF3300"/>
                </a:solidFill>
                <a:latin typeface="標楷體" pitchFamily="65" charset="-120"/>
                <a:ea typeface="標楷體" pitchFamily="65" charset="-120"/>
              </a:rPr>
              <a:t>╱ㄋㄧㄝ</a:t>
            </a:r>
            <a:r>
              <a:rPr kumimoji="0" lang="en-US" altLang="zh-TW" sz="3200" b="0">
                <a:solidFill>
                  <a:srgbClr val="FF3300"/>
                </a:solidFill>
                <a:latin typeface="標楷體" pitchFamily="65" charset="-120"/>
                <a:ea typeface="標楷體" pitchFamily="65" charset="-120"/>
              </a:rPr>
              <a:t>ˋ</a:t>
            </a:r>
            <a:r>
              <a:rPr kumimoji="0" lang="zh-TW" altLang="en-US" sz="3200" b="0">
                <a:solidFill>
                  <a:srgbClr val="FF3300"/>
                </a:solidFill>
                <a:latin typeface="標楷體" pitchFamily="65" charset="-120"/>
                <a:ea typeface="標楷體" pitchFamily="65" charset="-120"/>
              </a:rPr>
              <a:t>。</a:t>
            </a:r>
            <a:endParaRPr kumimoji="0" lang="en-US" altLang="zh-TW" sz="3200" b="0">
              <a:solidFill>
                <a:srgbClr val="FF3300"/>
              </a:solidFill>
              <a:latin typeface="標楷體" pitchFamily="65" charset="-120"/>
              <a:ea typeface="標楷體" pitchFamily="65" charset="-120"/>
            </a:endParaRPr>
          </a:p>
          <a:p>
            <a:pPr marL="44450" eaLnBrk="0" hangingPunct="0">
              <a:lnSpc>
                <a:spcPct val="120000"/>
              </a:lnSpc>
              <a:buClr>
                <a:schemeClr val="accent1"/>
              </a:buClr>
              <a:buFont typeface="Wingdings 2" pitchFamily="18" charset="2"/>
              <a:buNone/>
            </a:pPr>
            <a:r>
              <a:rPr kumimoji="0" lang="zh-TW" altLang="en-US" sz="3200" b="0">
                <a:solidFill>
                  <a:srgbClr val="FF3300"/>
                </a:solidFill>
                <a:latin typeface="標楷體" pitchFamily="65" charset="-120"/>
                <a:ea typeface="標楷體" pitchFamily="65" charset="-120"/>
              </a:rPr>
              <a:t>（</a:t>
            </a:r>
            <a:r>
              <a:rPr kumimoji="0" lang="en-US" altLang="zh-TW" sz="3200" b="0">
                <a:solidFill>
                  <a:srgbClr val="FF3300"/>
                </a:solidFill>
                <a:latin typeface="標楷體" pitchFamily="65" charset="-120"/>
                <a:ea typeface="標楷體" pitchFamily="65" charset="-120"/>
              </a:rPr>
              <a:t>C</a:t>
            </a:r>
            <a:r>
              <a:rPr kumimoji="0" lang="zh-TW" altLang="en-US" sz="3200" b="0">
                <a:solidFill>
                  <a:srgbClr val="FF3300"/>
                </a:solidFill>
                <a:latin typeface="標楷體" pitchFamily="65" charset="-120"/>
                <a:ea typeface="標楷體" pitchFamily="65" charset="-120"/>
              </a:rPr>
              <a:t>）ㄓ╱ㄜˋ。  （</a:t>
            </a:r>
            <a:r>
              <a:rPr kumimoji="0" lang="en-US" altLang="zh-TW" sz="3200" b="0">
                <a:solidFill>
                  <a:srgbClr val="FF3300"/>
                </a:solidFill>
                <a:latin typeface="標楷體" pitchFamily="65" charset="-120"/>
                <a:ea typeface="標楷體" pitchFamily="65" charset="-120"/>
              </a:rPr>
              <a:t>D</a:t>
            </a:r>
            <a:r>
              <a:rPr kumimoji="0" lang="zh-TW" altLang="en-US" sz="3200" b="0">
                <a:solidFill>
                  <a:srgbClr val="FF3300"/>
                </a:solidFill>
                <a:latin typeface="標楷體" pitchFamily="65" charset="-120"/>
                <a:ea typeface="標楷體" pitchFamily="65" charset="-120"/>
              </a:rPr>
              <a:t>）ㄉㄨㄛ</a:t>
            </a:r>
            <a:r>
              <a:rPr kumimoji="0" lang="en-US" altLang="zh-TW" sz="3200" b="0">
                <a:solidFill>
                  <a:srgbClr val="FF3300"/>
                </a:solidFill>
                <a:latin typeface="標楷體" pitchFamily="65" charset="-120"/>
                <a:ea typeface="標楷體" pitchFamily="65" charset="-120"/>
              </a:rPr>
              <a:t>ˋ</a:t>
            </a:r>
            <a:r>
              <a:rPr kumimoji="0" lang="zh-TW" altLang="en-US" sz="3200" b="0">
                <a:solidFill>
                  <a:srgbClr val="FF3300"/>
                </a:solidFill>
                <a:latin typeface="標楷體" pitchFamily="65" charset="-120"/>
                <a:ea typeface="標楷體" pitchFamily="65" charset="-120"/>
              </a:rPr>
              <a:t>。</a:t>
            </a:r>
          </a:p>
        </p:txBody>
      </p:sp>
      <p:pic>
        <p:nvPicPr>
          <p:cNvPr id="138246" name="Picture 12" descr="下一頁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6165850"/>
            <a:ext cx="13684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04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04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368300" y="993775"/>
            <a:ext cx="8407400" cy="4811713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44450" indent="0">
              <a:spcBef>
                <a:spcPct val="0"/>
              </a:spcBef>
              <a:buFont typeface="Wingdings 2" pitchFamily="18" charset="2"/>
              <a:buNone/>
            </a:pPr>
            <a:r>
              <a:rPr lang="en-US" altLang="zh-TW" sz="3000" smtClean="0">
                <a:solidFill>
                  <a:schemeClr val="tx1"/>
                </a:solidFill>
                <a:latin typeface="標楷體" pitchFamily="65" charset="-120"/>
              </a:rPr>
              <a:t>(    )2.</a:t>
            </a:r>
            <a:r>
              <a:rPr lang="zh-TW" altLang="zh-TW" sz="3000" smtClean="0">
                <a:solidFill>
                  <a:schemeClr val="tx1"/>
                </a:solidFill>
                <a:latin typeface="標楷體" pitchFamily="65" charset="-120"/>
              </a:rPr>
              <a:t>下列「</a:t>
            </a:r>
            <a:r>
              <a:rPr lang="zh-TW" altLang="en-US" sz="3000" smtClean="0">
                <a:solidFill>
                  <a:schemeClr val="tx1"/>
                </a:solidFill>
                <a:latin typeface="標楷體" pitchFamily="65" charset="-120"/>
              </a:rPr>
              <a:t>　</a:t>
            </a:r>
            <a:r>
              <a:rPr lang="zh-TW" altLang="zh-TW" sz="3000" smtClean="0">
                <a:solidFill>
                  <a:schemeClr val="tx1"/>
                </a:solidFill>
                <a:latin typeface="標楷體" pitchFamily="65" charset="-120"/>
              </a:rPr>
              <a:t>」中的注音寫成國字後，何</a:t>
            </a:r>
            <a:endParaRPr lang="zh-TW" altLang="en-US" sz="3000" smtClean="0">
              <a:solidFill>
                <a:schemeClr val="tx1"/>
              </a:solidFill>
              <a:latin typeface="標楷體" pitchFamily="65" charset="-120"/>
            </a:endParaRPr>
          </a:p>
          <a:p>
            <a:pPr marL="44450" indent="0">
              <a:spcBef>
                <a:spcPct val="0"/>
              </a:spcBef>
              <a:buFont typeface="Wingdings 2" pitchFamily="18" charset="2"/>
              <a:buNone/>
            </a:pPr>
            <a:r>
              <a:rPr lang="zh-TW" altLang="zh-TW" sz="3000" smtClean="0">
                <a:solidFill>
                  <a:schemeClr val="tx1"/>
                </a:solidFill>
                <a:latin typeface="標楷體" pitchFamily="65" charset="-120"/>
              </a:rPr>
              <a:t>        者兩兩相同？</a:t>
            </a:r>
            <a:endParaRPr lang="en-US" altLang="zh-TW" sz="3000" smtClean="0">
              <a:solidFill>
                <a:schemeClr val="tx1"/>
              </a:solidFill>
              <a:latin typeface="標楷體" pitchFamily="65" charset="-120"/>
            </a:endParaRPr>
          </a:p>
          <a:p>
            <a:pPr marL="44450" indent="0">
              <a:spcBef>
                <a:spcPct val="0"/>
              </a:spcBef>
              <a:buFont typeface="Wingdings 2" pitchFamily="18" charset="2"/>
              <a:buNone/>
            </a:pPr>
            <a:r>
              <a:rPr lang="zh-TW" altLang="en-US" sz="3000" smtClean="0">
                <a:solidFill>
                  <a:schemeClr val="tx1"/>
                </a:solidFill>
                <a:latin typeface="標楷體" pitchFamily="65" charset="-120"/>
              </a:rPr>
              <a:t>       （</a:t>
            </a:r>
            <a:r>
              <a:rPr lang="en-US" altLang="zh-TW" sz="3000" smtClean="0">
                <a:solidFill>
                  <a:schemeClr val="tx1"/>
                </a:solidFill>
                <a:latin typeface="標楷體" pitchFamily="65" charset="-120"/>
              </a:rPr>
              <a:t>A</a:t>
            </a:r>
            <a:r>
              <a:rPr lang="zh-TW" altLang="en-US" sz="3000" smtClean="0">
                <a:solidFill>
                  <a:schemeClr val="tx1"/>
                </a:solidFill>
                <a:latin typeface="標楷體" pitchFamily="65" charset="-120"/>
              </a:rPr>
              <a:t>）</a:t>
            </a:r>
            <a:r>
              <a:rPr lang="zh-TW" altLang="zh-TW" sz="3000" smtClean="0">
                <a:solidFill>
                  <a:schemeClr val="tx1"/>
                </a:solidFill>
                <a:latin typeface="標楷體" pitchFamily="65" charset="-120"/>
              </a:rPr>
              <a:t>纏綿「</a:t>
            </a:r>
            <a:r>
              <a:rPr lang="zh-TW" altLang="en-US" sz="2200" smtClean="0">
                <a:solidFill>
                  <a:schemeClr val="tx1"/>
                </a:solidFill>
                <a:latin typeface="標楷體" pitchFamily="65" charset="-120"/>
              </a:rPr>
              <a:t>ㄈㄟ</a:t>
            </a:r>
            <a:r>
              <a:rPr lang="zh-TW" altLang="zh-TW" sz="2200" smtClean="0">
                <a:solidFill>
                  <a:schemeClr val="tx1"/>
                </a:solidFill>
                <a:latin typeface="標楷體" pitchFamily="65" charset="-120"/>
                <a:ea typeface="Mangal" pitchFamily="2"/>
                <a:cs typeface="Mangal" pitchFamily="2"/>
              </a:rPr>
              <a:t>ˇ</a:t>
            </a:r>
            <a:r>
              <a:rPr lang="zh-TW" altLang="zh-TW" sz="3000" smtClean="0">
                <a:solidFill>
                  <a:schemeClr val="tx1"/>
                </a:solidFill>
                <a:latin typeface="標楷體" pitchFamily="65" charset="-120"/>
              </a:rPr>
              <a:t>」惻╱不「</a:t>
            </a:r>
            <a:r>
              <a:rPr lang="zh-TW" altLang="en-US" sz="2200" smtClean="0">
                <a:solidFill>
                  <a:schemeClr val="tx1"/>
                </a:solidFill>
                <a:latin typeface="標楷體" pitchFamily="65" charset="-120"/>
              </a:rPr>
              <a:t>ㄈㄟ</a:t>
            </a:r>
            <a:r>
              <a:rPr lang="hi-IN" altLang="zh-TW" sz="2200" smtClean="0">
                <a:solidFill>
                  <a:schemeClr val="tx1"/>
                </a:solidFill>
                <a:latin typeface="標楷體" pitchFamily="65" charset="-120"/>
                <a:ea typeface="Mangal" pitchFamily="2"/>
              </a:rPr>
              <a:t>ˇ</a:t>
            </a:r>
            <a:r>
              <a:rPr lang="zh-TW" altLang="zh-TW" sz="3000" smtClean="0">
                <a:solidFill>
                  <a:schemeClr val="tx1"/>
                </a:solidFill>
                <a:latin typeface="標楷體" pitchFamily="65" charset="-120"/>
              </a:rPr>
              <a:t>」</a:t>
            </a:r>
            <a:endParaRPr lang="zh-TW" altLang="en-US" sz="3000" smtClean="0">
              <a:solidFill>
                <a:schemeClr val="tx1"/>
              </a:solidFill>
              <a:latin typeface="標楷體" pitchFamily="65" charset="-120"/>
            </a:endParaRPr>
          </a:p>
          <a:p>
            <a:pPr marL="44450" indent="0">
              <a:spcBef>
                <a:spcPct val="0"/>
              </a:spcBef>
              <a:buFont typeface="Wingdings 2" pitchFamily="18" charset="2"/>
              <a:buNone/>
            </a:pPr>
            <a:r>
              <a:rPr lang="zh-TW" altLang="zh-TW" sz="3000" smtClean="0">
                <a:solidFill>
                  <a:schemeClr val="tx1"/>
                </a:solidFill>
                <a:latin typeface="標楷體" pitchFamily="65" charset="-120"/>
              </a:rPr>
              <a:t>            不發　</a:t>
            </a:r>
            <a:endParaRPr lang="en-US" altLang="zh-TW" sz="3000" smtClean="0">
              <a:solidFill>
                <a:schemeClr val="tx1"/>
              </a:solidFill>
              <a:latin typeface="標楷體" pitchFamily="65" charset="-120"/>
            </a:endParaRPr>
          </a:p>
          <a:p>
            <a:pPr marL="44450" indent="0">
              <a:spcBef>
                <a:spcPct val="0"/>
              </a:spcBef>
              <a:buFont typeface="Wingdings 2" pitchFamily="18" charset="2"/>
              <a:buNone/>
            </a:pPr>
            <a:r>
              <a:rPr lang="zh-TW" altLang="en-US" sz="3000" smtClean="0">
                <a:solidFill>
                  <a:schemeClr val="tx1"/>
                </a:solidFill>
                <a:latin typeface="標楷體" pitchFamily="65" charset="-120"/>
              </a:rPr>
              <a:t>       （</a:t>
            </a:r>
            <a:r>
              <a:rPr lang="en-US" altLang="zh-TW" sz="3000" smtClean="0">
                <a:solidFill>
                  <a:schemeClr val="tx1"/>
                </a:solidFill>
                <a:latin typeface="標楷體" pitchFamily="65" charset="-120"/>
              </a:rPr>
              <a:t>B</a:t>
            </a:r>
            <a:r>
              <a:rPr lang="zh-TW" altLang="en-US" sz="3000" smtClean="0">
                <a:solidFill>
                  <a:schemeClr val="tx1"/>
                </a:solidFill>
                <a:latin typeface="標楷體" pitchFamily="65" charset="-120"/>
              </a:rPr>
              <a:t>）</a:t>
            </a:r>
            <a:r>
              <a:rPr lang="zh-TW" altLang="zh-TW" sz="3000" smtClean="0">
                <a:solidFill>
                  <a:schemeClr val="tx1"/>
                </a:solidFill>
                <a:latin typeface="標楷體" pitchFamily="65" charset="-120"/>
              </a:rPr>
              <a:t>家有「</a:t>
            </a:r>
            <a:r>
              <a:rPr lang="zh-TW" altLang="en-US" sz="2200" smtClean="0">
                <a:solidFill>
                  <a:schemeClr val="tx1"/>
                </a:solidFill>
                <a:latin typeface="標楷體" pitchFamily="65" charset="-120"/>
              </a:rPr>
              <a:t>ㄅㄧ</a:t>
            </a:r>
            <a:r>
              <a:rPr lang="zh-TW" altLang="zh-TW" sz="2200" smtClean="0">
                <a:solidFill>
                  <a:schemeClr val="tx1"/>
                </a:solidFill>
                <a:latin typeface="標楷體" pitchFamily="65" charset="-120"/>
              </a:rPr>
              <a:t>ˋ</a:t>
            </a:r>
            <a:r>
              <a:rPr lang="zh-TW" altLang="zh-TW" sz="3000" smtClean="0">
                <a:solidFill>
                  <a:schemeClr val="tx1"/>
                </a:solidFill>
                <a:latin typeface="標楷體" pitchFamily="65" charset="-120"/>
              </a:rPr>
              <a:t> 」帚╱「</a:t>
            </a:r>
            <a:r>
              <a:rPr lang="zh-TW" altLang="en-US" sz="2200" smtClean="0">
                <a:solidFill>
                  <a:schemeClr val="tx1"/>
                </a:solidFill>
                <a:latin typeface="標楷體" pitchFamily="65" charset="-120"/>
              </a:rPr>
              <a:t>ㄅㄧ</a:t>
            </a:r>
            <a:r>
              <a:rPr lang="zh-TW" altLang="zh-TW" sz="2200" smtClean="0">
                <a:solidFill>
                  <a:schemeClr val="tx1"/>
                </a:solidFill>
                <a:latin typeface="標楷體" pitchFamily="65" charset="-120"/>
              </a:rPr>
              <a:t>ˋ</a:t>
            </a:r>
            <a:r>
              <a:rPr lang="zh-TW" altLang="zh-TW" sz="3000" smtClean="0">
                <a:solidFill>
                  <a:schemeClr val="tx1"/>
                </a:solidFill>
                <a:latin typeface="標楷體" pitchFamily="65" charset="-120"/>
              </a:rPr>
              <a:t> 」</a:t>
            </a:r>
            <a:endParaRPr lang="zh-TW" altLang="en-US" sz="3000" smtClean="0">
              <a:solidFill>
                <a:schemeClr val="tx1"/>
              </a:solidFill>
              <a:latin typeface="標楷體" pitchFamily="65" charset="-120"/>
            </a:endParaRPr>
          </a:p>
          <a:p>
            <a:pPr marL="44450" indent="0">
              <a:spcBef>
                <a:spcPct val="0"/>
              </a:spcBef>
              <a:buFont typeface="Wingdings 2" pitchFamily="18" charset="2"/>
              <a:buNone/>
            </a:pPr>
            <a:r>
              <a:rPr lang="zh-TW" altLang="zh-TW" sz="3000" smtClean="0">
                <a:solidFill>
                  <a:schemeClr val="tx1"/>
                </a:solidFill>
                <a:latin typeface="標楷體" pitchFamily="65" charset="-120"/>
              </a:rPr>
              <a:t>            端叢生　</a:t>
            </a:r>
            <a:endParaRPr lang="en-US" altLang="zh-TW" sz="3000" smtClean="0">
              <a:solidFill>
                <a:schemeClr val="tx1"/>
              </a:solidFill>
              <a:latin typeface="標楷體" pitchFamily="65" charset="-120"/>
            </a:endParaRPr>
          </a:p>
          <a:p>
            <a:pPr marL="44450" indent="0">
              <a:spcBef>
                <a:spcPct val="0"/>
              </a:spcBef>
              <a:buFont typeface="Wingdings 2" pitchFamily="18" charset="2"/>
              <a:buNone/>
            </a:pPr>
            <a:r>
              <a:rPr lang="zh-TW" altLang="en-US" sz="3000" smtClean="0">
                <a:solidFill>
                  <a:schemeClr val="tx1"/>
                </a:solidFill>
                <a:latin typeface="標楷體" pitchFamily="65" charset="-120"/>
              </a:rPr>
              <a:t>       （</a:t>
            </a:r>
            <a:r>
              <a:rPr lang="en-US" altLang="zh-TW" sz="3000" smtClean="0">
                <a:solidFill>
                  <a:schemeClr val="tx1"/>
                </a:solidFill>
                <a:latin typeface="標楷體" pitchFamily="65" charset="-120"/>
              </a:rPr>
              <a:t>C</a:t>
            </a:r>
            <a:r>
              <a:rPr lang="zh-TW" altLang="en-US" sz="3000" smtClean="0">
                <a:solidFill>
                  <a:schemeClr val="tx1"/>
                </a:solidFill>
                <a:latin typeface="標楷體" pitchFamily="65" charset="-120"/>
              </a:rPr>
              <a:t>）揚、班</a:t>
            </a:r>
            <a:r>
              <a:rPr lang="zh-TW" altLang="zh-TW" sz="3000" smtClean="0">
                <a:solidFill>
                  <a:schemeClr val="tx1"/>
                </a:solidFill>
                <a:latin typeface="標楷體" pitchFamily="65" charset="-120"/>
              </a:rPr>
              <a:t>「</a:t>
            </a:r>
            <a:r>
              <a:rPr lang="zh-TW" altLang="en-US" sz="2200" smtClean="0">
                <a:solidFill>
                  <a:schemeClr val="tx1"/>
                </a:solidFill>
                <a:latin typeface="標楷體" pitchFamily="65" charset="-120"/>
              </a:rPr>
              <a:t>ㄔㄡ</a:t>
            </a:r>
            <a:r>
              <a:rPr lang="zh-TW" altLang="zh-TW" sz="2200" smtClean="0">
                <a:solidFill>
                  <a:schemeClr val="tx1"/>
                </a:solidFill>
                <a:latin typeface="標楷體" pitchFamily="65" charset="-120"/>
              </a:rPr>
              <a:t>ˊ</a:t>
            </a:r>
            <a:r>
              <a:rPr lang="zh-TW" altLang="zh-TW" sz="3000" smtClean="0">
                <a:solidFill>
                  <a:schemeClr val="tx1"/>
                </a:solidFill>
                <a:latin typeface="標楷體" pitchFamily="65" charset="-120"/>
              </a:rPr>
              <a:t> 」也╱略勝一</a:t>
            </a:r>
            <a:endParaRPr lang="zh-TW" altLang="en-US" sz="3000" smtClean="0">
              <a:solidFill>
                <a:schemeClr val="tx1"/>
              </a:solidFill>
              <a:latin typeface="標楷體" pitchFamily="65" charset="-120"/>
            </a:endParaRPr>
          </a:p>
          <a:p>
            <a:pPr marL="44450" indent="0">
              <a:spcBef>
                <a:spcPct val="0"/>
              </a:spcBef>
              <a:buFont typeface="Wingdings 2" pitchFamily="18" charset="2"/>
              <a:buNone/>
            </a:pPr>
            <a:r>
              <a:rPr lang="zh-TW" altLang="zh-TW" sz="3000" smtClean="0">
                <a:solidFill>
                  <a:schemeClr val="tx1"/>
                </a:solidFill>
                <a:latin typeface="標楷體" pitchFamily="65" charset="-120"/>
              </a:rPr>
              <a:t>            「</a:t>
            </a:r>
            <a:r>
              <a:rPr lang="zh-TW" altLang="en-US" sz="2200" smtClean="0">
                <a:solidFill>
                  <a:schemeClr val="tx1"/>
                </a:solidFill>
                <a:latin typeface="標楷體" pitchFamily="65" charset="-120"/>
              </a:rPr>
              <a:t>ㄔㄡ</a:t>
            </a:r>
            <a:r>
              <a:rPr lang="zh-TW" altLang="zh-TW" sz="2200" smtClean="0">
                <a:solidFill>
                  <a:schemeClr val="tx1"/>
                </a:solidFill>
                <a:latin typeface="標楷體" pitchFamily="65" charset="-120"/>
              </a:rPr>
              <a:t>ˊ</a:t>
            </a:r>
            <a:r>
              <a:rPr lang="zh-TW" altLang="zh-TW" sz="3000" smtClean="0">
                <a:solidFill>
                  <a:schemeClr val="tx1"/>
                </a:solidFill>
                <a:latin typeface="標楷體" pitchFamily="65" charset="-120"/>
              </a:rPr>
              <a:t> 」　</a:t>
            </a:r>
            <a:endParaRPr lang="en-US" altLang="zh-TW" sz="3000" smtClean="0">
              <a:solidFill>
                <a:schemeClr val="tx1"/>
              </a:solidFill>
              <a:latin typeface="標楷體" pitchFamily="65" charset="-120"/>
            </a:endParaRPr>
          </a:p>
          <a:p>
            <a:pPr marL="44450" indent="0">
              <a:spcBef>
                <a:spcPct val="0"/>
              </a:spcBef>
              <a:buFont typeface="Wingdings 2" pitchFamily="18" charset="2"/>
              <a:buNone/>
            </a:pPr>
            <a:r>
              <a:rPr lang="zh-TW" altLang="en-US" sz="3000" smtClean="0">
                <a:solidFill>
                  <a:schemeClr val="tx1"/>
                </a:solidFill>
                <a:latin typeface="標楷體" pitchFamily="65" charset="-120"/>
              </a:rPr>
              <a:t>       （</a:t>
            </a:r>
            <a:r>
              <a:rPr lang="en-US" altLang="zh-TW" sz="3000" smtClean="0">
                <a:solidFill>
                  <a:schemeClr val="tx1"/>
                </a:solidFill>
                <a:latin typeface="標楷體" pitchFamily="65" charset="-120"/>
              </a:rPr>
              <a:t>D</a:t>
            </a:r>
            <a:r>
              <a:rPr lang="zh-TW" altLang="en-US" sz="3000" smtClean="0">
                <a:solidFill>
                  <a:schemeClr val="tx1"/>
                </a:solidFill>
                <a:latin typeface="標楷體" pitchFamily="65" charset="-120"/>
              </a:rPr>
              <a:t>）</a:t>
            </a:r>
            <a:r>
              <a:rPr lang="zh-TW" altLang="zh-TW" sz="3000" smtClean="0">
                <a:solidFill>
                  <a:schemeClr val="tx1"/>
                </a:solidFill>
                <a:latin typeface="標楷體" pitchFamily="65" charset="-120"/>
              </a:rPr>
              <a:t>銘「</a:t>
            </a:r>
            <a:r>
              <a:rPr lang="zh-TW" altLang="en-US" sz="2200" smtClean="0">
                <a:solidFill>
                  <a:schemeClr val="tx1"/>
                </a:solidFill>
                <a:latin typeface="標楷體" pitchFamily="65" charset="-120"/>
              </a:rPr>
              <a:t>ㄌㄟ</a:t>
            </a:r>
            <a:r>
              <a:rPr lang="hi-IN" altLang="zh-TW" sz="2200" smtClean="0">
                <a:solidFill>
                  <a:schemeClr val="tx1"/>
                </a:solidFill>
                <a:latin typeface="標楷體" pitchFamily="65" charset="-120"/>
                <a:ea typeface="Mangal" pitchFamily="2"/>
              </a:rPr>
              <a:t>ˇ</a:t>
            </a:r>
            <a:r>
              <a:rPr lang="hi-IN" altLang="zh-TW" sz="3000" smtClean="0">
                <a:solidFill>
                  <a:schemeClr val="tx1"/>
                </a:solidFill>
                <a:latin typeface="標楷體" pitchFamily="65" charset="-120"/>
                <a:ea typeface="Mangal" pitchFamily="2"/>
              </a:rPr>
              <a:t> </a:t>
            </a:r>
            <a:r>
              <a:rPr lang="zh-TW" altLang="zh-TW" sz="3000" smtClean="0">
                <a:solidFill>
                  <a:schemeClr val="tx1"/>
                </a:solidFill>
                <a:latin typeface="標楷體" pitchFamily="65" charset="-120"/>
              </a:rPr>
              <a:t>」尚實╱「</a:t>
            </a:r>
            <a:r>
              <a:rPr lang="zh-TW" altLang="en-US" sz="2200" smtClean="0">
                <a:solidFill>
                  <a:schemeClr val="tx1"/>
                </a:solidFill>
                <a:latin typeface="標楷體" pitchFamily="65" charset="-120"/>
              </a:rPr>
              <a:t>ㄌㄟ</a:t>
            </a:r>
            <a:r>
              <a:rPr lang="hi-IN" altLang="zh-TW" sz="2200" smtClean="0">
                <a:solidFill>
                  <a:schemeClr val="tx1"/>
                </a:solidFill>
                <a:latin typeface="標楷體" pitchFamily="65" charset="-120"/>
                <a:ea typeface="Mangal" pitchFamily="2"/>
              </a:rPr>
              <a:t>ˇ</a:t>
            </a:r>
            <a:r>
              <a:rPr lang="hi-IN" altLang="zh-TW" sz="3000" smtClean="0">
                <a:solidFill>
                  <a:schemeClr val="tx1"/>
                </a:solidFill>
                <a:latin typeface="標楷體" pitchFamily="65" charset="-120"/>
                <a:ea typeface="Mangal" pitchFamily="2"/>
              </a:rPr>
              <a:t> </a:t>
            </a:r>
            <a:r>
              <a:rPr lang="zh-TW" altLang="zh-TW" sz="3000" smtClean="0">
                <a:solidFill>
                  <a:schemeClr val="tx1"/>
                </a:solidFill>
                <a:latin typeface="標楷體" pitchFamily="65" charset="-120"/>
              </a:rPr>
              <a:t>」 </a:t>
            </a:r>
            <a:endParaRPr lang="zh-TW" altLang="en-US" sz="3000" smtClean="0">
              <a:solidFill>
                <a:schemeClr val="tx1"/>
              </a:solidFill>
              <a:latin typeface="標楷體" pitchFamily="65" charset="-120"/>
            </a:endParaRPr>
          </a:p>
          <a:p>
            <a:pPr marL="44450" indent="0">
              <a:spcBef>
                <a:spcPct val="0"/>
              </a:spcBef>
              <a:buFont typeface="Wingdings 2" pitchFamily="18" charset="2"/>
              <a:buNone/>
            </a:pPr>
            <a:r>
              <a:rPr lang="zh-TW" altLang="zh-TW" sz="3000" smtClean="0">
                <a:solidFill>
                  <a:schemeClr val="tx1"/>
                </a:solidFill>
                <a:latin typeface="標楷體" pitchFamily="65" charset="-120"/>
              </a:rPr>
              <a:t>            耜</a:t>
            </a:r>
            <a:r>
              <a:rPr lang="zh-TW" altLang="en-US" sz="3000" smtClean="0">
                <a:solidFill>
                  <a:schemeClr val="tx1"/>
                </a:solidFill>
                <a:latin typeface="標楷體" pitchFamily="65" charset="-120"/>
              </a:rPr>
              <a:t>　</a:t>
            </a:r>
            <a:r>
              <a:rPr lang="zh-TW" altLang="zh-TW" sz="3000" smtClean="0">
                <a:solidFill>
                  <a:schemeClr val="tx1"/>
                </a:solidFill>
                <a:latin typeface="標楷體" pitchFamily="65" charset="-120"/>
              </a:rPr>
              <a:t>農具</a:t>
            </a:r>
            <a:endParaRPr lang="zh-TW" altLang="en-US" sz="3000" smtClean="0">
              <a:solidFill>
                <a:schemeClr val="tx1"/>
              </a:solidFill>
              <a:latin typeface="標楷體" pitchFamily="65" charset="-120"/>
            </a:endParaRPr>
          </a:p>
        </p:txBody>
      </p:sp>
      <p:sp>
        <p:nvSpPr>
          <p:cNvPr id="62478" name="Text Box 14"/>
          <p:cNvSpPr txBox="1">
            <a:spLocks noChangeArrowheads="1"/>
          </p:cNvSpPr>
          <p:nvPr/>
        </p:nvSpPr>
        <p:spPr bwMode="auto">
          <a:xfrm>
            <a:off x="900113" y="982663"/>
            <a:ext cx="935037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1pPr>
            <a:lvl2pPr marL="742950" indent="-285750">
              <a:defRPr sz="28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2pPr>
            <a:lvl3pPr marL="1143000" indent="-228600">
              <a:defRPr sz="16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3pPr>
            <a:lvl4pPr marL="1600200" indent="-228600">
              <a:defRPr sz="14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4pPr>
            <a:lvl5pPr marL="2057400" indent="-228600"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9pPr>
          </a:lstStyle>
          <a:p>
            <a:pPr algn="just" eaLnBrk="0" hangingPunct="0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None/>
            </a:pPr>
            <a:r>
              <a:rPr lang="en-US" altLang="zh-TW" sz="3200">
                <a:solidFill>
                  <a:srgbClr val="FF0000"/>
                </a:solidFill>
                <a:latin typeface="標楷體" pitchFamily="65" charset="-120"/>
              </a:rPr>
              <a:t>A</a:t>
            </a:r>
          </a:p>
        </p:txBody>
      </p:sp>
      <p:pic>
        <p:nvPicPr>
          <p:cNvPr id="139268" name="Picture 16" descr="下一頁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5575" y="6165850"/>
            <a:ext cx="13684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9269" name="Group 19"/>
          <p:cNvGrpSpPr>
            <a:grpSpLocks/>
          </p:cNvGrpSpPr>
          <p:nvPr/>
        </p:nvGrpSpPr>
        <p:grpSpPr bwMode="auto">
          <a:xfrm>
            <a:off x="3406775" y="5218113"/>
            <a:ext cx="415925" cy="365125"/>
            <a:chOff x="437" y="2432"/>
            <a:chExt cx="262" cy="230"/>
          </a:xfrm>
        </p:grpSpPr>
        <p:sp>
          <p:nvSpPr>
            <p:cNvPr id="139274" name="Text Box 17"/>
            <p:cNvSpPr txBox="1">
              <a:spLocks noChangeArrowheads="1"/>
            </p:cNvSpPr>
            <p:nvPr/>
          </p:nvSpPr>
          <p:spPr bwMode="auto">
            <a:xfrm>
              <a:off x="437" y="2494"/>
              <a:ext cx="250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>
              <a:spAutoFit/>
            </a:bodyPr>
            <a:lstStyle>
              <a:lvl1pPr>
                <a:defRPr sz="2000">
                  <a:solidFill>
                    <a:schemeClr val="tx2"/>
                  </a:solidFill>
                  <a:latin typeface="Cambria" pitchFamily="18" charset="0"/>
                  <a:ea typeface="標楷體" pitchFamily="65" charset="-120"/>
                </a:defRPr>
              </a:lvl1pPr>
              <a:lvl2pPr marL="742950" indent="-285750">
                <a:defRPr sz="2800">
                  <a:solidFill>
                    <a:schemeClr val="tx2"/>
                  </a:solidFill>
                  <a:latin typeface="Cambria" pitchFamily="18" charset="0"/>
                  <a:ea typeface="標楷體" pitchFamily="65" charset="-120"/>
                </a:defRPr>
              </a:lvl2pPr>
              <a:lvl3pPr marL="1143000" indent="-228600">
                <a:defRPr sz="1600">
                  <a:solidFill>
                    <a:schemeClr val="tx2"/>
                  </a:solidFill>
                  <a:latin typeface="Cambria" pitchFamily="18" charset="0"/>
                  <a:ea typeface="標楷體" pitchFamily="65" charset="-120"/>
                </a:defRPr>
              </a:lvl3pPr>
              <a:lvl4pPr marL="1600200" indent="-228600">
                <a:defRPr sz="1400">
                  <a:solidFill>
                    <a:schemeClr val="tx2"/>
                  </a:solidFill>
                  <a:latin typeface="Cambria" pitchFamily="18" charset="0"/>
                  <a:ea typeface="標楷體" pitchFamily="65" charset="-120"/>
                </a:defRPr>
              </a:lvl4pPr>
              <a:lvl5pPr marL="2057400" indent="-228600">
                <a:defRPr sz="1300">
                  <a:solidFill>
                    <a:schemeClr val="tx2"/>
                  </a:solidFill>
                  <a:latin typeface="Cambria" pitchFamily="18" charset="0"/>
                  <a:ea typeface="標楷體" pitchFamily="65" charset="-120"/>
                </a:defRPr>
              </a:lvl5pPr>
              <a:lvl6pPr marL="2514600" indent="-228600" eaLnBrk="0" fontAlgn="base" hangingPunct="0">
                <a:spcAft>
                  <a:spcPct val="0"/>
                </a:spcAft>
                <a:buClr>
                  <a:srgbClr val="506E94"/>
                </a:buClr>
                <a:defRPr sz="1300">
                  <a:solidFill>
                    <a:schemeClr val="tx2"/>
                  </a:solidFill>
                  <a:latin typeface="Cambria" pitchFamily="18" charset="0"/>
                  <a:ea typeface="標楷體" pitchFamily="65" charset="-120"/>
                </a:defRPr>
              </a:lvl6pPr>
              <a:lvl7pPr marL="2971800" indent="-228600" eaLnBrk="0" fontAlgn="base" hangingPunct="0">
                <a:spcAft>
                  <a:spcPct val="0"/>
                </a:spcAft>
                <a:buClr>
                  <a:srgbClr val="506E94"/>
                </a:buClr>
                <a:defRPr sz="1300">
                  <a:solidFill>
                    <a:schemeClr val="tx2"/>
                  </a:solidFill>
                  <a:latin typeface="Cambria" pitchFamily="18" charset="0"/>
                  <a:ea typeface="標楷體" pitchFamily="65" charset="-120"/>
                </a:defRPr>
              </a:lvl7pPr>
              <a:lvl8pPr marL="3429000" indent="-228600" eaLnBrk="0" fontAlgn="base" hangingPunct="0">
                <a:spcAft>
                  <a:spcPct val="0"/>
                </a:spcAft>
                <a:buClr>
                  <a:srgbClr val="506E94"/>
                </a:buClr>
                <a:defRPr sz="1300">
                  <a:solidFill>
                    <a:schemeClr val="tx2"/>
                  </a:solidFill>
                  <a:latin typeface="Cambria" pitchFamily="18" charset="0"/>
                  <a:ea typeface="標楷體" pitchFamily="65" charset="-120"/>
                </a:defRPr>
              </a:lvl8pPr>
              <a:lvl9pPr marL="3886200" indent="-228600" eaLnBrk="0" fontAlgn="base" hangingPunct="0">
                <a:spcAft>
                  <a:spcPct val="0"/>
                </a:spcAft>
                <a:buClr>
                  <a:srgbClr val="506E94"/>
                </a:buClr>
                <a:defRPr sz="1300">
                  <a:solidFill>
                    <a:schemeClr val="tx2"/>
                  </a:solidFill>
                  <a:latin typeface="Cambria" pitchFamily="18" charset="0"/>
                  <a:ea typeface="標楷體" pitchFamily="65" charset="-120"/>
                </a:defRPr>
              </a:lvl9pPr>
            </a:lstStyle>
            <a:p>
              <a:r>
                <a:rPr lang="zh-TW" altLang="en-US" sz="1400">
                  <a:solidFill>
                    <a:schemeClr val="tx1"/>
                  </a:solidFill>
                  <a:latin typeface="Franklin Gothic Medium" pitchFamily="34" charset="0"/>
                </a:rPr>
                <a:t>ㄙ</a:t>
              </a:r>
            </a:p>
          </p:txBody>
        </p:sp>
        <p:pic>
          <p:nvPicPr>
            <p:cNvPr id="139275" name="Picture 18" descr="黑-四聲-小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" y="2432"/>
              <a:ext cx="178" cy="1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內容版面配置區 1"/>
          <p:cNvSpPr>
            <a:spLocks/>
          </p:cNvSpPr>
          <p:nvPr/>
        </p:nvSpPr>
        <p:spPr bwMode="auto">
          <a:xfrm>
            <a:off x="4645025" y="5084763"/>
            <a:ext cx="2879725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44450" eaLnBrk="0" hangingPunct="0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None/>
            </a:pPr>
            <a:r>
              <a:rPr kumimoji="0" lang="zh-TW" altLang="zh-TW" sz="3200" b="0">
                <a:solidFill>
                  <a:srgbClr val="FF3300"/>
                </a:solidFill>
                <a:latin typeface="標楷體" pitchFamily="65" charset="-120"/>
                <a:ea typeface="標楷體" pitchFamily="65" charset="-120"/>
              </a:rPr>
              <a:t>誄╱耒</a:t>
            </a:r>
            <a:endParaRPr kumimoji="0" lang="zh-TW" altLang="en-US" sz="3200" b="0">
              <a:solidFill>
                <a:srgbClr val="FF33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" name="內容版面配置區 1"/>
          <p:cNvSpPr>
            <a:spLocks/>
          </p:cNvSpPr>
          <p:nvPr/>
        </p:nvSpPr>
        <p:spPr bwMode="auto">
          <a:xfrm>
            <a:off x="3779838" y="2276475"/>
            <a:ext cx="3313112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44450" eaLnBrk="0" hangingPunct="0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None/>
            </a:pPr>
            <a:r>
              <a:rPr kumimoji="0" lang="zh-TW" altLang="zh-TW" sz="3200" b="0">
                <a:solidFill>
                  <a:srgbClr val="FF3300"/>
                </a:solidFill>
                <a:latin typeface="標楷體" pitchFamily="65" charset="-120"/>
                <a:ea typeface="標楷體" pitchFamily="65" charset="-120"/>
              </a:rPr>
              <a:t>悱</a:t>
            </a:r>
            <a:endParaRPr kumimoji="0" lang="zh-TW" altLang="en-US" sz="3200" b="0">
              <a:solidFill>
                <a:srgbClr val="FF33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5" name="內容版面配置區 1"/>
          <p:cNvSpPr>
            <a:spLocks/>
          </p:cNvSpPr>
          <p:nvPr/>
        </p:nvSpPr>
        <p:spPr bwMode="auto">
          <a:xfrm>
            <a:off x="4140200" y="3213100"/>
            <a:ext cx="2592388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44450" eaLnBrk="0" hangingPunct="0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None/>
            </a:pPr>
            <a:r>
              <a:rPr kumimoji="0" lang="zh-TW" altLang="zh-TW" sz="3200" b="0">
                <a:solidFill>
                  <a:srgbClr val="FF3300"/>
                </a:solidFill>
                <a:latin typeface="標楷體" pitchFamily="65" charset="-120"/>
                <a:ea typeface="標楷體" pitchFamily="65" charset="-120"/>
              </a:rPr>
              <a:t>敝╱弊</a:t>
            </a:r>
            <a:endParaRPr kumimoji="0" lang="zh-TW" altLang="en-US" sz="3200" b="0">
              <a:solidFill>
                <a:srgbClr val="FF33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6" name="內容版面配置區 1"/>
          <p:cNvSpPr>
            <a:spLocks/>
          </p:cNvSpPr>
          <p:nvPr/>
        </p:nvSpPr>
        <p:spPr bwMode="auto">
          <a:xfrm>
            <a:off x="4787900" y="4149725"/>
            <a:ext cx="2879725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44450" eaLnBrk="0" hangingPunct="0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None/>
            </a:pPr>
            <a:r>
              <a:rPr kumimoji="0" lang="zh-TW" altLang="zh-TW" sz="3200" b="0">
                <a:solidFill>
                  <a:srgbClr val="FF3300"/>
                </a:solidFill>
                <a:latin typeface="標楷體" pitchFamily="65" charset="-120"/>
                <a:ea typeface="標楷體" pitchFamily="65" charset="-120"/>
              </a:rPr>
              <a:t>儔╱籌</a:t>
            </a:r>
            <a:endParaRPr kumimoji="0" lang="en-US" altLang="zh-TW" sz="3200" b="0">
              <a:solidFill>
                <a:srgbClr val="FF3300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24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24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323850" y="765175"/>
            <a:ext cx="8820150" cy="5551488"/>
          </a:xfrm>
        </p:spPr>
        <p:txBody>
          <a:bodyPr wrap="square" numCol="1" anchor="t" anchorCtr="0" compatLnSpc="1">
            <a:prstTxWarp prst="textNoShape">
              <a:avLst/>
            </a:prstTxWarp>
            <a:noAutofit/>
          </a:bodyPr>
          <a:lstStyle/>
          <a:p>
            <a:pPr marL="44450" indent="0">
              <a:lnSpc>
                <a:spcPct val="120000"/>
              </a:lnSpc>
              <a:spcBef>
                <a:spcPct val="0"/>
              </a:spcBef>
              <a:buFont typeface="Wingdings 2" pitchFamily="18" charset="2"/>
              <a:buNone/>
              <a:defRPr/>
            </a:pPr>
            <a:r>
              <a:rPr lang="en-US" altLang="zh-TW" sz="3000" dirty="0" smtClean="0">
                <a:solidFill>
                  <a:schemeClr val="tx1"/>
                </a:solidFill>
                <a:latin typeface="標楷體" pitchFamily="65" charset="-120"/>
              </a:rPr>
              <a:t>(    )3.</a:t>
            </a:r>
            <a:r>
              <a:rPr lang="zh-TW" altLang="zh-TW" sz="3000" dirty="0" smtClean="0">
                <a:solidFill>
                  <a:schemeClr val="tx1"/>
                </a:solidFill>
                <a:latin typeface="標楷體" pitchFamily="65" charset="-120"/>
              </a:rPr>
              <a:t>下列「  」</a:t>
            </a:r>
            <a:r>
              <a:rPr lang="zh-TW" altLang="en-US" sz="3000" dirty="0" smtClean="0">
                <a:solidFill>
                  <a:schemeClr val="tx1"/>
                </a:solidFill>
                <a:latin typeface="標楷體" pitchFamily="65" charset="-120"/>
              </a:rPr>
              <a:t>中</a:t>
            </a:r>
            <a:r>
              <a:rPr lang="zh-TW" altLang="zh-TW" sz="3000" dirty="0" smtClean="0">
                <a:solidFill>
                  <a:schemeClr val="tx1"/>
                </a:solidFill>
                <a:latin typeface="標楷體" pitchFamily="65" charset="-120"/>
              </a:rPr>
              <a:t>的字義，何者兩兩相同？　</a:t>
            </a:r>
            <a:endParaRPr lang="en-US" altLang="zh-TW" sz="3000" dirty="0" smtClean="0">
              <a:solidFill>
                <a:schemeClr val="tx1"/>
              </a:solidFill>
              <a:latin typeface="標楷體" pitchFamily="65" charset="-120"/>
            </a:endParaRPr>
          </a:p>
          <a:p>
            <a:pPr marL="44450" indent="0">
              <a:lnSpc>
                <a:spcPct val="120000"/>
              </a:lnSpc>
              <a:spcBef>
                <a:spcPct val="0"/>
              </a:spcBef>
              <a:buFont typeface="Wingdings 2" pitchFamily="18" charset="2"/>
              <a:buNone/>
              <a:defRPr/>
            </a:pPr>
            <a:r>
              <a:rPr lang="zh-TW" altLang="en-US" sz="3000" dirty="0" smtClean="0">
                <a:solidFill>
                  <a:schemeClr val="tx1"/>
                </a:solidFill>
                <a:latin typeface="標楷體" pitchFamily="65" charset="-120"/>
              </a:rPr>
              <a:t>      （</a:t>
            </a:r>
            <a:r>
              <a:rPr lang="en-US" altLang="zh-TW" sz="3000" dirty="0" smtClean="0">
                <a:solidFill>
                  <a:schemeClr val="tx1"/>
                </a:solidFill>
                <a:latin typeface="標楷體" pitchFamily="65" charset="-120"/>
              </a:rPr>
              <a:t>A</a:t>
            </a:r>
            <a:r>
              <a:rPr lang="zh-TW" altLang="en-US" sz="3000" dirty="0" smtClean="0">
                <a:solidFill>
                  <a:schemeClr val="tx1"/>
                </a:solidFill>
                <a:latin typeface="標楷體" pitchFamily="65" charset="-120"/>
              </a:rPr>
              <a:t>）</a:t>
            </a:r>
            <a:r>
              <a:rPr lang="zh-TW" altLang="zh-TW" sz="3000" dirty="0" smtClean="0">
                <a:solidFill>
                  <a:schemeClr val="tx1"/>
                </a:solidFill>
                <a:latin typeface="標楷體" pitchFamily="65" charset="-120"/>
              </a:rPr>
              <a:t>然於他文，未能「稱」是╱名實相</a:t>
            </a:r>
            <a:r>
              <a:rPr lang="en-US" altLang="zh-TW" sz="3000" dirty="0" smtClean="0">
                <a:solidFill>
                  <a:schemeClr val="tx1"/>
                </a:solidFill>
                <a:latin typeface="標楷體" pitchFamily="65" charset="-120"/>
              </a:rPr>
              <a:t>	</a:t>
            </a:r>
            <a:r>
              <a:rPr lang="zh-TW" altLang="en-US" sz="3000" dirty="0" smtClean="0">
                <a:solidFill>
                  <a:schemeClr val="tx1"/>
                </a:solidFill>
                <a:latin typeface="標楷體" pitchFamily="65" charset="-120"/>
              </a:rPr>
              <a:t> </a:t>
            </a:r>
            <a:r>
              <a:rPr lang="zh-TW" altLang="zh-TW" sz="3000" dirty="0" smtClean="0">
                <a:solidFill>
                  <a:schemeClr val="tx1"/>
                </a:solidFill>
                <a:latin typeface="標楷體" pitchFamily="65" charset="-120"/>
              </a:rPr>
              <a:t>「稱」</a:t>
            </a:r>
            <a:r>
              <a:rPr lang="zh-TW" altLang="en-US" sz="3000" dirty="0" smtClean="0">
                <a:solidFill>
                  <a:schemeClr val="tx1"/>
                </a:solidFill>
                <a:latin typeface="標楷體" pitchFamily="65" charset="-120"/>
              </a:rPr>
              <a:t>       </a:t>
            </a:r>
          </a:p>
          <a:p>
            <a:pPr marL="44450" indent="0">
              <a:lnSpc>
                <a:spcPct val="120000"/>
              </a:lnSpc>
              <a:spcBef>
                <a:spcPct val="0"/>
              </a:spcBef>
              <a:buFont typeface="Wingdings 2" pitchFamily="18" charset="2"/>
              <a:buNone/>
              <a:defRPr/>
            </a:pPr>
            <a:r>
              <a:rPr lang="zh-TW" altLang="en-US" sz="3000" dirty="0" smtClean="0">
                <a:solidFill>
                  <a:schemeClr val="tx1"/>
                </a:solidFill>
                <a:latin typeface="標楷體" pitchFamily="65" charset="-120"/>
              </a:rPr>
              <a:t>      （</a:t>
            </a:r>
            <a:r>
              <a:rPr lang="en-US" altLang="zh-TW" sz="3000" dirty="0" smtClean="0">
                <a:solidFill>
                  <a:schemeClr val="tx1"/>
                </a:solidFill>
                <a:latin typeface="標楷體" pitchFamily="65" charset="-120"/>
              </a:rPr>
              <a:t>B</a:t>
            </a:r>
            <a:r>
              <a:rPr lang="zh-TW" altLang="en-US" sz="3000" dirty="0" smtClean="0">
                <a:solidFill>
                  <a:schemeClr val="tx1"/>
                </a:solidFill>
                <a:latin typeface="標楷體" pitchFamily="65" charset="-120"/>
              </a:rPr>
              <a:t>）</a:t>
            </a:r>
            <a:r>
              <a:rPr lang="zh-TW" altLang="zh-TW" sz="3000" dirty="0" smtClean="0">
                <a:solidFill>
                  <a:schemeClr val="tx1"/>
                </a:solidFill>
                <a:latin typeface="標楷體" pitchFamily="65" charset="-120"/>
              </a:rPr>
              <a:t>斯不自見之「患」╱不「患」人之</a:t>
            </a:r>
            <a:r>
              <a:rPr lang="en-US" altLang="zh-TW" sz="3000" dirty="0" smtClean="0">
                <a:solidFill>
                  <a:schemeClr val="tx1"/>
                </a:solidFill>
                <a:latin typeface="標楷體" pitchFamily="65" charset="-120"/>
              </a:rPr>
              <a:t>	</a:t>
            </a:r>
            <a:r>
              <a:rPr lang="zh-TW" altLang="en-US" sz="3000" dirty="0" smtClean="0">
                <a:solidFill>
                  <a:schemeClr val="tx1"/>
                </a:solidFill>
                <a:latin typeface="標楷體" pitchFamily="65" charset="-120"/>
              </a:rPr>
              <a:t> </a:t>
            </a:r>
            <a:r>
              <a:rPr lang="zh-TW" altLang="zh-TW" sz="3000" dirty="0" smtClean="0">
                <a:solidFill>
                  <a:schemeClr val="tx1"/>
                </a:solidFill>
                <a:latin typeface="標楷體" pitchFamily="65" charset="-120"/>
              </a:rPr>
              <a:t>不己知　</a:t>
            </a:r>
            <a:endParaRPr lang="zh-TW" altLang="en-US" sz="3000" dirty="0" smtClean="0">
              <a:solidFill>
                <a:schemeClr val="tx1"/>
              </a:solidFill>
              <a:latin typeface="標楷體" pitchFamily="65" charset="-120"/>
            </a:endParaRPr>
          </a:p>
          <a:p>
            <a:pPr marL="44450" indent="0">
              <a:lnSpc>
                <a:spcPct val="120000"/>
              </a:lnSpc>
              <a:spcBef>
                <a:spcPct val="0"/>
              </a:spcBef>
              <a:buFont typeface="Wingdings 2" pitchFamily="18" charset="2"/>
              <a:buNone/>
              <a:defRPr/>
            </a:pPr>
            <a:r>
              <a:rPr lang="zh-TW" altLang="en-US" sz="3000" dirty="0" smtClean="0">
                <a:solidFill>
                  <a:schemeClr val="tx1"/>
                </a:solidFill>
                <a:latin typeface="標楷體" pitchFamily="65" charset="-120"/>
              </a:rPr>
              <a:t>      （</a:t>
            </a:r>
            <a:r>
              <a:rPr lang="en-US" altLang="zh-TW" sz="3000" dirty="0" smtClean="0">
                <a:solidFill>
                  <a:schemeClr val="tx1"/>
                </a:solidFill>
                <a:latin typeface="標楷體" pitchFamily="65" charset="-120"/>
              </a:rPr>
              <a:t>C</a:t>
            </a:r>
            <a:r>
              <a:rPr lang="zh-TW" altLang="en-US" sz="3000" dirty="0" smtClean="0">
                <a:solidFill>
                  <a:schemeClr val="tx1"/>
                </a:solidFill>
                <a:latin typeface="標楷體" pitchFamily="65" charset="-120"/>
              </a:rPr>
              <a:t>）</a:t>
            </a:r>
            <a:r>
              <a:rPr lang="zh-TW" altLang="zh-TW" sz="3000" dirty="0" smtClean="0">
                <a:solidFill>
                  <a:schemeClr val="tx1"/>
                </a:solidFill>
                <a:latin typeface="標楷體" pitchFamily="65" charset="-120"/>
              </a:rPr>
              <a:t>貴遠賤近，「向」聲背實╱便扶「</a:t>
            </a:r>
            <a:r>
              <a:rPr lang="en-US" altLang="zh-TW" sz="3000" dirty="0" smtClean="0">
                <a:solidFill>
                  <a:schemeClr val="tx1"/>
                </a:solidFill>
                <a:latin typeface="標楷體" pitchFamily="65" charset="-120"/>
              </a:rPr>
              <a:t>	</a:t>
            </a:r>
            <a:r>
              <a:rPr lang="zh-TW" altLang="en-US" sz="3000" dirty="0" smtClean="0">
                <a:solidFill>
                  <a:schemeClr val="tx1"/>
                </a:solidFill>
                <a:latin typeface="標楷體" pitchFamily="65" charset="-120"/>
              </a:rPr>
              <a:t> </a:t>
            </a:r>
            <a:r>
              <a:rPr lang="zh-TW" altLang="zh-TW" sz="3000" dirty="0" smtClean="0">
                <a:solidFill>
                  <a:schemeClr val="tx1"/>
                </a:solidFill>
                <a:latin typeface="標楷體" pitchFamily="65" charset="-120"/>
              </a:rPr>
              <a:t>向」路，處處誌之　</a:t>
            </a:r>
            <a:endParaRPr lang="en-US" altLang="zh-TW" sz="3000" dirty="0" smtClean="0">
              <a:solidFill>
                <a:schemeClr val="tx1"/>
              </a:solidFill>
              <a:latin typeface="標楷體" pitchFamily="65" charset="-120"/>
            </a:endParaRPr>
          </a:p>
          <a:p>
            <a:pPr marL="44450" indent="0">
              <a:lnSpc>
                <a:spcPct val="120000"/>
              </a:lnSpc>
              <a:spcBef>
                <a:spcPct val="0"/>
              </a:spcBef>
              <a:buFont typeface="Wingdings 2" pitchFamily="18" charset="2"/>
              <a:buNone/>
              <a:defRPr/>
            </a:pPr>
            <a:r>
              <a:rPr lang="zh-TW" altLang="en-US" sz="3000" dirty="0" smtClean="0">
                <a:solidFill>
                  <a:schemeClr val="tx1"/>
                </a:solidFill>
                <a:latin typeface="標楷體" pitchFamily="65" charset="-120"/>
              </a:rPr>
              <a:t>      （</a:t>
            </a:r>
            <a:r>
              <a:rPr lang="en-US" altLang="zh-TW" sz="3000" dirty="0" smtClean="0">
                <a:solidFill>
                  <a:schemeClr val="tx1"/>
                </a:solidFill>
                <a:latin typeface="標楷體" pitchFamily="65" charset="-120"/>
              </a:rPr>
              <a:t>D</a:t>
            </a:r>
            <a:r>
              <a:rPr lang="zh-TW" altLang="en-US" sz="3000" dirty="0" smtClean="0">
                <a:solidFill>
                  <a:schemeClr val="tx1"/>
                </a:solidFill>
                <a:latin typeface="標楷體" pitchFamily="65" charset="-120"/>
              </a:rPr>
              <a:t>）</a:t>
            </a:r>
            <a:r>
              <a:rPr lang="zh-TW" altLang="zh-TW" sz="3000" dirty="0" smtClean="0">
                <a:solidFill>
                  <a:schemeClr val="tx1"/>
                </a:solidFill>
                <a:latin typeface="標楷體" pitchFamily="65" charset="-120"/>
              </a:rPr>
              <a:t>以此相服，亦「良」難矣╱有「良</a:t>
            </a:r>
            <a:r>
              <a:rPr lang="en-US" altLang="zh-TW" sz="3000" dirty="0" smtClean="0">
                <a:solidFill>
                  <a:schemeClr val="tx1"/>
                </a:solidFill>
                <a:latin typeface="標楷體" pitchFamily="65" charset="-120"/>
              </a:rPr>
              <a:t>	</a:t>
            </a:r>
            <a:r>
              <a:rPr lang="zh-TW" altLang="en-US" sz="3000" dirty="0" smtClean="0">
                <a:solidFill>
                  <a:schemeClr val="tx1"/>
                </a:solidFill>
                <a:latin typeface="標楷體" pitchFamily="65" charset="-120"/>
              </a:rPr>
              <a:t> </a:t>
            </a:r>
            <a:r>
              <a:rPr lang="zh-TW" altLang="zh-TW" sz="3000" dirty="0" smtClean="0">
                <a:solidFill>
                  <a:schemeClr val="tx1"/>
                </a:solidFill>
                <a:latin typeface="標楷體" pitchFamily="65" charset="-120"/>
              </a:rPr>
              <a:t>」田</a:t>
            </a:r>
            <a:r>
              <a:rPr lang="zh-TW" altLang="en-US" sz="3000" dirty="0" smtClean="0">
                <a:solidFill>
                  <a:schemeClr val="tx1"/>
                </a:solidFill>
                <a:latin typeface="標楷體" pitchFamily="65" charset="-120"/>
              </a:rPr>
              <a:t>、</a:t>
            </a:r>
            <a:r>
              <a:rPr lang="zh-TW" altLang="zh-TW" sz="3000" dirty="0" smtClean="0">
                <a:solidFill>
                  <a:schemeClr val="tx1"/>
                </a:solidFill>
                <a:latin typeface="標楷體" pitchFamily="65" charset="-120"/>
              </a:rPr>
              <a:t>美池</a:t>
            </a:r>
            <a:r>
              <a:rPr lang="zh-TW" altLang="en-US" sz="3000" dirty="0" smtClean="0">
                <a:solidFill>
                  <a:schemeClr val="tx1"/>
                </a:solidFill>
                <a:latin typeface="標楷體" pitchFamily="65" charset="-120"/>
              </a:rPr>
              <a:t>、</a:t>
            </a:r>
            <a:r>
              <a:rPr lang="zh-TW" altLang="zh-TW" sz="3000" dirty="0" smtClean="0">
                <a:solidFill>
                  <a:schemeClr val="tx1"/>
                </a:solidFill>
                <a:latin typeface="標楷體" pitchFamily="65" charset="-120"/>
              </a:rPr>
              <a:t>桑</a:t>
            </a:r>
            <a:r>
              <a:rPr lang="zh-TW" altLang="en-US" sz="3000" dirty="0" smtClean="0">
                <a:solidFill>
                  <a:schemeClr val="tx1"/>
                </a:solidFill>
                <a:latin typeface="標楷體" pitchFamily="65" charset="-120"/>
              </a:rPr>
              <a:t>、</a:t>
            </a:r>
            <a:r>
              <a:rPr lang="zh-TW" altLang="zh-TW" sz="3000" dirty="0" smtClean="0">
                <a:solidFill>
                  <a:schemeClr val="tx1"/>
                </a:solidFill>
                <a:latin typeface="標楷體" pitchFamily="65" charset="-120"/>
              </a:rPr>
              <a:t>竹之屬</a:t>
            </a:r>
            <a:endParaRPr lang="zh-TW" altLang="en-US" sz="3000" dirty="0" smtClean="0">
              <a:solidFill>
                <a:schemeClr val="tx1"/>
              </a:solidFill>
              <a:latin typeface="標楷體" pitchFamily="65" charset="-120"/>
            </a:endParaRPr>
          </a:p>
          <a:p>
            <a:pPr marL="44450" indent="0">
              <a:lnSpc>
                <a:spcPct val="120000"/>
              </a:lnSpc>
              <a:spcBef>
                <a:spcPct val="0"/>
              </a:spcBef>
              <a:buFont typeface="Wingdings 2" pitchFamily="18" charset="2"/>
              <a:buNone/>
              <a:defRPr/>
            </a:pPr>
            <a:r>
              <a:rPr lang="zh-TW" altLang="zh-TW" sz="3000" dirty="0" smtClean="0">
                <a:solidFill>
                  <a:schemeClr val="tx1"/>
                </a:solidFill>
                <a:latin typeface="標楷體" pitchFamily="65" charset="-120"/>
              </a:rPr>
              <a:t>           </a:t>
            </a:r>
          </a:p>
        </p:txBody>
      </p:sp>
      <p:sp>
        <p:nvSpPr>
          <p:cNvPr id="64523" name="Text Box 11"/>
          <p:cNvSpPr txBox="1">
            <a:spLocks noChangeArrowheads="1"/>
          </p:cNvSpPr>
          <p:nvPr/>
        </p:nvSpPr>
        <p:spPr bwMode="auto">
          <a:xfrm>
            <a:off x="900113" y="833438"/>
            <a:ext cx="935037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1pPr>
            <a:lvl2pPr marL="742950" indent="-285750">
              <a:defRPr sz="28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2pPr>
            <a:lvl3pPr marL="1143000" indent="-228600">
              <a:defRPr sz="16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3pPr>
            <a:lvl4pPr marL="1600200" indent="-228600">
              <a:defRPr sz="14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4pPr>
            <a:lvl5pPr marL="2057400" indent="-228600"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9pPr>
          </a:lstStyle>
          <a:p>
            <a:pPr algn="just" eaLnBrk="0" hangingPunct="0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None/>
            </a:pPr>
            <a:r>
              <a:rPr lang="en-US" altLang="zh-TW" sz="3200">
                <a:solidFill>
                  <a:srgbClr val="FF0000"/>
                </a:solidFill>
                <a:latin typeface="標楷體" pitchFamily="65" charset="-120"/>
              </a:rPr>
              <a:t>A</a:t>
            </a:r>
          </a:p>
        </p:txBody>
      </p:sp>
      <p:pic>
        <p:nvPicPr>
          <p:cNvPr id="140292" name="Picture 12" descr="下一頁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6165850"/>
            <a:ext cx="13684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45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45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306388" y="877888"/>
            <a:ext cx="8820150" cy="2622550"/>
          </a:xfrm>
        </p:spPr>
        <p:txBody>
          <a:bodyPr wrap="square" numCol="1" anchor="t" anchorCtr="0" compatLnSpc="1">
            <a:prstTxWarp prst="textNoShape">
              <a:avLst/>
            </a:prstTxWarp>
            <a:noAutofit/>
          </a:bodyPr>
          <a:lstStyle/>
          <a:p>
            <a:pPr marL="44450" indent="0">
              <a:lnSpc>
                <a:spcPct val="120000"/>
              </a:lnSpc>
              <a:spcBef>
                <a:spcPct val="0"/>
              </a:spcBef>
              <a:buFont typeface="Wingdings 2" pitchFamily="18" charset="2"/>
              <a:buNone/>
              <a:defRPr/>
            </a:pPr>
            <a:r>
              <a:rPr lang="zh-TW" altLang="en-US" sz="2800" dirty="0" smtClean="0">
                <a:solidFill>
                  <a:srgbClr val="FF3300"/>
                </a:solidFill>
                <a:latin typeface="標楷體" pitchFamily="65" charset="-120"/>
              </a:rPr>
              <a:t>（</a:t>
            </a:r>
            <a:r>
              <a:rPr lang="en-US" altLang="zh-TW" sz="2800" dirty="0" smtClean="0">
                <a:solidFill>
                  <a:srgbClr val="FF3300"/>
                </a:solidFill>
                <a:latin typeface="標楷體" pitchFamily="65" charset="-120"/>
              </a:rPr>
              <a:t>A</a:t>
            </a:r>
            <a:r>
              <a:rPr lang="zh-TW" altLang="en-US" sz="2800" dirty="0" smtClean="0">
                <a:solidFill>
                  <a:srgbClr val="FF3300"/>
                </a:solidFill>
                <a:latin typeface="標楷體" pitchFamily="65" charset="-120"/>
              </a:rPr>
              <a:t>）相當。名實相稱：名聲與實際一致。</a:t>
            </a:r>
            <a:endParaRPr lang="en-US" altLang="zh-TW" sz="2800" dirty="0" smtClean="0">
              <a:solidFill>
                <a:srgbClr val="FF3300"/>
              </a:solidFill>
              <a:latin typeface="標楷體" pitchFamily="65" charset="-120"/>
            </a:endParaRPr>
          </a:p>
          <a:p>
            <a:pPr marL="44450" indent="0">
              <a:lnSpc>
                <a:spcPct val="120000"/>
              </a:lnSpc>
              <a:spcBef>
                <a:spcPct val="0"/>
              </a:spcBef>
              <a:buFont typeface="Wingdings 2" pitchFamily="18" charset="2"/>
              <a:buNone/>
              <a:defRPr/>
            </a:pPr>
            <a:r>
              <a:rPr lang="zh-TW" altLang="en-US" sz="2800" dirty="0" smtClean="0">
                <a:solidFill>
                  <a:srgbClr val="FF3300"/>
                </a:solidFill>
                <a:latin typeface="標楷體" pitchFamily="65" charset="-120"/>
              </a:rPr>
              <a:t>（</a:t>
            </a:r>
            <a:r>
              <a:rPr lang="en-US" altLang="zh-TW" sz="2800" dirty="0" smtClean="0">
                <a:solidFill>
                  <a:srgbClr val="FF3300"/>
                </a:solidFill>
                <a:latin typeface="標楷體" pitchFamily="65" charset="-120"/>
              </a:rPr>
              <a:t>B</a:t>
            </a:r>
            <a:r>
              <a:rPr lang="zh-TW" altLang="en-US" sz="2800" dirty="0" smtClean="0">
                <a:solidFill>
                  <a:srgbClr val="FF3300"/>
                </a:solidFill>
                <a:latin typeface="標楷體" pitchFamily="65" charset="-120"/>
              </a:rPr>
              <a:t>）弊病╱擔憂。</a:t>
            </a:r>
            <a:endParaRPr lang="en-US" altLang="zh-TW" sz="2800" dirty="0" smtClean="0">
              <a:solidFill>
                <a:srgbClr val="FF3300"/>
              </a:solidFill>
              <a:latin typeface="標楷體" pitchFamily="65" charset="-120"/>
            </a:endParaRPr>
          </a:p>
          <a:p>
            <a:pPr marL="44450" indent="0">
              <a:lnSpc>
                <a:spcPct val="120000"/>
              </a:lnSpc>
              <a:spcBef>
                <a:spcPct val="0"/>
              </a:spcBef>
              <a:buFont typeface="Wingdings 2" pitchFamily="18" charset="2"/>
              <a:buNone/>
              <a:defRPr/>
            </a:pPr>
            <a:r>
              <a:rPr lang="zh-TW" altLang="en-US" sz="2800" dirty="0" smtClean="0">
                <a:solidFill>
                  <a:srgbClr val="FF3300"/>
                </a:solidFill>
                <a:latin typeface="標楷體" pitchFamily="65" charset="-120"/>
              </a:rPr>
              <a:t>（</a:t>
            </a:r>
            <a:r>
              <a:rPr lang="en-US" altLang="zh-TW" sz="2800" dirty="0" smtClean="0">
                <a:solidFill>
                  <a:srgbClr val="FF3300"/>
                </a:solidFill>
                <a:latin typeface="標楷體" pitchFamily="65" charset="-120"/>
              </a:rPr>
              <a:t>C</a:t>
            </a:r>
            <a:r>
              <a:rPr lang="zh-TW" altLang="en-US" sz="2800" dirty="0" smtClean="0">
                <a:solidFill>
                  <a:srgbClr val="FF3300"/>
                </a:solidFill>
                <a:latin typeface="標楷體" pitchFamily="65" charset="-120"/>
              </a:rPr>
              <a:t>）崇尚╱先前。</a:t>
            </a:r>
            <a:endParaRPr lang="en-US" altLang="zh-TW" sz="2800" dirty="0" smtClean="0">
              <a:solidFill>
                <a:srgbClr val="FF3300"/>
              </a:solidFill>
              <a:latin typeface="標楷體" pitchFamily="65" charset="-120"/>
            </a:endParaRPr>
          </a:p>
          <a:p>
            <a:pPr marL="44450" indent="0">
              <a:lnSpc>
                <a:spcPct val="120000"/>
              </a:lnSpc>
              <a:spcBef>
                <a:spcPct val="0"/>
              </a:spcBef>
              <a:buFont typeface="Wingdings 2" pitchFamily="18" charset="2"/>
              <a:buNone/>
              <a:defRPr/>
            </a:pPr>
            <a:r>
              <a:rPr lang="zh-TW" altLang="en-US" sz="2800" dirty="0" smtClean="0">
                <a:solidFill>
                  <a:srgbClr val="FF3300"/>
                </a:solidFill>
                <a:latin typeface="標楷體" pitchFamily="65" charset="-120"/>
              </a:rPr>
              <a:t>（</a:t>
            </a:r>
            <a:r>
              <a:rPr lang="en-US" altLang="zh-TW" sz="2800" dirty="0" smtClean="0">
                <a:solidFill>
                  <a:srgbClr val="FF3300"/>
                </a:solidFill>
                <a:latin typeface="標楷體" pitchFamily="65" charset="-120"/>
              </a:rPr>
              <a:t>D</a:t>
            </a:r>
            <a:r>
              <a:rPr lang="zh-TW" altLang="en-US" sz="2800" dirty="0" smtClean="0">
                <a:solidFill>
                  <a:srgbClr val="FF3300"/>
                </a:solidFill>
                <a:latin typeface="標楷體" pitchFamily="65" charset="-120"/>
              </a:rPr>
              <a:t>）很、甚╱善、美好。</a:t>
            </a:r>
          </a:p>
        </p:txBody>
      </p:sp>
      <p:sp>
        <p:nvSpPr>
          <p:cNvPr id="141315" name="Text Box 11"/>
          <p:cNvSpPr txBox="1">
            <a:spLocks noChangeArrowheads="1"/>
          </p:cNvSpPr>
          <p:nvPr/>
        </p:nvSpPr>
        <p:spPr bwMode="auto">
          <a:xfrm>
            <a:off x="755650" y="0"/>
            <a:ext cx="180022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1pPr>
            <a:lvl2pPr marL="742950" indent="-285750">
              <a:defRPr sz="28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2pPr>
            <a:lvl3pPr marL="1143000" indent="-228600">
              <a:defRPr sz="16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3pPr>
            <a:lvl4pPr marL="1600200" indent="-228600">
              <a:defRPr sz="14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4pPr>
            <a:lvl5pPr marL="2057400" indent="-228600"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kumimoji="0" lang="zh-TW" altLang="zh-TW" sz="3200">
                <a:solidFill>
                  <a:schemeClr val="bg1"/>
                </a:solidFill>
                <a:latin typeface="Franklin Gothic Medium" pitchFamily="34" charset="0"/>
              </a:rPr>
              <a:t>解析：</a:t>
            </a:r>
            <a:endParaRPr kumimoji="0" lang="zh-TW" altLang="en-US" sz="3200">
              <a:solidFill>
                <a:schemeClr val="bg1"/>
              </a:solidFill>
              <a:latin typeface="Franklin Gothic Medium" pitchFamily="34" charset="0"/>
            </a:endParaRPr>
          </a:p>
        </p:txBody>
      </p:sp>
      <p:pic>
        <p:nvPicPr>
          <p:cNvPr id="141316" name="Picture 12" descr="下一頁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6165850"/>
            <a:ext cx="13684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1317" name="文字方塊 2"/>
          <p:cNvSpPr txBox="1">
            <a:spLocks noChangeArrowheads="1"/>
          </p:cNvSpPr>
          <p:nvPr/>
        </p:nvSpPr>
        <p:spPr bwMode="auto">
          <a:xfrm>
            <a:off x="323850" y="3094038"/>
            <a:ext cx="8640763" cy="310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Franklin Gothic Medium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Franklin Gothic Medium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Franklin Gothic Medium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Franklin Gothic Medium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Franklin Gothic Medium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Franklin Gothic Medium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Franklin Gothic Medium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Franklin Gothic Medium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Franklin Gothic Medium" pitchFamily="34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lang="zh-TW" altLang="en-US" sz="2800" dirty="0" smtClean="0">
                <a:solidFill>
                  <a:srgbClr val="FF3300"/>
                </a:solidFill>
                <a:latin typeface="+mj-ea"/>
                <a:ea typeface="+mj-ea"/>
              </a:rPr>
              <a:t>語譯：</a:t>
            </a:r>
            <a:endParaRPr lang="en-US" altLang="zh-TW" sz="2800" b="0" dirty="0" smtClean="0">
              <a:solidFill>
                <a:srgbClr val="FF0000"/>
              </a:solidFill>
              <a:latin typeface="+mj-ea"/>
              <a:ea typeface="+mj-ea"/>
            </a:endParaRPr>
          </a:p>
          <a:p>
            <a:pPr eaLnBrk="1" hangingPunct="1">
              <a:defRPr/>
            </a:pPr>
            <a:r>
              <a:rPr lang="en-US" altLang="zh-TW" sz="2800" b="0" dirty="0" smtClean="0">
                <a:solidFill>
                  <a:srgbClr val="FF0000"/>
                </a:solidFill>
                <a:latin typeface="+mj-ea"/>
                <a:ea typeface="+mj-ea"/>
              </a:rPr>
              <a:t>(B)</a:t>
            </a:r>
            <a:r>
              <a:rPr lang="zh-TW" altLang="en-US" sz="2800" b="0" dirty="0" smtClean="0">
                <a:solidFill>
                  <a:srgbClr val="FF0000"/>
                </a:solidFill>
                <a:latin typeface="+mj-ea"/>
                <a:ea typeface="+mj-ea"/>
              </a:rPr>
              <a:t> 不要憂慮別人不知道我有才德。</a:t>
            </a:r>
            <a:r>
              <a:rPr lang="zh-TW" altLang="en-US" sz="2800" b="0" dirty="0" smtClean="0">
                <a:solidFill>
                  <a:srgbClr val="FF3300"/>
                </a:solidFill>
                <a:latin typeface="+mj-ea"/>
                <a:ea typeface="+mj-ea"/>
              </a:rPr>
              <a:t>出自</a:t>
            </a:r>
            <a:r>
              <a:rPr lang="zh-TW" altLang="zh-TW" sz="2800" b="0" dirty="0" smtClean="0">
                <a:solidFill>
                  <a:srgbClr val="FF3300"/>
                </a:solidFill>
                <a:latin typeface="+mj-ea"/>
                <a:ea typeface="+mj-ea"/>
              </a:rPr>
              <a:t>《</a:t>
            </a:r>
            <a:r>
              <a:rPr lang="zh-TW" altLang="en-US" sz="2800" b="0" dirty="0" smtClean="0">
                <a:solidFill>
                  <a:srgbClr val="FF3300"/>
                </a:solidFill>
                <a:latin typeface="+mj-ea"/>
                <a:ea typeface="+mj-ea"/>
              </a:rPr>
              <a:t>論語</a:t>
            </a:r>
            <a:r>
              <a:rPr lang="zh-TW" altLang="zh-TW" sz="2800" b="0" dirty="0" smtClean="0">
                <a:solidFill>
                  <a:srgbClr val="FF3300"/>
                </a:solidFill>
                <a:latin typeface="+mj-ea"/>
                <a:ea typeface="+mj-ea"/>
              </a:rPr>
              <a:t>．</a:t>
            </a:r>
            <a:r>
              <a:rPr lang="zh-TW" altLang="en-US" sz="2800" b="0" dirty="0" smtClean="0">
                <a:solidFill>
                  <a:srgbClr val="FF3300"/>
                </a:solidFill>
                <a:latin typeface="+mj-ea"/>
                <a:ea typeface="+mj-ea"/>
              </a:rPr>
              <a:t>學而</a:t>
            </a:r>
            <a:r>
              <a:rPr lang="zh-TW" altLang="zh-TW" sz="2800" b="0" dirty="0" smtClean="0">
                <a:solidFill>
                  <a:srgbClr val="FF3300"/>
                </a:solidFill>
                <a:latin typeface="+mj-ea"/>
                <a:ea typeface="+mj-ea"/>
              </a:rPr>
              <a:t>》</a:t>
            </a:r>
            <a:r>
              <a:rPr lang="zh-TW" altLang="en-US" sz="2800" b="0" dirty="0" smtClean="0">
                <a:solidFill>
                  <a:srgbClr val="FF3300"/>
                </a:solidFill>
                <a:latin typeface="+mj-ea"/>
                <a:ea typeface="+mj-ea"/>
              </a:rPr>
              <a:t>。</a:t>
            </a:r>
            <a:r>
              <a:rPr lang="zh-TW" altLang="en-US" sz="2800" b="0" dirty="0" smtClean="0">
                <a:solidFill>
                  <a:srgbClr val="FF0000"/>
                </a:solidFill>
                <a:latin typeface="+mj-ea"/>
                <a:ea typeface="+mj-ea"/>
              </a:rPr>
              <a:t> </a:t>
            </a:r>
            <a:endParaRPr lang="en-US" altLang="zh-TW" sz="2800" b="0" dirty="0" smtClean="0">
              <a:solidFill>
                <a:srgbClr val="FF0000"/>
              </a:solidFill>
              <a:latin typeface="+mj-ea"/>
              <a:ea typeface="+mj-ea"/>
            </a:endParaRPr>
          </a:p>
          <a:p>
            <a:pPr eaLnBrk="1" hangingPunct="1">
              <a:defRPr/>
            </a:pPr>
            <a:r>
              <a:rPr lang="en-US" altLang="zh-TW" sz="2800" b="0" dirty="0" smtClean="0">
                <a:solidFill>
                  <a:srgbClr val="FF0000"/>
                </a:solidFill>
                <a:latin typeface="+mj-ea"/>
                <a:ea typeface="+mj-ea"/>
              </a:rPr>
              <a:t>(C)</a:t>
            </a:r>
            <a:r>
              <a:rPr lang="zh-TW" altLang="en-US" sz="2800" b="0" dirty="0" smtClean="0">
                <a:solidFill>
                  <a:srgbClr val="FF0000"/>
                </a:solidFill>
                <a:latin typeface="+mj-ea"/>
                <a:ea typeface="+mj-ea"/>
              </a:rPr>
              <a:t>就沿著先前的來路回去，一路上都做了標記。</a:t>
            </a:r>
            <a:r>
              <a:rPr lang="zh-TW" altLang="en-US" sz="2800" b="0" dirty="0" smtClean="0">
                <a:solidFill>
                  <a:srgbClr val="FF3300"/>
                </a:solidFill>
                <a:latin typeface="+mj-ea"/>
                <a:ea typeface="+mj-ea"/>
              </a:rPr>
              <a:t>出自陶淵明</a:t>
            </a:r>
            <a:r>
              <a:rPr lang="zh-TW" altLang="zh-TW" sz="2800" b="0" dirty="0" smtClean="0">
                <a:solidFill>
                  <a:srgbClr val="FF3300"/>
                </a:solidFill>
                <a:latin typeface="+mj-ea"/>
                <a:ea typeface="+mj-ea"/>
              </a:rPr>
              <a:t>〈</a:t>
            </a:r>
            <a:r>
              <a:rPr lang="zh-TW" altLang="en-US" sz="2800" b="0" dirty="0" smtClean="0">
                <a:solidFill>
                  <a:srgbClr val="FF3300"/>
                </a:solidFill>
                <a:latin typeface="+mj-ea"/>
                <a:ea typeface="+mj-ea"/>
              </a:rPr>
              <a:t>桃花源記</a:t>
            </a:r>
            <a:r>
              <a:rPr lang="zh-TW" altLang="zh-TW" sz="2800" b="0" dirty="0" smtClean="0">
                <a:solidFill>
                  <a:srgbClr val="FF3300"/>
                </a:solidFill>
                <a:latin typeface="+mj-ea"/>
                <a:ea typeface="+mj-ea"/>
              </a:rPr>
              <a:t>〉</a:t>
            </a:r>
            <a:r>
              <a:rPr lang="zh-TW" altLang="en-US" sz="2800" b="0" dirty="0" smtClean="0">
                <a:solidFill>
                  <a:srgbClr val="FF3300"/>
                </a:solidFill>
                <a:latin typeface="+mj-ea"/>
                <a:ea typeface="+mj-ea"/>
              </a:rPr>
              <a:t>。</a:t>
            </a:r>
            <a:endParaRPr lang="en-US" altLang="zh-TW" sz="2800" b="0" dirty="0" smtClean="0">
              <a:solidFill>
                <a:srgbClr val="FF0000"/>
              </a:solidFill>
              <a:latin typeface="+mj-ea"/>
              <a:ea typeface="+mj-ea"/>
            </a:endParaRPr>
          </a:p>
          <a:p>
            <a:pPr eaLnBrk="1" hangingPunct="1">
              <a:defRPr/>
            </a:pPr>
            <a:r>
              <a:rPr lang="en-US" altLang="zh-TW" sz="2800" b="0" dirty="0" smtClean="0">
                <a:solidFill>
                  <a:srgbClr val="FF0000"/>
                </a:solidFill>
                <a:latin typeface="+mj-ea"/>
                <a:ea typeface="+mj-ea"/>
              </a:rPr>
              <a:t>(D)</a:t>
            </a:r>
            <a:r>
              <a:rPr lang="zh-TW" altLang="en-US" sz="2800" b="0" dirty="0" smtClean="0">
                <a:solidFill>
                  <a:srgbClr val="FF0000"/>
                </a:solidFill>
                <a:latin typeface="+mj-ea"/>
                <a:ea typeface="+mj-ea"/>
              </a:rPr>
              <a:t>有肥沃的田地、優美的池塘、桑樹和竹林這一類的東西。</a:t>
            </a:r>
            <a:r>
              <a:rPr lang="zh-TW" altLang="en-US" sz="2800" b="0" dirty="0" smtClean="0">
                <a:solidFill>
                  <a:srgbClr val="FF3300"/>
                </a:solidFill>
                <a:latin typeface="+mj-ea"/>
                <a:ea typeface="+mj-ea"/>
              </a:rPr>
              <a:t>出自陶淵明</a:t>
            </a:r>
            <a:r>
              <a:rPr lang="zh-TW" altLang="zh-TW" sz="2800" b="0" dirty="0" smtClean="0">
                <a:solidFill>
                  <a:srgbClr val="FF3300"/>
                </a:solidFill>
                <a:latin typeface="+mj-ea"/>
                <a:ea typeface="+mj-ea"/>
              </a:rPr>
              <a:t>〈</a:t>
            </a:r>
            <a:r>
              <a:rPr lang="zh-TW" altLang="en-US" sz="2800" b="0" dirty="0" smtClean="0">
                <a:solidFill>
                  <a:srgbClr val="FF3300"/>
                </a:solidFill>
                <a:latin typeface="+mj-ea"/>
                <a:ea typeface="+mj-ea"/>
              </a:rPr>
              <a:t>桃花源記</a:t>
            </a:r>
            <a:r>
              <a:rPr lang="zh-TW" altLang="zh-TW" sz="2800" b="0" dirty="0" smtClean="0">
                <a:solidFill>
                  <a:srgbClr val="FF3300"/>
                </a:solidFill>
                <a:latin typeface="+mj-ea"/>
                <a:ea typeface="+mj-ea"/>
              </a:rPr>
              <a:t>〉</a:t>
            </a:r>
            <a:r>
              <a:rPr lang="zh-TW" altLang="en-US" sz="2800" b="0" dirty="0" smtClean="0">
                <a:solidFill>
                  <a:srgbClr val="FF3300"/>
                </a:solidFill>
                <a:latin typeface="+mj-ea"/>
                <a:ea typeface="+mj-ea"/>
              </a:rPr>
              <a:t>。</a:t>
            </a:r>
            <a:endParaRPr lang="zh-TW" altLang="en-US" sz="2800" b="0" dirty="0" smtClean="0">
              <a:solidFill>
                <a:srgbClr val="FF0000"/>
              </a:solidFill>
              <a:latin typeface="+mj-ea"/>
              <a:ea typeface="+mj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1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1317" grpId="0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323850" y="836613"/>
            <a:ext cx="8856663" cy="5184775"/>
          </a:xfrm>
        </p:spPr>
        <p:txBody>
          <a:bodyPr wrap="square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  <a:buFont typeface="Wingdings 2" pitchFamily="18" charset="2"/>
              <a:buNone/>
              <a:defRPr/>
            </a:pPr>
            <a:r>
              <a:rPr lang="en-US" altLang="zh-TW" sz="3000" dirty="0" smtClean="0">
                <a:solidFill>
                  <a:schemeClr val="tx1"/>
                </a:solidFill>
                <a:latin typeface="標楷體" pitchFamily="65" charset="-120"/>
              </a:rPr>
              <a:t>(    )4.</a:t>
            </a:r>
            <a:r>
              <a:rPr lang="zh-TW" altLang="en-US" sz="3000" dirty="0" smtClean="0">
                <a:solidFill>
                  <a:schemeClr val="tx1"/>
                </a:solidFill>
                <a:latin typeface="標楷體" pitchFamily="65" charset="-120"/>
              </a:rPr>
              <a:t>下列</a:t>
            </a:r>
            <a:r>
              <a:rPr lang="zh-TW" altLang="zh-TW" sz="3000" dirty="0" smtClean="0">
                <a:solidFill>
                  <a:schemeClr val="tx1"/>
                </a:solidFill>
                <a:latin typeface="標楷體" pitchFamily="65" charset="-120"/>
              </a:rPr>
              <a:t>「</a:t>
            </a:r>
            <a:r>
              <a:rPr lang="zh-TW" altLang="en-US" sz="3000" dirty="0" smtClean="0">
                <a:solidFill>
                  <a:schemeClr val="tx1"/>
                </a:solidFill>
                <a:latin typeface="標楷體" pitchFamily="65" charset="-120"/>
              </a:rPr>
              <a:t>屬</a:t>
            </a:r>
            <a:r>
              <a:rPr lang="zh-TW" altLang="zh-TW" sz="3000" dirty="0" smtClean="0">
                <a:solidFill>
                  <a:schemeClr val="tx1"/>
                </a:solidFill>
                <a:latin typeface="標楷體" pitchFamily="65" charset="-120"/>
              </a:rPr>
              <a:t>」</a:t>
            </a:r>
            <a:r>
              <a:rPr lang="zh-TW" altLang="en-US" sz="3000" dirty="0" smtClean="0">
                <a:solidFill>
                  <a:schemeClr val="tx1"/>
                </a:solidFill>
                <a:latin typeface="標楷體" pitchFamily="65" charset="-120"/>
              </a:rPr>
              <a:t>字的用法，何者與</a:t>
            </a:r>
            <a:r>
              <a:rPr lang="zh-TW" altLang="zh-TW" sz="3000" dirty="0" smtClean="0">
                <a:solidFill>
                  <a:schemeClr val="tx1"/>
                </a:solidFill>
                <a:latin typeface="標楷體" pitchFamily="65" charset="-120"/>
              </a:rPr>
              <a:t>「</a:t>
            </a:r>
            <a:r>
              <a:rPr lang="zh-TW" altLang="en-US" sz="3000" dirty="0" smtClean="0">
                <a:solidFill>
                  <a:schemeClr val="tx1"/>
                </a:solidFill>
                <a:latin typeface="標楷體" pitchFamily="65" charset="-120"/>
              </a:rPr>
              <a:t>武仲</a:t>
            </a:r>
            <a:r>
              <a:rPr lang="en-US" altLang="zh-TW" sz="3000" dirty="0" smtClean="0">
                <a:solidFill>
                  <a:schemeClr val="tx1"/>
                </a:solidFill>
                <a:latin typeface="標楷體" pitchFamily="65" charset="-120"/>
              </a:rPr>
              <a:t>		</a:t>
            </a:r>
            <a:r>
              <a:rPr lang="zh-TW" altLang="en-US" sz="3000" dirty="0" smtClean="0">
                <a:solidFill>
                  <a:schemeClr val="tx1"/>
                </a:solidFill>
                <a:latin typeface="標楷體" pitchFamily="65" charset="-120"/>
              </a:rPr>
              <a:t>　以能</a:t>
            </a:r>
            <a:r>
              <a:rPr lang="zh-TW" altLang="zh-TW" sz="3000" dirty="0" smtClean="0">
                <a:solidFill>
                  <a:schemeClr val="tx1"/>
                </a:solidFill>
                <a:latin typeface="標楷體" pitchFamily="65" charset="-120"/>
              </a:rPr>
              <a:t>『</a:t>
            </a:r>
            <a:r>
              <a:rPr lang="zh-TW" altLang="en-US" sz="3000" dirty="0" smtClean="0">
                <a:solidFill>
                  <a:schemeClr val="tx1"/>
                </a:solidFill>
                <a:latin typeface="標楷體" pitchFamily="65" charset="-120"/>
              </a:rPr>
              <a:t>屬</a:t>
            </a:r>
            <a:r>
              <a:rPr lang="zh-TW" altLang="zh-TW" sz="3000" dirty="0" smtClean="0">
                <a:solidFill>
                  <a:schemeClr val="tx1"/>
                </a:solidFill>
                <a:latin typeface="標楷體" pitchFamily="65" charset="-120"/>
              </a:rPr>
              <a:t>』</a:t>
            </a:r>
            <a:r>
              <a:rPr lang="zh-TW" altLang="en-US" sz="3000" dirty="0" smtClean="0">
                <a:solidFill>
                  <a:schemeClr val="tx1"/>
                </a:solidFill>
                <a:latin typeface="標楷體" pitchFamily="65" charset="-120"/>
              </a:rPr>
              <a:t>文，為蘭臺令史</a:t>
            </a:r>
            <a:r>
              <a:rPr lang="zh-TW" altLang="zh-TW" sz="3000" dirty="0" smtClean="0">
                <a:solidFill>
                  <a:schemeClr val="tx1"/>
                </a:solidFill>
                <a:latin typeface="標楷體" pitchFamily="65" charset="-120"/>
              </a:rPr>
              <a:t>」</a:t>
            </a:r>
            <a:r>
              <a:rPr lang="zh-TW" altLang="en-US" sz="3000" dirty="0" smtClean="0">
                <a:solidFill>
                  <a:schemeClr val="tx1"/>
                </a:solidFill>
                <a:latin typeface="標楷體" pitchFamily="65" charset="-120"/>
              </a:rPr>
              <a:t>相同？</a:t>
            </a:r>
            <a:endParaRPr lang="en-US" altLang="zh-TW" sz="3000" dirty="0" smtClean="0">
              <a:solidFill>
                <a:schemeClr val="tx1"/>
              </a:solidFill>
              <a:latin typeface="標楷體" pitchFamily="65" charset="-120"/>
            </a:endParaRPr>
          </a:p>
          <a:p>
            <a:pPr>
              <a:lnSpc>
                <a:spcPct val="120000"/>
              </a:lnSpc>
              <a:spcBef>
                <a:spcPct val="0"/>
              </a:spcBef>
              <a:buFont typeface="Wingdings 2" pitchFamily="18" charset="2"/>
              <a:buNone/>
              <a:defRPr/>
            </a:pPr>
            <a:r>
              <a:rPr lang="zh-TW" altLang="en-US" sz="3000" dirty="0" smtClean="0">
                <a:solidFill>
                  <a:schemeClr val="tx1"/>
                </a:solidFill>
                <a:latin typeface="標楷體" pitchFamily="65" charset="-120"/>
              </a:rPr>
              <a:t>     （</a:t>
            </a:r>
            <a:r>
              <a:rPr lang="en-US" altLang="zh-TW" sz="3000" dirty="0" smtClean="0">
                <a:solidFill>
                  <a:schemeClr val="tx1"/>
                </a:solidFill>
                <a:latin typeface="標楷體" pitchFamily="65" charset="-120"/>
              </a:rPr>
              <a:t>A</a:t>
            </a:r>
            <a:r>
              <a:rPr lang="zh-TW" altLang="en-US" sz="3000" dirty="0" smtClean="0">
                <a:solidFill>
                  <a:schemeClr val="tx1"/>
                </a:solidFill>
                <a:latin typeface="標楷體" pitchFamily="65" charset="-120"/>
              </a:rPr>
              <a:t>）有良田、美池、桑、竹之「屬」</a:t>
            </a:r>
            <a:endParaRPr lang="en-US" altLang="zh-TW" sz="3000" dirty="0" smtClean="0">
              <a:solidFill>
                <a:schemeClr val="tx1"/>
              </a:solidFill>
              <a:latin typeface="標楷體" pitchFamily="65" charset="-120"/>
            </a:endParaRPr>
          </a:p>
          <a:p>
            <a:pPr>
              <a:lnSpc>
                <a:spcPct val="120000"/>
              </a:lnSpc>
              <a:spcBef>
                <a:spcPct val="0"/>
              </a:spcBef>
              <a:buFont typeface="Wingdings 2" pitchFamily="18" charset="2"/>
              <a:buNone/>
              <a:defRPr/>
            </a:pPr>
            <a:r>
              <a:rPr lang="en-US" altLang="zh-TW" sz="3000" dirty="0">
                <a:solidFill>
                  <a:schemeClr val="tx1"/>
                </a:solidFill>
                <a:latin typeface="標楷體" pitchFamily="65" charset="-120"/>
              </a:rPr>
              <a:t>	</a:t>
            </a:r>
            <a:r>
              <a:rPr lang="en-US" altLang="zh-TW" sz="3000" dirty="0" smtClean="0">
                <a:solidFill>
                  <a:schemeClr val="tx1"/>
                </a:solidFill>
                <a:latin typeface="標楷體" pitchFamily="65" charset="-120"/>
              </a:rPr>
              <a:t>	</a:t>
            </a:r>
            <a:r>
              <a:rPr lang="zh-TW" altLang="en-US" sz="3000" dirty="0" smtClean="0">
                <a:solidFill>
                  <a:schemeClr val="tx1"/>
                </a:solidFill>
                <a:latin typeface="標楷體" pitchFamily="65" charset="-120"/>
              </a:rPr>
              <a:t> （</a:t>
            </a:r>
            <a:r>
              <a:rPr lang="en-US" altLang="zh-TW" sz="3000" dirty="0" smtClean="0">
                <a:solidFill>
                  <a:schemeClr val="tx1"/>
                </a:solidFill>
                <a:latin typeface="標楷體" pitchFamily="65" charset="-120"/>
              </a:rPr>
              <a:t>B</a:t>
            </a:r>
            <a:r>
              <a:rPr lang="zh-TW" altLang="en-US" sz="3000" dirty="0" smtClean="0">
                <a:solidFill>
                  <a:schemeClr val="tx1"/>
                </a:solidFill>
                <a:latin typeface="標楷體" pitchFamily="65" charset="-120"/>
              </a:rPr>
              <a:t>）以能誦詩書「屬」文，稱於郡中</a:t>
            </a:r>
            <a:endParaRPr lang="en-US" altLang="zh-TW" sz="3000" dirty="0" smtClean="0">
              <a:solidFill>
                <a:schemeClr val="tx1"/>
              </a:solidFill>
              <a:latin typeface="標楷體" pitchFamily="65" charset="-120"/>
            </a:endParaRPr>
          </a:p>
          <a:p>
            <a:pPr>
              <a:lnSpc>
                <a:spcPct val="120000"/>
              </a:lnSpc>
              <a:spcBef>
                <a:spcPct val="0"/>
              </a:spcBef>
              <a:buFont typeface="Wingdings 2" pitchFamily="18" charset="2"/>
              <a:buNone/>
              <a:defRPr/>
            </a:pPr>
            <a:r>
              <a:rPr lang="zh-TW" altLang="en-US" sz="3000" dirty="0" smtClean="0">
                <a:solidFill>
                  <a:schemeClr val="tx1"/>
                </a:solidFill>
                <a:latin typeface="標楷體" pitchFamily="65" charset="-120"/>
              </a:rPr>
              <a:t>     （</a:t>
            </a:r>
            <a:r>
              <a:rPr lang="en-US" altLang="zh-TW" sz="3000" dirty="0" smtClean="0">
                <a:solidFill>
                  <a:schemeClr val="tx1"/>
                </a:solidFill>
                <a:latin typeface="標楷體" pitchFamily="65" charset="-120"/>
              </a:rPr>
              <a:t>C</a:t>
            </a:r>
            <a:r>
              <a:rPr lang="zh-TW" altLang="en-US" sz="3000" dirty="0" smtClean="0">
                <a:solidFill>
                  <a:schemeClr val="tx1"/>
                </a:solidFill>
                <a:latin typeface="標楷體" pitchFamily="65" charset="-120"/>
              </a:rPr>
              <a:t>）舉酒「屬」客，誦明月之詩，歌</a:t>
            </a:r>
          </a:p>
          <a:p>
            <a:pPr>
              <a:lnSpc>
                <a:spcPct val="120000"/>
              </a:lnSpc>
              <a:spcBef>
                <a:spcPct val="0"/>
              </a:spcBef>
              <a:buFont typeface="Wingdings 2" pitchFamily="18" charset="2"/>
              <a:buNone/>
              <a:defRPr/>
            </a:pPr>
            <a:r>
              <a:rPr lang="zh-TW" altLang="en-US" sz="3000" dirty="0" smtClean="0">
                <a:solidFill>
                  <a:schemeClr val="tx1"/>
                </a:solidFill>
                <a:latin typeface="標楷體" pitchFamily="65" charset="-120"/>
              </a:rPr>
              <a:t>          窈窕之章</a:t>
            </a:r>
            <a:endParaRPr lang="en-US" altLang="zh-TW" sz="3000" dirty="0" smtClean="0">
              <a:solidFill>
                <a:schemeClr val="tx1"/>
              </a:solidFill>
              <a:latin typeface="標楷體" pitchFamily="65" charset="-120"/>
            </a:endParaRPr>
          </a:p>
          <a:p>
            <a:pPr>
              <a:lnSpc>
                <a:spcPct val="120000"/>
              </a:lnSpc>
              <a:spcBef>
                <a:spcPct val="0"/>
              </a:spcBef>
              <a:buFont typeface="Wingdings 2" pitchFamily="18" charset="2"/>
              <a:buNone/>
              <a:defRPr/>
            </a:pPr>
            <a:r>
              <a:rPr lang="zh-TW" altLang="en-US" sz="3000" dirty="0" smtClean="0">
                <a:solidFill>
                  <a:schemeClr val="tx1"/>
                </a:solidFill>
                <a:latin typeface="標楷體" pitchFamily="65" charset="-120"/>
              </a:rPr>
              <a:t>     （</a:t>
            </a:r>
            <a:r>
              <a:rPr lang="en-US" altLang="zh-TW" sz="3000" dirty="0" smtClean="0">
                <a:solidFill>
                  <a:schemeClr val="tx1"/>
                </a:solidFill>
                <a:latin typeface="標楷體" pitchFamily="65" charset="-120"/>
              </a:rPr>
              <a:t>D</a:t>
            </a:r>
            <a:r>
              <a:rPr lang="zh-TW" altLang="en-US" sz="3000" dirty="0" smtClean="0">
                <a:solidFill>
                  <a:schemeClr val="tx1"/>
                </a:solidFill>
                <a:latin typeface="標楷體" pitchFamily="65" charset="-120"/>
              </a:rPr>
              <a:t>）刻唐賢今人詩賦於其上，「屬」予作</a:t>
            </a:r>
            <a:r>
              <a:rPr lang="en-US" altLang="zh-TW" sz="3000" dirty="0" smtClean="0">
                <a:solidFill>
                  <a:schemeClr val="tx1"/>
                </a:solidFill>
                <a:latin typeface="標楷體" pitchFamily="65" charset="-120"/>
              </a:rPr>
              <a:t>		</a:t>
            </a:r>
            <a:r>
              <a:rPr lang="zh-TW" altLang="en-US" sz="3000" dirty="0" smtClean="0">
                <a:solidFill>
                  <a:schemeClr val="tx1"/>
                </a:solidFill>
                <a:latin typeface="標楷體" pitchFamily="65" charset="-120"/>
              </a:rPr>
              <a:t> 文以記之</a:t>
            </a:r>
            <a:endParaRPr lang="en-US" altLang="zh-TW" sz="3000" dirty="0" smtClean="0">
              <a:solidFill>
                <a:schemeClr val="tx1"/>
              </a:solidFill>
              <a:latin typeface="標楷體" pitchFamily="65" charset="-120"/>
            </a:endParaRPr>
          </a:p>
          <a:p>
            <a:pPr>
              <a:spcBef>
                <a:spcPct val="0"/>
              </a:spcBef>
              <a:buFont typeface="Wingdings 2" pitchFamily="18" charset="2"/>
              <a:buNone/>
              <a:defRPr/>
            </a:pPr>
            <a:endParaRPr lang="en-US" altLang="zh-TW" sz="3000" dirty="0" smtClean="0">
              <a:solidFill>
                <a:schemeClr val="tx1"/>
              </a:solidFill>
              <a:latin typeface="標楷體" pitchFamily="65" charset="-120"/>
            </a:endParaRPr>
          </a:p>
        </p:txBody>
      </p:sp>
      <p:sp>
        <p:nvSpPr>
          <p:cNvPr id="66571" name="Text Box 11"/>
          <p:cNvSpPr txBox="1">
            <a:spLocks noChangeArrowheads="1"/>
          </p:cNvSpPr>
          <p:nvPr/>
        </p:nvSpPr>
        <p:spPr bwMode="auto">
          <a:xfrm>
            <a:off x="827088" y="836613"/>
            <a:ext cx="935037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1pPr>
            <a:lvl2pPr marL="742950" indent="-285750">
              <a:defRPr sz="28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2pPr>
            <a:lvl3pPr marL="1143000" indent="-228600">
              <a:defRPr sz="16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3pPr>
            <a:lvl4pPr marL="1600200" indent="-228600">
              <a:defRPr sz="14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4pPr>
            <a:lvl5pPr marL="2057400" indent="-228600"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9pPr>
          </a:lstStyle>
          <a:p>
            <a:pPr algn="just" eaLnBrk="0" hangingPunct="0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None/>
            </a:pPr>
            <a:r>
              <a:rPr lang="en-US" altLang="zh-TW" sz="3200">
                <a:solidFill>
                  <a:srgbClr val="FF0000"/>
                </a:solidFill>
                <a:latin typeface="標楷體" pitchFamily="65" charset="-120"/>
              </a:rPr>
              <a:t>B</a:t>
            </a:r>
          </a:p>
        </p:txBody>
      </p:sp>
      <p:pic>
        <p:nvPicPr>
          <p:cNvPr id="142340" name="Picture 12" descr="下一頁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6165850"/>
            <a:ext cx="13684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65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65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395288" y="692150"/>
            <a:ext cx="9217025" cy="2376488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44450" indent="0">
              <a:spcBef>
                <a:spcPct val="0"/>
              </a:spcBef>
              <a:buFont typeface="Wingdings 2" pitchFamily="18" charset="2"/>
              <a:buNone/>
              <a:defRPr/>
            </a:pPr>
            <a:r>
              <a:rPr lang="zh-TW" altLang="en-US" sz="2800" dirty="0" smtClean="0">
                <a:solidFill>
                  <a:srgbClr val="FF3300"/>
                </a:solidFill>
                <a:latin typeface="標楷體" pitchFamily="65" charset="-120"/>
              </a:rPr>
              <a:t>題幹和（</a:t>
            </a:r>
            <a:r>
              <a:rPr lang="en-US" altLang="zh-TW" sz="2800" dirty="0" smtClean="0">
                <a:solidFill>
                  <a:srgbClr val="FF3300"/>
                </a:solidFill>
                <a:latin typeface="標楷體" pitchFamily="65" charset="-120"/>
              </a:rPr>
              <a:t>B</a:t>
            </a:r>
            <a:r>
              <a:rPr lang="zh-TW" altLang="en-US" sz="2800" dirty="0" smtClean="0">
                <a:solidFill>
                  <a:srgbClr val="FF3300"/>
                </a:solidFill>
                <a:latin typeface="標楷體" pitchFamily="65" charset="-120"/>
              </a:rPr>
              <a:t>）連綴。</a:t>
            </a:r>
          </a:p>
          <a:p>
            <a:pPr marL="44450" indent="0">
              <a:spcBef>
                <a:spcPct val="0"/>
              </a:spcBef>
              <a:buFont typeface="Wingdings 2" pitchFamily="18" charset="2"/>
              <a:buNone/>
              <a:defRPr/>
            </a:pPr>
            <a:r>
              <a:rPr lang="en-US" altLang="zh-TW" sz="2800" dirty="0" smtClean="0">
                <a:solidFill>
                  <a:srgbClr val="FF3300"/>
                </a:solidFill>
                <a:latin typeface="標楷體" pitchFamily="65" charset="-120"/>
              </a:rPr>
              <a:t>(A)</a:t>
            </a:r>
            <a:r>
              <a:rPr lang="zh-TW" altLang="en-US" sz="2800" dirty="0" smtClean="0">
                <a:solidFill>
                  <a:srgbClr val="FF3300"/>
                </a:solidFill>
                <a:latin typeface="標楷體" pitchFamily="65" charset="-120"/>
              </a:rPr>
              <a:t>類。</a:t>
            </a:r>
            <a:endParaRPr lang="en-US" altLang="zh-TW" sz="2800" dirty="0" smtClean="0">
              <a:solidFill>
                <a:srgbClr val="FF3300"/>
              </a:solidFill>
              <a:latin typeface="標楷體" pitchFamily="65" charset="-120"/>
            </a:endParaRPr>
          </a:p>
          <a:p>
            <a:pPr marL="44450" indent="0">
              <a:spcBef>
                <a:spcPct val="0"/>
              </a:spcBef>
              <a:buFont typeface="Wingdings 2" pitchFamily="18" charset="2"/>
              <a:buNone/>
              <a:defRPr/>
            </a:pPr>
            <a:r>
              <a:rPr lang="en-US" altLang="zh-TW" sz="2800" dirty="0" smtClean="0">
                <a:solidFill>
                  <a:srgbClr val="FF3300"/>
                </a:solidFill>
                <a:latin typeface="標楷體" pitchFamily="65" charset="-120"/>
              </a:rPr>
              <a:t>(C)</a:t>
            </a:r>
            <a:r>
              <a:rPr lang="zh-TW" altLang="en-US" sz="2800" dirty="0" smtClean="0">
                <a:solidFill>
                  <a:srgbClr val="FF3300"/>
                </a:solidFill>
                <a:latin typeface="標楷體" pitchFamily="65" charset="-120"/>
              </a:rPr>
              <a:t>勸飲。</a:t>
            </a:r>
            <a:endParaRPr lang="en-US" altLang="zh-TW" sz="2800" dirty="0" smtClean="0">
              <a:solidFill>
                <a:srgbClr val="FF3300"/>
              </a:solidFill>
              <a:latin typeface="標楷體" pitchFamily="65" charset="-120"/>
            </a:endParaRPr>
          </a:p>
          <a:p>
            <a:pPr marL="44450" indent="0">
              <a:spcBef>
                <a:spcPct val="0"/>
              </a:spcBef>
              <a:buFont typeface="Wingdings 2" pitchFamily="18" charset="2"/>
              <a:buNone/>
              <a:defRPr/>
            </a:pPr>
            <a:r>
              <a:rPr lang="en-US" altLang="zh-TW" sz="2800" dirty="0" smtClean="0">
                <a:solidFill>
                  <a:srgbClr val="FF3300"/>
                </a:solidFill>
                <a:latin typeface="標楷體" pitchFamily="65" charset="-120"/>
              </a:rPr>
              <a:t>(D)</a:t>
            </a:r>
            <a:r>
              <a:rPr lang="zh-TW" altLang="en-US" sz="2800" dirty="0" smtClean="0">
                <a:solidFill>
                  <a:srgbClr val="FF3300"/>
                </a:solidFill>
                <a:latin typeface="標楷體" pitchFamily="65" charset="-120"/>
              </a:rPr>
              <a:t>通「囑」，請託。</a:t>
            </a:r>
          </a:p>
        </p:txBody>
      </p:sp>
      <p:sp>
        <p:nvSpPr>
          <p:cNvPr id="143363" name="Text Box 11"/>
          <p:cNvSpPr txBox="1">
            <a:spLocks noChangeArrowheads="1"/>
          </p:cNvSpPr>
          <p:nvPr/>
        </p:nvSpPr>
        <p:spPr bwMode="auto">
          <a:xfrm>
            <a:off x="755650" y="112713"/>
            <a:ext cx="180022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1pPr>
            <a:lvl2pPr marL="742950" indent="-285750">
              <a:defRPr sz="28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2pPr>
            <a:lvl3pPr marL="1143000" indent="-228600">
              <a:defRPr sz="16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3pPr>
            <a:lvl4pPr marL="1600200" indent="-228600">
              <a:defRPr sz="14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4pPr>
            <a:lvl5pPr marL="2057400" indent="-228600"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kumimoji="0" lang="zh-TW" altLang="zh-TW" sz="3200">
                <a:solidFill>
                  <a:schemeClr val="bg1"/>
                </a:solidFill>
                <a:latin typeface="Franklin Gothic Medium" pitchFamily="34" charset="0"/>
              </a:rPr>
              <a:t>解析：</a:t>
            </a:r>
            <a:endParaRPr kumimoji="0" lang="zh-TW" altLang="en-US" sz="3200">
              <a:solidFill>
                <a:schemeClr val="bg1"/>
              </a:solidFill>
              <a:latin typeface="Franklin Gothic Medium" pitchFamily="34" charset="0"/>
            </a:endParaRPr>
          </a:p>
        </p:txBody>
      </p:sp>
      <p:pic>
        <p:nvPicPr>
          <p:cNvPr id="143364" name="Picture 12" descr="下一頁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6518275"/>
            <a:ext cx="13684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字方塊 2"/>
          <p:cNvSpPr txBox="1"/>
          <p:nvPr/>
        </p:nvSpPr>
        <p:spPr>
          <a:xfrm>
            <a:off x="323850" y="2492375"/>
            <a:ext cx="8785225" cy="4402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44450">
              <a:defRPr/>
            </a:pPr>
            <a:r>
              <a:rPr lang="zh-TW" altLang="en-US" sz="2800" dirty="0">
                <a:solidFill>
                  <a:srgbClr val="FF0000"/>
                </a:solidFill>
                <a:latin typeface="+mn-ea"/>
                <a:ea typeface="+mn-ea"/>
              </a:rPr>
              <a:t>語譯：</a:t>
            </a:r>
            <a:endParaRPr lang="en-US" altLang="zh-TW" sz="2800" dirty="0">
              <a:solidFill>
                <a:srgbClr val="FF0000"/>
              </a:solidFill>
              <a:latin typeface="+mn-ea"/>
              <a:ea typeface="+mn-ea"/>
            </a:endParaRPr>
          </a:p>
          <a:p>
            <a:pPr marL="44450">
              <a:defRPr/>
            </a:pPr>
            <a:r>
              <a:rPr lang="en-US" altLang="zh-TW" sz="2800" b="0" dirty="0">
                <a:solidFill>
                  <a:srgbClr val="FF0000"/>
                </a:solidFill>
                <a:latin typeface="+mn-ea"/>
                <a:ea typeface="+mn-ea"/>
              </a:rPr>
              <a:t>(A)</a:t>
            </a:r>
            <a:r>
              <a:rPr lang="zh-TW" altLang="en-US" sz="2800" b="0" dirty="0">
                <a:solidFill>
                  <a:srgbClr val="FF0000"/>
                </a:solidFill>
                <a:latin typeface="+mn-ea"/>
                <a:ea typeface="+mn-ea"/>
              </a:rPr>
              <a:t>有肥沃的田地、優美的池塘、桑樹和竹林這一類的東西。</a:t>
            </a:r>
            <a:r>
              <a:rPr lang="zh-TW" altLang="en-US" sz="2800" b="0" dirty="0">
                <a:solidFill>
                  <a:srgbClr val="FF3300"/>
                </a:solidFill>
                <a:latin typeface="+mn-ea"/>
                <a:ea typeface="+mn-ea"/>
              </a:rPr>
              <a:t>出自陶淵明</a:t>
            </a:r>
            <a:r>
              <a:rPr lang="zh-TW" altLang="zh-TW" sz="2800" b="0" dirty="0">
                <a:solidFill>
                  <a:srgbClr val="FF3300"/>
                </a:solidFill>
                <a:latin typeface="+mn-ea"/>
                <a:ea typeface="+mn-ea"/>
              </a:rPr>
              <a:t>〈</a:t>
            </a:r>
            <a:r>
              <a:rPr lang="zh-TW" altLang="en-US" sz="2800" b="0" dirty="0">
                <a:solidFill>
                  <a:srgbClr val="FF3300"/>
                </a:solidFill>
                <a:latin typeface="+mn-ea"/>
                <a:ea typeface="+mn-ea"/>
              </a:rPr>
              <a:t>桃花源記</a:t>
            </a:r>
            <a:r>
              <a:rPr lang="zh-TW" altLang="zh-TW" sz="2800" b="0" dirty="0">
                <a:solidFill>
                  <a:srgbClr val="FF3300"/>
                </a:solidFill>
                <a:latin typeface="+mn-ea"/>
                <a:ea typeface="+mn-ea"/>
              </a:rPr>
              <a:t>〉</a:t>
            </a:r>
            <a:r>
              <a:rPr lang="zh-TW" altLang="en-US" sz="2800" b="0" dirty="0">
                <a:solidFill>
                  <a:srgbClr val="FF3300"/>
                </a:solidFill>
                <a:latin typeface="+mn-ea"/>
                <a:ea typeface="+mn-ea"/>
              </a:rPr>
              <a:t>。 </a:t>
            </a:r>
            <a:endParaRPr lang="en-US" altLang="zh-TW" sz="2800" b="0" dirty="0">
              <a:solidFill>
                <a:srgbClr val="FF0000"/>
              </a:solidFill>
              <a:latin typeface="+mn-ea"/>
              <a:ea typeface="+mn-ea"/>
            </a:endParaRPr>
          </a:p>
          <a:p>
            <a:pPr marL="44450">
              <a:defRPr/>
            </a:pPr>
            <a:r>
              <a:rPr lang="en-US" altLang="zh-TW" sz="2800" b="0" dirty="0">
                <a:solidFill>
                  <a:srgbClr val="FF0000"/>
                </a:solidFill>
                <a:latin typeface="+mn-ea"/>
                <a:ea typeface="+mn-ea"/>
              </a:rPr>
              <a:t>(B)</a:t>
            </a:r>
            <a:r>
              <a:rPr lang="zh-TW" altLang="en-US" sz="2800" b="0" dirty="0">
                <a:solidFill>
                  <a:srgbClr val="FF0000"/>
                </a:solidFill>
                <a:latin typeface="+mn-ea"/>
                <a:ea typeface="+mn-ea"/>
              </a:rPr>
              <a:t>因為很會背誦詩文寫文章，在鄉里有名氣。</a:t>
            </a:r>
            <a:r>
              <a:rPr lang="zh-TW" altLang="en-US" sz="2800" b="0" dirty="0">
                <a:solidFill>
                  <a:srgbClr val="FF3300"/>
                </a:solidFill>
                <a:latin typeface="+mn-ea"/>
                <a:ea typeface="+mn-ea"/>
              </a:rPr>
              <a:t>出自</a:t>
            </a:r>
            <a:r>
              <a:rPr lang="en-US" altLang="zh-TW" sz="2800" b="0" dirty="0">
                <a:solidFill>
                  <a:srgbClr val="FF3300"/>
                </a:solidFill>
                <a:latin typeface="+mn-ea"/>
                <a:ea typeface="+mn-ea"/>
              </a:rPr>
              <a:t>《</a:t>
            </a:r>
            <a:r>
              <a:rPr lang="zh-TW" altLang="en-US" sz="2800" b="0" dirty="0">
                <a:solidFill>
                  <a:srgbClr val="FF3300"/>
                </a:solidFill>
                <a:latin typeface="+mn-ea"/>
                <a:ea typeface="+mn-ea"/>
              </a:rPr>
              <a:t>漢書</a:t>
            </a:r>
            <a:r>
              <a:rPr lang="en-US" altLang="zh-TW" sz="2800" b="0" dirty="0">
                <a:solidFill>
                  <a:srgbClr val="FF3300"/>
                </a:solidFill>
                <a:latin typeface="+mn-ea"/>
                <a:ea typeface="+mn-ea"/>
              </a:rPr>
              <a:t>‧</a:t>
            </a:r>
            <a:r>
              <a:rPr lang="zh-TW" altLang="en-US" sz="2800" b="0" dirty="0">
                <a:solidFill>
                  <a:srgbClr val="FF3300"/>
                </a:solidFill>
                <a:latin typeface="+mn-ea"/>
                <a:ea typeface="+mn-ea"/>
              </a:rPr>
              <a:t>賈誼傳</a:t>
            </a:r>
            <a:r>
              <a:rPr lang="en-US" altLang="zh-TW" sz="2800" b="0" dirty="0">
                <a:solidFill>
                  <a:srgbClr val="FF3300"/>
                </a:solidFill>
                <a:latin typeface="+mn-ea"/>
                <a:ea typeface="+mn-ea"/>
              </a:rPr>
              <a:t>》</a:t>
            </a:r>
            <a:r>
              <a:rPr lang="zh-TW" altLang="en-US" sz="2800" b="0" dirty="0">
                <a:solidFill>
                  <a:srgbClr val="FF3300"/>
                </a:solidFill>
                <a:latin typeface="+mn-ea"/>
                <a:ea typeface="+mn-ea"/>
              </a:rPr>
              <a:t>。 </a:t>
            </a:r>
            <a:endParaRPr lang="zh-TW" altLang="en-US" sz="2800" b="0" dirty="0">
              <a:solidFill>
                <a:srgbClr val="FF0000"/>
              </a:solidFill>
              <a:latin typeface="+mn-ea"/>
              <a:ea typeface="+mn-ea"/>
            </a:endParaRPr>
          </a:p>
          <a:p>
            <a:pPr marL="44450">
              <a:defRPr/>
            </a:pPr>
            <a:r>
              <a:rPr lang="en-US" altLang="zh-TW" sz="2800" b="0" dirty="0">
                <a:solidFill>
                  <a:srgbClr val="FF0000"/>
                </a:solidFill>
                <a:latin typeface="+mn-ea"/>
                <a:ea typeface="+mn-ea"/>
              </a:rPr>
              <a:t>(C)</a:t>
            </a:r>
            <a:r>
              <a:rPr lang="zh-TW" altLang="en-US" sz="2800" b="0" dirty="0">
                <a:solidFill>
                  <a:srgbClr val="FF0000"/>
                </a:solidFill>
                <a:latin typeface="+mn-ea"/>
                <a:ea typeface="+mn-ea"/>
              </a:rPr>
              <a:t>拿起酒來勸客飲酒，並吟詠著</a:t>
            </a:r>
            <a:r>
              <a:rPr lang="zh-TW" altLang="zh-TW" sz="2800" b="0" dirty="0">
                <a:solidFill>
                  <a:srgbClr val="FF0000"/>
                </a:solidFill>
                <a:latin typeface="+mn-ea"/>
                <a:ea typeface="+mn-ea"/>
              </a:rPr>
              <a:t>《</a:t>
            </a:r>
            <a:r>
              <a:rPr lang="zh-TW" altLang="en-US" sz="2800" b="0" dirty="0">
                <a:solidFill>
                  <a:srgbClr val="FF0000"/>
                </a:solidFill>
                <a:latin typeface="+mn-ea"/>
                <a:ea typeface="+mn-ea"/>
              </a:rPr>
              <a:t>詩經</a:t>
            </a:r>
            <a:r>
              <a:rPr lang="en-US" altLang="zh-TW" sz="2800" b="0" dirty="0">
                <a:solidFill>
                  <a:srgbClr val="FF0000"/>
                </a:solidFill>
                <a:latin typeface="+mn-ea"/>
                <a:ea typeface="+mn-ea"/>
              </a:rPr>
              <a:t>‧</a:t>
            </a:r>
            <a:r>
              <a:rPr lang="zh-TW" altLang="en-US" sz="2800" b="0" dirty="0">
                <a:solidFill>
                  <a:srgbClr val="FF0000"/>
                </a:solidFill>
                <a:latin typeface="+mn-ea"/>
                <a:ea typeface="+mn-ea"/>
              </a:rPr>
              <a:t>月出</a:t>
            </a:r>
            <a:r>
              <a:rPr lang="zh-TW" altLang="zh-TW" sz="2800" b="0" dirty="0">
                <a:solidFill>
                  <a:srgbClr val="FF0000"/>
                </a:solidFill>
                <a:latin typeface="+mn-ea"/>
                <a:ea typeface="+mn-ea"/>
              </a:rPr>
              <a:t>》</a:t>
            </a:r>
            <a:r>
              <a:rPr lang="zh-TW" altLang="en-US" sz="2800" b="0" dirty="0">
                <a:solidFill>
                  <a:srgbClr val="FF0000"/>
                </a:solidFill>
                <a:latin typeface="+mn-ea"/>
                <a:ea typeface="+mn-ea"/>
              </a:rPr>
              <a:t>首章的詩句。</a:t>
            </a:r>
            <a:r>
              <a:rPr lang="zh-TW" altLang="en-US" sz="2800" b="0" dirty="0">
                <a:solidFill>
                  <a:srgbClr val="FF3300"/>
                </a:solidFill>
                <a:latin typeface="+mn-ea"/>
                <a:ea typeface="+mn-ea"/>
              </a:rPr>
              <a:t>出自蘇軾</a:t>
            </a:r>
            <a:r>
              <a:rPr lang="zh-TW" altLang="zh-TW" sz="2800" b="0" dirty="0">
                <a:solidFill>
                  <a:srgbClr val="FF3300"/>
                </a:solidFill>
                <a:latin typeface="+mn-ea"/>
                <a:ea typeface="+mn-ea"/>
              </a:rPr>
              <a:t>〈</a:t>
            </a:r>
            <a:r>
              <a:rPr lang="zh-TW" altLang="en-US" sz="2800" b="0" dirty="0">
                <a:solidFill>
                  <a:srgbClr val="FF3300"/>
                </a:solidFill>
                <a:latin typeface="+mn-ea"/>
                <a:ea typeface="+mn-ea"/>
              </a:rPr>
              <a:t>赤壁賦</a:t>
            </a:r>
            <a:r>
              <a:rPr lang="zh-TW" altLang="zh-TW" sz="2800" b="0" dirty="0">
                <a:solidFill>
                  <a:srgbClr val="FF3300"/>
                </a:solidFill>
                <a:latin typeface="+mn-ea"/>
                <a:ea typeface="+mn-ea"/>
              </a:rPr>
              <a:t>〉</a:t>
            </a:r>
            <a:r>
              <a:rPr lang="zh-TW" altLang="en-US" sz="2800" b="0" dirty="0">
                <a:solidFill>
                  <a:srgbClr val="FF3300"/>
                </a:solidFill>
                <a:latin typeface="+mn-ea"/>
                <a:ea typeface="+mn-ea"/>
              </a:rPr>
              <a:t>。 </a:t>
            </a:r>
            <a:endParaRPr lang="en-US" altLang="zh-TW" sz="2800" b="0" dirty="0">
              <a:solidFill>
                <a:srgbClr val="FF0000"/>
              </a:solidFill>
              <a:latin typeface="+mn-ea"/>
              <a:ea typeface="+mn-ea"/>
            </a:endParaRPr>
          </a:p>
          <a:p>
            <a:pPr>
              <a:defRPr/>
            </a:pPr>
            <a:r>
              <a:rPr lang="en-US" altLang="zh-TW" sz="2800" b="0" dirty="0">
                <a:solidFill>
                  <a:srgbClr val="FF0000"/>
                </a:solidFill>
                <a:latin typeface="+mn-ea"/>
                <a:ea typeface="+mn-ea"/>
              </a:rPr>
              <a:t>(D)</a:t>
            </a:r>
            <a:r>
              <a:rPr lang="zh-TW" altLang="en-US" sz="2800" b="0" dirty="0">
                <a:solidFill>
                  <a:srgbClr val="FF0000"/>
                </a:solidFill>
                <a:latin typeface="+mn-ea"/>
                <a:ea typeface="+mn-ea"/>
              </a:rPr>
              <a:t>把唐代賢人和當代人的詩賦刻在樓上，並請託我作一篇文章來記述這件盛事。</a:t>
            </a:r>
            <a:r>
              <a:rPr lang="zh-TW" altLang="en-US" sz="2800" b="0" dirty="0">
                <a:solidFill>
                  <a:srgbClr val="FF3300"/>
                </a:solidFill>
                <a:latin typeface="+mn-ea"/>
                <a:ea typeface="+mn-ea"/>
              </a:rPr>
              <a:t>出自范仲淹</a:t>
            </a:r>
            <a:r>
              <a:rPr lang="zh-TW" altLang="zh-TW" sz="2800" b="0" dirty="0">
                <a:solidFill>
                  <a:srgbClr val="FF3300"/>
                </a:solidFill>
                <a:latin typeface="+mn-ea"/>
                <a:ea typeface="+mn-ea"/>
              </a:rPr>
              <a:t>〈</a:t>
            </a:r>
            <a:r>
              <a:rPr lang="zh-TW" altLang="en-US" sz="2800" b="0" dirty="0">
                <a:solidFill>
                  <a:srgbClr val="FF3300"/>
                </a:solidFill>
                <a:latin typeface="+mn-ea"/>
                <a:ea typeface="+mn-ea"/>
              </a:rPr>
              <a:t>岳陽樓記</a:t>
            </a:r>
            <a:r>
              <a:rPr lang="zh-TW" altLang="zh-TW" sz="2800" b="0" dirty="0">
                <a:solidFill>
                  <a:srgbClr val="FF3300"/>
                </a:solidFill>
                <a:latin typeface="+mn-ea"/>
                <a:ea typeface="+mn-ea"/>
              </a:rPr>
              <a:t>〉</a:t>
            </a:r>
            <a:r>
              <a:rPr lang="zh-TW" altLang="en-US" sz="2800" b="0" dirty="0">
                <a:solidFill>
                  <a:srgbClr val="FF3300"/>
                </a:solidFill>
                <a:latin typeface="+mn-ea"/>
                <a:ea typeface="+mn-ea"/>
              </a:rPr>
              <a:t>。</a:t>
            </a:r>
          </a:p>
          <a:p>
            <a:pPr>
              <a:defRPr/>
            </a:pPr>
            <a:endParaRPr lang="zh-TW" altLang="en-US" sz="2800" b="0" dirty="0">
              <a:solidFill>
                <a:srgbClr val="FF0000"/>
              </a:solidFill>
              <a:latin typeface="+mn-ea"/>
              <a:ea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385763" y="765175"/>
            <a:ext cx="8407400" cy="4406900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44450" indent="0">
              <a:lnSpc>
                <a:spcPct val="120000"/>
              </a:lnSpc>
              <a:spcBef>
                <a:spcPct val="0"/>
              </a:spcBef>
              <a:buFont typeface="Wingdings 2" pitchFamily="18" charset="2"/>
              <a:buNone/>
              <a:defRPr/>
            </a:pPr>
            <a:r>
              <a:rPr lang="en-US" altLang="zh-TW" sz="3200" dirty="0" smtClean="0">
                <a:solidFill>
                  <a:schemeClr val="tx1"/>
                </a:solidFill>
                <a:latin typeface="標楷體" pitchFamily="65" charset="-120"/>
              </a:rPr>
              <a:t>(    )5.</a:t>
            </a:r>
            <a:r>
              <a:rPr lang="zh-TW" altLang="en-US" sz="3200" dirty="0" smtClean="0">
                <a:solidFill>
                  <a:schemeClr val="tx1"/>
                </a:solidFill>
                <a:latin typeface="標楷體" pitchFamily="65" charset="-120"/>
              </a:rPr>
              <a:t>下列成語，何者意義</a:t>
            </a:r>
            <a:r>
              <a:rPr lang="zh-TW" altLang="en-US" sz="3200" b="1" dirty="0" smtClean="0">
                <a:solidFill>
                  <a:schemeClr val="tx1"/>
                </a:solidFill>
                <a:latin typeface="標楷體" pitchFamily="65" charset="-120"/>
              </a:rPr>
              <a:t>相反</a:t>
            </a:r>
            <a:r>
              <a:rPr lang="zh-TW" altLang="en-US" sz="3200" dirty="0" smtClean="0">
                <a:solidFill>
                  <a:schemeClr val="tx1"/>
                </a:solidFill>
                <a:latin typeface="標楷體" pitchFamily="65" charset="-120"/>
              </a:rPr>
              <a:t>？　</a:t>
            </a:r>
            <a:endParaRPr lang="en-US" altLang="zh-TW" sz="3200" dirty="0" smtClean="0">
              <a:solidFill>
                <a:schemeClr val="tx1"/>
              </a:solidFill>
              <a:latin typeface="標楷體" pitchFamily="65" charset="-120"/>
            </a:endParaRPr>
          </a:p>
          <a:p>
            <a:pPr marL="44450" indent="0">
              <a:lnSpc>
                <a:spcPct val="120000"/>
              </a:lnSpc>
              <a:spcBef>
                <a:spcPct val="0"/>
              </a:spcBef>
              <a:buFont typeface="Wingdings 2" pitchFamily="18" charset="2"/>
              <a:buNone/>
              <a:defRPr/>
            </a:pPr>
            <a:r>
              <a:rPr lang="zh-TW" altLang="en-US" sz="3200" dirty="0" smtClean="0">
                <a:solidFill>
                  <a:schemeClr val="tx1"/>
                </a:solidFill>
                <a:latin typeface="標楷體" pitchFamily="65" charset="-120"/>
              </a:rPr>
              <a:t>       （</a:t>
            </a:r>
            <a:r>
              <a:rPr lang="en-US" altLang="zh-TW" sz="3200" dirty="0" smtClean="0">
                <a:solidFill>
                  <a:schemeClr val="tx1"/>
                </a:solidFill>
                <a:latin typeface="標楷體" pitchFamily="65" charset="-120"/>
              </a:rPr>
              <a:t>A</a:t>
            </a:r>
            <a:r>
              <a:rPr lang="zh-TW" altLang="en-US" sz="3200" dirty="0" smtClean="0">
                <a:solidFill>
                  <a:schemeClr val="tx1"/>
                </a:solidFill>
                <a:latin typeface="標楷體" pitchFamily="65" charset="-120"/>
              </a:rPr>
              <a:t>）伯仲之間</a:t>
            </a:r>
            <a:r>
              <a:rPr lang="zh-TW" altLang="zh-TW" sz="3200" dirty="0" smtClean="0">
                <a:solidFill>
                  <a:schemeClr val="tx1"/>
                </a:solidFill>
                <a:latin typeface="標楷體" pitchFamily="65" charset="-120"/>
              </a:rPr>
              <a:t>／</a:t>
            </a:r>
            <a:r>
              <a:rPr lang="zh-TW" altLang="en-US" sz="3200" dirty="0" smtClean="0">
                <a:solidFill>
                  <a:schemeClr val="tx1"/>
                </a:solidFill>
                <a:latin typeface="標楷體" pitchFamily="65" charset="-120"/>
              </a:rPr>
              <a:t>一時瑜亮　</a:t>
            </a:r>
            <a:endParaRPr lang="en-US" altLang="zh-TW" sz="3200" dirty="0" smtClean="0">
              <a:solidFill>
                <a:schemeClr val="tx1"/>
              </a:solidFill>
              <a:latin typeface="標楷體" pitchFamily="65" charset="-120"/>
            </a:endParaRPr>
          </a:p>
          <a:p>
            <a:pPr marL="44450" indent="0">
              <a:lnSpc>
                <a:spcPct val="120000"/>
              </a:lnSpc>
              <a:spcBef>
                <a:spcPct val="0"/>
              </a:spcBef>
              <a:buFont typeface="Wingdings 2" pitchFamily="18" charset="2"/>
              <a:buNone/>
              <a:defRPr/>
            </a:pPr>
            <a:r>
              <a:rPr lang="zh-TW" altLang="en-US" sz="3200" dirty="0" smtClean="0">
                <a:solidFill>
                  <a:schemeClr val="tx1"/>
                </a:solidFill>
                <a:latin typeface="標楷體" pitchFamily="65" charset="-120"/>
              </a:rPr>
              <a:t>       （</a:t>
            </a:r>
            <a:r>
              <a:rPr lang="en-US" altLang="zh-TW" sz="3200" dirty="0" smtClean="0">
                <a:solidFill>
                  <a:schemeClr val="tx1"/>
                </a:solidFill>
                <a:latin typeface="標楷體" pitchFamily="65" charset="-120"/>
              </a:rPr>
              <a:t>B</a:t>
            </a:r>
            <a:r>
              <a:rPr lang="zh-TW" altLang="en-US" sz="3200" dirty="0" smtClean="0">
                <a:solidFill>
                  <a:schemeClr val="tx1"/>
                </a:solidFill>
                <a:latin typeface="標楷體" pitchFamily="65" charset="-120"/>
              </a:rPr>
              <a:t>）敝帚自珍</a:t>
            </a:r>
            <a:r>
              <a:rPr lang="zh-TW" altLang="zh-TW" sz="3200" dirty="0" smtClean="0">
                <a:solidFill>
                  <a:schemeClr val="tx1"/>
                </a:solidFill>
                <a:latin typeface="標楷體" pitchFamily="65" charset="-120"/>
              </a:rPr>
              <a:t>／</a:t>
            </a:r>
            <a:r>
              <a:rPr lang="zh-TW" altLang="en-US" sz="3200" dirty="0" smtClean="0">
                <a:solidFill>
                  <a:schemeClr val="tx1"/>
                </a:solidFill>
                <a:latin typeface="標楷體" pitchFamily="65" charset="-120"/>
              </a:rPr>
              <a:t>孤芳自賞　</a:t>
            </a:r>
            <a:endParaRPr lang="en-US" altLang="zh-TW" sz="3200" dirty="0" smtClean="0">
              <a:solidFill>
                <a:schemeClr val="tx1"/>
              </a:solidFill>
              <a:latin typeface="標楷體" pitchFamily="65" charset="-120"/>
            </a:endParaRPr>
          </a:p>
          <a:p>
            <a:pPr marL="44450" indent="0">
              <a:lnSpc>
                <a:spcPct val="120000"/>
              </a:lnSpc>
              <a:spcBef>
                <a:spcPct val="0"/>
              </a:spcBef>
              <a:buFont typeface="Wingdings 2" pitchFamily="18" charset="2"/>
              <a:buNone/>
              <a:defRPr/>
            </a:pPr>
            <a:r>
              <a:rPr lang="zh-TW" altLang="en-US" sz="3200" dirty="0" smtClean="0">
                <a:solidFill>
                  <a:schemeClr val="tx1"/>
                </a:solidFill>
                <a:latin typeface="標楷體" pitchFamily="65" charset="-120"/>
              </a:rPr>
              <a:t>       （</a:t>
            </a:r>
            <a:r>
              <a:rPr lang="en-US" altLang="zh-TW" sz="3200" dirty="0" smtClean="0">
                <a:solidFill>
                  <a:schemeClr val="tx1"/>
                </a:solidFill>
                <a:latin typeface="標楷體" pitchFamily="65" charset="-120"/>
              </a:rPr>
              <a:t>C</a:t>
            </a:r>
            <a:r>
              <a:rPr lang="zh-TW" altLang="en-US" sz="3200" dirty="0" smtClean="0">
                <a:solidFill>
                  <a:schemeClr val="tx1"/>
                </a:solidFill>
                <a:latin typeface="標楷體" pitchFamily="65" charset="-120"/>
              </a:rPr>
              <a:t>）辭無所假</a:t>
            </a:r>
            <a:r>
              <a:rPr lang="zh-TW" altLang="zh-TW" sz="3200" dirty="0" smtClean="0">
                <a:solidFill>
                  <a:schemeClr val="tx1"/>
                </a:solidFill>
                <a:latin typeface="標楷體" pitchFamily="65" charset="-120"/>
              </a:rPr>
              <a:t>／</a:t>
            </a:r>
            <a:r>
              <a:rPr lang="zh-TW" altLang="en-US" sz="3200" dirty="0" smtClean="0">
                <a:solidFill>
                  <a:schemeClr val="tx1"/>
                </a:solidFill>
                <a:latin typeface="標楷體" pitchFamily="65" charset="-120"/>
              </a:rPr>
              <a:t>拾人牙慧　</a:t>
            </a:r>
            <a:endParaRPr lang="en-US" altLang="zh-TW" sz="3200" dirty="0" smtClean="0">
              <a:solidFill>
                <a:schemeClr val="tx1"/>
              </a:solidFill>
              <a:latin typeface="標楷體" pitchFamily="65" charset="-120"/>
            </a:endParaRPr>
          </a:p>
          <a:p>
            <a:pPr marL="44450" indent="0">
              <a:lnSpc>
                <a:spcPct val="120000"/>
              </a:lnSpc>
              <a:spcBef>
                <a:spcPct val="0"/>
              </a:spcBef>
              <a:buFont typeface="Wingdings 2" pitchFamily="18" charset="2"/>
              <a:buNone/>
              <a:defRPr/>
            </a:pPr>
            <a:r>
              <a:rPr lang="zh-TW" altLang="en-US" sz="3200" dirty="0" smtClean="0">
                <a:solidFill>
                  <a:schemeClr val="tx1"/>
                </a:solidFill>
                <a:latin typeface="標楷體" pitchFamily="65" charset="-120"/>
              </a:rPr>
              <a:t>       （</a:t>
            </a:r>
            <a:r>
              <a:rPr lang="en-US" altLang="zh-TW" sz="3200" dirty="0" smtClean="0">
                <a:solidFill>
                  <a:schemeClr val="tx1"/>
                </a:solidFill>
                <a:latin typeface="標楷體" pitchFamily="65" charset="-120"/>
              </a:rPr>
              <a:t>D</a:t>
            </a:r>
            <a:r>
              <a:rPr lang="zh-TW" altLang="en-US" sz="3200" dirty="0" smtClean="0">
                <a:solidFill>
                  <a:schemeClr val="tx1"/>
                </a:solidFill>
                <a:latin typeface="標楷體" pitchFamily="65" charset="-120"/>
              </a:rPr>
              <a:t>）滿腹經綸</a:t>
            </a:r>
            <a:r>
              <a:rPr lang="zh-TW" altLang="zh-TW" sz="3200" dirty="0" smtClean="0">
                <a:solidFill>
                  <a:schemeClr val="tx1"/>
                </a:solidFill>
                <a:latin typeface="標楷體" pitchFamily="65" charset="-120"/>
              </a:rPr>
              <a:t>／</a:t>
            </a:r>
            <a:r>
              <a:rPr lang="zh-TW" altLang="en-US" sz="3200" dirty="0" smtClean="0">
                <a:solidFill>
                  <a:schemeClr val="tx1"/>
                </a:solidFill>
                <a:latin typeface="標楷體" pitchFamily="65" charset="-120"/>
              </a:rPr>
              <a:t>學無所遺</a:t>
            </a:r>
          </a:p>
          <a:p>
            <a:pPr marL="44450" indent="0">
              <a:defRPr/>
            </a:pPr>
            <a:endParaRPr lang="zh-TW" altLang="en-US" sz="3200" dirty="0" smtClean="0">
              <a:solidFill>
                <a:schemeClr val="tx1"/>
              </a:solidFill>
              <a:latin typeface="標楷體" pitchFamily="65" charset="-120"/>
            </a:endParaRPr>
          </a:p>
        </p:txBody>
      </p:sp>
      <p:sp>
        <p:nvSpPr>
          <p:cNvPr id="68615" name="Text Box 7"/>
          <p:cNvSpPr txBox="1">
            <a:spLocks noChangeArrowheads="1"/>
          </p:cNvSpPr>
          <p:nvPr/>
        </p:nvSpPr>
        <p:spPr bwMode="auto">
          <a:xfrm>
            <a:off x="971550" y="765175"/>
            <a:ext cx="93503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1pPr>
            <a:lvl2pPr marL="742950" indent="-285750">
              <a:defRPr sz="28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2pPr>
            <a:lvl3pPr marL="1143000" indent="-228600">
              <a:defRPr sz="16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3pPr>
            <a:lvl4pPr marL="1600200" indent="-228600">
              <a:defRPr sz="14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4pPr>
            <a:lvl5pPr marL="2057400" indent="-228600"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9pPr>
          </a:lstStyle>
          <a:p>
            <a:pPr algn="just" eaLnBrk="0" hangingPunct="0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None/>
            </a:pPr>
            <a:r>
              <a:rPr lang="en-US" altLang="zh-TW" sz="3200">
                <a:solidFill>
                  <a:srgbClr val="FF0000"/>
                </a:solidFill>
                <a:latin typeface="標楷體" pitchFamily="65" charset="-120"/>
              </a:rPr>
              <a:t>C</a:t>
            </a:r>
          </a:p>
        </p:txBody>
      </p:sp>
      <p:pic>
        <p:nvPicPr>
          <p:cNvPr id="144388" name="Picture 8" descr="下一頁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6165850"/>
            <a:ext cx="13684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內容版面配置區 1"/>
          <p:cNvSpPr>
            <a:spLocks/>
          </p:cNvSpPr>
          <p:nvPr/>
        </p:nvSpPr>
        <p:spPr bwMode="auto">
          <a:xfrm>
            <a:off x="0" y="3716338"/>
            <a:ext cx="9180513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44450" eaLnBrk="0" hangingPunct="0">
              <a:lnSpc>
                <a:spcPct val="110000"/>
              </a:lnSpc>
              <a:buClr>
                <a:schemeClr val="accent1"/>
              </a:buClr>
              <a:buFont typeface="Wingdings 2" pitchFamily="18" charset="2"/>
              <a:buNone/>
            </a:pPr>
            <a:r>
              <a:rPr kumimoji="0" lang="zh-TW" altLang="en-US" sz="3200" b="0">
                <a:solidFill>
                  <a:srgbClr val="FF3300"/>
                </a:solidFill>
                <a:latin typeface="標楷體" pitchFamily="65" charset="-120"/>
                <a:ea typeface="標楷體" pitchFamily="65" charset="-120"/>
              </a:rPr>
              <a:t>（</a:t>
            </a:r>
            <a:r>
              <a:rPr kumimoji="0" lang="en-US" altLang="zh-TW" sz="3200" b="0">
                <a:solidFill>
                  <a:srgbClr val="FF3300"/>
                </a:solidFill>
                <a:latin typeface="標楷體" pitchFamily="65" charset="-120"/>
                <a:ea typeface="標楷體" pitchFamily="65" charset="-120"/>
              </a:rPr>
              <a:t>A</a:t>
            </a:r>
            <a:r>
              <a:rPr kumimoji="0" lang="zh-TW" altLang="en-US" sz="3200" b="0">
                <a:solidFill>
                  <a:srgbClr val="FF3300"/>
                </a:solidFill>
                <a:latin typeface="標楷體" pitchFamily="65" charset="-120"/>
                <a:ea typeface="標楷體" pitchFamily="65" charset="-120"/>
              </a:rPr>
              <a:t>）伯仲之間：不相上下，難分優劣／一時瑜亮</a:t>
            </a:r>
          </a:p>
          <a:p>
            <a:pPr marL="44450" eaLnBrk="0" hangingPunct="0">
              <a:lnSpc>
                <a:spcPct val="110000"/>
              </a:lnSpc>
              <a:buClr>
                <a:schemeClr val="accent1"/>
              </a:buClr>
              <a:buFont typeface="Wingdings 2" pitchFamily="18" charset="2"/>
              <a:buNone/>
            </a:pPr>
            <a:r>
              <a:rPr kumimoji="0" lang="zh-TW" altLang="en-US" sz="3200" b="0">
                <a:solidFill>
                  <a:srgbClr val="FF3300"/>
                </a:solidFill>
                <a:latin typeface="標楷體" pitchFamily="65" charset="-120"/>
                <a:ea typeface="標楷體" pitchFamily="65" charset="-120"/>
              </a:rPr>
              <a:t>     ：形容彼此才華相當，不相上下。</a:t>
            </a:r>
            <a:endParaRPr kumimoji="0" lang="en-US" altLang="zh-TW" sz="3200" b="0">
              <a:solidFill>
                <a:srgbClr val="FF3300"/>
              </a:solidFill>
              <a:latin typeface="標楷體" pitchFamily="65" charset="-120"/>
              <a:ea typeface="標楷體" pitchFamily="65" charset="-120"/>
            </a:endParaRPr>
          </a:p>
          <a:p>
            <a:pPr marL="44450" eaLnBrk="0" hangingPunct="0">
              <a:lnSpc>
                <a:spcPct val="110000"/>
              </a:lnSpc>
              <a:buClr>
                <a:schemeClr val="accent1"/>
              </a:buClr>
              <a:buFont typeface="Wingdings 2" pitchFamily="18" charset="2"/>
              <a:buNone/>
            </a:pPr>
            <a:r>
              <a:rPr kumimoji="0" lang="zh-TW" altLang="en-US" sz="3200" b="0">
                <a:solidFill>
                  <a:srgbClr val="FF3300"/>
                </a:solidFill>
                <a:latin typeface="標楷體" pitchFamily="65" charset="-120"/>
                <a:ea typeface="標楷體" pitchFamily="65" charset="-120"/>
              </a:rPr>
              <a:t>（</a:t>
            </a:r>
            <a:r>
              <a:rPr kumimoji="0" lang="en-US" altLang="zh-TW" sz="3200" b="0">
                <a:solidFill>
                  <a:srgbClr val="FF3300"/>
                </a:solidFill>
                <a:latin typeface="標楷體" pitchFamily="65" charset="-120"/>
                <a:ea typeface="標楷體" pitchFamily="65" charset="-120"/>
              </a:rPr>
              <a:t>B</a:t>
            </a:r>
            <a:r>
              <a:rPr kumimoji="0" lang="zh-TW" altLang="en-US" sz="3200" b="0">
                <a:solidFill>
                  <a:srgbClr val="FF3300"/>
                </a:solidFill>
                <a:latin typeface="標楷體" pitchFamily="65" charset="-120"/>
                <a:ea typeface="標楷體" pitchFamily="65" charset="-120"/>
              </a:rPr>
              <a:t>）孤芳自賞：比喻自命清高，自我欣賞。</a:t>
            </a:r>
            <a:endParaRPr kumimoji="0" lang="en-US" altLang="zh-TW" sz="3200" b="0">
              <a:solidFill>
                <a:srgbClr val="FF3300"/>
              </a:solidFill>
              <a:latin typeface="標楷體" pitchFamily="65" charset="-120"/>
              <a:ea typeface="標楷體" pitchFamily="65" charset="-120"/>
            </a:endParaRPr>
          </a:p>
          <a:p>
            <a:pPr marL="44450" eaLnBrk="0" hangingPunct="0">
              <a:lnSpc>
                <a:spcPct val="110000"/>
              </a:lnSpc>
              <a:buClr>
                <a:schemeClr val="accent1"/>
              </a:buClr>
              <a:buFont typeface="Wingdings 2" pitchFamily="18" charset="2"/>
              <a:buNone/>
            </a:pPr>
            <a:r>
              <a:rPr kumimoji="0" lang="zh-TW" altLang="en-US" sz="3200" b="0">
                <a:solidFill>
                  <a:srgbClr val="FF3300"/>
                </a:solidFill>
                <a:latin typeface="標楷體" pitchFamily="65" charset="-120"/>
                <a:ea typeface="標楷體" pitchFamily="65" charset="-120"/>
              </a:rPr>
              <a:t>（</a:t>
            </a:r>
            <a:r>
              <a:rPr kumimoji="0" lang="en-US" altLang="zh-TW" sz="3200" b="0">
                <a:solidFill>
                  <a:srgbClr val="FF3300"/>
                </a:solidFill>
                <a:latin typeface="標楷體" pitchFamily="65" charset="-120"/>
                <a:ea typeface="標楷體" pitchFamily="65" charset="-120"/>
              </a:rPr>
              <a:t>C</a:t>
            </a:r>
            <a:r>
              <a:rPr kumimoji="0" lang="zh-TW" altLang="en-US" sz="3200" b="0">
                <a:solidFill>
                  <a:srgbClr val="FF3300"/>
                </a:solidFill>
                <a:latin typeface="標楷體" pitchFamily="65" charset="-120"/>
                <a:ea typeface="標楷體" pitchFamily="65" charset="-120"/>
              </a:rPr>
              <a:t>）拾人牙慧：比喻抄襲他人的言論或主張。</a:t>
            </a:r>
            <a:endParaRPr kumimoji="0" lang="en-US" altLang="zh-TW" sz="3200" b="0">
              <a:solidFill>
                <a:srgbClr val="FF3300"/>
              </a:solidFill>
              <a:latin typeface="標楷體" pitchFamily="65" charset="-120"/>
              <a:ea typeface="標楷體" pitchFamily="65" charset="-120"/>
            </a:endParaRPr>
          </a:p>
          <a:p>
            <a:pPr marL="44450" eaLnBrk="0" hangingPunct="0">
              <a:lnSpc>
                <a:spcPct val="110000"/>
              </a:lnSpc>
              <a:buClr>
                <a:schemeClr val="accent1"/>
              </a:buClr>
              <a:buFont typeface="Wingdings 2" pitchFamily="18" charset="2"/>
              <a:buNone/>
            </a:pPr>
            <a:r>
              <a:rPr kumimoji="0" lang="zh-TW" altLang="en-US" sz="3200" b="0">
                <a:solidFill>
                  <a:srgbClr val="FF3300"/>
                </a:solidFill>
                <a:latin typeface="標楷體" pitchFamily="65" charset="-120"/>
                <a:ea typeface="標楷體" pitchFamily="65" charset="-120"/>
              </a:rPr>
              <a:t>（</a:t>
            </a:r>
            <a:r>
              <a:rPr kumimoji="0" lang="en-US" altLang="zh-TW" sz="3200" b="0">
                <a:solidFill>
                  <a:srgbClr val="FF3300"/>
                </a:solidFill>
                <a:latin typeface="標楷體" pitchFamily="65" charset="-120"/>
                <a:ea typeface="標楷體" pitchFamily="65" charset="-120"/>
              </a:rPr>
              <a:t>D</a:t>
            </a:r>
            <a:r>
              <a:rPr kumimoji="0" lang="zh-TW" altLang="en-US" sz="3200" b="0">
                <a:solidFill>
                  <a:srgbClr val="FF3300"/>
                </a:solidFill>
                <a:latin typeface="標楷體" pitchFamily="65" charset="-120"/>
                <a:ea typeface="標楷體" pitchFamily="65" charset="-120"/>
              </a:rPr>
              <a:t>）滿腹經綸：形容才識豐富。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86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86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323850" y="762000"/>
            <a:ext cx="8407400" cy="5586413"/>
          </a:xfrm>
        </p:spPr>
        <p:txBody>
          <a:bodyPr wrap="square" numCol="1" anchor="t" anchorCtr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ct val="108000"/>
              </a:lnSpc>
              <a:spcBef>
                <a:spcPct val="0"/>
              </a:spcBef>
              <a:buFont typeface="Wingdings 2" pitchFamily="18" charset="2"/>
              <a:buNone/>
              <a:defRPr/>
            </a:pPr>
            <a:r>
              <a:rPr lang="en-US" altLang="zh-TW" sz="2800" dirty="0" smtClean="0">
                <a:solidFill>
                  <a:schemeClr val="tx1"/>
                </a:solidFill>
                <a:latin typeface="標楷體" pitchFamily="65" charset="-120"/>
              </a:rPr>
              <a:t>(    )6.</a:t>
            </a:r>
            <a:r>
              <a:rPr lang="zh-TW" altLang="en-US" sz="2800" dirty="0" smtClean="0">
                <a:solidFill>
                  <a:schemeClr val="tx1"/>
                </a:solidFill>
                <a:latin typeface="標楷體" pitchFamily="65" charset="-120"/>
              </a:rPr>
              <a:t>「西伯幽而演</a:t>
            </a:r>
            <a:r>
              <a:rPr lang="zh-TW" altLang="zh-TW" sz="2800" dirty="0" smtClean="0">
                <a:solidFill>
                  <a:schemeClr val="tx1"/>
                </a:solidFill>
                <a:latin typeface="標楷體" pitchFamily="65" charset="-120"/>
              </a:rPr>
              <a:t>《</a:t>
            </a:r>
            <a:r>
              <a:rPr lang="zh-TW" altLang="en-US" sz="2800" dirty="0" smtClean="0">
                <a:solidFill>
                  <a:schemeClr val="tx1"/>
                </a:solidFill>
                <a:latin typeface="標楷體" pitchFamily="65" charset="-120"/>
              </a:rPr>
              <a:t>易</a:t>
            </a:r>
            <a:r>
              <a:rPr lang="zh-TW" altLang="zh-TW" sz="2800" dirty="0" smtClean="0">
                <a:solidFill>
                  <a:schemeClr val="tx1"/>
                </a:solidFill>
                <a:latin typeface="標楷體" pitchFamily="65" charset="-120"/>
              </a:rPr>
              <a:t>》</a:t>
            </a:r>
            <a:r>
              <a:rPr lang="zh-TW" altLang="en-US" sz="2800" dirty="0" smtClean="0">
                <a:solidFill>
                  <a:schemeClr val="tx1"/>
                </a:solidFill>
                <a:latin typeface="標楷體" pitchFamily="65" charset="-120"/>
              </a:rPr>
              <a:t>，周旦顯而制</a:t>
            </a:r>
            <a:r>
              <a:rPr lang="zh-TW" altLang="zh-TW" sz="2800" dirty="0" smtClean="0">
                <a:solidFill>
                  <a:schemeClr val="tx1"/>
                </a:solidFill>
                <a:latin typeface="標楷體" pitchFamily="65" charset="-120"/>
              </a:rPr>
              <a:t>《</a:t>
            </a:r>
            <a:r>
              <a:rPr lang="zh-TW" altLang="en-US" sz="2800" dirty="0" smtClean="0">
                <a:solidFill>
                  <a:schemeClr val="tx1"/>
                </a:solidFill>
                <a:latin typeface="標楷體" pitchFamily="65" charset="-120"/>
              </a:rPr>
              <a:t>禮</a:t>
            </a:r>
            <a:r>
              <a:rPr lang="zh-TW" altLang="zh-TW" sz="2800" dirty="0" smtClean="0">
                <a:solidFill>
                  <a:schemeClr val="tx1"/>
                </a:solidFill>
                <a:latin typeface="標楷體" pitchFamily="65" charset="-120"/>
              </a:rPr>
              <a:t>》</a:t>
            </a:r>
            <a:r>
              <a:rPr lang="zh-TW" altLang="en-US" sz="2800" dirty="0" smtClean="0">
                <a:solidFill>
                  <a:schemeClr val="tx1"/>
                </a:solidFill>
                <a:latin typeface="標楷體" pitchFamily="65" charset="-120"/>
              </a:rPr>
              <a:t>，不以隱約而弗務，不以康樂而加思。」屬於「錯綜」修辭，下列何者</a:t>
            </a:r>
            <a:r>
              <a:rPr lang="zh-TW" altLang="en-US" sz="2800" b="1" dirty="0" smtClean="0">
                <a:solidFill>
                  <a:schemeClr val="tx1"/>
                </a:solidFill>
                <a:latin typeface="標楷體" pitchFamily="65" charset="-120"/>
              </a:rPr>
              <a:t>沒有</a:t>
            </a:r>
            <a:r>
              <a:rPr lang="zh-TW" altLang="en-US" sz="2800" dirty="0" smtClean="0">
                <a:solidFill>
                  <a:schemeClr val="tx1"/>
                </a:solidFill>
                <a:latin typeface="標楷體" pitchFamily="65" charset="-120"/>
              </a:rPr>
              <a:t>運用相同的修辭句法？　</a:t>
            </a:r>
            <a:endParaRPr lang="en-US" altLang="zh-TW" sz="2800" dirty="0" smtClean="0">
              <a:solidFill>
                <a:schemeClr val="tx1"/>
              </a:solidFill>
              <a:latin typeface="標楷體" pitchFamily="65" charset="-120"/>
            </a:endParaRPr>
          </a:p>
          <a:p>
            <a:pPr algn="just">
              <a:lnSpc>
                <a:spcPct val="108000"/>
              </a:lnSpc>
              <a:spcBef>
                <a:spcPct val="0"/>
              </a:spcBef>
              <a:buFont typeface="Wingdings 2" pitchFamily="18" charset="2"/>
              <a:buNone/>
              <a:defRPr/>
            </a:pPr>
            <a:r>
              <a:rPr lang="zh-TW" altLang="en-US" sz="2800" dirty="0" smtClean="0">
                <a:solidFill>
                  <a:schemeClr val="tx1"/>
                </a:solidFill>
                <a:latin typeface="標楷體" pitchFamily="65" charset="-120"/>
              </a:rPr>
              <a:t>       （</a:t>
            </a:r>
            <a:r>
              <a:rPr lang="en-US" altLang="zh-TW" sz="2800" dirty="0" smtClean="0">
                <a:solidFill>
                  <a:schemeClr val="tx1"/>
                </a:solidFill>
                <a:latin typeface="標楷體" pitchFamily="65" charset="-120"/>
              </a:rPr>
              <a:t>A</a:t>
            </a:r>
            <a:r>
              <a:rPr lang="zh-TW" altLang="en-US" sz="2800" dirty="0" smtClean="0">
                <a:solidFill>
                  <a:schemeClr val="tx1"/>
                </a:solidFill>
                <a:latin typeface="標楷體" pitchFamily="65" charset="-120"/>
              </a:rPr>
              <a:t>）漁樵於江渚之上，侶魚蝦而友麋鹿</a:t>
            </a:r>
          </a:p>
          <a:p>
            <a:pPr algn="just">
              <a:lnSpc>
                <a:spcPct val="108000"/>
              </a:lnSpc>
              <a:spcBef>
                <a:spcPct val="0"/>
              </a:spcBef>
              <a:buFont typeface="Wingdings 2" pitchFamily="18" charset="2"/>
              <a:buNone/>
              <a:defRPr/>
            </a:pPr>
            <a:r>
              <a:rPr lang="zh-TW" altLang="en-US" sz="2800" dirty="0" smtClean="0">
                <a:solidFill>
                  <a:schemeClr val="tx1"/>
                </a:solidFill>
                <a:latin typeface="標楷體" pitchFamily="65" charset="-120"/>
              </a:rPr>
              <a:t>       （</a:t>
            </a:r>
            <a:r>
              <a:rPr lang="en-US" altLang="zh-TW" sz="2800" dirty="0" smtClean="0">
                <a:solidFill>
                  <a:schemeClr val="tx1"/>
                </a:solidFill>
                <a:latin typeface="標楷體" pitchFamily="65" charset="-120"/>
              </a:rPr>
              <a:t>B</a:t>
            </a:r>
            <a:r>
              <a:rPr lang="zh-TW" altLang="en-US" sz="2800" dirty="0" smtClean="0">
                <a:solidFill>
                  <a:schemeClr val="tx1"/>
                </a:solidFill>
                <a:latin typeface="標楷體" pitchFamily="65" charset="-120"/>
              </a:rPr>
              <a:t>）句讀之不知，惑之不解，或師焉，</a:t>
            </a:r>
            <a:r>
              <a:rPr lang="en-US" altLang="zh-TW" sz="2800" dirty="0" smtClean="0">
                <a:solidFill>
                  <a:schemeClr val="tx1"/>
                </a:solidFill>
                <a:latin typeface="標楷體" pitchFamily="65" charset="-120"/>
              </a:rPr>
              <a:t>		</a:t>
            </a:r>
            <a:r>
              <a:rPr lang="zh-TW" altLang="en-US" sz="2800" dirty="0" smtClean="0">
                <a:solidFill>
                  <a:schemeClr val="tx1"/>
                </a:solidFill>
                <a:latin typeface="標楷體" pitchFamily="65" charset="-120"/>
              </a:rPr>
              <a:t>   或不焉　</a:t>
            </a:r>
            <a:endParaRPr lang="en-US" altLang="zh-TW" sz="2800" dirty="0" smtClean="0">
              <a:solidFill>
                <a:schemeClr val="tx1"/>
              </a:solidFill>
              <a:latin typeface="標楷體" pitchFamily="65" charset="-120"/>
            </a:endParaRPr>
          </a:p>
          <a:p>
            <a:pPr algn="just">
              <a:lnSpc>
                <a:spcPct val="108000"/>
              </a:lnSpc>
              <a:spcBef>
                <a:spcPct val="0"/>
              </a:spcBef>
              <a:buFont typeface="Wingdings 2" pitchFamily="18" charset="2"/>
              <a:buNone/>
              <a:defRPr/>
            </a:pPr>
            <a:r>
              <a:rPr lang="zh-TW" altLang="en-US" sz="2800" dirty="0" smtClean="0">
                <a:solidFill>
                  <a:schemeClr val="tx1"/>
                </a:solidFill>
                <a:latin typeface="標楷體" pitchFamily="65" charset="-120"/>
              </a:rPr>
              <a:t>       （</a:t>
            </a:r>
            <a:r>
              <a:rPr lang="en-US" altLang="zh-TW" sz="2800" dirty="0" smtClean="0">
                <a:solidFill>
                  <a:schemeClr val="tx1"/>
                </a:solidFill>
                <a:latin typeface="標楷體" pitchFamily="65" charset="-120"/>
              </a:rPr>
              <a:t>C</a:t>
            </a:r>
            <a:r>
              <a:rPr lang="zh-TW" altLang="en-US" sz="2800" dirty="0" smtClean="0">
                <a:solidFill>
                  <a:schemeClr val="tx1"/>
                </a:solidFill>
                <a:latin typeface="標楷體" pitchFamily="65" charset="-120"/>
              </a:rPr>
              <a:t>）惟江上之清風，與山間之明月，耳</a:t>
            </a:r>
            <a:r>
              <a:rPr lang="en-US" altLang="zh-TW" sz="2800" dirty="0" smtClean="0">
                <a:solidFill>
                  <a:schemeClr val="tx1"/>
                </a:solidFill>
                <a:latin typeface="標楷體" pitchFamily="65" charset="-120"/>
              </a:rPr>
              <a:t>		</a:t>
            </a:r>
            <a:r>
              <a:rPr lang="zh-TW" altLang="en-US" sz="2800" dirty="0" smtClean="0">
                <a:solidFill>
                  <a:schemeClr val="tx1"/>
                </a:solidFill>
                <a:latin typeface="標楷體" pitchFamily="65" charset="-120"/>
              </a:rPr>
              <a:t>   得之而為聲，目遇之而成色       </a:t>
            </a:r>
          </a:p>
          <a:p>
            <a:pPr algn="just">
              <a:lnSpc>
                <a:spcPct val="108000"/>
              </a:lnSpc>
              <a:spcBef>
                <a:spcPct val="0"/>
              </a:spcBef>
              <a:buFont typeface="Wingdings 2" pitchFamily="18" charset="2"/>
              <a:buNone/>
              <a:defRPr/>
            </a:pPr>
            <a:r>
              <a:rPr lang="zh-TW" altLang="en-US" sz="2800" dirty="0" smtClean="0">
                <a:solidFill>
                  <a:schemeClr val="tx1"/>
                </a:solidFill>
                <a:latin typeface="標楷體" pitchFamily="65" charset="-120"/>
              </a:rPr>
              <a:t>       （</a:t>
            </a:r>
            <a:r>
              <a:rPr lang="en-US" altLang="zh-TW" sz="2800" dirty="0" smtClean="0">
                <a:solidFill>
                  <a:schemeClr val="tx1"/>
                </a:solidFill>
                <a:latin typeface="標楷體" pitchFamily="65" charset="-120"/>
              </a:rPr>
              <a:t>D</a:t>
            </a:r>
            <a:r>
              <a:rPr lang="zh-TW" altLang="en-US" sz="2800" dirty="0" smtClean="0">
                <a:solidFill>
                  <a:schemeClr val="tx1"/>
                </a:solidFill>
                <a:latin typeface="標楷體" pitchFamily="65" charset="-120"/>
              </a:rPr>
              <a:t>）仰觀宇宙之大，俯察品類之盛，所</a:t>
            </a:r>
            <a:r>
              <a:rPr lang="en-US" altLang="zh-TW" sz="2800" dirty="0" smtClean="0">
                <a:solidFill>
                  <a:schemeClr val="tx1"/>
                </a:solidFill>
                <a:latin typeface="標楷體" pitchFamily="65" charset="-120"/>
              </a:rPr>
              <a:t>		</a:t>
            </a:r>
            <a:r>
              <a:rPr lang="zh-TW" altLang="en-US" sz="2800" dirty="0" smtClean="0">
                <a:solidFill>
                  <a:schemeClr val="tx1"/>
                </a:solidFill>
                <a:latin typeface="標楷體" pitchFamily="65" charset="-120"/>
              </a:rPr>
              <a:t>   以遊目騁懷，足以極視聽之娛　</a:t>
            </a:r>
            <a:endParaRPr lang="en-US" altLang="zh-TW" sz="2800" dirty="0" smtClean="0">
              <a:solidFill>
                <a:schemeClr val="tx1"/>
              </a:solidFill>
              <a:latin typeface="標楷體" pitchFamily="65" charset="-120"/>
            </a:endParaRPr>
          </a:p>
        </p:txBody>
      </p:sp>
      <p:sp>
        <p:nvSpPr>
          <p:cNvPr id="70667" name="Text Box 11"/>
          <p:cNvSpPr txBox="1">
            <a:spLocks noChangeArrowheads="1"/>
          </p:cNvSpPr>
          <p:nvPr/>
        </p:nvSpPr>
        <p:spPr bwMode="auto">
          <a:xfrm>
            <a:off x="785813" y="762000"/>
            <a:ext cx="935037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1pPr>
            <a:lvl2pPr marL="742950" indent="-285750">
              <a:defRPr sz="28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2pPr>
            <a:lvl3pPr marL="1143000" indent="-228600">
              <a:defRPr sz="16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3pPr>
            <a:lvl4pPr marL="1600200" indent="-228600">
              <a:defRPr sz="14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4pPr>
            <a:lvl5pPr marL="2057400" indent="-228600"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9pPr>
          </a:lstStyle>
          <a:p>
            <a:pPr algn="just" eaLnBrk="0" hangingPunct="0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None/>
            </a:pPr>
            <a:r>
              <a:rPr lang="en-US" altLang="zh-TW" sz="3200">
                <a:solidFill>
                  <a:srgbClr val="FF0000"/>
                </a:solidFill>
                <a:latin typeface="標楷體" pitchFamily="65" charset="-120"/>
              </a:rPr>
              <a:t>D</a:t>
            </a:r>
          </a:p>
        </p:txBody>
      </p:sp>
      <p:pic>
        <p:nvPicPr>
          <p:cNvPr id="145412" name="Picture 12" descr="下一頁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6165850"/>
            <a:ext cx="13684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06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06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179388" y="809625"/>
            <a:ext cx="8856662" cy="4995863"/>
          </a:xfrm>
        </p:spPr>
        <p:txBody>
          <a:bodyPr wrap="square" numCol="1" anchor="t" anchorCtr="0" compatLnSpc="1">
            <a:prstTxWarp prst="textNoShape">
              <a:avLst/>
            </a:prstTxWarp>
            <a:noAutofit/>
          </a:bodyPr>
          <a:lstStyle/>
          <a:p>
            <a:pPr marL="44450" indent="0" algn="just">
              <a:lnSpc>
                <a:spcPct val="120000"/>
              </a:lnSpc>
              <a:spcBef>
                <a:spcPct val="0"/>
              </a:spcBef>
              <a:buNone/>
              <a:defRPr/>
            </a:pPr>
            <a:r>
              <a:rPr lang="zh-TW" altLang="en-US" sz="2800" dirty="0" smtClean="0">
                <a:solidFill>
                  <a:srgbClr val="FF3300"/>
                </a:solidFill>
                <a:latin typeface="標楷體" pitchFamily="65" charset="-120"/>
              </a:rPr>
              <a:t>（</a:t>
            </a:r>
            <a:r>
              <a:rPr lang="en-US" altLang="zh-TW" sz="2800" dirty="0" smtClean="0">
                <a:solidFill>
                  <a:srgbClr val="FF3300"/>
                </a:solidFill>
                <a:latin typeface="標楷體" pitchFamily="65" charset="-120"/>
              </a:rPr>
              <a:t>A</a:t>
            </a:r>
            <a:r>
              <a:rPr lang="zh-TW" altLang="en-US" sz="2800" dirty="0" smtClean="0">
                <a:solidFill>
                  <a:srgbClr val="FF3300"/>
                </a:solidFill>
                <a:latin typeface="標楷體" pitchFamily="65" charset="-120"/>
              </a:rPr>
              <a:t>）原句式：「漁於江之上而侶魚蝦，樵於渚之上而友</a:t>
            </a:r>
            <a:r>
              <a:rPr lang="zh-TW" altLang="en-US" sz="2800" dirty="0">
                <a:solidFill>
                  <a:srgbClr val="FF3300"/>
                </a:solidFill>
                <a:latin typeface="標楷體" pitchFamily="65" charset="-120"/>
              </a:rPr>
              <a:t>麋鹿。 」</a:t>
            </a:r>
            <a:endParaRPr lang="en-US" altLang="zh-TW" sz="2800" dirty="0" smtClean="0">
              <a:solidFill>
                <a:srgbClr val="FF3300"/>
              </a:solidFill>
              <a:latin typeface="標楷體" pitchFamily="65" charset="-120"/>
            </a:endParaRPr>
          </a:p>
          <a:p>
            <a:pPr marL="44450" indent="0" algn="just">
              <a:lnSpc>
                <a:spcPct val="120000"/>
              </a:lnSpc>
              <a:spcBef>
                <a:spcPct val="0"/>
              </a:spcBef>
              <a:buNone/>
              <a:defRPr/>
            </a:pPr>
            <a:r>
              <a:rPr lang="zh-TW" altLang="en-US" sz="2800" dirty="0" smtClean="0">
                <a:solidFill>
                  <a:srgbClr val="FF3300"/>
                </a:solidFill>
                <a:latin typeface="標楷體" pitchFamily="65" charset="-120"/>
              </a:rPr>
              <a:t>（</a:t>
            </a:r>
            <a:r>
              <a:rPr lang="en-US" altLang="zh-TW" sz="2800" dirty="0" smtClean="0">
                <a:solidFill>
                  <a:srgbClr val="FF3300"/>
                </a:solidFill>
                <a:latin typeface="標楷體" pitchFamily="65" charset="-120"/>
              </a:rPr>
              <a:t>B</a:t>
            </a:r>
            <a:r>
              <a:rPr lang="zh-TW" altLang="en-US" sz="2800" dirty="0" smtClean="0">
                <a:solidFill>
                  <a:srgbClr val="FF3300"/>
                </a:solidFill>
                <a:latin typeface="標楷體" pitchFamily="65" charset="-120"/>
              </a:rPr>
              <a:t>）原句式：「句讀之不知，或師焉；惑之不解，或不</a:t>
            </a:r>
            <a:r>
              <a:rPr lang="zh-TW" altLang="en-US" sz="2800" dirty="0">
                <a:solidFill>
                  <a:srgbClr val="FF3300"/>
                </a:solidFill>
                <a:latin typeface="標楷體" pitchFamily="65" charset="-120"/>
              </a:rPr>
              <a:t>焉</a:t>
            </a:r>
            <a:r>
              <a:rPr lang="zh-TW" altLang="en-US" sz="2800" dirty="0" smtClean="0">
                <a:solidFill>
                  <a:srgbClr val="FF3300"/>
                </a:solidFill>
                <a:latin typeface="標楷體" pitchFamily="65" charset="-120"/>
              </a:rPr>
              <a:t>。」</a:t>
            </a:r>
          </a:p>
        </p:txBody>
      </p:sp>
      <p:sp>
        <p:nvSpPr>
          <p:cNvPr id="146435" name="Text Box 11"/>
          <p:cNvSpPr txBox="1">
            <a:spLocks noChangeArrowheads="1"/>
          </p:cNvSpPr>
          <p:nvPr/>
        </p:nvSpPr>
        <p:spPr bwMode="auto">
          <a:xfrm>
            <a:off x="755650" y="44450"/>
            <a:ext cx="180022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1pPr>
            <a:lvl2pPr marL="742950" indent="-285750">
              <a:defRPr sz="28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2pPr>
            <a:lvl3pPr marL="1143000" indent="-228600">
              <a:defRPr sz="16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3pPr>
            <a:lvl4pPr marL="1600200" indent="-228600">
              <a:defRPr sz="14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4pPr>
            <a:lvl5pPr marL="2057400" indent="-228600"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kumimoji="0" lang="zh-TW" altLang="zh-TW" sz="3200">
                <a:solidFill>
                  <a:schemeClr val="bg1"/>
                </a:solidFill>
                <a:latin typeface="Franklin Gothic Medium" pitchFamily="34" charset="0"/>
              </a:rPr>
              <a:t>解析：</a:t>
            </a:r>
            <a:endParaRPr kumimoji="0" lang="zh-TW" altLang="en-US" sz="3200">
              <a:solidFill>
                <a:schemeClr val="bg1"/>
              </a:solidFill>
              <a:latin typeface="Franklin Gothic Medium" pitchFamily="34" charset="0"/>
            </a:endParaRPr>
          </a:p>
        </p:txBody>
      </p:sp>
      <p:pic>
        <p:nvPicPr>
          <p:cNvPr id="146436" name="Picture 12" descr="下一頁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6165850"/>
            <a:ext cx="13684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字方塊 2"/>
          <p:cNvSpPr txBox="1"/>
          <p:nvPr/>
        </p:nvSpPr>
        <p:spPr>
          <a:xfrm>
            <a:off x="323850" y="3165475"/>
            <a:ext cx="8569325" cy="33670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zh-TW" altLang="en-US" sz="2800" dirty="0">
                <a:solidFill>
                  <a:srgbClr val="FF3300"/>
                </a:solidFill>
                <a:latin typeface="+mn-ea"/>
                <a:ea typeface="+mn-ea"/>
              </a:rPr>
              <a:t>語譯：</a:t>
            </a:r>
            <a:endParaRPr lang="en-US" altLang="zh-TW" sz="2800" dirty="0">
              <a:solidFill>
                <a:srgbClr val="FF3300"/>
              </a:solidFill>
              <a:latin typeface="+mn-ea"/>
              <a:ea typeface="+mn-ea"/>
            </a:endParaRPr>
          </a:p>
          <a:p>
            <a:pPr>
              <a:defRPr/>
            </a:pPr>
            <a:r>
              <a:rPr lang="en-US" altLang="zh-TW" sz="2800" b="0" dirty="0">
                <a:solidFill>
                  <a:srgbClr val="FF3300"/>
                </a:solidFill>
                <a:latin typeface="+mn-ea"/>
                <a:ea typeface="+mn-ea"/>
              </a:rPr>
              <a:t>(A)</a:t>
            </a:r>
            <a:r>
              <a:rPr lang="zh-TW" altLang="en-US" sz="2800" b="0" dirty="0">
                <a:solidFill>
                  <a:srgbClr val="FF3300"/>
                </a:solidFill>
                <a:latin typeface="+mn-ea"/>
                <a:ea typeface="+mn-ea"/>
              </a:rPr>
              <a:t>在江中捕魚，和魚蝦作伴；在沙洲上砍柴，與麋鹿為友。出自蘇軾</a:t>
            </a:r>
            <a:r>
              <a:rPr lang="zh-TW" altLang="zh-TW" sz="2800" b="0" dirty="0">
                <a:solidFill>
                  <a:srgbClr val="FF3300"/>
                </a:solidFill>
                <a:latin typeface="+mn-ea"/>
                <a:ea typeface="+mn-ea"/>
              </a:rPr>
              <a:t>〈</a:t>
            </a:r>
            <a:r>
              <a:rPr lang="zh-TW" altLang="en-US" sz="2800" b="0" dirty="0">
                <a:solidFill>
                  <a:srgbClr val="FF3300"/>
                </a:solidFill>
                <a:latin typeface="+mn-ea"/>
                <a:ea typeface="+mn-ea"/>
              </a:rPr>
              <a:t>赤壁賦</a:t>
            </a:r>
            <a:r>
              <a:rPr lang="zh-TW" altLang="zh-TW" sz="2800" b="0" dirty="0">
                <a:solidFill>
                  <a:srgbClr val="FF3300"/>
                </a:solidFill>
                <a:latin typeface="+mn-ea"/>
                <a:ea typeface="+mn-ea"/>
              </a:rPr>
              <a:t>〉</a:t>
            </a:r>
            <a:r>
              <a:rPr lang="zh-TW" altLang="en-US" sz="2800" b="0" dirty="0">
                <a:solidFill>
                  <a:srgbClr val="FF3300"/>
                </a:solidFill>
                <a:latin typeface="+mn-ea"/>
                <a:ea typeface="+mn-ea"/>
              </a:rPr>
              <a:t>。</a:t>
            </a:r>
            <a:endParaRPr lang="en-US" altLang="zh-TW" sz="2800" b="0" dirty="0">
              <a:solidFill>
                <a:srgbClr val="FF3300"/>
              </a:solidFill>
              <a:latin typeface="+mn-ea"/>
              <a:ea typeface="+mn-ea"/>
            </a:endParaRPr>
          </a:p>
          <a:p>
            <a:pPr marL="44450">
              <a:lnSpc>
                <a:spcPct val="120000"/>
              </a:lnSpc>
              <a:defRPr/>
            </a:pPr>
            <a:r>
              <a:rPr lang="en-US" altLang="zh-TW" sz="2800" b="0" dirty="0">
                <a:solidFill>
                  <a:srgbClr val="FF3300"/>
                </a:solidFill>
                <a:latin typeface="+mn-ea"/>
                <a:ea typeface="+mn-ea"/>
              </a:rPr>
              <a:t>(B)</a:t>
            </a:r>
            <a:r>
              <a:rPr lang="zh-TW" altLang="en-US" sz="2800" b="0" dirty="0">
                <a:solidFill>
                  <a:srgbClr val="FF3300"/>
                </a:solidFill>
                <a:latin typeface="+mn-ea"/>
                <a:ea typeface="+mn-ea"/>
              </a:rPr>
              <a:t>不知如何斷句文章時，有些人會向老師請教學習；有疑惑不了解時，有些人卻不向老師請教學習。出自韓愈</a:t>
            </a:r>
            <a:r>
              <a:rPr lang="zh-TW" altLang="zh-TW" sz="2800" b="0" dirty="0">
                <a:solidFill>
                  <a:srgbClr val="FF3300"/>
                </a:solidFill>
                <a:latin typeface="+mn-ea"/>
                <a:ea typeface="+mn-ea"/>
              </a:rPr>
              <a:t>〈</a:t>
            </a:r>
            <a:r>
              <a:rPr lang="zh-TW" altLang="en-US" sz="2800" b="0" dirty="0">
                <a:solidFill>
                  <a:srgbClr val="FF3300"/>
                </a:solidFill>
                <a:latin typeface="+mn-ea"/>
                <a:ea typeface="+mn-ea"/>
              </a:rPr>
              <a:t>師說</a:t>
            </a:r>
            <a:r>
              <a:rPr lang="zh-TW" altLang="zh-TW" sz="2800" b="0" dirty="0">
                <a:solidFill>
                  <a:srgbClr val="FF3300"/>
                </a:solidFill>
                <a:latin typeface="+mn-ea"/>
                <a:ea typeface="+mn-ea"/>
              </a:rPr>
              <a:t>〉</a:t>
            </a:r>
            <a:r>
              <a:rPr lang="zh-TW" altLang="en-US" sz="2800" b="0" dirty="0">
                <a:solidFill>
                  <a:srgbClr val="FF3300"/>
                </a:solidFill>
                <a:latin typeface="+mn-ea"/>
                <a:ea typeface="+mn-ea"/>
              </a:rPr>
              <a:t>。</a:t>
            </a:r>
          </a:p>
          <a:p>
            <a:pPr>
              <a:defRPr/>
            </a:pPr>
            <a:endParaRPr lang="zh-TW" altLang="en-US" sz="2800" b="0" dirty="0">
              <a:latin typeface="+mn-ea"/>
              <a:ea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4294967295"/>
          </p:nvPr>
        </p:nvSpPr>
        <p:spPr>
          <a:xfrm>
            <a:off x="323850" y="908050"/>
            <a:ext cx="8856663" cy="5257800"/>
          </a:xfrm>
        </p:spPr>
        <p:txBody>
          <a:bodyPr wrap="square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spcBef>
                <a:spcPct val="0"/>
              </a:spcBef>
              <a:buFont typeface="Wingdings 2" pitchFamily="18" charset="2"/>
              <a:buNone/>
              <a:defRPr/>
            </a:pPr>
            <a:r>
              <a:rPr lang="zh-TW" altLang="zh-TW" sz="3200" dirty="0" smtClean="0">
                <a:solidFill>
                  <a:schemeClr val="tx1"/>
                </a:solidFill>
                <a:latin typeface="標楷體" pitchFamily="65" charset="-120"/>
              </a:rPr>
              <a:t>為此就要研究人物的才能個性與人格特質，於</a:t>
            </a:r>
            <a:endParaRPr lang="zh-TW" altLang="en-US" sz="3200" dirty="0" smtClean="0">
              <a:solidFill>
                <a:schemeClr val="tx1"/>
              </a:solidFill>
              <a:latin typeface="標楷體" pitchFamily="65" charset="-120"/>
            </a:endParaRPr>
          </a:p>
          <a:p>
            <a:pPr>
              <a:spcBef>
                <a:spcPct val="0"/>
              </a:spcBef>
              <a:buFont typeface="Wingdings 2" pitchFamily="18" charset="2"/>
              <a:buNone/>
              <a:defRPr/>
            </a:pPr>
            <a:r>
              <a:rPr lang="zh-TW" altLang="zh-TW" sz="3200" dirty="0" smtClean="0">
                <a:solidFill>
                  <a:schemeClr val="tx1"/>
                </a:solidFill>
                <a:latin typeface="標楷體" pitchFamily="65" charset="-120"/>
              </a:rPr>
              <a:t>是就有劉劭《人物志》等著作出現。劉劭《人</a:t>
            </a:r>
            <a:endParaRPr lang="zh-TW" altLang="en-US" sz="3200" dirty="0" smtClean="0">
              <a:solidFill>
                <a:schemeClr val="tx1"/>
              </a:solidFill>
              <a:latin typeface="標楷體" pitchFamily="65" charset="-120"/>
            </a:endParaRPr>
          </a:p>
          <a:p>
            <a:pPr>
              <a:spcBef>
                <a:spcPct val="0"/>
              </a:spcBef>
              <a:buFont typeface="Wingdings 2" pitchFamily="18" charset="2"/>
              <a:buNone/>
              <a:defRPr/>
            </a:pPr>
            <a:r>
              <a:rPr lang="zh-TW" altLang="zh-TW" sz="3200" dirty="0" smtClean="0">
                <a:solidFill>
                  <a:schemeClr val="tx1"/>
                </a:solidFill>
                <a:latin typeface="標楷體" pitchFamily="65" charset="-120"/>
              </a:rPr>
              <a:t>物志》中專有「文章家」一類，說明研究作家</a:t>
            </a:r>
            <a:endParaRPr lang="zh-TW" altLang="en-US" sz="3200" dirty="0" smtClean="0">
              <a:solidFill>
                <a:schemeClr val="tx1"/>
              </a:solidFill>
              <a:latin typeface="標楷體" pitchFamily="65" charset="-120"/>
            </a:endParaRPr>
          </a:p>
          <a:p>
            <a:pPr>
              <a:spcBef>
                <a:spcPct val="0"/>
              </a:spcBef>
              <a:buFont typeface="Wingdings 2" pitchFamily="18" charset="2"/>
              <a:buNone/>
              <a:defRPr/>
            </a:pPr>
            <a:r>
              <a:rPr lang="zh-TW" altLang="zh-TW" sz="3200" dirty="0" smtClean="0">
                <a:solidFill>
                  <a:schemeClr val="tx1"/>
                </a:solidFill>
                <a:latin typeface="標楷體" pitchFamily="65" charset="-120"/>
              </a:rPr>
              <a:t>才能所長與辨析文體性質，正是其中一個重要</a:t>
            </a:r>
            <a:endParaRPr lang="zh-TW" altLang="en-US" sz="3200" dirty="0" smtClean="0">
              <a:solidFill>
                <a:schemeClr val="tx1"/>
              </a:solidFill>
              <a:latin typeface="標楷體" pitchFamily="65" charset="-120"/>
            </a:endParaRPr>
          </a:p>
          <a:p>
            <a:pPr>
              <a:spcBef>
                <a:spcPct val="0"/>
              </a:spcBef>
              <a:buFont typeface="Wingdings 2" pitchFamily="18" charset="2"/>
              <a:buNone/>
              <a:defRPr/>
            </a:pPr>
            <a:r>
              <a:rPr lang="zh-TW" altLang="zh-TW" sz="3200" dirty="0" smtClean="0">
                <a:solidFill>
                  <a:schemeClr val="tx1"/>
                </a:solidFill>
                <a:latin typeface="標楷體" pitchFamily="65" charset="-120"/>
              </a:rPr>
              <a:t>的組成部分，而曹丕《典論‧論文》一篇的關</a:t>
            </a:r>
            <a:endParaRPr lang="zh-TW" altLang="en-US" sz="3200" dirty="0" smtClean="0">
              <a:solidFill>
                <a:schemeClr val="tx1"/>
              </a:solidFill>
              <a:latin typeface="標楷體" pitchFamily="65" charset="-120"/>
            </a:endParaRPr>
          </a:p>
          <a:p>
            <a:pPr>
              <a:spcBef>
                <a:spcPct val="0"/>
              </a:spcBef>
              <a:buFont typeface="Wingdings 2" pitchFamily="18" charset="2"/>
              <a:buNone/>
              <a:defRPr/>
            </a:pPr>
            <a:r>
              <a:rPr lang="zh-TW" altLang="zh-TW" sz="3200" dirty="0" smtClean="0">
                <a:solidFill>
                  <a:schemeClr val="tx1"/>
                </a:solidFill>
                <a:latin typeface="標楷體" pitchFamily="65" charset="-120"/>
              </a:rPr>
              <a:t>鍵也正在此。</a:t>
            </a:r>
            <a:endParaRPr lang="zh-TW" altLang="en-US" sz="3200" dirty="0" smtClean="0">
              <a:solidFill>
                <a:schemeClr val="tx1"/>
              </a:solidFill>
              <a:latin typeface="標楷體" pitchFamily="65" charset="-120"/>
            </a:endParaRPr>
          </a:p>
          <a:p>
            <a:pPr>
              <a:spcBef>
                <a:spcPct val="0"/>
              </a:spcBef>
              <a:buFont typeface="Wingdings 2" pitchFamily="18" charset="2"/>
              <a:buNone/>
              <a:defRPr/>
            </a:pPr>
            <a:r>
              <a:rPr lang="zh-TW" altLang="zh-TW" sz="3200" dirty="0" smtClean="0">
                <a:solidFill>
                  <a:schemeClr val="tx1"/>
                </a:solidFill>
                <a:latin typeface="標楷體" pitchFamily="65" charset="-120"/>
              </a:rPr>
              <a:t>    據裴松之《三國志注》說：「帝初在東宮</a:t>
            </a:r>
            <a:endParaRPr lang="zh-TW" altLang="en-US" sz="3200" dirty="0" smtClean="0">
              <a:solidFill>
                <a:schemeClr val="tx1"/>
              </a:solidFill>
              <a:latin typeface="標楷體" pitchFamily="65" charset="-120"/>
            </a:endParaRPr>
          </a:p>
          <a:p>
            <a:pPr>
              <a:spcBef>
                <a:spcPct val="0"/>
              </a:spcBef>
              <a:buFont typeface="Wingdings 2" pitchFamily="18" charset="2"/>
              <a:buNone/>
              <a:defRPr/>
            </a:pPr>
            <a:r>
              <a:rPr lang="zh-TW" altLang="zh-TW" sz="3200" dirty="0" smtClean="0">
                <a:solidFill>
                  <a:schemeClr val="tx1"/>
                </a:solidFill>
                <a:latin typeface="標楷體" pitchFamily="65" charset="-120"/>
              </a:rPr>
              <a:t>，疫癘大起，時人凋傷，帝深感嘆。與素所敬</a:t>
            </a:r>
            <a:endParaRPr lang="zh-TW" altLang="en-US" sz="3200" dirty="0" smtClean="0">
              <a:solidFill>
                <a:schemeClr val="tx1"/>
              </a:solidFill>
              <a:latin typeface="標楷體" pitchFamily="65" charset="-120"/>
            </a:endParaRPr>
          </a:p>
          <a:p>
            <a:pPr>
              <a:spcBef>
                <a:spcPct val="0"/>
              </a:spcBef>
              <a:buFont typeface="Wingdings 2" pitchFamily="18" charset="2"/>
              <a:buNone/>
              <a:defRPr/>
            </a:pPr>
            <a:r>
              <a:rPr lang="zh-TW" altLang="zh-TW" sz="3200" dirty="0" smtClean="0">
                <a:solidFill>
                  <a:schemeClr val="tx1"/>
                </a:solidFill>
                <a:latin typeface="標楷體" pitchFamily="65" charset="-120"/>
              </a:rPr>
              <a:t>者大理王朗書曰：『生有七尺之形，死唯一棺</a:t>
            </a:r>
            <a:endParaRPr lang="zh-TW" altLang="en-US" sz="3200" dirty="0" smtClean="0">
              <a:solidFill>
                <a:schemeClr val="tx1"/>
              </a:solidFill>
              <a:latin typeface="標楷體" pitchFamily="65" charset="-120"/>
            </a:endParaRPr>
          </a:p>
          <a:p>
            <a:pPr>
              <a:spcBef>
                <a:spcPct val="0"/>
              </a:spcBef>
              <a:buFont typeface="Wingdings 2" pitchFamily="18" charset="2"/>
              <a:buNone/>
              <a:defRPr/>
            </a:pPr>
            <a:r>
              <a:rPr lang="zh-TW" altLang="zh-TW" sz="3200" dirty="0" smtClean="0">
                <a:solidFill>
                  <a:schemeClr val="tx1"/>
                </a:solidFill>
                <a:latin typeface="標楷體" pitchFamily="65" charset="-120"/>
              </a:rPr>
              <a:t>之土。唯立德揚名，可以不朽；其次莫如著篇</a:t>
            </a:r>
            <a:endParaRPr lang="zh-TW" altLang="en-US" sz="3200" dirty="0" smtClean="0">
              <a:solidFill>
                <a:schemeClr val="tx1"/>
              </a:solidFill>
              <a:latin typeface="標楷體" pitchFamily="65" charset="-120"/>
            </a:endParaRPr>
          </a:p>
        </p:txBody>
      </p:sp>
      <p:pic>
        <p:nvPicPr>
          <p:cNvPr id="27651" name="Picture 4" descr="下一頁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6165850"/>
            <a:ext cx="13684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Text Box 5"/>
          <p:cNvSpPr txBox="1">
            <a:spLocks noChangeArrowheads="1"/>
          </p:cNvSpPr>
          <p:nvPr/>
        </p:nvSpPr>
        <p:spPr bwMode="auto">
          <a:xfrm>
            <a:off x="2197100" y="-69850"/>
            <a:ext cx="4751388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1pPr>
            <a:lvl2pPr marL="742950" indent="-285750">
              <a:defRPr sz="28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2pPr>
            <a:lvl3pPr marL="1143000" indent="-228600">
              <a:defRPr sz="16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3pPr>
            <a:lvl4pPr marL="1600200" indent="-228600">
              <a:defRPr sz="14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4pPr>
            <a:lvl5pPr marL="2057400" indent="-228600"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9pPr>
          </a:lstStyle>
          <a:p>
            <a:pPr algn="ctr"/>
            <a:r>
              <a:rPr lang="zh-TW" altLang="en-US" sz="4400">
                <a:solidFill>
                  <a:schemeClr val="bg1"/>
                </a:solidFill>
                <a:latin typeface="標楷體" pitchFamily="65" charset="-120"/>
              </a:rPr>
              <a:t>寫作背景－</a:t>
            </a:r>
            <a:r>
              <a:rPr lang="en-US" altLang="zh-TW" sz="4400">
                <a:solidFill>
                  <a:schemeClr val="bg1"/>
                </a:solidFill>
                <a:latin typeface="標楷體" pitchFamily="65" charset="-120"/>
              </a:rPr>
              <a:t>2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4294967295"/>
          </p:nvPr>
        </p:nvSpPr>
        <p:spPr>
          <a:xfrm>
            <a:off x="-36513" y="692150"/>
            <a:ext cx="8967788" cy="6021388"/>
          </a:xfrm>
        </p:spPr>
        <p:txBody>
          <a:bodyPr/>
          <a:lstStyle/>
          <a:p>
            <a:pPr marL="44450" indent="0" algn="just">
              <a:lnSpc>
                <a:spcPct val="120000"/>
              </a:lnSpc>
              <a:spcBef>
                <a:spcPct val="0"/>
              </a:spcBef>
              <a:buFont typeface="Wingdings 2" pitchFamily="18" charset="2"/>
              <a:buNone/>
            </a:pPr>
            <a:r>
              <a:rPr kumimoji="0" lang="zh-TW" altLang="en-US" sz="3200" dirty="0" smtClean="0">
                <a:solidFill>
                  <a:srgbClr val="FF3300"/>
                </a:solidFill>
                <a:latin typeface="標楷體" pitchFamily="65" charset="-120"/>
                <a:ea typeface="標楷體" pitchFamily="65" charset="-120"/>
              </a:rPr>
              <a:t>（</a:t>
            </a:r>
            <a:r>
              <a:rPr kumimoji="0" lang="en-US" altLang="zh-TW" sz="3200" dirty="0" smtClean="0">
                <a:solidFill>
                  <a:srgbClr val="FF3300"/>
                </a:solidFill>
                <a:latin typeface="標楷體" pitchFamily="65" charset="-120"/>
                <a:ea typeface="標楷體" pitchFamily="65" charset="-120"/>
              </a:rPr>
              <a:t>C</a:t>
            </a:r>
            <a:r>
              <a:rPr kumimoji="0" lang="zh-TW" altLang="en-US" sz="3200" dirty="0" smtClean="0">
                <a:solidFill>
                  <a:srgbClr val="FF3300"/>
                </a:solidFill>
                <a:latin typeface="標楷體" pitchFamily="65" charset="-120"/>
                <a:ea typeface="標楷體" pitchFamily="65" charset="-120"/>
              </a:rPr>
              <a:t>）原句式：「惟江上之清風，耳得之而為聲；</a:t>
            </a:r>
          </a:p>
          <a:p>
            <a:pPr marL="44450" indent="0" algn="just">
              <a:lnSpc>
                <a:spcPct val="120000"/>
              </a:lnSpc>
              <a:spcBef>
                <a:spcPct val="0"/>
              </a:spcBef>
              <a:buNone/>
            </a:pPr>
            <a:r>
              <a:rPr kumimoji="0" lang="zh-TW" altLang="en-US" sz="3200" dirty="0" smtClean="0">
                <a:solidFill>
                  <a:srgbClr val="FF3300"/>
                </a:solidFill>
                <a:latin typeface="標楷體" pitchFamily="65" charset="-120"/>
                <a:ea typeface="標楷體" pitchFamily="65" charset="-120"/>
              </a:rPr>
              <a:t>     山間之明月，目遇之而</a:t>
            </a:r>
            <a:r>
              <a:rPr kumimoji="0" lang="zh-TW" altLang="en-US" sz="3200" dirty="0">
                <a:solidFill>
                  <a:srgbClr val="FF3300"/>
                </a:solidFill>
                <a:latin typeface="標楷體" pitchFamily="65" charset="-120"/>
                <a:ea typeface="標楷體" pitchFamily="65" charset="-120"/>
              </a:rPr>
              <a:t>成色</a:t>
            </a:r>
            <a:r>
              <a:rPr kumimoji="0" lang="zh-TW" altLang="en-US" sz="3200" dirty="0" smtClean="0">
                <a:solidFill>
                  <a:srgbClr val="FF3300"/>
                </a:solidFill>
                <a:latin typeface="標楷體" pitchFamily="65" charset="-120"/>
                <a:ea typeface="標楷體" pitchFamily="65" charset="-120"/>
              </a:rPr>
              <a:t>。」</a:t>
            </a:r>
            <a:endParaRPr kumimoji="0" lang="en-US" altLang="zh-TW" sz="3200" dirty="0" smtClean="0">
              <a:solidFill>
                <a:srgbClr val="FF3300"/>
              </a:solidFill>
              <a:latin typeface="標楷體" pitchFamily="65" charset="-120"/>
              <a:ea typeface="標楷體" pitchFamily="65" charset="-120"/>
            </a:endParaRPr>
          </a:p>
          <a:p>
            <a:pPr marL="44450" indent="0" algn="just">
              <a:lnSpc>
                <a:spcPct val="120000"/>
              </a:lnSpc>
              <a:spcBef>
                <a:spcPct val="0"/>
              </a:spcBef>
              <a:buFont typeface="Wingdings 2" pitchFamily="18" charset="2"/>
              <a:buNone/>
            </a:pPr>
            <a:r>
              <a:rPr kumimoji="0" lang="zh-TW" altLang="en-US" sz="3200" dirty="0" smtClean="0">
                <a:solidFill>
                  <a:srgbClr val="FF3300"/>
                </a:solidFill>
                <a:latin typeface="標楷體" pitchFamily="65" charset="-120"/>
                <a:ea typeface="標楷體" pitchFamily="65" charset="-120"/>
              </a:rPr>
              <a:t>（</a:t>
            </a:r>
            <a:r>
              <a:rPr kumimoji="0" lang="en-US" altLang="zh-TW" sz="3200" dirty="0" smtClean="0">
                <a:solidFill>
                  <a:srgbClr val="FF3300"/>
                </a:solidFill>
                <a:latin typeface="標楷體" pitchFamily="65" charset="-120"/>
                <a:ea typeface="標楷體" pitchFamily="65" charset="-120"/>
              </a:rPr>
              <a:t>D</a:t>
            </a:r>
            <a:r>
              <a:rPr kumimoji="0" lang="zh-TW" altLang="en-US" sz="3200" dirty="0" smtClean="0">
                <a:solidFill>
                  <a:srgbClr val="FF3300"/>
                </a:solidFill>
                <a:latin typeface="標楷體" pitchFamily="65" charset="-120"/>
                <a:ea typeface="標楷體" pitchFamily="65" charset="-120"/>
              </a:rPr>
              <a:t>）非錯綜句法，</a:t>
            </a:r>
            <a:r>
              <a:rPr kumimoji="0" lang="zh-TW" altLang="zh-TW" sz="3200" dirty="0" smtClean="0">
                <a:solidFill>
                  <a:srgbClr val="FF3300"/>
                </a:solidFill>
                <a:latin typeface="標楷體" pitchFamily="65" charset="-120"/>
                <a:ea typeface="標楷體" pitchFamily="65" charset="-120"/>
              </a:rPr>
              <a:t>「</a:t>
            </a:r>
            <a:r>
              <a:rPr kumimoji="0" lang="zh-TW" altLang="en-US" sz="3200" dirty="0" smtClean="0">
                <a:solidFill>
                  <a:srgbClr val="FF3300"/>
                </a:solidFill>
                <a:latin typeface="標楷體" pitchFamily="65" charset="-120"/>
                <a:ea typeface="標楷體" pitchFamily="65" charset="-120"/>
              </a:rPr>
              <a:t>遊目騁懷</a:t>
            </a:r>
            <a:r>
              <a:rPr kumimoji="0" lang="zh-TW" altLang="zh-TW" sz="3200" dirty="0" smtClean="0">
                <a:solidFill>
                  <a:srgbClr val="FF3300"/>
                </a:solidFill>
                <a:latin typeface="標楷體" pitchFamily="65" charset="-120"/>
                <a:ea typeface="標楷體" pitchFamily="65" charset="-120"/>
              </a:rPr>
              <a:t>」</a:t>
            </a:r>
            <a:r>
              <a:rPr kumimoji="0" lang="zh-TW" altLang="en-US" sz="3200" dirty="0" smtClean="0">
                <a:solidFill>
                  <a:srgbClr val="FF3300"/>
                </a:solidFill>
                <a:latin typeface="標楷體" pitchFamily="65" charset="-120"/>
                <a:ea typeface="標楷體" pitchFamily="65" charset="-120"/>
              </a:rPr>
              <a:t>屬於對偶（句中</a:t>
            </a:r>
          </a:p>
          <a:p>
            <a:pPr marL="44450" indent="0" algn="just">
              <a:lnSpc>
                <a:spcPct val="120000"/>
              </a:lnSpc>
              <a:spcBef>
                <a:spcPct val="0"/>
              </a:spcBef>
              <a:buFont typeface="Wingdings 2" pitchFamily="18" charset="2"/>
              <a:buNone/>
            </a:pPr>
            <a:r>
              <a:rPr kumimoji="0" lang="zh-TW" altLang="en-US" sz="3200" dirty="0" smtClean="0">
                <a:solidFill>
                  <a:srgbClr val="FF3300"/>
                </a:solidFill>
                <a:latin typeface="標楷體" pitchFamily="65" charset="-120"/>
                <a:ea typeface="標楷體" pitchFamily="65" charset="-120"/>
              </a:rPr>
              <a:t>     對</a:t>
            </a:r>
            <a:r>
              <a:rPr kumimoji="0" lang="en-US" altLang="zh-TW" sz="3200" dirty="0" smtClean="0">
                <a:solidFill>
                  <a:srgbClr val="FF3300"/>
                </a:solidFill>
                <a:latin typeface="標楷體" pitchFamily="65" charset="-120"/>
                <a:ea typeface="標楷體" pitchFamily="65" charset="-120"/>
              </a:rPr>
              <a:t>) </a:t>
            </a:r>
            <a:r>
              <a:rPr kumimoji="0" lang="zh-TW" altLang="en-US" sz="3200" dirty="0" smtClean="0">
                <a:solidFill>
                  <a:srgbClr val="FF3300"/>
                </a:solidFill>
                <a:latin typeface="標楷體" pitchFamily="65" charset="-120"/>
                <a:ea typeface="標楷體" pitchFamily="65" charset="-120"/>
              </a:rPr>
              <a:t>。</a:t>
            </a:r>
            <a:endParaRPr lang="zh-TW" altLang="en-US" sz="3200" dirty="0" smtClean="0">
              <a:solidFill>
                <a:srgbClr val="FF3300"/>
              </a:solidFill>
              <a:latin typeface="標楷體" pitchFamily="65" charset="-120"/>
            </a:endParaRPr>
          </a:p>
        </p:txBody>
      </p:sp>
      <p:pic>
        <p:nvPicPr>
          <p:cNvPr id="147459" name="Picture 4" descr="下一頁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6165850"/>
            <a:ext cx="13684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字方塊 2"/>
          <p:cNvSpPr txBox="1"/>
          <p:nvPr/>
        </p:nvSpPr>
        <p:spPr>
          <a:xfrm>
            <a:off x="179388" y="2873375"/>
            <a:ext cx="8640762" cy="46593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44450" algn="just" eaLnBrk="0" hangingPunct="0">
              <a:lnSpc>
                <a:spcPct val="120000"/>
              </a:lnSpc>
              <a:defRPr/>
            </a:pPr>
            <a:r>
              <a:rPr kumimoji="0" lang="zh-TW" altLang="en-US" sz="28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語譯：</a:t>
            </a:r>
            <a:endParaRPr lang="en-US" altLang="zh-TW" sz="2800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pPr marL="44450" algn="just">
              <a:lnSpc>
                <a:spcPct val="120000"/>
              </a:lnSpc>
              <a:defRPr/>
            </a:pPr>
            <a:r>
              <a:rPr lang="en-US" altLang="zh-TW" sz="2800" b="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(C)</a:t>
            </a:r>
            <a:r>
              <a:rPr kumimoji="0" lang="zh-TW" altLang="en-US" sz="2800" b="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只有江上的清風，耳朵聽了就是悅耳的音樂；山間的明月，眼睛看了就是悅目的景致。</a:t>
            </a:r>
            <a:r>
              <a:rPr kumimoji="0" lang="zh-TW" altLang="en-US" sz="2800" b="0" dirty="0">
                <a:solidFill>
                  <a:srgbClr val="FF3300"/>
                </a:solidFill>
                <a:latin typeface="標楷體" pitchFamily="65" charset="-120"/>
                <a:ea typeface="標楷體" pitchFamily="65" charset="-120"/>
              </a:rPr>
              <a:t>出自蘇軾</a:t>
            </a:r>
            <a:r>
              <a:rPr kumimoji="0" lang="zh-TW" altLang="zh-TW" sz="2800" b="0" dirty="0">
                <a:solidFill>
                  <a:srgbClr val="FF3300"/>
                </a:solidFill>
                <a:latin typeface="標楷體" pitchFamily="65" charset="-120"/>
                <a:ea typeface="標楷體" pitchFamily="65" charset="-120"/>
              </a:rPr>
              <a:t>〈</a:t>
            </a:r>
            <a:r>
              <a:rPr kumimoji="0" lang="zh-TW" altLang="en-US" sz="2800" b="0" dirty="0">
                <a:solidFill>
                  <a:srgbClr val="FF3300"/>
                </a:solidFill>
                <a:latin typeface="標楷體" pitchFamily="65" charset="-120"/>
                <a:ea typeface="標楷體" pitchFamily="65" charset="-120"/>
              </a:rPr>
              <a:t>赤壁賦</a:t>
            </a:r>
            <a:r>
              <a:rPr kumimoji="0" lang="zh-TW" altLang="zh-TW" sz="2800" b="0" dirty="0">
                <a:solidFill>
                  <a:srgbClr val="FF3300"/>
                </a:solidFill>
                <a:latin typeface="標楷體" pitchFamily="65" charset="-120"/>
                <a:ea typeface="標楷體" pitchFamily="65" charset="-120"/>
              </a:rPr>
              <a:t>〉</a:t>
            </a:r>
            <a:r>
              <a:rPr kumimoji="0" lang="zh-TW" altLang="en-US" sz="2800" b="0" dirty="0">
                <a:solidFill>
                  <a:srgbClr val="FF3300"/>
                </a:solidFill>
                <a:latin typeface="標楷體" pitchFamily="65" charset="-120"/>
                <a:ea typeface="標楷體" pitchFamily="65" charset="-120"/>
              </a:rPr>
              <a:t>。</a:t>
            </a:r>
            <a:endParaRPr kumimoji="0" lang="zh-TW" altLang="en-US" sz="2800" b="0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pPr marL="44450" algn="just" eaLnBrk="0" hangingPunct="0">
              <a:lnSpc>
                <a:spcPct val="120000"/>
              </a:lnSpc>
              <a:defRPr/>
            </a:pPr>
            <a:r>
              <a:rPr lang="en-US" altLang="zh-TW" sz="2800" b="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(D)</a:t>
            </a:r>
            <a:r>
              <a:rPr kumimoji="0" lang="zh-TW" altLang="en-US" sz="2800" b="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仰望宇宙的寬闊無邊，俯看萬物豐盛，放眼觀賞，敞開胸懷，可以盡情享受耳目感官之樂。</a:t>
            </a:r>
            <a:endParaRPr kumimoji="0" lang="en-US" altLang="zh-TW" sz="2800" b="0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pPr marL="44450" algn="just" eaLnBrk="0" hangingPunct="0">
              <a:lnSpc>
                <a:spcPct val="120000"/>
              </a:lnSpc>
              <a:defRPr/>
            </a:pPr>
            <a:r>
              <a:rPr kumimoji="0" lang="zh-TW" altLang="en-US" sz="2800" b="0" dirty="0">
                <a:solidFill>
                  <a:srgbClr val="FF3300"/>
                </a:solidFill>
                <a:latin typeface="標楷體" pitchFamily="65" charset="-120"/>
                <a:ea typeface="標楷體" pitchFamily="65" charset="-120"/>
              </a:rPr>
              <a:t>出自王羲之</a:t>
            </a:r>
            <a:r>
              <a:rPr kumimoji="0" lang="zh-TW" altLang="zh-TW" sz="2800" b="0" dirty="0">
                <a:solidFill>
                  <a:srgbClr val="FF3300"/>
                </a:solidFill>
                <a:latin typeface="標楷體" pitchFamily="65" charset="-120"/>
                <a:ea typeface="標楷體" pitchFamily="65" charset="-120"/>
              </a:rPr>
              <a:t>〈</a:t>
            </a:r>
            <a:r>
              <a:rPr kumimoji="0" lang="zh-TW" altLang="en-US" sz="2800" b="0" dirty="0">
                <a:solidFill>
                  <a:srgbClr val="FF3300"/>
                </a:solidFill>
                <a:latin typeface="標楷體" pitchFamily="65" charset="-120"/>
                <a:ea typeface="標楷體" pitchFamily="65" charset="-120"/>
              </a:rPr>
              <a:t>蘭亭集序</a:t>
            </a:r>
            <a:r>
              <a:rPr kumimoji="0" lang="zh-TW" altLang="zh-TW" sz="2800" b="0" dirty="0">
                <a:solidFill>
                  <a:srgbClr val="FF3300"/>
                </a:solidFill>
                <a:latin typeface="標楷體" pitchFamily="65" charset="-120"/>
                <a:ea typeface="標楷體" pitchFamily="65" charset="-120"/>
              </a:rPr>
              <a:t>〉</a:t>
            </a:r>
            <a:r>
              <a:rPr kumimoji="0" lang="zh-TW" altLang="en-US" sz="2800" b="0" dirty="0">
                <a:solidFill>
                  <a:srgbClr val="FF3300"/>
                </a:solidFill>
                <a:latin typeface="標楷體" pitchFamily="65" charset="-120"/>
                <a:ea typeface="標楷體" pitchFamily="65" charset="-120"/>
              </a:rPr>
              <a:t>。</a:t>
            </a:r>
            <a:endParaRPr lang="zh-TW" altLang="en-US" sz="2800" b="0" dirty="0">
              <a:solidFill>
                <a:srgbClr val="FF3300"/>
              </a:solidFill>
              <a:latin typeface="標楷體" pitchFamily="65" charset="-120"/>
            </a:endParaRPr>
          </a:p>
          <a:p>
            <a:pPr marL="44450" algn="just" eaLnBrk="0" hangingPunct="0">
              <a:lnSpc>
                <a:spcPct val="120000"/>
              </a:lnSpc>
              <a:defRPr/>
            </a:pPr>
            <a:endParaRPr kumimoji="0" lang="zh-TW" altLang="en-US" sz="2800" b="0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defRPr/>
            </a:pPr>
            <a:endParaRPr lang="zh-TW" altLang="en-US" sz="2800" b="0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47461" name="Text Box 11"/>
          <p:cNvSpPr txBox="1">
            <a:spLocks noChangeArrowheads="1"/>
          </p:cNvSpPr>
          <p:nvPr/>
        </p:nvSpPr>
        <p:spPr bwMode="auto">
          <a:xfrm>
            <a:off x="755650" y="44450"/>
            <a:ext cx="180022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 sz="20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1pPr>
            <a:lvl2pPr marL="742950" indent="-285750">
              <a:defRPr kumimoji="1" sz="28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2pPr>
            <a:lvl3pPr marL="1143000" indent="-228600">
              <a:defRPr kumimoji="1" sz="16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3pPr>
            <a:lvl4pPr marL="1600200" indent="-228600">
              <a:defRPr kumimoji="1" sz="14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4pPr>
            <a:lvl5pPr marL="2057400" indent="-22860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5pPr>
            <a:lvl6pPr marL="2514600" indent="-228600" eaLnBrk="0" hangingPunct="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6pPr>
            <a:lvl7pPr marL="2971800" indent="-228600" eaLnBrk="0" hangingPunct="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7pPr>
            <a:lvl8pPr marL="3429000" indent="-228600" eaLnBrk="0" hangingPunct="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8pPr>
            <a:lvl9pPr marL="3886200" indent="-228600" eaLnBrk="0" hangingPunct="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kumimoji="0" lang="zh-TW" altLang="zh-TW" sz="3200">
                <a:solidFill>
                  <a:schemeClr val="bg1"/>
                </a:solidFill>
                <a:latin typeface="Franklin Gothic Medium" pitchFamily="34" charset="0"/>
                <a:ea typeface="標楷體" pitchFamily="65" charset="-120"/>
              </a:rPr>
              <a:t>解析：</a:t>
            </a:r>
            <a:endParaRPr kumimoji="0" lang="zh-TW" altLang="en-US" sz="3200">
              <a:solidFill>
                <a:schemeClr val="bg1"/>
              </a:solidFill>
              <a:latin typeface="Franklin Gothic Medium" pitchFamily="34" charset="0"/>
              <a:ea typeface="標楷體" pitchFamily="65" charset="-12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250825" y="966788"/>
            <a:ext cx="8624888" cy="4406900"/>
          </a:xfrm>
        </p:spPr>
        <p:txBody>
          <a:bodyPr wrap="square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Bef>
                <a:spcPct val="0"/>
              </a:spcBef>
              <a:buFont typeface="Wingdings 2" pitchFamily="18" charset="2"/>
              <a:buNone/>
              <a:defRPr/>
            </a:pPr>
            <a:r>
              <a:rPr lang="en-US" altLang="zh-TW" sz="2800" dirty="0" smtClean="0">
                <a:solidFill>
                  <a:schemeClr val="tx1"/>
                </a:solidFill>
                <a:latin typeface="標楷體" pitchFamily="65" charset="-120"/>
              </a:rPr>
              <a:t>(</a:t>
            </a:r>
            <a:r>
              <a:rPr lang="zh-TW" altLang="en-US" sz="2800" dirty="0" smtClean="0">
                <a:solidFill>
                  <a:schemeClr val="tx1"/>
                </a:solidFill>
                <a:latin typeface="標楷體" pitchFamily="65" charset="-120"/>
              </a:rPr>
              <a:t>  </a:t>
            </a:r>
            <a:r>
              <a:rPr lang="en-US" altLang="zh-TW" sz="2800" dirty="0" smtClean="0">
                <a:solidFill>
                  <a:schemeClr val="tx1"/>
                </a:solidFill>
                <a:latin typeface="標楷體" pitchFamily="65" charset="-120"/>
              </a:rPr>
              <a:t>  )7.</a:t>
            </a:r>
            <a:r>
              <a:rPr lang="zh-TW" altLang="en-US" sz="2800" dirty="0" smtClean="0">
                <a:solidFill>
                  <a:schemeClr val="tx1"/>
                </a:solidFill>
                <a:latin typeface="標楷體" pitchFamily="65" charset="-120"/>
              </a:rPr>
              <a:t>「</a:t>
            </a:r>
            <a:r>
              <a:rPr lang="zh-TW" altLang="zh-TW" sz="2800" dirty="0" smtClean="0">
                <a:solidFill>
                  <a:schemeClr val="tx1"/>
                </a:solidFill>
                <a:latin typeface="標楷體" pitchFamily="65" charset="-120"/>
              </a:rPr>
              <a:t>如粲之〈初征〉</a:t>
            </a:r>
            <a:r>
              <a:rPr lang="zh-TW" altLang="en-US" sz="2800" dirty="0" smtClean="0">
                <a:solidFill>
                  <a:schemeClr val="tx1"/>
                </a:solidFill>
                <a:latin typeface="標楷體" pitchFamily="65" charset="-120"/>
              </a:rPr>
              <a:t>、</a:t>
            </a:r>
            <a:r>
              <a:rPr lang="zh-TW" altLang="zh-TW" sz="2800" dirty="0" smtClean="0">
                <a:solidFill>
                  <a:schemeClr val="tx1"/>
                </a:solidFill>
                <a:latin typeface="標楷體" pitchFamily="65" charset="-120"/>
              </a:rPr>
              <a:t>〈登樓〉</a:t>
            </a:r>
            <a:r>
              <a:rPr lang="zh-TW" altLang="en-US" sz="2800" dirty="0" smtClean="0">
                <a:solidFill>
                  <a:schemeClr val="tx1"/>
                </a:solidFill>
                <a:latin typeface="標楷體" pitchFamily="65" charset="-120"/>
              </a:rPr>
              <a:t>、</a:t>
            </a:r>
            <a:r>
              <a:rPr lang="zh-TW" altLang="zh-TW" sz="2800" dirty="0" smtClean="0">
                <a:solidFill>
                  <a:schemeClr val="tx1"/>
                </a:solidFill>
                <a:latin typeface="標楷體" pitchFamily="65" charset="-120"/>
              </a:rPr>
              <a:t>〈槐賦〉</a:t>
            </a:r>
            <a:r>
              <a:rPr lang="en-US" altLang="zh-TW" sz="2800" dirty="0" smtClean="0">
                <a:solidFill>
                  <a:schemeClr val="tx1"/>
                </a:solidFill>
                <a:latin typeface="標楷體" pitchFamily="65" charset="-120"/>
              </a:rPr>
              <a:t>	</a:t>
            </a:r>
            <a:r>
              <a:rPr lang="zh-TW" altLang="en-US" sz="2800" dirty="0" smtClean="0">
                <a:solidFill>
                  <a:schemeClr val="tx1"/>
                </a:solidFill>
                <a:latin typeface="標楷體" pitchFamily="65" charset="-120"/>
              </a:rPr>
              <a:t>、</a:t>
            </a:r>
            <a:r>
              <a:rPr lang="zh-TW" altLang="zh-TW" sz="2800" dirty="0" smtClean="0">
                <a:solidFill>
                  <a:schemeClr val="tx1"/>
                </a:solidFill>
                <a:latin typeface="標楷體" pitchFamily="65" charset="-120"/>
              </a:rPr>
              <a:t>〈征思〉，幹之〈玄猿〉</a:t>
            </a:r>
            <a:r>
              <a:rPr lang="zh-TW" altLang="en-US" sz="2800" dirty="0" smtClean="0">
                <a:solidFill>
                  <a:schemeClr val="tx1"/>
                </a:solidFill>
                <a:latin typeface="標楷體" pitchFamily="65" charset="-120"/>
              </a:rPr>
              <a:t>、</a:t>
            </a:r>
            <a:r>
              <a:rPr lang="zh-TW" altLang="zh-TW" sz="2800" dirty="0" smtClean="0">
                <a:solidFill>
                  <a:schemeClr val="tx1"/>
                </a:solidFill>
                <a:latin typeface="標楷體" pitchFamily="65" charset="-120"/>
              </a:rPr>
              <a:t>〈漏卮〉</a:t>
            </a:r>
            <a:r>
              <a:rPr lang="zh-TW" altLang="en-US" sz="2800" dirty="0" smtClean="0">
                <a:solidFill>
                  <a:schemeClr val="tx1"/>
                </a:solidFill>
                <a:latin typeface="標楷體" pitchFamily="65" charset="-120"/>
              </a:rPr>
              <a:t>、</a:t>
            </a:r>
            <a:r>
              <a:rPr lang="zh-TW" altLang="zh-TW" sz="2800" dirty="0" smtClean="0">
                <a:solidFill>
                  <a:schemeClr val="tx1"/>
                </a:solidFill>
                <a:latin typeface="標楷體" pitchFamily="65" charset="-120"/>
              </a:rPr>
              <a:t>〈</a:t>
            </a:r>
            <a:r>
              <a:rPr lang="en-US" altLang="zh-TW" sz="2800" dirty="0" smtClean="0">
                <a:solidFill>
                  <a:schemeClr val="tx1"/>
                </a:solidFill>
                <a:latin typeface="標楷體" pitchFamily="65" charset="-120"/>
              </a:rPr>
              <a:t>	</a:t>
            </a:r>
            <a:r>
              <a:rPr lang="zh-TW" altLang="zh-TW" sz="2800" dirty="0" smtClean="0">
                <a:solidFill>
                  <a:schemeClr val="tx1"/>
                </a:solidFill>
                <a:latin typeface="標楷體" pitchFamily="65" charset="-120"/>
              </a:rPr>
              <a:t>圓扇〉</a:t>
            </a:r>
            <a:r>
              <a:rPr lang="zh-TW" altLang="en-US" sz="2800" dirty="0" smtClean="0">
                <a:solidFill>
                  <a:schemeClr val="tx1"/>
                </a:solidFill>
                <a:latin typeface="標楷體" pitchFamily="65" charset="-120"/>
              </a:rPr>
              <a:t>、</a:t>
            </a:r>
            <a:r>
              <a:rPr lang="zh-TW" altLang="zh-TW" sz="2800" dirty="0" smtClean="0">
                <a:solidFill>
                  <a:schemeClr val="tx1"/>
                </a:solidFill>
                <a:latin typeface="標楷體" pitchFamily="65" charset="-120"/>
              </a:rPr>
              <a:t>〈橘賦〉，雖張</a:t>
            </a:r>
            <a:r>
              <a:rPr lang="zh-TW" altLang="en-US" sz="2800" dirty="0" smtClean="0">
                <a:solidFill>
                  <a:schemeClr val="tx1"/>
                </a:solidFill>
                <a:latin typeface="標楷體" pitchFamily="65" charset="-120"/>
              </a:rPr>
              <a:t>、</a:t>
            </a:r>
            <a:r>
              <a:rPr lang="zh-TW" altLang="zh-TW" sz="2800" dirty="0" smtClean="0">
                <a:solidFill>
                  <a:schemeClr val="tx1"/>
                </a:solidFill>
                <a:latin typeface="標楷體" pitchFamily="65" charset="-120"/>
              </a:rPr>
              <a:t>蔡不過也</a:t>
            </a:r>
            <a:r>
              <a:rPr lang="zh-TW" altLang="en-US" sz="2800" dirty="0" smtClean="0">
                <a:solidFill>
                  <a:schemeClr val="tx1"/>
                </a:solidFill>
                <a:latin typeface="標楷體" pitchFamily="65" charset="-120"/>
              </a:rPr>
              <a:t>。</a:t>
            </a:r>
            <a:r>
              <a:rPr lang="zh-TW" altLang="zh-TW" sz="2800" dirty="0" smtClean="0">
                <a:solidFill>
                  <a:schemeClr val="tx1"/>
                </a:solidFill>
                <a:latin typeface="標楷體" pitchFamily="65" charset="-120"/>
              </a:rPr>
              <a:t>然於</a:t>
            </a:r>
            <a:r>
              <a:rPr lang="en-US" altLang="zh-TW" sz="2800" dirty="0" smtClean="0">
                <a:solidFill>
                  <a:schemeClr val="tx1"/>
                </a:solidFill>
                <a:latin typeface="標楷體" pitchFamily="65" charset="-120"/>
              </a:rPr>
              <a:t>	</a:t>
            </a:r>
            <a:r>
              <a:rPr lang="zh-TW" altLang="zh-TW" sz="2800" dirty="0" smtClean="0">
                <a:solidFill>
                  <a:schemeClr val="tx1"/>
                </a:solidFill>
                <a:latin typeface="標楷體" pitchFamily="65" charset="-120"/>
              </a:rPr>
              <a:t>他文</a:t>
            </a:r>
            <a:r>
              <a:rPr lang="zh-TW" altLang="en-US" sz="2800" dirty="0" smtClean="0">
                <a:solidFill>
                  <a:schemeClr val="tx1"/>
                </a:solidFill>
                <a:latin typeface="標楷體" pitchFamily="65" charset="-120"/>
              </a:rPr>
              <a:t>，</a:t>
            </a:r>
            <a:r>
              <a:rPr lang="zh-TW" altLang="zh-TW" sz="2800" dirty="0" smtClean="0">
                <a:solidFill>
                  <a:schemeClr val="tx1"/>
                </a:solidFill>
                <a:latin typeface="標楷體" pitchFamily="65" charset="-120"/>
              </a:rPr>
              <a:t>未能稱是。</a:t>
            </a:r>
            <a:r>
              <a:rPr lang="zh-TW" altLang="en-US" sz="2800" dirty="0" smtClean="0">
                <a:solidFill>
                  <a:schemeClr val="tx1"/>
                </a:solidFill>
                <a:latin typeface="標楷體" pitchFamily="65" charset="-120"/>
              </a:rPr>
              <a:t>」上文意旨為何</a:t>
            </a:r>
            <a:r>
              <a:rPr lang="en-US" altLang="zh-TW" sz="2800" dirty="0" smtClean="0">
                <a:solidFill>
                  <a:schemeClr val="tx1"/>
                </a:solidFill>
                <a:latin typeface="標楷體" pitchFamily="65" charset="-120"/>
              </a:rPr>
              <a:t>?</a:t>
            </a:r>
          </a:p>
          <a:p>
            <a:pPr algn="just">
              <a:lnSpc>
                <a:spcPct val="115000"/>
              </a:lnSpc>
              <a:spcBef>
                <a:spcPct val="0"/>
              </a:spcBef>
              <a:buFont typeface="Wingdings 2" pitchFamily="18" charset="2"/>
              <a:buNone/>
              <a:defRPr/>
            </a:pPr>
            <a:r>
              <a:rPr lang="zh-TW" altLang="en-US" sz="2800" dirty="0" smtClean="0">
                <a:solidFill>
                  <a:schemeClr val="tx1"/>
                </a:solidFill>
                <a:latin typeface="標楷體" pitchFamily="65" charset="-120"/>
              </a:rPr>
              <a:t>      （</a:t>
            </a:r>
            <a:r>
              <a:rPr lang="en-US" altLang="zh-TW" sz="2800" dirty="0" smtClean="0">
                <a:solidFill>
                  <a:schemeClr val="tx1"/>
                </a:solidFill>
                <a:latin typeface="標楷體" pitchFamily="65" charset="-120"/>
              </a:rPr>
              <a:t>A</a:t>
            </a:r>
            <a:r>
              <a:rPr lang="zh-TW" altLang="en-US" sz="2800" dirty="0" smtClean="0">
                <a:solidFill>
                  <a:schemeClr val="tx1"/>
                </a:solidFill>
                <a:latin typeface="標楷體" pitchFamily="65" charset="-120"/>
              </a:rPr>
              <a:t>）文人相輕，自古而然　</a:t>
            </a:r>
            <a:endParaRPr lang="en-US" altLang="zh-TW" sz="2800" dirty="0" smtClean="0">
              <a:solidFill>
                <a:schemeClr val="tx1"/>
              </a:solidFill>
              <a:latin typeface="標楷體" pitchFamily="65" charset="-120"/>
            </a:endParaRPr>
          </a:p>
          <a:p>
            <a:pPr algn="just">
              <a:lnSpc>
                <a:spcPct val="115000"/>
              </a:lnSpc>
              <a:spcBef>
                <a:spcPct val="0"/>
              </a:spcBef>
              <a:buFont typeface="Wingdings 2" pitchFamily="18" charset="2"/>
              <a:buNone/>
              <a:defRPr/>
            </a:pPr>
            <a:r>
              <a:rPr lang="zh-TW" altLang="en-US" sz="2800" dirty="0" smtClean="0">
                <a:solidFill>
                  <a:schemeClr val="tx1"/>
                </a:solidFill>
                <a:latin typeface="標楷體" pitchFamily="65" charset="-120"/>
              </a:rPr>
              <a:t>      （</a:t>
            </a:r>
            <a:r>
              <a:rPr lang="en-US" altLang="zh-TW" sz="2800" dirty="0" smtClean="0">
                <a:solidFill>
                  <a:schemeClr val="tx1"/>
                </a:solidFill>
                <a:latin typeface="標楷體" pitchFamily="65" charset="-120"/>
              </a:rPr>
              <a:t>B</a:t>
            </a:r>
            <a:r>
              <a:rPr lang="zh-TW" altLang="en-US" sz="2800" dirty="0" smtClean="0">
                <a:solidFill>
                  <a:schemeClr val="tx1"/>
                </a:solidFill>
                <a:latin typeface="標楷體" pitchFamily="65" charset="-120"/>
              </a:rPr>
              <a:t>）文非一體，鮮能備善</a:t>
            </a:r>
            <a:endParaRPr lang="en-US" altLang="zh-TW" sz="2800" dirty="0" smtClean="0">
              <a:solidFill>
                <a:schemeClr val="tx1"/>
              </a:solidFill>
              <a:latin typeface="標楷體" pitchFamily="65" charset="-120"/>
            </a:endParaRPr>
          </a:p>
          <a:p>
            <a:pPr algn="just">
              <a:lnSpc>
                <a:spcPct val="115000"/>
              </a:lnSpc>
              <a:spcBef>
                <a:spcPct val="0"/>
              </a:spcBef>
              <a:buFont typeface="Wingdings 2" pitchFamily="18" charset="2"/>
              <a:buNone/>
              <a:defRPr/>
            </a:pPr>
            <a:r>
              <a:rPr lang="zh-TW" altLang="en-US" sz="2800" dirty="0" smtClean="0">
                <a:solidFill>
                  <a:schemeClr val="tx1"/>
                </a:solidFill>
                <a:latin typeface="標楷體" pitchFamily="65" charset="-120"/>
              </a:rPr>
              <a:t>      （</a:t>
            </a:r>
            <a:r>
              <a:rPr lang="en-US" altLang="zh-TW" sz="2800" dirty="0" smtClean="0">
                <a:solidFill>
                  <a:schemeClr val="tx1"/>
                </a:solidFill>
                <a:latin typeface="標楷體" pitchFamily="65" charset="-120"/>
              </a:rPr>
              <a:t>C</a:t>
            </a:r>
            <a:r>
              <a:rPr lang="zh-TW" altLang="en-US" sz="2800" dirty="0" smtClean="0">
                <a:solidFill>
                  <a:schemeClr val="tx1"/>
                </a:solidFill>
                <a:latin typeface="標楷體" pitchFamily="65" charset="-120"/>
              </a:rPr>
              <a:t>）王粲、徐幹能審己以度人，態度客觀</a:t>
            </a:r>
          </a:p>
          <a:p>
            <a:pPr algn="just">
              <a:lnSpc>
                <a:spcPct val="115000"/>
              </a:lnSpc>
              <a:spcBef>
                <a:spcPct val="0"/>
              </a:spcBef>
              <a:buFont typeface="Wingdings 2" pitchFamily="18" charset="2"/>
              <a:buNone/>
              <a:defRPr/>
            </a:pPr>
            <a:r>
              <a:rPr lang="zh-TW" altLang="en-US" sz="2800" dirty="0" smtClean="0">
                <a:solidFill>
                  <a:schemeClr val="tx1"/>
                </a:solidFill>
                <a:latin typeface="標楷體" pitchFamily="65" charset="-120"/>
              </a:rPr>
              <a:t>           公正　</a:t>
            </a:r>
            <a:endParaRPr lang="en-US" altLang="zh-TW" sz="2800" dirty="0" smtClean="0">
              <a:solidFill>
                <a:schemeClr val="tx1"/>
              </a:solidFill>
              <a:latin typeface="標楷體" pitchFamily="65" charset="-120"/>
            </a:endParaRPr>
          </a:p>
          <a:p>
            <a:pPr algn="just">
              <a:lnSpc>
                <a:spcPct val="115000"/>
              </a:lnSpc>
              <a:spcBef>
                <a:spcPct val="0"/>
              </a:spcBef>
              <a:buFont typeface="Wingdings 2" pitchFamily="18" charset="2"/>
              <a:buNone/>
              <a:defRPr/>
            </a:pPr>
            <a:r>
              <a:rPr lang="zh-TW" altLang="en-US" sz="2800" dirty="0" smtClean="0">
                <a:solidFill>
                  <a:schemeClr val="tx1"/>
                </a:solidFill>
                <a:latin typeface="標楷體" pitchFamily="65" charset="-120"/>
              </a:rPr>
              <a:t>      （</a:t>
            </a:r>
            <a:r>
              <a:rPr lang="en-US" altLang="zh-TW" sz="2800" dirty="0" smtClean="0">
                <a:solidFill>
                  <a:schemeClr val="tx1"/>
                </a:solidFill>
                <a:latin typeface="標楷體" pitchFamily="65" charset="-120"/>
              </a:rPr>
              <a:t>D</a:t>
            </a:r>
            <a:r>
              <a:rPr lang="zh-TW" altLang="en-US" sz="2800" dirty="0" smtClean="0">
                <a:solidFill>
                  <a:schemeClr val="tx1"/>
                </a:solidFill>
                <a:latin typeface="標楷體" pitchFamily="65" charset="-120"/>
              </a:rPr>
              <a:t>）王粲、徐幹二人才華雖高，但成就不</a:t>
            </a:r>
          </a:p>
          <a:p>
            <a:pPr algn="just">
              <a:lnSpc>
                <a:spcPct val="115000"/>
              </a:lnSpc>
              <a:spcBef>
                <a:spcPct val="0"/>
              </a:spcBef>
              <a:buFont typeface="Wingdings 2" pitchFamily="18" charset="2"/>
              <a:buNone/>
              <a:defRPr/>
            </a:pPr>
            <a:r>
              <a:rPr lang="zh-TW" altLang="en-US" sz="2800" dirty="0" smtClean="0">
                <a:solidFill>
                  <a:schemeClr val="tx1"/>
                </a:solidFill>
                <a:latin typeface="標楷體" pitchFamily="65" charset="-120"/>
              </a:rPr>
              <a:t>           能與張衡、蔡邕相比　</a:t>
            </a:r>
          </a:p>
        </p:txBody>
      </p:sp>
      <p:sp>
        <p:nvSpPr>
          <p:cNvPr id="72715" name="Text Box 11"/>
          <p:cNvSpPr txBox="1">
            <a:spLocks noChangeArrowheads="1"/>
          </p:cNvSpPr>
          <p:nvPr/>
        </p:nvSpPr>
        <p:spPr bwMode="auto">
          <a:xfrm>
            <a:off x="755650" y="904875"/>
            <a:ext cx="93503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1pPr>
            <a:lvl2pPr marL="742950" indent="-285750">
              <a:defRPr sz="28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2pPr>
            <a:lvl3pPr marL="1143000" indent="-228600">
              <a:defRPr sz="16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3pPr>
            <a:lvl4pPr marL="1600200" indent="-228600">
              <a:defRPr sz="14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4pPr>
            <a:lvl5pPr marL="2057400" indent="-228600"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9pPr>
          </a:lstStyle>
          <a:p>
            <a:pPr algn="just" eaLnBrk="0" hangingPunct="0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None/>
            </a:pPr>
            <a:r>
              <a:rPr lang="en-US" altLang="zh-TW" sz="3200">
                <a:solidFill>
                  <a:srgbClr val="FF0000"/>
                </a:solidFill>
                <a:latin typeface="標楷體" pitchFamily="65" charset="-120"/>
              </a:rPr>
              <a:t>B</a:t>
            </a:r>
          </a:p>
        </p:txBody>
      </p:sp>
      <p:pic>
        <p:nvPicPr>
          <p:cNvPr id="148484" name="Picture 12" descr="下一頁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6165850"/>
            <a:ext cx="13684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27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27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323850" y="1052513"/>
            <a:ext cx="9504363" cy="4406900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44450" indent="0" algn="just">
              <a:lnSpc>
                <a:spcPct val="120000"/>
              </a:lnSpc>
              <a:spcBef>
                <a:spcPct val="0"/>
              </a:spcBef>
              <a:buFont typeface="Wingdings 2" pitchFamily="18" charset="2"/>
              <a:buNone/>
              <a:defRPr/>
            </a:pPr>
            <a:r>
              <a:rPr lang="en-US" altLang="zh-TW" sz="3200" dirty="0" smtClean="0">
                <a:solidFill>
                  <a:schemeClr val="tx1"/>
                </a:solidFill>
                <a:latin typeface="標楷體" pitchFamily="65" charset="-120"/>
              </a:rPr>
              <a:t>(    )8.</a:t>
            </a:r>
            <a:r>
              <a:rPr lang="zh-TW" altLang="en-US" sz="3200" dirty="0" smtClean="0">
                <a:solidFill>
                  <a:schemeClr val="tx1"/>
                </a:solidFill>
                <a:latin typeface="標楷體" pitchFamily="65" charset="-120"/>
              </a:rPr>
              <a:t>「遂營目前之務，而遺千載之功。」</a:t>
            </a:r>
          </a:p>
          <a:p>
            <a:pPr marL="44450" indent="0" algn="just">
              <a:lnSpc>
                <a:spcPct val="120000"/>
              </a:lnSpc>
              <a:spcBef>
                <a:spcPct val="0"/>
              </a:spcBef>
              <a:buFont typeface="Wingdings 2" pitchFamily="18" charset="2"/>
              <a:buNone/>
              <a:defRPr/>
            </a:pPr>
            <a:r>
              <a:rPr lang="zh-TW" altLang="en-US" sz="3200" dirty="0" smtClean="0">
                <a:solidFill>
                  <a:schemeClr val="tx1"/>
                </a:solidFill>
                <a:latin typeface="標楷體" pitchFamily="65" charset="-120"/>
              </a:rPr>
              <a:t>        曹丕所謂「千載之功」指的是：　</a:t>
            </a:r>
            <a:endParaRPr lang="en-US" altLang="zh-TW" sz="3200" dirty="0" smtClean="0">
              <a:solidFill>
                <a:schemeClr val="tx1"/>
              </a:solidFill>
              <a:latin typeface="標楷體" pitchFamily="65" charset="-120"/>
            </a:endParaRPr>
          </a:p>
          <a:p>
            <a:pPr marL="44450" indent="0" algn="just">
              <a:lnSpc>
                <a:spcPct val="120000"/>
              </a:lnSpc>
              <a:spcBef>
                <a:spcPct val="0"/>
              </a:spcBef>
              <a:buFont typeface="Wingdings 2" pitchFamily="18" charset="2"/>
              <a:buNone/>
              <a:defRPr/>
            </a:pPr>
            <a:r>
              <a:rPr lang="zh-TW" altLang="en-US" sz="3200" dirty="0" smtClean="0">
                <a:solidFill>
                  <a:schemeClr val="tx1"/>
                </a:solidFill>
                <a:latin typeface="標楷體" pitchFamily="65" charset="-120"/>
              </a:rPr>
              <a:t>       （</a:t>
            </a:r>
            <a:r>
              <a:rPr lang="en-US" altLang="zh-TW" sz="3200" dirty="0" smtClean="0">
                <a:solidFill>
                  <a:schemeClr val="tx1"/>
                </a:solidFill>
                <a:latin typeface="標楷體" pitchFamily="65" charset="-120"/>
              </a:rPr>
              <a:t>A</a:t>
            </a:r>
            <a:r>
              <a:rPr lang="zh-TW" altLang="en-US" sz="3200" dirty="0" smtClean="0">
                <a:solidFill>
                  <a:schemeClr val="tx1"/>
                </a:solidFill>
                <a:latin typeface="標楷體" pitchFamily="65" charset="-120"/>
              </a:rPr>
              <a:t>）經世濟民　</a:t>
            </a:r>
            <a:endParaRPr lang="en-US" altLang="zh-TW" sz="3200" dirty="0" smtClean="0">
              <a:solidFill>
                <a:schemeClr val="tx1"/>
              </a:solidFill>
              <a:latin typeface="標楷體" pitchFamily="65" charset="-120"/>
            </a:endParaRPr>
          </a:p>
          <a:p>
            <a:pPr marL="44450" indent="0" algn="just">
              <a:lnSpc>
                <a:spcPct val="120000"/>
              </a:lnSpc>
              <a:spcBef>
                <a:spcPct val="0"/>
              </a:spcBef>
              <a:buFont typeface="Wingdings 2" pitchFamily="18" charset="2"/>
              <a:buNone/>
              <a:defRPr/>
            </a:pPr>
            <a:r>
              <a:rPr lang="zh-TW" altLang="en-US" sz="3200" dirty="0" smtClean="0">
                <a:solidFill>
                  <a:schemeClr val="tx1"/>
                </a:solidFill>
                <a:latin typeface="標楷體" pitchFamily="65" charset="-120"/>
              </a:rPr>
              <a:t>       （</a:t>
            </a:r>
            <a:r>
              <a:rPr lang="en-US" altLang="zh-TW" sz="3200" dirty="0" smtClean="0">
                <a:solidFill>
                  <a:schemeClr val="tx1"/>
                </a:solidFill>
                <a:latin typeface="標楷體" pitchFamily="65" charset="-120"/>
              </a:rPr>
              <a:t>B</a:t>
            </a:r>
            <a:r>
              <a:rPr lang="zh-TW" altLang="en-US" sz="3200" dirty="0" smtClean="0">
                <a:solidFill>
                  <a:schemeClr val="tx1"/>
                </a:solidFill>
                <a:latin typeface="標楷體" pitchFamily="65" charset="-120"/>
              </a:rPr>
              <a:t>）開疆拓土　</a:t>
            </a:r>
            <a:endParaRPr lang="en-US" altLang="zh-TW" sz="3200" dirty="0" smtClean="0">
              <a:solidFill>
                <a:schemeClr val="tx1"/>
              </a:solidFill>
              <a:latin typeface="標楷體" pitchFamily="65" charset="-120"/>
            </a:endParaRPr>
          </a:p>
          <a:p>
            <a:pPr marL="44450" indent="0" algn="just">
              <a:lnSpc>
                <a:spcPct val="120000"/>
              </a:lnSpc>
              <a:spcBef>
                <a:spcPct val="0"/>
              </a:spcBef>
              <a:buFont typeface="Wingdings 2" pitchFamily="18" charset="2"/>
              <a:buNone/>
              <a:defRPr/>
            </a:pPr>
            <a:r>
              <a:rPr lang="zh-TW" altLang="en-US" sz="3200" dirty="0" smtClean="0">
                <a:solidFill>
                  <a:schemeClr val="tx1"/>
                </a:solidFill>
                <a:latin typeface="標楷體" pitchFamily="65" charset="-120"/>
              </a:rPr>
              <a:t>       （</a:t>
            </a:r>
            <a:r>
              <a:rPr lang="en-US" altLang="zh-TW" sz="3200" dirty="0" smtClean="0">
                <a:solidFill>
                  <a:schemeClr val="tx1"/>
                </a:solidFill>
                <a:latin typeface="標楷體" pitchFamily="65" charset="-120"/>
              </a:rPr>
              <a:t>C</a:t>
            </a:r>
            <a:r>
              <a:rPr lang="zh-TW" altLang="en-US" sz="3200" dirty="0" smtClean="0">
                <a:solidFill>
                  <a:schemeClr val="tx1"/>
                </a:solidFill>
                <a:latin typeface="標楷體" pitchFamily="65" charset="-120"/>
              </a:rPr>
              <a:t>）修己立人　</a:t>
            </a:r>
            <a:endParaRPr lang="en-US" altLang="zh-TW" sz="3200" dirty="0" smtClean="0">
              <a:solidFill>
                <a:schemeClr val="tx1"/>
              </a:solidFill>
              <a:latin typeface="標楷體" pitchFamily="65" charset="-120"/>
            </a:endParaRPr>
          </a:p>
          <a:p>
            <a:pPr marL="44450" indent="0" algn="just">
              <a:lnSpc>
                <a:spcPct val="120000"/>
              </a:lnSpc>
              <a:spcBef>
                <a:spcPct val="0"/>
              </a:spcBef>
              <a:buFont typeface="Wingdings 2" pitchFamily="18" charset="2"/>
              <a:buNone/>
              <a:defRPr/>
            </a:pPr>
            <a:r>
              <a:rPr lang="zh-TW" altLang="en-US" sz="3200" dirty="0" smtClean="0">
                <a:solidFill>
                  <a:schemeClr val="tx1"/>
                </a:solidFill>
                <a:latin typeface="標楷體" pitchFamily="65" charset="-120"/>
              </a:rPr>
              <a:t>       （</a:t>
            </a:r>
            <a:r>
              <a:rPr lang="en-US" altLang="zh-TW" sz="3200" dirty="0" smtClean="0">
                <a:solidFill>
                  <a:schemeClr val="tx1"/>
                </a:solidFill>
                <a:latin typeface="標楷體" pitchFamily="65" charset="-120"/>
              </a:rPr>
              <a:t>D</a:t>
            </a:r>
            <a:r>
              <a:rPr lang="zh-TW" altLang="en-US" sz="3200" dirty="0" smtClean="0">
                <a:solidFill>
                  <a:schemeClr val="tx1"/>
                </a:solidFill>
                <a:latin typeface="標楷體" pitchFamily="65" charset="-120"/>
              </a:rPr>
              <a:t>）著述文章</a:t>
            </a:r>
            <a:endParaRPr lang="en-US" altLang="zh-TW" sz="3200" dirty="0" smtClean="0">
              <a:solidFill>
                <a:schemeClr val="tx1"/>
              </a:solidFill>
              <a:latin typeface="標楷體" pitchFamily="65" charset="-120"/>
            </a:endParaRPr>
          </a:p>
        </p:txBody>
      </p:sp>
      <p:sp>
        <p:nvSpPr>
          <p:cNvPr id="74763" name="Text Box 11"/>
          <p:cNvSpPr txBox="1">
            <a:spLocks noChangeArrowheads="1"/>
          </p:cNvSpPr>
          <p:nvPr/>
        </p:nvSpPr>
        <p:spPr bwMode="auto">
          <a:xfrm>
            <a:off x="973138" y="1125538"/>
            <a:ext cx="935037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1pPr>
            <a:lvl2pPr marL="742950" indent="-285750">
              <a:defRPr sz="28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2pPr>
            <a:lvl3pPr marL="1143000" indent="-228600">
              <a:defRPr sz="16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3pPr>
            <a:lvl4pPr marL="1600200" indent="-228600">
              <a:defRPr sz="14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4pPr>
            <a:lvl5pPr marL="2057400" indent="-228600"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9pPr>
          </a:lstStyle>
          <a:p>
            <a:pPr algn="just" eaLnBrk="0" hangingPunct="0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None/>
            </a:pPr>
            <a:r>
              <a:rPr lang="en-US" altLang="zh-TW" sz="3200">
                <a:solidFill>
                  <a:srgbClr val="FF0000"/>
                </a:solidFill>
                <a:latin typeface="標楷體" pitchFamily="65" charset="-120"/>
              </a:rPr>
              <a:t>D</a:t>
            </a:r>
          </a:p>
        </p:txBody>
      </p:sp>
      <p:pic>
        <p:nvPicPr>
          <p:cNvPr id="149508" name="Picture 12" descr="下一頁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6165850"/>
            <a:ext cx="13684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47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47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323850" y="1038225"/>
            <a:ext cx="8407400" cy="4694238"/>
          </a:xfrm>
        </p:spPr>
        <p:txBody>
          <a:bodyPr wrap="square" numCol="1" anchor="t" anchorCtr="0" compatLnSpc="1">
            <a:prstTxWarp prst="textNoShape">
              <a:avLst/>
            </a:prstTxWarp>
            <a:normAutofit fontScale="92500" lnSpcReduction="10000"/>
          </a:bodyPr>
          <a:lstStyle/>
          <a:p>
            <a:pPr marL="44450" indent="0" algn="just">
              <a:lnSpc>
                <a:spcPct val="120000"/>
              </a:lnSpc>
              <a:spcBef>
                <a:spcPct val="0"/>
              </a:spcBef>
              <a:buFont typeface="Wingdings 2" pitchFamily="18" charset="2"/>
              <a:buNone/>
              <a:defRPr/>
            </a:pPr>
            <a:r>
              <a:rPr lang="en-US" altLang="zh-TW" sz="3200" dirty="0" smtClean="0">
                <a:solidFill>
                  <a:schemeClr val="tx1"/>
                </a:solidFill>
                <a:latin typeface="標楷體" pitchFamily="65" charset="-120"/>
              </a:rPr>
              <a:t>(    )9.</a:t>
            </a:r>
            <a:r>
              <a:rPr lang="zh-TW" altLang="zh-TW" sz="3200" dirty="0" smtClean="0">
                <a:solidFill>
                  <a:schemeClr val="tx1"/>
                </a:solidFill>
                <a:latin typeface="標楷體" pitchFamily="65" charset="-120"/>
              </a:rPr>
              <a:t>《</a:t>
            </a:r>
            <a:r>
              <a:rPr lang="zh-TW" altLang="en-US" sz="3200" dirty="0" smtClean="0">
                <a:solidFill>
                  <a:schemeClr val="tx1"/>
                </a:solidFill>
                <a:latin typeface="標楷體" pitchFamily="65" charset="-120"/>
              </a:rPr>
              <a:t>典論</a:t>
            </a:r>
            <a:r>
              <a:rPr lang="zh-TW" altLang="zh-TW" sz="3200" dirty="0" smtClean="0">
                <a:solidFill>
                  <a:schemeClr val="tx1"/>
                </a:solidFill>
                <a:latin typeface="標楷體" pitchFamily="65" charset="-120"/>
              </a:rPr>
              <a:t>．</a:t>
            </a:r>
            <a:r>
              <a:rPr lang="zh-TW" altLang="en-US" sz="3200" dirty="0" smtClean="0">
                <a:solidFill>
                  <a:schemeClr val="tx1"/>
                </a:solidFill>
                <a:latin typeface="標楷體" pitchFamily="65" charset="-120"/>
              </a:rPr>
              <a:t>論文</a:t>
            </a:r>
            <a:r>
              <a:rPr lang="zh-TW" altLang="zh-TW" sz="3200" dirty="0" smtClean="0">
                <a:solidFill>
                  <a:schemeClr val="tx1"/>
                </a:solidFill>
                <a:latin typeface="標楷體" pitchFamily="65" charset="-120"/>
              </a:rPr>
              <a:t>》</a:t>
            </a:r>
            <a:r>
              <a:rPr lang="zh-TW" altLang="en-US" sz="3200" dirty="0" smtClean="0">
                <a:solidFill>
                  <a:schemeClr val="tx1"/>
                </a:solidFill>
                <a:latin typeface="標楷體" pitchFamily="65" charset="-120"/>
              </a:rPr>
              <a:t>中作者提出幾個重要</a:t>
            </a:r>
          </a:p>
          <a:p>
            <a:pPr marL="44450" indent="0" algn="just">
              <a:lnSpc>
                <a:spcPct val="120000"/>
              </a:lnSpc>
              <a:spcBef>
                <a:spcPct val="0"/>
              </a:spcBef>
              <a:buFont typeface="Wingdings 2" pitchFamily="18" charset="2"/>
              <a:buNone/>
              <a:defRPr/>
            </a:pPr>
            <a:r>
              <a:rPr lang="zh-TW" altLang="en-US" sz="3200" dirty="0" smtClean="0">
                <a:solidFill>
                  <a:schemeClr val="tx1"/>
                </a:solidFill>
                <a:latin typeface="標楷體" pitchFamily="65" charset="-120"/>
              </a:rPr>
              <a:t>        的文學觀念，下列何者正確？　</a:t>
            </a:r>
            <a:endParaRPr lang="en-US" altLang="zh-TW" sz="3200" dirty="0" smtClean="0">
              <a:solidFill>
                <a:schemeClr val="tx1"/>
              </a:solidFill>
              <a:latin typeface="標楷體" pitchFamily="65" charset="-120"/>
            </a:endParaRPr>
          </a:p>
          <a:p>
            <a:pPr marL="44450" indent="0" algn="just">
              <a:lnSpc>
                <a:spcPct val="120000"/>
              </a:lnSpc>
              <a:spcBef>
                <a:spcPct val="0"/>
              </a:spcBef>
              <a:buFont typeface="Wingdings 2" pitchFamily="18" charset="2"/>
              <a:buNone/>
              <a:defRPr/>
            </a:pPr>
            <a:r>
              <a:rPr lang="zh-TW" altLang="en-US" sz="3200" dirty="0" smtClean="0">
                <a:solidFill>
                  <a:schemeClr val="tx1"/>
                </a:solidFill>
                <a:latin typeface="標楷體" pitchFamily="65" charset="-120"/>
              </a:rPr>
              <a:t>       （</a:t>
            </a:r>
            <a:r>
              <a:rPr lang="en-US" altLang="zh-TW" sz="3200" dirty="0" smtClean="0">
                <a:solidFill>
                  <a:schemeClr val="tx1"/>
                </a:solidFill>
                <a:latin typeface="標楷體" pitchFamily="65" charset="-120"/>
              </a:rPr>
              <a:t>A</a:t>
            </a:r>
            <a:r>
              <a:rPr lang="zh-TW" altLang="en-US" sz="3200" dirty="0" smtClean="0">
                <a:solidFill>
                  <a:schemeClr val="tx1"/>
                </a:solidFill>
                <a:latin typeface="標楷體" pitchFamily="65" charset="-120"/>
              </a:rPr>
              <a:t>）強調文章乃雕蟲小技，不足為觀</a:t>
            </a:r>
          </a:p>
          <a:p>
            <a:pPr marL="44450" indent="0" algn="just">
              <a:lnSpc>
                <a:spcPct val="120000"/>
              </a:lnSpc>
              <a:spcBef>
                <a:spcPct val="0"/>
              </a:spcBef>
              <a:buFont typeface="Wingdings 2" pitchFamily="18" charset="2"/>
              <a:buNone/>
              <a:defRPr/>
            </a:pPr>
            <a:r>
              <a:rPr lang="zh-TW" altLang="en-US" sz="3200" dirty="0" smtClean="0">
                <a:solidFill>
                  <a:schemeClr val="tx1"/>
                </a:solidFill>
                <a:latin typeface="標楷體" pitchFamily="65" charset="-120"/>
              </a:rPr>
              <a:t>       （</a:t>
            </a:r>
            <a:r>
              <a:rPr lang="en-US" altLang="zh-TW" sz="3200" dirty="0" smtClean="0">
                <a:solidFill>
                  <a:schemeClr val="tx1"/>
                </a:solidFill>
                <a:latin typeface="標楷體" pitchFamily="65" charset="-120"/>
              </a:rPr>
              <a:t>B</a:t>
            </a:r>
            <a:r>
              <a:rPr lang="zh-TW" altLang="en-US" sz="3200" dirty="0" smtClean="0">
                <a:solidFill>
                  <a:schemeClr val="tx1"/>
                </a:solidFill>
                <a:latin typeface="標楷體" pitchFamily="65" charset="-120"/>
              </a:rPr>
              <a:t>）主張審己以度人，才能避免文人</a:t>
            </a:r>
          </a:p>
          <a:p>
            <a:pPr marL="44450" indent="0" algn="just">
              <a:lnSpc>
                <a:spcPct val="120000"/>
              </a:lnSpc>
              <a:spcBef>
                <a:spcPct val="0"/>
              </a:spcBef>
              <a:buFont typeface="Wingdings 2" pitchFamily="18" charset="2"/>
              <a:buNone/>
              <a:defRPr/>
            </a:pPr>
            <a:r>
              <a:rPr lang="zh-TW" altLang="en-US" sz="3200" dirty="0" smtClean="0">
                <a:solidFill>
                  <a:schemeClr val="tx1"/>
                </a:solidFill>
                <a:latin typeface="標楷體" pitchFamily="65" charset="-120"/>
              </a:rPr>
              <a:t>            相輕　</a:t>
            </a:r>
            <a:endParaRPr lang="en-US" altLang="zh-TW" sz="3200" dirty="0" smtClean="0">
              <a:solidFill>
                <a:schemeClr val="tx1"/>
              </a:solidFill>
              <a:latin typeface="標楷體" pitchFamily="65" charset="-120"/>
            </a:endParaRPr>
          </a:p>
          <a:p>
            <a:pPr marL="44450" indent="0" algn="just">
              <a:lnSpc>
                <a:spcPct val="120000"/>
              </a:lnSpc>
              <a:spcBef>
                <a:spcPct val="0"/>
              </a:spcBef>
              <a:buFont typeface="Wingdings 2" pitchFamily="18" charset="2"/>
              <a:buNone/>
              <a:defRPr/>
            </a:pPr>
            <a:r>
              <a:rPr lang="zh-TW" altLang="en-US" sz="3200" dirty="0" smtClean="0">
                <a:solidFill>
                  <a:schemeClr val="tx1"/>
                </a:solidFill>
                <a:latin typeface="標楷體" pitchFamily="65" charset="-120"/>
              </a:rPr>
              <a:t>       （</a:t>
            </a:r>
            <a:r>
              <a:rPr lang="en-US" altLang="zh-TW" sz="3200" dirty="0" smtClean="0">
                <a:solidFill>
                  <a:schemeClr val="tx1"/>
                </a:solidFill>
                <a:latin typeface="標楷體" pitchFamily="65" charset="-120"/>
              </a:rPr>
              <a:t>C</a:t>
            </a:r>
            <a:r>
              <a:rPr lang="zh-TW" altLang="en-US" sz="3200" dirty="0" smtClean="0">
                <a:solidFill>
                  <a:schemeClr val="tx1"/>
                </a:solidFill>
                <a:latin typeface="標楷體" pitchFamily="65" charset="-120"/>
              </a:rPr>
              <a:t>）認為作品的風格決定於學識，與</a:t>
            </a:r>
          </a:p>
          <a:p>
            <a:pPr marL="44450" indent="0" algn="just">
              <a:lnSpc>
                <a:spcPct val="120000"/>
              </a:lnSpc>
              <a:spcBef>
                <a:spcPct val="0"/>
              </a:spcBef>
              <a:buFont typeface="Wingdings 2" pitchFamily="18" charset="2"/>
              <a:buNone/>
              <a:defRPr/>
            </a:pPr>
            <a:r>
              <a:rPr lang="zh-TW" altLang="en-US" sz="3200" dirty="0" smtClean="0">
                <a:solidFill>
                  <a:schemeClr val="tx1"/>
                </a:solidFill>
                <a:latin typeface="標楷體" pitchFamily="65" charset="-120"/>
              </a:rPr>
              <a:t>            作家才性無關　　</a:t>
            </a:r>
            <a:endParaRPr lang="en-US" altLang="zh-TW" sz="3200" dirty="0" smtClean="0">
              <a:solidFill>
                <a:schemeClr val="tx1"/>
              </a:solidFill>
              <a:latin typeface="標楷體" pitchFamily="65" charset="-120"/>
            </a:endParaRPr>
          </a:p>
          <a:p>
            <a:pPr marL="44450" indent="0" algn="just">
              <a:lnSpc>
                <a:spcPct val="120000"/>
              </a:lnSpc>
              <a:spcBef>
                <a:spcPct val="0"/>
              </a:spcBef>
              <a:buFont typeface="Wingdings 2" pitchFamily="18" charset="2"/>
              <a:buNone/>
              <a:defRPr/>
            </a:pPr>
            <a:r>
              <a:rPr lang="zh-TW" altLang="en-US" sz="3200" dirty="0" smtClean="0">
                <a:solidFill>
                  <a:schemeClr val="tx1"/>
                </a:solidFill>
                <a:latin typeface="標楷體" pitchFamily="65" charset="-120"/>
              </a:rPr>
              <a:t>       （</a:t>
            </a:r>
            <a:r>
              <a:rPr lang="en-US" altLang="zh-TW" sz="3200" dirty="0" smtClean="0">
                <a:solidFill>
                  <a:schemeClr val="tx1"/>
                </a:solidFill>
                <a:latin typeface="標楷體" pitchFamily="65" charset="-120"/>
              </a:rPr>
              <a:t>D</a:t>
            </a:r>
            <a:r>
              <a:rPr lang="zh-TW" altLang="en-US" sz="3200" dirty="0" smtClean="0">
                <a:solidFill>
                  <a:schemeClr val="tx1"/>
                </a:solidFill>
                <a:latin typeface="標楷體" pitchFamily="65" charset="-120"/>
              </a:rPr>
              <a:t>）肯定家學淵源，父兄的才能足以</a:t>
            </a:r>
          </a:p>
          <a:p>
            <a:pPr marL="44450" indent="0" algn="just">
              <a:lnSpc>
                <a:spcPct val="120000"/>
              </a:lnSpc>
              <a:spcBef>
                <a:spcPct val="0"/>
              </a:spcBef>
              <a:buFont typeface="Wingdings 2" pitchFamily="18" charset="2"/>
              <a:buNone/>
              <a:defRPr/>
            </a:pPr>
            <a:r>
              <a:rPr lang="zh-TW" altLang="en-US" sz="3200" dirty="0" smtClean="0">
                <a:solidFill>
                  <a:schemeClr val="tx1"/>
                </a:solidFill>
                <a:latin typeface="標楷體" pitchFamily="65" charset="-120"/>
              </a:rPr>
              <a:t>            影響子弟的文學成就</a:t>
            </a:r>
          </a:p>
        </p:txBody>
      </p:sp>
      <p:sp>
        <p:nvSpPr>
          <p:cNvPr id="76811" name="Text Box 11"/>
          <p:cNvSpPr txBox="1">
            <a:spLocks noChangeArrowheads="1"/>
          </p:cNvSpPr>
          <p:nvPr/>
        </p:nvSpPr>
        <p:spPr bwMode="auto">
          <a:xfrm>
            <a:off x="900113" y="981075"/>
            <a:ext cx="935037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1pPr>
            <a:lvl2pPr marL="742950" indent="-285750">
              <a:defRPr sz="28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2pPr>
            <a:lvl3pPr marL="1143000" indent="-228600">
              <a:defRPr sz="16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3pPr>
            <a:lvl4pPr marL="1600200" indent="-228600">
              <a:defRPr sz="14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4pPr>
            <a:lvl5pPr marL="2057400" indent="-228600"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9pPr>
          </a:lstStyle>
          <a:p>
            <a:pPr algn="just" eaLnBrk="0" hangingPunct="0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None/>
            </a:pPr>
            <a:r>
              <a:rPr lang="en-US" altLang="zh-TW" sz="3200">
                <a:solidFill>
                  <a:srgbClr val="FF0000"/>
                </a:solidFill>
                <a:latin typeface="標楷體" pitchFamily="65" charset="-120"/>
              </a:rPr>
              <a:t>B</a:t>
            </a:r>
          </a:p>
        </p:txBody>
      </p:sp>
      <p:pic>
        <p:nvPicPr>
          <p:cNvPr id="150532" name="Picture 12" descr="下一頁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6165850"/>
            <a:ext cx="13684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68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68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-36513" y="1125538"/>
            <a:ext cx="9793288" cy="4406900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44450" indent="0">
              <a:lnSpc>
                <a:spcPct val="120000"/>
              </a:lnSpc>
              <a:spcBef>
                <a:spcPct val="0"/>
              </a:spcBef>
              <a:buFont typeface="Wingdings 2" pitchFamily="18" charset="2"/>
              <a:buNone/>
              <a:defRPr/>
            </a:pPr>
            <a:endParaRPr lang="en-US" altLang="zh-TW" sz="2800" dirty="0" smtClean="0">
              <a:latin typeface="標楷體" pitchFamily="65" charset="-120"/>
            </a:endParaRPr>
          </a:p>
          <a:p>
            <a:pPr marL="44450" indent="0">
              <a:lnSpc>
                <a:spcPct val="120000"/>
              </a:lnSpc>
              <a:spcBef>
                <a:spcPct val="0"/>
              </a:spcBef>
              <a:buFont typeface="Wingdings 2" pitchFamily="18" charset="2"/>
              <a:buNone/>
              <a:defRPr/>
            </a:pPr>
            <a:r>
              <a:rPr lang="zh-TW" altLang="en-US" sz="3200" dirty="0" smtClean="0">
                <a:solidFill>
                  <a:srgbClr val="FF3300"/>
                </a:solidFill>
                <a:latin typeface="標楷體" pitchFamily="65" charset="-120"/>
              </a:rPr>
              <a:t>（</a:t>
            </a:r>
            <a:r>
              <a:rPr lang="en-US" altLang="zh-TW" sz="3200" dirty="0" smtClean="0">
                <a:solidFill>
                  <a:srgbClr val="FF3300"/>
                </a:solidFill>
                <a:latin typeface="標楷體" pitchFamily="65" charset="-120"/>
              </a:rPr>
              <a:t>A</a:t>
            </a:r>
            <a:r>
              <a:rPr lang="zh-TW" altLang="en-US" sz="3200" dirty="0" smtClean="0">
                <a:solidFill>
                  <a:srgbClr val="FF3300"/>
                </a:solidFill>
                <a:latin typeface="標楷體" pitchFamily="65" charset="-120"/>
              </a:rPr>
              <a:t>）強調文章的價值，賦予文學獨立的生命。</a:t>
            </a:r>
          </a:p>
          <a:p>
            <a:pPr marL="44450" indent="0">
              <a:lnSpc>
                <a:spcPct val="120000"/>
              </a:lnSpc>
              <a:spcBef>
                <a:spcPct val="0"/>
              </a:spcBef>
              <a:buFont typeface="Wingdings 2" pitchFamily="18" charset="2"/>
              <a:buNone/>
              <a:defRPr/>
            </a:pPr>
            <a:r>
              <a:rPr lang="zh-TW" altLang="en-US" sz="3200" dirty="0" smtClean="0">
                <a:solidFill>
                  <a:srgbClr val="FF3300"/>
                </a:solidFill>
                <a:latin typeface="標楷體" pitchFamily="65" charset="-120"/>
              </a:rPr>
              <a:t>（</a:t>
            </a:r>
            <a:r>
              <a:rPr lang="en-US" altLang="zh-TW" sz="3200" dirty="0" smtClean="0">
                <a:solidFill>
                  <a:srgbClr val="FF3300"/>
                </a:solidFill>
                <a:latin typeface="標楷體" pitchFamily="65" charset="-120"/>
              </a:rPr>
              <a:t>C</a:t>
            </a:r>
            <a:r>
              <a:rPr lang="zh-TW" altLang="en-US" sz="3200" dirty="0" smtClean="0">
                <a:solidFill>
                  <a:srgbClr val="FF3300"/>
                </a:solidFill>
                <a:latin typeface="標楷體" pitchFamily="65" charset="-120"/>
              </a:rPr>
              <a:t>）作家才性各有所偏，故風格自然不同。</a:t>
            </a:r>
            <a:endParaRPr lang="en-US" altLang="zh-TW" sz="3200" dirty="0" smtClean="0">
              <a:solidFill>
                <a:srgbClr val="FF3300"/>
              </a:solidFill>
              <a:latin typeface="標楷體" pitchFamily="65" charset="-120"/>
            </a:endParaRPr>
          </a:p>
          <a:p>
            <a:pPr marL="44450" indent="0">
              <a:lnSpc>
                <a:spcPct val="120000"/>
              </a:lnSpc>
              <a:spcBef>
                <a:spcPct val="0"/>
              </a:spcBef>
              <a:buFont typeface="Wingdings 2" pitchFamily="18" charset="2"/>
              <a:buNone/>
              <a:defRPr/>
            </a:pPr>
            <a:r>
              <a:rPr lang="zh-TW" altLang="en-US" sz="3200" dirty="0" smtClean="0">
                <a:solidFill>
                  <a:srgbClr val="FF3300"/>
                </a:solidFill>
                <a:latin typeface="標楷體" pitchFamily="65" charset="-120"/>
              </a:rPr>
              <a:t>（</a:t>
            </a:r>
            <a:r>
              <a:rPr lang="en-US" altLang="zh-TW" sz="3200" dirty="0" smtClean="0">
                <a:solidFill>
                  <a:srgbClr val="FF3300"/>
                </a:solidFill>
                <a:latin typeface="標楷體" pitchFamily="65" charset="-120"/>
              </a:rPr>
              <a:t>D</a:t>
            </a:r>
            <a:r>
              <a:rPr lang="zh-TW" altLang="en-US" sz="3200" dirty="0" smtClean="0">
                <a:solidFill>
                  <a:srgbClr val="FF3300"/>
                </a:solidFill>
                <a:latin typeface="標楷體" pitchFamily="65" charset="-120"/>
              </a:rPr>
              <a:t>）曹丕認為即使是父兄，也無法轉移給子弟。</a:t>
            </a:r>
          </a:p>
          <a:p>
            <a:pPr marL="44450" indent="0">
              <a:lnSpc>
                <a:spcPct val="120000"/>
              </a:lnSpc>
              <a:spcBef>
                <a:spcPct val="0"/>
              </a:spcBef>
              <a:buFont typeface="Wingdings 2" pitchFamily="18" charset="2"/>
              <a:buNone/>
              <a:defRPr/>
            </a:pPr>
            <a:r>
              <a:rPr lang="zh-TW" altLang="en-US" sz="3200" dirty="0" smtClean="0">
                <a:solidFill>
                  <a:srgbClr val="FF3300"/>
                </a:solidFill>
                <a:latin typeface="標楷體" pitchFamily="65" charset="-120"/>
              </a:rPr>
              <a:t>     </a:t>
            </a:r>
          </a:p>
          <a:p>
            <a:pPr marL="44450" indent="0">
              <a:defRPr/>
            </a:pPr>
            <a:endParaRPr lang="zh-TW" altLang="en-US" sz="3200" dirty="0" smtClean="0">
              <a:solidFill>
                <a:srgbClr val="FF3300"/>
              </a:solidFill>
              <a:latin typeface="標楷體" pitchFamily="65" charset="-120"/>
            </a:endParaRPr>
          </a:p>
        </p:txBody>
      </p:sp>
      <p:sp>
        <p:nvSpPr>
          <p:cNvPr id="151555" name="Text Box 11"/>
          <p:cNvSpPr txBox="1">
            <a:spLocks noChangeArrowheads="1"/>
          </p:cNvSpPr>
          <p:nvPr/>
        </p:nvSpPr>
        <p:spPr bwMode="auto">
          <a:xfrm>
            <a:off x="755650" y="41275"/>
            <a:ext cx="180022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1pPr>
            <a:lvl2pPr marL="742950" indent="-285750">
              <a:defRPr sz="28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2pPr>
            <a:lvl3pPr marL="1143000" indent="-228600">
              <a:defRPr sz="16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3pPr>
            <a:lvl4pPr marL="1600200" indent="-228600">
              <a:defRPr sz="14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4pPr>
            <a:lvl5pPr marL="2057400" indent="-228600"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kumimoji="0" lang="zh-TW" altLang="zh-TW" sz="3200">
                <a:solidFill>
                  <a:schemeClr val="bg1"/>
                </a:solidFill>
                <a:latin typeface="Franklin Gothic Medium" pitchFamily="34" charset="0"/>
              </a:rPr>
              <a:t>解析：</a:t>
            </a:r>
            <a:endParaRPr kumimoji="0" lang="zh-TW" altLang="en-US" sz="3200">
              <a:solidFill>
                <a:schemeClr val="bg1"/>
              </a:solidFill>
              <a:latin typeface="Franklin Gothic Medium" pitchFamily="34" charset="0"/>
            </a:endParaRPr>
          </a:p>
        </p:txBody>
      </p:sp>
      <p:pic>
        <p:nvPicPr>
          <p:cNvPr id="151556" name="Picture 12" descr="下一頁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6165850"/>
            <a:ext cx="13684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179388" y="639763"/>
            <a:ext cx="8893175" cy="5453062"/>
          </a:xfrm>
        </p:spPr>
        <p:txBody>
          <a:bodyPr wrap="square" numCol="1" anchor="t" anchorCtr="0" compatLnSpc="1">
            <a:prstTxWarp prst="textNoShape">
              <a:avLst/>
            </a:prstTxWarp>
            <a:noAutofit/>
          </a:bodyPr>
          <a:lstStyle/>
          <a:p>
            <a:pPr marL="44450" indent="0" algn="just">
              <a:spcBef>
                <a:spcPct val="0"/>
              </a:spcBef>
              <a:buFont typeface="Wingdings 2" pitchFamily="18" charset="2"/>
              <a:buNone/>
              <a:defRPr/>
            </a:pPr>
            <a:r>
              <a:rPr lang="en-US" altLang="zh-TW" sz="3100" dirty="0" smtClean="0">
                <a:solidFill>
                  <a:schemeClr val="tx1"/>
                </a:solidFill>
                <a:latin typeface="標楷體" pitchFamily="65" charset="-120"/>
              </a:rPr>
              <a:t>(    )10.</a:t>
            </a:r>
            <a:r>
              <a:rPr lang="zh-TW" altLang="en-US" sz="3100" dirty="0" smtClean="0">
                <a:solidFill>
                  <a:schemeClr val="tx1"/>
                </a:solidFill>
                <a:latin typeface="標楷體" pitchFamily="65" charset="-120"/>
              </a:rPr>
              <a:t>下列關於曹丕及</a:t>
            </a:r>
            <a:r>
              <a:rPr lang="zh-TW" altLang="zh-TW" sz="3100" dirty="0" smtClean="0">
                <a:solidFill>
                  <a:schemeClr val="tx1"/>
                </a:solidFill>
                <a:latin typeface="標楷體" pitchFamily="65" charset="-120"/>
              </a:rPr>
              <a:t>《</a:t>
            </a:r>
            <a:r>
              <a:rPr lang="zh-TW" altLang="en-US" sz="3100" dirty="0" smtClean="0">
                <a:solidFill>
                  <a:schemeClr val="tx1"/>
                </a:solidFill>
                <a:latin typeface="標楷體" pitchFamily="65" charset="-120"/>
              </a:rPr>
              <a:t>典論</a:t>
            </a:r>
            <a:r>
              <a:rPr lang="zh-TW" altLang="zh-TW" sz="3100" dirty="0" smtClean="0">
                <a:solidFill>
                  <a:schemeClr val="tx1"/>
                </a:solidFill>
                <a:latin typeface="標楷體" pitchFamily="65" charset="-120"/>
              </a:rPr>
              <a:t>．</a:t>
            </a:r>
            <a:r>
              <a:rPr lang="zh-TW" altLang="en-US" sz="3100" dirty="0" smtClean="0">
                <a:solidFill>
                  <a:schemeClr val="tx1"/>
                </a:solidFill>
                <a:latin typeface="標楷體" pitchFamily="65" charset="-120"/>
              </a:rPr>
              <a:t>論文</a:t>
            </a:r>
            <a:r>
              <a:rPr lang="zh-TW" altLang="zh-TW" sz="3100" dirty="0" smtClean="0">
                <a:solidFill>
                  <a:schemeClr val="tx1"/>
                </a:solidFill>
                <a:latin typeface="標楷體" pitchFamily="65" charset="-120"/>
              </a:rPr>
              <a:t>》</a:t>
            </a:r>
            <a:r>
              <a:rPr lang="zh-TW" altLang="en-US" sz="3100" dirty="0" smtClean="0">
                <a:solidFill>
                  <a:schemeClr val="tx1"/>
                </a:solidFill>
                <a:latin typeface="標楷體" pitchFamily="65" charset="-120"/>
              </a:rPr>
              <a:t>一文</a:t>
            </a:r>
            <a:r>
              <a:rPr lang="en-US" altLang="zh-TW" sz="3100" dirty="0" smtClean="0">
                <a:solidFill>
                  <a:schemeClr val="tx1"/>
                </a:solidFill>
                <a:latin typeface="標楷體" pitchFamily="65" charset="-120"/>
              </a:rPr>
              <a:t>		</a:t>
            </a:r>
            <a:r>
              <a:rPr lang="zh-TW" altLang="en-US" sz="3100" dirty="0" smtClean="0">
                <a:solidFill>
                  <a:schemeClr val="tx1"/>
                </a:solidFill>
                <a:latin typeface="標楷體" pitchFamily="65" charset="-120"/>
              </a:rPr>
              <a:t>的敘述，何者正確？　</a:t>
            </a:r>
            <a:endParaRPr lang="en-US" altLang="zh-TW" sz="3100" dirty="0" smtClean="0">
              <a:solidFill>
                <a:schemeClr val="tx1"/>
              </a:solidFill>
              <a:latin typeface="標楷體" pitchFamily="65" charset="-120"/>
            </a:endParaRPr>
          </a:p>
          <a:p>
            <a:pPr marL="44450" indent="0" algn="just">
              <a:spcBef>
                <a:spcPct val="0"/>
              </a:spcBef>
              <a:buFont typeface="Wingdings 2" pitchFamily="18" charset="2"/>
              <a:buNone/>
              <a:defRPr/>
            </a:pPr>
            <a:r>
              <a:rPr lang="zh-TW" altLang="en-US" sz="3100" dirty="0" smtClean="0">
                <a:solidFill>
                  <a:schemeClr val="tx1"/>
                </a:solidFill>
                <a:latin typeface="標楷體" pitchFamily="65" charset="-120"/>
              </a:rPr>
              <a:t>        （</a:t>
            </a:r>
            <a:r>
              <a:rPr lang="en-US" altLang="zh-TW" sz="3100" dirty="0" smtClean="0">
                <a:solidFill>
                  <a:schemeClr val="tx1"/>
                </a:solidFill>
                <a:latin typeface="標楷體" pitchFamily="65" charset="-120"/>
              </a:rPr>
              <a:t>A</a:t>
            </a:r>
            <a:r>
              <a:rPr lang="zh-TW" altLang="en-US" sz="3100" dirty="0" smtClean="0">
                <a:solidFill>
                  <a:schemeClr val="tx1"/>
                </a:solidFill>
                <a:latin typeface="標楷體" pitchFamily="65" charset="-120"/>
              </a:rPr>
              <a:t>）</a:t>
            </a:r>
            <a:r>
              <a:rPr lang="zh-TW" altLang="zh-TW" sz="3100" dirty="0" smtClean="0">
                <a:solidFill>
                  <a:schemeClr val="tx1"/>
                </a:solidFill>
                <a:latin typeface="標楷體" pitchFamily="65" charset="-120"/>
              </a:rPr>
              <a:t>《</a:t>
            </a:r>
            <a:r>
              <a:rPr lang="zh-TW" altLang="en-US" sz="3100" dirty="0" smtClean="0">
                <a:solidFill>
                  <a:schemeClr val="tx1"/>
                </a:solidFill>
                <a:latin typeface="標楷體" pitchFamily="65" charset="-120"/>
              </a:rPr>
              <a:t>典論</a:t>
            </a:r>
            <a:r>
              <a:rPr lang="zh-TW" altLang="zh-TW" sz="3100" dirty="0" smtClean="0">
                <a:solidFill>
                  <a:schemeClr val="tx1"/>
                </a:solidFill>
                <a:latin typeface="標楷體" pitchFamily="65" charset="-120"/>
              </a:rPr>
              <a:t>．</a:t>
            </a:r>
            <a:r>
              <a:rPr lang="zh-TW" altLang="en-US" sz="3100" dirty="0" smtClean="0">
                <a:solidFill>
                  <a:schemeClr val="tx1"/>
                </a:solidFill>
                <a:latin typeface="標楷體" pitchFamily="65" charset="-120"/>
              </a:rPr>
              <a:t>論文</a:t>
            </a:r>
            <a:r>
              <a:rPr lang="zh-TW" altLang="zh-TW" sz="3100" dirty="0" smtClean="0">
                <a:solidFill>
                  <a:schemeClr val="tx1"/>
                </a:solidFill>
                <a:latin typeface="標楷體" pitchFamily="65" charset="-120"/>
              </a:rPr>
              <a:t>》</a:t>
            </a:r>
            <a:r>
              <a:rPr lang="zh-TW" altLang="en-US" sz="3100" dirty="0" smtClean="0">
                <a:solidFill>
                  <a:schemeClr val="tx1"/>
                </a:solidFill>
                <a:latin typeface="標楷體" pitchFamily="65" charset="-120"/>
              </a:rPr>
              <a:t>是中國第一篇文</a:t>
            </a:r>
            <a:r>
              <a:rPr lang="en-US" altLang="zh-TW" sz="3100" dirty="0" smtClean="0">
                <a:solidFill>
                  <a:schemeClr val="tx1"/>
                </a:solidFill>
                <a:latin typeface="標楷體" pitchFamily="65" charset="-120"/>
              </a:rPr>
              <a:t>		</a:t>
            </a:r>
            <a:r>
              <a:rPr lang="zh-TW" altLang="en-US" sz="3100" dirty="0" smtClean="0">
                <a:solidFill>
                  <a:schemeClr val="tx1"/>
                </a:solidFill>
                <a:latin typeface="標楷體" pitchFamily="65" charset="-120"/>
              </a:rPr>
              <a:t>學批評的專論　</a:t>
            </a:r>
            <a:endParaRPr lang="en-US" altLang="zh-TW" sz="3100" dirty="0" smtClean="0">
              <a:solidFill>
                <a:schemeClr val="tx1"/>
              </a:solidFill>
              <a:latin typeface="標楷體" pitchFamily="65" charset="-120"/>
            </a:endParaRPr>
          </a:p>
          <a:p>
            <a:pPr marL="44450" indent="0" algn="just">
              <a:spcBef>
                <a:spcPct val="0"/>
              </a:spcBef>
              <a:buFont typeface="Wingdings 2" pitchFamily="18" charset="2"/>
              <a:buNone/>
              <a:defRPr/>
            </a:pPr>
            <a:r>
              <a:rPr lang="zh-TW" altLang="en-US" sz="3100" dirty="0" smtClean="0">
                <a:solidFill>
                  <a:schemeClr val="tx1"/>
                </a:solidFill>
                <a:latin typeface="標楷體" pitchFamily="65" charset="-120"/>
              </a:rPr>
              <a:t>        （</a:t>
            </a:r>
            <a:r>
              <a:rPr lang="en-US" altLang="zh-TW" sz="3100" dirty="0" smtClean="0">
                <a:solidFill>
                  <a:schemeClr val="tx1"/>
                </a:solidFill>
                <a:latin typeface="標楷體" pitchFamily="65" charset="-120"/>
              </a:rPr>
              <a:t>B</a:t>
            </a:r>
            <a:r>
              <a:rPr lang="zh-TW" altLang="en-US" sz="3100" dirty="0" smtClean="0">
                <a:solidFill>
                  <a:schemeClr val="tx1"/>
                </a:solidFill>
                <a:latin typeface="標楷體" pitchFamily="65" charset="-120"/>
              </a:rPr>
              <a:t>）主張「奏議宜理，書論尚實，銘</a:t>
            </a:r>
            <a:r>
              <a:rPr lang="en-US" altLang="zh-TW" sz="3100" dirty="0" smtClean="0">
                <a:solidFill>
                  <a:schemeClr val="tx1"/>
                </a:solidFill>
                <a:latin typeface="標楷體" pitchFamily="65" charset="-120"/>
              </a:rPr>
              <a:t>		</a:t>
            </a:r>
            <a:r>
              <a:rPr lang="zh-TW" altLang="en-US" sz="3100" dirty="0" smtClean="0">
                <a:solidFill>
                  <a:schemeClr val="tx1"/>
                </a:solidFill>
                <a:latin typeface="標楷體" pitchFamily="65" charset="-120"/>
              </a:rPr>
              <a:t>誄宜雅 ，詩賦欲麗」　</a:t>
            </a:r>
            <a:endParaRPr lang="en-US" altLang="zh-TW" sz="3100" dirty="0" smtClean="0">
              <a:solidFill>
                <a:schemeClr val="tx1"/>
              </a:solidFill>
              <a:latin typeface="標楷體" pitchFamily="65" charset="-120"/>
            </a:endParaRPr>
          </a:p>
          <a:p>
            <a:pPr marL="44450" indent="0" algn="just">
              <a:spcBef>
                <a:spcPct val="0"/>
              </a:spcBef>
              <a:buFont typeface="Wingdings 2" pitchFamily="18" charset="2"/>
              <a:buNone/>
              <a:defRPr/>
            </a:pPr>
            <a:r>
              <a:rPr lang="zh-TW" altLang="en-US" sz="3100" dirty="0" smtClean="0">
                <a:solidFill>
                  <a:schemeClr val="tx1"/>
                </a:solidFill>
                <a:latin typeface="標楷體" pitchFamily="65" charset="-120"/>
              </a:rPr>
              <a:t>        （</a:t>
            </a:r>
            <a:r>
              <a:rPr lang="en-US" altLang="zh-TW" sz="3100" dirty="0" smtClean="0">
                <a:solidFill>
                  <a:schemeClr val="tx1"/>
                </a:solidFill>
                <a:latin typeface="標楷體" pitchFamily="65" charset="-120"/>
              </a:rPr>
              <a:t>C</a:t>
            </a:r>
            <a:r>
              <a:rPr lang="zh-TW" altLang="en-US" sz="3100" dirty="0" smtClean="0">
                <a:solidFill>
                  <a:schemeClr val="tx1"/>
                </a:solidFill>
                <a:latin typeface="標楷體" pitchFamily="65" charset="-120"/>
              </a:rPr>
              <a:t>）主張文章是「經國之大業，不朽</a:t>
            </a:r>
            <a:r>
              <a:rPr lang="en-US" altLang="zh-TW" sz="3100" dirty="0" smtClean="0">
                <a:solidFill>
                  <a:schemeClr val="tx1"/>
                </a:solidFill>
                <a:latin typeface="標楷體" pitchFamily="65" charset="-120"/>
              </a:rPr>
              <a:t>		</a:t>
            </a:r>
            <a:r>
              <a:rPr lang="zh-TW" altLang="en-US" sz="3100" dirty="0" smtClean="0">
                <a:solidFill>
                  <a:schemeClr val="tx1"/>
                </a:solidFill>
                <a:latin typeface="標楷體" pitchFamily="65" charset="-120"/>
              </a:rPr>
              <a:t>之盛事」，肯定文學為政治服務的價</a:t>
            </a:r>
            <a:r>
              <a:rPr lang="en-US" altLang="zh-TW" sz="3100" dirty="0" smtClean="0">
                <a:solidFill>
                  <a:schemeClr val="tx1"/>
                </a:solidFill>
                <a:latin typeface="標楷體" pitchFamily="65" charset="-120"/>
              </a:rPr>
              <a:t>		</a:t>
            </a:r>
            <a:r>
              <a:rPr lang="zh-TW" altLang="en-US" sz="3100" dirty="0" smtClean="0">
                <a:solidFill>
                  <a:schemeClr val="tx1"/>
                </a:solidFill>
                <a:latin typeface="標楷體" pitchFamily="65" charset="-120"/>
              </a:rPr>
              <a:t>值　</a:t>
            </a:r>
            <a:endParaRPr lang="en-US" altLang="zh-TW" sz="3100" dirty="0" smtClean="0">
              <a:solidFill>
                <a:schemeClr val="tx1"/>
              </a:solidFill>
              <a:latin typeface="標楷體" pitchFamily="65" charset="-120"/>
            </a:endParaRPr>
          </a:p>
          <a:p>
            <a:pPr marL="44450" indent="0" algn="just">
              <a:spcBef>
                <a:spcPct val="0"/>
              </a:spcBef>
              <a:buFont typeface="Wingdings 2" pitchFamily="18" charset="2"/>
              <a:buNone/>
              <a:defRPr/>
            </a:pPr>
            <a:r>
              <a:rPr lang="zh-TW" altLang="en-US" sz="3100" dirty="0" smtClean="0">
                <a:solidFill>
                  <a:schemeClr val="tx1"/>
                </a:solidFill>
                <a:latin typeface="標楷體" pitchFamily="65" charset="-120"/>
              </a:rPr>
              <a:t>        （</a:t>
            </a:r>
            <a:r>
              <a:rPr lang="en-US" altLang="zh-TW" sz="3100" dirty="0" smtClean="0">
                <a:solidFill>
                  <a:schemeClr val="tx1"/>
                </a:solidFill>
                <a:latin typeface="標楷體" pitchFamily="65" charset="-120"/>
              </a:rPr>
              <a:t>D</a:t>
            </a:r>
            <a:r>
              <a:rPr lang="zh-TW" altLang="en-US" sz="3100" dirty="0" smtClean="0">
                <a:solidFill>
                  <a:schemeClr val="tx1"/>
                </a:solidFill>
                <a:latin typeface="標楷體" pitchFamily="65" charset="-120"/>
              </a:rPr>
              <a:t>）詩篇多寫家國愁恨，善於表達婉</a:t>
            </a:r>
            <a:r>
              <a:rPr lang="en-US" altLang="zh-TW" sz="3100" dirty="0" smtClean="0">
                <a:solidFill>
                  <a:schemeClr val="tx1"/>
                </a:solidFill>
                <a:latin typeface="標楷體" pitchFamily="65" charset="-120"/>
              </a:rPr>
              <a:t>		</a:t>
            </a:r>
            <a:r>
              <a:rPr lang="zh-TW" altLang="en-US" sz="3100" dirty="0" smtClean="0">
                <a:solidFill>
                  <a:schemeClr val="tx1"/>
                </a:solidFill>
                <a:latin typeface="標楷體" pitchFamily="65" charset="-120"/>
              </a:rPr>
              <a:t>約動人的感情，</a:t>
            </a:r>
            <a:r>
              <a:rPr lang="zh-TW" altLang="zh-TW" sz="3100" dirty="0" smtClean="0">
                <a:solidFill>
                  <a:schemeClr val="tx1"/>
                </a:solidFill>
                <a:latin typeface="標楷體" pitchFamily="65" charset="-120"/>
              </a:rPr>
              <a:t>〈</a:t>
            </a:r>
            <a:r>
              <a:rPr lang="zh-TW" altLang="en-US" sz="3100" dirty="0" smtClean="0">
                <a:solidFill>
                  <a:schemeClr val="tx1"/>
                </a:solidFill>
                <a:latin typeface="標楷體" pitchFamily="65" charset="-120"/>
              </a:rPr>
              <a:t>短歌行</a:t>
            </a:r>
            <a:r>
              <a:rPr lang="zh-TW" altLang="zh-TW" sz="3100" dirty="0" smtClean="0">
                <a:solidFill>
                  <a:schemeClr val="tx1"/>
                </a:solidFill>
                <a:latin typeface="標楷體" pitchFamily="65" charset="-120"/>
              </a:rPr>
              <a:t>〉</a:t>
            </a:r>
            <a:r>
              <a:rPr lang="zh-TW" altLang="en-US" sz="3100" dirty="0" smtClean="0">
                <a:solidFill>
                  <a:schemeClr val="tx1"/>
                </a:solidFill>
                <a:latin typeface="標楷體" pitchFamily="65" charset="-120"/>
              </a:rPr>
              <a:t>為早期七</a:t>
            </a:r>
            <a:r>
              <a:rPr lang="en-US" altLang="zh-TW" sz="3100" dirty="0" smtClean="0">
                <a:solidFill>
                  <a:schemeClr val="tx1"/>
                </a:solidFill>
                <a:latin typeface="標楷體" pitchFamily="65" charset="-120"/>
              </a:rPr>
              <a:t>		</a:t>
            </a:r>
            <a:r>
              <a:rPr lang="zh-TW" altLang="en-US" sz="3100" dirty="0" smtClean="0">
                <a:solidFill>
                  <a:schemeClr val="tx1"/>
                </a:solidFill>
                <a:latin typeface="標楷體" pitchFamily="65" charset="-120"/>
              </a:rPr>
              <a:t>言詩較成熟的作品</a:t>
            </a:r>
          </a:p>
        </p:txBody>
      </p:sp>
      <p:sp>
        <p:nvSpPr>
          <p:cNvPr id="78859" name="Text Box 11"/>
          <p:cNvSpPr txBox="1">
            <a:spLocks noChangeArrowheads="1"/>
          </p:cNvSpPr>
          <p:nvPr/>
        </p:nvSpPr>
        <p:spPr bwMode="auto">
          <a:xfrm>
            <a:off x="755650" y="620713"/>
            <a:ext cx="935038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1pPr>
            <a:lvl2pPr marL="742950" indent="-285750">
              <a:defRPr sz="28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2pPr>
            <a:lvl3pPr marL="1143000" indent="-228600">
              <a:defRPr sz="16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3pPr>
            <a:lvl4pPr marL="1600200" indent="-228600">
              <a:defRPr sz="14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4pPr>
            <a:lvl5pPr marL="2057400" indent="-228600"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9pPr>
          </a:lstStyle>
          <a:p>
            <a:pPr algn="just" eaLnBrk="0" hangingPunct="0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None/>
            </a:pPr>
            <a:r>
              <a:rPr lang="en-US" altLang="zh-TW" sz="3200">
                <a:solidFill>
                  <a:srgbClr val="FF0000"/>
                </a:solidFill>
                <a:latin typeface="標楷體" pitchFamily="65" charset="-120"/>
              </a:rPr>
              <a:t>A</a:t>
            </a:r>
          </a:p>
        </p:txBody>
      </p:sp>
      <p:pic>
        <p:nvPicPr>
          <p:cNvPr id="152580" name="Picture 12" descr="下一頁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6165850"/>
            <a:ext cx="13684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88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88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/>
        <p:txBody>
          <a:bodyPr wrap="square" numCol="1" anchor="t" anchorCtr="0" compatLnSpc="1">
            <a:prstTxWarp prst="textNoShape">
              <a:avLst/>
            </a:prstTxWarp>
            <a:normAutofit fontScale="92500" lnSpcReduction="10000"/>
          </a:bodyPr>
          <a:lstStyle/>
          <a:p>
            <a:pPr marL="44450" indent="0" algn="just">
              <a:lnSpc>
                <a:spcPct val="120000"/>
              </a:lnSpc>
              <a:spcBef>
                <a:spcPct val="0"/>
              </a:spcBef>
              <a:buFont typeface="Wingdings 2" pitchFamily="18" charset="2"/>
              <a:buNone/>
              <a:defRPr/>
            </a:pPr>
            <a:r>
              <a:rPr lang="zh-TW" altLang="en-US" sz="3200" smtClean="0">
                <a:solidFill>
                  <a:srgbClr val="FF3300"/>
                </a:solidFill>
                <a:latin typeface="標楷體" pitchFamily="65" charset="-120"/>
              </a:rPr>
              <a:t>（</a:t>
            </a:r>
            <a:r>
              <a:rPr lang="en-US" altLang="zh-TW" sz="3200" smtClean="0">
                <a:solidFill>
                  <a:srgbClr val="FF3300"/>
                </a:solidFill>
                <a:latin typeface="標楷體" pitchFamily="65" charset="-120"/>
              </a:rPr>
              <a:t>B</a:t>
            </a:r>
            <a:r>
              <a:rPr lang="zh-TW" altLang="en-US" sz="3200" smtClean="0">
                <a:solidFill>
                  <a:srgbClr val="FF3300"/>
                </a:solidFill>
                <a:latin typeface="標楷體" pitchFamily="65" charset="-120"/>
              </a:rPr>
              <a:t>）主張「奏議宜雅，書論宜理，銘誄尚實</a:t>
            </a:r>
          </a:p>
          <a:p>
            <a:pPr marL="44450" indent="0" algn="just">
              <a:lnSpc>
                <a:spcPct val="120000"/>
              </a:lnSpc>
              <a:spcBef>
                <a:spcPct val="0"/>
              </a:spcBef>
              <a:buFont typeface="Wingdings 2" pitchFamily="18" charset="2"/>
              <a:buNone/>
              <a:defRPr/>
            </a:pPr>
            <a:r>
              <a:rPr lang="zh-TW" altLang="en-US" sz="3200" smtClean="0">
                <a:solidFill>
                  <a:srgbClr val="FF3300"/>
                </a:solidFill>
                <a:latin typeface="標楷體" pitchFamily="65" charset="-120"/>
              </a:rPr>
              <a:t>     ，詩賦欲麗」。</a:t>
            </a:r>
            <a:endParaRPr lang="en-US" altLang="zh-TW" sz="3200" smtClean="0">
              <a:solidFill>
                <a:srgbClr val="FF3300"/>
              </a:solidFill>
              <a:latin typeface="標楷體" pitchFamily="65" charset="-120"/>
            </a:endParaRPr>
          </a:p>
          <a:p>
            <a:pPr marL="44450" indent="0" algn="just">
              <a:lnSpc>
                <a:spcPct val="120000"/>
              </a:lnSpc>
              <a:spcBef>
                <a:spcPct val="0"/>
              </a:spcBef>
              <a:buFont typeface="Wingdings 2" pitchFamily="18" charset="2"/>
              <a:buNone/>
              <a:defRPr/>
            </a:pPr>
            <a:r>
              <a:rPr lang="zh-TW" altLang="en-US" sz="3200" smtClean="0">
                <a:solidFill>
                  <a:srgbClr val="FF3300"/>
                </a:solidFill>
                <a:latin typeface="標楷體" pitchFamily="65" charset="-120"/>
              </a:rPr>
              <a:t>（</a:t>
            </a:r>
            <a:r>
              <a:rPr lang="en-US" altLang="zh-TW" sz="3200" smtClean="0">
                <a:solidFill>
                  <a:srgbClr val="FF3300"/>
                </a:solidFill>
                <a:latin typeface="標楷體" pitchFamily="65" charset="-120"/>
              </a:rPr>
              <a:t>C</a:t>
            </a:r>
            <a:r>
              <a:rPr lang="zh-TW" altLang="en-US" sz="3200" smtClean="0">
                <a:solidFill>
                  <a:srgbClr val="FF3300"/>
                </a:solidFill>
                <a:latin typeface="標楷體" pitchFamily="65" charset="-120"/>
              </a:rPr>
              <a:t>）肯定文學具有獨立的價值，不必附庸為</a:t>
            </a:r>
          </a:p>
          <a:p>
            <a:pPr marL="44450" indent="0" algn="just">
              <a:lnSpc>
                <a:spcPct val="120000"/>
              </a:lnSpc>
              <a:spcBef>
                <a:spcPct val="0"/>
              </a:spcBef>
              <a:buFont typeface="Wingdings 2" pitchFamily="18" charset="2"/>
              <a:buNone/>
              <a:defRPr/>
            </a:pPr>
            <a:r>
              <a:rPr lang="zh-TW" altLang="en-US" sz="3200" smtClean="0">
                <a:solidFill>
                  <a:srgbClr val="FF3300"/>
                </a:solidFill>
                <a:latin typeface="標楷體" pitchFamily="65" charset="-120"/>
              </a:rPr>
              <a:t>     政治服務。</a:t>
            </a:r>
            <a:endParaRPr lang="en-US" altLang="zh-TW" sz="3200" smtClean="0">
              <a:solidFill>
                <a:srgbClr val="FF3300"/>
              </a:solidFill>
              <a:latin typeface="標楷體" pitchFamily="65" charset="-120"/>
            </a:endParaRPr>
          </a:p>
          <a:p>
            <a:pPr marL="44450" indent="0" algn="just">
              <a:lnSpc>
                <a:spcPct val="120000"/>
              </a:lnSpc>
              <a:spcBef>
                <a:spcPct val="0"/>
              </a:spcBef>
              <a:buFont typeface="Wingdings 2" pitchFamily="18" charset="2"/>
              <a:buNone/>
              <a:defRPr/>
            </a:pPr>
            <a:r>
              <a:rPr lang="zh-TW" altLang="en-US" sz="3200" smtClean="0">
                <a:solidFill>
                  <a:srgbClr val="FF3300"/>
                </a:solidFill>
                <a:latin typeface="標楷體" pitchFamily="65" charset="-120"/>
              </a:rPr>
              <a:t>（</a:t>
            </a:r>
            <a:r>
              <a:rPr lang="en-US" altLang="zh-TW" sz="3200" smtClean="0">
                <a:solidFill>
                  <a:srgbClr val="FF3300"/>
                </a:solidFill>
                <a:latin typeface="標楷體" pitchFamily="65" charset="-120"/>
              </a:rPr>
              <a:t>D</a:t>
            </a:r>
            <a:r>
              <a:rPr lang="zh-TW" altLang="en-US" sz="3200" smtClean="0">
                <a:solidFill>
                  <a:srgbClr val="FF3300"/>
                </a:solidFill>
                <a:latin typeface="標楷體" pitchFamily="65" charset="-120"/>
              </a:rPr>
              <a:t>）詩篇多寫男女離愁別恨，善於表達婉約</a:t>
            </a:r>
          </a:p>
          <a:p>
            <a:pPr marL="44450" indent="0" algn="just">
              <a:lnSpc>
                <a:spcPct val="120000"/>
              </a:lnSpc>
              <a:spcBef>
                <a:spcPct val="0"/>
              </a:spcBef>
              <a:buFont typeface="Wingdings 2" pitchFamily="18" charset="2"/>
              <a:buNone/>
              <a:defRPr/>
            </a:pPr>
            <a:r>
              <a:rPr lang="zh-TW" altLang="en-US" sz="3200" smtClean="0">
                <a:solidFill>
                  <a:srgbClr val="FF3300"/>
                </a:solidFill>
                <a:latin typeface="標楷體" pitchFamily="65" charset="-120"/>
              </a:rPr>
              <a:t>     動人的感情，</a:t>
            </a:r>
            <a:r>
              <a:rPr lang="zh-TW" altLang="zh-TW" sz="3200" smtClean="0">
                <a:solidFill>
                  <a:srgbClr val="FF3300"/>
                </a:solidFill>
                <a:latin typeface="標楷體" pitchFamily="65" charset="-120"/>
              </a:rPr>
              <a:t>〈</a:t>
            </a:r>
            <a:r>
              <a:rPr lang="zh-TW" altLang="en-US" sz="3200" smtClean="0">
                <a:solidFill>
                  <a:srgbClr val="FF3300"/>
                </a:solidFill>
                <a:latin typeface="標楷體" pitchFamily="65" charset="-120"/>
              </a:rPr>
              <a:t>燕歌行</a:t>
            </a:r>
            <a:r>
              <a:rPr lang="zh-TW" altLang="zh-TW" sz="3200" smtClean="0">
                <a:solidFill>
                  <a:srgbClr val="FF3300"/>
                </a:solidFill>
                <a:latin typeface="標楷體" pitchFamily="65" charset="-120"/>
              </a:rPr>
              <a:t>〉</a:t>
            </a:r>
            <a:r>
              <a:rPr lang="zh-TW" altLang="en-US" sz="3200" smtClean="0">
                <a:solidFill>
                  <a:srgbClr val="FF3300"/>
                </a:solidFill>
                <a:latin typeface="標楷體" pitchFamily="65" charset="-120"/>
              </a:rPr>
              <a:t>為早期七言詩</a:t>
            </a:r>
          </a:p>
          <a:p>
            <a:pPr marL="44450" indent="0" algn="just">
              <a:lnSpc>
                <a:spcPct val="120000"/>
              </a:lnSpc>
              <a:spcBef>
                <a:spcPct val="0"/>
              </a:spcBef>
              <a:buFont typeface="Wingdings 2" pitchFamily="18" charset="2"/>
              <a:buNone/>
              <a:defRPr/>
            </a:pPr>
            <a:r>
              <a:rPr lang="zh-TW" altLang="en-US" sz="3200" smtClean="0">
                <a:solidFill>
                  <a:srgbClr val="FF3300"/>
                </a:solidFill>
                <a:latin typeface="標楷體" pitchFamily="65" charset="-120"/>
              </a:rPr>
              <a:t>     較成熟的作品 </a:t>
            </a:r>
            <a:r>
              <a:rPr lang="en-US" altLang="zh-TW" sz="3200" smtClean="0">
                <a:solidFill>
                  <a:srgbClr val="FF3300"/>
                </a:solidFill>
                <a:latin typeface="標楷體" pitchFamily="65" charset="-120"/>
              </a:rPr>
              <a:t>(〈</a:t>
            </a:r>
            <a:r>
              <a:rPr lang="zh-TW" altLang="en-US" sz="3200" smtClean="0">
                <a:solidFill>
                  <a:srgbClr val="FF3300"/>
                </a:solidFill>
                <a:latin typeface="標楷體" pitchFamily="65" charset="-120"/>
              </a:rPr>
              <a:t>短歌行</a:t>
            </a:r>
            <a:r>
              <a:rPr lang="en-US" altLang="zh-TW" sz="3200" smtClean="0">
                <a:solidFill>
                  <a:srgbClr val="FF3300"/>
                </a:solidFill>
                <a:latin typeface="標楷體" pitchFamily="65" charset="-120"/>
              </a:rPr>
              <a:t>〉</a:t>
            </a:r>
            <a:r>
              <a:rPr lang="zh-TW" altLang="en-US" sz="3200" smtClean="0">
                <a:solidFill>
                  <a:srgbClr val="FF3300"/>
                </a:solidFill>
                <a:latin typeface="標楷體" pitchFamily="65" charset="-120"/>
              </a:rPr>
              <a:t>是曹操所作</a:t>
            </a:r>
          </a:p>
          <a:p>
            <a:pPr marL="44450" indent="0" algn="just">
              <a:lnSpc>
                <a:spcPct val="120000"/>
              </a:lnSpc>
              <a:spcBef>
                <a:spcPct val="0"/>
              </a:spcBef>
              <a:buFont typeface="Wingdings 2" pitchFamily="18" charset="2"/>
              <a:buNone/>
              <a:defRPr/>
            </a:pPr>
            <a:r>
              <a:rPr lang="zh-TW" altLang="en-US" sz="3200" smtClean="0">
                <a:solidFill>
                  <a:srgbClr val="FF3300"/>
                </a:solidFill>
                <a:latin typeface="標楷體" pitchFamily="65" charset="-120"/>
              </a:rPr>
              <a:t>     的四言詩</a:t>
            </a:r>
            <a:r>
              <a:rPr lang="en-US" altLang="zh-TW" sz="3200" smtClean="0">
                <a:solidFill>
                  <a:srgbClr val="FF3300"/>
                </a:solidFill>
                <a:latin typeface="標楷體" pitchFamily="65" charset="-120"/>
              </a:rPr>
              <a:t>) </a:t>
            </a:r>
            <a:r>
              <a:rPr lang="zh-TW" altLang="en-US" sz="3200" smtClean="0">
                <a:solidFill>
                  <a:srgbClr val="FF3300"/>
                </a:solidFill>
                <a:latin typeface="標楷體" pitchFamily="65" charset="-120"/>
              </a:rPr>
              <a:t>。</a:t>
            </a:r>
          </a:p>
        </p:txBody>
      </p:sp>
      <p:sp>
        <p:nvSpPr>
          <p:cNvPr id="153603" name="Text Box 11"/>
          <p:cNvSpPr txBox="1">
            <a:spLocks noChangeArrowheads="1"/>
          </p:cNvSpPr>
          <p:nvPr/>
        </p:nvSpPr>
        <p:spPr bwMode="auto">
          <a:xfrm>
            <a:off x="827088" y="0"/>
            <a:ext cx="180022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1pPr>
            <a:lvl2pPr marL="742950" indent="-285750">
              <a:defRPr sz="28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2pPr>
            <a:lvl3pPr marL="1143000" indent="-228600">
              <a:defRPr sz="16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3pPr>
            <a:lvl4pPr marL="1600200" indent="-228600">
              <a:defRPr sz="14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4pPr>
            <a:lvl5pPr marL="2057400" indent="-228600"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kumimoji="0" lang="zh-TW" altLang="zh-TW" sz="3200">
                <a:solidFill>
                  <a:schemeClr val="bg1"/>
                </a:solidFill>
                <a:latin typeface="Franklin Gothic Medium" pitchFamily="34" charset="0"/>
              </a:rPr>
              <a:t>解析：</a:t>
            </a:r>
            <a:endParaRPr kumimoji="0" lang="zh-TW" altLang="en-US" sz="3200">
              <a:solidFill>
                <a:schemeClr val="bg1"/>
              </a:solidFill>
              <a:latin typeface="Franklin Gothic Medium" pitchFamily="34" charset="0"/>
            </a:endParaRPr>
          </a:p>
        </p:txBody>
      </p:sp>
      <p:pic>
        <p:nvPicPr>
          <p:cNvPr id="153604" name="Picture 12" descr="下一頁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6165850"/>
            <a:ext cx="13684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295275" y="1125538"/>
            <a:ext cx="9029700" cy="4406900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>
              <a:buFont typeface="Wingdings 2" pitchFamily="18" charset="2"/>
              <a:buNone/>
              <a:defRPr/>
            </a:pPr>
            <a:endParaRPr lang="zh-TW" altLang="en-US" sz="3200" b="1" dirty="0" smtClean="0">
              <a:solidFill>
                <a:schemeClr val="tx1"/>
              </a:solidFill>
            </a:endParaRPr>
          </a:p>
          <a:p>
            <a:pPr algn="just">
              <a:buFont typeface="Wingdings 2" pitchFamily="18" charset="2"/>
              <a:buNone/>
              <a:defRPr/>
            </a:pPr>
            <a:r>
              <a:rPr lang="zh-TW" altLang="en-US" sz="3200" b="1" dirty="0" smtClean="0">
                <a:solidFill>
                  <a:schemeClr val="tx1"/>
                </a:solidFill>
              </a:rPr>
              <a:t>　　下列成語皆與曹氏父子、建安七子有關，</a:t>
            </a:r>
          </a:p>
          <a:p>
            <a:pPr algn="just">
              <a:buFont typeface="Wingdings 2" pitchFamily="18" charset="2"/>
              <a:buNone/>
              <a:defRPr/>
            </a:pPr>
            <a:r>
              <a:rPr lang="zh-TW" altLang="en-US" sz="3200" b="1" dirty="0" smtClean="0">
                <a:solidFill>
                  <a:schemeClr val="tx1"/>
                </a:solidFill>
              </a:rPr>
              <a:t>請在空格內寫出相關人名。</a:t>
            </a:r>
          </a:p>
        </p:txBody>
      </p:sp>
      <p:pic>
        <p:nvPicPr>
          <p:cNvPr id="154627" name="Picture 12" descr="下一頁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6165850"/>
            <a:ext cx="13684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4628" name="標題 1"/>
          <p:cNvSpPr>
            <a:spLocks/>
          </p:cNvSpPr>
          <p:nvPr/>
        </p:nvSpPr>
        <p:spPr bwMode="auto">
          <a:xfrm>
            <a:off x="1546225" y="-242888"/>
            <a:ext cx="5905500" cy="114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r>
              <a:rPr kumimoji="0" lang="zh-TW" altLang="zh-TW" sz="4400">
                <a:solidFill>
                  <a:srgbClr val="FFFFFF"/>
                </a:solidFill>
                <a:latin typeface="標楷體" pitchFamily="65" charset="-120"/>
                <a:ea typeface="標楷體" pitchFamily="65" charset="-120"/>
              </a:rPr>
              <a:t>二、進階練習</a:t>
            </a:r>
            <a:endParaRPr kumimoji="0" lang="zh-TW" altLang="en-US" sz="4400">
              <a:solidFill>
                <a:srgbClr val="FFFFFF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標題 2"/>
          <p:cNvSpPr>
            <a:spLocks noGrp="1"/>
          </p:cNvSpPr>
          <p:nvPr>
            <p:ph type="title" idx="4294967295"/>
          </p:nvPr>
        </p:nvSpPr>
        <p:spPr>
          <a:xfrm>
            <a:off x="395288" y="-217488"/>
            <a:ext cx="8382000" cy="1054101"/>
          </a:xfrm>
        </p:spPr>
        <p:txBody>
          <a:bodyPr/>
          <a:lstStyle/>
          <a:p>
            <a:pPr eaLnBrk="1" hangingPunct="1"/>
            <a:endParaRPr lang="zh-TW" altLang="en-US" b="1" smtClean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55651" name="Picture 5" descr="下一頁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113" y="6453188"/>
            <a:ext cx="13684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52209" name="Group 241"/>
          <p:cNvGraphicFramePr>
            <a:graphicFrameLocks noGrp="1"/>
          </p:cNvGraphicFramePr>
          <p:nvPr/>
        </p:nvGraphicFramePr>
        <p:xfrm>
          <a:off x="179388" y="995363"/>
          <a:ext cx="8785225" cy="4743884"/>
        </p:xfrm>
        <a:graphic>
          <a:graphicData uri="http://schemas.openxmlformats.org/drawingml/2006/table">
            <a:tbl>
              <a:tblPr/>
              <a:tblGrid>
                <a:gridCol w="385762"/>
                <a:gridCol w="555625"/>
                <a:gridCol w="608013"/>
                <a:gridCol w="6659562"/>
                <a:gridCol w="576263"/>
              </a:tblGrid>
              <a:tr h="946920">
                <a:tc rowSpan="2">
                  <a:txBody>
                    <a:bodyPr/>
                    <a:lstStyle/>
                    <a:p>
                      <a:pPr marL="4445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</a:t>
                      </a:r>
                    </a:p>
                  </a:txBody>
                  <a:tcPr marL="90000" marR="90000" marT="46781" marB="46781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FF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4445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Arial Unicode MS" pitchFamily="34" charset="-120"/>
                        </a:rPr>
                        <a:t>代</a:t>
                      </a:r>
                    </a:p>
                    <a:p>
                      <a:pPr marL="4445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Arial Unicode MS" pitchFamily="34" charset="-120"/>
                        </a:rPr>
                        <a:t>人</a:t>
                      </a:r>
                    </a:p>
                    <a:p>
                      <a:pPr marL="4445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Arial Unicode MS" pitchFamily="34" charset="-120"/>
                        </a:rPr>
                        <a:t>捉</a:t>
                      </a:r>
                    </a:p>
                    <a:p>
                      <a:pPr marL="4445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Arial Unicode MS" pitchFamily="34" charset="-120"/>
                        </a:rPr>
                        <a:t>刀</a:t>
                      </a:r>
                    </a:p>
                  </a:txBody>
                  <a:tcPr marL="90000" marR="90000" marT="46781" marB="46781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450" marR="0" lvl="0" indent="0" algn="l" defTabSz="914400" rtl="0" eaLnBrk="0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kumimoji="1" lang="zh-TW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ea typeface="標楷體" pitchFamily="65" charset="-120"/>
                        </a:rPr>
                        <a:t>釋</a:t>
                      </a:r>
                    </a:p>
                    <a:p>
                      <a:pPr marL="44450" marR="0" lvl="0" indent="0" algn="l" defTabSz="914400" rtl="0" eaLnBrk="0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kumimoji="1" lang="zh-TW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ea typeface="標楷體" pitchFamily="65" charset="-120"/>
                        </a:rPr>
                        <a:t>義</a:t>
                      </a:r>
                    </a:p>
                  </a:txBody>
                  <a:tcPr marL="90000" marR="90000" marT="46781" marB="4678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4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kumimoji="1" lang="zh-TW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ea typeface="標楷體" pitchFamily="65" charset="-120"/>
                        </a:rPr>
                        <a:t>比喻代人做事，亦指代寫文章</a:t>
                      </a:r>
                      <a:endParaRPr kumimoji="1" lang="zh-TW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0000" marR="90000" marT="46781" marB="4678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444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endParaRPr kumimoji="1" lang="zh-TW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0000" marR="90000" marT="46781" marB="4678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9653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44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kumimoji="1" lang="zh-TW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典</a:t>
                      </a:r>
                    </a:p>
                    <a:p>
                      <a:pPr marL="444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kumimoji="1" lang="zh-TW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故</a:t>
                      </a:r>
                    </a:p>
                  </a:txBody>
                  <a:tcPr marL="90000" marR="90000" marT="46781" marB="4678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450" marR="0" lvl="0" indent="0" algn="l" defTabSz="914400" rtl="0" eaLnBrk="0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kumimoji="1" lang="en-US" altLang="zh-TW" sz="2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(</a:t>
                      </a:r>
                      <a:r>
                        <a:rPr kumimoji="1" lang="zh-TW" altLang="en-US" sz="2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三國時</a:t>
                      </a:r>
                      <a:r>
                        <a:rPr kumimoji="1" lang="en-US" altLang="zh-TW" sz="2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)□□</a:t>
                      </a:r>
                      <a:r>
                        <a:rPr kumimoji="1" lang="zh-TW" altLang="en-US" sz="2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要接見匈奴的使者，□□覺得自己外形不夠威武，不足以稱雄於遠方的匈奴，所以派崔季珪  代替自己，而□□握刀站立在坐榻旁邊。會晤　結束，□□派人問匈奴使者：「你覺得魏王如何？」匈奴使者回答：「魏王的氣度非常高雅，但是在坐榻旁邊握刀的那個人，才是真英雄啊！」□□知道使者的回答後，立刻派人追殺他。</a:t>
                      </a:r>
                    </a:p>
                  </a:txBody>
                  <a:tcPr marL="90000" marR="90000" marT="46781" marB="4678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52203" name="Rectangle 235"/>
          <p:cNvSpPr>
            <a:spLocks noChangeArrowheads="1"/>
          </p:cNvSpPr>
          <p:nvPr/>
        </p:nvSpPr>
        <p:spPr bwMode="auto">
          <a:xfrm>
            <a:off x="79375" y="5876925"/>
            <a:ext cx="69405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 sz="2800" b="0">
                <a:solidFill>
                  <a:srgbClr val="FF3300"/>
                </a:solidFill>
                <a:ea typeface="標楷體" pitchFamily="65" charset="-120"/>
              </a:rPr>
              <a:t>解析：取材自劉義慶</a:t>
            </a:r>
            <a:r>
              <a:rPr lang="en-US" altLang="zh-TW" sz="2800" b="0">
                <a:solidFill>
                  <a:srgbClr val="FF3300"/>
                </a:solidFill>
                <a:ea typeface="標楷體" pitchFamily="65" charset="-120"/>
              </a:rPr>
              <a:t>《</a:t>
            </a:r>
            <a:r>
              <a:rPr lang="zh-TW" altLang="en-US" sz="2800" b="0">
                <a:solidFill>
                  <a:srgbClr val="FF3300"/>
                </a:solidFill>
                <a:ea typeface="標楷體" pitchFamily="65" charset="-120"/>
              </a:rPr>
              <a:t>世說新語．容止</a:t>
            </a:r>
            <a:r>
              <a:rPr lang="en-US" altLang="zh-TW" sz="2800" b="0">
                <a:solidFill>
                  <a:srgbClr val="FF3300"/>
                </a:solidFill>
                <a:ea typeface="標楷體" pitchFamily="65" charset="-120"/>
              </a:rPr>
              <a:t>》</a:t>
            </a:r>
            <a:r>
              <a:rPr lang="zh-TW" altLang="en-US" sz="2800" b="0">
                <a:solidFill>
                  <a:srgbClr val="FF3300"/>
                </a:solidFill>
                <a:ea typeface="標楷體" pitchFamily="65" charset="-120"/>
              </a:rPr>
              <a:t>。</a:t>
            </a:r>
          </a:p>
        </p:txBody>
      </p:sp>
      <p:sp>
        <p:nvSpPr>
          <p:cNvPr id="2" name="內容版面配置區 1"/>
          <p:cNvSpPr>
            <a:spLocks/>
          </p:cNvSpPr>
          <p:nvPr/>
        </p:nvSpPr>
        <p:spPr bwMode="auto">
          <a:xfrm>
            <a:off x="8420100" y="2206625"/>
            <a:ext cx="544513" cy="273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/>
          <a:lstStyle/>
          <a:p>
            <a:pPr marL="273050" indent="-228600" algn="just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None/>
            </a:pPr>
            <a:r>
              <a:rPr lang="zh-TW" altLang="en-US" sz="2800" b="0">
                <a:solidFill>
                  <a:srgbClr val="FF3300"/>
                </a:solidFill>
                <a:latin typeface="Cambria" pitchFamily="18" charset="0"/>
                <a:ea typeface="標楷體" pitchFamily="65" charset="-120"/>
              </a:rPr>
              <a:t>曹操（魏武帝）</a:t>
            </a:r>
            <a:endParaRPr lang="zh-TW" altLang="en-US" sz="2800" b="0">
              <a:solidFill>
                <a:schemeClr val="tx2"/>
              </a:solidFill>
              <a:latin typeface="Cambria" pitchFamily="18" charset="0"/>
              <a:ea typeface="標楷體" pitchFamily="65" charset="-120"/>
            </a:endParaRPr>
          </a:p>
        </p:txBody>
      </p:sp>
      <p:sp>
        <p:nvSpPr>
          <p:cNvPr id="155671" name="文字方塊 1"/>
          <p:cNvSpPr txBox="1">
            <a:spLocks noChangeArrowheads="1"/>
          </p:cNvSpPr>
          <p:nvPr/>
        </p:nvSpPr>
        <p:spPr bwMode="auto">
          <a:xfrm>
            <a:off x="5292725" y="2817813"/>
            <a:ext cx="366713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>
            <a:spAutoFit/>
          </a:bodyPr>
          <a:lstStyle>
            <a:lvl1pPr>
              <a:defRPr kumimoji="1" sz="20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1pPr>
            <a:lvl2pPr marL="742950" indent="-285750">
              <a:defRPr kumimoji="1" sz="28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2pPr>
            <a:lvl3pPr marL="1143000" indent="-228600">
              <a:defRPr kumimoji="1" sz="16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3pPr>
            <a:lvl4pPr marL="1600200" indent="-228600">
              <a:defRPr kumimoji="1" sz="14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4pPr>
            <a:lvl5pPr marL="2057400" indent="-22860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5pPr>
            <a:lvl6pPr marL="2514600" indent="-228600" eaLnBrk="0" hangingPunct="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6pPr>
            <a:lvl7pPr marL="2971800" indent="-228600" eaLnBrk="0" hangingPunct="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7pPr>
            <a:lvl8pPr marL="3429000" indent="-228600" eaLnBrk="0" hangingPunct="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8pPr>
            <a:lvl9pPr marL="3886200" indent="-228600" eaLnBrk="0" hangingPunct="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9pPr>
          </a:lstStyle>
          <a:p>
            <a:r>
              <a:rPr lang="zh-TW" altLang="en-US" sz="1200">
                <a:solidFill>
                  <a:schemeClr val="tx1"/>
                </a:solidFill>
                <a:latin typeface="Arial" pitchFamily="34" charset="0"/>
                <a:ea typeface="標楷體" pitchFamily="65" charset="-120"/>
              </a:rPr>
              <a:t>ㄍㄨㄟ</a:t>
            </a:r>
          </a:p>
        </p:txBody>
      </p:sp>
      <p:grpSp>
        <p:nvGrpSpPr>
          <p:cNvPr id="155672" name="Group 238"/>
          <p:cNvGrpSpPr>
            <a:grpSpLocks/>
          </p:cNvGrpSpPr>
          <p:nvPr/>
        </p:nvGrpSpPr>
        <p:grpSpPr bwMode="auto">
          <a:xfrm>
            <a:off x="6588125" y="3357563"/>
            <a:ext cx="431800" cy="241300"/>
            <a:chOff x="2381" y="1706"/>
            <a:chExt cx="272" cy="152"/>
          </a:xfrm>
        </p:grpSpPr>
        <p:pic>
          <p:nvPicPr>
            <p:cNvPr id="155673" name="Picture 45" descr="D:\City\公事\THE PEOPLE\10202\102-PPT-II修訂\注音ICON\黑-四聲-小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7" y="1706"/>
              <a:ext cx="136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5674" name="文字方塊 4"/>
            <p:cNvSpPr txBox="1">
              <a:spLocks noChangeArrowheads="1"/>
            </p:cNvSpPr>
            <p:nvPr/>
          </p:nvSpPr>
          <p:spPr bwMode="auto">
            <a:xfrm>
              <a:off x="2381" y="1706"/>
              <a:ext cx="231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>
              <a:spAutoFit/>
            </a:bodyPr>
            <a:lstStyle>
              <a:lvl1pPr>
                <a:defRPr kumimoji="1" sz="20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1pPr>
              <a:lvl2pPr marL="742950" indent="-285750">
                <a:defRPr kumimoji="1" sz="28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2pPr>
              <a:lvl3pPr marL="1143000" indent="-228600">
                <a:defRPr kumimoji="1" sz="16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3pPr>
              <a:lvl4pPr marL="1600200" indent="-228600">
                <a:defRPr kumimoji="1" sz="14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4pPr>
              <a:lvl5pPr marL="2057400" indent="-22860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5pPr>
              <a:lvl6pPr marL="25146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6pPr>
              <a:lvl7pPr marL="29718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7pPr>
              <a:lvl8pPr marL="34290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8pPr>
              <a:lvl9pPr marL="38862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9pPr>
            </a:lstStyle>
            <a:p>
              <a:r>
                <a:rPr lang="zh-TW" altLang="en-US" sz="1200">
                  <a:solidFill>
                    <a:schemeClr val="tx1"/>
                  </a:solidFill>
                  <a:latin typeface="Arial" pitchFamily="34" charset="0"/>
                  <a:ea typeface="標楷體" pitchFamily="65" charset="-120"/>
                </a:rPr>
                <a:t>ㄨ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2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2203" grpId="0"/>
      <p:bldP spid="2" grpId="0"/>
    </p:bld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標題 2"/>
          <p:cNvSpPr>
            <a:spLocks noGrp="1"/>
          </p:cNvSpPr>
          <p:nvPr>
            <p:ph type="title" idx="4294967295"/>
          </p:nvPr>
        </p:nvSpPr>
        <p:spPr>
          <a:xfrm>
            <a:off x="395288" y="-217488"/>
            <a:ext cx="8382000" cy="1054101"/>
          </a:xfrm>
        </p:spPr>
        <p:txBody>
          <a:bodyPr/>
          <a:lstStyle/>
          <a:p>
            <a:pPr eaLnBrk="1" hangingPunct="1"/>
            <a:endParaRPr lang="zh-TW" altLang="en-US" b="1" smtClean="0">
              <a:latin typeface="標楷體" pitchFamily="65" charset="-120"/>
              <a:ea typeface="標楷體" pitchFamily="65" charset="-120"/>
            </a:endParaRPr>
          </a:p>
        </p:txBody>
      </p:sp>
      <p:graphicFrame>
        <p:nvGraphicFramePr>
          <p:cNvPr id="874528" name="Group 32"/>
          <p:cNvGraphicFramePr>
            <a:graphicFrameLocks noGrp="1"/>
          </p:cNvGraphicFramePr>
          <p:nvPr/>
        </p:nvGraphicFramePr>
        <p:xfrm>
          <a:off x="179388" y="995363"/>
          <a:ext cx="8785225" cy="3098800"/>
        </p:xfrm>
        <a:graphic>
          <a:graphicData uri="http://schemas.openxmlformats.org/drawingml/2006/table">
            <a:tbl>
              <a:tblPr/>
              <a:tblGrid>
                <a:gridCol w="385762"/>
                <a:gridCol w="555625"/>
                <a:gridCol w="608013"/>
                <a:gridCol w="6659562"/>
                <a:gridCol w="576263"/>
              </a:tblGrid>
              <a:tr h="947272">
                <a:tc rowSpan="2">
                  <a:txBody>
                    <a:bodyPr/>
                    <a:lstStyle/>
                    <a:p>
                      <a:pPr marL="4445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</a:t>
                      </a:r>
                    </a:p>
                  </a:txBody>
                  <a:tcPr marL="90000" marR="90000" marT="46811" marB="46811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FF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4445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Arial Unicode MS" pitchFamily="34" charset="-120"/>
                        </a:rPr>
                        <a:t>煮豆燃萁</a:t>
                      </a:r>
                    </a:p>
                  </a:txBody>
                  <a:tcPr marL="90000" marR="90000" marT="46811" marB="46811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450" marR="0" lvl="0" indent="0" algn="l" defTabSz="914400" rtl="0" eaLnBrk="0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kumimoji="1" lang="zh-TW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ea typeface="標楷體" pitchFamily="65" charset="-120"/>
                        </a:rPr>
                        <a:t>釋</a:t>
                      </a:r>
                    </a:p>
                    <a:p>
                      <a:pPr marL="44450" marR="0" lvl="0" indent="0" algn="l" defTabSz="914400" rtl="0" eaLnBrk="0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kumimoji="1" lang="zh-TW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ea typeface="標楷體" pitchFamily="65" charset="-120"/>
                        </a:rPr>
                        <a:t>義</a:t>
                      </a:r>
                    </a:p>
                  </a:txBody>
                  <a:tcPr marL="90000" marR="90000" marT="46811" marB="468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4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kumimoji="1" lang="zh-TW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ea typeface="標楷體" pitchFamily="65" charset="-120"/>
                        </a:rPr>
                        <a:t>比喻兄弟相迫，骨肉相殘。</a:t>
                      </a:r>
                    </a:p>
                  </a:txBody>
                  <a:tcPr marL="90000" marR="90000" marT="46811" marB="468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444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endParaRPr kumimoji="1" lang="zh-TW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0000" marR="90000" marT="46811" marB="468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5152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44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kumimoji="1" lang="zh-TW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典</a:t>
                      </a:r>
                    </a:p>
                    <a:p>
                      <a:pPr marL="444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kumimoji="1" lang="zh-TW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故</a:t>
                      </a:r>
                    </a:p>
                  </a:txBody>
                  <a:tcPr marL="90000" marR="90000" marT="46811" marB="468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450" marR="0" lvl="0" indent="0" algn="l" defTabSz="914400" rtl="0" eaLnBrk="0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kumimoji="1" lang="en-US" altLang="zh-TW" sz="27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魏文帝</a:t>
                      </a:r>
                      <a:r>
                        <a:rPr kumimoji="1" lang="en-US" altLang="zh-TW" sz="2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□□</a:t>
                      </a:r>
                      <a:r>
                        <a:rPr kumimoji="1" lang="en-US" altLang="zh-TW" sz="27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妒嫉其弟曹植的才能而欲加害，命弟弟在七步之內完成一首詩，曹植便作〈七步詩〉一首</a:t>
                      </a:r>
                      <a:r>
                        <a:rPr kumimoji="1" lang="en-US" altLang="zh-TW" sz="2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：「</a:t>
                      </a:r>
                      <a:r>
                        <a:rPr kumimoji="1" lang="en-US" altLang="zh-TW" sz="27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煮豆持作羹，漉</a:t>
                      </a:r>
                      <a:r>
                        <a:rPr kumimoji="1" lang="zh-TW" altLang="en-US" sz="2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   </a:t>
                      </a:r>
                      <a:r>
                        <a:rPr kumimoji="1" lang="en-US" altLang="zh-TW" sz="27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菽以為汁。萁</a:t>
                      </a:r>
                      <a:r>
                        <a:rPr kumimoji="1" lang="en-US" altLang="zh-TW" sz="2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　</a:t>
                      </a:r>
                      <a:r>
                        <a:rPr kumimoji="1" lang="en-US" altLang="zh-TW" sz="27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在釜下然，豆在釜中泣。本是同根生，相煎何太急</a:t>
                      </a:r>
                      <a:r>
                        <a:rPr kumimoji="1" lang="en-US" altLang="zh-TW" sz="2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？」</a:t>
                      </a:r>
                    </a:p>
                  </a:txBody>
                  <a:tcPr marL="90000" marR="90000" marT="46811" marB="468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74517" name="Rectangle 21"/>
          <p:cNvSpPr>
            <a:spLocks noChangeArrowheads="1"/>
          </p:cNvSpPr>
          <p:nvPr/>
        </p:nvSpPr>
        <p:spPr bwMode="auto">
          <a:xfrm>
            <a:off x="250825" y="4203700"/>
            <a:ext cx="8713788" cy="222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zh-TW" altLang="en-US" sz="2800" b="0">
                <a:solidFill>
                  <a:srgbClr val="FF3300"/>
                </a:solidFill>
                <a:ea typeface="標楷體" pitchFamily="65" charset="-120"/>
              </a:rPr>
              <a:t>解析：取材自劉義慶</a:t>
            </a:r>
            <a:r>
              <a:rPr lang="en-US" altLang="zh-TW" sz="2800" b="0">
                <a:solidFill>
                  <a:srgbClr val="FF3300"/>
                </a:solidFill>
                <a:ea typeface="標楷體" pitchFamily="65" charset="-120"/>
              </a:rPr>
              <a:t>《</a:t>
            </a:r>
            <a:r>
              <a:rPr lang="zh-TW" altLang="en-US" sz="2800" b="0">
                <a:solidFill>
                  <a:srgbClr val="FF3300"/>
                </a:solidFill>
                <a:ea typeface="標楷體" pitchFamily="65" charset="-120"/>
              </a:rPr>
              <a:t>世說新語．文學</a:t>
            </a:r>
            <a:r>
              <a:rPr lang="en-US" altLang="zh-TW" sz="2800" b="0">
                <a:solidFill>
                  <a:srgbClr val="FF3300"/>
                </a:solidFill>
                <a:ea typeface="標楷體" pitchFamily="65" charset="-120"/>
              </a:rPr>
              <a:t>》</a:t>
            </a:r>
            <a:r>
              <a:rPr lang="zh-TW" altLang="en-US" sz="2800" b="0">
                <a:solidFill>
                  <a:srgbClr val="FF3300"/>
                </a:solidFill>
                <a:ea typeface="標楷體" pitchFamily="65" charset="-120"/>
              </a:rPr>
              <a:t>。</a:t>
            </a:r>
          </a:p>
          <a:p>
            <a:r>
              <a:rPr lang="en-US" altLang="zh-TW" sz="2800" b="0">
                <a:solidFill>
                  <a:srgbClr val="FF3300"/>
                </a:solidFill>
                <a:ea typeface="標楷體" pitchFamily="65" charset="-120"/>
              </a:rPr>
              <a:t>〈</a:t>
            </a:r>
            <a:r>
              <a:rPr lang="zh-TW" altLang="en-US" sz="2800" b="0">
                <a:solidFill>
                  <a:srgbClr val="FF3300"/>
                </a:solidFill>
                <a:ea typeface="標楷體" pitchFamily="65" charset="-120"/>
              </a:rPr>
              <a:t>七步詩</a:t>
            </a:r>
            <a:r>
              <a:rPr lang="en-US" altLang="zh-TW" sz="2800" b="0">
                <a:solidFill>
                  <a:srgbClr val="FF3300"/>
                </a:solidFill>
                <a:ea typeface="標楷體" pitchFamily="65" charset="-120"/>
              </a:rPr>
              <a:t>〉</a:t>
            </a:r>
            <a:r>
              <a:rPr lang="zh-TW" altLang="en-US" sz="2800" b="0">
                <a:solidFill>
                  <a:srgbClr val="FF3300"/>
                </a:solidFill>
                <a:ea typeface="標楷體" pitchFamily="65" charset="-120"/>
              </a:rPr>
              <a:t>語譯：拿豆子煮羹湯，用晒乾後的豆稈當柴來燒。豆子在沸騰的鍋中彷彿哭泣一般。豆子和豆稈是從同樣的根上長出來，豆稈又何必急切的燃煮豆子呢？</a:t>
            </a:r>
          </a:p>
        </p:txBody>
      </p:sp>
      <p:sp>
        <p:nvSpPr>
          <p:cNvPr id="2" name="內容版面配置區 1"/>
          <p:cNvSpPr>
            <a:spLocks/>
          </p:cNvSpPr>
          <p:nvPr/>
        </p:nvSpPr>
        <p:spPr bwMode="auto">
          <a:xfrm>
            <a:off x="8420100" y="2206625"/>
            <a:ext cx="544513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/>
          <a:lstStyle/>
          <a:p>
            <a:pPr marL="273050" indent="-228600" algn="just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None/>
            </a:pPr>
            <a:r>
              <a:rPr lang="zh-TW" altLang="en-US" sz="2800" b="0">
                <a:solidFill>
                  <a:srgbClr val="FF3300"/>
                </a:solidFill>
                <a:latin typeface="Cambria" pitchFamily="18" charset="0"/>
                <a:ea typeface="標楷體" pitchFamily="65" charset="-120"/>
              </a:rPr>
              <a:t>曹丕</a:t>
            </a:r>
          </a:p>
        </p:txBody>
      </p:sp>
      <p:pic>
        <p:nvPicPr>
          <p:cNvPr id="156694" name="Picture 25" descr="下一頁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113" y="6157913"/>
            <a:ext cx="13684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6695" name="Group 26"/>
          <p:cNvGrpSpPr>
            <a:grpSpLocks/>
          </p:cNvGrpSpPr>
          <p:nvPr/>
        </p:nvGrpSpPr>
        <p:grpSpPr bwMode="auto">
          <a:xfrm>
            <a:off x="3492500" y="3284538"/>
            <a:ext cx="431800" cy="390525"/>
            <a:chOff x="3470" y="1616"/>
            <a:chExt cx="272" cy="246"/>
          </a:xfrm>
        </p:grpSpPr>
        <p:sp>
          <p:nvSpPr>
            <p:cNvPr id="156699" name="文字方塊 6"/>
            <p:cNvSpPr txBox="1">
              <a:spLocks noChangeArrowheads="1"/>
            </p:cNvSpPr>
            <p:nvPr/>
          </p:nvSpPr>
          <p:spPr bwMode="auto">
            <a:xfrm>
              <a:off x="3470" y="1616"/>
              <a:ext cx="231" cy="2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>
              <a:spAutoFit/>
            </a:bodyPr>
            <a:lstStyle>
              <a:lvl1pPr>
                <a:defRPr kumimoji="1" sz="20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1pPr>
              <a:lvl2pPr marL="742950" indent="-285750">
                <a:defRPr kumimoji="1" sz="28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2pPr>
              <a:lvl3pPr marL="1143000" indent="-228600">
                <a:defRPr kumimoji="1" sz="16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3pPr>
              <a:lvl4pPr marL="1600200" indent="-228600">
                <a:defRPr kumimoji="1" sz="14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4pPr>
              <a:lvl5pPr marL="2057400" indent="-22860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5pPr>
              <a:lvl6pPr marL="25146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6pPr>
              <a:lvl7pPr marL="29718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7pPr>
              <a:lvl8pPr marL="34290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8pPr>
              <a:lvl9pPr marL="38862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9pPr>
            </a:lstStyle>
            <a:p>
              <a:r>
                <a:rPr lang="zh-TW" altLang="en-US" sz="1200">
                  <a:solidFill>
                    <a:schemeClr val="tx1"/>
                  </a:solidFill>
                  <a:latin typeface="Arial" pitchFamily="34" charset="0"/>
                  <a:ea typeface="標楷體" pitchFamily="65" charset="-120"/>
                </a:rPr>
                <a:t>ㄑ一</a:t>
              </a:r>
            </a:p>
          </p:txBody>
        </p:sp>
        <p:pic>
          <p:nvPicPr>
            <p:cNvPr id="156700" name="Picture 43" descr="D:\City\公事\THE PEOPLE\10202\102-PPT-II修訂\注音ICON\黑-二聲-小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6" y="1661"/>
              <a:ext cx="136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56696" name="Group 29"/>
          <p:cNvGrpSpPr>
            <a:grpSpLocks/>
          </p:cNvGrpSpPr>
          <p:nvPr/>
        </p:nvGrpSpPr>
        <p:grpSpPr bwMode="auto">
          <a:xfrm>
            <a:off x="7380288" y="2852738"/>
            <a:ext cx="431800" cy="390525"/>
            <a:chOff x="476" y="1434"/>
            <a:chExt cx="272" cy="246"/>
          </a:xfrm>
        </p:grpSpPr>
        <p:sp>
          <p:nvSpPr>
            <p:cNvPr id="156697" name="文字方塊 4"/>
            <p:cNvSpPr txBox="1">
              <a:spLocks noChangeArrowheads="1"/>
            </p:cNvSpPr>
            <p:nvPr/>
          </p:nvSpPr>
          <p:spPr bwMode="auto">
            <a:xfrm>
              <a:off x="476" y="1434"/>
              <a:ext cx="231" cy="2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>
              <a:spAutoFit/>
            </a:bodyPr>
            <a:lstStyle>
              <a:lvl1pPr>
                <a:defRPr kumimoji="1" sz="20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1pPr>
              <a:lvl2pPr marL="742950" indent="-285750">
                <a:defRPr kumimoji="1" sz="28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2pPr>
              <a:lvl3pPr marL="1143000" indent="-228600">
                <a:defRPr kumimoji="1" sz="16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3pPr>
              <a:lvl4pPr marL="1600200" indent="-228600">
                <a:defRPr kumimoji="1" sz="14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4pPr>
              <a:lvl5pPr marL="2057400" indent="-22860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5pPr>
              <a:lvl6pPr marL="25146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6pPr>
              <a:lvl7pPr marL="29718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7pPr>
              <a:lvl8pPr marL="34290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8pPr>
              <a:lvl9pPr marL="38862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9pPr>
            </a:lstStyle>
            <a:p>
              <a:r>
                <a:rPr lang="zh-TW" altLang="en-US" sz="1200">
                  <a:solidFill>
                    <a:schemeClr val="tx1"/>
                  </a:solidFill>
                  <a:latin typeface="Arial" pitchFamily="34" charset="0"/>
                  <a:ea typeface="標楷體" pitchFamily="65" charset="-120"/>
                </a:rPr>
                <a:t>ㄌㄨ</a:t>
              </a:r>
            </a:p>
          </p:txBody>
        </p:sp>
        <p:pic>
          <p:nvPicPr>
            <p:cNvPr id="156698" name="Picture 45" descr="D:\City\公事\THE PEOPLE\10202\102-PPT-II修訂\注音ICON\黑-四聲-小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" y="1480"/>
              <a:ext cx="136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4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4517" grpId="0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4294967295"/>
          </p:nvPr>
        </p:nvSpPr>
        <p:spPr>
          <a:xfrm>
            <a:off x="468313" y="908050"/>
            <a:ext cx="8424862" cy="4733925"/>
          </a:xfrm>
        </p:spPr>
        <p:txBody>
          <a:bodyPr wrap="square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spcBef>
                <a:spcPct val="0"/>
              </a:spcBef>
              <a:buFont typeface="Wingdings 2" pitchFamily="18" charset="2"/>
              <a:buNone/>
              <a:defRPr/>
            </a:pPr>
            <a:r>
              <a:rPr lang="zh-TW" altLang="zh-TW" sz="3200" dirty="0" smtClean="0">
                <a:solidFill>
                  <a:schemeClr val="tx1"/>
                </a:solidFill>
                <a:latin typeface="標楷體" pitchFamily="65" charset="-120"/>
              </a:rPr>
              <a:t>籍。疫癘數起，士人凋落。余獨何人，能全</a:t>
            </a:r>
            <a:endParaRPr lang="en-US" altLang="zh-TW" sz="3200" dirty="0" smtClean="0">
              <a:solidFill>
                <a:schemeClr val="tx1"/>
              </a:solidFill>
              <a:latin typeface="標楷體" pitchFamily="65" charset="-120"/>
            </a:endParaRPr>
          </a:p>
          <a:p>
            <a:pPr>
              <a:spcBef>
                <a:spcPct val="0"/>
              </a:spcBef>
              <a:buFont typeface="Wingdings 2" pitchFamily="18" charset="2"/>
              <a:buNone/>
              <a:defRPr/>
            </a:pPr>
            <a:r>
              <a:rPr lang="zh-TW" altLang="zh-TW" sz="3200" dirty="0" smtClean="0">
                <a:solidFill>
                  <a:schemeClr val="tx1"/>
                </a:solidFill>
                <a:latin typeface="標楷體" pitchFamily="65" charset="-120"/>
              </a:rPr>
              <a:t>其壽？』故論撰所著《典論》、詩、賦，蓋</a:t>
            </a:r>
            <a:endParaRPr lang="en-US" altLang="zh-TW" sz="3200" dirty="0" smtClean="0">
              <a:solidFill>
                <a:schemeClr val="tx1"/>
              </a:solidFill>
              <a:latin typeface="標楷體" pitchFamily="65" charset="-120"/>
            </a:endParaRPr>
          </a:p>
          <a:p>
            <a:pPr>
              <a:spcBef>
                <a:spcPct val="0"/>
              </a:spcBef>
              <a:buFont typeface="Wingdings 2" pitchFamily="18" charset="2"/>
              <a:buNone/>
              <a:defRPr/>
            </a:pPr>
            <a:r>
              <a:rPr lang="zh-TW" altLang="zh-TW" sz="3200" dirty="0" smtClean="0">
                <a:solidFill>
                  <a:schemeClr val="tx1"/>
                </a:solidFill>
                <a:latin typeface="標楷體" pitchFamily="65" charset="-120"/>
              </a:rPr>
              <a:t>百餘篇。」也有人以為〈論文〉</a:t>
            </a:r>
            <a:r>
              <a:rPr lang="zh-TW" altLang="en-US" sz="3200" dirty="0" smtClean="0">
                <a:solidFill>
                  <a:schemeClr val="tx1"/>
                </a:solidFill>
                <a:latin typeface="標楷體" pitchFamily="65" charset="-120"/>
              </a:rPr>
              <a:t>的</a:t>
            </a:r>
            <a:r>
              <a:rPr lang="zh-TW" altLang="zh-TW" sz="3200" dirty="0" smtClean="0">
                <a:solidFill>
                  <a:schemeClr val="tx1"/>
                </a:solidFill>
                <a:latin typeface="標楷體" pitchFamily="65" charset="-120"/>
              </a:rPr>
              <a:t>表層意旨</a:t>
            </a:r>
            <a:endParaRPr lang="en-US" altLang="zh-TW" sz="3200" dirty="0" smtClean="0">
              <a:solidFill>
                <a:schemeClr val="tx1"/>
              </a:solidFill>
              <a:latin typeface="標楷體" pitchFamily="65" charset="-120"/>
            </a:endParaRPr>
          </a:p>
          <a:p>
            <a:pPr>
              <a:spcBef>
                <a:spcPct val="0"/>
              </a:spcBef>
              <a:buFont typeface="Wingdings 2" pitchFamily="18" charset="2"/>
              <a:buNone/>
              <a:defRPr/>
            </a:pPr>
            <a:r>
              <a:rPr lang="zh-TW" altLang="zh-TW" sz="3200" dirty="0" smtClean="0">
                <a:solidFill>
                  <a:schemeClr val="tx1"/>
                </a:solidFill>
                <a:latin typeface="標楷體" pitchFamily="65" charset="-120"/>
              </a:rPr>
              <a:t>是以寫作追求永恆的文學生命，而其深層意</a:t>
            </a:r>
            <a:endParaRPr lang="en-US" altLang="zh-TW" sz="3200" dirty="0" smtClean="0">
              <a:solidFill>
                <a:schemeClr val="tx1"/>
              </a:solidFill>
              <a:latin typeface="標楷體" pitchFamily="65" charset="-120"/>
            </a:endParaRPr>
          </a:p>
          <a:p>
            <a:pPr>
              <a:spcBef>
                <a:spcPct val="0"/>
              </a:spcBef>
              <a:buFont typeface="Wingdings 2" pitchFamily="18" charset="2"/>
              <a:buNone/>
              <a:defRPr/>
            </a:pPr>
            <a:r>
              <a:rPr lang="zh-TW" altLang="zh-TW" sz="3200" dirty="0" smtClean="0">
                <a:solidFill>
                  <a:schemeClr val="tx1"/>
                </a:solidFill>
                <a:latin typeface="標楷體" pitchFamily="65" charset="-120"/>
              </a:rPr>
              <a:t>旨在以作品成就個人的政治野心。曹丕想藉</a:t>
            </a:r>
            <a:endParaRPr lang="en-US" altLang="zh-TW" sz="3200" dirty="0" smtClean="0">
              <a:solidFill>
                <a:schemeClr val="tx1"/>
              </a:solidFill>
              <a:latin typeface="標楷體" pitchFamily="65" charset="-120"/>
            </a:endParaRPr>
          </a:p>
          <a:p>
            <a:pPr>
              <a:spcBef>
                <a:spcPct val="0"/>
              </a:spcBef>
              <a:buFont typeface="Wingdings 2" pitchFamily="18" charset="2"/>
              <a:buNone/>
              <a:defRPr/>
            </a:pPr>
            <a:r>
              <a:rPr lang="zh-TW" altLang="zh-TW" sz="3200" dirty="0" smtClean="0">
                <a:solidFill>
                  <a:schemeClr val="tx1"/>
                </a:solidFill>
                <a:latin typeface="標楷體" pitchFamily="65" charset="-120"/>
              </a:rPr>
              <a:t>此拉攏文士，造成聲勢，以澈底打垮曹植，</a:t>
            </a:r>
            <a:endParaRPr lang="en-US" altLang="zh-TW" sz="3200" dirty="0" smtClean="0">
              <a:solidFill>
                <a:schemeClr val="tx1"/>
              </a:solidFill>
              <a:latin typeface="標楷體" pitchFamily="65" charset="-120"/>
            </a:endParaRPr>
          </a:p>
          <a:p>
            <a:pPr>
              <a:spcBef>
                <a:spcPct val="0"/>
              </a:spcBef>
              <a:buFont typeface="Wingdings 2" pitchFamily="18" charset="2"/>
              <a:buNone/>
              <a:defRPr/>
            </a:pPr>
            <a:r>
              <a:rPr lang="zh-TW" altLang="zh-TW" sz="3200" dirty="0" smtClean="0">
                <a:solidFill>
                  <a:schemeClr val="tx1"/>
                </a:solidFill>
                <a:latin typeface="標楷體" pitchFamily="65" charset="-120"/>
              </a:rPr>
              <a:t>鞏固自己的政治地位。</a:t>
            </a:r>
            <a:endParaRPr lang="en-US" altLang="zh-TW" sz="3200" dirty="0" smtClean="0">
              <a:solidFill>
                <a:schemeClr val="tx1"/>
              </a:solidFill>
              <a:latin typeface="標楷體" pitchFamily="65" charset="-120"/>
            </a:endParaRPr>
          </a:p>
        </p:txBody>
      </p:sp>
      <p:pic>
        <p:nvPicPr>
          <p:cNvPr id="28675" name="Picture 4" descr="下一頁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6165850"/>
            <a:ext cx="13684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Text Box 5"/>
          <p:cNvSpPr txBox="1">
            <a:spLocks noChangeArrowheads="1"/>
          </p:cNvSpPr>
          <p:nvPr/>
        </p:nvSpPr>
        <p:spPr bwMode="auto">
          <a:xfrm>
            <a:off x="2197100" y="-69850"/>
            <a:ext cx="4751388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1pPr>
            <a:lvl2pPr marL="742950" indent="-285750">
              <a:defRPr sz="28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2pPr>
            <a:lvl3pPr marL="1143000" indent="-228600">
              <a:defRPr sz="16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3pPr>
            <a:lvl4pPr marL="1600200" indent="-228600">
              <a:defRPr sz="14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4pPr>
            <a:lvl5pPr marL="2057400" indent="-228600"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9pPr>
          </a:lstStyle>
          <a:p>
            <a:pPr algn="ctr"/>
            <a:r>
              <a:rPr lang="zh-TW" altLang="en-US" sz="4400">
                <a:solidFill>
                  <a:schemeClr val="bg1"/>
                </a:solidFill>
                <a:latin typeface="標楷體" pitchFamily="65" charset="-120"/>
              </a:rPr>
              <a:t>寫作背景－</a:t>
            </a:r>
            <a:r>
              <a:rPr lang="en-US" altLang="zh-TW" sz="4400">
                <a:solidFill>
                  <a:schemeClr val="bg1"/>
                </a:solidFill>
                <a:latin typeface="標楷體" pitchFamily="65" charset="-120"/>
              </a:rPr>
              <a:t>3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標題 2"/>
          <p:cNvSpPr>
            <a:spLocks noGrp="1"/>
          </p:cNvSpPr>
          <p:nvPr>
            <p:ph type="title" idx="4294967295"/>
          </p:nvPr>
        </p:nvSpPr>
        <p:spPr>
          <a:xfrm>
            <a:off x="395288" y="-217488"/>
            <a:ext cx="8382000" cy="1054101"/>
          </a:xfrm>
        </p:spPr>
        <p:txBody>
          <a:bodyPr/>
          <a:lstStyle/>
          <a:p>
            <a:pPr eaLnBrk="1" hangingPunct="1"/>
            <a:endParaRPr lang="zh-TW" altLang="en-US" b="1" smtClean="0">
              <a:latin typeface="標楷體" pitchFamily="65" charset="-120"/>
              <a:ea typeface="標楷體" pitchFamily="65" charset="-120"/>
            </a:endParaRPr>
          </a:p>
        </p:txBody>
      </p:sp>
      <p:graphicFrame>
        <p:nvGraphicFramePr>
          <p:cNvPr id="876577" name="Group 33"/>
          <p:cNvGraphicFramePr>
            <a:graphicFrameLocks noGrp="1"/>
          </p:cNvGraphicFramePr>
          <p:nvPr/>
        </p:nvGraphicFramePr>
        <p:xfrm>
          <a:off x="179388" y="995363"/>
          <a:ext cx="8785225" cy="5156200"/>
        </p:xfrm>
        <a:graphic>
          <a:graphicData uri="http://schemas.openxmlformats.org/drawingml/2006/table">
            <a:tbl>
              <a:tblPr/>
              <a:tblGrid>
                <a:gridCol w="385762"/>
                <a:gridCol w="555625"/>
                <a:gridCol w="571500"/>
                <a:gridCol w="6767513"/>
                <a:gridCol w="504825"/>
              </a:tblGrid>
              <a:tr h="947180">
                <a:tc rowSpan="2">
                  <a:txBody>
                    <a:bodyPr/>
                    <a:lstStyle/>
                    <a:p>
                      <a:pPr marL="4445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3</a:t>
                      </a:r>
                    </a:p>
                  </a:txBody>
                  <a:tcPr marL="90000" marR="90000" marT="46807" marB="46807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FF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4445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Arial Unicode MS" pitchFamily="34" charset="-120"/>
                        </a:rPr>
                        <a:t>小時了了，大未必佳</a:t>
                      </a:r>
                    </a:p>
                  </a:txBody>
                  <a:tcPr marL="90000" marR="90000" marT="46807" marB="46807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450" marR="0" lvl="0" indent="0" algn="l" defTabSz="914400" rtl="0" eaLnBrk="0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kumimoji="1" lang="zh-TW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ea typeface="標楷體" pitchFamily="65" charset="-120"/>
                        </a:rPr>
                        <a:t>釋</a:t>
                      </a:r>
                    </a:p>
                    <a:p>
                      <a:pPr marL="44450" marR="0" lvl="0" indent="0" algn="l" defTabSz="914400" rtl="0" eaLnBrk="0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kumimoji="1" lang="zh-TW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ea typeface="標楷體" pitchFamily="65" charset="-120"/>
                        </a:rPr>
                        <a:t>義</a:t>
                      </a:r>
                    </a:p>
                  </a:txBody>
                  <a:tcPr marL="90000" marR="90000" marT="46807" marB="4680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4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kumimoji="1" lang="zh-TW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幼年時聰慧敏捷，表現優良，長大之後未必能有所成就。</a:t>
                      </a:r>
                    </a:p>
                  </a:txBody>
                  <a:tcPr marL="90000" marR="90000" marT="46807" marB="4680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444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endParaRPr kumimoji="1" lang="zh-TW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0000" marR="90000" marT="46807" marB="4680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0902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44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kumimoji="1" lang="zh-TW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典</a:t>
                      </a:r>
                    </a:p>
                    <a:p>
                      <a:pPr marL="444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kumimoji="1" lang="zh-TW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故</a:t>
                      </a:r>
                    </a:p>
                  </a:txBody>
                  <a:tcPr marL="90000" marR="90000" marT="46807" marB="4680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45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kumimoji="1" lang="en-US" altLang="zh-TW" sz="2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□□十歲時隨父親拜訪司隸校尉李膺</a:t>
                      </a:r>
                      <a:r>
                        <a:rPr kumimoji="1" lang="zh-TW" altLang="en-US" sz="2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　，當時只有有才華的文士和李氏親戚才能被通報接見。□□自稱是李膺的親戚，李膺接見他時問：「我和你有親戚關係嗎？」□□回答：「我的祖先孔子和你的祖先老子有師生關係，所以我和你算是世交。」眾人對於□□的反應敏捷感到驚奇。太中大夫陳韙　較晚到，聽到轉述後說：「小時了了，大未必佳。」□□立刻回他一句：「想君小時，必當了了！」陳韙當下侷促不安，說不出話來。</a:t>
                      </a:r>
                    </a:p>
                  </a:txBody>
                  <a:tcPr marL="90000" marR="90000" marT="46807" marB="4680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76565" name="Rectangle 21"/>
          <p:cNvSpPr>
            <a:spLocks noChangeArrowheads="1"/>
          </p:cNvSpPr>
          <p:nvPr/>
        </p:nvSpPr>
        <p:spPr bwMode="auto">
          <a:xfrm>
            <a:off x="107950" y="6092825"/>
            <a:ext cx="69405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 sz="2800" b="0">
                <a:solidFill>
                  <a:srgbClr val="FF3300"/>
                </a:solidFill>
                <a:ea typeface="標楷體" pitchFamily="65" charset="-120"/>
              </a:rPr>
              <a:t>解析：取材自劉義慶</a:t>
            </a:r>
            <a:r>
              <a:rPr lang="en-US" altLang="zh-TW" sz="2800" b="0">
                <a:solidFill>
                  <a:srgbClr val="FF3300"/>
                </a:solidFill>
                <a:ea typeface="標楷體" pitchFamily="65" charset="-120"/>
              </a:rPr>
              <a:t>《</a:t>
            </a:r>
            <a:r>
              <a:rPr lang="zh-TW" altLang="en-US" sz="2800" b="0">
                <a:solidFill>
                  <a:srgbClr val="FF3300"/>
                </a:solidFill>
                <a:ea typeface="標楷體" pitchFamily="65" charset="-120"/>
              </a:rPr>
              <a:t>世說新語．言語</a:t>
            </a:r>
            <a:r>
              <a:rPr lang="en-US" altLang="zh-TW" sz="2800" b="0">
                <a:solidFill>
                  <a:srgbClr val="FF3300"/>
                </a:solidFill>
                <a:ea typeface="標楷體" pitchFamily="65" charset="-120"/>
              </a:rPr>
              <a:t>》</a:t>
            </a:r>
            <a:r>
              <a:rPr lang="zh-TW" altLang="en-US" sz="2800" b="0">
                <a:solidFill>
                  <a:srgbClr val="FF3300"/>
                </a:solidFill>
                <a:ea typeface="標楷體" pitchFamily="65" charset="-120"/>
              </a:rPr>
              <a:t>。</a:t>
            </a:r>
          </a:p>
        </p:txBody>
      </p:sp>
      <p:sp>
        <p:nvSpPr>
          <p:cNvPr id="2" name="內容版面配置區 1"/>
          <p:cNvSpPr>
            <a:spLocks/>
          </p:cNvSpPr>
          <p:nvPr/>
        </p:nvSpPr>
        <p:spPr bwMode="auto">
          <a:xfrm>
            <a:off x="8459788" y="3213100"/>
            <a:ext cx="544512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/>
          <a:lstStyle/>
          <a:p>
            <a:pPr marL="273050" indent="-228600" algn="just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None/>
            </a:pPr>
            <a:r>
              <a:rPr lang="zh-TW" altLang="en-US" sz="2800" b="0">
                <a:solidFill>
                  <a:srgbClr val="FF3300"/>
                </a:solidFill>
                <a:latin typeface="Cambria" pitchFamily="18" charset="0"/>
                <a:ea typeface="標楷體" pitchFamily="65" charset="-120"/>
              </a:rPr>
              <a:t>孔融</a:t>
            </a:r>
            <a:endParaRPr lang="zh-TW" altLang="en-US" sz="2800" b="0">
              <a:solidFill>
                <a:schemeClr val="tx2"/>
              </a:solidFill>
              <a:latin typeface="Cambria" pitchFamily="18" charset="0"/>
              <a:ea typeface="標楷體" pitchFamily="65" charset="-120"/>
            </a:endParaRPr>
          </a:p>
        </p:txBody>
      </p:sp>
      <p:pic>
        <p:nvPicPr>
          <p:cNvPr id="157718" name="Picture 28" descr="下一頁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113" y="6446838"/>
            <a:ext cx="13684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7719" name="文字方塊 3"/>
          <p:cNvSpPr txBox="1">
            <a:spLocks noChangeArrowheads="1"/>
          </p:cNvSpPr>
          <p:nvPr/>
        </p:nvSpPr>
        <p:spPr bwMode="auto">
          <a:xfrm>
            <a:off x="7308850" y="1989138"/>
            <a:ext cx="366713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>
            <a:spAutoFit/>
          </a:bodyPr>
          <a:lstStyle>
            <a:lvl1pPr>
              <a:defRPr kumimoji="1" sz="20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1pPr>
            <a:lvl2pPr marL="742950" indent="-285750">
              <a:defRPr kumimoji="1" sz="28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2pPr>
            <a:lvl3pPr marL="1143000" indent="-228600">
              <a:defRPr kumimoji="1" sz="16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3pPr>
            <a:lvl4pPr marL="1600200" indent="-228600">
              <a:defRPr kumimoji="1" sz="14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4pPr>
            <a:lvl5pPr marL="2057400" indent="-22860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5pPr>
            <a:lvl6pPr marL="2514600" indent="-228600" eaLnBrk="0" hangingPunct="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6pPr>
            <a:lvl7pPr marL="2971800" indent="-228600" eaLnBrk="0" hangingPunct="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7pPr>
            <a:lvl8pPr marL="3429000" indent="-228600" eaLnBrk="0" hangingPunct="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8pPr>
            <a:lvl9pPr marL="3886200" indent="-228600" eaLnBrk="0" hangingPunct="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9pPr>
          </a:lstStyle>
          <a:p>
            <a:r>
              <a:rPr lang="zh-TW" altLang="en-US" sz="1200">
                <a:solidFill>
                  <a:schemeClr val="tx1"/>
                </a:solidFill>
                <a:latin typeface="Arial" pitchFamily="34" charset="0"/>
                <a:ea typeface="標楷體" pitchFamily="65" charset="-120"/>
              </a:rPr>
              <a:t>ㄧㄥ</a:t>
            </a:r>
          </a:p>
        </p:txBody>
      </p:sp>
      <p:grpSp>
        <p:nvGrpSpPr>
          <p:cNvPr id="157720" name="Group 30"/>
          <p:cNvGrpSpPr>
            <a:grpSpLocks/>
          </p:cNvGrpSpPr>
          <p:nvPr/>
        </p:nvGrpSpPr>
        <p:grpSpPr bwMode="auto">
          <a:xfrm>
            <a:off x="7308850" y="4478338"/>
            <a:ext cx="433388" cy="390525"/>
            <a:chOff x="793" y="1525"/>
            <a:chExt cx="273" cy="246"/>
          </a:xfrm>
        </p:grpSpPr>
        <p:sp>
          <p:nvSpPr>
            <p:cNvPr id="157721" name="文字方塊 3"/>
            <p:cNvSpPr txBox="1">
              <a:spLocks noChangeArrowheads="1"/>
            </p:cNvSpPr>
            <p:nvPr/>
          </p:nvSpPr>
          <p:spPr bwMode="auto">
            <a:xfrm>
              <a:off x="793" y="1525"/>
              <a:ext cx="231" cy="2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>
              <a:spAutoFit/>
            </a:bodyPr>
            <a:lstStyle>
              <a:lvl1pPr>
                <a:defRPr kumimoji="1" sz="20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1pPr>
              <a:lvl2pPr marL="742950" indent="-285750">
                <a:defRPr kumimoji="1" sz="28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2pPr>
              <a:lvl3pPr marL="1143000" indent="-228600">
                <a:defRPr kumimoji="1" sz="16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3pPr>
              <a:lvl4pPr marL="1600200" indent="-228600">
                <a:defRPr kumimoji="1" sz="14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4pPr>
              <a:lvl5pPr marL="2057400" indent="-22860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5pPr>
              <a:lvl6pPr marL="25146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6pPr>
              <a:lvl7pPr marL="29718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7pPr>
              <a:lvl8pPr marL="34290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8pPr>
              <a:lvl9pPr marL="38862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9pPr>
            </a:lstStyle>
            <a:p>
              <a:r>
                <a:rPr lang="zh-TW" altLang="en-US" sz="1200">
                  <a:solidFill>
                    <a:schemeClr val="tx1"/>
                  </a:solidFill>
                  <a:latin typeface="Arial" pitchFamily="34" charset="0"/>
                  <a:ea typeface="標楷體" pitchFamily="65" charset="-120"/>
                </a:rPr>
                <a:t>ㄨㄟ</a:t>
              </a:r>
            </a:p>
          </p:txBody>
        </p:sp>
        <p:pic>
          <p:nvPicPr>
            <p:cNvPr id="157722" name="Picture 28" descr="D:\City\公事\THE PEOPLE\10202\102-PPT-II修訂\注音ICON\黑-三聲-小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0" y="1570"/>
              <a:ext cx="136" cy="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6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6565" grpId="0"/>
      <p:bldP spid="2" grpId="0"/>
    </p:bld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標題 2"/>
          <p:cNvSpPr>
            <a:spLocks noGrp="1"/>
          </p:cNvSpPr>
          <p:nvPr>
            <p:ph type="title" idx="4294967295"/>
          </p:nvPr>
        </p:nvSpPr>
        <p:spPr>
          <a:xfrm>
            <a:off x="395288" y="-217488"/>
            <a:ext cx="8382000" cy="1054101"/>
          </a:xfrm>
        </p:spPr>
        <p:txBody>
          <a:bodyPr/>
          <a:lstStyle/>
          <a:p>
            <a:pPr eaLnBrk="1" hangingPunct="1"/>
            <a:endParaRPr lang="zh-TW" altLang="en-US" b="1" smtClean="0">
              <a:latin typeface="標楷體" pitchFamily="65" charset="-120"/>
              <a:ea typeface="標楷體" pitchFamily="65" charset="-120"/>
            </a:endParaRPr>
          </a:p>
        </p:txBody>
      </p:sp>
      <p:graphicFrame>
        <p:nvGraphicFramePr>
          <p:cNvPr id="878639" name="Group 47"/>
          <p:cNvGraphicFramePr>
            <a:graphicFrameLocks noGrp="1"/>
          </p:cNvGraphicFramePr>
          <p:nvPr/>
        </p:nvGraphicFramePr>
        <p:xfrm>
          <a:off x="179388" y="995363"/>
          <a:ext cx="8789987" cy="4332448"/>
        </p:xfrm>
        <a:graphic>
          <a:graphicData uri="http://schemas.openxmlformats.org/drawingml/2006/table">
            <a:tbl>
              <a:tblPr/>
              <a:tblGrid>
                <a:gridCol w="385762"/>
                <a:gridCol w="838200"/>
                <a:gridCol w="581025"/>
                <a:gridCol w="6480175"/>
                <a:gridCol w="504825"/>
              </a:tblGrid>
              <a:tr h="946991">
                <a:tc rowSpan="2">
                  <a:txBody>
                    <a:bodyPr/>
                    <a:lstStyle/>
                    <a:p>
                      <a:pPr marL="4445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4</a:t>
                      </a:r>
                    </a:p>
                  </a:txBody>
                  <a:tcPr marL="90000" marR="90000" marT="46792" marB="46792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FF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444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Arial Unicode MS" pitchFamily="34" charset="-120"/>
                        </a:rPr>
                        <a:t>倒屣相迎</a:t>
                      </a:r>
                    </a:p>
                  </a:txBody>
                  <a:tcPr marL="90000" marR="90000" marT="46792" marB="4679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450" marR="0" lvl="0" indent="0" algn="l" defTabSz="914400" rtl="0" eaLnBrk="0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kumimoji="1" lang="zh-TW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ea typeface="標楷體" pitchFamily="65" charset="-120"/>
                        </a:rPr>
                        <a:t>釋</a:t>
                      </a:r>
                    </a:p>
                    <a:p>
                      <a:pPr marL="44450" marR="0" lvl="0" indent="0" algn="l" defTabSz="914400" rtl="0" eaLnBrk="0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kumimoji="1" lang="zh-TW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ea typeface="標楷體" pitchFamily="65" charset="-120"/>
                        </a:rPr>
                        <a:t>義</a:t>
                      </a:r>
                    </a:p>
                  </a:txBody>
                  <a:tcPr marL="90000" marR="90000" marT="46792" marB="4679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4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kumimoji="1" lang="zh-TW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比喻熱情款待賓客。</a:t>
                      </a:r>
                    </a:p>
                  </a:txBody>
                  <a:tcPr marL="90000" marR="90000" marT="46792" marB="4679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444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endParaRPr kumimoji="1" lang="zh-TW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0000" marR="90000" marT="46792" marB="4679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85296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44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kumimoji="1" lang="zh-TW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典</a:t>
                      </a:r>
                    </a:p>
                    <a:p>
                      <a:pPr marL="444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kumimoji="1" lang="zh-TW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故</a:t>
                      </a:r>
                    </a:p>
                  </a:txBody>
                  <a:tcPr marL="90000" marR="90000" marT="46792" marB="4679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45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kumimoji="1" lang="zh-TW" altLang="en-US" sz="2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東漢蔡邕博學多聞，很受朝廷器重，家裡經常高朋滿座。一天，蔡邕的僕人通報□</a:t>
                      </a:r>
                    </a:p>
                    <a:p>
                      <a:pPr marL="4445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kumimoji="1" lang="zh-TW" altLang="en-US" sz="2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□來訪。蔡邕迫不及待的出迎，竟然把鞋子穿倒  了。當時眾賓客莫不訝異究竟何人會讓蔡邕如此匆忙？蔡邕說：「這位是王府公子，天賦異秉，我自嘆不如，我願把家中所有收藏的書籍文章都送給他。」</a:t>
                      </a:r>
                    </a:p>
                    <a:p>
                      <a:pPr marL="4445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endParaRPr kumimoji="1" lang="en-US" altLang="zh-TW" sz="2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0000" marR="90000" marT="46792" marB="4679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78613" name="Rectangle 21"/>
          <p:cNvSpPr>
            <a:spLocks noChangeArrowheads="1"/>
          </p:cNvSpPr>
          <p:nvPr/>
        </p:nvSpPr>
        <p:spPr bwMode="auto">
          <a:xfrm>
            <a:off x="79375" y="5300663"/>
            <a:ext cx="69405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 sz="2800" b="0">
                <a:solidFill>
                  <a:srgbClr val="FF3300"/>
                </a:solidFill>
                <a:ea typeface="標楷體" pitchFamily="65" charset="-120"/>
              </a:rPr>
              <a:t>解析：取材自</a:t>
            </a:r>
            <a:r>
              <a:rPr lang="en-US" altLang="zh-TW" sz="2800" b="0">
                <a:solidFill>
                  <a:srgbClr val="FF3300"/>
                </a:solidFill>
                <a:ea typeface="標楷體" pitchFamily="65" charset="-120"/>
              </a:rPr>
              <a:t>《</a:t>
            </a:r>
            <a:r>
              <a:rPr lang="zh-TW" altLang="en-US" sz="2800" b="0">
                <a:solidFill>
                  <a:srgbClr val="FF3300"/>
                </a:solidFill>
                <a:ea typeface="標楷體" pitchFamily="65" charset="-120"/>
              </a:rPr>
              <a:t>三國志</a:t>
            </a:r>
            <a:r>
              <a:rPr lang="en-US" altLang="zh-TW" sz="2800" b="0">
                <a:solidFill>
                  <a:srgbClr val="FF3300"/>
                </a:solidFill>
                <a:ea typeface="標楷體" pitchFamily="65" charset="-120"/>
              </a:rPr>
              <a:t>》</a:t>
            </a:r>
            <a:r>
              <a:rPr lang="zh-TW" altLang="en-US" sz="2800" b="0">
                <a:solidFill>
                  <a:srgbClr val="FF3300"/>
                </a:solidFill>
                <a:ea typeface="標楷體" pitchFamily="65" charset="-120"/>
              </a:rPr>
              <a:t>卷二一</a:t>
            </a:r>
            <a:r>
              <a:rPr lang="en-US" altLang="zh-TW" sz="2800" b="0">
                <a:solidFill>
                  <a:srgbClr val="FF3300"/>
                </a:solidFill>
                <a:ea typeface="標楷體" pitchFamily="65" charset="-120"/>
              </a:rPr>
              <a:t>〈</a:t>
            </a:r>
            <a:r>
              <a:rPr lang="zh-TW" altLang="en-US" sz="2800" b="0">
                <a:solidFill>
                  <a:srgbClr val="FF3300"/>
                </a:solidFill>
                <a:ea typeface="標楷體" pitchFamily="65" charset="-120"/>
              </a:rPr>
              <a:t>魏書</a:t>
            </a:r>
            <a:r>
              <a:rPr lang="en-US" altLang="zh-TW" sz="2800" b="0">
                <a:solidFill>
                  <a:srgbClr val="FF3300"/>
                </a:solidFill>
                <a:ea typeface="標楷體" pitchFamily="65" charset="-120"/>
              </a:rPr>
              <a:t>〉</a:t>
            </a:r>
            <a:r>
              <a:rPr lang="zh-TW" altLang="en-US" sz="2800" b="0">
                <a:solidFill>
                  <a:srgbClr val="FF3300"/>
                </a:solidFill>
                <a:ea typeface="標楷體" pitchFamily="65" charset="-120"/>
              </a:rPr>
              <a:t>。</a:t>
            </a:r>
          </a:p>
        </p:txBody>
      </p:sp>
      <p:sp>
        <p:nvSpPr>
          <p:cNvPr id="2" name="內容版面配置區 1"/>
          <p:cNvSpPr>
            <a:spLocks/>
          </p:cNvSpPr>
          <p:nvPr/>
        </p:nvSpPr>
        <p:spPr bwMode="auto">
          <a:xfrm>
            <a:off x="8602663" y="2924175"/>
            <a:ext cx="433387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/>
          <a:lstStyle/>
          <a:p>
            <a:pPr marL="273050" indent="-228600" algn="just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None/>
            </a:pPr>
            <a:r>
              <a:rPr lang="zh-TW" altLang="en-US" sz="2800" b="0">
                <a:solidFill>
                  <a:srgbClr val="FF0000"/>
                </a:solidFill>
                <a:latin typeface="Cambria" pitchFamily="18" charset="0"/>
                <a:ea typeface="標楷體" pitchFamily="65" charset="-120"/>
              </a:rPr>
              <a:t>王粲</a:t>
            </a:r>
          </a:p>
        </p:txBody>
      </p:sp>
      <p:grpSp>
        <p:nvGrpSpPr>
          <p:cNvPr id="158742" name="Group 34"/>
          <p:cNvGrpSpPr>
            <a:grpSpLocks/>
          </p:cNvGrpSpPr>
          <p:nvPr/>
        </p:nvGrpSpPr>
        <p:grpSpPr bwMode="auto">
          <a:xfrm>
            <a:off x="971550" y="2349500"/>
            <a:ext cx="431800" cy="431800"/>
            <a:chOff x="748" y="119"/>
            <a:chExt cx="272" cy="272"/>
          </a:xfrm>
        </p:grpSpPr>
        <p:pic>
          <p:nvPicPr>
            <p:cNvPr id="158750" name="Picture 8" descr="黑-四聲-小"/>
            <p:cNvPicPr>
              <a:picLocks noChangeAspect="1" noChangeArrowheads="1"/>
            </p:cNvPicPr>
            <p:nvPr/>
          </p:nvPicPr>
          <p:blipFill>
            <a:blip r:embed="rId3">
              <a:grayscl/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4" y="210"/>
              <a:ext cx="136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8751" name="Text Box 9"/>
            <p:cNvSpPr txBox="1">
              <a:spLocks noChangeArrowheads="1"/>
            </p:cNvSpPr>
            <p:nvPr/>
          </p:nvSpPr>
          <p:spPr bwMode="auto">
            <a:xfrm>
              <a:off x="748" y="119"/>
              <a:ext cx="231" cy="2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>
              <a:spAutoFit/>
            </a:bodyPr>
            <a:lstStyle>
              <a:lvl1pPr>
                <a:defRPr kumimoji="1" sz="20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1pPr>
              <a:lvl2pPr marL="742950" indent="-285750">
                <a:defRPr kumimoji="1" sz="28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2pPr>
              <a:lvl3pPr marL="1143000" indent="-228600">
                <a:defRPr kumimoji="1" sz="16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3pPr>
              <a:lvl4pPr marL="1600200" indent="-228600">
                <a:defRPr kumimoji="1" sz="14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4pPr>
              <a:lvl5pPr marL="2057400" indent="-22860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5pPr>
              <a:lvl6pPr marL="25146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6pPr>
              <a:lvl7pPr marL="29718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7pPr>
              <a:lvl8pPr marL="34290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8pPr>
              <a:lvl9pPr marL="38862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zh-TW" altLang="en-US" sz="1200">
                  <a:solidFill>
                    <a:schemeClr val="tx1"/>
                  </a:solidFill>
                  <a:latin typeface="Arial" pitchFamily="34" charset="0"/>
                  <a:ea typeface="標楷體" pitchFamily="65" charset="-120"/>
                </a:rPr>
                <a:t>ㄉㄠ</a:t>
              </a:r>
            </a:p>
          </p:txBody>
        </p:sp>
      </p:grpSp>
      <p:grpSp>
        <p:nvGrpSpPr>
          <p:cNvPr id="158743" name="Group 37"/>
          <p:cNvGrpSpPr>
            <a:grpSpLocks/>
          </p:cNvGrpSpPr>
          <p:nvPr/>
        </p:nvGrpSpPr>
        <p:grpSpPr bwMode="auto">
          <a:xfrm>
            <a:off x="971550" y="2781300"/>
            <a:ext cx="431800" cy="431800"/>
            <a:chOff x="3424" y="164"/>
            <a:chExt cx="272" cy="272"/>
          </a:xfrm>
        </p:grpSpPr>
        <p:sp>
          <p:nvSpPr>
            <p:cNvPr id="158748" name="Text Box 6"/>
            <p:cNvSpPr txBox="1">
              <a:spLocks noChangeArrowheads="1"/>
            </p:cNvSpPr>
            <p:nvPr/>
          </p:nvSpPr>
          <p:spPr bwMode="auto">
            <a:xfrm>
              <a:off x="3424" y="164"/>
              <a:ext cx="231" cy="2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>
              <a:spAutoFit/>
            </a:bodyPr>
            <a:lstStyle>
              <a:lvl1pPr>
                <a:defRPr kumimoji="1" sz="20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1pPr>
              <a:lvl2pPr marL="742950" indent="-285750">
                <a:defRPr kumimoji="1" sz="28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2pPr>
              <a:lvl3pPr marL="1143000" indent="-228600">
                <a:defRPr kumimoji="1" sz="16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3pPr>
              <a:lvl4pPr marL="1600200" indent="-228600">
                <a:defRPr kumimoji="1" sz="14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4pPr>
              <a:lvl5pPr marL="2057400" indent="-22860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5pPr>
              <a:lvl6pPr marL="25146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6pPr>
              <a:lvl7pPr marL="29718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7pPr>
              <a:lvl8pPr marL="34290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8pPr>
              <a:lvl9pPr marL="38862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zh-TW" altLang="en-US" sz="1200">
                  <a:solidFill>
                    <a:schemeClr val="tx1"/>
                  </a:solidFill>
                  <a:latin typeface="Arial" pitchFamily="34" charset="0"/>
                  <a:ea typeface="標楷體" pitchFamily="65" charset="-120"/>
                </a:rPr>
                <a:t>ㄒㄧ</a:t>
              </a:r>
            </a:p>
          </p:txBody>
        </p:sp>
        <p:pic>
          <p:nvPicPr>
            <p:cNvPr id="158749" name="Picture 7" descr="黑-三聲-小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0" y="255"/>
              <a:ext cx="136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58744" name="Picture 42" descr="下一頁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113" y="6446838"/>
            <a:ext cx="13684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8745" name="Group 44"/>
          <p:cNvGrpSpPr>
            <a:grpSpLocks/>
          </p:cNvGrpSpPr>
          <p:nvPr/>
        </p:nvGrpSpPr>
        <p:grpSpPr bwMode="auto">
          <a:xfrm>
            <a:off x="3132138" y="3254375"/>
            <a:ext cx="431800" cy="390525"/>
            <a:chOff x="476" y="1434"/>
            <a:chExt cx="272" cy="246"/>
          </a:xfrm>
        </p:grpSpPr>
        <p:sp>
          <p:nvSpPr>
            <p:cNvPr id="158746" name="文字方塊 4"/>
            <p:cNvSpPr txBox="1">
              <a:spLocks noChangeArrowheads="1"/>
            </p:cNvSpPr>
            <p:nvPr/>
          </p:nvSpPr>
          <p:spPr bwMode="auto">
            <a:xfrm>
              <a:off x="476" y="1434"/>
              <a:ext cx="231" cy="2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>
              <a:spAutoFit/>
            </a:bodyPr>
            <a:lstStyle>
              <a:lvl1pPr>
                <a:defRPr kumimoji="1" sz="20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1pPr>
              <a:lvl2pPr marL="742950" indent="-285750">
                <a:defRPr kumimoji="1" sz="28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2pPr>
              <a:lvl3pPr marL="1143000" indent="-228600">
                <a:defRPr kumimoji="1" sz="16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3pPr>
              <a:lvl4pPr marL="1600200" indent="-228600">
                <a:defRPr kumimoji="1" sz="14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4pPr>
              <a:lvl5pPr marL="2057400" indent="-22860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5pPr>
              <a:lvl6pPr marL="25146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6pPr>
              <a:lvl7pPr marL="29718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7pPr>
              <a:lvl8pPr marL="34290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8pPr>
              <a:lvl9pPr marL="38862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9pPr>
            </a:lstStyle>
            <a:p>
              <a:r>
                <a:rPr lang="zh-TW" altLang="en-US" sz="1200">
                  <a:solidFill>
                    <a:schemeClr val="tx1"/>
                  </a:solidFill>
                  <a:latin typeface="Arial" pitchFamily="34" charset="0"/>
                  <a:ea typeface="標楷體" pitchFamily="65" charset="-120"/>
                </a:rPr>
                <a:t>ㄉㄠ</a:t>
              </a:r>
            </a:p>
          </p:txBody>
        </p:sp>
        <p:pic>
          <p:nvPicPr>
            <p:cNvPr id="158747" name="Picture 45" descr="D:\City\公事\THE PEOPLE\10202\102-PPT-II修訂\注音ICON\黑-四聲-小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" y="1480"/>
              <a:ext cx="136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8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8613" grpId="0"/>
      <p:bldP spid="2" grpId="0"/>
    </p:bld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80670" name="Group 30"/>
          <p:cNvGraphicFramePr>
            <a:graphicFrameLocks noGrp="1"/>
          </p:cNvGraphicFramePr>
          <p:nvPr/>
        </p:nvGraphicFramePr>
        <p:xfrm>
          <a:off x="179388" y="995363"/>
          <a:ext cx="8785225" cy="2722562"/>
        </p:xfrm>
        <a:graphic>
          <a:graphicData uri="http://schemas.openxmlformats.org/drawingml/2006/table">
            <a:tbl>
              <a:tblPr/>
              <a:tblGrid>
                <a:gridCol w="385762"/>
                <a:gridCol w="555625"/>
                <a:gridCol w="571500"/>
                <a:gridCol w="6767513"/>
                <a:gridCol w="504825"/>
              </a:tblGrid>
              <a:tr h="947283">
                <a:tc rowSpan="2">
                  <a:txBody>
                    <a:bodyPr/>
                    <a:lstStyle/>
                    <a:p>
                      <a:pPr marL="4445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5</a:t>
                      </a:r>
                    </a:p>
                  </a:txBody>
                  <a:tcPr marL="90000" marR="90000" marT="46812" marB="46812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FF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4445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Arial Unicode MS" pitchFamily="34" charset="-120"/>
                        </a:rPr>
                        <a:t>才高八斗</a:t>
                      </a:r>
                    </a:p>
                  </a:txBody>
                  <a:tcPr marL="90000" marR="90000" marT="46812" marB="46812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450" marR="0" lvl="0" indent="0" algn="l" defTabSz="914400" rtl="0" eaLnBrk="0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kumimoji="1" lang="zh-TW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ea typeface="標楷體" pitchFamily="65" charset="-120"/>
                        </a:rPr>
                        <a:t>釋</a:t>
                      </a:r>
                    </a:p>
                    <a:p>
                      <a:pPr marL="44450" marR="0" lvl="0" indent="0" algn="l" defTabSz="914400" rtl="0" eaLnBrk="0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kumimoji="1" lang="zh-TW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ea typeface="標楷體" pitchFamily="65" charset="-120"/>
                        </a:rPr>
                        <a:t>義</a:t>
                      </a:r>
                    </a:p>
                  </a:txBody>
                  <a:tcPr marL="90000" marR="90000" marT="46812" marB="4681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4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kumimoji="1" lang="zh-TW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比喻才學極高。</a:t>
                      </a:r>
                    </a:p>
                  </a:txBody>
                  <a:tcPr marL="90000" marR="90000" marT="46812" marB="4681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444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endParaRPr kumimoji="1" lang="zh-TW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0000" marR="90000" marT="46812" marB="4681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75279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44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kumimoji="1" lang="zh-TW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典</a:t>
                      </a:r>
                    </a:p>
                    <a:p>
                      <a:pPr marL="444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kumimoji="1" lang="zh-TW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故</a:t>
                      </a:r>
                    </a:p>
                  </a:txBody>
                  <a:tcPr marL="90000" marR="90000" marT="46812" marB="4681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45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kumimoji="1" lang="zh-TW" altLang="en-US" sz="2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謝靈運嘗曰：「天下才有一石　，□□獨占八斗，我得一斗，天下共分一斗。」</a:t>
                      </a:r>
                      <a:endParaRPr kumimoji="1" lang="en-US" altLang="zh-TW" sz="2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0000" marR="90000" marT="46812" marB="4681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80661" name="Rectangle 21"/>
          <p:cNvSpPr>
            <a:spLocks noChangeArrowheads="1"/>
          </p:cNvSpPr>
          <p:nvPr/>
        </p:nvSpPr>
        <p:spPr bwMode="auto">
          <a:xfrm>
            <a:off x="179388" y="3716338"/>
            <a:ext cx="8785225" cy="265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/>
            <a:r>
              <a:rPr lang="zh-TW" altLang="en-US" sz="2800" b="0">
                <a:solidFill>
                  <a:srgbClr val="FF3300"/>
                </a:solidFill>
                <a:ea typeface="標楷體" pitchFamily="65" charset="-120"/>
              </a:rPr>
              <a:t>解析：取材自宋無名氏</a:t>
            </a:r>
            <a:r>
              <a:rPr lang="en-US" altLang="zh-TW" sz="2800" b="0">
                <a:solidFill>
                  <a:srgbClr val="FF3300"/>
                </a:solidFill>
                <a:ea typeface="標楷體" pitchFamily="65" charset="-120"/>
              </a:rPr>
              <a:t>《</a:t>
            </a:r>
            <a:r>
              <a:rPr lang="zh-TW" altLang="en-US" sz="2800" b="0">
                <a:solidFill>
                  <a:srgbClr val="FF3300"/>
                </a:solidFill>
                <a:ea typeface="標楷體" pitchFamily="65" charset="-120"/>
              </a:rPr>
              <a:t>釋常談</a:t>
            </a:r>
            <a:r>
              <a:rPr lang="en-US" altLang="zh-TW" sz="2800" b="0">
                <a:solidFill>
                  <a:srgbClr val="FF3300"/>
                </a:solidFill>
                <a:ea typeface="標楷體" pitchFamily="65" charset="-120"/>
              </a:rPr>
              <a:t>》</a:t>
            </a:r>
            <a:r>
              <a:rPr lang="zh-TW" altLang="en-US" sz="2800" b="0">
                <a:solidFill>
                  <a:srgbClr val="FF3300"/>
                </a:solidFill>
                <a:ea typeface="標楷體" pitchFamily="65" charset="-120"/>
              </a:rPr>
              <a:t>卷中。表面上謝靈運 　</a:t>
            </a:r>
          </a:p>
          <a:p>
            <a:pPr eaLnBrk="0"/>
            <a:r>
              <a:rPr lang="zh-TW" altLang="en-US" sz="2800" b="0">
                <a:solidFill>
                  <a:srgbClr val="FF3300"/>
                </a:solidFill>
                <a:ea typeface="標楷體" pitchFamily="65" charset="-120"/>
              </a:rPr>
              <a:t>　　　是推崇曹植的文采之高無人能及，實際上則是暗　</a:t>
            </a:r>
          </a:p>
          <a:p>
            <a:pPr eaLnBrk="0"/>
            <a:r>
              <a:rPr lang="zh-TW" altLang="en-US" sz="2800" b="0">
                <a:solidFill>
                  <a:srgbClr val="FF3300"/>
                </a:solidFill>
                <a:ea typeface="標楷體" pitchFamily="65" charset="-120"/>
              </a:rPr>
              <a:t>　　　諷世人所有的才學加起來，還不如自己一人。</a:t>
            </a:r>
          </a:p>
          <a:p>
            <a:pPr eaLnBrk="0"/>
            <a:r>
              <a:rPr lang="zh-TW" altLang="en-US" sz="2800" b="0">
                <a:solidFill>
                  <a:srgbClr val="FF3300"/>
                </a:solidFill>
                <a:ea typeface="標楷體" pitchFamily="65" charset="-120"/>
              </a:rPr>
              <a:t>語譯：謝靈運曾說：「如果把天下文才的總合當做一石</a:t>
            </a:r>
          </a:p>
          <a:p>
            <a:pPr eaLnBrk="0"/>
            <a:r>
              <a:rPr lang="zh-TW" altLang="en-US" sz="2800" b="0">
                <a:solidFill>
                  <a:srgbClr val="FF3300"/>
                </a:solidFill>
                <a:ea typeface="標楷體" pitchFamily="65" charset="-120"/>
              </a:rPr>
              <a:t>　　　，那麼曹子建一個人能獨占八斗，我得一斗，天　</a:t>
            </a:r>
          </a:p>
          <a:p>
            <a:pPr eaLnBrk="0"/>
            <a:r>
              <a:rPr lang="zh-TW" altLang="en-US" sz="2800" b="0">
                <a:solidFill>
                  <a:srgbClr val="FF3300"/>
                </a:solidFill>
                <a:ea typeface="標楷體" pitchFamily="65" charset="-120"/>
              </a:rPr>
              <a:t>　　　下其他的文人共得一斗。 」</a:t>
            </a:r>
          </a:p>
        </p:txBody>
      </p:sp>
      <p:sp>
        <p:nvSpPr>
          <p:cNvPr id="2" name="內容版面配置區 1"/>
          <p:cNvSpPr>
            <a:spLocks/>
          </p:cNvSpPr>
          <p:nvPr/>
        </p:nvSpPr>
        <p:spPr bwMode="auto">
          <a:xfrm>
            <a:off x="8459788" y="1052513"/>
            <a:ext cx="544512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/>
          <a:lstStyle/>
          <a:p>
            <a:pPr marL="273050" indent="-228600" algn="just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None/>
            </a:pPr>
            <a:r>
              <a:rPr lang="zh-TW" altLang="en-US" sz="2800" b="0">
                <a:solidFill>
                  <a:srgbClr val="FF0000"/>
                </a:solidFill>
                <a:latin typeface="Cambria" pitchFamily="18" charset="0"/>
                <a:ea typeface="標楷體" pitchFamily="65" charset="-120"/>
              </a:rPr>
              <a:t>曹子建（曹植）</a:t>
            </a:r>
          </a:p>
        </p:txBody>
      </p:sp>
      <p:grpSp>
        <p:nvGrpSpPr>
          <p:cNvPr id="159765" name="Group 8"/>
          <p:cNvGrpSpPr>
            <a:grpSpLocks/>
          </p:cNvGrpSpPr>
          <p:nvPr/>
        </p:nvGrpSpPr>
        <p:grpSpPr bwMode="auto">
          <a:xfrm>
            <a:off x="6227763" y="2420938"/>
            <a:ext cx="431800" cy="431800"/>
            <a:chOff x="4377" y="3929"/>
            <a:chExt cx="272" cy="272"/>
          </a:xfrm>
        </p:grpSpPr>
        <p:sp>
          <p:nvSpPr>
            <p:cNvPr id="159767" name="Text Box 6"/>
            <p:cNvSpPr txBox="1">
              <a:spLocks noChangeArrowheads="1"/>
            </p:cNvSpPr>
            <p:nvPr/>
          </p:nvSpPr>
          <p:spPr bwMode="auto">
            <a:xfrm>
              <a:off x="4377" y="3929"/>
              <a:ext cx="231" cy="2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>
              <a:spAutoFit/>
            </a:bodyPr>
            <a:lstStyle>
              <a:lvl1pPr>
                <a:defRPr kumimoji="1" sz="20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1pPr>
              <a:lvl2pPr marL="742950" indent="-285750">
                <a:defRPr kumimoji="1" sz="28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2pPr>
              <a:lvl3pPr marL="1143000" indent="-228600">
                <a:defRPr kumimoji="1" sz="16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3pPr>
              <a:lvl4pPr marL="1600200" indent="-228600">
                <a:defRPr kumimoji="1" sz="14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4pPr>
              <a:lvl5pPr marL="2057400" indent="-22860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5pPr>
              <a:lvl6pPr marL="25146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6pPr>
              <a:lvl7pPr marL="29718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7pPr>
              <a:lvl8pPr marL="34290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8pPr>
              <a:lvl9pPr marL="38862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zh-TW" altLang="en-US" sz="1200">
                  <a:solidFill>
                    <a:schemeClr val="tx1"/>
                  </a:solidFill>
                  <a:latin typeface="Arial" pitchFamily="34" charset="0"/>
                  <a:ea typeface="標楷體" pitchFamily="65" charset="-120"/>
                </a:rPr>
                <a:t>ㄉㄢ</a:t>
              </a:r>
            </a:p>
          </p:txBody>
        </p:sp>
        <p:pic>
          <p:nvPicPr>
            <p:cNvPr id="159768" name="Picture 7" descr="黑-四聲-小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3" y="4020"/>
              <a:ext cx="136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59766" name="Picture 29" descr="下一頁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113" y="6446838"/>
            <a:ext cx="13684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0661" grpId="0"/>
      <p:bldP spid="2" grpId="0"/>
    </p:bld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矩形 1"/>
          <p:cNvSpPr>
            <a:spLocks noChangeArrowheads="1"/>
          </p:cNvSpPr>
          <p:nvPr/>
        </p:nvSpPr>
        <p:spPr bwMode="auto">
          <a:xfrm>
            <a:off x="323850" y="908050"/>
            <a:ext cx="8569325" cy="545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TW" altLang="zh-TW" sz="3200" b="0">
                <a:latin typeface="標楷體" pitchFamily="65" charset="-120"/>
                <a:ea typeface="標楷體" pitchFamily="65" charset="-120"/>
              </a:rPr>
              <a:t>　　</a:t>
            </a:r>
            <a:r>
              <a:rPr kumimoji="0" lang="zh-TW" altLang="en-US" sz="3200" b="0">
                <a:latin typeface="標楷體" pitchFamily="65" charset="-120"/>
                <a:ea typeface="標楷體" pitchFamily="65" charset="-120"/>
              </a:rPr>
              <a:t>曹丕於</a:t>
            </a:r>
            <a:r>
              <a:rPr kumimoji="0" lang="en-US" altLang="zh-TW" sz="3200" b="0">
                <a:latin typeface="標楷體" pitchFamily="65" charset="-120"/>
                <a:ea typeface="標楷體" pitchFamily="65" charset="-120"/>
              </a:rPr>
              <a:t>《</a:t>
            </a:r>
            <a:r>
              <a:rPr kumimoji="0" lang="zh-TW" altLang="en-US" sz="3200" b="0">
                <a:latin typeface="標楷體" pitchFamily="65" charset="-120"/>
                <a:ea typeface="標楷體" pitchFamily="65" charset="-120"/>
              </a:rPr>
              <a:t>典論</a:t>
            </a:r>
            <a:r>
              <a:rPr kumimoji="0" lang="en-US" altLang="zh-TW" sz="3200" b="0">
                <a:latin typeface="標楷體" pitchFamily="65" charset="-120"/>
                <a:ea typeface="標楷體" pitchFamily="65" charset="-120"/>
              </a:rPr>
              <a:t>‧</a:t>
            </a:r>
            <a:r>
              <a:rPr kumimoji="0" lang="zh-TW" altLang="en-US" sz="3200" b="0">
                <a:latin typeface="標楷體" pitchFamily="65" charset="-120"/>
                <a:ea typeface="標楷體" pitchFamily="65" charset="-120"/>
              </a:rPr>
              <a:t>論文</a:t>
            </a:r>
            <a:r>
              <a:rPr kumimoji="0" lang="en-US" altLang="zh-TW" sz="3200" b="0">
                <a:latin typeface="標楷體" pitchFamily="65" charset="-120"/>
                <a:ea typeface="標楷體" pitchFamily="65" charset="-120"/>
              </a:rPr>
              <a:t>》</a:t>
            </a:r>
            <a:r>
              <a:rPr kumimoji="0" lang="zh-TW" altLang="en-US" sz="3200" b="0">
                <a:latin typeface="標楷體" pitchFamily="65" charset="-120"/>
                <a:ea typeface="標楷體" pitchFamily="65" charset="-120"/>
              </a:rPr>
              <a:t>中提出「文人相輕</a:t>
            </a:r>
          </a:p>
          <a:p>
            <a:r>
              <a:rPr kumimoji="0" lang="zh-TW" altLang="en-US" sz="3200" b="0">
                <a:latin typeface="標楷體" pitchFamily="65" charset="-120"/>
                <a:ea typeface="標楷體" pitchFamily="65" charset="-120"/>
              </a:rPr>
              <a:t>，自古而然」的看法，但現實生活中卻不乏「</a:t>
            </a:r>
          </a:p>
          <a:p>
            <a:r>
              <a:rPr kumimoji="0" lang="zh-TW" altLang="en-US" sz="3200" b="0">
                <a:latin typeface="標楷體" pitchFamily="65" charset="-120"/>
                <a:ea typeface="標楷體" pitchFamily="65" charset="-120"/>
              </a:rPr>
              <a:t>英雄惜英雄」的現象。請以校園或班級中的人物為對象，以「</a:t>
            </a:r>
            <a:r>
              <a:rPr kumimoji="0" lang="zh-TW" altLang="en-US" sz="3200">
                <a:latin typeface="標楷體" pitchFamily="65" charset="-120"/>
                <a:ea typeface="標楷體" pitchFamily="65" charset="-120"/>
              </a:rPr>
              <a:t>掌聲</a:t>
            </a:r>
            <a:r>
              <a:rPr kumimoji="0" lang="zh-TW" altLang="en-US" sz="3200" b="0">
                <a:latin typeface="標楷體" pitchFamily="65" charset="-120"/>
                <a:ea typeface="標楷體" pitchFamily="65" charset="-120"/>
              </a:rPr>
              <a:t>」為題，表達你的讚美與肯定之意，文長五百字以內。</a:t>
            </a:r>
          </a:p>
          <a:p>
            <a:r>
              <a:rPr kumimoji="0" lang="zh-TW" altLang="en-US" sz="3200">
                <a:latin typeface="標楷體" pitchFamily="65" charset="-120"/>
                <a:ea typeface="標楷體" pitchFamily="65" charset="-120"/>
              </a:rPr>
              <a:t>作法提示：</a:t>
            </a:r>
          </a:p>
          <a:p>
            <a:r>
              <a:rPr kumimoji="0" lang="en-US" altLang="zh-TW" sz="3200" b="0">
                <a:latin typeface="標楷體" pitchFamily="65" charset="-120"/>
                <a:ea typeface="標楷體" pitchFamily="65" charset="-120"/>
              </a:rPr>
              <a:t>1.</a:t>
            </a:r>
            <a:r>
              <a:rPr kumimoji="0" lang="zh-TW" altLang="en-US" sz="3200" b="0">
                <a:latin typeface="標楷體" pitchFamily="65" charset="-120"/>
                <a:ea typeface="標楷體" pitchFamily="65" charset="-120"/>
              </a:rPr>
              <a:t>請先設定寫作的對象，無論是課業表現、社</a:t>
            </a:r>
          </a:p>
          <a:p>
            <a:r>
              <a:rPr kumimoji="0" lang="zh-TW" altLang="en-US" sz="3200" b="0">
                <a:latin typeface="標楷體" pitchFamily="65" charset="-120"/>
                <a:ea typeface="標楷體" pitchFamily="65" charset="-120"/>
              </a:rPr>
              <a:t>  團活動、公眾服務或特殊才藝等，皆可取材</a:t>
            </a:r>
          </a:p>
          <a:p>
            <a:r>
              <a:rPr kumimoji="0" lang="zh-TW" altLang="en-US" sz="3200" b="0">
                <a:latin typeface="標楷體" pitchFamily="65" charset="-120"/>
                <a:ea typeface="標楷體" pitchFamily="65" charset="-120"/>
              </a:rPr>
              <a:t>  。</a:t>
            </a:r>
          </a:p>
          <a:p>
            <a:r>
              <a:rPr kumimoji="0" lang="en-US" altLang="zh-TW" sz="3200" b="0">
                <a:latin typeface="標楷體" pitchFamily="65" charset="-120"/>
                <a:ea typeface="標楷體" pitchFamily="65" charset="-120"/>
              </a:rPr>
              <a:t>2.</a:t>
            </a:r>
            <a:r>
              <a:rPr kumimoji="0" lang="zh-TW" altLang="en-US" sz="3200" b="0">
                <a:latin typeface="標楷體" pitchFamily="65" charset="-120"/>
                <a:ea typeface="標楷體" pitchFamily="65" charset="-120"/>
              </a:rPr>
              <a:t>事例取材以正向為宜，應做具體的描述，避</a:t>
            </a:r>
          </a:p>
          <a:p>
            <a:r>
              <a:rPr kumimoji="0" lang="zh-TW" altLang="en-US" sz="3200" b="0">
                <a:latin typeface="標楷體" pitchFamily="65" charset="-120"/>
                <a:ea typeface="標楷體" pitchFamily="65" charset="-120"/>
              </a:rPr>
              <a:t>  免空泛的形容。</a:t>
            </a:r>
          </a:p>
        </p:txBody>
      </p:sp>
      <p:pic>
        <p:nvPicPr>
          <p:cNvPr id="160771" name="Picture 5" descr="下一頁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6165850"/>
            <a:ext cx="13684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0772" name="標題 1"/>
          <p:cNvSpPr>
            <a:spLocks/>
          </p:cNvSpPr>
          <p:nvPr/>
        </p:nvSpPr>
        <p:spPr bwMode="auto">
          <a:xfrm>
            <a:off x="1455738" y="-234950"/>
            <a:ext cx="599598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r>
              <a:rPr kumimoji="0" lang="zh-TW" altLang="zh-TW" sz="4400">
                <a:solidFill>
                  <a:srgbClr val="FFFFFF"/>
                </a:solidFill>
                <a:latin typeface="標楷體" pitchFamily="65" charset="-120"/>
                <a:ea typeface="標楷體" pitchFamily="65" charset="-120"/>
              </a:rPr>
              <a:t>三、寫作練習</a:t>
            </a:r>
            <a:endParaRPr kumimoji="0" lang="zh-TW" altLang="en-US" sz="4400">
              <a:solidFill>
                <a:srgbClr val="FFFFFF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標題 1"/>
          <p:cNvSpPr txBox="1">
            <a:spLocks/>
          </p:cNvSpPr>
          <p:nvPr/>
        </p:nvSpPr>
        <p:spPr bwMode="auto">
          <a:xfrm>
            <a:off x="468313" y="90805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1pPr>
            <a:lvl2pPr marL="742950" indent="-285750">
              <a:defRPr sz="28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2pPr>
            <a:lvl3pPr marL="1143000" indent="-228600">
              <a:defRPr sz="16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3pPr>
            <a:lvl4pPr marL="1600200" indent="-228600">
              <a:defRPr sz="14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4pPr>
            <a:lvl5pPr marL="2057400" indent="-228600"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9pPr>
          </a:lstStyle>
          <a:p>
            <a:endParaRPr lang="zh-TW" altLang="en-US" sz="3600">
              <a:latin typeface="標楷體" pitchFamily="65" charset="-120"/>
            </a:endParaRPr>
          </a:p>
        </p:txBody>
      </p:sp>
      <p:sp>
        <p:nvSpPr>
          <p:cNvPr id="161795" name="Text Box 3"/>
          <p:cNvSpPr txBox="1">
            <a:spLocks noChangeArrowheads="1"/>
          </p:cNvSpPr>
          <p:nvPr/>
        </p:nvSpPr>
        <p:spPr bwMode="auto">
          <a:xfrm>
            <a:off x="468313" y="984250"/>
            <a:ext cx="8424862" cy="496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1pPr>
            <a:lvl2pPr marL="742950" indent="-285750">
              <a:defRPr sz="28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2pPr>
            <a:lvl3pPr marL="1143000" indent="-228600">
              <a:defRPr sz="16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3pPr>
            <a:lvl4pPr marL="1600200" indent="-228600">
              <a:defRPr sz="14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4pPr>
            <a:lvl5pPr marL="2057400" indent="-228600"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9pPr>
          </a:lstStyle>
          <a:p>
            <a:r>
              <a:rPr lang="zh-TW" altLang="zh-TW" sz="3200" b="0">
                <a:solidFill>
                  <a:schemeClr val="tx1"/>
                </a:solidFill>
                <a:latin typeface="標楷體" pitchFamily="65" charset="-120"/>
              </a:rPr>
              <a:t>    志雄瘦小的身形一直是班上眾人揶揄的對象，大家總認為他一定是越級就讀高職的小學生。羞澀的臉龐常常低頭沉醉於成堆的漫畫書中，這是班上同學對他一致的描述。每當老師課堂提問時，同學們常常以幸災樂禍的掌聲推派志雄回答，志雄一臉尷尬無言的表情，又換來哄堂大笑的結局。但一場畢旅晚會，卻大大的改變大家對志雄的刻板印象。</a:t>
            </a:r>
            <a:endParaRPr lang="zh-TW" altLang="en-US" sz="3200" b="0">
              <a:solidFill>
                <a:schemeClr val="tx1"/>
              </a:solidFill>
              <a:latin typeface="標楷體" pitchFamily="65" charset="-120"/>
            </a:endParaRPr>
          </a:p>
          <a:p>
            <a:r>
              <a:rPr lang="zh-TW" altLang="zh-TW" sz="3200" b="0">
                <a:solidFill>
                  <a:schemeClr val="tx1"/>
                </a:solidFill>
                <a:latin typeface="標楷體" pitchFamily="65" charset="-120"/>
              </a:rPr>
              <a:t>　　畢業旅行的晚會上，主持人賣力催促志願者上臺表演，除了幾個事先套好招的歌唱及模</a:t>
            </a:r>
          </a:p>
        </p:txBody>
      </p:sp>
      <p:sp>
        <p:nvSpPr>
          <p:cNvPr id="161796" name="Rectangle 4"/>
          <p:cNvSpPr>
            <a:spLocks noChangeArrowheads="1"/>
          </p:cNvSpPr>
          <p:nvPr/>
        </p:nvSpPr>
        <p:spPr bwMode="auto">
          <a:xfrm>
            <a:off x="2560638" y="-69850"/>
            <a:ext cx="409575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zh-TW" altLang="en-US" sz="4400">
                <a:solidFill>
                  <a:schemeClr val="bg1"/>
                </a:solidFill>
                <a:latin typeface="Arial" pitchFamily="34" charset="0"/>
                <a:ea typeface="標楷體" pitchFamily="65" charset="-120"/>
              </a:rPr>
              <a:t>參考範文：掌聲</a:t>
            </a:r>
          </a:p>
        </p:txBody>
      </p:sp>
      <p:pic>
        <p:nvPicPr>
          <p:cNvPr id="161797" name="Picture 6" descr="下一頁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6165850"/>
            <a:ext cx="13684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標題 1"/>
          <p:cNvSpPr txBox="1">
            <a:spLocks/>
          </p:cNvSpPr>
          <p:nvPr/>
        </p:nvSpPr>
        <p:spPr bwMode="auto">
          <a:xfrm>
            <a:off x="468313" y="90805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1pPr>
            <a:lvl2pPr marL="742950" indent="-285750">
              <a:defRPr sz="28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2pPr>
            <a:lvl3pPr marL="1143000" indent="-228600">
              <a:defRPr sz="16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3pPr>
            <a:lvl4pPr marL="1600200" indent="-228600">
              <a:defRPr sz="14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4pPr>
            <a:lvl5pPr marL="2057400" indent="-228600"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9pPr>
          </a:lstStyle>
          <a:p>
            <a:endParaRPr lang="zh-TW" altLang="en-US" sz="3600">
              <a:latin typeface="標楷體" pitchFamily="65" charset="-120"/>
            </a:endParaRPr>
          </a:p>
        </p:txBody>
      </p:sp>
      <p:sp>
        <p:nvSpPr>
          <p:cNvPr id="162819" name="Text Box 3"/>
          <p:cNvSpPr txBox="1">
            <a:spLocks noChangeArrowheads="1"/>
          </p:cNvSpPr>
          <p:nvPr/>
        </p:nvSpPr>
        <p:spPr bwMode="auto">
          <a:xfrm>
            <a:off x="611188" y="1196975"/>
            <a:ext cx="8064500" cy="496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1pPr>
            <a:lvl2pPr marL="742950" indent="-285750">
              <a:defRPr sz="28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2pPr>
            <a:lvl3pPr marL="1143000" indent="-228600">
              <a:defRPr sz="16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3pPr>
            <a:lvl4pPr marL="1600200" indent="-228600">
              <a:defRPr sz="14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4pPr>
            <a:lvl5pPr marL="2057400" indent="-228600"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9pPr>
          </a:lstStyle>
          <a:p>
            <a:pPr eaLnBrk="0"/>
            <a:r>
              <a:rPr lang="zh-TW" altLang="zh-TW" sz="3200" b="0">
                <a:solidFill>
                  <a:schemeClr val="tx1"/>
                </a:solidFill>
                <a:latin typeface="標楷體" pitchFamily="65" charset="-120"/>
              </a:rPr>
              <a:t>仿秀外，大家都冷冷的坐著，看主持人說那千篇一律的冷笑話。正當無人表演，場面尷尬時，志雄居然舉手要上臺表演，出人意表的，他自備了配樂光碟、服裝道具。音樂響起，瘦小的志雄竟然來段熱舞：一出場就來個後空翻、劈腿、單手側立……。輕巧身軀加上自信的表情，天啊！這真的是我們的同班同學──王志雄？當音樂乍停，大家不約而同的起立熱烈鼓掌，如雷的掌聲烘托著志雄自信的臉龐。</a:t>
            </a:r>
            <a:endParaRPr lang="en-US" altLang="zh-TW" sz="3200" b="0">
              <a:solidFill>
                <a:schemeClr val="tx1"/>
              </a:solidFill>
              <a:latin typeface="標楷體" pitchFamily="65" charset="-120"/>
            </a:endParaRPr>
          </a:p>
        </p:txBody>
      </p:sp>
      <p:pic>
        <p:nvPicPr>
          <p:cNvPr id="162820" name="Picture 6" descr="下一頁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6165850"/>
            <a:ext cx="13684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標題 1"/>
          <p:cNvSpPr txBox="1">
            <a:spLocks/>
          </p:cNvSpPr>
          <p:nvPr/>
        </p:nvSpPr>
        <p:spPr bwMode="auto">
          <a:xfrm>
            <a:off x="468313" y="90805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1pPr>
            <a:lvl2pPr marL="742950" indent="-285750">
              <a:defRPr sz="28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2pPr>
            <a:lvl3pPr marL="1143000" indent="-228600">
              <a:defRPr sz="16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3pPr>
            <a:lvl4pPr marL="1600200" indent="-228600">
              <a:defRPr sz="14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4pPr>
            <a:lvl5pPr marL="2057400" indent="-228600"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9pPr>
          </a:lstStyle>
          <a:p>
            <a:endParaRPr lang="zh-TW" altLang="en-US" sz="3600">
              <a:latin typeface="標楷體" pitchFamily="65" charset="-120"/>
            </a:endParaRPr>
          </a:p>
        </p:txBody>
      </p:sp>
      <p:sp>
        <p:nvSpPr>
          <p:cNvPr id="163843" name="Text Box 3"/>
          <p:cNvSpPr txBox="1">
            <a:spLocks noChangeArrowheads="1"/>
          </p:cNvSpPr>
          <p:nvPr/>
        </p:nvSpPr>
        <p:spPr bwMode="auto">
          <a:xfrm>
            <a:off x="539750" y="900113"/>
            <a:ext cx="8064500" cy="2528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1pPr>
            <a:lvl2pPr marL="742950" indent="-285750">
              <a:defRPr sz="28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2pPr>
            <a:lvl3pPr marL="1143000" indent="-228600">
              <a:defRPr sz="16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3pPr>
            <a:lvl4pPr marL="1600200" indent="-228600">
              <a:defRPr sz="14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4pPr>
            <a:lvl5pPr marL="2057400" indent="-228600"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9pPr>
          </a:lstStyle>
          <a:p>
            <a:r>
              <a:rPr lang="zh-TW" altLang="zh-TW" sz="3200" b="0">
                <a:solidFill>
                  <a:schemeClr val="tx1"/>
                </a:solidFill>
                <a:latin typeface="標楷體" pitchFamily="65" charset="-120"/>
              </a:rPr>
              <a:t>　　掌聲其實代表著不同的表情，它可以是嘲弄戲謔的，它也可以是歡呼崇拜的，這些都取自於大家的共鳴及認同。現在只要志雄 伴隨著啪啪的掌聲出現，大家所期待的就是英雄人物的出現。</a:t>
            </a:r>
            <a:endParaRPr lang="en-US" altLang="zh-TW" sz="3200" b="0">
              <a:solidFill>
                <a:schemeClr val="tx1"/>
              </a:solidFill>
              <a:latin typeface="標楷體" pitchFamily="65" charset="-120"/>
            </a:endParaRPr>
          </a:p>
        </p:txBody>
      </p:sp>
      <p:pic>
        <p:nvPicPr>
          <p:cNvPr id="163844" name="Picture 6" descr="下ICON-回主目錄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4150" y="6165850"/>
            <a:ext cx="13763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Text Box 4"/>
          <p:cNvSpPr txBox="1">
            <a:spLocks noChangeArrowheads="1"/>
          </p:cNvSpPr>
          <p:nvPr/>
        </p:nvSpPr>
        <p:spPr bwMode="auto">
          <a:xfrm>
            <a:off x="1116013" y="2420938"/>
            <a:ext cx="7200900" cy="109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1pPr>
            <a:lvl2pPr marL="742950" indent="-285750">
              <a:defRPr sz="28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2pPr>
            <a:lvl3pPr marL="1143000" indent="-228600">
              <a:defRPr sz="16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3pPr>
            <a:lvl4pPr marL="1600200" indent="-228600">
              <a:defRPr sz="14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4pPr>
            <a:lvl5pPr marL="2057400" indent="-228600"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9pPr>
          </a:lstStyle>
          <a:p>
            <a:pPr algn="ctr">
              <a:spcBef>
                <a:spcPct val="50000"/>
              </a:spcBef>
            </a:pPr>
            <a:r>
              <a:rPr kumimoji="0" lang="zh-TW" altLang="en-US" sz="6600">
                <a:solidFill>
                  <a:schemeClr val="tx1"/>
                </a:solidFill>
                <a:latin typeface="標楷體" pitchFamily="65" charset="-120"/>
              </a:rPr>
              <a:t>八、統測精選</a:t>
            </a:r>
          </a:p>
        </p:txBody>
      </p:sp>
      <p:pic>
        <p:nvPicPr>
          <p:cNvPr id="164867" name="Picture 6" descr="下ICON-回主目錄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4150" y="6165850"/>
            <a:ext cx="13763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34925" y="620713"/>
            <a:ext cx="9145588" cy="6237287"/>
          </a:xfrm>
        </p:spPr>
        <p:txBody>
          <a:bodyPr wrap="square" numCol="1" anchor="t" anchorCtr="0" compatLnSpc="1">
            <a:prstTxWarp prst="textNoShape">
              <a:avLst/>
            </a:prstTxWarp>
            <a:noAutofit/>
          </a:bodyPr>
          <a:lstStyle/>
          <a:p>
            <a:pPr marL="44450" indent="0">
              <a:lnSpc>
                <a:spcPct val="120000"/>
              </a:lnSpc>
              <a:spcBef>
                <a:spcPct val="0"/>
              </a:spcBef>
              <a:buFont typeface="Wingdings 2" pitchFamily="18" charset="2"/>
              <a:buNone/>
              <a:defRPr/>
            </a:pPr>
            <a:r>
              <a:rPr lang="en-US" altLang="zh-TW" sz="3200" dirty="0" smtClean="0">
                <a:solidFill>
                  <a:schemeClr val="tx1"/>
                </a:solidFill>
                <a:latin typeface="標楷體" pitchFamily="65" charset="-120"/>
              </a:rPr>
              <a:t>(    )1.</a:t>
            </a:r>
            <a:r>
              <a:rPr lang="zh-TW" altLang="en-US" sz="3200" dirty="0" smtClean="0">
                <a:solidFill>
                  <a:schemeClr val="tx1"/>
                </a:solidFill>
                <a:latin typeface="標楷體" pitchFamily="65" charset="-120"/>
              </a:rPr>
              <a:t>閱讀下文，並推斷虞訥的缺點為何？</a:t>
            </a:r>
          </a:p>
          <a:p>
            <a:pPr marL="44450" indent="0">
              <a:lnSpc>
                <a:spcPct val="120000"/>
              </a:lnSpc>
              <a:spcBef>
                <a:spcPct val="0"/>
              </a:spcBef>
              <a:buFont typeface="Wingdings 2" pitchFamily="18" charset="2"/>
              <a:buNone/>
              <a:defRPr/>
            </a:pPr>
            <a:r>
              <a:rPr lang="zh-TW" altLang="en-US" sz="3200" dirty="0" smtClean="0">
                <a:solidFill>
                  <a:schemeClr val="tx1"/>
                </a:solidFill>
                <a:latin typeface="標楷體" pitchFamily="65" charset="-120"/>
              </a:rPr>
              <a:t>        張率多屬文，虞訥見而詆之。率更為詩以示，託名</a:t>
            </a:r>
            <a:r>
              <a:rPr lang="zh-TW" altLang="zh-TW" sz="3200" dirty="0" smtClean="0">
                <a:solidFill>
                  <a:schemeClr val="tx1"/>
                </a:solidFill>
                <a:latin typeface="標楷體" pitchFamily="65" charset="-120"/>
              </a:rPr>
              <a:t>「</a:t>
            </a:r>
            <a:r>
              <a:rPr lang="zh-TW" altLang="en-US" sz="3200" dirty="0" smtClean="0">
                <a:solidFill>
                  <a:schemeClr val="tx1"/>
                </a:solidFill>
                <a:latin typeface="標楷體" pitchFamily="65" charset="-120"/>
              </a:rPr>
              <a:t>沈約</a:t>
            </a:r>
            <a:r>
              <a:rPr lang="zh-TW" altLang="zh-TW" sz="3200" dirty="0" smtClean="0">
                <a:solidFill>
                  <a:schemeClr val="tx1"/>
                </a:solidFill>
                <a:latin typeface="標楷體" pitchFamily="65" charset="-120"/>
              </a:rPr>
              <a:t>」</a:t>
            </a:r>
            <a:r>
              <a:rPr lang="zh-TW" altLang="en-US" sz="3200" dirty="0" smtClean="0">
                <a:solidFill>
                  <a:schemeClr val="tx1"/>
                </a:solidFill>
                <a:latin typeface="標楷體" pitchFamily="65" charset="-120"/>
              </a:rPr>
              <a:t>，訥便句句嗟稱，無字不善。率曰：</a:t>
            </a:r>
            <a:r>
              <a:rPr lang="zh-TW" altLang="zh-TW" sz="3200" dirty="0" smtClean="0">
                <a:solidFill>
                  <a:schemeClr val="tx1"/>
                </a:solidFill>
                <a:latin typeface="標楷體" pitchFamily="65" charset="-120"/>
              </a:rPr>
              <a:t>「</a:t>
            </a:r>
            <a:r>
              <a:rPr lang="zh-TW" altLang="en-US" sz="3200" dirty="0" smtClean="0">
                <a:solidFill>
                  <a:schemeClr val="tx1"/>
                </a:solidFill>
                <a:latin typeface="標楷體" pitchFamily="65" charset="-120"/>
              </a:rPr>
              <a:t>此吾作也。</a:t>
            </a:r>
            <a:r>
              <a:rPr lang="zh-TW" altLang="zh-TW" sz="3200" dirty="0" smtClean="0">
                <a:solidFill>
                  <a:schemeClr val="tx1"/>
                </a:solidFill>
                <a:latin typeface="標楷體" pitchFamily="65" charset="-120"/>
              </a:rPr>
              <a:t>」</a:t>
            </a:r>
            <a:r>
              <a:rPr lang="zh-TW" altLang="en-US" sz="3200" dirty="0" smtClean="0">
                <a:solidFill>
                  <a:schemeClr val="tx1"/>
                </a:solidFill>
                <a:latin typeface="標楷體" pitchFamily="65" charset="-120"/>
              </a:rPr>
              <a:t>訥慚而退。　　（金埴</a:t>
            </a:r>
            <a:r>
              <a:rPr lang="zh-TW" altLang="zh-TW" sz="3200" dirty="0" smtClean="0">
                <a:solidFill>
                  <a:schemeClr val="tx1"/>
                </a:solidFill>
                <a:latin typeface="標楷體" pitchFamily="65" charset="-120"/>
              </a:rPr>
              <a:t>《</a:t>
            </a:r>
            <a:r>
              <a:rPr lang="zh-TW" altLang="en-US" sz="3200" dirty="0" smtClean="0">
                <a:solidFill>
                  <a:schemeClr val="tx1"/>
                </a:solidFill>
                <a:latin typeface="標楷體" pitchFamily="65" charset="-120"/>
              </a:rPr>
              <a:t>不下帶編</a:t>
            </a:r>
            <a:r>
              <a:rPr lang="zh-TW" altLang="zh-TW" sz="3200" dirty="0" smtClean="0">
                <a:solidFill>
                  <a:schemeClr val="tx1"/>
                </a:solidFill>
                <a:latin typeface="標楷體" pitchFamily="65" charset="-120"/>
              </a:rPr>
              <a:t>》</a:t>
            </a:r>
            <a:r>
              <a:rPr lang="zh-TW" altLang="en-US" sz="3200" dirty="0" smtClean="0">
                <a:solidFill>
                  <a:schemeClr val="tx1"/>
                </a:solidFill>
                <a:latin typeface="標楷體" pitchFamily="65" charset="-120"/>
              </a:rPr>
              <a:t>）</a:t>
            </a:r>
          </a:p>
          <a:p>
            <a:pPr marL="44450" indent="0">
              <a:lnSpc>
                <a:spcPct val="120000"/>
              </a:lnSpc>
              <a:spcBef>
                <a:spcPct val="0"/>
              </a:spcBef>
              <a:buFont typeface="Wingdings 2" pitchFamily="18" charset="2"/>
              <a:buNone/>
              <a:defRPr/>
            </a:pPr>
            <a:r>
              <a:rPr lang="zh-TW" altLang="en-US" sz="3200" dirty="0" smtClean="0">
                <a:solidFill>
                  <a:schemeClr val="tx1"/>
                </a:solidFill>
                <a:latin typeface="標楷體" pitchFamily="65" charset="-120"/>
              </a:rPr>
              <a:t>      （注：張率、虞訥、沈約，皆梁朝人。</a:t>
            </a:r>
            <a:r>
              <a:rPr lang="en-US" altLang="zh-TW" sz="3200" dirty="0" smtClean="0">
                <a:solidFill>
                  <a:schemeClr val="tx1"/>
                </a:solidFill>
                <a:latin typeface="標楷體" pitchFamily="65" charset="-120"/>
              </a:rPr>
              <a:t>) </a:t>
            </a:r>
            <a:r>
              <a:rPr lang="zh-TW" altLang="en-US" sz="3200" dirty="0" smtClean="0">
                <a:solidFill>
                  <a:schemeClr val="tx1"/>
                </a:solidFill>
                <a:latin typeface="標楷體" pitchFamily="65" charset="-120"/>
              </a:rPr>
              <a:t>　</a:t>
            </a:r>
            <a:endParaRPr lang="en-US" altLang="zh-TW" sz="3200" dirty="0" smtClean="0">
              <a:solidFill>
                <a:schemeClr val="tx1"/>
              </a:solidFill>
              <a:latin typeface="標楷體" pitchFamily="65" charset="-120"/>
            </a:endParaRPr>
          </a:p>
          <a:p>
            <a:pPr marL="44450" indent="0">
              <a:lnSpc>
                <a:spcPct val="120000"/>
              </a:lnSpc>
              <a:spcBef>
                <a:spcPct val="0"/>
              </a:spcBef>
              <a:buFont typeface="Wingdings 2" pitchFamily="18" charset="2"/>
              <a:buNone/>
              <a:defRPr/>
            </a:pPr>
            <a:r>
              <a:rPr lang="zh-TW" altLang="en-US" sz="3200" dirty="0" smtClean="0">
                <a:solidFill>
                  <a:schemeClr val="tx1"/>
                </a:solidFill>
                <a:latin typeface="標楷體" pitchFamily="65" charset="-120"/>
              </a:rPr>
              <a:t>       （</a:t>
            </a:r>
            <a:r>
              <a:rPr lang="en-US" altLang="zh-TW" sz="3200" dirty="0" smtClean="0">
                <a:solidFill>
                  <a:schemeClr val="tx1"/>
                </a:solidFill>
                <a:latin typeface="標楷體" pitchFamily="65" charset="-120"/>
              </a:rPr>
              <a:t>A</a:t>
            </a:r>
            <a:r>
              <a:rPr lang="zh-TW" altLang="en-US" sz="3200" dirty="0" smtClean="0">
                <a:solidFill>
                  <a:schemeClr val="tx1"/>
                </a:solidFill>
                <a:latin typeface="標楷體" pitchFamily="65" charset="-120"/>
              </a:rPr>
              <a:t>）倚老賣老　（</a:t>
            </a:r>
            <a:r>
              <a:rPr lang="en-US" altLang="zh-TW" sz="3200" dirty="0" smtClean="0">
                <a:solidFill>
                  <a:schemeClr val="tx1"/>
                </a:solidFill>
                <a:latin typeface="標楷體" pitchFamily="65" charset="-120"/>
              </a:rPr>
              <a:t>B</a:t>
            </a:r>
            <a:r>
              <a:rPr lang="zh-TW" altLang="en-US" sz="3200" dirty="0" smtClean="0">
                <a:solidFill>
                  <a:schemeClr val="tx1"/>
                </a:solidFill>
                <a:latin typeface="標楷體" pitchFamily="65" charset="-120"/>
              </a:rPr>
              <a:t>）東施效顰　</a:t>
            </a:r>
            <a:endParaRPr lang="en-US" altLang="zh-TW" sz="3200" dirty="0" smtClean="0">
              <a:solidFill>
                <a:schemeClr val="tx1"/>
              </a:solidFill>
              <a:latin typeface="標楷體" pitchFamily="65" charset="-120"/>
            </a:endParaRPr>
          </a:p>
          <a:p>
            <a:pPr marL="44450" indent="0">
              <a:lnSpc>
                <a:spcPct val="120000"/>
              </a:lnSpc>
              <a:spcBef>
                <a:spcPct val="0"/>
              </a:spcBef>
              <a:buFont typeface="Wingdings 2" pitchFamily="18" charset="2"/>
              <a:buNone/>
              <a:defRPr/>
            </a:pPr>
            <a:r>
              <a:rPr lang="zh-TW" altLang="en-US" sz="3200" dirty="0" smtClean="0">
                <a:solidFill>
                  <a:schemeClr val="tx1"/>
                </a:solidFill>
                <a:latin typeface="標楷體" pitchFamily="65" charset="-120"/>
              </a:rPr>
              <a:t>       （</a:t>
            </a:r>
            <a:r>
              <a:rPr lang="en-US" altLang="zh-TW" sz="3200" dirty="0" smtClean="0">
                <a:solidFill>
                  <a:schemeClr val="tx1"/>
                </a:solidFill>
                <a:latin typeface="標楷體" pitchFamily="65" charset="-120"/>
              </a:rPr>
              <a:t>C</a:t>
            </a:r>
            <a:r>
              <a:rPr lang="zh-TW" altLang="en-US" sz="3200" dirty="0" smtClean="0">
                <a:solidFill>
                  <a:schemeClr val="tx1"/>
                </a:solidFill>
                <a:latin typeface="標楷體" pitchFamily="65" charset="-120"/>
              </a:rPr>
              <a:t>）口蜜腹劍　（</a:t>
            </a:r>
            <a:r>
              <a:rPr lang="en-US" altLang="zh-TW" sz="3200" dirty="0" smtClean="0">
                <a:solidFill>
                  <a:schemeClr val="tx1"/>
                </a:solidFill>
                <a:latin typeface="標楷體" pitchFamily="65" charset="-120"/>
              </a:rPr>
              <a:t>D</a:t>
            </a:r>
            <a:r>
              <a:rPr lang="zh-TW" altLang="en-US" sz="3200" dirty="0" smtClean="0">
                <a:solidFill>
                  <a:schemeClr val="tx1"/>
                </a:solidFill>
                <a:latin typeface="標楷體" pitchFamily="65" charset="-120"/>
              </a:rPr>
              <a:t>）迷信名聲                       </a:t>
            </a:r>
          </a:p>
          <a:p>
            <a:pPr marL="44450" indent="0">
              <a:lnSpc>
                <a:spcPct val="120000"/>
              </a:lnSpc>
              <a:spcBef>
                <a:spcPct val="0"/>
              </a:spcBef>
              <a:buFont typeface="Wingdings 2" pitchFamily="18" charset="2"/>
              <a:buNone/>
              <a:defRPr/>
            </a:pPr>
            <a:r>
              <a:rPr lang="zh-TW" altLang="en-US" sz="3200" dirty="0" smtClean="0">
                <a:solidFill>
                  <a:schemeClr val="tx1"/>
                </a:solidFill>
                <a:latin typeface="標楷體" pitchFamily="65" charset="-120"/>
              </a:rPr>
              <a:t>                         （</a:t>
            </a:r>
            <a:r>
              <a:rPr lang="en-US" altLang="zh-TW" sz="3200" dirty="0" smtClean="0">
                <a:solidFill>
                  <a:schemeClr val="tx1"/>
                </a:solidFill>
                <a:latin typeface="標楷體" pitchFamily="65" charset="-120"/>
              </a:rPr>
              <a:t>98</a:t>
            </a:r>
            <a:r>
              <a:rPr lang="zh-TW" altLang="en-US" sz="3200" dirty="0" smtClean="0">
                <a:solidFill>
                  <a:schemeClr val="tx1"/>
                </a:solidFill>
                <a:latin typeface="標楷體" pitchFamily="65" charset="-120"/>
              </a:rPr>
              <a:t>統測）</a:t>
            </a:r>
            <a:endParaRPr lang="en-US" altLang="zh-TW" sz="3200" dirty="0" smtClean="0">
              <a:solidFill>
                <a:schemeClr val="tx1"/>
              </a:solidFill>
              <a:latin typeface="標楷體" pitchFamily="65" charset="-120"/>
            </a:endParaRPr>
          </a:p>
        </p:txBody>
      </p:sp>
      <p:sp>
        <p:nvSpPr>
          <p:cNvPr id="103435" name="Text Box 11"/>
          <p:cNvSpPr txBox="1">
            <a:spLocks noChangeArrowheads="1"/>
          </p:cNvSpPr>
          <p:nvPr/>
        </p:nvSpPr>
        <p:spPr bwMode="auto">
          <a:xfrm>
            <a:off x="611188" y="692150"/>
            <a:ext cx="935037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1pPr>
            <a:lvl2pPr marL="742950" indent="-285750">
              <a:defRPr sz="28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2pPr>
            <a:lvl3pPr marL="1143000" indent="-228600">
              <a:defRPr sz="16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3pPr>
            <a:lvl4pPr marL="1600200" indent="-228600">
              <a:defRPr sz="14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4pPr>
            <a:lvl5pPr marL="2057400" indent="-228600"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9pPr>
          </a:lstStyle>
          <a:p>
            <a:pPr algn="just" eaLnBrk="0" hangingPunct="0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None/>
            </a:pPr>
            <a:r>
              <a:rPr lang="en-US" altLang="zh-TW" sz="3200">
                <a:solidFill>
                  <a:srgbClr val="FF0000"/>
                </a:solidFill>
                <a:latin typeface="標楷體" pitchFamily="65" charset="-120"/>
              </a:rPr>
              <a:t>D</a:t>
            </a:r>
          </a:p>
        </p:txBody>
      </p:sp>
      <p:pic>
        <p:nvPicPr>
          <p:cNvPr id="165892" name="Picture 12" descr="下一頁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6165850"/>
            <a:ext cx="13684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3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3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395288" y="1268413"/>
            <a:ext cx="8748712" cy="4406900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20000"/>
              </a:lnSpc>
              <a:spcBef>
                <a:spcPct val="0"/>
              </a:spcBef>
              <a:buFont typeface="Wingdings 2" pitchFamily="18" charset="2"/>
              <a:buNone/>
              <a:defRPr/>
            </a:pPr>
            <a:r>
              <a:rPr lang="zh-TW" altLang="en-US" sz="3200" dirty="0" smtClean="0">
                <a:solidFill>
                  <a:srgbClr val="FF0000"/>
                </a:solidFill>
                <a:latin typeface="標楷體" pitchFamily="65" charset="-120"/>
              </a:rPr>
              <a:t>（</a:t>
            </a:r>
            <a:r>
              <a:rPr lang="en-US" altLang="zh-TW" sz="3200" dirty="0" smtClean="0">
                <a:solidFill>
                  <a:srgbClr val="FF0000"/>
                </a:solidFill>
                <a:latin typeface="標楷體" pitchFamily="65" charset="-120"/>
              </a:rPr>
              <a:t>A</a:t>
            </a:r>
            <a:r>
              <a:rPr lang="zh-TW" altLang="en-US" sz="3200" dirty="0" smtClean="0">
                <a:solidFill>
                  <a:srgbClr val="FF0000"/>
                </a:solidFill>
                <a:latin typeface="標楷體" pitchFamily="65" charset="-120"/>
              </a:rPr>
              <a:t>）自以為年紀大，閱歷豐富，而看不起別人。</a:t>
            </a:r>
            <a:endParaRPr lang="en-US" altLang="zh-TW" sz="3200" dirty="0" smtClean="0">
              <a:solidFill>
                <a:srgbClr val="FF0000"/>
              </a:solidFill>
              <a:latin typeface="標楷體" pitchFamily="65" charset="-120"/>
            </a:endParaRPr>
          </a:p>
          <a:p>
            <a:pPr>
              <a:lnSpc>
                <a:spcPct val="120000"/>
              </a:lnSpc>
              <a:spcBef>
                <a:spcPct val="0"/>
              </a:spcBef>
              <a:buFont typeface="Wingdings 2" pitchFamily="18" charset="2"/>
              <a:buNone/>
              <a:defRPr/>
            </a:pPr>
            <a:r>
              <a:rPr lang="zh-TW" altLang="en-US" sz="3200" dirty="0" smtClean="0">
                <a:solidFill>
                  <a:srgbClr val="FF3300"/>
                </a:solidFill>
                <a:latin typeface="標楷體" pitchFamily="65" charset="-120"/>
              </a:rPr>
              <a:t>（</a:t>
            </a:r>
            <a:r>
              <a:rPr lang="en-US" altLang="zh-TW" sz="3200" dirty="0" smtClean="0">
                <a:solidFill>
                  <a:srgbClr val="FF3300"/>
                </a:solidFill>
                <a:latin typeface="標楷體" pitchFamily="65" charset="-120"/>
              </a:rPr>
              <a:t>B</a:t>
            </a:r>
            <a:r>
              <a:rPr lang="zh-TW" altLang="en-US" sz="3200" dirty="0" smtClean="0">
                <a:solidFill>
                  <a:srgbClr val="FF3300"/>
                </a:solidFill>
                <a:latin typeface="標楷體" pitchFamily="65" charset="-120"/>
              </a:rPr>
              <a:t>）比喻不衡量本身的條件，而盲目模仿他人，以致收到反效果。</a:t>
            </a:r>
            <a:endParaRPr lang="en-US" altLang="zh-TW" sz="3200" dirty="0" smtClean="0">
              <a:solidFill>
                <a:srgbClr val="FF3300"/>
              </a:solidFill>
              <a:latin typeface="標楷體" pitchFamily="65" charset="-120"/>
            </a:endParaRPr>
          </a:p>
          <a:p>
            <a:pPr>
              <a:lnSpc>
                <a:spcPct val="120000"/>
              </a:lnSpc>
              <a:spcBef>
                <a:spcPct val="0"/>
              </a:spcBef>
              <a:buFont typeface="Wingdings 2" pitchFamily="18" charset="2"/>
              <a:buNone/>
              <a:defRPr/>
            </a:pPr>
            <a:r>
              <a:rPr lang="zh-TW" altLang="en-US" sz="3200" dirty="0" smtClean="0">
                <a:solidFill>
                  <a:srgbClr val="FF3300"/>
                </a:solidFill>
                <a:latin typeface="標楷體" pitchFamily="65" charset="-120"/>
              </a:rPr>
              <a:t>（</a:t>
            </a:r>
            <a:r>
              <a:rPr lang="en-US" altLang="zh-TW" sz="3200" dirty="0" smtClean="0">
                <a:solidFill>
                  <a:srgbClr val="FF3300"/>
                </a:solidFill>
                <a:latin typeface="標楷體" pitchFamily="65" charset="-120"/>
              </a:rPr>
              <a:t>C</a:t>
            </a:r>
            <a:r>
              <a:rPr lang="zh-TW" altLang="en-US" sz="3200" dirty="0" smtClean="0">
                <a:solidFill>
                  <a:srgbClr val="FF3300"/>
                </a:solidFill>
                <a:latin typeface="標楷體" pitchFamily="65" charset="-120"/>
              </a:rPr>
              <a:t>）形容一個人嘴巴上說得好聽，但內心險惡、處處想陷害人。</a:t>
            </a:r>
            <a:endParaRPr lang="en-US" altLang="zh-TW" sz="3200" dirty="0" smtClean="0">
              <a:solidFill>
                <a:srgbClr val="FF3300"/>
              </a:solidFill>
              <a:latin typeface="標楷體" pitchFamily="65" charset="-120"/>
            </a:endParaRPr>
          </a:p>
          <a:p>
            <a:pPr>
              <a:lnSpc>
                <a:spcPct val="120000"/>
              </a:lnSpc>
              <a:spcBef>
                <a:spcPct val="0"/>
              </a:spcBef>
              <a:buFont typeface="Wingdings 2" pitchFamily="18" charset="2"/>
              <a:buNone/>
              <a:defRPr/>
            </a:pPr>
            <a:r>
              <a:rPr lang="zh-TW" altLang="en-US" sz="3200" dirty="0" smtClean="0">
                <a:solidFill>
                  <a:srgbClr val="FF3300"/>
                </a:solidFill>
                <a:latin typeface="標楷體" pitchFamily="65" charset="-120"/>
              </a:rPr>
              <a:t>（</a:t>
            </a:r>
            <a:r>
              <a:rPr lang="en-US" altLang="zh-TW" sz="3200" dirty="0" smtClean="0">
                <a:solidFill>
                  <a:srgbClr val="FF3300"/>
                </a:solidFill>
                <a:latin typeface="標楷體" pitchFamily="65" charset="-120"/>
              </a:rPr>
              <a:t>D</a:t>
            </a:r>
            <a:r>
              <a:rPr lang="zh-TW" altLang="en-US" sz="3200" dirty="0" smtClean="0">
                <a:solidFill>
                  <a:srgbClr val="FF3300"/>
                </a:solidFill>
                <a:latin typeface="標楷體" pitchFamily="65" charset="-120"/>
              </a:rPr>
              <a:t>）迷信有聲望的人。</a:t>
            </a:r>
          </a:p>
          <a:p>
            <a:pPr>
              <a:lnSpc>
                <a:spcPct val="120000"/>
              </a:lnSpc>
              <a:spcBef>
                <a:spcPct val="0"/>
              </a:spcBef>
              <a:buFont typeface="Wingdings 2" pitchFamily="18" charset="2"/>
              <a:buNone/>
              <a:defRPr/>
            </a:pPr>
            <a:endParaRPr lang="zh-TW" altLang="en-US" sz="3200" dirty="0" smtClean="0">
              <a:solidFill>
                <a:srgbClr val="FF3300"/>
              </a:solidFill>
              <a:latin typeface="標楷體" pitchFamily="65" charset="-120"/>
            </a:endParaRPr>
          </a:p>
        </p:txBody>
      </p:sp>
      <p:sp>
        <p:nvSpPr>
          <p:cNvPr id="166915" name="Text Box 11"/>
          <p:cNvSpPr txBox="1">
            <a:spLocks noChangeArrowheads="1"/>
          </p:cNvSpPr>
          <p:nvPr/>
        </p:nvSpPr>
        <p:spPr bwMode="auto">
          <a:xfrm>
            <a:off x="755650" y="44450"/>
            <a:ext cx="180022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1pPr>
            <a:lvl2pPr marL="742950" indent="-285750">
              <a:defRPr sz="28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2pPr>
            <a:lvl3pPr marL="1143000" indent="-228600">
              <a:defRPr sz="16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3pPr>
            <a:lvl4pPr marL="1600200" indent="-228600">
              <a:defRPr sz="14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4pPr>
            <a:lvl5pPr marL="2057400" indent="-228600"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kumimoji="0" lang="zh-TW" altLang="zh-TW" sz="3200">
                <a:solidFill>
                  <a:schemeClr val="bg1"/>
                </a:solidFill>
                <a:latin typeface="Franklin Gothic Medium" pitchFamily="34" charset="0"/>
              </a:rPr>
              <a:t>解析：</a:t>
            </a:r>
            <a:endParaRPr kumimoji="0" lang="zh-TW" altLang="en-US" sz="3200">
              <a:solidFill>
                <a:schemeClr val="bg1"/>
              </a:solidFill>
              <a:latin typeface="Franklin Gothic Medium" pitchFamily="34" charset="0"/>
            </a:endParaRPr>
          </a:p>
        </p:txBody>
      </p:sp>
      <p:pic>
        <p:nvPicPr>
          <p:cNvPr id="166916" name="Picture 13" descr="下一頁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6086475"/>
            <a:ext cx="13684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196850" y="765175"/>
            <a:ext cx="8407400" cy="4406900"/>
          </a:xfrm>
        </p:spPr>
        <p:txBody>
          <a:bodyPr wrap="square" numCol="1" anchor="t" anchorCtr="0" compatLnSpc="1">
            <a:prstTxWarp prst="textNoShape">
              <a:avLst/>
            </a:prstTxWarp>
            <a:noAutofit/>
          </a:bodyPr>
          <a:lstStyle/>
          <a:p>
            <a:pPr algn="just">
              <a:buFont typeface="Wingdings 2" pitchFamily="18" charset="2"/>
              <a:buNone/>
              <a:defRPr/>
            </a:pPr>
            <a:r>
              <a:rPr lang="zh-TW" altLang="en-US" sz="3200" dirty="0" smtClean="0">
                <a:solidFill>
                  <a:schemeClr val="tx1"/>
                </a:solidFill>
              </a:rPr>
              <a:t>          </a:t>
            </a:r>
            <a:r>
              <a:rPr lang="zh-TW" altLang="en-US" sz="3100" dirty="0" smtClean="0">
                <a:solidFill>
                  <a:schemeClr val="tx1"/>
                </a:solidFill>
              </a:rPr>
              <a:t>曹丕的</a:t>
            </a:r>
            <a:r>
              <a:rPr lang="zh-TW" altLang="zh-TW" sz="3100" dirty="0" smtClean="0">
                <a:solidFill>
                  <a:schemeClr val="tx1"/>
                </a:solidFill>
              </a:rPr>
              <a:t>《</a:t>
            </a:r>
            <a:r>
              <a:rPr lang="zh-TW" altLang="en-US" sz="3100" dirty="0" smtClean="0">
                <a:solidFill>
                  <a:schemeClr val="tx1"/>
                </a:solidFill>
              </a:rPr>
              <a:t>典論</a:t>
            </a:r>
            <a:r>
              <a:rPr lang="zh-TW" altLang="zh-TW" sz="3100" dirty="0" smtClean="0">
                <a:solidFill>
                  <a:schemeClr val="tx1"/>
                </a:solidFill>
              </a:rPr>
              <a:t>．</a:t>
            </a:r>
            <a:r>
              <a:rPr lang="zh-TW" altLang="en-US" sz="3100" dirty="0" smtClean="0">
                <a:solidFill>
                  <a:schemeClr val="tx1"/>
                </a:solidFill>
              </a:rPr>
              <a:t>論文</a:t>
            </a:r>
            <a:r>
              <a:rPr lang="zh-TW" altLang="zh-TW" sz="3100" dirty="0" smtClean="0">
                <a:solidFill>
                  <a:schemeClr val="tx1"/>
                </a:solidFill>
              </a:rPr>
              <a:t>》</a:t>
            </a:r>
            <a:r>
              <a:rPr lang="zh-TW" altLang="en-US" sz="3100" dirty="0" smtClean="0">
                <a:solidFill>
                  <a:schemeClr val="tx1"/>
                </a:solidFill>
              </a:rPr>
              <a:t>乃是由經學時代轉向玄學時代，在文藝思想發展和文學理論批評方面，具有重大轉折意義的一篇綱領性文獻。它宣告了以儒家思想為指導的經學時代文學理論批評的暫時告終，與以玄學思想為主導的新的文學理論批評時期的開始。文學理論批評開始由側重研究文學的外部規律，轉向側重研究文學的內部規律。老、莊的文藝觀和美學觀經過玄學的改造與發展，在魏晉南北朝這四百年的文學創作與文學理論批評中，占有十分突出的地位，甚至超越了儒家。</a:t>
            </a:r>
            <a:endParaRPr lang="en-US" altLang="zh-TW" sz="3100" dirty="0" smtClean="0">
              <a:solidFill>
                <a:schemeClr val="tx1"/>
              </a:solidFill>
            </a:endParaRPr>
          </a:p>
        </p:txBody>
      </p:sp>
      <p:sp>
        <p:nvSpPr>
          <p:cNvPr id="29699" name="Text Box 6"/>
          <p:cNvSpPr txBox="1">
            <a:spLocks noChangeArrowheads="1"/>
          </p:cNvSpPr>
          <p:nvPr/>
        </p:nvSpPr>
        <p:spPr bwMode="auto">
          <a:xfrm>
            <a:off x="827088" y="-69850"/>
            <a:ext cx="792162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1pPr>
            <a:lvl2pPr marL="742950" indent="-285750">
              <a:defRPr sz="28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2pPr>
            <a:lvl3pPr marL="1143000" indent="-228600">
              <a:defRPr sz="16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3pPr>
            <a:lvl4pPr marL="1600200" indent="-228600">
              <a:defRPr sz="14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4pPr>
            <a:lvl5pPr marL="2057400" indent="-228600"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9pPr>
          </a:lstStyle>
          <a:p>
            <a:pPr algn="ctr"/>
            <a:r>
              <a:rPr lang="zh-TW" altLang="en-US" sz="4400">
                <a:solidFill>
                  <a:schemeClr val="bg1"/>
                </a:solidFill>
                <a:latin typeface="標楷體" pitchFamily="65" charset="-120"/>
              </a:rPr>
              <a:t>「典論論文」的時代意義</a:t>
            </a:r>
          </a:p>
        </p:txBody>
      </p:sp>
      <p:pic>
        <p:nvPicPr>
          <p:cNvPr id="29700" name="Picture 7" descr="下一頁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6165850"/>
            <a:ext cx="13684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468313" y="1163638"/>
            <a:ext cx="8407400" cy="4406900"/>
          </a:xfrm>
        </p:spPr>
        <p:txBody>
          <a:bodyPr wrap="square" numCol="1" anchor="t" anchorCtr="0" compatLnSpc="1">
            <a:prstTxWarp prst="textNoShape">
              <a:avLst/>
            </a:prstTxWarp>
            <a:normAutofit fontScale="92500"/>
          </a:bodyPr>
          <a:lstStyle/>
          <a:p>
            <a:pPr>
              <a:lnSpc>
                <a:spcPct val="120000"/>
              </a:lnSpc>
              <a:spcBef>
                <a:spcPct val="0"/>
              </a:spcBef>
              <a:buFont typeface="Wingdings 2" pitchFamily="18" charset="2"/>
              <a:buNone/>
              <a:defRPr/>
            </a:pPr>
            <a:r>
              <a:rPr lang="zh-TW" altLang="en-US" sz="3200" dirty="0" smtClean="0">
                <a:solidFill>
                  <a:srgbClr val="FF3300"/>
                </a:solidFill>
              </a:rPr>
              <a:t>題幹語譯：</a:t>
            </a:r>
          </a:p>
          <a:p>
            <a:pPr>
              <a:lnSpc>
                <a:spcPct val="120000"/>
              </a:lnSpc>
              <a:spcBef>
                <a:spcPct val="0"/>
              </a:spcBef>
              <a:buFont typeface="Wingdings 2" pitchFamily="18" charset="2"/>
              <a:buNone/>
              <a:defRPr/>
            </a:pPr>
            <a:r>
              <a:rPr lang="zh-TW" altLang="en-US" sz="3200" dirty="0" smtClean="0">
                <a:solidFill>
                  <a:srgbClr val="FF3300"/>
                </a:solidFill>
              </a:rPr>
              <a:t>張率常寫作文章，虞訥見到了張率的文章，總</a:t>
            </a:r>
          </a:p>
          <a:p>
            <a:pPr>
              <a:lnSpc>
                <a:spcPct val="120000"/>
              </a:lnSpc>
              <a:spcBef>
                <a:spcPct val="0"/>
              </a:spcBef>
              <a:buFont typeface="Wingdings 2" pitchFamily="18" charset="2"/>
              <a:buNone/>
              <a:defRPr/>
            </a:pPr>
            <a:r>
              <a:rPr lang="zh-TW" altLang="en-US" sz="3200" dirty="0" smtClean="0">
                <a:solidFill>
                  <a:srgbClr val="FF3300"/>
                </a:solidFill>
              </a:rPr>
              <a:t>要批評貶低一番。張率於是冒沈約之名寫作了</a:t>
            </a:r>
          </a:p>
          <a:p>
            <a:pPr>
              <a:lnSpc>
                <a:spcPct val="120000"/>
              </a:lnSpc>
              <a:spcBef>
                <a:spcPct val="0"/>
              </a:spcBef>
              <a:buFont typeface="Wingdings 2" pitchFamily="18" charset="2"/>
              <a:buNone/>
              <a:defRPr/>
            </a:pPr>
            <a:r>
              <a:rPr lang="zh-TW" altLang="en-US" sz="3200" dirty="0" smtClean="0">
                <a:solidFill>
                  <a:srgbClr val="FF3300"/>
                </a:solidFill>
              </a:rPr>
              <a:t>一首詩拿給虞訥看，虞訥看了每一句都讚美，</a:t>
            </a:r>
          </a:p>
          <a:p>
            <a:pPr>
              <a:lnSpc>
                <a:spcPct val="120000"/>
              </a:lnSpc>
              <a:spcBef>
                <a:spcPct val="0"/>
              </a:spcBef>
              <a:buFont typeface="Wingdings 2" pitchFamily="18" charset="2"/>
              <a:buNone/>
              <a:defRPr/>
            </a:pPr>
            <a:r>
              <a:rPr lang="zh-TW" altLang="en-US" sz="3200" dirty="0" smtClean="0">
                <a:solidFill>
                  <a:srgbClr val="FF3300"/>
                </a:solidFill>
              </a:rPr>
              <a:t>沒有一個字是不好的。張率這時才說：「這首</a:t>
            </a:r>
          </a:p>
          <a:p>
            <a:pPr>
              <a:lnSpc>
                <a:spcPct val="120000"/>
              </a:lnSpc>
              <a:spcBef>
                <a:spcPct val="0"/>
              </a:spcBef>
              <a:buFont typeface="Wingdings 2" pitchFamily="18" charset="2"/>
              <a:buNone/>
              <a:defRPr/>
            </a:pPr>
            <a:r>
              <a:rPr lang="zh-TW" altLang="en-US" sz="3200" dirty="0" smtClean="0">
                <a:solidFill>
                  <a:srgbClr val="FF3300"/>
                </a:solidFill>
              </a:rPr>
              <a:t>詩是我的作品。</a:t>
            </a:r>
            <a:r>
              <a:rPr lang="zh-TW" altLang="zh-TW" sz="3200" dirty="0" smtClean="0">
                <a:solidFill>
                  <a:srgbClr val="FF3300"/>
                </a:solidFill>
              </a:rPr>
              <a:t>」</a:t>
            </a:r>
            <a:r>
              <a:rPr lang="zh-TW" altLang="en-US" sz="3200" dirty="0" smtClean="0">
                <a:solidFill>
                  <a:srgbClr val="FF3300"/>
                </a:solidFill>
              </a:rPr>
              <a:t>虞訥羞愧的離開了。</a:t>
            </a:r>
          </a:p>
        </p:txBody>
      </p:sp>
      <p:sp>
        <p:nvSpPr>
          <p:cNvPr id="167939" name="Text Box 13"/>
          <p:cNvSpPr txBox="1">
            <a:spLocks noChangeArrowheads="1"/>
          </p:cNvSpPr>
          <p:nvPr/>
        </p:nvSpPr>
        <p:spPr bwMode="auto">
          <a:xfrm>
            <a:off x="611188" y="5013325"/>
            <a:ext cx="6408737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1pPr>
            <a:lvl2pPr marL="742950" indent="-285750">
              <a:defRPr sz="28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2pPr>
            <a:lvl3pPr marL="1143000" indent="-228600">
              <a:defRPr sz="16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3pPr>
            <a:lvl4pPr marL="1600200" indent="-228600">
              <a:defRPr sz="14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4pPr>
            <a:lvl5pPr marL="2057400" indent="-228600"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kumimoji="0" lang="en-US" altLang="zh-TW" sz="3000" b="0">
                <a:solidFill>
                  <a:schemeClr val="tx1"/>
                </a:solidFill>
                <a:latin typeface="標楷體" pitchFamily="65" charset="-120"/>
              </a:rPr>
              <a:t>‧</a:t>
            </a:r>
            <a:r>
              <a:rPr kumimoji="0" lang="zh-TW" altLang="en-US" sz="3000" b="0">
                <a:solidFill>
                  <a:schemeClr val="tx1"/>
                </a:solidFill>
                <a:latin typeface="Franklin Gothic Medium" pitchFamily="34" charset="0"/>
              </a:rPr>
              <a:t>本題測驗學生</a:t>
            </a:r>
            <a:r>
              <a:rPr kumimoji="0" lang="zh-TW" altLang="en-US" sz="3000">
                <a:solidFill>
                  <a:schemeClr val="tx1"/>
                </a:solidFill>
                <a:latin typeface="Franklin Gothic Medium" pitchFamily="34" charset="0"/>
              </a:rPr>
              <a:t>閱讀與理解的能力</a:t>
            </a:r>
            <a:r>
              <a:rPr kumimoji="0" lang="zh-TW" altLang="en-US" sz="3000" b="0">
                <a:solidFill>
                  <a:schemeClr val="tx1"/>
                </a:solidFill>
                <a:latin typeface="Franklin Gothic Medium" pitchFamily="34" charset="0"/>
              </a:rPr>
              <a:t>。</a:t>
            </a:r>
          </a:p>
        </p:txBody>
      </p:sp>
      <p:pic>
        <p:nvPicPr>
          <p:cNvPr id="167940" name="Picture 14" descr="下一頁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6086475"/>
            <a:ext cx="13684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4294967295"/>
          </p:nvPr>
        </p:nvSpPr>
        <p:spPr>
          <a:xfrm>
            <a:off x="107950" y="620713"/>
            <a:ext cx="9036050" cy="6121400"/>
          </a:xfrm>
        </p:spPr>
        <p:txBody>
          <a:bodyPr wrap="square" numCol="1" anchor="t" anchorCtr="0" compatLnSpc="1">
            <a:prstTxWarp prst="textNoShape">
              <a:avLst/>
            </a:prstTxWarp>
            <a:noAutofit/>
          </a:bodyPr>
          <a:lstStyle/>
          <a:p>
            <a:pPr marL="44450" indent="0">
              <a:lnSpc>
                <a:spcPct val="120000"/>
              </a:lnSpc>
              <a:spcBef>
                <a:spcPct val="0"/>
              </a:spcBef>
              <a:buFont typeface="Wingdings 2" pitchFamily="18" charset="2"/>
              <a:buNone/>
              <a:defRPr/>
            </a:pPr>
            <a:r>
              <a:rPr lang="en-US" altLang="zh-TW" sz="3000" dirty="0" smtClean="0">
                <a:solidFill>
                  <a:schemeClr val="tx1"/>
                </a:solidFill>
                <a:latin typeface="標楷體" pitchFamily="65" charset="-120"/>
              </a:rPr>
              <a:t>(    )2.</a:t>
            </a:r>
            <a:r>
              <a:rPr lang="zh-TW" altLang="en-US" sz="3000" dirty="0" smtClean="0">
                <a:solidFill>
                  <a:schemeClr val="tx1"/>
                </a:solidFill>
                <a:latin typeface="標楷體" pitchFamily="65" charset="-120"/>
              </a:rPr>
              <a:t>下列各組「　」內的詞，何者意義相</a:t>
            </a:r>
            <a:r>
              <a:rPr lang="en-US" altLang="zh-TW" sz="3000" dirty="0" smtClean="0">
                <a:solidFill>
                  <a:schemeClr val="tx1"/>
                </a:solidFill>
                <a:latin typeface="標楷體" pitchFamily="65" charset="-120"/>
              </a:rPr>
              <a:t>			</a:t>
            </a:r>
            <a:r>
              <a:rPr lang="zh-TW" altLang="en-US" sz="3000" dirty="0" smtClean="0">
                <a:solidFill>
                  <a:schemeClr val="tx1"/>
                </a:solidFill>
                <a:latin typeface="標楷體" pitchFamily="65" charset="-120"/>
              </a:rPr>
              <a:t>同？                 </a:t>
            </a:r>
            <a:r>
              <a:rPr lang="en-US" altLang="zh-TW" sz="3000" dirty="0" smtClean="0">
                <a:solidFill>
                  <a:schemeClr val="tx1"/>
                </a:solidFill>
                <a:latin typeface="標楷體" pitchFamily="65" charset="-120"/>
              </a:rPr>
              <a:t> (103</a:t>
            </a:r>
            <a:r>
              <a:rPr lang="zh-TW" altLang="en-US" sz="3000" dirty="0" smtClean="0">
                <a:solidFill>
                  <a:schemeClr val="tx1"/>
                </a:solidFill>
                <a:latin typeface="標楷體" pitchFamily="65" charset="-120"/>
              </a:rPr>
              <a:t>統測</a:t>
            </a:r>
            <a:r>
              <a:rPr lang="en-US" altLang="zh-TW" sz="3000" dirty="0" smtClean="0">
                <a:solidFill>
                  <a:schemeClr val="tx1"/>
                </a:solidFill>
                <a:latin typeface="標楷體" pitchFamily="65" charset="-120"/>
              </a:rPr>
              <a:t>)</a:t>
            </a:r>
            <a:endParaRPr lang="zh-TW" altLang="en-US" sz="3000" dirty="0" smtClean="0">
              <a:solidFill>
                <a:schemeClr val="tx1"/>
              </a:solidFill>
              <a:latin typeface="標楷體" pitchFamily="65" charset="-120"/>
            </a:endParaRPr>
          </a:p>
          <a:p>
            <a:pPr marL="44450" indent="0">
              <a:lnSpc>
                <a:spcPct val="120000"/>
              </a:lnSpc>
              <a:spcBef>
                <a:spcPct val="0"/>
              </a:spcBef>
              <a:buFont typeface="Wingdings 2" pitchFamily="18" charset="2"/>
              <a:buNone/>
              <a:defRPr/>
            </a:pPr>
            <a:r>
              <a:rPr lang="en-US" altLang="zh-TW" sz="3000" dirty="0" smtClean="0">
                <a:solidFill>
                  <a:schemeClr val="tx1"/>
                </a:solidFill>
                <a:latin typeface="標楷體" pitchFamily="65" charset="-120"/>
              </a:rPr>
              <a:t>        (A)</a:t>
            </a:r>
            <a:r>
              <a:rPr lang="zh-TW" altLang="en-US" sz="3000" dirty="0" smtClean="0">
                <a:solidFill>
                  <a:schemeClr val="tx1"/>
                </a:solidFill>
                <a:latin typeface="標楷體" pitchFamily="65" charset="-120"/>
              </a:rPr>
              <a:t>「寄」蜉蝣於天地／到臺北以後</a:t>
            </a:r>
            <a:r>
              <a:rPr lang="en-US" altLang="zh-TW" sz="3000" dirty="0" smtClean="0">
                <a:solidFill>
                  <a:schemeClr val="tx1"/>
                </a:solidFill>
                <a:latin typeface="標楷體" pitchFamily="65" charset="-120"/>
              </a:rPr>
              <a:t>			</a:t>
            </a:r>
            <a:r>
              <a:rPr lang="zh-TW" altLang="en-US" sz="3000" dirty="0" smtClean="0">
                <a:solidFill>
                  <a:schemeClr val="tx1"/>
                </a:solidFill>
                <a:latin typeface="標楷體" pitchFamily="65" charset="-120"/>
              </a:rPr>
              <a:t>，學校宿舍成為我的「寄」身之處　</a:t>
            </a:r>
          </a:p>
          <a:p>
            <a:pPr marL="44450" indent="0">
              <a:lnSpc>
                <a:spcPct val="120000"/>
              </a:lnSpc>
              <a:spcBef>
                <a:spcPct val="0"/>
              </a:spcBef>
              <a:buFont typeface="Wingdings 2" pitchFamily="18" charset="2"/>
              <a:buNone/>
              <a:defRPr/>
            </a:pPr>
            <a:r>
              <a:rPr lang="en-US" altLang="zh-TW" sz="3000" dirty="0" smtClean="0">
                <a:solidFill>
                  <a:schemeClr val="tx1"/>
                </a:solidFill>
                <a:latin typeface="標楷體" pitchFamily="65" charset="-120"/>
              </a:rPr>
              <a:t>        (B)</a:t>
            </a:r>
            <a:r>
              <a:rPr lang="zh-TW" altLang="en-US" sz="3000" dirty="0" smtClean="0">
                <a:solidFill>
                  <a:schemeClr val="tx1"/>
                </a:solidFill>
                <a:latin typeface="標楷體" pitchFamily="65" charset="-120"/>
              </a:rPr>
              <a:t>男女衣著，「悉」如外人／同學們得</a:t>
            </a:r>
            <a:r>
              <a:rPr lang="en-US" altLang="zh-TW" sz="3000" dirty="0" smtClean="0">
                <a:solidFill>
                  <a:schemeClr val="tx1"/>
                </a:solidFill>
                <a:latin typeface="標楷體" pitchFamily="65" charset="-120"/>
              </a:rPr>
              <a:t>		</a:t>
            </a:r>
            <a:r>
              <a:rPr lang="zh-TW" altLang="en-US" sz="3000" dirty="0" smtClean="0">
                <a:solidFill>
                  <a:schemeClr val="tx1"/>
                </a:solidFill>
                <a:latin typeface="標楷體" pitchFamily="65" charset="-120"/>
              </a:rPr>
              <a:t>「悉」此事，都感到十分訝異　</a:t>
            </a:r>
          </a:p>
          <a:p>
            <a:pPr marL="44450" indent="0">
              <a:lnSpc>
                <a:spcPct val="120000"/>
              </a:lnSpc>
              <a:spcBef>
                <a:spcPct val="0"/>
              </a:spcBef>
              <a:buFont typeface="Wingdings 2" pitchFamily="18" charset="2"/>
              <a:buNone/>
              <a:defRPr/>
            </a:pPr>
            <a:r>
              <a:rPr lang="en-US" altLang="zh-TW" sz="3000" dirty="0" smtClean="0">
                <a:solidFill>
                  <a:schemeClr val="tx1"/>
                </a:solidFill>
                <a:latin typeface="標楷體" pitchFamily="65" charset="-120"/>
              </a:rPr>
              <a:t>        (C)</a:t>
            </a:r>
            <a:r>
              <a:rPr lang="zh-TW" altLang="en-US" sz="3000" dirty="0" smtClean="0">
                <a:solidFill>
                  <a:schemeClr val="tx1"/>
                </a:solidFill>
                <a:latin typeface="標楷體" pitchFamily="65" charset="-120"/>
              </a:rPr>
              <a:t>遷客「騷」人，多會於此／公司即將</a:t>
            </a:r>
            <a:r>
              <a:rPr lang="en-US" altLang="zh-TW" sz="3000" dirty="0" smtClean="0">
                <a:solidFill>
                  <a:schemeClr val="tx1"/>
                </a:solidFill>
                <a:latin typeface="標楷體" pitchFamily="65" charset="-120"/>
              </a:rPr>
              <a:t>		</a:t>
            </a:r>
            <a:r>
              <a:rPr lang="zh-TW" altLang="en-US" sz="3000" dirty="0" smtClean="0">
                <a:solidFill>
                  <a:schemeClr val="tx1"/>
                </a:solidFill>
                <a:latin typeface="標楷體" pitchFamily="65" charset="-120"/>
              </a:rPr>
              <a:t>裁員的消息引起一陣「騷」動　</a:t>
            </a:r>
          </a:p>
          <a:p>
            <a:pPr marL="44450" indent="0">
              <a:lnSpc>
                <a:spcPct val="120000"/>
              </a:lnSpc>
              <a:spcBef>
                <a:spcPct val="0"/>
              </a:spcBef>
              <a:buFont typeface="Wingdings 2" pitchFamily="18" charset="2"/>
              <a:buNone/>
              <a:defRPr/>
            </a:pPr>
            <a:r>
              <a:rPr lang="en-US" altLang="zh-TW" sz="3000" dirty="0" smtClean="0">
                <a:solidFill>
                  <a:schemeClr val="tx1"/>
                </a:solidFill>
                <a:latin typeface="標楷體" pitchFamily="65" charset="-120"/>
              </a:rPr>
              <a:t>        (D)</a:t>
            </a:r>
            <a:r>
              <a:rPr lang="zh-TW" altLang="en-US" sz="3000" dirty="0" smtClean="0">
                <a:solidFill>
                  <a:schemeClr val="tx1"/>
                </a:solidFill>
                <a:latin typeface="標楷體" pitchFamily="65" charset="-120"/>
              </a:rPr>
              <a:t>引氣不齊，巧拙有「素」／領國家俸</a:t>
            </a:r>
            <a:r>
              <a:rPr lang="en-US" altLang="zh-TW" sz="3000" dirty="0" smtClean="0">
                <a:solidFill>
                  <a:schemeClr val="tx1"/>
                </a:solidFill>
                <a:latin typeface="標楷體" pitchFamily="65" charset="-120"/>
              </a:rPr>
              <a:t>		</a:t>
            </a:r>
            <a:r>
              <a:rPr lang="zh-TW" altLang="en-US" sz="3000" dirty="0" smtClean="0">
                <a:solidFill>
                  <a:schemeClr val="tx1"/>
                </a:solidFill>
                <a:latin typeface="標楷體" pitchFamily="65" charset="-120"/>
              </a:rPr>
              <a:t>祿的公務員豈能尸位「素」餐  </a:t>
            </a:r>
          </a:p>
          <a:p>
            <a:pPr marL="44450" indent="0">
              <a:lnSpc>
                <a:spcPct val="120000"/>
              </a:lnSpc>
              <a:spcBef>
                <a:spcPct val="0"/>
              </a:spcBef>
              <a:buFont typeface="Wingdings 2" pitchFamily="18" charset="2"/>
              <a:buNone/>
              <a:defRPr/>
            </a:pPr>
            <a:endParaRPr lang="en-US" altLang="zh-TW" sz="3200" dirty="0" smtClean="0">
              <a:solidFill>
                <a:schemeClr val="tx1"/>
              </a:solidFill>
              <a:latin typeface="標楷體" pitchFamily="65" charset="-120"/>
            </a:endParaRPr>
          </a:p>
        </p:txBody>
      </p:sp>
      <p:sp>
        <p:nvSpPr>
          <p:cNvPr id="369667" name="Text Box 3"/>
          <p:cNvSpPr txBox="1">
            <a:spLocks noChangeArrowheads="1"/>
          </p:cNvSpPr>
          <p:nvPr/>
        </p:nvSpPr>
        <p:spPr bwMode="auto">
          <a:xfrm>
            <a:off x="684213" y="692150"/>
            <a:ext cx="935037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1pPr>
            <a:lvl2pPr marL="742950" indent="-285750">
              <a:defRPr sz="28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2pPr>
            <a:lvl3pPr marL="1143000" indent="-228600">
              <a:defRPr sz="16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3pPr>
            <a:lvl4pPr marL="1600200" indent="-228600">
              <a:defRPr sz="14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4pPr>
            <a:lvl5pPr marL="2057400" indent="-228600"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9pPr>
          </a:lstStyle>
          <a:p>
            <a:pPr algn="just" eaLnBrk="0" hangingPunct="0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None/>
            </a:pPr>
            <a:r>
              <a:rPr lang="en-US" altLang="zh-TW" sz="3200" dirty="0">
                <a:solidFill>
                  <a:srgbClr val="FF0000"/>
                </a:solidFill>
                <a:latin typeface="標楷體" pitchFamily="65" charset="-120"/>
              </a:rPr>
              <a:t>A</a:t>
            </a:r>
          </a:p>
        </p:txBody>
      </p:sp>
      <p:pic>
        <p:nvPicPr>
          <p:cNvPr id="168964" name="Picture 4" descr="下一頁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6165850"/>
            <a:ext cx="13684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6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96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96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4294967295"/>
          </p:nvPr>
        </p:nvSpPr>
        <p:spPr>
          <a:xfrm>
            <a:off x="684213" y="1052513"/>
            <a:ext cx="8763000" cy="4406900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20000"/>
              </a:lnSpc>
              <a:spcBef>
                <a:spcPct val="0"/>
              </a:spcBef>
              <a:buFont typeface="Wingdings 2" pitchFamily="18" charset="2"/>
              <a:buNone/>
              <a:defRPr/>
            </a:pPr>
            <a:r>
              <a:rPr lang="zh-TW" altLang="en-US" sz="3200" dirty="0" smtClean="0">
                <a:solidFill>
                  <a:srgbClr val="FF3300"/>
                </a:solidFill>
                <a:latin typeface="標楷體" pitchFamily="65" charset="-120"/>
              </a:rPr>
              <a:t>(</a:t>
            </a:r>
            <a:r>
              <a:rPr lang="en-US" altLang="zh-TW" sz="3200" dirty="0" smtClean="0">
                <a:solidFill>
                  <a:srgbClr val="FF3300"/>
                </a:solidFill>
                <a:latin typeface="標楷體" pitchFamily="65" charset="-120"/>
              </a:rPr>
              <a:t>A)</a:t>
            </a:r>
            <a:r>
              <a:rPr lang="zh-TW" altLang="zh-TW" sz="3200" dirty="0" smtClean="0">
                <a:solidFill>
                  <a:srgbClr val="FF3300"/>
                </a:solidFill>
                <a:latin typeface="標楷體" pitchFamily="65" charset="-120"/>
              </a:rPr>
              <a:t>暫時的託身。</a:t>
            </a:r>
            <a:endParaRPr lang="zh-TW" altLang="en-US" sz="3200" dirty="0" smtClean="0">
              <a:solidFill>
                <a:srgbClr val="FF3300"/>
              </a:solidFill>
              <a:latin typeface="標楷體" pitchFamily="65" charset="-120"/>
            </a:endParaRPr>
          </a:p>
          <a:p>
            <a:pPr>
              <a:lnSpc>
                <a:spcPct val="120000"/>
              </a:lnSpc>
              <a:spcBef>
                <a:spcPct val="0"/>
              </a:spcBef>
              <a:buFont typeface="Wingdings 2" pitchFamily="18" charset="2"/>
              <a:buNone/>
              <a:defRPr/>
            </a:pPr>
            <a:r>
              <a:rPr lang="en-US" altLang="zh-TW" sz="3200" dirty="0" smtClean="0">
                <a:solidFill>
                  <a:srgbClr val="FF3300"/>
                </a:solidFill>
                <a:latin typeface="標楷體" pitchFamily="65" charset="-120"/>
              </a:rPr>
              <a:t>(B)</a:t>
            </a:r>
            <a:r>
              <a:rPr lang="zh-TW" altLang="en-US" sz="3200" dirty="0" smtClean="0">
                <a:solidFill>
                  <a:srgbClr val="FF3300"/>
                </a:solidFill>
                <a:latin typeface="標楷體" pitchFamily="65" charset="-120"/>
              </a:rPr>
              <a:t>全／知道。</a:t>
            </a:r>
          </a:p>
          <a:p>
            <a:pPr>
              <a:lnSpc>
                <a:spcPct val="120000"/>
              </a:lnSpc>
              <a:spcBef>
                <a:spcPct val="0"/>
              </a:spcBef>
              <a:buFont typeface="Wingdings 2" pitchFamily="18" charset="2"/>
              <a:buNone/>
              <a:defRPr/>
            </a:pPr>
            <a:r>
              <a:rPr lang="en-US" altLang="zh-TW" sz="3200" dirty="0" smtClean="0">
                <a:solidFill>
                  <a:srgbClr val="FF3300"/>
                </a:solidFill>
                <a:latin typeface="標楷體" pitchFamily="65" charset="-120"/>
              </a:rPr>
              <a:t>(C)</a:t>
            </a:r>
            <a:r>
              <a:rPr lang="zh-TW" altLang="en-US" sz="3200" dirty="0" smtClean="0">
                <a:solidFill>
                  <a:srgbClr val="FF3300"/>
                </a:solidFill>
                <a:latin typeface="標楷體" pitchFamily="65" charset="-120"/>
              </a:rPr>
              <a:t>憂愁／擾亂。</a:t>
            </a:r>
          </a:p>
          <a:p>
            <a:pPr>
              <a:lnSpc>
                <a:spcPct val="120000"/>
              </a:lnSpc>
              <a:spcBef>
                <a:spcPct val="0"/>
              </a:spcBef>
              <a:buFont typeface="Wingdings 2" pitchFamily="18" charset="2"/>
              <a:buNone/>
              <a:defRPr/>
            </a:pPr>
            <a:r>
              <a:rPr lang="en-US" altLang="zh-TW" sz="3200" dirty="0" smtClean="0">
                <a:solidFill>
                  <a:srgbClr val="FF3300"/>
                </a:solidFill>
                <a:latin typeface="標楷體" pitchFamily="65" charset="-120"/>
              </a:rPr>
              <a:t>(D)</a:t>
            </a:r>
            <a:r>
              <a:rPr lang="zh-TW" altLang="en-US" sz="3200" dirty="0" smtClean="0">
                <a:solidFill>
                  <a:srgbClr val="FF3300"/>
                </a:solidFill>
                <a:latin typeface="標楷體" pitchFamily="65" charset="-120"/>
              </a:rPr>
              <a:t>本質，此喻作家的才情／空的、平白的。</a:t>
            </a:r>
          </a:p>
          <a:p>
            <a:pPr>
              <a:lnSpc>
                <a:spcPct val="120000"/>
              </a:lnSpc>
              <a:spcBef>
                <a:spcPct val="0"/>
              </a:spcBef>
              <a:buFont typeface="Wingdings 2" pitchFamily="18" charset="2"/>
              <a:buNone/>
              <a:defRPr/>
            </a:pPr>
            <a:r>
              <a:rPr lang="zh-TW" altLang="en-US" sz="3200" dirty="0" smtClean="0">
                <a:solidFill>
                  <a:srgbClr val="FF3300"/>
                </a:solidFill>
                <a:latin typeface="標楷體" pitchFamily="65" charset="-120"/>
              </a:rPr>
              <a:t>	  尸位素餐：占著職位享受俸祿而不做事。</a:t>
            </a:r>
          </a:p>
        </p:txBody>
      </p:sp>
      <p:sp>
        <p:nvSpPr>
          <p:cNvPr id="169987" name="Text Box 3"/>
          <p:cNvSpPr txBox="1">
            <a:spLocks noChangeArrowheads="1"/>
          </p:cNvSpPr>
          <p:nvPr/>
        </p:nvSpPr>
        <p:spPr bwMode="auto">
          <a:xfrm>
            <a:off x="684213" y="0"/>
            <a:ext cx="180022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1pPr>
            <a:lvl2pPr marL="742950" indent="-285750">
              <a:defRPr sz="28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2pPr>
            <a:lvl3pPr marL="1143000" indent="-228600">
              <a:defRPr sz="16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3pPr>
            <a:lvl4pPr marL="1600200" indent="-228600">
              <a:defRPr sz="14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4pPr>
            <a:lvl5pPr marL="2057400" indent="-228600"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kumimoji="0" lang="zh-TW" altLang="zh-TW" sz="3200">
                <a:solidFill>
                  <a:schemeClr val="bg1"/>
                </a:solidFill>
                <a:latin typeface="Franklin Gothic Medium" pitchFamily="34" charset="0"/>
              </a:rPr>
              <a:t>解析：</a:t>
            </a:r>
            <a:endParaRPr kumimoji="0" lang="zh-TW" altLang="en-US" sz="3200">
              <a:solidFill>
                <a:schemeClr val="bg1"/>
              </a:solidFill>
              <a:latin typeface="Franklin Gothic Medium" pitchFamily="34" charset="0"/>
            </a:endParaRPr>
          </a:p>
        </p:txBody>
      </p:sp>
      <p:sp>
        <p:nvSpPr>
          <p:cNvPr id="169988" name="Text Box 4"/>
          <p:cNvSpPr txBox="1">
            <a:spLocks noChangeArrowheads="1"/>
          </p:cNvSpPr>
          <p:nvPr/>
        </p:nvSpPr>
        <p:spPr bwMode="auto">
          <a:xfrm>
            <a:off x="684213" y="4365625"/>
            <a:ext cx="7129462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1pPr>
            <a:lvl2pPr marL="742950" indent="-285750">
              <a:defRPr sz="28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2pPr>
            <a:lvl3pPr marL="1143000" indent="-228600">
              <a:defRPr sz="16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3pPr>
            <a:lvl4pPr marL="1600200" indent="-228600">
              <a:defRPr sz="14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4pPr>
            <a:lvl5pPr marL="2057400" indent="-228600"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kumimoji="0" lang="en-US" altLang="zh-TW" sz="3000" b="0">
                <a:solidFill>
                  <a:schemeClr val="tx1"/>
                </a:solidFill>
                <a:latin typeface="標楷體" pitchFamily="65" charset="-120"/>
              </a:rPr>
              <a:t>‧</a:t>
            </a:r>
            <a:r>
              <a:rPr kumimoji="0" lang="zh-TW" altLang="en-US" sz="3000" b="0">
                <a:solidFill>
                  <a:schemeClr val="tx1"/>
                </a:solidFill>
                <a:latin typeface="Franklin Gothic Medium" pitchFamily="34" charset="0"/>
              </a:rPr>
              <a:t>本題測驗學生</a:t>
            </a:r>
            <a:r>
              <a:rPr kumimoji="0" lang="zh-TW" altLang="en-US" sz="3000">
                <a:solidFill>
                  <a:schemeClr val="tx1"/>
                </a:solidFill>
                <a:latin typeface="Franklin Gothic Medium" pitchFamily="34" charset="0"/>
              </a:rPr>
              <a:t>字、詞義解釋的能力</a:t>
            </a:r>
            <a:r>
              <a:rPr kumimoji="0" lang="zh-TW" altLang="en-US" sz="3000" b="0">
                <a:solidFill>
                  <a:schemeClr val="tx1"/>
                </a:solidFill>
                <a:latin typeface="Franklin Gothic Medium" pitchFamily="34" charset="0"/>
              </a:rPr>
              <a:t>。</a:t>
            </a:r>
          </a:p>
        </p:txBody>
      </p:sp>
      <p:pic>
        <p:nvPicPr>
          <p:cNvPr id="169989" name="Picture 7" descr="下一頁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5575" y="6165850"/>
            <a:ext cx="13684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Text Box 4"/>
          <p:cNvSpPr txBox="1">
            <a:spLocks noChangeArrowheads="1"/>
          </p:cNvSpPr>
          <p:nvPr/>
        </p:nvSpPr>
        <p:spPr bwMode="auto">
          <a:xfrm>
            <a:off x="755650" y="44450"/>
            <a:ext cx="180022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 sz="20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1pPr>
            <a:lvl2pPr marL="742950" indent="-285750">
              <a:defRPr kumimoji="1" sz="28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2pPr>
            <a:lvl3pPr marL="1143000" indent="-228600">
              <a:defRPr kumimoji="1" sz="16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3pPr>
            <a:lvl4pPr marL="1600200" indent="-228600">
              <a:defRPr kumimoji="1" sz="14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4pPr>
            <a:lvl5pPr marL="2057400" indent="-22860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5pPr>
            <a:lvl6pPr marL="2514600" indent="-228600" eaLnBrk="0" hangingPunct="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6pPr>
            <a:lvl7pPr marL="2971800" indent="-228600" eaLnBrk="0" hangingPunct="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7pPr>
            <a:lvl8pPr marL="3429000" indent="-228600" eaLnBrk="0" hangingPunct="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8pPr>
            <a:lvl9pPr marL="3886200" indent="-228600" eaLnBrk="0" hangingPunct="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kumimoji="0" lang="zh-TW" altLang="zh-TW" sz="3200">
                <a:solidFill>
                  <a:schemeClr val="bg1"/>
                </a:solidFill>
                <a:latin typeface="Franklin Gothic Medium" pitchFamily="34" charset="0"/>
                <a:ea typeface="標楷體" pitchFamily="65" charset="-120"/>
              </a:rPr>
              <a:t>語譯：</a:t>
            </a:r>
            <a:endParaRPr kumimoji="0" lang="zh-TW" altLang="en-US" sz="3200">
              <a:solidFill>
                <a:schemeClr val="bg1"/>
              </a:solidFill>
              <a:latin typeface="Franklin Gothic Medium" pitchFamily="34" charset="0"/>
              <a:ea typeface="標楷體" pitchFamily="65" charset="-120"/>
            </a:endParaRPr>
          </a:p>
        </p:txBody>
      </p:sp>
      <p:sp>
        <p:nvSpPr>
          <p:cNvPr id="2" name="內容版面配置區 1"/>
          <p:cNvSpPr>
            <a:spLocks/>
          </p:cNvSpPr>
          <p:nvPr/>
        </p:nvSpPr>
        <p:spPr bwMode="auto">
          <a:xfrm>
            <a:off x="504825" y="966788"/>
            <a:ext cx="8459788" cy="440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73050" indent="-228600">
              <a:lnSpc>
                <a:spcPct val="120000"/>
              </a:lnSpc>
              <a:buClr>
                <a:schemeClr val="accent1"/>
              </a:buClr>
              <a:buFont typeface="Wingdings 2" pitchFamily="18" charset="2"/>
              <a:buNone/>
            </a:pPr>
            <a:r>
              <a:rPr lang="zh-TW" altLang="en-US" sz="3200" b="0">
                <a:solidFill>
                  <a:srgbClr val="FF3300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en-US" altLang="zh-TW" sz="3200" b="0">
                <a:solidFill>
                  <a:srgbClr val="FF3300"/>
                </a:solidFill>
                <a:latin typeface="標楷體" pitchFamily="65" charset="-120"/>
                <a:ea typeface="標楷體" pitchFamily="65" charset="-120"/>
              </a:rPr>
              <a:t>A)</a:t>
            </a:r>
            <a:r>
              <a:rPr lang="zh-TW" altLang="zh-TW" sz="3200" b="0">
                <a:solidFill>
                  <a:srgbClr val="FF3300"/>
                </a:solidFill>
                <a:latin typeface="標楷體" pitchFamily="65" charset="-120"/>
                <a:ea typeface="標楷體" pitchFamily="65" charset="-120"/>
              </a:rPr>
              <a:t>生命短暫就像蜉蝣般寄居在天地之間。出自蘇軾</a:t>
            </a:r>
            <a:r>
              <a:rPr lang="en-US" altLang="zh-TW" sz="3200" b="0">
                <a:solidFill>
                  <a:srgbClr val="FF3300"/>
                </a:solidFill>
                <a:latin typeface="標楷體" pitchFamily="65" charset="-120"/>
                <a:ea typeface="標楷體" pitchFamily="65" charset="-120"/>
              </a:rPr>
              <a:t>〈</a:t>
            </a:r>
            <a:r>
              <a:rPr lang="zh-TW" altLang="zh-TW" sz="3200" b="0">
                <a:solidFill>
                  <a:srgbClr val="FF3300"/>
                </a:solidFill>
                <a:latin typeface="標楷體" pitchFamily="65" charset="-120"/>
                <a:ea typeface="標楷體" pitchFamily="65" charset="-120"/>
              </a:rPr>
              <a:t>赤壁賦〉。</a:t>
            </a:r>
            <a:endParaRPr lang="zh-TW" altLang="en-US" sz="3200" b="0">
              <a:solidFill>
                <a:srgbClr val="FF3300"/>
              </a:solidFill>
              <a:latin typeface="標楷體" pitchFamily="65" charset="-120"/>
              <a:ea typeface="標楷體" pitchFamily="65" charset="-120"/>
            </a:endParaRPr>
          </a:p>
          <a:p>
            <a:pPr marL="273050" indent="-228600">
              <a:lnSpc>
                <a:spcPct val="120000"/>
              </a:lnSpc>
              <a:buClr>
                <a:schemeClr val="accent1"/>
              </a:buClr>
              <a:buFont typeface="Wingdings 2" pitchFamily="18" charset="2"/>
              <a:buNone/>
            </a:pPr>
            <a:r>
              <a:rPr lang="en-US" altLang="zh-TW" sz="3200" b="0">
                <a:solidFill>
                  <a:srgbClr val="FF3300"/>
                </a:solidFill>
                <a:latin typeface="標楷體" pitchFamily="65" charset="-120"/>
                <a:ea typeface="標楷體" pitchFamily="65" charset="-120"/>
              </a:rPr>
              <a:t>(B)</a:t>
            </a:r>
            <a:r>
              <a:rPr lang="zh-TW" altLang="en-US" sz="3200" b="0">
                <a:solidFill>
                  <a:srgbClr val="FF3300"/>
                </a:solidFill>
                <a:latin typeface="標楷體" pitchFamily="65" charset="-120"/>
                <a:ea typeface="標楷體" pitchFamily="65" charset="-120"/>
              </a:rPr>
              <a:t>男女所穿的衣服全像外地人。出自陶淵明</a:t>
            </a:r>
            <a:r>
              <a:rPr lang="en-US" altLang="zh-TW" sz="3200" b="0">
                <a:solidFill>
                  <a:srgbClr val="FF3300"/>
                </a:solidFill>
                <a:latin typeface="標楷體" pitchFamily="65" charset="-120"/>
                <a:ea typeface="標楷體" pitchFamily="65" charset="-120"/>
              </a:rPr>
              <a:t>	 〈</a:t>
            </a:r>
            <a:r>
              <a:rPr lang="zh-TW" altLang="en-US" sz="3200" b="0">
                <a:solidFill>
                  <a:srgbClr val="FF3300"/>
                </a:solidFill>
                <a:latin typeface="標楷體" pitchFamily="65" charset="-120"/>
                <a:ea typeface="標楷體" pitchFamily="65" charset="-120"/>
              </a:rPr>
              <a:t>桃花源記</a:t>
            </a:r>
            <a:r>
              <a:rPr lang="en-US" altLang="zh-TW" sz="3200" b="0">
                <a:solidFill>
                  <a:srgbClr val="FF3300"/>
                </a:solidFill>
                <a:latin typeface="標楷體" pitchFamily="65" charset="-120"/>
                <a:ea typeface="標楷體" pitchFamily="65" charset="-120"/>
              </a:rPr>
              <a:t>〉</a:t>
            </a:r>
            <a:r>
              <a:rPr lang="zh-TW" altLang="en-US" sz="3200" b="0">
                <a:solidFill>
                  <a:srgbClr val="FF3300"/>
                </a:solidFill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zh-TW" sz="3200" b="0">
                <a:solidFill>
                  <a:srgbClr val="FF3300"/>
                </a:solidFill>
                <a:latin typeface="標楷體" pitchFamily="65" charset="-120"/>
                <a:ea typeface="標楷體" pitchFamily="65" charset="-120"/>
              </a:rPr>
              <a:t>。</a:t>
            </a:r>
            <a:endParaRPr lang="zh-TW" altLang="en-US" sz="3200" b="0">
              <a:solidFill>
                <a:srgbClr val="FF3300"/>
              </a:solidFill>
              <a:latin typeface="標楷體" pitchFamily="65" charset="-120"/>
              <a:ea typeface="標楷體" pitchFamily="65" charset="-120"/>
            </a:endParaRPr>
          </a:p>
          <a:p>
            <a:pPr marL="273050" indent="-228600">
              <a:lnSpc>
                <a:spcPct val="120000"/>
              </a:lnSpc>
              <a:buClr>
                <a:schemeClr val="accent1"/>
              </a:buClr>
              <a:buFont typeface="Wingdings 2" pitchFamily="18" charset="2"/>
              <a:buNone/>
            </a:pPr>
            <a:r>
              <a:rPr lang="en-US" altLang="zh-TW" sz="3200" b="0">
                <a:solidFill>
                  <a:srgbClr val="FF3300"/>
                </a:solidFill>
                <a:latin typeface="標楷體" pitchFamily="65" charset="-120"/>
                <a:ea typeface="標楷體" pitchFamily="65" charset="-120"/>
              </a:rPr>
              <a:t>(C)</a:t>
            </a:r>
            <a:r>
              <a:rPr lang="zh-TW" altLang="en-US" sz="3200" b="0">
                <a:solidFill>
                  <a:srgbClr val="FF3300"/>
                </a:solidFill>
                <a:latin typeface="標楷體" pitchFamily="65" charset="-120"/>
                <a:ea typeface="標楷體" pitchFamily="65" charset="-120"/>
              </a:rPr>
              <a:t>遭到貶謫放逐的官員和多愁善感的詩人，常聚會於此。出自范仲淹</a:t>
            </a:r>
            <a:r>
              <a:rPr lang="en-US" altLang="zh-TW" sz="3200" b="0">
                <a:solidFill>
                  <a:srgbClr val="FF3300"/>
                </a:solidFill>
                <a:latin typeface="標楷體" pitchFamily="65" charset="-120"/>
                <a:ea typeface="標楷體" pitchFamily="65" charset="-120"/>
              </a:rPr>
              <a:t>〈</a:t>
            </a:r>
            <a:r>
              <a:rPr lang="zh-TW" altLang="en-US" sz="3200" b="0">
                <a:solidFill>
                  <a:srgbClr val="FF3300"/>
                </a:solidFill>
                <a:latin typeface="標楷體" pitchFamily="65" charset="-120"/>
                <a:ea typeface="標楷體" pitchFamily="65" charset="-120"/>
              </a:rPr>
              <a:t>岳陽樓記</a:t>
            </a:r>
            <a:r>
              <a:rPr lang="en-US" altLang="zh-TW" sz="3200" b="0">
                <a:solidFill>
                  <a:srgbClr val="FF3300"/>
                </a:solidFill>
                <a:latin typeface="標楷體" pitchFamily="65" charset="-120"/>
                <a:ea typeface="標楷體" pitchFamily="65" charset="-120"/>
              </a:rPr>
              <a:t>〉</a:t>
            </a:r>
            <a:r>
              <a:rPr lang="zh-TW" altLang="zh-TW" sz="3200" b="0">
                <a:solidFill>
                  <a:srgbClr val="FF3300"/>
                </a:solidFill>
                <a:latin typeface="標楷體" pitchFamily="65" charset="-120"/>
                <a:ea typeface="標楷體" pitchFamily="65" charset="-120"/>
              </a:rPr>
              <a:t> 。</a:t>
            </a:r>
            <a:endParaRPr lang="zh-TW" altLang="en-US" sz="3200" b="0">
              <a:solidFill>
                <a:srgbClr val="FF3300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71012" name="Picture 6" descr="下一頁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5575" y="6165850"/>
            <a:ext cx="13684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內容版面配置區 1"/>
          <p:cNvSpPr>
            <a:spLocks noGrp="1"/>
          </p:cNvSpPr>
          <p:nvPr>
            <p:ph idx="4294967295"/>
          </p:nvPr>
        </p:nvSpPr>
        <p:spPr>
          <a:xfrm>
            <a:off x="201613" y="677863"/>
            <a:ext cx="8763000" cy="4406900"/>
          </a:xfrm>
        </p:spPr>
        <p:txBody>
          <a:bodyPr/>
          <a:lstStyle/>
          <a:p>
            <a:pPr marL="44450" indent="0" eaLnBrk="1" hangingPunct="1">
              <a:lnSpc>
                <a:spcPct val="105000"/>
              </a:lnSpc>
              <a:spcBef>
                <a:spcPct val="0"/>
              </a:spcBef>
              <a:buFont typeface="Wingdings 2" pitchFamily="18" charset="2"/>
              <a:buNone/>
            </a:pPr>
            <a:r>
              <a:rPr lang="en-US" altLang="zh-TW" sz="3200" smtClean="0">
                <a:solidFill>
                  <a:schemeClr val="tx1"/>
                </a:solidFill>
                <a:latin typeface="標楷體" pitchFamily="65" charset="-120"/>
              </a:rPr>
              <a:t>(    )3.</a:t>
            </a:r>
            <a:r>
              <a:rPr lang="zh-TW" altLang="en-US" sz="320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閱讀下文，推斷下列何者</a:t>
            </a:r>
            <a:r>
              <a:rPr lang="zh-TW" altLang="en-US" sz="3200" b="1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不符合</a:t>
            </a:r>
            <a:r>
              <a:rPr lang="zh-TW" altLang="en-US" sz="320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文中</a:t>
            </a:r>
          </a:p>
          <a:p>
            <a:pPr marL="44450" indent="0" eaLnBrk="1" hangingPunct="1">
              <a:lnSpc>
                <a:spcPct val="105000"/>
              </a:lnSpc>
              <a:spcBef>
                <a:spcPct val="0"/>
              </a:spcBef>
              <a:buFont typeface="Wingdings 2" pitchFamily="18" charset="2"/>
              <a:buNone/>
            </a:pPr>
            <a:r>
              <a:rPr lang="zh-TW" altLang="en-US" sz="320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        「老兵精神」的意涵？ </a:t>
            </a:r>
          </a:p>
          <a:p>
            <a:pPr marL="44450" indent="0" hangingPunct="1">
              <a:lnSpc>
                <a:spcPct val="105000"/>
              </a:lnSpc>
              <a:spcBef>
                <a:spcPct val="0"/>
              </a:spcBef>
              <a:buFont typeface="Wingdings 2" pitchFamily="18" charset="2"/>
              <a:buNone/>
            </a:pPr>
            <a:r>
              <a:rPr lang="zh-TW" altLang="en-US" sz="320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    </a:t>
            </a:r>
            <a:r>
              <a:rPr lang="zh-TW" altLang="en-US" sz="300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他們從戰爭的歲月裡走出來，從死亡的邊緣撤退，與武器告別，而將槍林彈雨轉化為夢境。然而，卻不得不投入另一個人生的戰場。他們已非年輕力壯的戰士，即使變為平民，卻仍然以老兵自居。犧牲奮鬥、奉獻創造、堅毅卓絕，是他們生命的基調，是一種「老兵精神」的發揮。走在橫貫公路上，當看到因開路而犧牲的那些老兵的墓和碑，你會虔誠地向他們致敬默哀；更會覺得浩然的「老兵精神」，橫貫島上。    （改寫自司徒衛</a:t>
            </a:r>
            <a:r>
              <a:rPr lang="zh-TW" altLang="zh-TW" sz="300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〈</a:t>
            </a:r>
            <a:r>
              <a:rPr lang="zh-TW" altLang="en-US" sz="300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老兵</a:t>
            </a:r>
            <a:r>
              <a:rPr lang="zh-TW" altLang="zh-TW" sz="300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〉</a:t>
            </a:r>
            <a:r>
              <a:rPr lang="zh-TW" altLang="en-US" sz="300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）</a:t>
            </a:r>
            <a:endParaRPr lang="en-US" altLang="zh-TW" sz="300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845827" name="Text Box 3"/>
          <p:cNvSpPr txBox="1">
            <a:spLocks noChangeArrowheads="1"/>
          </p:cNvSpPr>
          <p:nvPr/>
        </p:nvSpPr>
        <p:spPr bwMode="auto">
          <a:xfrm>
            <a:off x="755650" y="692150"/>
            <a:ext cx="935038" cy="60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 sz="20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1pPr>
            <a:lvl2pPr marL="742950" indent="-285750">
              <a:defRPr kumimoji="1" sz="28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2pPr>
            <a:lvl3pPr marL="1143000" indent="-228600">
              <a:defRPr kumimoji="1" sz="16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3pPr>
            <a:lvl4pPr marL="1600200" indent="-228600">
              <a:defRPr kumimoji="1" sz="14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4pPr>
            <a:lvl5pPr marL="2057400" indent="-22860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5pPr>
            <a:lvl6pPr marL="2514600" indent="-228600" eaLnBrk="0" hangingPunct="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6pPr>
            <a:lvl7pPr marL="2971800" indent="-228600" eaLnBrk="0" hangingPunct="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7pPr>
            <a:lvl8pPr marL="3429000" indent="-228600" eaLnBrk="0" hangingPunct="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8pPr>
            <a:lvl9pPr marL="3886200" indent="-228600" eaLnBrk="0" hangingPunct="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9pPr>
          </a:lstStyle>
          <a:p>
            <a:pPr algn="just" eaLnBrk="0" hangingPunct="0">
              <a:lnSpc>
                <a:spcPct val="105000"/>
              </a:lnSpc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None/>
            </a:pPr>
            <a:r>
              <a:rPr lang="en-US" altLang="zh-TW" sz="32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C</a:t>
            </a:r>
          </a:p>
        </p:txBody>
      </p:sp>
      <p:pic>
        <p:nvPicPr>
          <p:cNvPr id="172036" name="Picture 5" descr="下一頁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5575" y="6165850"/>
            <a:ext cx="13684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58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458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458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內容版面配置區 1"/>
          <p:cNvSpPr>
            <a:spLocks noGrp="1"/>
          </p:cNvSpPr>
          <p:nvPr>
            <p:ph idx="4294967295"/>
          </p:nvPr>
        </p:nvSpPr>
        <p:spPr>
          <a:xfrm>
            <a:off x="381000" y="1052513"/>
            <a:ext cx="8583613" cy="4406900"/>
          </a:xfrm>
        </p:spPr>
        <p:txBody>
          <a:bodyPr/>
          <a:lstStyle/>
          <a:p>
            <a:pPr marL="44450" indent="0" eaLnBrk="1" hangingPunct="1">
              <a:lnSpc>
                <a:spcPct val="125000"/>
              </a:lnSpc>
              <a:spcBef>
                <a:spcPct val="0"/>
              </a:spcBef>
              <a:buFont typeface="Wingdings 2" pitchFamily="18" charset="2"/>
              <a:buNone/>
            </a:pPr>
            <a:r>
              <a:rPr lang="en-US" altLang="zh-TW" sz="3200" smtClean="0">
                <a:solidFill>
                  <a:schemeClr val="tx1"/>
                </a:solidFill>
                <a:latin typeface="標楷體" pitchFamily="65" charset="-120"/>
              </a:rPr>
              <a:t>(    )3.</a:t>
            </a:r>
            <a:r>
              <a:rPr lang="zh-TW" altLang="en-US" sz="320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閱讀下文，推斷下列何者</a:t>
            </a:r>
            <a:r>
              <a:rPr lang="zh-TW" altLang="en-US" sz="3200" b="1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不符合</a:t>
            </a:r>
            <a:r>
              <a:rPr lang="zh-TW" altLang="en-US" sz="320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文中</a:t>
            </a:r>
          </a:p>
          <a:p>
            <a:pPr marL="44450" indent="0" eaLnBrk="1" hangingPunct="1">
              <a:lnSpc>
                <a:spcPct val="125000"/>
              </a:lnSpc>
              <a:spcBef>
                <a:spcPct val="0"/>
              </a:spcBef>
              <a:buFont typeface="Wingdings 2" pitchFamily="18" charset="2"/>
              <a:buNone/>
            </a:pPr>
            <a:r>
              <a:rPr lang="zh-TW" altLang="en-US" sz="320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        「老兵精神」的意涵？ </a:t>
            </a:r>
          </a:p>
          <a:p>
            <a:pPr marL="44450" indent="0" eaLnBrk="1" hangingPunct="1">
              <a:lnSpc>
                <a:spcPct val="125000"/>
              </a:lnSpc>
              <a:spcBef>
                <a:spcPct val="0"/>
              </a:spcBef>
              <a:buFont typeface="Wingdings 2" pitchFamily="18" charset="2"/>
              <a:buNone/>
            </a:pPr>
            <a:r>
              <a:rPr lang="zh-TW" altLang="en-US" sz="320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　　　　（</a:t>
            </a:r>
            <a:r>
              <a:rPr lang="en-US" altLang="zh-TW" sz="320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A</a:t>
            </a:r>
            <a:r>
              <a:rPr lang="zh-TW" altLang="en-US" sz="320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）老驥伏櫪，志在千里　</a:t>
            </a:r>
          </a:p>
          <a:p>
            <a:pPr marL="44450" indent="0" eaLnBrk="1" hangingPunct="1">
              <a:lnSpc>
                <a:spcPct val="125000"/>
              </a:lnSpc>
              <a:spcBef>
                <a:spcPct val="0"/>
              </a:spcBef>
              <a:buFont typeface="Wingdings 2" pitchFamily="18" charset="2"/>
              <a:buNone/>
            </a:pPr>
            <a:r>
              <a:rPr lang="zh-TW" altLang="en-US" sz="320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　　　　（</a:t>
            </a:r>
            <a:r>
              <a:rPr lang="en-US" altLang="zh-TW" sz="320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B</a:t>
            </a:r>
            <a:r>
              <a:rPr lang="zh-TW" altLang="en-US" sz="320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）烈士暮年，壯心不已　</a:t>
            </a:r>
          </a:p>
          <a:p>
            <a:pPr marL="44450" indent="0" eaLnBrk="1" hangingPunct="1">
              <a:lnSpc>
                <a:spcPct val="125000"/>
              </a:lnSpc>
              <a:spcBef>
                <a:spcPct val="0"/>
              </a:spcBef>
              <a:buFont typeface="Wingdings 2" pitchFamily="18" charset="2"/>
              <a:buNone/>
            </a:pPr>
            <a:r>
              <a:rPr lang="zh-TW" altLang="en-US" sz="320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　　　　（</a:t>
            </a:r>
            <a:r>
              <a:rPr lang="en-US" altLang="zh-TW" sz="320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C</a:t>
            </a:r>
            <a:r>
              <a:rPr lang="zh-TW" altLang="en-US" sz="320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）年壽有盡，榮樂止身　</a:t>
            </a:r>
          </a:p>
          <a:p>
            <a:pPr marL="44450" indent="0" eaLnBrk="1" hangingPunct="1">
              <a:lnSpc>
                <a:spcPct val="125000"/>
              </a:lnSpc>
              <a:spcBef>
                <a:spcPct val="0"/>
              </a:spcBef>
              <a:buFont typeface="Wingdings 2" pitchFamily="18" charset="2"/>
              <a:buNone/>
            </a:pPr>
            <a:r>
              <a:rPr lang="zh-TW" altLang="en-US" sz="320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　　　　（</a:t>
            </a:r>
            <a:r>
              <a:rPr lang="en-US" altLang="zh-TW" sz="320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D</a:t>
            </a:r>
            <a:r>
              <a:rPr lang="zh-TW" altLang="en-US" sz="320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）松柏後凋，正氣長存 </a:t>
            </a:r>
            <a:r>
              <a:rPr lang="en-US" altLang="zh-TW" sz="320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(104</a:t>
            </a:r>
            <a:r>
              <a:rPr lang="zh-TW" altLang="en-US" sz="320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統測</a:t>
            </a:r>
            <a:r>
              <a:rPr lang="en-US" altLang="zh-TW" sz="320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)</a:t>
            </a:r>
          </a:p>
        </p:txBody>
      </p:sp>
      <p:sp>
        <p:nvSpPr>
          <p:cNvPr id="848901" name="Text Box 5"/>
          <p:cNvSpPr txBox="1">
            <a:spLocks noChangeArrowheads="1"/>
          </p:cNvSpPr>
          <p:nvPr/>
        </p:nvSpPr>
        <p:spPr bwMode="auto">
          <a:xfrm>
            <a:off x="973138" y="1120775"/>
            <a:ext cx="935037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 sz="20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1pPr>
            <a:lvl2pPr marL="742950" indent="-285750">
              <a:defRPr kumimoji="1" sz="28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2pPr>
            <a:lvl3pPr marL="1143000" indent="-228600">
              <a:defRPr kumimoji="1" sz="16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3pPr>
            <a:lvl4pPr marL="1600200" indent="-228600">
              <a:defRPr kumimoji="1" sz="14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4pPr>
            <a:lvl5pPr marL="2057400" indent="-22860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5pPr>
            <a:lvl6pPr marL="2514600" indent="-228600" eaLnBrk="0" hangingPunct="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6pPr>
            <a:lvl7pPr marL="2971800" indent="-228600" eaLnBrk="0" hangingPunct="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7pPr>
            <a:lvl8pPr marL="3429000" indent="-228600" eaLnBrk="0" hangingPunct="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8pPr>
            <a:lvl9pPr marL="3886200" indent="-228600" eaLnBrk="0" hangingPunct="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9pPr>
          </a:lstStyle>
          <a:p>
            <a:pPr algn="just" eaLnBrk="0" hangingPunct="0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None/>
            </a:pPr>
            <a:r>
              <a:rPr lang="en-US" altLang="zh-TW" sz="320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C</a:t>
            </a:r>
          </a:p>
        </p:txBody>
      </p:sp>
      <p:pic>
        <p:nvPicPr>
          <p:cNvPr id="173060" name="Picture 6" descr="下一頁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5575" y="6165850"/>
            <a:ext cx="13684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89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489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489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4294967295"/>
          </p:nvPr>
        </p:nvSpPr>
        <p:spPr>
          <a:xfrm>
            <a:off x="468313" y="981075"/>
            <a:ext cx="8407400" cy="5111750"/>
          </a:xfrm>
        </p:spPr>
        <p:txBody>
          <a:bodyPr>
            <a:normAutofit fontScale="92500" lnSpcReduction="10000"/>
          </a:bodyPr>
          <a:lstStyle/>
          <a:p>
            <a:pPr hangingPunct="1">
              <a:spcBef>
                <a:spcPct val="0"/>
              </a:spcBef>
              <a:buFont typeface="Wingdings 2" pitchFamily="18" charset="2"/>
              <a:buNone/>
              <a:defRPr/>
            </a:pPr>
            <a:r>
              <a:rPr lang="en-US" altLang="zh-TW" sz="3000" dirty="0" smtClean="0">
                <a:solidFill>
                  <a:srgbClr val="FF3300"/>
                </a:solidFill>
                <a:latin typeface="標楷體" pitchFamily="65" charset="-120"/>
                <a:ea typeface="標楷體" pitchFamily="65" charset="-120"/>
              </a:rPr>
              <a:t>(C)</a:t>
            </a:r>
            <a:r>
              <a:rPr lang="zh-TW" altLang="en-US" sz="3000" dirty="0" smtClean="0">
                <a:solidFill>
                  <a:srgbClr val="FF3300"/>
                </a:solidFill>
                <a:latin typeface="標楷體" pitchFamily="65" charset="-120"/>
                <a:ea typeface="標楷體" pitchFamily="65" charset="-120"/>
              </a:rPr>
              <a:t>指人的壽命有結束的時候，榮譽、快樂也只限</a:t>
            </a:r>
          </a:p>
          <a:p>
            <a:pPr hangingPunct="1">
              <a:spcBef>
                <a:spcPct val="0"/>
              </a:spcBef>
              <a:buFont typeface="Wingdings 2" pitchFamily="18" charset="2"/>
              <a:buNone/>
              <a:defRPr/>
            </a:pPr>
            <a:r>
              <a:rPr lang="zh-TW" altLang="en-US" sz="3000" dirty="0" smtClean="0">
                <a:solidFill>
                  <a:srgbClr val="FF3300"/>
                </a:solidFill>
                <a:latin typeface="標楷體" pitchFamily="65" charset="-120"/>
                <a:ea typeface="標楷體" pitchFamily="65" charset="-120"/>
              </a:rPr>
              <a:t>   於人的一生。出自曹丕</a:t>
            </a:r>
            <a:r>
              <a:rPr lang="en-US" altLang="zh-TW" sz="3000" dirty="0" smtClean="0">
                <a:solidFill>
                  <a:srgbClr val="FF3300"/>
                </a:solidFill>
                <a:latin typeface="標楷體" pitchFamily="65" charset="-120"/>
                <a:ea typeface="標楷體" pitchFamily="65" charset="-120"/>
              </a:rPr>
              <a:t>《</a:t>
            </a:r>
            <a:r>
              <a:rPr lang="zh-TW" altLang="en-US" sz="3000" dirty="0" smtClean="0">
                <a:solidFill>
                  <a:srgbClr val="FF3300"/>
                </a:solidFill>
                <a:latin typeface="標楷體" pitchFamily="65" charset="-120"/>
                <a:ea typeface="標楷體" pitchFamily="65" charset="-120"/>
              </a:rPr>
              <a:t>典論</a:t>
            </a:r>
            <a:r>
              <a:rPr lang="en-US" altLang="zh-TW" sz="3000" dirty="0" smtClean="0">
                <a:solidFill>
                  <a:srgbClr val="FF3300"/>
                </a:solidFill>
                <a:latin typeface="標楷體" pitchFamily="65" charset="-120"/>
                <a:ea typeface="標楷體" pitchFamily="65" charset="-120"/>
              </a:rPr>
              <a:t>‧</a:t>
            </a:r>
            <a:r>
              <a:rPr lang="zh-TW" altLang="en-US" sz="3000" dirty="0" smtClean="0">
                <a:solidFill>
                  <a:srgbClr val="FF3300"/>
                </a:solidFill>
                <a:latin typeface="標楷體" pitchFamily="65" charset="-120"/>
                <a:ea typeface="標楷體" pitchFamily="65" charset="-120"/>
              </a:rPr>
              <a:t>論文</a:t>
            </a:r>
            <a:r>
              <a:rPr lang="en-US" altLang="zh-TW" sz="3000" dirty="0" smtClean="0">
                <a:solidFill>
                  <a:srgbClr val="FF3300"/>
                </a:solidFill>
                <a:latin typeface="標楷體" pitchFamily="65" charset="-120"/>
                <a:ea typeface="標楷體" pitchFamily="65" charset="-120"/>
              </a:rPr>
              <a:t>》</a:t>
            </a:r>
            <a:r>
              <a:rPr lang="zh-TW" altLang="en-US" sz="3000" dirty="0" smtClean="0">
                <a:solidFill>
                  <a:srgbClr val="FF3300"/>
                </a:solidFill>
                <a:latin typeface="標楷體" pitchFamily="65" charset="-120"/>
                <a:ea typeface="標楷體" pitchFamily="65" charset="-120"/>
              </a:rPr>
              <a:t>：「年</a:t>
            </a:r>
          </a:p>
          <a:p>
            <a:pPr hangingPunct="1">
              <a:spcBef>
                <a:spcPct val="0"/>
              </a:spcBef>
              <a:buNone/>
              <a:defRPr/>
            </a:pPr>
            <a:r>
              <a:rPr lang="zh-TW" altLang="en-US" sz="3000" dirty="0" smtClean="0">
                <a:solidFill>
                  <a:srgbClr val="FF3300"/>
                </a:solidFill>
                <a:latin typeface="標楷體" pitchFamily="65" charset="-120"/>
                <a:ea typeface="標楷體" pitchFamily="65" charset="-120"/>
              </a:rPr>
              <a:t>   壽有時而盡，榮樂止乎其</a:t>
            </a:r>
            <a:r>
              <a:rPr lang="zh-TW" altLang="en-US" sz="3000" dirty="0">
                <a:solidFill>
                  <a:srgbClr val="FF3300"/>
                </a:solidFill>
                <a:latin typeface="標楷體" pitchFamily="65" charset="-120"/>
                <a:ea typeface="標楷體" pitchFamily="65" charset="-120"/>
              </a:rPr>
              <a:t>身</a:t>
            </a:r>
            <a:r>
              <a:rPr lang="zh-TW" altLang="en-US" sz="3000" dirty="0" smtClean="0">
                <a:solidFill>
                  <a:srgbClr val="FF3300"/>
                </a:solidFill>
                <a:latin typeface="標楷體" pitchFamily="65" charset="-120"/>
                <a:ea typeface="標楷體" pitchFamily="65" charset="-120"/>
              </a:rPr>
              <a:t>。」</a:t>
            </a:r>
            <a:r>
              <a:rPr lang="zh-TW" altLang="en-US" sz="3000" dirty="0">
                <a:solidFill>
                  <a:srgbClr val="FF3300"/>
                </a:solidFill>
                <a:latin typeface="標楷體" pitchFamily="65" charset="-120"/>
                <a:ea typeface="標楷體" pitchFamily="65" charset="-120"/>
              </a:rPr>
              <a:t>題</a:t>
            </a:r>
            <a:r>
              <a:rPr lang="zh-TW" altLang="en-US" sz="3000" dirty="0" smtClean="0">
                <a:solidFill>
                  <a:srgbClr val="FF3300"/>
                </a:solidFill>
                <a:latin typeface="標楷體" pitchFamily="65" charset="-120"/>
                <a:ea typeface="標楷體" pitchFamily="65" charset="-120"/>
              </a:rPr>
              <a:t>幹內容未有</a:t>
            </a:r>
          </a:p>
          <a:p>
            <a:pPr hangingPunct="1">
              <a:spcBef>
                <a:spcPct val="0"/>
              </a:spcBef>
              <a:buFont typeface="Wingdings 2" pitchFamily="18" charset="2"/>
              <a:buNone/>
              <a:defRPr/>
            </a:pPr>
            <a:r>
              <a:rPr lang="zh-TW" altLang="en-US" sz="3000" dirty="0" smtClean="0">
                <a:solidFill>
                  <a:srgbClr val="FF3300"/>
                </a:solidFill>
                <a:latin typeface="標楷體" pitchFamily="65" charset="-120"/>
                <a:ea typeface="標楷體" pitchFamily="65" charset="-120"/>
              </a:rPr>
              <a:t>   「年壽有盡，榮樂止身」的敘述，故不符合。</a:t>
            </a:r>
          </a:p>
          <a:p>
            <a:pPr hangingPunct="1">
              <a:spcBef>
                <a:spcPct val="0"/>
              </a:spcBef>
              <a:buFont typeface="Wingdings 2" pitchFamily="18" charset="2"/>
              <a:buNone/>
              <a:defRPr/>
            </a:pPr>
            <a:r>
              <a:rPr lang="en-US" altLang="zh-TW" sz="3000" dirty="0" smtClean="0">
                <a:solidFill>
                  <a:srgbClr val="FF3300"/>
                </a:solidFill>
                <a:latin typeface="標楷體" pitchFamily="65" charset="-120"/>
                <a:ea typeface="標楷體" pitchFamily="65" charset="-120"/>
              </a:rPr>
              <a:t>(A)</a:t>
            </a:r>
            <a:r>
              <a:rPr lang="zh-TW" altLang="en-US" sz="3000" dirty="0" smtClean="0">
                <a:solidFill>
                  <a:srgbClr val="FF3300"/>
                </a:solidFill>
                <a:latin typeface="標楷體" pitchFamily="65" charset="-120"/>
                <a:ea typeface="標楷體" pitchFamily="65" charset="-120"/>
              </a:rPr>
              <a:t>意指好馬雖老了，伏在馬槽邊，仍想奔跑千里</a:t>
            </a:r>
          </a:p>
          <a:p>
            <a:pPr hangingPunct="1">
              <a:spcBef>
                <a:spcPct val="0"/>
              </a:spcBef>
              <a:buFont typeface="Wingdings 2" pitchFamily="18" charset="2"/>
              <a:buNone/>
              <a:defRPr/>
            </a:pPr>
            <a:r>
              <a:rPr lang="zh-TW" altLang="en-US" sz="3000" dirty="0" smtClean="0">
                <a:solidFill>
                  <a:srgbClr val="FF3300"/>
                </a:solidFill>
                <a:latin typeface="標楷體" pitchFamily="65" charset="-120"/>
                <a:ea typeface="標楷體" pitchFamily="65" charset="-120"/>
              </a:rPr>
              <a:t>   的路程。比喻年雖老而仍懷雄心壯志。出自曹</a:t>
            </a:r>
          </a:p>
          <a:p>
            <a:pPr hangingPunct="1">
              <a:spcBef>
                <a:spcPct val="0"/>
              </a:spcBef>
              <a:buFont typeface="Wingdings 2" pitchFamily="18" charset="2"/>
              <a:buNone/>
              <a:defRPr/>
            </a:pPr>
            <a:r>
              <a:rPr lang="zh-TW" altLang="en-US" sz="3000" dirty="0" smtClean="0">
                <a:solidFill>
                  <a:srgbClr val="FF3300"/>
                </a:solidFill>
                <a:latin typeface="標楷體" pitchFamily="65" charset="-120"/>
                <a:ea typeface="標楷體" pitchFamily="65" charset="-120"/>
              </a:rPr>
              <a:t>   操</a:t>
            </a:r>
            <a:r>
              <a:rPr lang="en-US" altLang="zh-TW" sz="3000" dirty="0" smtClean="0">
                <a:solidFill>
                  <a:srgbClr val="FF3300"/>
                </a:solidFill>
                <a:latin typeface="標楷體" pitchFamily="65" charset="-120"/>
                <a:ea typeface="標楷體" pitchFamily="65" charset="-120"/>
              </a:rPr>
              <a:t>〈</a:t>
            </a:r>
            <a:r>
              <a:rPr lang="zh-TW" altLang="en-US" sz="3000" dirty="0" smtClean="0">
                <a:solidFill>
                  <a:srgbClr val="FF3300"/>
                </a:solidFill>
                <a:latin typeface="標楷體" pitchFamily="65" charset="-120"/>
                <a:ea typeface="標楷體" pitchFamily="65" charset="-120"/>
              </a:rPr>
              <a:t>步出夏門行</a:t>
            </a:r>
            <a:r>
              <a:rPr lang="en-US" altLang="zh-TW" sz="3000" dirty="0" smtClean="0">
                <a:solidFill>
                  <a:srgbClr val="FF3300"/>
                </a:solidFill>
                <a:latin typeface="標楷體" pitchFamily="65" charset="-120"/>
                <a:ea typeface="標楷體" pitchFamily="65" charset="-120"/>
              </a:rPr>
              <a:t>〉</a:t>
            </a:r>
            <a:r>
              <a:rPr lang="zh-TW" altLang="en-US" sz="3000" dirty="0" smtClean="0">
                <a:solidFill>
                  <a:srgbClr val="FF3300"/>
                </a:solidFill>
                <a:latin typeface="標楷體" pitchFamily="65" charset="-120"/>
                <a:ea typeface="標楷體" pitchFamily="65" charset="-120"/>
              </a:rPr>
              <a:t>。</a:t>
            </a:r>
          </a:p>
          <a:p>
            <a:pPr hangingPunct="1">
              <a:spcBef>
                <a:spcPct val="0"/>
              </a:spcBef>
              <a:buFont typeface="Wingdings 2" pitchFamily="18" charset="2"/>
              <a:buNone/>
              <a:defRPr/>
            </a:pPr>
            <a:r>
              <a:rPr lang="en-US" altLang="zh-TW" sz="3000" dirty="0" smtClean="0">
                <a:solidFill>
                  <a:srgbClr val="FF3300"/>
                </a:solidFill>
                <a:latin typeface="標楷體" pitchFamily="65" charset="-120"/>
                <a:ea typeface="標楷體" pitchFamily="65" charset="-120"/>
              </a:rPr>
              <a:t>(B)</a:t>
            </a:r>
            <a:r>
              <a:rPr lang="zh-TW" altLang="en-US" sz="3000" dirty="0" smtClean="0">
                <a:solidFill>
                  <a:srgbClr val="FF3300"/>
                </a:solidFill>
                <a:latin typeface="標楷體" pitchFamily="65" charset="-120"/>
                <a:ea typeface="標楷體" pitchFamily="65" charset="-120"/>
              </a:rPr>
              <a:t>意指積極於建立功業者，年紀雖老卻仍懷雄心</a:t>
            </a:r>
          </a:p>
          <a:p>
            <a:pPr hangingPunct="1">
              <a:spcBef>
                <a:spcPct val="0"/>
              </a:spcBef>
              <a:buFont typeface="Wingdings 2" pitchFamily="18" charset="2"/>
              <a:buNone/>
              <a:defRPr/>
            </a:pPr>
            <a:r>
              <a:rPr lang="zh-TW" altLang="en-US" sz="3000" dirty="0" smtClean="0">
                <a:solidFill>
                  <a:srgbClr val="FF3300"/>
                </a:solidFill>
                <a:latin typeface="標楷體" pitchFamily="65" charset="-120"/>
                <a:ea typeface="標楷體" pitchFamily="65" charset="-120"/>
              </a:rPr>
              <a:t>   壯志。出自曹操</a:t>
            </a:r>
            <a:r>
              <a:rPr lang="en-US" altLang="zh-TW" sz="3000" dirty="0" smtClean="0">
                <a:solidFill>
                  <a:srgbClr val="FF3300"/>
                </a:solidFill>
                <a:latin typeface="標楷體" pitchFamily="65" charset="-120"/>
                <a:ea typeface="標楷體" pitchFamily="65" charset="-120"/>
              </a:rPr>
              <a:t>〈</a:t>
            </a:r>
            <a:r>
              <a:rPr lang="zh-TW" altLang="en-US" sz="3000" dirty="0" smtClean="0">
                <a:solidFill>
                  <a:srgbClr val="FF3300"/>
                </a:solidFill>
                <a:latin typeface="標楷體" pitchFamily="65" charset="-120"/>
                <a:ea typeface="標楷體" pitchFamily="65" charset="-120"/>
              </a:rPr>
              <a:t>步出夏門行</a:t>
            </a:r>
            <a:r>
              <a:rPr lang="en-US" altLang="zh-TW" sz="3000" dirty="0" smtClean="0">
                <a:solidFill>
                  <a:srgbClr val="FF3300"/>
                </a:solidFill>
                <a:latin typeface="標楷體" pitchFamily="65" charset="-120"/>
                <a:ea typeface="標楷體" pitchFamily="65" charset="-120"/>
              </a:rPr>
              <a:t>〉</a:t>
            </a:r>
            <a:r>
              <a:rPr lang="zh-TW" altLang="en-US" sz="3000" dirty="0" smtClean="0">
                <a:solidFill>
                  <a:srgbClr val="FF3300"/>
                </a:solidFill>
                <a:latin typeface="標楷體" pitchFamily="65" charset="-120"/>
                <a:ea typeface="標楷體" pitchFamily="65" charset="-120"/>
              </a:rPr>
              <a:t>。</a:t>
            </a:r>
          </a:p>
          <a:p>
            <a:pPr hangingPunct="1">
              <a:spcBef>
                <a:spcPct val="0"/>
              </a:spcBef>
              <a:buFont typeface="Wingdings 2" pitchFamily="18" charset="2"/>
              <a:buNone/>
              <a:defRPr/>
            </a:pPr>
            <a:r>
              <a:rPr lang="en-US" altLang="zh-TW" sz="3000" dirty="0" smtClean="0">
                <a:solidFill>
                  <a:srgbClr val="FF3300"/>
                </a:solidFill>
                <a:latin typeface="標楷體" pitchFamily="65" charset="-120"/>
                <a:ea typeface="標楷體" pitchFamily="65" charset="-120"/>
              </a:rPr>
              <a:t>(D)</a:t>
            </a:r>
            <a:r>
              <a:rPr lang="zh-TW" altLang="en-US" sz="3000" dirty="0" smtClean="0">
                <a:solidFill>
                  <a:srgbClr val="FF3300"/>
                </a:solidFill>
                <a:latin typeface="標楷體" pitchFamily="65" charset="-120"/>
                <a:ea typeface="標楷體" pitchFamily="65" charset="-120"/>
              </a:rPr>
              <a:t>「松柏後凋」，比喻君子處亂世或逆境時，仍</a:t>
            </a:r>
          </a:p>
          <a:p>
            <a:pPr hangingPunct="1">
              <a:spcBef>
                <a:spcPct val="0"/>
              </a:spcBef>
              <a:buFont typeface="Wingdings 2" pitchFamily="18" charset="2"/>
              <a:buNone/>
              <a:defRPr/>
            </a:pPr>
            <a:r>
              <a:rPr lang="zh-TW" altLang="en-US" sz="3000" dirty="0" smtClean="0">
                <a:solidFill>
                  <a:srgbClr val="FF3300"/>
                </a:solidFill>
                <a:latin typeface="標楷體" pitchFamily="65" charset="-120"/>
                <a:ea typeface="標楷體" pitchFamily="65" charset="-120"/>
              </a:rPr>
              <a:t>   能守正不苟，不改變其節操。出自顧炎武</a:t>
            </a:r>
            <a:r>
              <a:rPr lang="en-US" altLang="zh-TW" sz="3000" dirty="0" smtClean="0">
                <a:solidFill>
                  <a:srgbClr val="FF3300"/>
                </a:solidFill>
                <a:latin typeface="標楷體" pitchFamily="65" charset="-120"/>
                <a:ea typeface="標楷體" pitchFamily="65" charset="-120"/>
              </a:rPr>
              <a:t>〈</a:t>
            </a:r>
            <a:r>
              <a:rPr lang="zh-TW" altLang="en-US" sz="3000" dirty="0" smtClean="0">
                <a:solidFill>
                  <a:srgbClr val="FF3300"/>
                </a:solidFill>
                <a:latin typeface="標楷體" pitchFamily="65" charset="-120"/>
                <a:ea typeface="標楷體" pitchFamily="65" charset="-120"/>
              </a:rPr>
              <a:t>廉</a:t>
            </a:r>
          </a:p>
          <a:p>
            <a:pPr hangingPunct="1">
              <a:spcBef>
                <a:spcPct val="0"/>
              </a:spcBef>
              <a:buNone/>
              <a:defRPr/>
            </a:pPr>
            <a:r>
              <a:rPr lang="zh-TW" altLang="en-US" sz="3000" dirty="0" smtClean="0">
                <a:solidFill>
                  <a:srgbClr val="FF3300"/>
                </a:solidFill>
                <a:latin typeface="標楷體" pitchFamily="65" charset="-120"/>
                <a:ea typeface="標楷體" pitchFamily="65" charset="-120"/>
              </a:rPr>
              <a:t>   恥</a:t>
            </a:r>
            <a:r>
              <a:rPr lang="en-US" altLang="zh-TW" sz="3000" dirty="0" smtClean="0">
                <a:solidFill>
                  <a:srgbClr val="FF3300"/>
                </a:solidFill>
                <a:latin typeface="標楷體" pitchFamily="65" charset="-120"/>
                <a:ea typeface="標楷體" pitchFamily="65" charset="-120"/>
              </a:rPr>
              <a:t>〉</a:t>
            </a:r>
            <a:r>
              <a:rPr lang="zh-TW" altLang="en-US" sz="3000" dirty="0" smtClean="0">
                <a:solidFill>
                  <a:srgbClr val="FF3300"/>
                </a:solidFill>
                <a:latin typeface="標楷體" pitchFamily="65" charset="-120"/>
                <a:ea typeface="標楷體" pitchFamily="65" charset="-120"/>
              </a:rPr>
              <a:t>：「松柏後凋於</a:t>
            </a:r>
            <a:r>
              <a:rPr lang="zh-TW" altLang="en-US" sz="3000" dirty="0">
                <a:solidFill>
                  <a:srgbClr val="FF3300"/>
                </a:solidFill>
                <a:latin typeface="標楷體" pitchFamily="65" charset="-120"/>
                <a:ea typeface="標楷體" pitchFamily="65" charset="-120"/>
              </a:rPr>
              <a:t>歲寒</a:t>
            </a:r>
            <a:r>
              <a:rPr lang="zh-TW" altLang="en-US" sz="3000" dirty="0" smtClean="0">
                <a:solidFill>
                  <a:srgbClr val="FF3300"/>
                </a:solidFill>
                <a:latin typeface="標楷體" pitchFamily="65" charset="-120"/>
                <a:ea typeface="標楷體" pitchFamily="65" charset="-120"/>
              </a:rPr>
              <a:t>。」</a:t>
            </a:r>
          </a:p>
        </p:txBody>
      </p:sp>
      <p:sp>
        <p:nvSpPr>
          <p:cNvPr id="174083" name="Text Box 3"/>
          <p:cNvSpPr txBox="1">
            <a:spLocks noChangeArrowheads="1"/>
          </p:cNvSpPr>
          <p:nvPr/>
        </p:nvSpPr>
        <p:spPr bwMode="auto">
          <a:xfrm>
            <a:off x="755650" y="44450"/>
            <a:ext cx="180022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 sz="20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1pPr>
            <a:lvl2pPr marL="742950" indent="-285750">
              <a:defRPr kumimoji="1" sz="28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2pPr>
            <a:lvl3pPr marL="1143000" indent="-228600">
              <a:defRPr kumimoji="1" sz="16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3pPr>
            <a:lvl4pPr marL="1600200" indent="-228600">
              <a:defRPr kumimoji="1" sz="14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4pPr>
            <a:lvl5pPr marL="2057400" indent="-22860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5pPr>
            <a:lvl6pPr marL="2514600" indent="-228600" eaLnBrk="0" hangingPunct="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6pPr>
            <a:lvl7pPr marL="2971800" indent="-228600" eaLnBrk="0" hangingPunct="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7pPr>
            <a:lvl8pPr marL="3429000" indent="-228600" eaLnBrk="0" hangingPunct="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8pPr>
            <a:lvl9pPr marL="3886200" indent="-228600" eaLnBrk="0" hangingPunct="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kumimoji="0" lang="zh-TW" altLang="zh-TW" sz="3200">
                <a:solidFill>
                  <a:schemeClr val="bg1"/>
                </a:solidFill>
                <a:latin typeface="Franklin Gothic Medium" pitchFamily="34" charset="0"/>
                <a:ea typeface="標楷體" pitchFamily="65" charset="-120"/>
              </a:rPr>
              <a:t>解析：</a:t>
            </a:r>
            <a:endParaRPr kumimoji="0" lang="zh-TW" altLang="en-US" sz="3200">
              <a:solidFill>
                <a:schemeClr val="bg1"/>
              </a:solidFill>
              <a:latin typeface="Franklin Gothic Medium" pitchFamily="34" charset="0"/>
              <a:ea typeface="標楷體" pitchFamily="65" charset="-120"/>
            </a:endParaRPr>
          </a:p>
        </p:txBody>
      </p:sp>
      <p:sp>
        <p:nvSpPr>
          <p:cNvPr id="174084" name="Text Box 4"/>
          <p:cNvSpPr txBox="1">
            <a:spLocks noChangeArrowheads="1"/>
          </p:cNvSpPr>
          <p:nvPr/>
        </p:nvSpPr>
        <p:spPr bwMode="auto">
          <a:xfrm>
            <a:off x="395288" y="5649913"/>
            <a:ext cx="7129462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 sz="20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1pPr>
            <a:lvl2pPr marL="742950" indent="-285750">
              <a:defRPr kumimoji="1" sz="28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2pPr>
            <a:lvl3pPr marL="1143000" indent="-228600">
              <a:defRPr kumimoji="1" sz="16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3pPr>
            <a:lvl4pPr marL="1600200" indent="-228600">
              <a:defRPr kumimoji="1" sz="14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4pPr>
            <a:lvl5pPr marL="2057400" indent="-22860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5pPr>
            <a:lvl6pPr marL="2514600" indent="-228600" eaLnBrk="0" hangingPunct="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6pPr>
            <a:lvl7pPr marL="2971800" indent="-228600" eaLnBrk="0" hangingPunct="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7pPr>
            <a:lvl8pPr marL="3429000" indent="-228600" eaLnBrk="0" hangingPunct="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8pPr>
            <a:lvl9pPr marL="3886200" indent="-228600" eaLnBrk="0" hangingPunct="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kumimoji="0" lang="en-US" altLang="zh-TW" sz="2900" b="0">
                <a:solidFill>
                  <a:schemeClr val="tx1"/>
                </a:solidFill>
                <a:latin typeface="Franklin Gothic Medium" pitchFamily="34" charset="0"/>
                <a:ea typeface="標楷體" pitchFamily="65" charset="-120"/>
              </a:rPr>
              <a:t>．本題測驗學生</a:t>
            </a:r>
            <a:r>
              <a:rPr kumimoji="0" lang="en-US" altLang="zh-TW" sz="2900">
                <a:solidFill>
                  <a:schemeClr val="tx1"/>
                </a:solidFill>
                <a:latin typeface="Franklin Gothic Medium" pitchFamily="34" charset="0"/>
                <a:ea typeface="標楷體" pitchFamily="65" charset="-120"/>
              </a:rPr>
              <a:t>閱讀與理解的能力</a:t>
            </a:r>
            <a:r>
              <a:rPr kumimoji="0" lang="en-US" altLang="zh-TW" sz="2900" b="0">
                <a:solidFill>
                  <a:schemeClr val="tx1"/>
                </a:solidFill>
                <a:latin typeface="Franklin Gothic Medium" pitchFamily="34" charset="0"/>
                <a:ea typeface="標楷體" pitchFamily="65" charset="-120"/>
              </a:rPr>
              <a:t>。</a:t>
            </a:r>
            <a:endParaRPr kumimoji="0" lang="zh-TW" altLang="en-US" sz="2900" b="0">
              <a:solidFill>
                <a:schemeClr val="tx1"/>
              </a:solidFill>
              <a:latin typeface="Franklin Gothic Medium" pitchFamily="34" charset="0"/>
              <a:ea typeface="標楷體" pitchFamily="65" charset="-120"/>
            </a:endParaRPr>
          </a:p>
        </p:txBody>
      </p:sp>
      <p:pic>
        <p:nvPicPr>
          <p:cNvPr id="174085" name="Picture 6" descr="下一頁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5575" y="6165850"/>
            <a:ext cx="13684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內容版面配置區 1"/>
          <p:cNvSpPr>
            <a:spLocks/>
          </p:cNvSpPr>
          <p:nvPr/>
        </p:nvSpPr>
        <p:spPr bwMode="auto">
          <a:xfrm>
            <a:off x="381000" y="1052513"/>
            <a:ext cx="8583613" cy="440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44450">
              <a:lnSpc>
                <a:spcPct val="125000"/>
              </a:lnSpc>
              <a:buClr>
                <a:schemeClr val="accent1"/>
              </a:buClr>
              <a:buFont typeface="Wingdings 2" pitchFamily="18" charset="2"/>
              <a:buNone/>
            </a:pPr>
            <a:r>
              <a:rPr lang="en-US" altLang="zh-TW" sz="3200" b="0">
                <a:latin typeface="標楷體" pitchFamily="65" charset="-120"/>
              </a:rPr>
              <a:t>(    )4.</a:t>
            </a:r>
            <a:r>
              <a:rPr lang="zh-TW" altLang="en-US" sz="3200" b="0">
                <a:latin typeface="標楷體" pitchFamily="65" charset="-120"/>
                <a:ea typeface="標楷體" pitchFamily="65" charset="-120"/>
              </a:rPr>
              <a:t>參考下圖的一詩一詞，推斷某位古人		    在談論「詩詞有別」時，□內的想法	    依序應是</a:t>
            </a:r>
            <a:r>
              <a:rPr lang="zh-TW" altLang="en-US" sz="3200" b="0">
                <a:latin typeface="標楷體" pitchFamily="65" charset="-120"/>
                <a:ea typeface="標楷體" pitchFamily="65" charset="-120"/>
                <a:sym typeface="Wingdings" pitchFamily="2" charset="2"/>
              </a:rPr>
              <a:t>：           （</a:t>
            </a:r>
            <a:r>
              <a:rPr lang="en-US" altLang="zh-TW" sz="3200" b="0">
                <a:latin typeface="標楷體" pitchFamily="65" charset="-120"/>
                <a:ea typeface="標楷體" pitchFamily="65" charset="-120"/>
                <a:sym typeface="Wingdings" pitchFamily="2" charset="2"/>
              </a:rPr>
              <a:t>106</a:t>
            </a:r>
            <a:r>
              <a:rPr lang="zh-TW" altLang="en-US" sz="3200" b="0">
                <a:latin typeface="標楷體" pitchFamily="65" charset="-120"/>
                <a:ea typeface="標楷體" pitchFamily="65" charset="-120"/>
                <a:sym typeface="Wingdings" pitchFamily="2" charset="2"/>
              </a:rPr>
              <a:t>統測</a:t>
            </a:r>
            <a:r>
              <a:rPr lang="zh-TW" altLang="en-US" sz="3200" b="0">
                <a:latin typeface="標楷體" pitchFamily="65" charset="-120"/>
                <a:ea typeface="標楷體" pitchFamily="65" charset="-120"/>
              </a:rPr>
              <a:t>）</a:t>
            </a:r>
          </a:p>
        </p:txBody>
      </p:sp>
      <p:pic>
        <p:nvPicPr>
          <p:cNvPr id="175107" name="Picture 6" descr="未命名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924175"/>
            <a:ext cx="8356600" cy="224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8296" name="Text Box 8"/>
          <p:cNvSpPr txBox="1">
            <a:spLocks noChangeArrowheads="1"/>
          </p:cNvSpPr>
          <p:nvPr/>
        </p:nvSpPr>
        <p:spPr bwMode="auto">
          <a:xfrm>
            <a:off x="973138" y="1120775"/>
            <a:ext cx="935037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 sz="20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1pPr>
            <a:lvl2pPr marL="742950" indent="-285750">
              <a:defRPr kumimoji="1" sz="28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2pPr>
            <a:lvl3pPr marL="1143000" indent="-228600">
              <a:defRPr kumimoji="1" sz="16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3pPr>
            <a:lvl4pPr marL="1600200" indent="-228600">
              <a:defRPr kumimoji="1" sz="14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4pPr>
            <a:lvl5pPr marL="2057400" indent="-22860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5pPr>
            <a:lvl6pPr marL="2514600" indent="-228600" eaLnBrk="0" hangingPunct="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6pPr>
            <a:lvl7pPr marL="2971800" indent="-228600" eaLnBrk="0" hangingPunct="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7pPr>
            <a:lvl8pPr marL="3429000" indent="-228600" eaLnBrk="0" hangingPunct="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8pPr>
            <a:lvl9pPr marL="3886200" indent="-228600" eaLnBrk="0" hangingPunct="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9pPr>
          </a:lstStyle>
          <a:p>
            <a:pPr algn="just" eaLnBrk="0" hangingPunct="0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None/>
            </a:pPr>
            <a:r>
              <a:rPr lang="en-US" altLang="zh-TW" sz="320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A</a:t>
            </a:r>
          </a:p>
        </p:txBody>
      </p:sp>
      <p:pic>
        <p:nvPicPr>
          <p:cNvPr id="175109" name="Picture 9" descr="下一頁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5575" y="6165850"/>
            <a:ext cx="13684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5110" name="Text Box 10"/>
          <p:cNvSpPr txBox="1">
            <a:spLocks noChangeArrowheads="1"/>
          </p:cNvSpPr>
          <p:nvPr/>
        </p:nvSpPr>
        <p:spPr bwMode="auto">
          <a:xfrm>
            <a:off x="1042988" y="5099050"/>
            <a:ext cx="8208962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 sz="20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1pPr>
            <a:lvl2pPr marL="742950" indent="-285750">
              <a:defRPr kumimoji="1" sz="28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2pPr>
            <a:lvl3pPr marL="1143000" indent="-228600">
              <a:defRPr kumimoji="1" sz="16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3pPr>
            <a:lvl4pPr marL="1600200" indent="-228600">
              <a:defRPr kumimoji="1" sz="14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4pPr>
            <a:lvl5pPr marL="2057400" indent="-22860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5pPr>
            <a:lvl6pPr marL="2514600" indent="-228600" eaLnBrk="0" hangingPunct="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6pPr>
            <a:lvl7pPr marL="2971800" indent="-228600" eaLnBrk="0" hangingPunct="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7pPr>
            <a:lvl8pPr marL="3429000" indent="-228600" eaLnBrk="0" hangingPunct="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8pPr>
            <a:lvl9pPr marL="3886200" indent="-228600" eaLnBrk="0" hangingPunct="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9pPr>
          </a:lstStyle>
          <a:p>
            <a:r>
              <a:rPr lang="en-US" altLang="zh-TW" sz="3200" b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(A)</a:t>
            </a:r>
            <a:r>
              <a:rPr lang="zh-TW" altLang="en-US" sz="3200" b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佻／含蓄／流露 </a:t>
            </a:r>
            <a:r>
              <a:rPr lang="en-US" altLang="zh-TW" sz="3200" b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(B)</a:t>
            </a:r>
            <a:r>
              <a:rPr lang="zh-TW" altLang="en-US" sz="3200" b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佻／齊言／參差 </a:t>
            </a:r>
          </a:p>
          <a:p>
            <a:r>
              <a:rPr lang="en-US" altLang="zh-TW" sz="3200" b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(C)</a:t>
            </a:r>
            <a:r>
              <a:rPr lang="zh-TW" altLang="en-US" sz="3200" b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雅／含蓄／流露 </a:t>
            </a:r>
            <a:r>
              <a:rPr lang="en-US" altLang="zh-TW" sz="3200" b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(D)</a:t>
            </a:r>
            <a:r>
              <a:rPr lang="zh-TW" altLang="en-US" sz="3200" b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雅／齊言／參差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82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082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082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0340" name="Text Box 4"/>
          <p:cNvSpPr txBox="1">
            <a:spLocks noChangeArrowheads="1"/>
          </p:cNvSpPr>
          <p:nvPr/>
        </p:nvSpPr>
        <p:spPr bwMode="auto">
          <a:xfrm>
            <a:off x="611188" y="1341438"/>
            <a:ext cx="8064500" cy="4031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 sz="20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1pPr>
            <a:lvl2pPr marL="742950" indent="-285750">
              <a:defRPr kumimoji="1" sz="28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2pPr>
            <a:lvl3pPr marL="1143000" indent="-228600">
              <a:defRPr kumimoji="1" sz="16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3pPr>
            <a:lvl4pPr marL="1600200" indent="-228600">
              <a:defRPr kumimoji="1" sz="14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4pPr>
            <a:lvl5pPr marL="2057400" indent="-22860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5pPr>
            <a:lvl6pPr marL="2514600" indent="-228600" eaLnBrk="0" hangingPunct="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6pPr>
            <a:lvl7pPr marL="2971800" indent="-228600" eaLnBrk="0" hangingPunct="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7pPr>
            <a:lvl8pPr marL="3429000" indent="-228600" eaLnBrk="0" hangingPunct="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8pPr>
            <a:lvl9pPr marL="3886200" indent="-228600" eaLnBrk="0" hangingPunct="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9pPr>
          </a:lstStyle>
          <a:p>
            <a:r>
              <a:rPr lang="zh-TW" altLang="en-US" sz="3200" b="0" dirty="0">
                <a:solidFill>
                  <a:srgbClr val="FF3300"/>
                </a:solidFill>
                <a:latin typeface="標楷體" pitchFamily="65" charset="-120"/>
                <a:ea typeface="標楷體" pitchFamily="65" charset="-120"/>
              </a:rPr>
              <a:t>原典出自清代田同之</a:t>
            </a:r>
            <a:r>
              <a:rPr lang="en-US" altLang="zh-TW" sz="3200" b="0" dirty="0">
                <a:solidFill>
                  <a:srgbClr val="FF3300"/>
                </a:solidFill>
                <a:latin typeface="標楷體" pitchFamily="65" charset="-120"/>
                <a:ea typeface="標楷體" pitchFamily="65" charset="-120"/>
              </a:rPr>
              <a:t>〈</a:t>
            </a:r>
            <a:r>
              <a:rPr lang="zh-TW" altLang="en-US" sz="3200" b="0" dirty="0">
                <a:solidFill>
                  <a:srgbClr val="FF3300"/>
                </a:solidFill>
                <a:latin typeface="標楷體" pitchFamily="65" charset="-120"/>
                <a:ea typeface="標楷體" pitchFamily="65" charset="-120"/>
              </a:rPr>
              <a:t>西圃詞說</a:t>
            </a:r>
            <a:r>
              <a:rPr lang="en-US" altLang="zh-TW" sz="3200" b="0" dirty="0" smtClean="0">
                <a:solidFill>
                  <a:srgbClr val="FF3300"/>
                </a:solidFill>
                <a:latin typeface="標楷體" pitchFamily="65" charset="-120"/>
                <a:ea typeface="標楷體" pitchFamily="65" charset="-120"/>
              </a:rPr>
              <a:t>〉</a:t>
            </a:r>
            <a:r>
              <a:rPr lang="zh-TW" altLang="en-US" sz="3200" b="0" dirty="0">
                <a:solidFill>
                  <a:srgbClr val="FF3300"/>
                </a:solidFill>
                <a:latin typeface="標楷體" pitchFamily="65" charset="-120"/>
                <a:ea typeface="標楷體" pitchFamily="65" charset="-120"/>
              </a:rPr>
              <a:t>：</a:t>
            </a:r>
            <a:r>
              <a:rPr lang="zh-TW" altLang="en-US" sz="3200" b="0" dirty="0" smtClean="0">
                <a:solidFill>
                  <a:srgbClr val="FF3300"/>
                </a:solidFill>
                <a:latin typeface="標楷體" pitchFamily="65" charset="-120"/>
                <a:ea typeface="標楷體" pitchFamily="65" charset="-120"/>
              </a:rPr>
              <a:t>「</a:t>
            </a:r>
            <a:r>
              <a:rPr lang="zh-TW" altLang="en-US" sz="3200" b="0" dirty="0">
                <a:solidFill>
                  <a:srgbClr val="FF3300"/>
                </a:solidFill>
                <a:latin typeface="標楷體" pitchFamily="65" charset="-120"/>
                <a:ea typeface="標楷體" pitchFamily="65" charset="-120"/>
              </a:rPr>
              <a:t>詩詞風格不同，（詩貴莊而疑脫漏</a:t>
            </a:r>
            <a:r>
              <a:rPr lang="en-US" altLang="zh-TW" sz="3200" b="0" dirty="0">
                <a:solidFill>
                  <a:srgbClr val="FF3300"/>
                </a:solidFill>
                <a:latin typeface="標楷體" pitchFamily="65" charset="-120"/>
                <a:ea typeface="標楷體" pitchFamily="65" charset="-120"/>
              </a:rPr>
              <a:t>『</a:t>
            </a:r>
            <a:r>
              <a:rPr lang="zh-TW" altLang="en-US" sz="3200" b="0" dirty="0">
                <a:solidFill>
                  <a:srgbClr val="FF3300"/>
                </a:solidFill>
                <a:latin typeface="標楷體" pitchFamily="65" charset="-120"/>
                <a:ea typeface="標楷體" pitchFamily="65" charset="-120"/>
              </a:rPr>
              <a:t>詞</a:t>
            </a:r>
            <a:r>
              <a:rPr lang="en-US" altLang="zh-TW" sz="3200" b="0" dirty="0">
                <a:solidFill>
                  <a:srgbClr val="FF3300"/>
                </a:solidFill>
                <a:latin typeface="標楷體" pitchFamily="65" charset="-120"/>
                <a:ea typeface="標楷體" pitchFamily="65" charset="-120"/>
              </a:rPr>
              <a:t>』</a:t>
            </a:r>
            <a:r>
              <a:rPr lang="zh-TW" altLang="en-US" sz="3200" b="0" dirty="0">
                <a:solidFill>
                  <a:srgbClr val="FF3300"/>
                </a:solidFill>
                <a:latin typeface="標楷體" pitchFamily="65" charset="-120"/>
                <a:ea typeface="標楷體" pitchFamily="65" charset="-120"/>
              </a:rPr>
              <a:t>字）不嫌佻，詩貴厚而詞不嫌流露</a:t>
            </a:r>
            <a:r>
              <a:rPr lang="zh-TW" altLang="en-US" sz="3200" b="0" dirty="0" smtClean="0">
                <a:solidFill>
                  <a:srgbClr val="FF3300"/>
                </a:solidFill>
                <a:latin typeface="標楷體" pitchFamily="65" charset="-120"/>
                <a:ea typeface="標楷體" pitchFamily="65" charset="-120"/>
              </a:rPr>
              <a:t>。」</a:t>
            </a:r>
            <a:r>
              <a:rPr lang="zh-TW" altLang="en-US" sz="3200" b="0" dirty="0">
                <a:solidFill>
                  <a:srgbClr val="FF3300"/>
                </a:solidFill>
                <a:latin typeface="標楷體" pitchFamily="65" charset="-120"/>
                <a:ea typeface="標楷體" pitchFamily="65" charset="-120"/>
              </a:rPr>
              <a:t>既論「詩詞有別」，則「莊」宜對「佻」，故</a:t>
            </a:r>
            <a:r>
              <a:rPr lang="en-US" altLang="zh-TW" sz="3200" b="0" dirty="0">
                <a:solidFill>
                  <a:srgbClr val="FF3300"/>
                </a:solidFill>
                <a:latin typeface="標楷體" pitchFamily="65" charset="-120"/>
                <a:ea typeface="標楷體" pitchFamily="65" charset="-120"/>
              </a:rPr>
              <a:t>(C)(D)</a:t>
            </a:r>
            <a:r>
              <a:rPr lang="zh-TW" altLang="en-US" sz="3200" b="0" dirty="0">
                <a:solidFill>
                  <a:srgbClr val="FF3300"/>
                </a:solidFill>
                <a:latin typeface="標楷體" pitchFamily="65" charset="-120"/>
                <a:ea typeface="標楷體" pitchFamily="65" charset="-120"/>
              </a:rPr>
              <a:t>可刪除。「詞」雖又名「長短句」，但圖中的「詞」並非「參差」的「長短句」，格式上仍屬「齊言」，一詩一詞皆「齊言」，可知不是</a:t>
            </a:r>
            <a:r>
              <a:rPr lang="en-US" altLang="zh-TW" sz="3200" b="0" dirty="0">
                <a:solidFill>
                  <a:srgbClr val="FF3300"/>
                </a:solidFill>
                <a:latin typeface="標楷體" pitchFamily="65" charset="-120"/>
                <a:ea typeface="標楷體" pitchFamily="65" charset="-120"/>
              </a:rPr>
              <a:t>(B)(D)</a:t>
            </a:r>
            <a:r>
              <a:rPr lang="zh-TW" altLang="en-US" sz="3200" b="0" dirty="0">
                <a:solidFill>
                  <a:srgbClr val="FF3300"/>
                </a:solidFill>
                <a:latin typeface="標楷體" pitchFamily="65" charset="-120"/>
                <a:ea typeface="標楷體" pitchFamily="65" charset="-120"/>
              </a:rPr>
              <a:t>，故正確答案為</a:t>
            </a:r>
            <a:r>
              <a:rPr lang="en-US" altLang="zh-TW" sz="3200" b="0" dirty="0">
                <a:solidFill>
                  <a:srgbClr val="FF3300"/>
                </a:solidFill>
                <a:latin typeface="標楷體" pitchFamily="65" charset="-120"/>
                <a:ea typeface="標楷體" pitchFamily="65" charset="-120"/>
              </a:rPr>
              <a:t>(A)</a:t>
            </a:r>
            <a:r>
              <a:rPr lang="zh-TW" altLang="en-US" sz="3200" b="0" dirty="0">
                <a:solidFill>
                  <a:srgbClr val="FF3300"/>
                </a:solidFill>
                <a:latin typeface="標楷體" pitchFamily="65" charset="-120"/>
                <a:ea typeface="標楷體" pitchFamily="65" charset="-120"/>
              </a:rPr>
              <a:t>。</a:t>
            </a:r>
          </a:p>
        </p:txBody>
      </p:sp>
      <p:sp>
        <p:nvSpPr>
          <p:cNvPr id="176131" name="Text Box 5"/>
          <p:cNvSpPr txBox="1">
            <a:spLocks noChangeArrowheads="1"/>
          </p:cNvSpPr>
          <p:nvPr/>
        </p:nvSpPr>
        <p:spPr bwMode="auto">
          <a:xfrm>
            <a:off x="755650" y="44450"/>
            <a:ext cx="180022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 sz="20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1pPr>
            <a:lvl2pPr marL="742950" indent="-285750">
              <a:defRPr kumimoji="1" sz="28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2pPr>
            <a:lvl3pPr marL="1143000" indent="-228600">
              <a:defRPr kumimoji="1" sz="16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3pPr>
            <a:lvl4pPr marL="1600200" indent="-228600">
              <a:defRPr kumimoji="1" sz="14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4pPr>
            <a:lvl5pPr marL="2057400" indent="-22860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5pPr>
            <a:lvl6pPr marL="2514600" indent="-228600" eaLnBrk="0" hangingPunct="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6pPr>
            <a:lvl7pPr marL="2971800" indent="-228600" eaLnBrk="0" hangingPunct="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7pPr>
            <a:lvl8pPr marL="3429000" indent="-228600" eaLnBrk="0" hangingPunct="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8pPr>
            <a:lvl9pPr marL="3886200" indent="-228600" eaLnBrk="0" hangingPunct="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kumimoji="0" lang="zh-TW" altLang="zh-TW" sz="3200" dirty="0">
                <a:solidFill>
                  <a:schemeClr val="bg1"/>
                </a:solidFill>
                <a:latin typeface="Franklin Gothic Medium" pitchFamily="34" charset="0"/>
                <a:ea typeface="標楷體" pitchFamily="65" charset="-120"/>
              </a:rPr>
              <a:t>解析：</a:t>
            </a:r>
            <a:endParaRPr kumimoji="0" lang="zh-TW" altLang="en-US" sz="3200" dirty="0">
              <a:solidFill>
                <a:schemeClr val="bg1"/>
              </a:solidFill>
              <a:latin typeface="Franklin Gothic Medium" pitchFamily="34" charset="0"/>
              <a:ea typeface="標楷體" pitchFamily="65" charset="-120"/>
            </a:endParaRPr>
          </a:p>
        </p:txBody>
      </p:sp>
      <p:pic>
        <p:nvPicPr>
          <p:cNvPr id="176133" name="Picture 7" descr="下一頁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5575" y="6165850"/>
            <a:ext cx="13684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0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10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0340" grpId="0"/>
    </p:bld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64" name="Text Box 4"/>
          <p:cNvSpPr txBox="1">
            <a:spLocks noChangeArrowheads="1"/>
          </p:cNvSpPr>
          <p:nvPr/>
        </p:nvSpPr>
        <p:spPr bwMode="auto">
          <a:xfrm>
            <a:off x="311695" y="805508"/>
            <a:ext cx="8832305" cy="4832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kumimoji="1" sz="20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1pPr>
            <a:lvl2pPr marL="742950" indent="-285750">
              <a:defRPr kumimoji="1" sz="28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2pPr>
            <a:lvl3pPr marL="1143000" indent="-228600">
              <a:defRPr kumimoji="1" sz="16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3pPr>
            <a:lvl4pPr marL="1600200" indent="-228600">
              <a:defRPr kumimoji="1" sz="14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4pPr>
            <a:lvl5pPr marL="2057400" indent="-22860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5pPr>
            <a:lvl6pPr marL="2514600" indent="-228600" eaLnBrk="0" hangingPunct="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6pPr>
            <a:lvl7pPr marL="2971800" indent="-228600" eaLnBrk="0" hangingPunct="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7pPr>
            <a:lvl8pPr marL="3429000" indent="-228600" eaLnBrk="0" hangingPunct="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8pPr>
            <a:lvl9pPr marL="3886200" indent="-228600" eaLnBrk="0" hangingPunct="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9pPr>
          </a:lstStyle>
          <a:p>
            <a:r>
              <a:rPr kumimoji="0" lang="zh-TW" altLang="en-US" sz="2800" dirty="0">
                <a:solidFill>
                  <a:srgbClr val="FF3300"/>
                </a:solidFill>
                <a:latin typeface="Franklin Gothic Medium" pitchFamily="34" charset="0"/>
                <a:ea typeface="標楷體" pitchFamily="65" charset="-120"/>
              </a:rPr>
              <a:t>題幹語譯</a:t>
            </a:r>
            <a:r>
              <a:rPr kumimoji="0" lang="zh-TW" altLang="zh-TW" sz="2800" dirty="0">
                <a:solidFill>
                  <a:srgbClr val="FF3300"/>
                </a:solidFill>
                <a:latin typeface="Franklin Gothic Medium" pitchFamily="34" charset="0"/>
                <a:ea typeface="標楷體" pitchFamily="65" charset="-120"/>
              </a:rPr>
              <a:t>：</a:t>
            </a:r>
            <a:endParaRPr kumimoji="0" lang="zh-TW" altLang="en-US" sz="2800" dirty="0">
              <a:solidFill>
                <a:srgbClr val="FF3300"/>
              </a:solidFill>
              <a:latin typeface="Franklin Gothic Medium" pitchFamily="34" charset="0"/>
              <a:ea typeface="標楷體" pitchFamily="65" charset="-120"/>
            </a:endParaRPr>
          </a:p>
          <a:p>
            <a:r>
              <a:rPr lang="zh-TW" altLang="en-US" sz="2800" b="0" dirty="0" smtClean="0">
                <a:solidFill>
                  <a:srgbClr val="FF3300"/>
                </a:solidFill>
                <a:latin typeface="Franklin Gothic Medium" pitchFamily="34" charset="0"/>
                <a:ea typeface="標楷體" pitchFamily="65" charset="-120"/>
              </a:rPr>
              <a:t>（</a:t>
            </a:r>
            <a:r>
              <a:rPr lang="zh-TW" altLang="en-US" sz="2800" b="0" dirty="0">
                <a:solidFill>
                  <a:srgbClr val="FF3300"/>
                </a:solidFill>
                <a:latin typeface="Franklin Gothic Medium" pitchFamily="34" charset="0"/>
                <a:ea typeface="標楷體" pitchFamily="65" charset="-120"/>
              </a:rPr>
              <a:t>詩）男兒身處所在之地，即是家鄉，一朵花的綻放也像百鎰黃金般貴重</a:t>
            </a:r>
            <a:r>
              <a:rPr lang="zh-TW" altLang="en-US" sz="2800" b="0" dirty="0" smtClean="0">
                <a:solidFill>
                  <a:srgbClr val="FF3300"/>
                </a:solidFill>
                <a:latin typeface="Franklin Gothic Medium" pitchFamily="34" charset="0"/>
                <a:ea typeface="標楷體" pitchFamily="65" charset="-120"/>
              </a:rPr>
              <a:t>。若問哪裡</a:t>
            </a:r>
            <a:r>
              <a:rPr lang="zh-TW" altLang="en-US" sz="2800" b="0" dirty="0">
                <a:solidFill>
                  <a:srgbClr val="FF3300"/>
                </a:solidFill>
                <a:latin typeface="Franklin Gothic Medium" pitchFamily="34" charset="0"/>
                <a:ea typeface="標楷體" pitchFamily="65" charset="-120"/>
              </a:rPr>
              <a:t>吹拂的春風最令人感到舒服？我認為是綠色楊樹（「陽」疑為「楊」之誤）、深邃巷弄及碼頭地勢傾斜的地方。出自杜牧</a:t>
            </a:r>
            <a:r>
              <a:rPr lang="en-US" altLang="zh-TW" sz="2800" b="0" dirty="0">
                <a:solidFill>
                  <a:srgbClr val="FF3300"/>
                </a:solidFill>
                <a:latin typeface="Franklin Gothic Medium" pitchFamily="34" charset="0"/>
                <a:ea typeface="標楷體" pitchFamily="65" charset="-120"/>
              </a:rPr>
              <a:t>〈</a:t>
            </a:r>
            <a:r>
              <a:rPr lang="zh-TW" altLang="en-US" sz="2800" b="0" dirty="0">
                <a:solidFill>
                  <a:srgbClr val="FF3300"/>
                </a:solidFill>
                <a:latin typeface="Franklin Gothic Medium" pitchFamily="34" charset="0"/>
                <a:ea typeface="標楷體" pitchFamily="65" charset="-120"/>
              </a:rPr>
              <a:t>閒題</a:t>
            </a:r>
            <a:r>
              <a:rPr lang="en-US" altLang="zh-TW" sz="2800" b="0" dirty="0">
                <a:solidFill>
                  <a:srgbClr val="FF3300"/>
                </a:solidFill>
                <a:latin typeface="Franklin Gothic Medium" pitchFamily="34" charset="0"/>
                <a:ea typeface="標楷體" pitchFamily="65" charset="-120"/>
              </a:rPr>
              <a:t>〉</a:t>
            </a:r>
            <a:r>
              <a:rPr lang="zh-TW" altLang="en-US" sz="2800" b="0" dirty="0" smtClean="0">
                <a:solidFill>
                  <a:srgbClr val="FF3300"/>
                </a:solidFill>
                <a:latin typeface="Franklin Gothic Medium" pitchFamily="34" charset="0"/>
                <a:ea typeface="標楷體" pitchFamily="65" charset="-120"/>
              </a:rPr>
              <a:t>。</a:t>
            </a:r>
            <a:endParaRPr lang="en-US" altLang="zh-TW" sz="2800" b="0" dirty="0" smtClean="0">
              <a:solidFill>
                <a:srgbClr val="FF3300"/>
              </a:solidFill>
              <a:latin typeface="Franklin Gothic Medium" pitchFamily="34" charset="0"/>
              <a:ea typeface="標楷體" pitchFamily="65" charset="-120"/>
            </a:endParaRPr>
          </a:p>
          <a:p>
            <a:endParaRPr lang="zh-TW" altLang="en-US" sz="2800" b="0" dirty="0">
              <a:solidFill>
                <a:srgbClr val="FF3300"/>
              </a:solidFill>
              <a:latin typeface="Franklin Gothic Medium" pitchFamily="34" charset="0"/>
              <a:ea typeface="標楷體" pitchFamily="65" charset="-120"/>
            </a:endParaRPr>
          </a:p>
          <a:p>
            <a:r>
              <a:rPr lang="zh-TW" altLang="en-US" sz="2800" b="0" dirty="0">
                <a:solidFill>
                  <a:srgbClr val="FF3300"/>
                </a:solidFill>
                <a:latin typeface="Franklin Gothic Medium" pitchFamily="34" charset="0"/>
                <a:ea typeface="標楷體" pitchFamily="65" charset="-120"/>
              </a:rPr>
              <a:t>（詞）請問誰料想到的部分最多？只能跟隨別人的</a:t>
            </a:r>
            <a:r>
              <a:rPr lang="zh-TW" altLang="en-US" sz="2800" b="0" dirty="0" smtClean="0">
                <a:solidFill>
                  <a:srgbClr val="FF3300"/>
                </a:solidFill>
                <a:latin typeface="Franklin Gothic Medium" pitchFamily="34" charset="0"/>
                <a:ea typeface="標楷體" pitchFamily="65" charset="-120"/>
              </a:rPr>
              <a:t>想法</a:t>
            </a:r>
            <a:endParaRPr lang="en-US" altLang="zh-TW" sz="2800" b="0" dirty="0" smtClean="0">
              <a:solidFill>
                <a:srgbClr val="FF3300"/>
              </a:solidFill>
              <a:latin typeface="Franklin Gothic Medium" pitchFamily="34" charset="0"/>
              <a:ea typeface="標楷體" pitchFamily="65" charset="-120"/>
            </a:endParaRPr>
          </a:p>
          <a:p>
            <a:r>
              <a:rPr lang="zh-TW" altLang="en-US" sz="2800" b="0" dirty="0" smtClean="0">
                <a:solidFill>
                  <a:srgbClr val="FF3300"/>
                </a:solidFill>
                <a:latin typeface="Franklin Gothic Medium" pitchFamily="34" charset="0"/>
                <a:ea typeface="標楷體" pitchFamily="65" charset="-120"/>
              </a:rPr>
              <a:t>，</a:t>
            </a:r>
            <a:r>
              <a:rPr lang="zh-TW" altLang="en-US" sz="2800" b="0" dirty="0">
                <a:solidFill>
                  <a:srgbClr val="FF3300"/>
                </a:solidFill>
                <a:latin typeface="Franklin Gothic Medium" pitchFamily="34" charset="0"/>
                <a:ea typeface="標楷體" pitchFamily="65" charset="-120"/>
              </a:rPr>
              <a:t>讓自己目光流動如水波，而金色絲線縫製的衣服上繡有兩隻小鵝的圖樣象徵廝守。喝醉後喜歡呼喚嬌美的</a:t>
            </a:r>
            <a:r>
              <a:rPr lang="zh-TW" altLang="en-US" sz="2800" b="0" dirty="0" smtClean="0">
                <a:solidFill>
                  <a:srgbClr val="FF3300"/>
                </a:solidFill>
                <a:latin typeface="Franklin Gothic Medium" pitchFamily="34" charset="0"/>
                <a:ea typeface="標楷體" pitchFamily="65" charset="-120"/>
              </a:rPr>
              <a:t>姐姐，</a:t>
            </a:r>
            <a:r>
              <a:rPr lang="zh-TW" altLang="en-US" sz="2800" b="0" dirty="0">
                <a:solidFill>
                  <a:srgbClr val="FF3300"/>
                </a:solidFill>
                <a:latin typeface="Franklin Gothic Medium" pitchFamily="34" charset="0"/>
                <a:ea typeface="標楷體" pitchFamily="65" charset="-120"/>
              </a:rPr>
              <a:t>夜晚降臨只想留下好哥哥，不知道彼此的情感是否能夠長長久久？出自孫光憲</a:t>
            </a:r>
            <a:r>
              <a:rPr lang="en-US" altLang="zh-TW" sz="2800" b="0" dirty="0">
                <a:solidFill>
                  <a:srgbClr val="FF3300"/>
                </a:solidFill>
                <a:latin typeface="Franklin Gothic Medium" pitchFamily="34" charset="0"/>
                <a:ea typeface="標楷體" pitchFamily="65" charset="-120"/>
              </a:rPr>
              <a:t>〈</a:t>
            </a:r>
            <a:r>
              <a:rPr lang="zh-TW" altLang="en-US" sz="2800" b="0" dirty="0">
                <a:solidFill>
                  <a:srgbClr val="FF3300"/>
                </a:solidFill>
                <a:latin typeface="Franklin Gothic Medium" pitchFamily="34" charset="0"/>
                <a:ea typeface="標楷體" pitchFamily="65" charset="-120"/>
              </a:rPr>
              <a:t>浣溪</a:t>
            </a:r>
            <a:r>
              <a:rPr lang="zh-TW" altLang="en-US" sz="2800" b="0" dirty="0" smtClean="0">
                <a:solidFill>
                  <a:srgbClr val="FF3300"/>
                </a:solidFill>
                <a:latin typeface="Franklin Gothic Medium" pitchFamily="34" charset="0"/>
                <a:ea typeface="標楷體" pitchFamily="65" charset="-120"/>
              </a:rPr>
              <a:t>沙．其</a:t>
            </a:r>
            <a:r>
              <a:rPr lang="zh-TW" altLang="en-US" sz="2800" b="0" dirty="0">
                <a:solidFill>
                  <a:srgbClr val="FF3300"/>
                </a:solidFill>
                <a:latin typeface="Franklin Gothic Medium" pitchFamily="34" charset="0"/>
                <a:ea typeface="標楷體" pitchFamily="65" charset="-120"/>
              </a:rPr>
              <a:t>十五</a:t>
            </a:r>
            <a:r>
              <a:rPr lang="en-US" altLang="zh-TW" sz="2800" b="0" dirty="0">
                <a:solidFill>
                  <a:srgbClr val="FF3300"/>
                </a:solidFill>
                <a:latin typeface="Franklin Gothic Medium" pitchFamily="34" charset="0"/>
                <a:ea typeface="標楷體" pitchFamily="65" charset="-120"/>
              </a:rPr>
              <a:t>〉</a:t>
            </a:r>
            <a:r>
              <a:rPr lang="zh-TW" altLang="en-US" sz="2800" b="0" dirty="0" smtClean="0">
                <a:solidFill>
                  <a:srgbClr val="FF3300"/>
                </a:solidFill>
                <a:latin typeface="Franklin Gothic Medium" pitchFamily="34" charset="0"/>
                <a:ea typeface="標楷體" pitchFamily="65" charset="-120"/>
              </a:rPr>
              <a:t>。</a:t>
            </a:r>
            <a:endParaRPr lang="zh-TW" altLang="en-US" sz="3200" b="0" dirty="0">
              <a:solidFill>
                <a:srgbClr val="FF3300"/>
              </a:solidFill>
              <a:latin typeface="Franklin Gothic Medium" pitchFamily="34" charset="0"/>
              <a:ea typeface="標楷體" pitchFamily="65" charset="-120"/>
            </a:endParaRPr>
          </a:p>
        </p:txBody>
      </p:sp>
      <p:pic>
        <p:nvPicPr>
          <p:cNvPr id="177155" name="Picture 5" descr="下ICON-回主目錄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7638" y="6165850"/>
            <a:ext cx="13763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323850" y="5825332"/>
            <a:ext cx="7129462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 sz="20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1pPr>
            <a:lvl2pPr marL="742950" indent="-285750">
              <a:defRPr kumimoji="1" sz="28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2pPr>
            <a:lvl3pPr marL="1143000" indent="-228600">
              <a:defRPr kumimoji="1" sz="16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3pPr>
            <a:lvl4pPr marL="1600200" indent="-228600">
              <a:defRPr kumimoji="1" sz="14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4pPr>
            <a:lvl5pPr marL="2057400" indent="-22860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5pPr>
            <a:lvl6pPr marL="2514600" indent="-228600" eaLnBrk="0" hangingPunct="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6pPr>
            <a:lvl7pPr marL="2971800" indent="-228600" eaLnBrk="0" hangingPunct="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7pPr>
            <a:lvl8pPr marL="3429000" indent="-228600" eaLnBrk="0" hangingPunct="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8pPr>
            <a:lvl9pPr marL="3886200" indent="-228600" eaLnBrk="0" hangingPunct="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kumimoji="0" lang="en-US" altLang="zh-TW" sz="3000" b="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‧</a:t>
            </a:r>
            <a:r>
              <a:rPr kumimoji="0" lang="zh-TW" altLang="en-US" sz="3000" b="0" dirty="0">
                <a:solidFill>
                  <a:schemeClr val="tx1"/>
                </a:solidFill>
                <a:latin typeface="Franklin Gothic Medium" pitchFamily="34" charset="0"/>
                <a:ea typeface="標楷體" pitchFamily="65" charset="-120"/>
              </a:rPr>
              <a:t>本題測驗學生</a:t>
            </a:r>
            <a:r>
              <a:rPr kumimoji="0" lang="zh-TW" altLang="en-US" sz="3000" dirty="0">
                <a:solidFill>
                  <a:schemeClr val="tx1"/>
                </a:solidFill>
                <a:latin typeface="Franklin Gothic Medium" pitchFamily="34" charset="0"/>
                <a:ea typeface="標楷體" pitchFamily="65" charset="-120"/>
              </a:rPr>
              <a:t>閱讀與理解的能力</a:t>
            </a:r>
            <a:r>
              <a:rPr kumimoji="0" lang="zh-TW" altLang="en-US" sz="3000" b="0" dirty="0">
                <a:solidFill>
                  <a:schemeClr val="tx1"/>
                </a:solidFill>
                <a:latin typeface="Franklin Gothic Medium" pitchFamily="34" charset="0"/>
                <a:ea typeface="標楷體" pitchFamily="65" charset="-120"/>
              </a:rPr>
              <a:t>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11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136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669" name="Group 189"/>
          <p:cNvGraphicFramePr>
            <a:graphicFrameLocks noGrp="1"/>
          </p:cNvGraphicFramePr>
          <p:nvPr/>
        </p:nvGraphicFramePr>
        <p:xfrm>
          <a:off x="323850" y="1125538"/>
          <a:ext cx="8569325" cy="4603783"/>
        </p:xfrm>
        <a:graphic>
          <a:graphicData uri="http://schemas.openxmlformats.org/drawingml/2006/table">
            <a:tbl>
              <a:tblPr/>
              <a:tblGrid>
                <a:gridCol w="1439863"/>
                <a:gridCol w="1512887"/>
                <a:gridCol w="3097213"/>
                <a:gridCol w="2519362"/>
              </a:tblGrid>
              <a:tr h="50472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mbria" pitchFamily="18" charset="0"/>
                        <a:ea typeface="標楷體" pitchFamily="65" charset="-120"/>
                      </a:endParaRPr>
                    </a:p>
                  </a:txBody>
                  <a:tcPr marL="36000" marR="36000" marT="35992" marB="3599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>
                      <a:noFill/>
                    </a:lnBlToTr>
                    <a:solidFill>
                      <a:srgbClr val="66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Courier New" pitchFamily="49" charset="0"/>
                        </a:rPr>
                        <a:t>作者</a:t>
                      </a:r>
                      <a:endParaRPr kumimoji="0" lang="en-US" sz="2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Courier New" pitchFamily="49" charset="0"/>
                      </a:endParaRPr>
                    </a:p>
                  </a:txBody>
                  <a:tcPr marL="36000" marR="36000" marT="35992" marB="3599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mbria" pitchFamily="18" charset="0"/>
                          <a:ea typeface="標楷體" pitchFamily="65" charset="-120"/>
                        </a:rPr>
                        <a:t>探討內容</a:t>
                      </a:r>
                    </a:p>
                  </a:txBody>
                  <a:tcPr marL="36000" marR="36000" marT="35992" marB="3599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Courier New" pitchFamily="49" charset="0"/>
                        </a:rPr>
                        <a:t>地位與特色</a:t>
                      </a:r>
                    </a:p>
                  </a:txBody>
                  <a:tcPr marL="36000" marR="36000" marT="35992" marB="3599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FF"/>
                    </a:solidFill>
                  </a:tcPr>
                </a:tc>
              </a:tr>
              <a:tr h="126068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Courier New" pitchFamily="49" charset="0"/>
                        </a:rPr>
                        <a:t>《</a:t>
                      </a:r>
                      <a:r>
                        <a:rPr kumimoji="0" lang="zh-TW" alt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Courier New" pitchFamily="49" charset="0"/>
                        </a:rPr>
                        <a:t>典論．論文</a:t>
                      </a:r>
                      <a:r>
                        <a:rPr kumimoji="0" lang="en-US" altLang="zh-TW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Courier New" pitchFamily="49" charset="0"/>
                        </a:rPr>
                        <a:t>》</a:t>
                      </a:r>
                      <a:endParaRPr kumimoji="0" lang="zh-TW" altLang="en-US" sz="2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Courier New" pitchFamily="49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Courier New" pitchFamily="49" charset="0"/>
                        </a:rPr>
                        <a:t>魏</a:t>
                      </a:r>
                      <a:r>
                        <a:rPr kumimoji="0" lang="zh-TW" alt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ea typeface="標楷體" pitchFamily="65" charset="-120"/>
                        </a:rPr>
                        <a:t>．</a:t>
                      </a:r>
                      <a:r>
                        <a:rPr kumimoji="0" lang="zh-TW" alt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Courier New" pitchFamily="49" charset="0"/>
                        </a:rPr>
                        <a:t>曹丕</a:t>
                      </a:r>
                    </a:p>
                  </a:txBody>
                  <a:tcPr marL="36000" marR="36000" marT="35992" marB="3599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文體、風格、才性、批評態度、作家評述</a:t>
                      </a:r>
                    </a:p>
                  </a:txBody>
                  <a:tcPr marL="36000" marR="36000" marT="35992" marB="3599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Courier New" pitchFamily="49" charset="0"/>
                        </a:rPr>
                        <a:t>第一篇文學批評的專論，是中國文學批評之祖</a:t>
                      </a:r>
                    </a:p>
                  </a:txBody>
                  <a:tcPr marL="36000" marR="36000" marT="35992" marB="3599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60688">
                <a:tc>
                  <a:txBody>
                    <a:bodyPr/>
                    <a:lstStyle/>
                    <a:p>
                      <a:pPr marL="36513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Courier New" pitchFamily="49" charset="0"/>
                        </a:rPr>
                        <a:t>《</a:t>
                      </a:r>
                      <a:r>
                        <a:rPr kumimoji="0" lang="zh-TW" alt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Courier New" pitchFamily="49" charset="0"/>
                        </a:rPr>
                        <a:t>文賦</a:t>
                      </a:r>
                      <a:r>
                        <a:rPr kumimoji="0" lang="en-US" altLang="zh-TW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Courier New" pitchFamily="49" charset="0"/>
                        </a:rPr>
                        <a:t>》</a:t>
                      </a:r>
                      <a:endParaRPr kumimoji="0" lang="zh-TW" altLang="en-US" sz="2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Courier New" pitchFamily="49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6513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Courier New" pitchFamily="49" charset="0"/>
                        </a:rPr>
                        <a:t>西晉</a:t>
                      </a:r>
                      <a:r>
                        <a:rPr kumimoji="0" lang="zh-TW" alt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ea typeface="標楷體" pitchFamily="65" charset="-120"/>
                        </a:rPr>
                        <a:t>．</a:t>
                      </a:r>
                      <a:r>
                        <a:rPr kumimoji="0" lang="zh-TW" alt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Courier New" pitchFamily="49" charset="0"/>
                        </a:rPr>
                        <a:t>陸機</a:t>
                      </a:r>
                    </a:p>
                  </a:txBody>
                  <a:tcPr marL="36000" marR="36000" marT="35992" marB="3599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6513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Courier New" pitchFamily="49" charset="0"/>
                        </a:rPr>
                        <a:t>有關文學創作的問題</a:t>
                      </a:r>
                    </a:p>
                  </a:txBody>
                  <a:tcPr marL="36000" marR="36000" marT="35992" marB="3599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6513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Courier New" pitchFamily="49" charset="0"/>
                        </a:rPr>
                        <a:t>以賦體形式（駢賦）寫成的創作理論</a:t>
                      </a:r>
                    </a:p>
                  </a:txBody>
                  <a:tcPr marL="36000" marR="36000" marT="35992" marB="3599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77653">
                <a:tc>
                  <a:txBody>
                    <a:bodyPr/>
                    <a:lstStyle/>
                    <a:p>
                      <a:pPr marL="36513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Courier New" pitchFamily="49" charset="0"/>
                        </a:rPr>
                        <a:t>《</a:t>
                      </a:r>
                      <a:r>
                        <a:rPr kumimoji="0" lang="zh-TW" alt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Courier New" pitchFamily="49" charset="0"/>
                        </a:rPr>
                        <a:t>文心</a:t>
                      </a:r>
                    </a:p>
                    <a:p>
                      <a:pPr marL="36513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Courier New" pitchFamily="49" charset="0"/>
                        </a:rPr>
                        <a:t>雕龍</a:t>
                      </a:r>
                      <a:r>
                        <a:rPr kumimoji="0" lang="en-US" altLang="zh-TW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Courier New" pitchFamily="49" charset="0"/>
                        </a:rPr>
                        <a:t>》</a:t>
                      </a:r>
                      <a:endParaRPr kumimoji="0" lang="en-US" sz="2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Courier New" pitchFamily="49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6513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ea typeface="標楷體" pitchFamily="65" charset="-120"/>
                        </a:rPr>
                        <a:t>南朝梁．劉勰</a:t>
                      </a:r>
                      <a:endParaRPr kumimoji="0" lang="en-US" sz="2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itchFamily="18" charset="0"/>
                        <a:ea typeface="標楷體" pitchFamily="65" charset="-120"/>
                      </a:endParaRPr>
                    </a:p>
                  </a:txBody>
                  <a:tcPr marL="36000" marR="36000" marT="35992" marB="3599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6513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ea typeface="標楷體" pitchFamily="65" charset="-120"/>
                        </a:rPr>
                        <a:t>全面而系統的論述寫作上各種問題的文學理論</a:t>
                      </a:r>
                    </a:p>
                  </a:txBody>
                  <a:tcPr marL="36000" marR="36000" marT="35992" marB="3599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6513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Courier New" pitchFamily="49" charset="0"/>
                        </a:rPr>
                        <a:t>中國文學批評專書之祖，全書以駢體文寫成</a:t>
                      </a:r>
                    </a:p>
                  </a:txBody>
                  <a:tcPr marL="36000" marR="36000" marT="35992" marB="3599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0750" name="Text Box 39"/>
          <p:cNvSpPr txBox="1">
            <a:spLocks noChangeArrowheads="1"/>
          </p:cNvSpPr>
          <p:nvPr/>
        </p:nvSpPr>
        <p:spPr bwMode="auto">
          <a:xfrm>
            <a:off x="827088" y="-69850"/>
            <a:ext cx="792162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1pPr>
            <a:lvl2pPr marL="742950" indent="-285750">
              <a:defRPr sz="28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2pPr>
            <a:lvl3pPr marL="1143000" indent="-228600">
              <a:defRPr sz="16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3pPr>
            <a:lvl4pPr marL="1600200" indent="-228600">
              <a:defRPr sz="14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4pPr>
            <a:lvl5pPr marL="2057400" indent="-228600"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9pPr>
          </a:lstStyle>
          <a:p>
            <a:pPr algn="ctr"/>
            <a:r>
              <a:rPr lang="zh-TW" altLang="en-US" sz="4400">
                <a:solidFill>
                  <a:schemeClr val="bg1"/>
                </a:solidFill>
                <a:latin typeface="標楷體" pitchFamily="65" charset="-120"/>
              </a:rPr>
              <a:t>中國文學批評名作</a:t>
            </a:r>
          </a:p>
        </p:txBody>
      </p:sp>
      <p:pic>
        <p:nvPicPr>
          <p:cNvPr id="30751" name="Picture 45" descr="下一頁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6092825"/>
            <a:ext cx="13684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Text Box 4"/>
          <p:cNvSpPr txBox="1">
            <a:spLocks noChangeArrowheads="1"/>
          </p:cNvSpPr>
          <p:nvPr/>
        </p:nvSpPr>
        <p:spPr bwMode="auto">
          <a:xfrm>
            <a:off x="1547813" y="2276475"/>
            <a:ext cx="6553200" cy="109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1pPr>
            <a:lvl2pPr marL="742950" indent="-285750">
              <a:defRPr sz="28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2pPr>
            <a:lvl3pPr marL="1143000" indent="-228600">
              <a:defRPr sz="16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3pPr>
            <a:lvl4pPr marL="1600200" indent="-228600">
              <a:defRPr sz="14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4pPr>
            <a:lvl5pPr marL="2057400" indent="-228600"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9pPr>
          </a:lstStyle>
          <a:p>
            <a:pPr algn="ctr">
              <a:spcBef>
                <a:spcPct val="50000"/>
              </a:spcBef>
            </a:pPr>
            <a:r>
              <a:rPr kumimoji="0" lang="zh-TW" altLang="en-US" sz="6600">
                <a:solidFill>
                  <a:schemeClr val="tx1"/>
                </a:solidFill>
                <a:latin typeface="標楷體" pitchFamily="65" charset="-120"/>
              </a:rPr>
              <a:t>九、延伸閱讀</a:t>
            </a:r>
          </a:p>
        </p:txBody>
      </p:sp>
      <p:pic>
        <p:nvPicPr>
          <p:cNvPr id="178179" name="Picture 8" descr="下ICON-回主目錄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4150" y="6165850"/>
            <a:ext cx="13763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頁尾版面配置區 2"/>
          <p:cNvSpPr txBox="1">
            <a:spLocks noGrp="1"/>
          </p:cNvSpPr>
          <p:nvPr/>
        </p:nvSpPr>
        <p:spPr bwMode="auto">
          <a:xfrm>
            <a:off x="34925" y="981075"/>
            <a:ext cx="8748713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0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1pPr>
            <a:lvl2pPr marL="742950" indent="-285750">
              <a:defRPr sz="28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2pPr>
            <a:lvl3pPr marL="1143000" indent="-228600">
              <a:defRPr sz="16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3pPr>
            <a:lvl4pPr marL="1600200" indent="-228600">
              <a:defRPr sz="14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4pPr>
            <a:lvl5pPr marL="2057400" indent="-228600"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9pPr>
          </a:lstStyle>
          <a:p>
            <a:pPr lvl="1">
              <a:lnSpc>
                <a:spcPct val="95000"/>
              </a:lnSpc>
            </a:pPr>
            <a:r>
              <a:rPr lang="zh-TW" altLang="en-US" sz="3200" b="0" dirty="0">
                <a:solidFill>
                  <a:schemeClr val="tx1"/>
                </a:solidFill>
                <a:latin typeface="標楷體" pitchFamily="65" charset="-120"/>
              </a:rPr>
              <a:t>　　 漢獻帝建安九年（西元二○四年），曹操率軍攻克鄴城</a:t>
            </a:r>
            <a:r>
              <a:rPr lang="en-US" altLang="zh-TW" sz="3200" b="0" dirty="0">
                <a:solidFill>
                  <a:schemeClr val="tx1"/>
                </a:solidFill>
                <a:latin typeface="標楷體" pitchFamily="65" charset="-120"/>
              </a:rPr>
              <a:t>(</a:t>
            </a:r>
            <a:r>
              <a:rPr lang="zh-TW" altLang="en-US" sz="3200" b="0" dirty="0">
                <a:solidFill>
                  <a:schemeClr val="tx1"/>
                </a:solidFill>
                <a:latin typeface="標楷體" pitchFamily="65" charset="-120"/>
              </a:rPr>
              <a:t>今河北省臨漳縣北</a:t>
            </a:r>
            <a:r>
              <a:rPr lang="en-US" altLang="zh-TW" sz="3200" b="0" dirty="0">
                <a:solidFill>
                  <a:schemeClr val="tx1"/>
                </a:solidFill>
                <a:latin typeface="標楷體" pitchFamily="65" charset="-120"/>
              </a:rPr>
              <a:t>)</a:t>
            </a:r>
            <a:r>
              <a:rPr lang="zh-TW" altLang="en-US" sz="3200" b="0" dirty="0">
                <a:solidFill>
                  <a:schemeClr val="tx1"/>
                </a:solidFill>
                <a:latin typeface="標楷體" pitchFamily="65" charset="-120"/>
              </a:rPr>
              <a:t>，曹丕提劍下馬，逕入後堂，只見一個中年婦人與一個少婦跪著嚶嚶哭泣。那中年婦人是袁紹的妻子劉氏，少婦是袁紹第二個兒子袁熙的妻子甄氏。</a:t>
            </a:r>
          </a:p>
          <a:p>
            <a:pPr lvl="1">
              <a:lnSpc>
                <a:spcPct val="95000"/>
              </a:lnSpc>
            </a:pPr>
            <a:r>
              <a:rPr lang="zh-TW" altLang="en-US" sz="3200" b="0" dirty="0">
                <a:solidFill>
                  <a:schemeClr val="tx1"/>
                </a:solidFill>
                <a:latin typeface="標楷體" pitchFamily="65" charset="-120"/>
              </a:rPr>
              <a:t>　　 袁熙已帶著殘兵敗將匆匆逃往遼西。甄氏滿臉淚水，脂粉模糊，卻似梨花帶雨，嬌羞情態，動人憐惜。果然，曹丕不僅沒殺她們，還把甄氏迎娶過去。此時曹丕十八歲，甄氏二十三歲。婚後，甄氏受寵幸，不久生</a:t>
            </a:r>
          </a:p>
          <a:p>
            <a:pPr lvl="1"/>
            <a:endParaRPr lang="zh-TW" altLang="en-US" sz="3200" b="0" dirty="0">
              <a:solidFill>
                <a:schemeClr val="tx1"/>
              </a:solidFill>
              <a:latin typeface="標楷體" pitchFamily="65" charset="-120"/>
            </a:endParaRPr>
          </a:p>
        </p:txBody>
      </p:sp>
      <p:sp>
        <p:nvSpPr>
          <p:cNvPr id="179203" name="Text Box 3"/>
          <p:cNvSpPr txBox="1">
            <a:spLocks noChangeArrowheads="1"/>
          </p:cNvSpPr>
          <p:nvPr/>
        </p:nvSpPr>
        <p:spPr bwMode="auto">
          <a:xfrm>
            <a:off x="971550" y="-100013"/>
            <a:ext cx="7416800" cy="762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1pPr>
            <a:lvl2pPr marL="742950" indent="-285750">
              <a:defRPr sz="28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2pPr>
            <a:lvl3pPr marL="1143000" indent="-228600">
              <a:defRPr sz="16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3pPr>
            <a:lvl4pPr marL="1600200" indent="-228600">
              <a:defRPr sz="14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4pPr>
            <a:lvl5pPr marL="2057400" indent="-228600"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9pPr>
          </a:lstStyle>
          <a:p>
            <a:pPr algn="ctr"/>
            <a:r>
              <a:rPr lang="zh-TW" altLang="en-US" sz="4400">
                <a:solidFill>
                  <a:schemeClr val="bg1"/>
                </a:solidFill>
                <a:latin typeface="標楷體" pitchFamily="65" charset="-120"/>
              </a:rPr>
              <a:t>甄妃－</a:t>
            </a:r>
            <a:r>
              <a:rPr lang="en-US" altLang="zh-TW" sz="4400">
                <a:solidFill>
                  <a:schemeClr val="bg1"/>
                </a:solidFill>
                <a:latin typeface="標楷體" pitchFamily="65" charset="-120"/>
              </a:rPr>
              <a:t>1</a:t>
            </a:r>
          </a:p>
        </p:txBody>
      </p:sp>
      <p:pic>
        <p:nvPicPr>
          <p:cNvPr id="179204" name="Picture 4" descr="下一頁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6165850"/>
            <a:ext cx="13684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>
    <p:randomBar dir="vert"/>
  </p:transition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頁尾版面配置區 2"/>
          <p:cNvSpPr txBox="1">
            <a:spLocks noGrp="1"/>
          </p:cNvSpPr>
          <p:nvPr/>
        </p:nvSpPr>
        <p:spPr bwMode="auto">
          <a:xfrm>
            <a:off x="323850" y="981075"/>
            <a:ext cx="8423275" cy="388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0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1pPr>
            <a:lvl2pPr marL="742950" indent="-285750">
              <a:defRPr sz="28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2pPr>
            <a:lvl3pPr marL="1143000" indent="-228600">
              <a:defRPr sz="16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3pPr>
            <a:lvl4pPr marL="1600200" indent="-228600">
              <a:defRPr sz="14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4pPr>
            <a:lvl5pPr marL="2057400" indent="-228600"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9pPr>
          </a:lstStyle>
          <a:p>
            <a:pPr lvl="1"/>
            <a:r>
              <a:rPr lang="zh-TW" altLang="en-US" sz="3200" b="0" dirty="0">
                <a:solidFill>
                  <a:schemeClr val="tx1"/>
                </a:solidFill>
                <a:latin typeface="標楷體" pitchFamily="65" charset="-120"/>
              </a:rPr>
              <a:t>下兒子曹叡和女兒東鄉公主。</a:t>
            </a:r>
          </a:p>
          <a:p>
            <a:pPr lvl="1"/>
            <a:r>
              <a:rPr lang="zh-TW" altLang="en-US" sz="3200" b="0" dirty="0">
                <a:solidFill>
                  <a:schemeClr val="tx1"/>
                </a:solidFill>
                <a:latin typeface="標楷體" pitchFamily="65" charset="-120"/>
              </a:rPr>
              <a:t>    曹丕稱帝後，準備冊立甄氏為皇后。曹</a:t>
            </a:r>
          </a:p>
          <a:p>
            <a:pPr lvl="1"/>
            <a:r>
              <a:rPr lang="zh-TW" altLang="en-US" sz="3200" b="0" dirty="0">
                <a:solidFill>
                  <a:schemeClr val="tx1"/>
                </a:solidFill>
                <a:latin typeface="標楷體" pitchFamily="65" charset="-120"/>
              </a:rPr>
              <a:t>丕有許多內寵，其中最受寵愛的是郭氏。郭</a:t>
            </a:r>
          </a:p>
          <a:p>
            <a:pPr lvl="1"/>
            <a:r>
              <a:rPr lang="zh-TW" altLang="en-US" sz="3200" b="0" dirty="0">
                <a:solidFill>
                  <a:schemeClr val="tx1"/>
                </a:solidFill>
                <a:latin typeface="標楷體" pitchFamily="65" charset="-120"/>
              </a:rPr>
              <a:t>氏不僅善媚，並且善謀，曹丕能夠被立為太</a:t>
            </a:r>
          </a:p>
          <a:p>
            <a:pPr lvl="1"/>
            <a:r>
              <a:rPr lang="zh-TW" altLang="en-US" sz="3200" b="0" dirty="0">
                <a:solidFill>
                  <a:schemeClr val="tx1"/>
                </a:solidFill>
                <a:latin typeface="標楷體" pitchFamily="65" charset="-120"/>
              </a:rPr>
              <a:t>子，也是受益於閨閫  。曹丕篡漢建魏，進</a:t>
            </a:r>
          </a:p>
          <a:p>
            <a:pPr lvl="1"/>
            <a:r>
              <a:rPr lang="zh-TW" altLang="en-US" sz="3200" b="0" dirty="0">
                <a:solidFill>
                  <a:schemeClr val="tx1"/>
                </a:solidFill>
                <a:latin typeface="標楷體" pitchFamily="65" charset="-120"/>
              </a:rPr>
              <a:t>郭氏為貴嬪，本來想立她為皇后，因為甄氏</a:t>
            </a:r>
          </a:p>
          <a:p>
            <a:pPr lvl="1"/>
            <a:r>
              <a:rPr lang="zh-TW" altLang="en-US" sz="3200" b="0" dirty="0">
                <a:solidFill>
                  <a:schemeClr val="tx1"/>
                </a:solidFill>
                <a:latin typeface="標楷體" pitchFamily="65" charset="-120"/>
              </a:rPr>
              <a:t>的緣故，便拖延下來。但曹丕對於甄氏和曹</a:t>
            </a:r>
          </a:p>
          <a:p>
            <a:pPr lvl="1"/>
            <a:r>
              <a:rPr lang="zh-TW" altLang="en-US" sz="3200" b="0" dirty="0">
                <a:solidFill>
                  <a:schemeClr val="tx1"/>
                </a:solidFill>
                <a:latin typeface="標楷體" pitchFamily="65" charset="-120"/>
              </a:rPr>
              <a:t>植的關係難以釋懷，所以僅封她為妃，甄妃</a:t>
            </a:r>
          </a:p>
          <a:p>
            <a:pPr lvl="1"/>
            <a:r>
              <a:rPr lang="zh-TW" altLang="en-US" sz="3200" b="0" dirty="0">
                <a:solidFill>
                  <a:schemeClr val="tx1"/>
                </a:solidFill>
                <a:latin typeface="標楷體" pitchFamily="65" charset="-120"/>
              </a:rPr>
              <a:t>始終未能得到母儀天下的皇后地位。郭氏為</a:t>
            </a:r>
          </a:p>
          <a:p>
            <a:pPr lvl="1"/>
            <a:r>
              <a:rPr lang="zh-TW" altLang="en-US" sz="3200" b="0" dirty="0">
                <a:solidFill>
                  <a:schemeClr val="tx1"/>
                </a:solidFill>
                <a:latin typeface="標楷體" pitchFamily="65" charset="-120"/>
              </a:rPr>
              <a:t>謀奪后位，多方讒間，懷疑曹叡是否為曹家</a:t>
            </a:r>
          </a:p>
        </p:txBody>
      </p:sp>
      <p:grpSp>
        <p:nvGrpSpPr>
          <p:cNvPr id="180227" name="Group 8"/>
          <p:cNvGrpSpPr>
            <a:grpSpLocks/>
          </p:cNvGrpSpPr>
          <p:nvPr/>
        </p:nvGrpSpPr>
        <p:grpSpPr bwMode="auto">
          <a:xfrm>
            <a:off x="4500563" y="2998788"/>
            <a:ext cx="431800" cy="647700"/>
            <a:chOff x="1701" y="663"/>
            <a:chExt cx="272" cy="408"/>
          </a:xfrm>
        </p:grpSpPr>
        <p:sp>
          <p:nvSpPr>
            <p:cNvPr id="180230" name="Text Box 5"/>
            <p:cNvSpPr txBox="1">
              <a:spLocks noChangeArrowheads="1"/>
            </p:cNvSpPr>
            <p:nvPr/>
          </p:nvSpPr>
          <p:spPr bwMode="auto">
            <a:xfrm>
              <a:off x="1701" y="663"/>
              <a:ext cx="231" cy="4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>
              <a:spAutoFit/>
            </a:bodyPr>
            <a:lstStyle>
              <a:lvl1pPr>
                <a:defRPr sz="2000">
                  <a:solidFill>
                    <a:schemeClr val="tx2"/>
                  </a:solidFill>
                  <a:latin typeface="Cambria" pitchFamily="18" charset="0"/>
                  <a:ea typeface="標楷體" pitchFamily="65" charset="-120"/>
                </a:defRPr>
              </a:lvl1pPr>
              <a:lvl2pPr marL="742950" indent="-285750">
                <a:defRPr sz="2800">
                  <a:solidFill>
                    <a:schemeClr val="tx2"/>
                  </a:solidFill>
                  <a:latin typeface="Cambria" pitchFamily="18" charset="0"/>
                  <a:ea typeface="標楷體" pitchFamily="65" charset="-120"/>
                </a:defRPr>
              </a:lvl2pPr>
              <a:lvl3pPr marL="1143000" indent="-228600">
                <a:defRPr sz="1600">
                  <a:solidFill>
                    <a:schemeClr val="tx2"/>
                  </a:solidFill>
                  <a:latin typeface="Cambria" pitchFamily="18" charset="0"/>
                  <a:ea typeface="標楷體" pitchFamily="65" charset="-120"/>
                </a:defRPr>
              </a:lvl3pPr>
              <a:lvl4pPr marL="1600200" indent="-228600">
                <a:defRPr sz="1400">
                  <a:solidFill>
                    <a:schemeClr val="tx2"/>
                  </a:solidFill>
                  <a:latin typeface="Cambria" pitchFamily="18" charset="0"/>
                  <a:ea typeface="標楷體" pitchFamily="65" charset="-120"/>
                </a:defRPr>
              </a:lvl4pPr>
              <a:lvl5pPr marL="2057400" indent="-228600">
                <a:defRPr sz="1300">
                  <a:solidFill>
                    <a:schemeClr val="tx2"/>
                  </a:solidFill>
                  <a:latin typeface="Cambria" pitchFamily="18" charset="0"/>
                  <a:ea typeface="標楷體" pitchFamily="65" charset="-120"/>
                </a:defRPr>
              </a:lvl5pPr>
              <a:lvl6pPr marL="2514600" indent="-228600" eaLnBrk="0" fontAlgn="base" hangingPunct="0">
                <a:spcAft>
                  <a:spcPct val="0"/>
                </a:spcAft>
                <a:buClr>
                  <a:srgbClr val="506E94"/>
                </a:buClr>
                <a:defRPr sz="1300">
                  <a:solidFill>
                    <a:schemeClr val="tx2"/>
                  </a:solidFill>
                  <a:latin typeface="Cambria" pitchFamily="18" charset="0"/>
                  <a:ea typeface="標楷體" pitchFamily="65" charset="-120"/>
                </a:defRPr>
              </a:lvl6pPr>
              <a:lvl7pPr marL="2971800" indent="-228600" eaLnBrk="0" fontAlgn="base" hangingPunct="0">
                <a:spcAft>
                  <a:spcPct val="0"/>
                </a:spcAft>
                <a:buClr>
                  <a:srgbClr val="506E94"/>
                </a:buClr>
                <a:defRPr sz="1300">
                  <a:solidFill>
                    <a:schemeClr val="tx2"/>
                  </a:solidFill>
                  <a:latin typeface="Cambria" pitchFamily="18" charset="0"/>
                  <a:ea typeface="標楷體" pitchFamily="65" charset="-120"/>
                </a:defRPr>
              </a:lvl7pPr>
              <a:lvl8pPr marL="3429000" indent="-228600" eaLnBrk="0" fontAlgn="base" hangingPunct="0">
                <a:spcAft>
                  <a:spcPct val="0"/>
                </a:spcAft>
                <a:buClr>
                  <a:srgbClr val="506E94"/>
                </a:buClr>
                <a:defRPr sz="1300">
                  <a:solidFill>
                    <a:schemeClr val="tx2"/>
                  </a:solidFill>
                  <a:latin typeface="Cambria" pitchFamily="18" charset="0"/>
                  <a:ea typeface="標楷體" pitchFamily="65" charset="-120"/>
                </a:defRPr>
              </a:lvl8pPr>
              <a:lvl9pPr marL="3886200" indent="-228600" eaLnBrk="0" fontAlgn="base" hangingPunct="0">
                <a:spcAft>
                  <a:spcPct val="0"/>
                </a:spcAft>
                <a:buClr>
                  <a:srgbClr val="506E94"/>
                </a:buClr>
                <a:defRPr sz="1300">
                  <a:solidFill>
                    <a:schemeClr val="tx2"/>
                  </a:solidFill>
                  <a:latin typeface="Cambria" pitchFamily="18" charset="0"/>
                  <a:ea typeface="標楷體" pitchFamily="65" charset="-12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zh-TW" altLang="en-US" sz="1200">
                  <a:solidFill>
                    <a:schemeClr val="tx1"/>
                  </a:solidFill>
                  <a:latin typeface="Franklin Gothic Medium" pitchFamily="34" charset="0"/>
                </a:rPr>
                <a:t>ㄎㄨㄣ</a:t>
              </a:r>
            </a:p>
          </p:txBody>
        </p:sp>
        <p:pic>
          <p:nvPicPr>
            <p:cNvPr id="180231" name="Picture 7" descr="黑-三聲-小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7" y="845"/>
              <a:ext cx="136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80228" name="Picture 9" descr="下一頁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6165850"/>
            <a:ext cx="13684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0229" name="Text Box 10"/>
          <p:cNvSpPr txBox="1">
            <a:spLocks noChangeArrowheads="1"/>
          </p:cNvSpPr>
          <p:nvPr/>
        </p:nvSpPr>
        <p:spPr bwMode="auto">
          <a:xfrm>
            <a:off x="971550" y="-100013"/>
            <a:ext cx="7416800" cy="762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1pPr>
            <a:lvl2pPr marL="742950" indent="-285750">
              <a:defRPr sz="28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2pPr>
            <a:lvl3pPr marL="1143000" indent="-228600">
              <a:defRPr sz="16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3pPr>
            <a:lvl4pPr marL="1600200" indent="-228600">
              <a:defRPr sz="14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4pPr>
            <a:lvl5pPr marL="2057400" indent="-228600"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9pPr>
          </a:lstStyle>
          <a:p>
            <a:pPr algn="ctr"/>
            <a:r>
              <a:rPr lang="zh-TW" altLang="en-US" sz="4400">
                <a:solidFill>
                  <a:schemeClr val="bg1"/>
                </a:solidFill>
                <a:latin typeface="標楷體" pitchFamily="65" charset="-120"/>
              </a:rPr>
              <a:t>甄妃－</a:t>
            </a:r>
            <a:r>
              <a:rPr lang="en-US" altLang="zh-TW" sz="4400">
                <a:solidFill>
                  <a:schemeClr val="bg1"/>
                </a:solidFill>
                <a:latin typeface="標楷體" pitchFamily="65" charset="-120"/>
              </a:rPr>
              <a:t>2</a:t>
            </a:r>
          </a:p>
        </p:txBody>
      </p:sp>
    </p:spTree>
  </p:cSld>
  <p:clrMapOvr>
    <a:masterClrMapping/>
  </p:clrMapOvr>
  <p:transition spd="slow" advClick="0">
    <p:randomBar dir="vert"/>
  </p:transition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頁尾版面配置區 2"/>
          <p:cNvSpPr txBox="1">
            <a:spLocks noGrp="1"/>
          </p:cNvSpPr>
          <p:nvPr/>
        </p:nvSpPr>
        <p:spPr bwMode="auto">
          <a:xfrm>
            <a:off x="325438" y="1628775"/>
            <a:ext cx="8423275" cy="388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0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1pPr>
            <a:lvl2pPr marL="742950" indent="-285750">
              <a:defRPr sz="28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2pPr>
            <a:lvl3pPr marL="1143000" indent="-228600">
              <a:defRPr sz="16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3pPr>
            <a:lvl4pPr marL="1600200" indent="-228600">
              <a:defRPr sz="14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4pPr>
            <a:lvl5pPr marL="2057400" indent="-228600"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9pPr>
          </a:lstStyle>
          <a:p>
            <a:pPr lvl="1"/>
            <a:r>
              <a:rPr lang="zh-TW" altLang="en-US" sz="3200" b="0">
                <a:solidFill>
                  <a:schemeClr val="tx1"/>
                </a:solidFill>
                <a:latin typeface="標楷體" pitchFamily="65" charset="-120"/>
              </a:rPr>
              <a:t> 骨肉，曹丕聽信郭氏的話，將甄妃留置在鄴城。這時甄妃三十八歲，已年老珠黃，於是在黃初二年（西元二二一年）曹丕賜甄妃自盡，年四十。</a:t>
            </a:r>
          </a:p>
        </p:txBody>
      </p:sp>
      <p:pic>
        <p:nvPicPr>
          <p:cNvPr id="181251" name="Picture 4" descr="下一頁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6165850"/>
            <a:ext cx="13684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1252" name="Text Box 5"/>
          <p:cNvSpPr txBox="1">
            <a:spLocks noChangeArrowheads="1"/>
          </p:cNvSpPr>
          <p:nvPr/>
        </p:nvSpPr>
        <p:spPr bwMode="auto">
          <a:xfrm>
            <a:off x="971550" y="-100013"/>
            <a:ext cx="7416800" cy="762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1pPr>
            <a:lvl2pPr marL="742950" indent="-285750">
              <a:defRPr sz="28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2pPr>
            <a:lvl3pPr marL="1143000" indent="-228600">
              <a:defRPr sz="16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3pPr>
            <a:lvl4pPr marL="1600200" indent="-228600">
              <a:defRPr sz="14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4pPr>
            <a:lvl5pPr marL="2057400" indent="-228600"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9pPr>
          </a:lstStyle>
          <a:p>
            <a:pPr algn="ctr"/>
            <a:r>
              <a:rPr lang="zh-TW" altLang="en-US" sz="4400">
                <a:solidFill>
                  <a:schemeClr val="bg1"/>
                </a:solidFill>
                <a:latin typeface="標楷體" pitchFamily="65" charset="-120"/>
              </a:rPr>
              <a:t>甄妃－</a:t>
            </a:r>
            <a:r>
              <a:rPr lang="en-US" altLang="zh-TW" sz="4400">
                <a:solidFill>
                  <a:schemeClr val="bg1"/>
                </a:solidFill>
                <a:latin typeface="標楷體" pitchFamily="65" charset="-120"/>
              </a:rPr>
              <a:t>3</a:t>
            </a:r>
          </a:p>
        </p:txBody>
      </p:sp>
    </p:spTree>
  </p:cSld>
  <p:clrMapOvr>
    <a:masterClrMapping/>
  </p:clrMapOvr>
  <p:transition spd="slow" advClick="0">
    <p:randomBar dir="vert"/>
  </p:transition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頁尾版面配置區 2"/>
          <p:cNvSpPr txBox="1">
            <a:spLocks noGrp="1"/>
          </p:cNvSpPr>
          <p:nvPr/>
        </p:nvSpPr>
        <p:spPr bwMode="auto">
          <a:xfrm>
            <a:off x="71438" y="908050"/>
            <a:ext cx="8964612" cy="388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0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1pPr>
            <a:lvl2pPr marL="742950" indent="-285750">
              <a:defRPr sz="28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2pPr>
            <a:lvl3pPr marL="1143000" indent="-228600">
              <a:defRPr sz="16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3pPr>
            <a:lvl4pPr marL="1600200" indent="-228600">
              <a:defRPr sz="14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4pPr>
            <a:lvl5pPr marL="2057400" indent="-228600"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9pPr>
          </a:lstStyle>
          <a:p>
            <a:pPr lvl="1">
              <a:lnSpc>
                <a:spcPct val="95000"/>
              </a:lnSpc>
            </a:pPr>
            <a:r>
              <a:rPr lang="zh-TW" altLang="en-US" sz="3200" b="0" dirty="0">
                <a:solidFill>
                  <a:schemeClr val="tx1"/>
                </a:solidFill>
                <a:latin typeface="標楷體" pitchFamily="65" charset="-120"/>
              </a:rPr>
              <a:t>　　甄妃死後，有一次曹植入宮，曹丕將甄</a:t>
            </a:r>
          </a:p>
          <a:p>
            <a:pPr lvl="1">
              <a:lnSpc>
                <a:spcPct val="95000"/>
              </a:lnSpc>
            </a:pPr>
            <a:r>
              <a:rPr lang="zh-TW" altLang="en-US" sz="3200" b="0" dirty="0">
                <a:solidFill>
                  <a:schemeClr val="tx1"/>
                </a:solidFill>
                <a:latin typeface="標楷體" pitchFamily="65" charset="-120"/>
              </a:rPr>
              <a:t>妃使用過的玉縷金帶枕賜給他。曹植睹物思</a:t>
            </a:r>
          </a:p>
          <a:p>
            <a:pPr lvl="1">
              <a:lnSpc>
                <a:spcPct val="95000"/>
              </a:lnSpc>
            </a:pPr>
            <a:r>
              <a:rPr lang="zh-TW" altLang="en-US" sz="3200" b="0" dirty="0">
                <a:solidFill>
                  <a:schemeClr val="tx1"/>
                </a:solidFill>
                <a:latin typeface="標楷體" pitchFamily="65" charset="-120"/>
              </a:rPr>
              <a:t>人，不免觸懷傷情。回來時經過洛水，夜宿</a:t>
            </a:r>
          </a:p>
          <a:p>
            <a:pPr lvl="1">
              <a:lnSpc>
                <a:spcPct val="95000"/>
              </a:lnSpc>
            </a:pPr>
            <a:r>
              <a:rPr lang="zh-TW" altLang="en-US" sz="3200" b="0" dirty="0">
                <a:solidFill>
                  <a:schemeClr val="tx1"/>
                </a:solidFill>
                <a:latin typeface="標楷體" pitchFamily="65" charset="-120"/>
              </a:rPr>
              <a:t>舟中，恍惚之間，遙見甄妃凌波御風而來，</a:t>
            </a:r>
          </a:p>
          <a:p>
            <a:pPr lvl="1">
              <a:lnSpc>
                <a:spcPct val="95000"/>
              </a:lnSpc>
            </a:pPr>
            <a:r>
              <a:rPr lang="zh-TW" altLang="en-US" sz="3200" b="0" dirty="0">
                <a:solidFill>
                  <a:schemeClr val="tx1"/>
                </a:solidFill>
                <a:latin typeface="標楷體" pitchFamily="65" charset="-120"/>
              </a:rPr>
              <a:t>並說出「我本有心相託」等語，曹植一驚而</a:t>
            </a:r>
          </a:p>
          <a:p>
            <a:pPr lvl="1">
              <a:lnSpc>
                <a:spcPct val="95000"/>
              </a:lnSpc>
            </a:pPr>
            <a:r>
              <a:rPr lang="zh-TW" altLang="en-US" sz="3200" b="0" dirty="0">
                <a:solidFill>
                  <a:schemeClr val="tx1"/>
                </a:solidFill>
                <a:latin typeface="標楷體" pitchFamily="65" charset="-120"/>
              </a:rPr>
              <a:t>醒，方知是南柯一夢，遂就著蓬窗微弱的燈</a:t>
            </a:r>
          </a:p>
          <a:p>
            <a:pPr lvl="1">
              <a:lnSpc>
                <a:spcPct val="95000"/>
              </a:lnSpc>
            </a:pPr>
            <a:r>
              <a:rPr lang="zh-TW" altLang="en-US" sz="3200" b="0" dirty="0">
                <a:solidFill>
                  <a:schemeClr val="tx1"/>
                </a:solidFill>
                <a:latin typeface="標楷體" pitchFamily="65" charset="-120"/>
              </a:rPr>
              <a:t>光寫下一篇</a:t>
            </a:r>
            <a:r>
              <a:rPr lang="en-US" altLang="zh-TW" sz="3200" b="0" dirty="0">
                <a:solidFill>
                  <a:schemeClr val="tx1"/>
                </a:solidFill>
                <a:latin typeface="標楷體" pitchFamily="65" charset="-120"/>
              </a:rPr>
              <a:t>〈</a:t>
            </a:r>
            <a:r>
              <a:rPr lang="zh-TW" altLang="en-US" sz="3200" b="0" dirty="0">
                <a:solidFill>
                  <a:schemeClr val="tx1"/>
                </a:solidFill>
                <a:latin typeface="標楷體" pitchFamily="65" charset="-120"/>
              </a:rPr>
              <a:t>感甄賦</a:t>
            </a:r>
            <a:r>
              <a:rPr lang="en-US" altLang="zh-TW" sz="3200" b="0" dirty="0">
                <a:solidFill>
                  <a:schemeClr val="tx1"/>
                </a:solidFill>
                <a:latin typeface="標楷體" pitchFamily="65" charset="-120"/>
              </a:rPr>
              <a:t>〉</a:t>
            </a:r>
            <a:r>
              <a:rPr lang="zh-TW" altLang="en-US" sz="3200" b="0" dirty="0">
                <a:solidFill>
                  <a:schemeClr val="tx1"/>
                </a:solidFill>
                <a:latin typeface="標楷體" pitchFamily="65" charset="-120"/>
              </a:rPr>
              <a:t>，借洛河中的水神宓  </a:t>
            </a:r>
          </a:p>
          <a:p>
            <a:pPr lvl="1">
              <a:lnSpc>
                <a:spcPct val="95000"/>
              </a:lnSpc>
            </a:pPr>
            <a:r>
              <a:rPr lang="zh-TW" altLang="en-US" sz="3200" b="0" dirty="0">
                <a:solidFill>
                  <a:schemeClr val="tx1"/>
                </a:solidFill>
                <a:latin typeface="標楷體" pitchFamily="65" charset="-120"/>
              </a:rPr>
              <a:t>妃做為甄妃的化身，抒發蘊積已久的愛慕之</a:t>
            </a:r>
          </a:p>
          <a:p>
            <a:pPr lvl="1">
              <a:lnSpc>
                <a:spcPct val="95000"/>
              </a:lnSpc>
            </a:pPr>
            <a:r>
              <a:rPr lang="zh-TW" altLang="en-US" sz="3200" b="0" dirty="0">
                <a:solidFill>
                  <a:schemeClr val="tx1"/>
                </a:solidFill>
                <a:latin typeface="標楷體" pitchFamily="65" charset="-120"/>
              </a:rPr>
              <a:t>意。賦中寫他經過洛水，遇見美麗的洛水之</a:t>
            </a:r>
          </a:p>
          <a:p>
            <a:pPr lvl="1">
              <a:lnSpc>
                <a:spcPct val="95000"/>
              </a:lnSpc>
            </a:pPr>
            <a:r>
              <a:rPr lang="zh-TW" altLang="en-US" sz="3200" b="0" dirty="0">
                <a:solidFill>
                  <a:schemeClr val="tx1"/>
                </a:solidFill>
                <a:latin typeface="標楷體" pitchFamily="65" charset="-120"/>
              </a:rPr>
              <a:t>神宓妃，相互愛慕，終因神人道殊，不能結</a:t>
            </a:r>
          </a:p>
          <a:p>
            <a:pPr lvl="1">
              <a:lnSpc>
                <a:spcPct val="95000"/>
              </a:lnSpc>
            </a:pPr>
            <a:r>
              <a:rPr lang="zh-TW" altLang="en-US" sz="3200" b="0" dirty="0">
                <a:solidFill>
                  <a:schemeClr val="tx1"/>
                </a:solidFill>
                <a:latin typeface="標楷體" pitchFamily="65" charset="-120"/>
              </a:rPr>
              <a:t>合，最後不得不悵悵而別。</a:t>
            </a:r>
          </a:p>
        </p:txBody>
      </p:sp>
      <p:sp>
        <p:nvSpPr>
          <p:cNvPr id="182275" name="Text Box 3"/>
          <p:cNvSpPr txBox="1">
            <a:spLocks noChangeArrowheads="1"/>
          </p:cNvSpPr>
          <p:nvPr/>
        </p:nvSpPr>
        <p:spPr bwMode="auto">
          <a:xfrm>
            <a:off x="2051050" y="-69850"/>
            <a:ext cx="4826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1pPr>
            <a:lvl2pPr marL="742950" indent="-285750">
              <a:defRPr sz="28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2pPr>
            <a:lvl3pPr marL="1143000" indent="-228600">
              <a:defRPr sz="16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3pPr>
            <a:lvl4pPr marL="1600200" indent="-228600">
              <a:defRPr sz="14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4pPr>
            <a:lvl5pPr marL="2057400" indent="-228600"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9pPr>
          </a:lstStyle>
          <a:p>
            <a:pPr algn="ctr"/>
            <a:r>
              <a:rPr lang="en-US" altLang="zh-TW" sz="4400">
                <a:solidFill>
                  <a:schemeClr val="bg1"/>
                </a:solidFill>
                <a:latin typeface="標楷體" pitchFamily="65" charset="-120"/>
              </a:rPr>
              <a:t>〈</a:t>
            </a:r>
            <a:r>
              <a:rPr lang="zh-TW" altLang="en-US" sz="4400">
                <a:solidFill>
                  <a:schemeClr val="bg1"/>
                </a:solidFill>
                <a:latin typeface="標楷體" pitchFamily="65" charset="-120"/>
              </a:rPr>
              <a:t>洛神賦</a:t>
            </a:r>
            <a:r>
              <a:rPr lang="en-US" altLang="zh-TW" sz="4400">
                <a:solidFill>
                  <a:schemeClr val="bg1"/>
                </a:solidFill>
                <a:latin typeface="標楷體" pitchFamily="65" charset="-120"/>
              </a:rPr>
              <a:t>〉</a:t>
            </a:r>
            <a:r>
              <a:rPr lang="zh-TW" altLang="en-US" sz="4400">
                <a:solidFill>
                  <a:schemeClr val="bg1"/>
                </a:solidFill>
                <a:latin typeface="標楷體" pitchFamily="65" charset="-120"/>
              </a:rPr>
              <a:t>－</a:t>
            </a:r>
            <a:r>
              <a:rPr lang="en-US" altLang="zh-TW" sz="4400">
                <a:solidFill>
                  <a:schemeClr val="bg1"/>
                </a:solidFill>
                <a:latin typeface="標楷體" pitchFamily="65" charset="-120"/>
              </a:rPr>
              <a:t>1</a:t>
            </a:r>
          </a:p>
        </p:txBody>
      </p:sp>
      <p:grpSp>
        <p:nvGrpSpPr>
          <p:cNvPr id="182276" name="Group 8"/>
          <p:cNvGrpSpPr>
            <a:grpSpLocks/>
          </p:cNvGrpSpPr>
          <p:nvPr/>
        </p:nvGrpSpPr>
        <p:grpSpPr bwMode="auto">
          <a:xfrm>
            <a:off x="8316913" y="3789363"/>
            <a:ext cx="439737" cy="647700"/>
            <a:chOff x="3515" y="2681"/>
            <a:chExt cx="277" cy="408"/>
          </a:xfrm>
        </p:grpSpPr>
        <p:sp>
          <p:nvSpPr>
            <p:cNvPr id="182278" name="Text Box 5"/>
            <p:cNvSpPr txBox="1">
              <a:spLocks noChangeArrowheads="1"/>
            </p:cNvSpPr>
            <p:nvPr/>
          </p:nvSpPr>
          <p:spPr bwMode="auto">
            <a:xfrm>
              <a:off x="3515" y="2681"/>
              <a:ext cx="231" cy="4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>
              <a:spAutoFit/>
            </a:bodyPr>
            <a:lstStyle>
              <a:lvl1pPr>
                <a:defRPr sz="2000">
                  <a:solidFill>
                    <a:schemeClr val="tx2"/>
                  </a:solidFill>
                  <a:latin typeface="Cambria" pitchFamily="18" charset="0"/>
                  <a:ea typeface="標楷體" pitchFamily="65" charset="-120"/>
                </a:defRPr>
              </a:lvl1pPr>
              <a:lvl2pPr marL="742950" indent="-285750">
                <a:defRPr sz="2800">
                  <a:solidFill>
                    <a:schemeClr val="tx2"/>
                  </a:solidFill>
                  <a:latin typeface="Cambria" pitchFamily="18" charset="0"/>
                  <a:ea typeface="標楷體" pitchFamily="65" charset="-120"/>
                </a:defRPr>
              </a:lvl2pPr>
              <a:lvl3pPr marL="1143000" indent="-228600">
                <a:defRPr sz="1600">
                  <a:solidFill>
                    <a:schemeClr val="tx2"/>
                  </a:solidFill>
                  <a:latin typeface="Cambria" pitchFamily="18" charset="0"/>
                  <a:ea typeface="標楷體" pitchFamily="65" charset="-120"/>
                </a:defRPr>
              </a:lvl3pPr>
              <a:lvl4pPr marL="1600200" indent="-228600">
                <a:defRPr sz="1400">
                  <a:solidFill>
                    <a:schemeClr val="tx2"/>
                  </a:solidFill>
                  <a:latin typeface="Cambria" pitchFamily="18" charset="0"/>
                  <a:ea typeface="標楷體" pitchFamily="65" charset="-120"/>
                </a:defRPr>
              </a:lvl4pPr>
              <a:lvl5pPr marL="2057400" indent="-228600">
                <a:defRPr sz="1300">
                  <a:solidFill>
                    <a:schemeClr val="tx2"/>
                  </a:solidFill>
                  <a:latin typeface="Cambria" pitchFamily="18" charset="0"/>
                  <a:ea typeface="標楷體" pitchFamily="65" charset="-120"/>
                </a:defRPr>
              </a:lvl5pPr>
              <a:lvl6pPr marL="2514600" indent="-228600" eaLnBrk="0" fontAlgn="base" hangingPunct="0">
                <a:spcAft>
                  <a:spcPct val="0"/>
                </a:spcAft>
                <a:buClr>
                  <a:srgbClr val="506E94"/>
                </a:buClr>
                <a:defRPr sz="1300">
                  <a:solidFill>
                    <a:schemeClr val="tx2"/>
                  </a:solidFill>
                  <a:latin typeface="Cambria" pitchFamily="18" charset="0"/>
                  <a:ea typeface="標楷體" pitchFamily="65" charset="-120"/>
                </a:defRPr>
              </a:lvl6pPr>
              <a:lvl7pPr marL="2971800" indent="-228600" eaLnBrk="0" fontAlgn="base" hangingPunct="0">
                <a:spcAft>
                  <a:spcPct val="0"/>
                </a:spcAft>
                <a:buClr>
                  <a:srgbClr val="506E94"/>
                </a:buClr>
                <a:defRPr sz="1300">
                  <a:solidFill>
                    <a:schemeClr val="tx2"/>
                  </a:solidFill>
                  <a:latin typeface="Cambria" pitchFamily="18" charset="0"/>
                  <a:ea typeface="標楷體" pitchFamily="65" charset="-120"/>
                </a:defRPr>
              </a:lvl7pPr>
              <a:lvl8pPr marL="3429000" indent="-228600" eaLnBrk="0" fontAlgn="base" hangingPunct="0">
                <a:spcAft>
                  <a:spcPct val="0"/>
                </a:spcAft>
                <a:buClr>
                  <a:srgbClr val="506E94"/>
                </a:buClr>
                <a:defRPr sz="1300">
                  <a:solidFill>
                    <a:schemeClr val="tx2"/>
                  </a:solidFill>
                  <a:latin typeface="Cambria" pitchFamily="18" charset="0"/>
                  <a:ea typeface="標楷體" pitchFamily="65" charset="-120"/>
                </a:defRPr>
              </a:lvl8pPr>
              <a:lvl9pPr marL="3886200" indent="-228600" eaLnBrk="0" fontAlgn="base" hangingPunct="0">
                <a:spcAft>
                  <a:spcPct val="0"/>
                </a:spcAft>
                <a:buClr>
                  <a:srgbClr val="506E94"/>
                </a:buClr>
                <a:defRPr sz="1300">
                  <a:solidFill>
                    <a:schemeClr val="tx2"/>
                  </a:solidFill>
                  <a:latin typeface="Cambria" pitchFamily="18" charset="0"/>
                  <a:ea typeface="標楷體" pitchFamily="65" charset="-12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zh-TW" altLang="en-US" sz="1200">
                  <a:solidFill>
                    <a:schemeClr val="tx1"/>
                  </a:solidFill>
                  <a:latin typeface="Franklin Gothic Medium" pitchFamily="34" charset="0"/>
                </a:rPr>
                <a:t>ㄈㄨ</a:t>
              </a:r>
            </a:p>
          </p:txBody>
        </p:sp>
        <p:pic>
          <p:nvPicPr>
            <p:cNvPr id="182279" name="Picture 7" descr="黑-二聲-小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56" y="2742"/>
              <a:ext cx="136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82277" name="Picture 9" descr="下一頁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6165850"/>
            <a:ext cx="13684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>
    <p:randomBar dir="vert"/>
  </p:transition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頁尾版面配置區 2"/>
          <p:cNvSpPr txBox="1">
            <a:spLocks noGrp="1"/>
          </p:cNvSpPr>
          <p:nvPr/>
        </p:nvSpPr>
        <p:spPr bwMode="auto">
          <a:xfrm>
            <a:off x="179388" y="1052513"/>
            <a:ext cx="8423275" cy="388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0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1pPr>
            <a:lvl2pPr marL="742950" indent="-285750">
              <a:defRPr sz="28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2pPr>
            <a:lvl3pPr marL="1143000" indent="-228600">
              <a:defRPr sz="16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3pPr>
            <a:lvl4pPr marL="1600200" indent="-228600">
              <a:defRPr sz="14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4pPr>
            <a:lvl5pPr marL="2057400" indent="-228600"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9pPr>
          </a:lstStyle>
          <a:p>
            <a:pPr lvl="1"/>
            <a:r>
              <a:rPr lang="zh-TW" altLang="en-US" sz="3200" b="0">
                <a:solidFill>
                  <a:schemeClr val="tx1"/>
                </a:solidFill>
                <a:latin typeface="標楷體" pitchFamily="65" charset="-120"/>
              </a:rPr>
              <a:t>    後來魏明帝曹叡見到這篇賦，因牽涉到</a:t>
            </a:r>
          </a:p>
          <a:p>
            <a:pPr lvl="1"/>
            <a:r>
              <a:rPr lang="zh-TW" altLang="en-US" sz="3200" b="0">
                <a:solidFill>
                  <a:schemeClr val="tx1"/>
                </a:solidFill>
                <a:latin typeface="標楷體" pitchFamily="65" charset="-120"/>
              </a:rPr>
              <a:t>曹植與母親甄妃之間的一段錯綜複雜的感情</a:t>
            </a:r>
          </a:p>
          <a:p>
            <a:pPr lvl="1"/>
            <a:r>
              <a:rPr lang="zh-TW" altLang="en-US" sz="3200" b="0">
                <a:solidFill>
                  <a:schemeClr val="tx1"/>
                </a:solidFill>
                <a:latin typeface="標楷體" pitchFamily="65" charset="-120"/>
              </a:rPr>
              <a:t>，行跡太過明顯，便將它改名為</a:t>
            </a:r>
            <a:r>
              <a:rPr lang="en-US" altLang="zh-TW" sz="3200" b="0">
                <a:solidFill>
                  <a:schemeClr val="tx1"/>
                </a:solidFill>
                <a:latin typeface="標楷體" pitchFamily="65" charset="-120"/>
              </a:rPr>
              <a:t>〈</a:t>
            </a:r>
            <a:r>
              <a:rPr lang="zh-TW" altLang="en-US" sz="3200" b="0">
                <a:solidFill>
                  <a:schemeClr val="tx1"/>
                </a:solidFill>
                <a:latin typeface="標楷體" pitchFamily="65" charset="-120"/>
              </a:rPr>
              <a:t>洛神賦</a:t>
            </a:r>
            <a:r>
              <a:rPr lang="en-US" altLang="zh-TW" sz="3200" b="0">
                <a:solidFill>
                  <a:schemeClr val="tx1"/>
                </a:solidFill>
                <a:latin typeface="標楷體" pitchFamily="65" charset="-120"/>
              </a:rPr>
              <a:t>〉</a:t>
            </a:r>
          </a:p>
          <a:p>
            <a:pPr lvl="1"/>
            <a:r>
              <a:rPr lang="zh-TW" altLang="en-US" sz="3200" b="0">
                <a:solidFill>
                  <a:schemeClr val="tx1"/>
                </a:solidFill>
                <a:latin typeface="標楷體" pitchFamily="65" charset="-120"/>
              </a:rPr>
              <a:t>。</a:t>
            </a:r>
            <a:r>
              <a:rPr lang="en-US" altLang="zh-TW" sz="3200" b="0">
                <a:solidFill>
                  <a:schemeClr val="tx1"/>
                </a:solidFill>
                <a:latin typeface="標楷體" pitchFamily="65" charset="-120"/>
              </a:rPr>
              <a:t>(</a:t>
            </a:r>
            <a:r>
              <a:rPr lang="zh-TW" altLang="en-US" sz="3200" b="0">
                <a:solidFill>
                  <a:schemeClr val="tx1"/>
                </a:solidFill>
                <a:latin typeface="標楷體" pitchFamily="65" charset="-120"/>
              </a:rPr>
              <a:t>事見唐朝李善</a:t>
            </a:r>
            <a:r>
              <a:rPr lang="en-US" altLang="zh-TW" sz="3200" b="0">
                <a:solidFill>
                  <a:schemeClr val="tx1"/>
                </a:solidFill>
                <a:latin typeface="標楷體" pitchFamily="65" charset="-120"/>
              </a:rPr>
              <a:t>《</a:t>
            </a:r>
            <a:r>
              <a:rPr lang="zh-TW" altLang="en-US" sz="3200" b="0">
                <a:solidFill>
                  <a:schemeClr val="tx1"/>
                </a:solidFill>
                <a:latin typeface="標楷體" pitchFamily="65" charset="-120"/>
              </a:rPr>
              <a:t>文選注</a:t>
            </a:r>
            <a:r>
              <a:rPr lang="en-US" altLang="zh-TW" sz="3200" b="0">
                <a:solidFill>
                  <a:schemeClr val="tx1"/>
                </a:solidFill>
                <a:latin typeface="標楷體" pitchFamily="65" charset="-120"/>
              </a:rPr>
              <a:t>》)</a:t>
            </a:r>
            <a:r>
              <a:rPr lang="zh-TW" altLang="en-US" sz="3200" b="0">
                <a:solidFill>
                  <a:schemeClr val="tx1"/>
                </a:solidFill>
                <a:latin typeface="標楷體" pitchFamily="65" charset="-120"/>
              </a:rPr>
              <a:t>由於此賦的影</a:t>
            </a:r>
          </a:p>
          <a:p>
            <a:pPr lvl="1"/>
            <a:r>
              <a:rPr lang="zh-TW" altLang="en-US" sz="3200" b="0">
                <a:solidFill>
                  <a:schemeClr val="tx1"/>
                </a:solidFill>
                <a:latin typeface="標楷體" pitchFamily="65" charset="-120"/>
              </a:rPr>
              <a:t>響，加上人們感動於曹植與甄氏的戀愛悲劇</a:t>
            </a:r>
          </a:p>
          <a:p>
            <a:pPr lvl="1"/>
            <a:r>
              <a:rPr lang="zh-TW" altLang="en-US" sz="3200" b="0">
                <a:solidFill>
                  <a:schemeClr val="tx1"/>
                </a:solidFill>
                <a:latin typeface="標楷體" pitchFamily="65" charset="-120"/>
              </a:rPr>
              <a:t>，故老相傳，就把甄妃認定成洛神了。相傳</a:t>
            </a:r>
          </a:p>
          <a:p>
            <a:pPr lvl="1"/>
            <a:r>
              <a:rPr lang="zh-TW" altLang="en-US" sz="3200" b="0">
                <a:solidFill>
                  <a:schemeClr val="tx1"/>
                </a:solidFill>
                <a:latin typeface="標楷體" pitchFamily="65" charset="-120"/>
              </a:rPr>
              <a:t>甄妃死時無人收殮，披髮覆面，用糠塞口。</a:t>
            </a:r>
          </a:p>
          <a:p>
            <a:pPr lvl="1"/>
            <a:r>
              <a:rPr lang="zh-TW" altLang="en-US" sz="3200" b="0">
                <a:solidFill>
                  <a:schemeClr val="tx1"/>
                </a:solidFill>
                <a:latin typeface="標楷體" pitchFamily="65" charset="-120"/>
              </a:rPr>
              <a:t>曹叡知情後，不勝悲憤。</a:t>
            </a:r>
          </a:p>
          <a:p>
            <a:pPr lvl="1"/>
            <a:r>
              <a:rPr lang="zh-TW" altLang="en-US" sz="3200" b="0">
                <a:solidFill>
                  <a:schemeClr val="tx1"/>
                </a:solidFill>
                <a:latin typeface="標楷體" pitchFamily="65" charset="-120"/>
              </a:rPr>
              <a:t>     </a:t>
            </a:r>
          </a:p>
        </p:txBody>
      </p:sp>
      <p:pic>
        <p:nvPicPr>
          <p:cNvPr id="183299" name="Picture 4" descr="下一頁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6165850"/>
            <a:ext cx="13684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3300" name="Text Box 6"/>
          <p:cNvSpPr txBox="1">
            <a:spLocks noChangeArrowheads="1"/>
          </p:cNvSpPr>
          <p:nvPr/>
        </p:nvSpPr>
        <p:spPr bwMode="auto">
          <a:xfrm>
            <a:off x="2051050" y="-69850"/>
            <a:ext cx="4826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1pPr>
            <a:lvl2pPr marL="742950" indent="-285750">
              <a:defRPr sz="28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2pPr>
            <a:lvl3pPr marL="1143000" indent="-228600">
              <a:defRPr sz="16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3pPr>
            <a:lvl4pPr marL="1600200" indent="-228600">
              <a:defRPr sz="14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4pPr>
            <a:lvl5pPr marL="2057400" indent="-228600"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9pPr>
          </a:lstStyle>
          <a:p>
            <a:pPr algn="ctr"/>
            <a:r>
              <a:rPr lang="en-US" altLang="zh-TW" sz="4400">
                <a:solidFill>
                  <a:schemeClr val="bg1"/>
                </a:solidFill>
                <a:latin typeface="標楷體" pitchFamily="65" charset="-120"/>
              </a:rPr>
              <a:t>〈</a:t>
            </a:r>
            <a:r>
              <a:rPr lang="zh-TW" altLang="en-US" sz="4400">
                <a:solidFill>
                  <a:schemeClr val="bg1"/>
                </a:solidFill>
                <a:latin typeface="標楷體" pitchFamily="65" charset="-120"/>
              </a:rPr>
              <a:t>洛神賦</a:t>
            </a:r>
            <a:r>
              <a:rPr lang="en-US" altLang="zh-TW" sz="4400">
                <a:solidFill>
                  <a:schemeClr val="bg1"/>
                </a:solidFill>
                <a:latin typeface="標楷體" pitchFamily="65" charset="-120"/>
              </a:rPr>
              <a:t>〉</a:t>
            </a:r>
            <a:r>
              <a:rPr lang="zh-TW" altLang="en-US" sz="4400">
                <a:solidFill>
                  <a:schemeClr val="bg1"/>
                </a:solidFill>
                <a:latin typeface="標楷體" pitchFamily="65" charset="-120"/>
              </a:rPr>
              <a:t>－</a:t>
            </a:r>
            <a:r>
              <a:rPr lang="en-US" altLang="zh-TW" sz="4400">
                <a:solidFill>
                  <a:schemeClr val="bg1"/>
                </a:solidFill>
                <a:latin typeface="標楷體" pitchFamily="65" charset="-120"/>
              </a:rPr>
              <a:t>2</a:t>
            </a:r>
          </a:p>
        </p:txBody>
      </p:sp>
    </p:spTree>
  </p:cSld>
  <p:clrMapOvr>
    <a:masterClrMapping/>
  </p:clrMapOvr>
  <p:transition spd="slow" advClick="0">
    <p:randomBar dir="vert"/>
  </p:transition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頁尾版面配置區 2"/>
          <p:cNvSpPr txBox="1">
            <a:spLocks noGrp="1"/>
          </p:cNvSpPr>
          <p:nvPr/>
        </p:nvSpPr>
        <p:spPr bwMode="auto">
          <a:xfrm>
            <a:off x="-36513" y="765175"/>
            <a:ext cx="8893176" cy="388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0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1pPr>
            <a:lvl2pPr marL="742950" indent="-285750">
              <a:defRPr sz="28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2pPr>
            <a:lvl3pPr marL="1143000" indent="-228600">
              <a:defRPr sz="16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3pPr>
            <a:lvl4pPr marL="1600200" indent="-228600">
              <a:defRPr sz="14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4pPr>
            <a:lvl5pPr marL="2057400" indent="-228600"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9pPr>
          </a:lstStyle>
          <a:p>
            <a:pPr lvl="1" eaLnBrk="0"/>
            <a:r>
              <a:rPr lang="zh-TW" altLang="en-US" sz="3200" b="0">
                <a:solidFill>
                  <a:schemeClr val="tx1"/>
                </a:solidFill>
                <a:latin typeface="標楷體" pitchFamily="65" charset="-120"/>
              </a:rPr>
              <a:t>    有人認為曹植與甄妃之事於史無證，認為</a:t>
            </a:r>
          </a:p>
          <a:p>
            <a:pPr lvl="1" eaLnBrk="0"/>
            <a:r>
              <a:rPr lang="zh-TW" altLang="en-US" sz="3200" b="0">
                <a:solidFill>
                  <a:schemeClr val="tx1"/>
                </a:solidFill>
                <a:latin typeface="標楷體" pitchFamily="65" charset="-120"/>
              </a:rPr>
              <a:t>這是世傳小說</a:t>
            </a:r>
            <a:r>
              <a:rPr lang="en-US" altLang="zh-TW" sz="3200" b="0">
                <a:solidFill>
                  <a:schemeClr val="tx1"/>
                </a:solidFill>
                <a:latin typeface="標楷體" pitchFamily="65" charset="-120"/>
              </a:rPr>
              <a:t>《</a:t>
            </a:r>
            <a:r>
              <a:rPr lang="zh-TW" altLang="en-US" sz="3200" b="0">
                <a:solidFill>
                  <a:schemeClr val="tx1"/>
                </a:solidFill>
                <a:latin typeface="標楷體" pitchFamily="65" charset="-120"/>
              </a:rPr>
              <a:t>感甄記</a:t>
            </a:r>
            <a:r>
              <a:rPr lang="en-US" altLang="zh-TW" sz="3200" b="0">
                <a:solidFill>
                  <a:schemeClr val="tx1"/>
                </a:solidFill>
                <a:latin typeface="標楷體" pitchFamily="65" charset="-120"/>
              </a:rPr>
              <a:t>》</a:t>
            </a:r>
            <a:r>
              <a:rPr lang="zh-TW" altLang="en-US" sz="3200" b="0">
                <a:solidFill>
                  <a:schemeClr val="tx1"/>
                </a:solidFill>
                <a:latin typeface="標楷體" pitchFamily="65" charset="-120"/>
              </a:rPr>
              <a:t>與曹植身世的混淆，</a:t>
            </a:r>
          </a:p>
          <a:p>
            <a:pPr lvl="1" eaLnBrk="0"/>
            <a:r>
              <a:rPr lang="zh-TW" altLang="en-US" sz="3200" b="0">
                <a:solidFill>
                  <a:schemeClr val="tx1"/>
                </a:solidFill>
                <a:latin typeface="標楷體" pitchFamily="65" charset="-120"/>
              </a:rPr>
              <a:t>作品實是曹植「托詞宓妃，移寄心文帝」而作</a:t>
            </a:r>
          </a:p>
          <a:p>
            <a:pPr lvl="1" eaLnBrk="0"/>
            <a:r>
              <a:rPr lang="zh-TW" altLang="en-US" sz="3200" b="0">
                <a:solidFill>
                  <a:schemeClr val="tx1"/>
                </a:solidFill>
                <a:latin typeface="標楷體" pitchFamily="65" charset="-120"/>
              </a:rPr>
              <a:t>。也有人認為「感甄」之說確有，但所感者並</a:t>
            </a:r>
          </a:p>
          <a:p>
            <a:pPr lvl="1" eaLnBrk="0"/>
            <a:r>
              <a:rPr lang="zh-TW" altLang="en-US" sz="3200" b="0">
                <a:solidFill>
                  <a:schemeClr val="tx1"/>
                </a:solidFill>
                <a:latin typeface="標楷體" pitchFamily="65" charset="-120"/>
              </a:rPr>
              <a:t>非甄妃，而是曹植黃初三年的被貶地鄄  城。</a:t>
            </a:r>
          </a:p>
          <a:p>
            <a:pPr lvl="1" eaLnBrk="0"/>
            <a:r>
              <a:rPr lang="zh-TW" altLang="en-US" sz="3200" b="0">
                <a:solidFill>
                  <a:schemeClr val="tx1"/>
                </a:solidFill>
                <a:latin typeface="標楷體" pitchFamily="65" charset="-120"/>
              </a:rPr>
              <a:t>直到現在，甄妃與曹植的情事依然是一個未解</a:t>
            </a:r>
          </a:p>
          <a:p>
            <a:pPr lvl="1" eaLnBrk="0"/>
            <a:r>
              <a:rPr lang="zh-TW" altLang="en-US" sz="3200" b="0">
                <a:solidFill>
                  <a:schemeClr val="tx1"/>
                </a:solidFill>
                <a:latin typeface="標楷體" pitchFamily="65" charset="-120"/>
              </a:rPr>
              <a:t>之謎。李善的這個傳說實在有許多不合情理的</a:t>
            </a:r>
          </a:p>
          <a:p>
            <a:pPr lvl="1" eaLnBrk="0"/>
            <a:r>
              <a:rPr lang="zh-TW" altLang="en-US" sz="3200" b="0">
                <a:solidFill>
                  <a:schemeClr val="tx1"/>
                </a:solidFill>
                <a:latin typeface="標楷體" pitchFamily="65" charset="-120"/>
              </a:rPr>
              <a:t>地方。如甄氏出現時，曹丕十八歲、曹植十三</a:t>
            </a:r>
          </a:p>
          <a:p>
            <a:pPr lvl="1" eaLnBrk="0"/>
            <a:r>
              <a:rPr lang="zh-TW" altLang="en-US" sz="3200" b="0">
                <a:solidFill>
                  <a:schemeClr val="tx1"/>
                </a:solidFill>
                <a:latin typeface="標楷體" pitchFamily="65" charset="-120"/>
              </a:rPr>
              <a:t>歲，甄氏二十三歲，曹植追求甄氏似乎不太可</a:t>
            </a:r>
          </a:p>
          <a:p>
            <a:pPr lvl="1" eaLnBrk="0"/>
            <a:r>
              <a:rPr lang="zh-TW" altLang="en-US" sz="3200" b="0">
                <a:solidFill>
                  <a:schemeClr val="tx1"/>
                </a:solidFill>
                <a:latin typeface="標楷體" pitchFamily="65" charset="-120"/>
              </a:rPr>
              <a:t>能，最多是自作多情罷了。後來甄妃失寵被賜</a:t>
            </a:r>
          </a:p>
          <a:p>
            <a:pPr lvl="1" eaLnBrk="0"/>
            <a:r>
              <a:rPr lang="zh-TW" altLang="en-US" sz="3200" b="0">
                <a:solidFill>
                  <a:schemeClr val="tx1"/>
                </a:solidFill>
                <a:latin typeface="標楷體" pitchFamily="65" charset="-120"/>
              </a:rPr>
              <a:t>死，曹丕也不至於將甄妃的枕頭賜給別人。</a:t>
            </a:r>
          </a:p>
        </p:txBody>
      </p:sp>
      <p:grpSp>
        <p:nvGrpSpPr>
          <p:cNvPr id="184323" name="Group 8"/>
          <p:cNvGrpSpPr>
            <a:grpSpLocks/>
          </p:cNvGrpSpPr>
          <p:nvPr/>
        </p:nvGrpSpPr>
        <p:grpSpPr bwMode="auto">
          <a:xfrm>
            <a:off x="7451725" y="2781300"/>
            <a:ext cx="431800" cy="647700"/>
            <a:chOff x="2381" y="527"/>
            <a:chExt cx="272" cy="408"/>
          </a:xfrm>
        </p:grpSpPr>
        <p:sp>
          <p:nvSpPr>
            <p:cNvPr id="184326" name="Text Box 5"/>
            <p:cNvSpPr txBox="1">
              <a:spLocks noChangeArrowheads="1"/>
            </p:cNvSpPr>
            <p:nvPr/>
          </p:nvSpPr>
          <p:spPr bwMode="auto">
            <a:xfrm>
              <a:off x="2381" y="527"/>
              <a:ext cx="231" cy="4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>
              <a:spAutoFit/>
            </a:bodyPr>
            <a:lstStyle>
              <a:lvl1pPr>
                <a:defRPr sz="2000">
                  <a:solidFill>
                    <a:schemeClr val="tx2"/>
                  </a:solidFill>
                  <a:latin typeface="Cambria" pitchFamily="18" charset="0"/>
                  <a:ea typeface="標楷體" pitchFamily="65" charset="-120"/>
                </a:defRPr>
              </a:lvl1pPr>
              <a:lvl2pPr marL="742950" indent="-285750">
                <a:defRPr sz="2800">
                  <a:solidFill>
                    <a:schemeClr val="tx2"/>
                  </a:solidFill>
                  <a:latin typeface="Cambria" pitchFamily="18" charset="0"/>
                  <a:ea typeface="標楷體" pitchFamily="65" charset="-120"/>
                </a:defRPr>
              </a:lvl2pPr>
              <a:lvl3pPr marL="1143000" indent="-228600">
                <a:defRPr sz="1600">
                  <a:solidFill>
                    <a:schemeClr val="tx2"/>
                  </a:solidFill>
                  <a:latin typeface="Cambria" pitchFamily="18" charset="0"/>
                  <a:ea typeface="標楷體" pitchFamily="65" charset="-120"/>
                </a:defRPr>
              </a:lvl3pPr>
              <a:lvl4pPr marL="1600200" indent="-228600">
                <a:defRPr sz="1400">
                  <a:solidFill>
                    <a:schemeClr val="tx2"/>
                  </a:solidFill>
                  <a:latin typeface="Cambria" pitchFamily="18" charset="0"/>
                  <a:ea typeface="標楷體" pitchFamily="65" charset="-120"/>
                </a:defRPr>
              </a:lvl4pPr>
              <a:lvl5pPr marL="2057400" indent="-228600">
                <a:defRPr sz="1300">
                  <a:solidFill>
                    <a:schemeClr val="tx2"/>
                  </a:solidFill>
                  <a:latin typeface="Cambria" pitchFamily="18" charset="0"/>
                  <a:ea typeface="標楷體" pitchFamily="65" charset="-120"/>
                </a:defRPr>
              </a:lvl5pPr>
              <a:lvl6pPr marL="2514600" indent="-228600" eaLnBrk="0" fontAlgn="base" hangingPunct="0">
                <a:spcAft>
                  <a:spcPct val="0"/>
                </a:spcAft>
                <a:buClr>
                  <a:srgbClr val="506E94"/>
                </a:buClr>
                <a:defRPr sz="1300">
                  <a:solidFill>
                    <a:schemeClr val="tx2"/>
                  </a:solidFill>
                  <a:latin typeface="Cambria" pitchFamily="18" charset="0"/>
                  <a:ea typeface="標楷體" pitchFamily="65" charset="-120"/>
                </a:defRPr>
              </a:lvl6pPr>
              <a:lvl7pPr marL="2971800" indent="-228600" eaLnBrk="0" fontAlgn="base" hangingPunct="0">
                <a:spcAft>
                  <a:spcPct val="0"/>
                </a:spcAft>
                <a:buClr>
                  <a:srgbClr val="506E94"/>
                </a:buClr>
                <a:defRPr sz="1300">
                  <a:solidFill>
                    <a:schemeClr val="tx2"/>
                  </a:solidFill>
                  <a:latin typeface="Cambria" pitchFamily="18" charset="0"/>
                  <a:ea typeface="標楷體" pitchFamily="65" charset="-120"/>
                </a:defRPr>
              </a:lvl7pPr>
              <a:lvl8pPr marL="3429000" indent="-228600" eaLnBrk="0" fontAlgn="base" hangingPunct="0">
                <a:spcAft>
                  <a:spcPct val="0"/>
                </a:spcAft>
                <a:buClr>
                  <a:srgbClr val="506E94"/>
                </a:buClr>
                <a:defRPr sz="1300">
                  <a:solidFill>
                    <a:schemeClr val="tx2"/>
                  </a:solidFill>
                  <a:latin typeface="Cambria" pitchFamily="18" charset="0"/>
                  <a:ea typeface="標楷體" pitchFamily="65" charset="-120"/>
                </a:defRPr>
              </a:lvl8pPr>
              <a:lvl9pPr marL="3886200" indent="-228600" eaLnBrk="0" fontAlgn="base" hangingPunct="0">
                <a:spcAft>
                  <a:spcPct val="0"/>
                </a:spcAft>
                <a:buClr>
                  <a:srgbClr val="506E94"/>
                </a:buClr>
                <a:defRPr sz="1300">
                  <a:solidFill>
                    <a:schemeClr val="tx2"/>
                  </a:solidFill>
                  <a:latin typeface="Cambria" pitchFamily="18" charset="0"/>
                  <a:ea typeface="標楷體" pitchFamily="65" charset="-12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zh-TW" altLang="en-US" sz="1200">
                  <a:solidFill>
                    <a:schemeClr val="tx1"/>
                  </a:solidFill>
                  <a:latin typeface="Franklin Gothic Medium" pitchFamily="34" charset="0"/>
                </a:rPr>
                <a:t>ㄐㄩㄢ</a:t>
              </a:r>
            </a:p>
          </p:txBody>
        </p:sp>
        <p:pic>
          <p:nvPicPr>
            <p:cNvPr id="184327" name="Picture 7" descr="黑-四聲-小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7" y="709"/>
              <a:ext cx="136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84324" name="Picture 9" descr="下一頁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6165850"/>
            <a:ext cx="13684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25" name="Text Box 10"/>
          <p:cNvSpPr txBox="1">
            <a:spLocks noChangeArrowheads="1"/>
          </p:cNvSpPr>
          <p:nvPr/>
        </p:nvSpPr>
        <p:spPr bwMode="auto">
          <a:xfrm>
            <a:off x="2051050" y="-69850"/>
            <a:ext cx="4826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1pPr>
            <a:lvl2pPr marL="742950" indent="-285750">
              <a:defRPr sz="28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2pPr>
            <a:lvl3pPr marL="1143000" indent="-228600">
              <a:defRPr sz="16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3pPr>
            <a:lvl4pPr marL="1600200" indent="-228600">
              <a:defRPr sz="14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4pPr>
            <a:lvl5pPr marL="2057400" indent="-228600"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9pPr>
          </a:lstStyle>
          <a:p>
            <a:pPr algn="ctr"/>
            <a:r>
              <a:rPr lang="en-US" altLang="zh-TW" sz="4400">
                <a:solidFill>
                  <a:schemeClr val="bg1"/>
                </a:solidFill>
                <a:latin typeface="標楷體" pitchFamily="65" charset="-120"/>
              </a:rPr>
              <a:t>〈</a:t>
            </a:r>
            <a:r>
              <a:rPr lang="zh-TW" altLang="en-US" sz="4400">
                <a:solidFill>
                  <a:schemeClr val="bg1"/>
                </a:solidFill>
                <a:latin typeface="標楷體" pitchFamily="65" charset="-120"/>
              </a:rPr>
              <a:t>洛神賦</a:t>
            </a:r>
            <a:r>
              <a:rPr lang="en-US" altLang="zh-TW" sz="4400">
                <a:solidFill>
                  <a:schemeClr val="bg1"/>
                </a:solidFill>
                <a:latin typeface="標楷體" pitchFamily="65" charset="-120"/>
              </a:rPr>
              <a:t>〉</a:t>
            </a:r>
            <a:r>
              <a:rPr lang="zh-TW" altLang="en-US" sz="4400">
                <a:solidFill>
                  <a:schemeClr val="bg1"/>
                </a:solidFill>
                <a:latin typeface="標楷體" pitchFamily="65" charset="-120"/>
              </a:rPr>
              <a:t>－</a:t>
            </a:r>
            <a:r>
              <a:rPr lang="en-US" altLang="zh-TW" sz="4400">
                <a:solidFill>
                  <a:schemeClr val="bg1"/>
                </a:solidFill>
                <a:latin typeface="標楷體" pitchFamily="65" charset="-120"/>
              </a:rPr>
              <a:t>3</a:t>
            </a:r>
          </a:p>
        </p:txBody>
      </p:sp>
    </p:spTree>
  </p:cSld>
  <p:clrMapOvr>
    <a:masterClrMapping/>
  </p:clrMapOvr>
  <p:transition spd="slow" advClick="0">
    <p:randomBar dir="vert"/>
  </p:transition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頁尾版面配置區 2"/>
          <p:cNvSpPr txBox="1">
            <a:spLocks noGrp="1"/>
          </p:cNvSpPr>
          <p:nvPr/>
        </p:nvSpPr>
        <p:spPr bwMode="auto">
          <a:xfrm>
            <a:off x="107950" y="908050"/>
            <a:ext cx="8423275" cy="388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0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1pPr>
            <a:lvl2pPr marL="742950" indent="-285750">
              <a:defRPr sz="28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2pPr>
            <a:lvl3pPr marL="1143000" indent="-228600">
              <a:defRPr sz="16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3pPr>
            <a:lvl4pPr marL="1600200" indent="-228600">
              <a:defRPr sz="14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4pPr>
            <a:lvl5pPr marL="2057400" indent="-228600"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9pPr>
          </a:lstStyle>
          <a:p>
            <a:pPr lvl="1"/>
            <a:r>
              <a:rPr lang="zh-TW" altLang="en-US" sz="3200" b="0">
                <a:solidFill>
                  <a:schemeClr val="tx1"/>
                </a:solidFill>
                <a:latin typeface="標楷體" pitchFamily="65" charset="-120"/>
              </a:rPr>
              <a:t>且黃初二年，曹植三十歲，並不在京城，卻</a:t>
            </a:r>
          </a:p>
          <a:p>
            <a:pPr lvl="1"/>
            <a:r>
              <a:rPr lang="zh-TW" altLang="en-US" sz="3200" b="0">
                <a:solidFill>
                  <a:schemeClr val="tx1"/>
                </a:solidFill>
                <a:latin typeface="標楷體" pitchFamily="65" charset="-120"/>
              </a:rPr>
              <a:t>因監國謁者灌均上奏其醉酒劫脅使者而被貶</a:t>
            </a:r>
          </a:p>
          <a:p>
            <a:pPr lvl="1"/>
            <a:r>
              <a:rPr lang="zh-TW" altLang="en-US" sz="3200" b="0">
                <a:solidFill>
                  <a:schemeClr val="tx1"/>
                </a:solidFill>
                <a:latin typeface="標楷體" pitchFamily="65" charset="-120"/>
              </a:rPr>
              <a:t>為安鄉侯，同一年又改封鄄城侯，翌年才入</a:t>
            </a:r>
          </a:p>
          <a:p>
            <a:pPr lvl="1"/>
            <a:r>
              <a:rPr lang="zh-TW" altLang="en-US" sz="3200" b="0">
                <a:solidFill>
                  <a:schemeClr val="tx1"/>
                </a:solidFill>
                <a:latin typeface="標楷體" pitchFamily="65" charset="-120"/>
              </a:rPr>
              <a:t>朝晉見魏文帝。古來穿鑿附會之事頗多，曹</a:t>
            </a:r>
          </a:p>
          <a:p>
            <a:pPr lvl="1"/>
            <a:r>
              <a:rPr lang="zh-TW" altLang="en-US" sz="3200" b="0">
                <a:solidFill>
                  <a:schemeClr val="tx1"/>
                </a:solidFill>
                <a:latin typeface="標楷體" pitchFamily="65" charset="-120"/>
              </a:rPr>
              <a:t>植同情甄妃失寵被賜死，假託夢見洛神而作</a:t>
            </a:r>
          </a:p>
          <a:p>
            <a:pPr lvl="1"/>
            <a:r>
              <a:rPr lang="en-US" altLang="zh-TW" sz="3200" b="0">
                <a:solidFill>
                  <a:schemeClr val="tx1"/>
                </a:solidFill>
                <a:latin typeface="標楷體" pitchFamily="65" charset="-120"/>
              </a:rPr>
              <a:t>〈</a:t>
            </a:r>
            <a:r>
              <a:rPr lang="zh-TW" altLang="en-US" sz="3200" b="0">
                <a:solidFill>
                  <a:schemeClr val="tx1"/>
                </a:solidFill>
                <a:latin typeface="標楷體" pitchFamily="65" charset="-120"/>
              </a:rPr>
              <a:t>洛神賦</a:t>
            </a:r>
            <a:r>
              <a:rPr lang="en-US" altLang="zh-TW" sz="3200" b="0">
                <a:solidFill>
                  <a:schemeClr val="tx1"/>
                </a:solidFill>
                <a:latin typeface="標楷體" pitchFamily="65" charset="-120"/>
              </a:rPr>
              <a:t>〉</a:t>
            </a:r>
            <a:r>
              <a:rPr lang="zh-TW" altLang="en-US" sz="3200" b="0">
                <a:solidFill>
                  <a:schemeClr val="tx1"/>
                </a:solidFill>
                <a:latin typeface="標楷體" pitchFamily="65" charset="-120"/>
              </a:rPr>
              <a:t>，這倒是有可能的。</a:t>
            </a:r>
          </a:p>
        </p:txBody>
      </p:sp>
      <p:pic>
        <p:nvPicPr>
          <p:cNvPr id="185347" name="Picture 5" descr="下ICON-回主目錄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4150" y="6165850"/>
            <a:ext cx="13763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5348" name="Text Box 6"/>
          <p:cNvSpPr txBox="1">
            <a:spLocks noChangeArrowheads="1"/>
          </p:cNvSpPr>
          <p:nvPr/>
        </p:nvSpPr>
        <p:spPr bwMode="auto">
          <a:xfrm>
            <a:off x="2051050" y="-69850"/>
            <a:ext cx="4826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1pPr>
            <a:lvl2pPr marL="742950" indent="-285750">
              <a:defRPr sz="28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2pPr>
            <a:lvl3pPr marL="1143000" indent="-228600">
              <a:defRPr sz="16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3pPr>
            <a:lvl4pPr marL="1600200" indent="-228600">
              <a:defRPr sz="14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4pPr>
            <a:lvl5pPr marL="2057400" indent="-228600"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9pPr>
          </a:lstStyle>
          <a:p>
            <a:pPr algn="ctr"/>
            <a:r>
              <a:rPr lang="en-US" altLang="zh-TW" sz="4400">
                <a:solidFill>
                  <a:schemeClr val="bg1"/>
                </a:solidFill>
                <a:latin typeface="標楷體" pitchFamily="65" charset="-120"/>
              </a:rPr>
              <a:t>〈</a:t>
            </a:r>
            <a:r>
              <a:rPr lang="zh-TW" altLang="en-US" sz="4400">
                <a:solidFill>
                  <a:schemeClr val="bg1"/>
                </a:solidFill>
                <a:latin typeface="標楷體" pitchFamily="65" charset="-120"/>
              </a:rPr>
              <a:t>洛神賦</a:t>
            </a:r>
            <a:r>
              <a:rPr lang="en-US" altLang="zh-TW" sz="4400">
                <a:solidFill>
                  <a:schemeClr val="bg1"/>
                </a:solidFill>
                <a:latin typeface="標楷體" pitchFamily="65" charset="-120"/>
              </a:rPr>
              <a:t>〉</a:t>
            </a:r>
            <a:r>
              <a:rPr lang="zh-TW" altLang="en-US" sz="4400">
                <a:solidFill>
                  <a:schemeClr val="bg1"/>
                </a:solidFill>
                <a:latin typeface="標楷體" pitchFamily="65" charset="-120"/>
              </a:rPr>
              <a:t>－</a:t>
            </a:r>
            <a:r>
              <a:rPr lang="en-US" altLang="zh-TW" sz="4400">
                <a:solidFill>
                  <a:schemeClr val="bg1"/>
                </a:solidFill>
                <a:latin typeface="標楷體" pitchFamily="65" charset="-120"/>
              </a:rPr>
              <a:t>4</a:t>
            </a:r>
          </a:p>
        </p:txBody>
      </p:sp>
    </p:spTree>
  </p:cSld>
  <p:clrMapOvr>
    <a:masterClrMapping/>
  </p:clrMapOvr>
  <p:transition spd="slow" advClick="0">
    <p:randomBar dir="vert"/>
  </p:transition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Text Box 4"/>
          <p:cNvSpPr txBox="1">
            <a:spLocks noChangeArrowheads="1"/>
          </p:cNvSpPr>
          <p:nvPr/>
        </p:nvSpPr>
        <p:spPr bwMode="auto">
          <a:xfrm>
            <a:off x="1258888" y="2420938"/>
            <a:ext cx="7200900" cy="109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1pPr>
            <a:lvl2pPr marL="742950" indent="-285750">
              <a:defRPr sz="28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2pPr>
            <a:lvl3pPr marL="1143000" indent="-228600">
              <a:defRPr sz="16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3pPr>
            <a:lvl4pPr marL="1600200" indent="-228600">
              <a:defRPr sz="14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4pPr>
            <a:lvl5pPr marL="2057400" indent="-228600"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9pPr>
          </a:lstStyle>
          <a:p>
            <a:pPr algn="ctr">
              <a:spcBef>
                <a:spcPct val="50000"/>
              </a:spcBef>
            </a:pPr>
            <a:r>
              <a:rPr kumimoji="0" lang="zh-TW" altLang="en-US" sz="6600">
                <a:solidFill>
                  <a:schemeClr val="tx1"/>
                </a:solidFill>
                <a:latin typeface="標楷體" pitchFamily="65" charset="-120"/>
              </a:rPr>
              <a:t>十、網路資源</a:t>
            </a:r>
          </a:p>
        </p:txBody>
      </p:sp>
      <p:pic>
        <p:nvPicPr>
          <p:cNvPr id="186371" name="Picture 8" descr="下ICON-回主目錄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4150" y="6165850"/>
            <a:ext cx="13763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版面配置區 3"/>
          <p:cNvSpPr>
            <a:spLocks noGrp="1"/>
          </p:cNvSpPr>
          <p:nvPr>
            <p:ph sz="quarter" idx="4294967295"/>
          </p:nvPr>
        </p:nvSpPr>
        <p:spPr bwMode="auto">
          <a:xfrm>
            <a:off x="468313" y="1557338"/>
            <a:ext cx="9144000" cy="5545137"/>
          </a:xfrm>
          <a:extLst>
            <a:ext uri="{909E8E84-426E-40DD-AFC4-6F175D3DCCD1}">
              <a14:hiddenFill xmlns:a14="http://schemas.microsoft.com/office/drawing/2010/main">
                <a:solidFill>
                  <a:srgbClr val="0D0D0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indent="-273050" eaLnBrk="1" hangingPunct="1">
              <a:spcBef>
                <a:spcPts val="575"/>
              </a:spcBef>
              <a:buSzPct val="80000"/>
              <a:buFont typeface="Wingdings" pitchFamily="2" charset="2"/>
              <a:buChar char="n"/>
              <a:defRPr/>
            </a:pPr>
            <a:r>
              <a:rPr lang="zh-TW" altLang="zh-TW" sz="3200" smtClean="0">
                <a:solidFill>
                  <a:schemeClr val="tx1"/>
                </a:solidFill>
                <a:hlinkClick r:id="rId3"/>
              </a:rPr>
              <a:t>中國古代文化知識趣談──魏晉南北朝文學</a:t>
            </a:r>
            <a:endParaRPr lang="zh-TW" altLang="en-US" sz="3200" smtClean="0">
              <a:solidFill>
                <a:schemeClr val="tx1"/>
              </a:solidFill>
            </a:endParaRPr>
          </a:p>
        </p:txBody>
      </p:sp>
      <p:pic>
        <p:nvPicPr>
          <p:cNvPr id="187395" name="Picture 11" descr="下ICON-回主目錄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4150" y="6165850"/>
            <a:ext cx="13763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32"/>
          <p:cNvSpPr txBox="1">
            <a:spLocks noChangeArrowheads="1"/>
          </p:cNvSpPr>
          <p:nvPr/>
        </p:nvSpPr>
        <p:spPr bwMode="auto">
          <a:xfrm>
            <a:off x="827088" y="-26988"/>
            <a:ext cx="7921625" cy="762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1pPr>
            <a:lvl2pPr marL="742950" indent="-285750">
              <a:defRPr sz="28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2pPr>
            <a:lvl3pPr marL="1143000" indent="-228600">
              <a:defRPr sz="16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3pPr>
            <a:lvl4pPr marL="1600200" indent="-228600">
              <a:defRPr sz="14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4pPr>
            <a:lvl5pPr marL="2057400" indent="-228600"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9pPr>
          </a:lstStyle>
          <a:p>
            <a:pPr algn="ctr"/>
            <a:r>
              <a:rPr lang="zh-TW" altLang="en-US" sz="4400">
                <a:solidFill>
                  <a:schemeClr val="bg1"/>
                </a:solidFill>
                <a:latin typeface="標楷體" pitchFamily="65" charset="-120"/>
              </a:rPr>
              <a:t>中國文學批評名作</a:t>
            </a:r>
          </a:p>
        </p:txBody>
      </p:sp>
      <p:pic>
        <p:nvPicPr>
          <p:cNvPr id="31747" name="Picture 66" descr="下ICON-回主目錄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4150" y="6083300"/>
            <a:ext cx="13763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1686" name="Group 182"/>
          <p:cNvGraphicFramePr>
            <a:graphicFrameLocks noGrp="1"/>
          </p:cNvGraphicFramePr>
          <p:nvPr/>
        </p:nvGraphicFramePr>
        <p:xfrm>
          <a:off x="250825" y="908050"/>
          <a:ext cx="8713788" cy="5137479"/>
        </p:xfrm>
        <a:graphic>
          <a:graphicData uri="http://schemas.openxmlformats.org/drawingml/2006/table">
            <a:tbl>
              <a:tblPr/>
              <a:tblGrid>
                <a:gridCol w="1584325"/>
                <a:gridCol w="1368425"/>
                <a:gridCol w="2879725"/>
                <a:gridCol w="2881313"/>
              </a:tblGrid>
              <a:tr h="504627">
                <a:tc>
                  <a:txBody>
                    <a:bodyPr/>
                    <a:lstStyle/>
                    <a:p>
                      <a:pPr marL="4445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mbria" pitchFamily="18" charset="0"/>
                        <a:ea typeface="標楷體" pitchFamily="65" charset="-120"/>
                      </a:endParaRPr>
                    </a:p>
                  </a:txBody>
                  <a:tcPr marT="45702" marB="457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>
                      <a:noFill/>
                    </a:lnBlToTr>
                    <a:solidFill>
                      <a:srgbClr val="6666FF"/>
                    </a:solidFill>
                  </a:tcPr>
                </a:tc>
                <a:tc>
                  <a:txBody>
                    <a:bodyPr/>
                    <a:lstStyle/>
                    <a:p>
                      <a:pPr marL="4445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Courier New" pitchFamily="49" charset="0"/>
                        </a:rPr>
                        <a:t>作者</a:t>
                      </a:r>
                      <a:endParaRPr kumimoji="0" lang="en-US" sz="2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Courier New" pitchFamily="49" charset="0"/>
                      </a:endParaRPr>
                    </a:p>
                  </a:txBody>
                  <a:tcPr marT="45702" marB="457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FF"/>
                    </a:solidFill>
                  </a:tcPr>
                </a:tc>
                <a:tc>
                  <a:txBody>
                    <a:bodyPr/>
                    <a:lstStyle/>
                    <a:p>
                      <a:pPr marL="4445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mbria" pitchFamily="18" charset="0"/>
                          <a:ea typeface="標楷體" pitchFamily="65" charset="-120"/>
                        </a:rPr>
                        <a:t>探討內容</a:t>
                      </a:r>
                    </a:p>
                  </a:txBody>
                  <a:tcPr marT="45702" marB="457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FF"/>
                    </a:solidFill>
                  </a:tcPr>
                </a:tc>
                <a:tc>
                  <a:txBody>
                    <a:bodyPr/>
                    <a:lstStyle/>
                    <a:p>
                      <a:pPr marL="4445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Courier New" pitchFamily="49" charset="0"/>
                        </a:rPr>
                        <a:t>地位與特色</a:t>
                      </a:r>
                    </a:p>
                  </a:txBody>
                  <a:tcPr marT="45702" marB="457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FF"/>
                    </a:solidFill>
                  </a:tcPr>
                </a:tc>
              </a:tr>
              <a:tr h="1280034">
                <a:tc>
                  <a:txBody>
                    <a:bodyPr/>
                    <a:lstStyle/>
                    <a:p>
                      <a:pPr marL="4445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Courier New" pitchFamily="49" charset="0"/>
                        </a:rPr>
                        <a:t>《</a:t>
                      </a:r>
                      <a:r>
                        <a:rPr kumimoji="0" lang="zh-TW" alt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Courier New" pitchFamily="49" charset="0"/>
                        </a:rPr>
                        <a:t>詩品</a:t>
                      </a:r>
                      <a:r>
                        <a:rPr kumimoji="0" lang="en-US" altLang="zh-TW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Courier New" pitchFamily="49" charset="0"/>
                        </a:rPr>
                        <a:t>》</a:t>
                      </a:r>
                      <a:endParaRPr kumimoji="0" lang="zh-TW" altLang="en-US" sz="2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Courier New" pitchFamily="49" charset="0"/>
                      </a:endParaRPr>
                    </a:p>
                  </a:txBody>
                  <a:tcPr marT="45702" marB="457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45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ea typeface="標楷體" pitchFamily="65" charset="-120"/>
                        </a:rPr>
                        <a:t>南朝梁．鍾嶸</a:t>
                      </a:r>
                      <a:endParaRPr kumimoji="0" lang="en-US" altLang="zh-TW" sz="2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itchFamily="18" charset="0"/>
                        <a:ea typeface="標楷體" pitchFamily="65" charset="-120"/>
                      </a:endParaRPr>
                    </a:p>
                  </a:txBody>
                  <a:tcPr marT="45702" marB="457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45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品評詩人、詩歌</a:t>
                      </a:r>
                    </a:p>
                    <a:p>
                      <a:pPr marL="4445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（以五言詩為主）</a:t>
                      </a:r>
                      <a:endParaRPr kumimoji="0" lang="en-US" altLang="zh-TW" sz="2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</a:endParaRPr>
                    </a:p>
                  </a:txBody>
                  <a:tcPr marT="45702" marB="457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45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Courier New" pitchFamily="49" charset="0"/>
                        </a:rPr>
                        <a:t>中國最早的詩評專著，將詩作分成上、中、下三品</a:t>
                      </a:r>
                    </a:p>
                  </a:txBody>
                  <a:tcPr marT="45702" marB="457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76244">
                <a:tc>
                  <a:txBody>
                    <a:bodyPr/>
                    <a:lstStyle/>
                    <a:p>
                      <a:pPr marL="4445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Courier New" pitchFamily="49" charset="0"/>
                        </a:rPr>
                        <a:t>《</a:t>
                      </a:r>
                      <a:r>
                        <a:rPr kumimoji="0" lang="zh-TW" alt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Courier New" pitchFamily="49" charset="0"/>
                        </a:rPr>
                        <a:t>滄浪</a:t>
                      </a:r>
                    </a:p>
                    <a:p>
                      <a:pPr marL="4445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Courier New" pitchFamily="49" charset="0"/>
                        </a:rPr>
                        <a:t>詩話</a:t>
                      </a:r>
                      <a:r>
                        <a:rPr kumimoji="0" lang="en-US" altLang="zh-TW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Courier New" pitchFamily="49" charset="0"/>
                        </a:rPr>
                        <a:t>》</a:t>
                      </a:r>
                      <a:endParaRPr kumimoji="0" lang="zh-TW" altLang="en-US" sz="2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Courier New" pitchFamily="49" charset="0"/>
                      </a:endParaRPr>
                    </a:p>
                  </a:txBody>
                  <a:tcPr marT="45702" marB="457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45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Courier New" pitchFamily="49" charset="0"/>
                        </a:rPr>
                        <a:t>宋</a:t>
                      </a:r>
                      <a:r>
                        <a:rPr kumimoji="0" lang="zh-TW" alt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ea typeface="標楷體" pitchFamily="65" charset="-120"/>
                        </a:rPr>
                        <a:t>．</a:t>
                      </a:r>
                    </a:p>
                    <a:p>
                      <a:pPr marL="4445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ea typeface="標楷體" pitchFamily="65" charset="-120"/>
                        </a:rPr>
                        <a:t>嚴羽</a:t>
                      </a:r>
                      <a:endParaRPr kumimoji="0" lang="zh-TW" altLang="en-US" sz="2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Courier New" pitchFamily="49" charset="0"/>
                      </a:endParaRPr>
                    </a:p>
                  </a:txBody>
                  <a:tcPr marT="45702" marB="457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45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Courier New" pitchFamily="49" charset="0"/>
                        </a:rPr>
                        <a:t>詩人及詩歌創作評述</a:t>
                      </a:r>
                    </a:p>
                  </a:txBody>
                  <a:tcPr marT="45702" marB="457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45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Courier New" pitchFamily="49" charset="0"/>
                        </a:rPr>
                        <a:t>詩歌批評的名作。嚴羽因此書被譽為宋、元、明、清四朝詩話第一人</a:t>
                      </a:r>
                    </a:p>
                  </a:txBody>
                  <a:tcPr marT="45702" marB="457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76244">
                <a:tc>
                  <a:txBody>
                    <a:bodyPr/>
                    <a:lstStyle/>
                    <a:p>
                      <a:pPr marL="4445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Courier New" pitchFamily="49" charset="0"/>
                        </a:rPr>
                        <a:t>《</a:t>
                      </a:r>
                      <a:r>
                        <a:rPr kumimoji="0" lang="zh-TW" alt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Courier New" pitchFamily="49" charset="0"/>
                        </a:rPr>
                        <a:t>人間</a:t>
                      </a:r>
                    </a:p>
                    <a:p>
                      <a:pPr marL="4445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Courier New" pitchFamily="49" charset="0"/>
                        </a:rPr>
                        <a:t>詞話</a:t>
                      </a:r>
                      <a:r>
                        <a:rPr kumimoji="0" lang="en-US" altLang="zh-TW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Courier New" pitchFamily="49" charset="0"/>
                        </a:rPr>
                        <a:t>》</a:t>
                      </a:r>
                    </a:p>
                  </a:txBody>
                  <a:tcPr marT="45702" marB="457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45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ea typeface="標楷體" pitchFamily="65" charset="-120"/>
                        </a:rPr>
                        <a:t>民國．</a:t>
                      </a:r>
                    </a:p>
                    <a:p>
                      <a:pPr marL="4445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ea typeface="標楷體" pitchFamily="65" charset="-120"/>
                        </a:rPr>
                        <a:t>王國維</a:t>
                      </a:r>
                      <a:endParaRPr kumimoji="0" lang="en-US" sz="2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itchFamily="18" charset="0"/>
                        <a:ea typeface="標楷體" pitchFamily="65" charset="-120"/>
                      </a:endParaRPr>
                    </a:p>
                  </a:txBody>
                  <a:tcPr marT="45702" marB="457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45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ea typeface="標楷體" pitchFamily="65" charset="-120"/>
                        </a:rPr>
                        <a:t>以詞為主。以西方思想中的重要概念，融入中國傳統美學與文學理論</a:t>
                      </a:r>
                    </a:p>
                  </a:txBody>
                  <a:tcPr marT="45702" marB="457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45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Courier New" pitchFamily="49" charset="0"/>
                        </a:rPr>
                        <a:t>論詞以「境界」為主，是中國近代文學批評名作</a:t>
                      </a:r>
                    </a:p>
                  </a:txBody>
                  <a:tcPr marT="45702" marB="457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 show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13"/>
          <p:cNvSpPr txBox="1">
            <a:spLocks noChangeArrowheads="1"/>
          </p:cNvSpPr>
          <p:nvPr/>
        </p:nvSpPr>
        <p:spPr bwMode="auto">
          <a:xfrm>
            <a:off x="684213" y="981075"/>
            <a:ext cx="7632700" cy="350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1pPr>
            <a:lvl2pPr marL="742950" indent="-285750">
              <a:defRPr sz="28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2pPr>
            <a:lvl3pPr marL="1143000" indent="-228600">
              <a:defRPr sz="16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3pPr>
            <a:lvl4pPr marL="1600200" indent="-228600">
              <a:defRPr sz="14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4pPr>
            <a:lvl5pPr marL="2057400" indent="-228600"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9pPr>
          </a:lstStyle>
          <a:p>
            <a:pPr eaLnBrk="0"/>
            <a:r>
              <a:rPr lang="zh-TW" altLang="en-US" sz="3200">
                <a:solidFill>
                  <a:schemeClr val="tx1"/>
                </a:solidFill>
                <a:latin typeface="Franklin Gothic Medium" pitchFamily="34" charset="0"/>
              </a:rPr>
              <a:t>昭明文選：</a:t>
            </a:r>
            <a:r>
              <a:rPr kumimoji="0" lang="zh-TW" altLang="en-US" sz="3200" b="0">
                <a:solidFill>
                  <a:schemeClr val="tx1"/>
                </a:solidFill>
                <a:latin typeface="Franklin Gothic Medium" pitchFamily="34" charset="0"/>
              </a:rPr>
              <a:t>原名</a:t>
            </a:r>
            <a:r>
              <a:rPr kumimoji="0" lang="zh-TW" altLang="zh-TW" sz="3200" b="0">
                <a:solidFill>
                  <a:schemeClr val="tx1"/>
                </a:solidFill>
                <a:latin typeface="Franklin Gothic Medium" pitchFamily="34" charset="0"/>
              </a:rPr>
              <a:t>《</a:t>
            </a:r>
            <a:r>
              <a:rPr kumimoji="0" lang="zh-TW" altLang="en-US" sz="3200" b="0">
                <a:solidFill>
                  <a:schemeClr val="tx1"/>
                </a:solidFill>
                <a:latin typeface="Franklin Gothic Medium" pitchFamily="34" charset="0"/>
              </a:rPr>
              <a:t>文選</a:t>
            </a:r>
            <a:r>
              <a:rPr kumimoji="0" lang="zh-TW" altLang="zh-TW" sz="3200" b="0">
                <a:solidFill>
                  <a:schemeClr val="tx1"/>
                </a:solidFill>
                <a:latin typeface="Franklin Gothic Medium" pitchFamily="34" charset="0"/>
              </a:rPr>
              <a:t>》，</a:t>
            </a:r>
            <a:r>
              <a:rPr kumimoji="0" lang="zh-TW" altLang="en-US" sz="3200" b="0">
                <a:solidFill>
                  <a:schemeClr val="tx1"/>
                </a:solidFill>
                <a:latin typeface="Franklin Gothic Medium" pitchFamily="34" charset="0"/>
              </a:rPr>
              <a:t>南朝梁昭明太子蕭統編選，故亦稱</a:t>
            </a:r>
            <a:r>
              <a:rPr kumimoji="0" lang="zh-TW" altLang="zh-TW" sz="3200" b="0">
                <a:solidFill>
                  <a:schemeClr val="tx1"/>
                </a:solidFill>
                <a:latin typeface="Franklin Gothic Medium" pitchFamily="34" charset="0"/>
              </a:rPr>
              <a:t>《</a:t>
            </a:r>
            <a:r>
              <a:rPr kumimoji="0" lang="zh-TW" altLang="en-US" sz="3200" b="0">
                <a:solidFill>
                  <a:schemeClr val="tx1"/>
                </a:solidFill>
                <a:latin typeface="Franklin Gothic Medium" pitchFamily="34" charset="0"/>
              </a:rPr>
              <a:t>昭明文選</a:t>
            </a:r>
            <a:r>
              <a:rPr kumimoji="0" lang="zh-TW" altLang="zh-TW" sz="3200" b="0">
                <a:solidFill>
                  <a:schemeClr val="tx1"/>
                </a:solidFill>
                <a:latin typeface="Franklin Gothic Medium" pitchFamily="34" charset="0"/>
              </a:rPr>
              <a:t>》</a:t>
            </a:r>
            <a:r>
              <a:rPr kumimoji="0" lang="zh-TW" altLang="en-US" sz="3200" b="0">
                <a:solidFill>
                  <a:schemeClr val="tx1"/>
                </a:solidFill>
                <a:latin typeface="Franklin Gothic Medium" pitchFamily="34" charset="0"/>
              </a:rPr>
              <a:t>，是中國現存最早的詩文總集。書中選錄自先秦至南朝梁的詩、文、辭賦，分為三十八類，共三十卷，不選經、子，史書中亦僅略選綜輯辭采、錯比文華的論贊。這本總集是中國研究梁以前文學的重要參考資料。</a:t>
            </a:r>
            <a:endParaRPr kumimoji="0" lang="en-US" altLang="zh-TW" sz="3200" b="0">
              <a:solidFill>
                <a:schemeClr val="tx1"/>
              </a:solidFill>
              <a:latin typeface="Franklin Gothic Medium" pitchFamily="34" charset="0"/>
            </a:endParaRPr>
          </a:p>
        </p:txBody>
      </p:sp>
      <p:pic>
        <p:nvPicPr>
          <p:cNvPr id="32771" name="Picture 14" descr="分頁底圖-補注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"/>
            <a:ext cx="9144000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15" descr="下ICON-回題解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4150" y="6021388"/>
            <a:ext cx="13763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 show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4"/>
          <p:cNvSpPr txBox="1">
            <a:spLocks noChangeArrowheads="1"/>
          </p:cNvSpPr>
          <p:nvPr/>
        </p:nvSpPr>
        <p:spPr bwMode="auto">
          <a:xfrm>
            <a:off x="827088" y="1052513"/>
            <a:ext cx="7561262" cy="301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1pPr>
            <a:lvl2pPr marL="742950" indent="-285750">
              <a:defRPr sz="28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2pPr>
            <a:lvl3pPr marL="1143000" indent="-228600">
              <a:defRPr sz="16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3pPr>
            <a:lvl4pPr marL="1600200" indent="-228600">
              <a:defRPr sz="14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4pPr>
            <a:lvl5pPr marL="2057400" indent="-228600"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9pPr>
          </a:lstStyle>
          <a:p>
            <a:r>
              <a:rPr kumimoji="0" lang="zh-TW" altLang="en-US" sz="3200" dirty="0">
                <a:solidFill>
                  <a:schemeClr val="tx1"/>
                </a:solidFill>
                <a:latin typeface="Franklin Gothic Medium" pitchFamily="34" charset="0"/>
              </a:rPr>
              <a:t>建安七子：</a:t>
            </a:r>
            <a:r>
              <a:rPr kumimoji="0" lang="zh-TW" altLang="en-US" sz="3200" b="0" dirty="0">
                <a:solidFill>
                  <a:schemeClr val="tx1"/>
                </a:solidFill>
                <a:latin typeface="Franklin Gothic Medium" pitchFamily="34" charset="0"/>
              </a:rPr>
              <a:t>「建安」是東漢獻帝的年號，引領當時文壇的主要人物是曹氏父子，以及一批集於魏都鄴下的文人，一時間人才薈萃，文風鼎盛。因此後世將建安文學稱為「鄴下文學」，而別稱「建安七子」為「鄴下七子」。</a:t>
            </a:r>
            <a:endParaRPr kumimoji="0" lang="en-US" altLang="zh-TW" sz="3200" b="0" dirty="0">
              <a:solidFill>
                <a:schemeClr val="tx1"/>
              </a:solidFill>
              <a:latin typeface="Franklin Gothic Medium" pitchFamily="34" charset="0"/>
            </a:endParaRPr>
          </a:p>
        </p:txBody>
      </p:sp>
      <p:pic>
        <p:nvPicPr>
          <p:cNvPr id="33795" name="Picture 5" descr="分頁底圖-補注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888"/>
            <a:ext cx="9144000" cy="101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Picture 6" descr="下ICON-回題解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4150" y="6021388"/>
            <a:ext cx="13763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5"/>
          <p:cNvSpPr>
            <a:spLocks noChangeArrowheads="1"/>
          </p:cNvSpPr>
          <p:nvPr/>
        </p:nvSpPr>
        <p:spPr bwMode="auto"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r>
              <a:rPr kumimoji="0" lang="zh-TW" altLang="en-US" sz="6600">
                <a:latin typeface="Calibri" pitchFamily="34" charset="0"/>
                <a:ea typeface="標楷體" pitchFamily="65" charset="-120"/>
              </a:rPr>
              <a:t>課前引導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4"/>
          <p:cNvSpPr txBox="1">
            <a:spLocks noChangeArrowheads="1"/>
          </p:cNvSpPr>
          <p:nvPr/>
        </p:nvSpPr>
        <p:spPr bwMode="auto">
          <a:xfrm>
            <a:off x="1763713" y="2420938"/>
            <a:ext cx="5616575" cy="109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1pPr>
            <a:lvl2pPr marL="742950" indent="-285750">
              <a:defRPr sz="28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2pPr>
            <a:lvl3pPr marL="1143000" indent="-228600">
              <a:defRPr sz="16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3pPr>
            <a:lvl4pPr marL="1600200" indent="-228600">
              <a:defRPr sz="14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4pPr>
            <a:lvl5pPr marL="2057400" indent="-228600"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zh-TW" altLang="en-US" sz="6600">
                <a:solidFill>
                  <a:schemeClr val="tx1"/>
                </a:solidFill>
                <a:latin typeface="Arial" pitchFamily="34" charset="0"/>
              </a:rPr>
              <a:t>二、作者介紹</a:t>
            </a:r>
          </a:p>
        </p:txBody>
      </p:sp>
      <p:pic>
        <p:nvPicPr>
          <p:cNvPr id="34819" name="Picture 9" descr="下ICON-回主目錄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4150" y="6165850"/>
            <a:ext cx="13763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內容版面配置區 1"/>
          <p:cNvSpPr>
            <a:spLocks noGrp="1"/>
          </p:cNvSpPr>
          <p:nvPr>
            <p:ph idx="4294967295"/>
          </p:nvPr>
        </p:nvSpPr>
        <p:spPr>
          <a:xfrm>
            <a:off x="215900" y="836613"/>
            <a:ext cx="8928100" cy="5329237"/>
          </a:xfrm>
        </p:spPr>
        <p:txBody>
          <a:bodyPr wrap="square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spcBef>
                <a:spcPct val="0"/>
              </a:spcBef>
              <a:buFont typeface="Wingdings 2" pitchFamily="18" charset="2"/>
              <a:buNone/>
              <a:defRPr/>
            </a:pPr>
            <a:r>
              <a:rPr lang="zh-TW" altLang="en-US" sz="3200" dirty="0" smtClean="0">
                <a:solidFill>
                  <a:schemeClr val="tx1"/>
                </a:solidFill>
                <a:latin typeface="標楷體" pitchFamily="65" charset="-120"/>
              </a:rPr>
              <a:t>     曹丕，字子桓   ，沛國譙  （今安徽省亳  州市）人。曹操次子 ，生於東漢靈帝中平四年（西元一八七年），卒於魏黃初七年</a:t>
            </a:r>
            <a:r>
              <a:rPr lang="en-US" altLang="zh-TW" sz="3200" dirty="0" smtClean="0">
                <a:solidFill>
                  <a:schemeClr val="tx1"/>
                </a:solidFill>
                <a:latin typeface="標楷體" pitchFamily="65" charset="-120"/>
              </a:rPr>
              <a:t>(</a:t>
            </a:r>
            <a:r>
              <a:rPr lang="zh-TW" altLang="en-US" sz="3200" dirty="0" smtClean="0">
                <a:solidFill>
                  <a:schemeClr val="tx1"/>
                </a:solidFill>
                <a:latin typeface="標楷體" pitchFamily="65" charset="-120"/>
              </a:rPr>
              <a:t>西元二二六年</a:t>
            </a:r>
            <a:r>
              <a:rPr lang="en-US" altLang="zh-TW" sz="3200" dirty="0" smtClean="0">
                <a:solidFill>
                  <a:schemeClr val="tx1"/>
                </a:solidFill>
                <a:latin typeface="標楷體" pitchFamily="65" charset="-120"/>
              </a:rPr>
              <a:t>)</a:t>
            </a:r>
            <a:r>
              <a:rPr lang="zh-TW" altLang="en-US" sz="3200" dirty="0" smtClean="0">
                <a:solidFill>
                  <a:schemeClr val="tx1"/>
                </a:solidFill>
                <a:latin typeface="標楷體" pitchFamily="65" charset="-120"/>
              </a:rPr>
              <a:t>，年四十。</a:t>
            </a:r>
          </a:p>
          <a:p>
            <a:pPr>
              <a:buFont typeface="Wingdings 2" pitchFamily="18" charset="2"/>
              <a:buNone/>
              <a:defRPr/>
            </a:pPr>
            <a:r>
              <a:rPr lang="zh-TW" altLang="en-US" sz="3200" dirty="0" smtClean="0">
                <a:solidFill>
                  <a:schemeClr val="tx1"/>
                </a:solidFill>
                <a:latin typeface="標楷體" pitchFamily="65" charset="-120"/>
              </a:rPr>
              <a:t>     曹丕自幼隨父於軍旅之中四處征戰，善騎射。建安二十二年</a:t>
            </a:r>
            <a:r>
              <a:rPr lang="en-US" altLang="zh-TW" sz="3200" dirty="0" smtClean="0">
                <a:solidFill>
                  <a:schemeClr val="tx1"/>
                </a:solidFill>
                <a:latin typeface="標楷體" pitchFamily="65" charset="-120"/>
              </a:rPr>
              <a:t>(</a:t>
            </a:r>
            <a:r>
              <a:rPr lang="zh-TW" altLang="en-US" sz="3200" dirty="0" smtClean="0">
                <a:solidFill>
                  <a:schemeClr val="tx1"/>
                </a:solidFill>
                <a:latin typeface="標楷體" pitchFamily="65" charset="-120"/>
              </a:rPr>
              <a:t>西元二一七年</a:t>
            </a:r>
            <a:r>
              <a:rPr lang="en-US" altLang="zh-TW" sz="3200" dirty="0" smtClean="0">
                <a:solidFill>
                  <a:schemeClr val="tx1"/>
                </a:solidFill>
                <a:latin typeface="標楷體" pitchFamily="65" charset="-120"/>
              </a:rPr>
              <a:t>)</a:t>
            </a:r>
            <a:r>
              <a:rPr lang="zh-TW" altLang="en-US" sz="3200" dirty="0" smtClean="0">
                <a:solidFill>
                  <a:schemeClr val="tx1"/>
                </a:solidFill>
                <a:latin typeface="標楷體" pitchFamily="65" charset="-120"/>
              </a:rPr>
              <a:t>，立為魏王太子。二十五年</a:t>
            </a:r>
            <a:r>
              <a:rPr lang="en-US" altLang="zh-TW" sz="3200" dirty="0" smtClean="0">
                <a:solidFill>
                  <a:schemeClr val="tx1"/>
                </a:solidFill>
                <a:latin typeface="標楷體" pitchFamily="65" charset="-120"/>
              </a:rPr>
              <a:t>(</a:t>
            </a:r>
            <a:r>
              <a:rPr lang="zh-TW" altLang="en-US" sz="3200" dirty="0" smtClean="0">
                <a:solidFill>
                  <a:schemeClr val="tx1"/>
                </a:solidFill>
                <a:latin typeface="標楷體" pitchFamily="65" charset="-120"/>
              </a:rPr>
              <a:t>西元二二○年</a:t>
            </a:r>
            <a:r>
              <a:rPr lang="en-US" altLang="zh-TW" sz="3200" dirty="0" smtClean="0">
                <a:solidFill>
                  <a:schemeClr val="tx1"/>
                </a:solidFill>
                <a:latin typeface="標楷體" pitchFamily="65" charset="-120"/>
              </a:rPr>
              <a:t>)</a:t>
            </a:r>
            <a:r>
              <a:rPr lang="zh-TW" altLang="en-US" sz="3200" dirty="0" smtClean="0">
                <a:solidFill>
                  <a:schemeClr val="tx1"/>
                </a:solidFill>
                <a:latin typeface="標楷體" pitchFamily="65" charset="-120"/>
              </a:rPr>
              <a:t>，曹操死後，立即篡  漢自立為帝，建都洛陽，國號魏，改元黃初。在位七年崩，諡文帝。</a:t>
            </a:r>
            <a:endParaRPr lang="zh-TW" altLang="zh-TW" sz="3200" dirty="0" smtClean="0">
              <a:solidFill>
                <a:schemeClr val="tx1"/>
              </a:solidFill>
              <a:latin typeface="標楷體" pitchFamily="65" charset="-120"/>
            </a:endParaRPr>
          </a:p>
          <a:p>
            <a:pPr>
              <a:spcBef>
                <a:spcPct val="0"/>
              </a:spcBef>
              <a:buFont typeface="Wingdings 2" pitchFamily="18" charset="2"/>
              <a:buNone/>
              <a:defRPr/>
            </a:pPr>
            <a:endParaRPr lang="zh-TW" altLang="en-US" sz="3200" dirty="0" smtClean="0">
              <a:solidFill>
                <a:schemeClr val="tx1"/>
              </a:solidFill>
              <a:latin typeface="標楷體" pitchFamily="65" charset="-120"/>
            </a:endParaRPr>
          </a:p>
          <a:p>
            <a:pPr>
              <a:buFont typeface="Wingdings 2" pitchFamily="18" charset="2"/>
              <a:buNone/>
              <a:defRPr/>
            </a:pPr>
            <a:r>
              <a:rPr lang="zh-TW" altLang="en-US" sz="3200" dirty="0" smtClean="0">
                <a:solidFill>
                  <a:schemeClr val="tx1"/>
                </a:solidFill>
                <a:latin typeface="標楷體" pitchFamily="65" charset="-120"/>
              </a:rPr>
              <a:t>     </a:t>
            </a:r>
            <a:endParaRPr lang="zh-TW" altLang="zh-TW" sz="3200" dirty="0" smtClean="0">
              <a:solidFill>
                <a:schemeClr val="tx1"/>
              </a:solidFill>
              <a:latin typeface="標楷體" pitchFamily="65" charset="-120"/>
            </a:endParaRPr>
          </a:p>
        </p:txBody>
      </p:sp>
      <p:sp>
        <p:nvSpPr>
          <p:cNvPr id="35843" name="矩形 2"/>
          <p:cNvSpPr>
            <a:spLocks noChangeArrowheads="1"/>
          </p:cNvSpPr>
          <p:nvPr/>
        </p:nvSpPr>
        <p:spPr bwMode="auto">
          <a:xfrm>
            <a:off x="323850" y="6308725"/>
            <a:ext cx="8497888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 altLang="zh-TW" sz="1400" b="0">
              <a:latin typeface="標楷體" pitchFamily="65" charset="-120"/>
              <a:ea typeface="標楷體" pitchFamily="65" charset="-120"/>
            </a:endParaRPr>
          </a:p>
          <a:p>
            <a:endParaRPr lang="en-US" altLang="zh-TW" sz="1400" b="0">
              <a:latin typeface="新細明體" pitchFamily="18" charset="-120"/>
            </a:endParaRPr>
          </a:p>
          <a:p>
            <a:endParaRPr lang="zh-TW" altLang="en-US" sz="1400" b="0">
              <a:latin typeface="新細明體" pitchFamily="18" charset="-120"/>
            </a:endParaRPr>
          </a:p>
        </p:txBody>
      </p:sp>
      <p:pic>
        <p:nvPicPr>
          <p:cNvPr id="35844" name="Picture 19" descr="箭頭-補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4838" y="1052513"/>
            <a:ext cx="301625" cy="26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5" name="Text Box 5"/>
          <p:cNvSpPr txBox="1">
            <a:spLocks noChangeArrowheads="1"/>
          </p:cNvSpPr>
          <p:nvPr/>
        </p:nvSpPr>
        <p:spPr bwMode="auto">
          <a:xfrm>
            <a:off x="1042988" y="-69850"/>
            <a:ext cx="74168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1pPr>
            <a:lvl2pPr marL="742950" indent="-285750">
              <a:defRPr sz="28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2pPr>
            <a:lvl3pPr marL="1143000" indent="-228600">
              <a:defRPr sz="16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3pPr>
            <a:lvl4pPr marL="1600200" indent="-228600">
              <a:defRPr sz="14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4pPr>
            <a:lvl5pPr marL="2057400" indent="-228600"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9pPr>
          </a:lstStyle>
          <a:p>
            <a:pPr algn="ctr"/>
            <a:r>
              <a:rPr lang="zh-TW" altLang="en-US" sz="4400">
                <a:solidFill>
                  <a:schemeClr val="bg1"/>
                </a:solidFill>
                <a:latin typeface="標楷體" pitchFamily="65" charset="-120"/>
              </a:rPr>
              <a:t>作者介紹－</a:t>
            </a:r>
            <a:r>
              <a:rPr lang="en-US" altLang="zh-TW" sz="4400">
                <a:solidFill>
                  <a:schemeClr val="bg1"/>
                </a:solidFill>
                <a:latin typeface="標楷體" pitchFamily="65" charset="-120"/>
              </a:rPr>
              <a:t>1</a:t>
            </a:r>
          </a:p>
        </p:txBody>
      </p:sp>
      <p:pic>
        <p:nvPicPr>
          <p:cNvPr id="35846" name="Picture 19" descr="箭頭-補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1527175"/>
            <a:ext cx="301625" cy="26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5847" name="Group 15"/>
          <p:cNvGrpSpPr>
            <a:grpSpLocks/>
          </p:cNvGrpSpPr>
          <p:nvPr/>
        </p:nvGrpSpPr>
        <p:grpSpPr bwMode="auto">
          <a:xfrm>
            <a:off x="1042988" y="1485900"/>
            <a:ext cx="417512" cy="647700"/>
            <a:chOff x="3016" y="572"/>
            <a:chExt cx="263" cy="408"/>
          </a:xfrm>
        </p:grpSpPr>
        <p:sp>
          <p:nvSpPr>
            <p:cNvPr id="35858" name="Text Box 13"/>
            <p:cNvSpPr txBox="1">
              <a:spLocks noChangeArrowheads="1"/>
            </p:cNvSpPr>
            <p:nvPr/>
          </p:nvSpPr>
          <p:spPr bwMode="auto">
            <a:xfrm>
              <a:off x="3016" y="572"/>
              <a:ext cx="231" cy="4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>
              <a:spAutoFit/>
            </a:bodyPr>
            <a:lstStyle>
              <a:lvl1pPr>
                <a:defRPr sz="2000">
                  <a:solidFill>
                    <a:schemeClr val="tx2"/>
                  </a:solidFill>
                  <a:latin typeface="Cambria" pitchFamily="18" charset="0"/>
                  <a:ea typeface="標楷體" pitchFamily="65" charset="-120"/>
                </a:defRPr>
              </a:lvl1pPr>
              <a:lvl2pPr marL="742950" indent="-285750">
                <a:defRPr sz="2800">
                  <a:solidFill>
                    <a:schemeClr val="tx2"/>
                  </a:solidFill>
                  <a:latin typeface="Cambria" pitchFamily="18" charset="0"/>
                  <a:ea typeface="標楷體" pitchFamily="65" charset="-120"/>
                </a:defRPr>
              </a:lvl2pPr>
              <a:lvl3pPr marL="1143000" indent="-228600">
                <a:defRPr sz="1600">
                  <a:solidFill>
                    <a:schemeClr val="tx2"/>
                  </a:solidFill>
                  <a:latin typeface="Cambria" pitchFamily="18" charset="0"/>
                  <a:ea typeface="標楷體" pitchFamily="65" charset="-120"/>
                </a:defRPr>
              </a:lvl3pPr>
              <a:lvl4pPr marL="1600200" indent="-228600">
                <a:defRPr sz="1400">
                  <a:solidFill>
                    <a:schemeClr val="tx2"/>
                  </a:solidFill>
                  <a:latin typeface="Cambria" pitchFamily="18" charset="0"/>
                  <a:ea typeface="標楷體" pitchFamily="65" charset="-120"/>
                </a:defRPr>
              </a:lvl4pPr>
              <a:lvl5pPr marL="2057400" indent="-228600">
                <a:defRPr sz="1300">
                  <a:solidFill>
                    <a:schemeClr val="tx2"/>
                  </a:solidFill>
                  <a:latin typeface="Cambria" pitchFamily="18" charset="0"/>
                  <a:ea typeface="標楷體" pitchFamily="65" charset="-120"/>
                </a:defRPr>
              </a:lvl5pPr>
              <a:lvl6pPr marL="2514600" indent="-228600" eaLnBrk="0" fontAlgn="base" hangingPunct="0">
                <a:spcAft>
                  <a:spcPct val="0"/>
                </a:spcAft>
                <a:buClr>
                  <a:srgbClr val="506E94"/>
                </a:buClr>
                <a:defRPr sz="1300">
                  <a:solidFill>
                    <a:schemeClr val="tx2"/>
                  </a:solidFill>
                  <a:latin typeface="Cambria" pitchFamily="18" charset="0"/>
                  <a:ea typeface="標楷體" pitchFamily="65" charset="-120"/>
                </a:defRPr>
              </a:lvl6pPr>
              <a:lvl7pPr marL="2971800" indent="-228600" eaLnBrk="0" fontAlgn="base" hangingPunct="0">
                <a:spcAft>
                  <a:spcPct val="0"/>
                </a:spcAft>
                <a:buClr>
                  <a:srgbClr val="506E94"/>
                </a:buClr>
                <a:defRPr sz="1300">
                  <a:solidFill>
                    <a:schemeClr val="tx2"/>
                  </a:solidFill>
                  <a:latin typeface="Cambria" pitchFamily="18" charset="0"/>
                  <a:ea typeface="標楷體" pitchFamily="65" charset="-120"/>
                </a:defRPr>
              </a:lvl7pPr>
              <a:lvl8pPr marL="3429000" indent="-228600" eaLnBrk="0" fontAlgn="base" hangingPunct="0">
                <a:spcAft>
                  <a:spcPct val="0"/>
                </a:spcAft>
                <a:buClr>
                  <a:srgbClr val="506E94"/>
                </a:buClr>
                <a:defRPr sz="1300">
                  <a:solidFill>
                    <a:schemeClr val="tx2"/>
                  </a:solidFill>
                  <a:latin typeface="Cambria" pitchFamily="18" charset="0"/>
                  <a:ea typeface="標楷體" pitchFamily="65" charset="-120"/>
                </a:defRPr>
              </a:lvl8pPr>
              <a:lvl9pPr marL="3886200" indent="-228600" eaLnBrk="0" fontAlgn="base" hangingPunct="0">
                <a:spcAft>
                  <a:spcPct val="0"/>
                </a:spcAft>
                <a:buClr>
                  <a:srgbClr val="506E94"/>
                </a:buClr>
                <a:defRPr sz="1300">
                  <a:solidFill>
                    <a:schemeClr val="tx2"/>
                  </a:solidFill>
                  <a:latin typeface="Cambria" pitchFamily="18" charset="0"/>
                  <a:ea typeface="標楷體" pitchFamily="65" charset="-12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zh-TW" altLang="en-US" sz="1200">
                  <a:solidFill>
                    <a:schemeClr val="tx1"/>
                  </a:solidFill>
                  <a:latin typeface="Franklin Gothic Medium" pitchFamily="34" charset="0"/>
                </a:rPr>
                <a:t>ㄅㄛ</a:t>
              </a:r>
            </a:p>
          </p:txBody>
        </p:sp>
        <p:pic>
          <p:nvPicPr>
            <p:cNvPr id="35859" name="Picture 14" descr="黑-四聲-小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43" y="672"/>
              <a:ext cx="136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5848" name="Group 23"/>
          <p:cNvGrpSpPr>
            <a:grpSpLocks/>
          </p:cNvGrpSpPr>
          <p:nvPr/>
        </p:nvGrpSpPr>
        <p:grpSpPr bwMode="auto">
          <a:xfrm>
            <a:off x="3924300" y="866775"/>
            <a:ext cx="433388" cy="719138"/>
            <a:chOff x="3061" y="572"/>
            <a:chExt cx="273" cy="453"/>
          </a:xfrm>
        </p:grpSpPr>
        <p:sp>
          <p:nvSpPr>
            <p:cNvPr id="35856" name="Text Box 17"/>
            <p:cNvSpPr txBox="1">
              <a:spLocks noChangeArrowheads="1"/>
            </p:cNvSpPr>
            <p:nvPr/>
          </p:nvSpPr>
          <p:spPr bwMode="auto">
            <a:xfrm>
              <a:off x="3061" y="572"/>
              <a:ext cx="231" cy="4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>
              <a:spAutoFit/>
            </a:bodyPr>
            <a:lstStyle>
              <a:lvl1pPr>
                <a:defRPr sz="2000">
                  <a:solidFill>
                    <a:schemeClr val="tx2"/>
                  </a:solidFill>
                  <a:latin typeface="Cambria" pitchFamily="18" charset="0"/>
                  <a:ea typeface="標楷體" pitchFamily="65" charset="-120"/>
                </a:defRPr>
              </a:lvl1pPr>
              <a:lvl2pPr marL="742950" indent="-285750">
                <a:defRPr sz="2800">
                  <a:solidFill>
                    <a:schemeClr val="tx2"/>
                  </a:solidFill>
                  <a:latin typeface="Cambria" pitchFamily="18" charset="0"/>
                  <a:ea typeface="標楷體" pitchFamily="65" charset="-120"/>
                </a:defRPr>
              </a:lvl2pPr>
              <a:lvl3pPr marL="1143000" indent="-228600">
                <a:defRPr sz="1600">
                  <a:solidFill>
                    <a:schemeClr val="tx2"/>
                  </a:solidFill>
                  <a:latin typeface="Cambria" pitchFamily="18" charset="0"/>
                  <a:ea typeface="標楷體" pitchFamily="65" charset="-120"/>
                </a:defRPr>
              </a:lvl3pPr>
              <a:lvl4pPr marL="1600200" indent="-228600">
                <a:defRPr sz="1400">
                  <a:solidFill>
                    <a:schemeClr val="tx2"/>
                  </a:solidFill>
                  <a:latin typeface="Cambria" pitchFamily="18" charset="0"/>
                  <a:ea typeface="標楷體" pitchFamily="65" charset="-120"/>
                </a:defRPr>
              </a:lvl4pPr>
              <a:lvl5pPr marL="2057400" indent="-228600">
                <a:defRPr sz="1300">
                  <a:solidFill>
                    <a:schemeClr val="tx2"/>
                  </a:solidFill>
                  <a:latin typeface="Cambria" pitchFamily="18" charset="0"/>
                  <a:ea typeface="標楷體" pitchFamily="65" charset="-120"/>
                </a:defRPr>
              </a:lvl5pPr>
              <a:lvl6pPr marL="2514600" indent="-228600" eaLnBrk="0" fontAlgn="base" hangingPunct="0">
                <a:spcAft>
                  <a:spcPct val="0"/>
                </a:spcAft>
                <a:buClr>
                  <a:srgbClr val="506E94"/>
                </a:buClr>
                <a:defRPr sz="1300">
                  <a:solidFill>
                    <a:schemeClr val="tx2"/>
                  </a:solidFill>
                  <a:latin typeface="Cambria" pitchFamily="18" charset="0"/>
                  <a:ea typeface="標楷體" pitchFamily="65" charset="-120"/>
                </a:defRPr>
              </a:lvl6pPr>
              <a:lvl7pPr marL="2971800" indent="-228600" eaLnBrk="0" fontAlgn="base" hangingPunct="0">
                <a:spcAft>
                  <a:spcPct val="0"/>
                </a:spcAft>
                <a:buClr>
                  <a:srgbClr val="506E94"/>
                </a:buClr>
                <a:defRPr sz="1300">
                  <a:solidFill>
                    <a:schemeClr val="tx2"/>
                  </a:solidFill>
                  <a:latin typeface="Cambria" pitchFamily="18" charset="0"/>
                  <a:ea typeface="標楷體" pitchFamily="65" charset="-120"/>
                </a:defRPr>
              </a:lvl7pPr>
              <a:lvl8pPr marL="3429000" indent="-228600" eaLnBrk="0" fontAlgn="base" hangingPunct="0">
                <a:spcAft>
                  <a:spcPct val="0"/>
                </a:spcAft>
                <a:buClr>
                  <a:srgbClr val="506E94"/>
                </a:buClr>
                <a:defRPr sz="1300">
                  <a:solidFill>
                    <a:schemeClr val="tx2"/>
                  </a:solidFill>
                  <a:latin typeface="Cambria" pitchFamily="18" charset="0"/>
                  <a:ea typeface="標楷體" pitchFamily="65" charset="-120"/>
                </a:defRPr>
              </a:lvl8pPr>
              <a:lvl9pPr marL="3886200" indent="-228600" eaLnBrk="0" fontAlgn="base" hangingPunct="0">
                <a:spcAft>
                  <a:spcPct val="0"/>
                </a:spcAft>
                <a:buClr>
                  <a:srgbClr val="506E94"/>
                </a:buClr>
                <a:defRPr sz="1300">
                  <a:solidFill>
                    <a:schemeClr val="tx2"/>
                  </a:solidFill>
                  <a:latin typeface="Cambria" pitchFamily="18" charset="0"/>
                  <a:ea typeface="標楷體" pitchFamily="65" charset="-12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zh-TW" altLang="en-US" sz="1200">
                  <a:solidFill>
                    <a:schemeClr val="tx1"/>
                  </a:solidFill>
                  <a:latin typeface="Franklin Gothic Medium" pitchFamily="34" charset="0"/>
                </a:rPr>
                <a:t>ㄏㄨㄢ</a:t>
              </a:r>
            </a:p>
          </p:txBody>
        </p:sp>
        <p:pic>
          <p:nvPicPr>
            <p:cNvPr id="35857" name="Picture 20" descr="黑-二聲-小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98" y="709"/>
              <a:ext cx="136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5849" name="Group 22"/>
          <p:cNvGrpSpPr>
            <a:grpSpLocks/>
          </p:cNvGrpSpPr>
          <p:nvPr/>
        </p:nvGrpSpPr>
        <p:grpSpPr bwMode="auto">
          <a:xfrm>
            <a:off x="6372225" y="909638"/>
            <a:ext cx="446088" cy="719137"/>
            <a:chOff x="3833" y="663"/>
            <a:chExt cx="281" cy="453"/>
          </a:xfrm>
        </p:grpSpPr>
        <p:sp>
          <p:nvSpPr>
            <p:cNvPr id="35854" name="Text Box 19"/>
            <p:cNvSpPr txBox="1">
              <a:spLocks noChangeArrowheads="1"/>
            </p:cNvSpPr>
            <p:nvPr/>
          </p:nvSpPr>
          <p:spPr bwMode="auto">
            <a:xfrm>
              <a:off x="3833" y="663"/>
              <a:ext cx="231" cy="4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>
              <a:spAutoFit/>
            </a:bodyPr>
            <a:lstStyle>
              <a:lvl1pPr>
                <a:defRPr sz="2000">
                  <a:solidFill>
                    <a:schemeClr val="tx2"/>
                  </a:solidFill>
                  <a:latin typeface="Cambria" pitchFamily="18" charset="0"/>
                  <a:ea typeface="標楷體" pitchFamily="65" charset="-120"/>
                </a:defRPr>
              </a:lvl1pPr>
              <a:lvl2pPr marL="742950" indent="-285750">
                <a:defRPr sz="2800">
                  <a:solidFill>
                    <a:schemeClr val="tx2"/>
                  </a:solidFill>
                  <a:latin typeface="Cambria" pitchFamily="18" charset="0"/>
                  <a:ea typeface="標楷體" pitchFamily="65" charset="-120"/>
                </a:defRPr>
              </a:lvl2pPr>
              <a:lvl3pPr marL="1143000" indent="-228600">
                <a:defRPr sz="1600">
                  <a:solidFill>
                    <a:schemeClr val="tx2"/>
                  </a:solidFill>
                  <a:latin typeface="Cambria" pitchFamily="18" charset="0"/>
                  <a:ea typeface="標楷體" pitchFamily="65" charset="-120"/>
                </a:defRPr>
              </a:lvl3pPr>
              <a:lvl4pPr marL="1600200" indent="-228600">
                <a:defRPr sz="1400">
                  <a:solidFill>
                    <a:schemeClr val="tx2"/>
                  </a:solidFill>
                  <a:latin typeface="Cambria" pitchFamily="18" charset="0"/>
                  <a:ea typeface="標楷體" pitchFamily="65" charset="-120"/>
                </a:defRPr>
              </a:lvl4pPr>
              <a:lvl5pPr marL="2057400" indent="-228600">
                <a:defRPr sz="1300">
                  <a:solidFill>
                    <a:schemeClr val="tx2"/>
                  </a:solidFill>
                  <a:latin typeface="Cambria" pitchFamily="18" charset="0"/>
                  <a:ea typeface="標楷體" pitchFamily="65" charset="-120"/>
                </a:defRPr>
              </a:lvl5pPr>
              <a:lvl6pPr marL="2514600" indent="-228600" eaLnBrk="0" fontAlgn="base" hangingPunct="0">
                <a:spcAft>
                  <a:spcPct val="0"/>
                </a:spcAft>
                <a:buClr>
                  <a:srgbClr val="506E94"/>
                </a:buClr>
                <a:defRPr sz="1300">
                  <a:solidFill>
                    <a:schemeClr val="tx2"/>
                  </a:solidFill>
                  <a:latin typeface="Cambria" pitchFamily="18" charset="0"/>
                  <a:ea typeface="標楷體" pitchFamily="65" charset="-120"/>
                </a:defRPr>
              </a:lvl6pPr>
              <a:lvl7pPr marL="2971800" indent="-228600" eaLnBrk="0" fontAlgn="base" hangingPunct="0">
                <a:spcAft>
                  <a:spcPct val="0"/>
                </a:spcAft>
                <a:buClr>
                  <a:srgbClr val="506E94"/>
                </a:buClr>
                <a:defRPr sz="1300">
                  <a:solidFill>
                    <a:schemeClr val="tx2"/>
                  </a:solidFill>
                  <a:latin typeface="Cambria" pitchFamily="18" charset="0"/>
                  <a:ea typeface="標楷體" pitchFamily="65" charset="-120"/>
                </a:defRPr>
              </a:lvl7pPr>
              <a:lvl8pPr marL="3429000" indent="-228600" eaLnBrk="0" fontAlgn="base" hangingPunct="0">
                <a:spcAft>
                  <a:spcPct val="0"/>
                </a:spcAft>
                <a:buClr>
                  <a:srgbClr val="506E94"/>
                </a:buClr>
                <a:defRPr sz="1300">
                  <a:solidFill>
                    <a:schemeClr val="tx2"/>
                  </a:solidFill>
                  <a:latin typeface="Cambria" pitchFamily="18" charset="0"/>
                  <a:ea typeface="標楷體" pitchFamily="65" charset="-120"/>
                </a:defRPr>
              </a:lvl8pPr>
              <a:lvl9pPr marL="3886200" indent="-228600" eaLnBrk="0" fontAlgn="base" hangingPunct="0">
                <a:spcAft>
                  <a:spcPct val="0"/>
                </a:spcAft>
                <a:buClr>
                  <a:srgbClr val="506E94"/>
                </a:buClr>
                <a:defRPr sz="1300">
                  <a:solidFill>
                    <a:schemeClr val="tx2"/>
                  </a:solidFill>
                  <a:latin typeface="Cambria" pitchFamily="18" charset="0"/>
                  <a:ea typeface="標楷體" pitchFamily="65" charset="-12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zh-TW" altLang="en-US" sz="1200">
                  <a:solidFill>
                    <a:schemeClr val="tx1"/>
                  </a:solidFill>
                  <a:latin typeface="Franklin Gothic Medium" pitchFamily="34" charset="0"/>
                </a:rPr>
                <a:t>ㄑ一ㄠ</a:t>
              </a:r>
            </a:p>
          </p:txBody>
        </p:sp>
        <p:pic>
          <p:nvPicPr>
            <p:cNvPr id="35855" name="Picture 21" descr="黑-二聲-小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78" y="781"/>
              <a:ext cx="136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5850" name="Picture 24" descr="下一頁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6165850"/>
            <a:ext cx="13684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5851" name="Group 25"/>
          <p:cNvGrpSpPr>
            <a:grpSpLocks/>
          </p:cNvGrpSpPr>
          <p:nvPr/>
        </p:nvGrpSpPr>
        <p:grpSpPr bwMode="auto">
          <a:xfrm>
            <a:off x="1778000" y="4365625"/>
            <a:ext cx="417513" cy="647700"/>
            <a:chOff x="3742" y="709"/>
            <a:chExt cx="263" cy="408"/>
          </a:xfrm>
        </p:grpSpPr>
        <p:sp>
          <p:nvSpPr>
            <p:cNvPr id="35852" name="Text Box 26"/>
            <p:cNvSpPr txBox="1">
              <a:spLocks noChangeArrowheads="1"/>
            </p:cNvSpPr>
            <p:nvPr/>
          </p:nvSpPr>
          <p:spPr bwMode="auto">
            <a:xfrm>
              <a:off x="3742" y="709"/>
              <a:ext cx="231" cy="4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>
              <a:spAutoFit/>
            </a:bodyPr>
            <a:lstStyle>
              <a:lvl1pPr>
                <a:defRPr sz="2000">
                  <a:solidFill>
                    <a:schemeClr val="tx2"/>
                  </a:solidFill>
                  <a:latin typeface="Cambria" pitchFamily="18" charset="0"/>
                  <a:ea typeface="標楷體" pitchFamily="65" charset="-120"/>
                </a:defRPr>
              </a:lvl1pPr>
              <a:lvl2pPr marL="742950" indent="-285750">
                <a:defRPr sz="2800">
                  <a:solidFill>
                    <a:schemeClr val="tx2"/>
                  </a:solidFill>
                  <a:latin typeface="Cambria" pitchFamily="18" charset="0"/>
                  <a:ea typeface="標楷體" pitchFamily="65" charset="-120"/>
                </a:defRPr>
              </a:lvl2pPr>
              <a:lvl3pPr marL="1143000" indent="-228600">
                <a:defRPr sz="1600">
                  <a:solidFill>
                    <a:schemeClr val="tx2"/>
                  </a:solidFill>
                  <a:latin typeface="Cambria" pitchFamily="18" charset="0"/>
                  <a:ea typeface="標楷體" pitchFamily="65" charset="-120"/>
                </a:defRPr>
              </a:lvl3pPr>
              <a:lvl4pPr marL="1600200" indent="-228600">
                <a:defRPr sz="1400">
                  <a:solidFill>
                    <a:schemeClr val="tx2"/>
                  </a:solidFill>
                  <a:latin typeface="Cambria" pitchFamily="18" charset="0"/>
                  <a:ea typeface="標楷體" pitchFamily="65" charset="-120"/>
                </a:defRPr>
              </a:lvl4pPr>
              <a:lvl5pPr marL="2057400" indent="-228600">
                <a:defRPr sz="1300">
                  <a:solidFill>
                    <a:schemeClr val="tx2"/>
                  </a:solidFill>
                  <a:latin typeface="Cambria" pitchFamily="18" charset="0"/>
                  <a:ea typeface="標楷體" pitchFamily="65" charset="-120"/>
                </a:defRPr>
              </a:lvl5pPr>
              <a:lvl6pPr marL="2514600" indent="-228600" eaLnBrk="0" fontAlgn="base" hangingPunct="0">
                <a:spcAft>
                  <a:spcPct val="0"/>
                </a:spcAft>
                <a:buClr>
                  <a:srgbClr val="506E94"/>
                </a:buClr>
                <a:defRPr sz="1300">
                  <a:solidFill>
                    <a:schemeClr val="tx2"/>
                  </a:solidFill>
                  <a:latin typeface="Cambria" pitchFamily="18" charset="0"/>
                  <a:ea typeface="標楷體" pitchFamily="65" charset="-120"/>
                </a:defRPr>
              </a:lvl6pPr>
              <a:lvl7pPr marL="2971800" indent="-228600" eaLnBrk="0" fontAlgn="base" hangingPunct="0">
                <a:spcAft>
                  <a:spcPct val="0"/>
                </a:spcAft>
                <a:buClr>
                  <a:srgbClr val="506E94"/>
                </a:buClr>
                <a:defRPr sz="1300">
                  <a:solidFill>
                    <a:schemeClr val="tx2"/>
                  </a:solidFill>
                  <a:latin typeface="Cambria" pitchFamily="18" charset="0"/>
                  <a:ea typeface="標楷體" pitchFamily="65" charset="-120"/>
                </a:defRPr>
              </a:lvl7pPr>
              <a:lvl8pPr marL="3429000" indent="-228600" eaLnBrk="0" fontAlgn="base" hangingPunct="0">
                <a:spcAft>
                  <a:spcPct val="0"/>
                </a:spcAft>
                <a:buClr>
                  <a:srgbClr val="506E94"/>
                </a:buClr>
                <a:defRPr sz="1300">
                  <a:solidFill>
                    <a:schemeClr val="tx2"/>
                  </a:solidFill>
                  <a:latin typeface="Cambria" pitchFamily="18" charset="0"/>
                  <a:ea typeface="標楷體" pitchFamily="65" charset="-120"/>
                </a:defRPr>
              </a:lvl8pPr>
              <a:lvl9pPr marL="3886200" indent="-228600" eaLnBrk="0" fontAlgn="base" hangingPunct="0">
                <a:spcAft>
                  <a:spcPct val="0"/>
                </a:spcAft>
                <a:buClr>
                  <a:srgbClr val="506E94"/>
                </a:buClr>
                <a:defRPr sz="1300">
                  <a:solidFill>
                    <a:schemeClr val="tx2"/>
                  </a:solidFill>
                  <a:latin typeface="Cambria" pitchFamily="18" charset="0"/>
                  <a:ea typeface="標楷體" pitchFamily="65" charset="-12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zh-TW" altLang="en-US" sz="1200">
                  <a:solidFill>
                    <a:schemeClr val="tx1"/>
                  </a:solidFill>
                  <a:latin typeface="Franklin Gothic Medium" pitchFamily="34" charset="0"/>
                </a:rPr>
                <a:t>ㄘㄨㄢ</a:t>
              </a:r>
            </a:p>
          </p:txBody>
        </p:sp>
        <p:pic>
          <p:nvPicPr>
            <p:cNvPr id="35853" name="Picture 27" descr="黑-四聲-小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9" y="872"/>
              <a:ext cx="136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內容版面配置區 1"/>
          <p:cNvSpPr>
            <a:spLocks noGrp="1"/>
          </p:cNvSpPr>
          <p:nvPr>
            <p:ph idx="4294967295"/>
          </p:nvPr>
        </p:nvSpPr>
        <p:spPr>
          <a:xfrm>
            <a:off x="215900" y="1628775"/>
            <a:ext cx="8928100" cy="4464050"/>
          </a:xfrm>
        </p:spPr>
        <p:txBody>
          <a:bodyPr wrap="square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buFont typeface="Wingdings 2" pitchFamily="18" charset="2"/>
              <a:buNone/>
              <a:defRPr/>
            </a:pPr>
            <a:r>
              <a:rPr lang="zh-TW" altLang="en-US" sz="3200" smtClean="0">
                <a:solidFill>
                  <a:schemeClr val="tx1"/>
                </a:solidFill>
                <a:latin typeface="標楷體" pitchFamily="65" charset="-120"/>
              </a:rPr>
              <a:t>     </a:t>
            </a:r>
            <a:endParaRPr lang="zh-TW" altLang="zh-TW" sz="3200" smtClean="0">
              <a:solidFill>
                <a:schemeClr val="tx1"/>
              </a:solidFill>
              <a:latin typeface="標楷體" pitchFamily="65" charset="-120"/>
            </a:endParaRPr>
          </a:p>
        </p:txBody>
      </p:sp>
      <p:sp>
        <p:nvSpPr>
          <p:cNvPr id="36867" name="矩形 2"/>
          <p:cNvSpPr>
            <a:spLocks noChangeArrowheads="1"/>
          </p:cNvSpPr>
          <p:nvPr/>
        </p:nvSpPr>
        <p:spPr bwMode="auto">
          <a:xfrm>
            <a:off x="323850" y="6308725"/>
            <a:ext cx="8497888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 altLang="zh-TW" sz="1400" b="0">
              <a:latin typeface="標楷體" pitchFamily="65" charset="-120"/>
              <a:ea typeface="標楷體" pitchFamily="65" charset="-120"/>
            </a:endParaRPr>
          </a:p>
          <a:p>
            <a:endParaRPr lang="en-US" altLang="zh-TW" sz="1400" b="0">
              <a:latin typeface="新細明體" pitchFamily="18" charset="-120"/>
            </a:endParaRPr>
          </a:p>
          <a:p>
            <a:endParaRPr lang="zh-TW" altLang="en-US" sz="1400" b="0">
              <a:latin typeface="新細明體" pitchFamily="18" charset="-120"/>
            </a:endParaRPr>
          </a:p>
        </p:txBody>
      </p:sp>
      <p:sp>
        <p:nvSpPr>
          <p:cNvPr id="36868" name="Text Box 20"/>
          <p:cNvSpPr txBox="1">
            <a:spLocks noChangeArrowheads="1"/>
          </p:cNvSpPr>
          <p:nvPr/>
        </p:nvSpPr>
        <p:spPr bwMode="auto">
          <a:xfrm>
            <a:off x="1042988" y="-69850"/>
            <a:ext cx="74168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1pPr>
            <a:lvl2pPr marL="742950" indent="-285750">
              <a:defRPr sz="28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2pPr>
            <a:lvl3pPr marL="1143000" indent="-228600">
              <a:defRPr sz="16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3pPr>
            <a:lvl4pPr marL="1600200" indent="-228600">
              <a:defRPr sz="14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4pPr>
            <a:lvl5pPr marL="2057400" indent="-228600"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9pPr>
          </a:lstStyle>
          <a:p>
            <a:pPr algn="ctr"/>
            <a:r>
              <a:rPr lang="zh-TW" altLang="en-US" sz="4400">
                <a:solidFill>
                  <a:schemeClr val="bg1"/>
                </a:solidFill>
                <a:latin typeface="標楷體" pitchFamily="65" charset="-120"/>
              </a:rPr>
              <a:t>作者介紹－</a:t>
            </a:r>
            <a:r>
              <a:rPr lang="en-US" altLang="zh-TW" sz="4400">
                <a:solidFill>
                  <a:schemeClr val="bg1"/>
                </a:solidFill>
                <a:latin typeface="標楷體" pitchFamily="65" charset="-120"/>
              </a:rPr>
              <a:t>2</a:t>
            </a:r>
          </a:p>
        </p:txBody>
      </p:sp>
      <p:sp>
        <p:nvSpPr>
          <p:cNvPr id="36869" name="內容版面配置區 1"/>
          <p:cNvSpPr>
            <a:spLocks/>
          </p:cNvSpPr>
          <p:nvPr/>
        </p:nvSpPr>
        <p:spPr bwMode="auto">
          <a:xfrm>
            <a:off x="107950" y="908050"/>
            <a:ext cx="8928100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73050" indent="-228600" eaLnBrk="0" hangingPunct="0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None/>
            </a:pPr>
            <a:r>
              <a:rPr kumimoji="0" lang="zh-TW" altLang="zh-TW" sz="3200" b="0">
                <a:latin typeface="Cambria" pitchFamily="18" charset="0"/>
                <a:ea typeface="標楷體" pitchFamily="65" charset="-120"/>
              </a:rPr>
              <a:t>　　曹丕喜讀詩書，雅好文學，常與徐幹、陳琳</a:t>
            </a:r>
            <a:endParaRPr kumimoji="0" lang="zh-TW" altLang="en-US" sz="3200" b="0">
              <a:latin typeface="Cambria" pitchFamily="18" charset="0"/>
              <a:ea typeface="標楷體" pitchFamily="65" charset="-120"/>
            </a:endParaRPr>
          </a:p>
          <a:p>
            <a:pPr marL="273050" indent="-228600" eaLnBrk="0" hangingPunct="0">
              <a:buClr>
                <a:schemeClr val="accent1"/>
              </a:buClr>
              <a:buFont typeface="Wingdings 2" pitchFamily="18" charset="2"/>
              <a:buNone/>
            </a:pPr>
            <a:r>
              <a:rPr kumimoji="0" lang="zh-TW" altLang="zh-TW" sz="3200" b="0">
                <a:latin typeface="Cambria" pitchFamily="18" charset="0"/>
                <a:ea typeface="標楷體" pitchFamily="65" charset="-120"/>
              </a:rPr>
              <a:t>、應　</a:t>
            </a:r>
            <a:r>
              <a:rPr kumimoji="0" lang="zh-TW" altLang="en-US" sz="3200" b="0">
                <a:latin typeface="Cambria" pitchFamily="18" charset="0"/>
                <a:ea typeface="標楷體" pitchFamily="65" charset="-120"/>
              </a:rPr>
              <a:t>瑒　、劉楨等文士遊宴唱和　　，對建安</a:t>
            </a:r>
          </a:p>
          <a:p>
            <a:pPr marL="273050" indent="-228600" eaLnBrk="0" hangingPunct="0">
              <a:buClr>
                <a:schemeClr val="accent1"/>
              </a:buClr>
              <a:buFont typeface="Wingdings 2" pitchFamily="18" charset="2"/>
              <a:buNone/>
            </a:pPr>
            <a:r>
              <a:rPr kumimoji="0" lang="zh-TW" altLang="en-US" sz="3200" b="0">
                <a:latin typeface="Cambria" pitchFamily="18" charset="0"/>
                <a:ea typeface="標楷體" pitchFamily="65" charset="-120"/>
              </a:rPr>
              <a:t>文學     有倡導之功；與父曹操、弟曹植同為當時</a:t>
            </a:r>
          </a:p>
          <a:p>
            <a:pPr marL="273050" indent="-228600" eaLnBrk="0" hangingPunct="0">
              <a:buClr>
                <a:schemeClr val="accent1"/>
              </a:buClr>
              <a:buFont typeface="Wingdings 2" pitchFamily="18" charset="2"/>
              <a:buNone/>
            </a:pPr>
            <a:r>
              <a:rPr kumimoji="0" lang="zh-TW" altLang="en-US" sz="3200" b="0">
                <a:latin typeface="Cambria" pitchFamily="18" charset="0"/>
                <a:ea typeface="標楷體" pitchFamily="65" charset="-120"/>
              </a:rPr>
              <a:t>文壇領袖，合稱三曹。曹丕文學理論與創作均有</a:t>
            </a:r>
          </a:p>
          <a:p>
            <a:pPr marL="273050" indent="-228600" eaLnBrk="0" hangingPunct="0">
              <a:buClr>
                <a:schemeClr val="accent1"/>
              </a:buClr>
              <a:buFont typeface="Wingdings 2" pitchFamily="18" charset="2"/>
              <a:buNone/>
            </a:pPr>
            <a:r>
              <a:rPr kumimoji="0" lang="zh-TW" altLang="en-US" sz="3200" b="0">
                <a:latin typeface="Cambria" pitchFamily="18" charset="0"/>
                <a:ea typeface="標楷體" pitchFamily="65" charset="-120"/>
              </a:rPr>
              <a:t>成就，其詩篇多寫男女離愁別恨，善於表達婉約</a:t>
            </a:r>
          </a:p>
          <a:p>
            <a:pPr marL="273050" indent="-228600" eaLnBrk="0" hangingPunct="0">
              <a:buClr>
                <a:schemeClr val="accent1"/>
              </a:buClr>
              <a:buFont typeface="Wingdings 2" pitchFamily="18" charset="2"/>
              <a:buNone/>
            </a:pPr>
            <a:r>
              <a:rPr kumimoji="0" lang="zh-TW" altLang="en-US" sz="3200" b="0">
                <a:latin typeface="Cambria" pitchFamily="18" charset="0"/>
                <a:ea typeface="標楷體" pitchFamily="65" charset="-120"/>
              </a:rPr>
              <a:t>悱　　惻　的感情，其中</a:t>
            </a:r>
            <a:r>
              <a:rPr kumimoji="0" lang="en-US" altLang="zh-TW" sz="3200" b="0">
                <a:latin typeface="Cambria" pitchFamily="18" charset="0"/>
                <a:ea typeface="標楷體" pitchFamily="65" charset="-120"/>
              </a:rPr>
              <a:t>〈</a:t>
            </a:r>
            <a:r>
              <a:rPr kumimoji="0" lang="zh-TW" altLang="en-US" sz="3200" b="0">
                <a:latin typeface="Cambria" pitchFamily="18" charset="0"/>
                <a:ea typeface="標楷體" pitchFamily="65" charset="-120"/>
              </a:rPr>
              <a:t>燕歌行</a:t>
            </a:r>
            <a:r>
              <a:rPr kumimoji="0" lang="en-US" altLang="zh-TW" sz="3200" b="0">
                <a:latin typeface="Cambria" pitchFamily="18" charset="0"/>
                <a:ea typeface="標楷體" pitchFamily="65" charset="-120"/>
              </a:rPr>
              <a:t>〉</a:t>
            </a:r>
            <a:r>
              <a:rPr kumimoji="0" lang="zh-TW" altLang="en-US" sz="3200" b="0">
                <a:latin typeface="Cambria" pitchFamily="18" charset="0"/>
                <a:ea typeface="標楷體" pitchFamily="65" charset="-120"/>
              </a:rPr>
              <a:t>　是早期七</a:t>
            </a:r>
          </a:p>
          <a:p>
            <a:pPr marL="273050" indent="-228600" eaLnBrk="0" hangingPunct="0">
              <a:buClr>
                <a:schemeClr val="accent1"/>
              </a:buClr>
              <a:buFont typeface="Wingdings 2" pitchFamily="18" charset="2"/>
              <a:buNone/>
            </a:pPr>
            <a:r>
              <a:rPr kumimoji="0" lang="zh-TW" altLang="en-US" sz="3200" b="0">
                <a:latin typeface="Cambria" pitchFamily="18" charset="0"/>
                <a:ea typeface="標楷體" pitchFamily="65" charset="-120"/>
              </a:rPr>
              <a:t>言詩較成熟的作品，對七言詩的形成頗具貢獻。</a:t>
            </a:r>
          </a:p>
          <a:p>
            <a:pPr marL="273050" indent="-228600" eaLnBrk="0" hangingPunct="0">
              <a:buClr>
                <a:schemeClr val="accent1"/>
              </a:buClr>
              <a:buFont typeface="Wingdings 2" pitchFamily="18" charset="2"/>
              <a:buNone/>
            </a:pPr>
            <a:r>
              <a:rPr kumimoji="0" lang="zh-TW" altLang="en-US" sz="3200" b="0">
                <a:latin typeface="Cambria" pitchFamily="18" charset="0"/>
                <a:ea typeface="標楷體" pitchFamily="65" charset="-120"/>
              </a:rPr>
              <a:t>後人輯有</a:t>
            </a:r>
            <a:r>
              <a:rPr kumimoji="0" lang="en-US" altLang="zh-TW" sz="3200" b="0">
                <a:latin typeface="Cambria" pitchFamily="18" charset="0"/>
                <a:ea typeface="標楷體" pitchFamily="65" charset="-120"/>
              </a:rPr>
              <a:t>《</a:t>
            </a:r>
            <a:r>
              <a:rPr kumimoji="0" lang="zh-TW" altLang="en-US" sz="3200" b="0">
                <a:latin typeface="Cambria" pitchFamily="18" charset="0"/>
                <a:ea typeface="標楷體" pitchFamily="65" charset="-120"/>
              </a:rPr>
              <a:t>魏文帝集</a:t>
            </a:r>
            <a:r>
              <a:rPr kumimoji="0" lang="en-US" altLang="zh-TW" sz="3200" b="0">
                <a:latin typeface="Cambria" pitchFamily="18" charset="0"/>
                <a:ea typeface="標楷體" pitchFamily="65" charset="-120"/>
              </a:rPr>
              <a:t>》</a:t>
            </a:r>
            <a:r>
              <a:rPr kumimoji="0" lang="zh-TW" altLang="en-US" sz="3200" b="0">
                <a:latin typeface="Cambria" pitchFamily="18" charset="0"/>
                <a:ea typeface="標楷體" pitchFamily="65" charset="-120"/>
              </a:rPr>
              <a:t>。</a:t>
            </a:r>
            <a:endParaRPr kumimoji="0" lang="zh-TW" altLang="zh-TW" sz="3200" b="0">
              <a:latin typeface="Cambria" pitchFamily="18" charset="0"/>
              <a:ea typeface="標楷體" pitchFamily="65" charset="-120"/>
            </a:endParaRPr>
          </a:p>
        </p:txBody>
      </p:sp>
      <p:grpSp>
        <p:nvGrpSpPr>
          <p:cNvPr id="36870" name="Group 22"/>
          <p:cNvGrpSpPr>
            <a:grpSpLocks/>
          </p:cNvGrpSpPr>
          <p:nvPr/>
        </p:nvGrpSpPr>
        <p:grpSpPr bwMode="auto">
          <a:xfrm>
            <a:off x="1042988" y="1484313"/>
            <a:ext cx="431800" cy="647700"/>
            <a:chOff x="2880" y="508"/>
            <a:chExt cx="272" cy="408"/>
          </a:xfrm>
        </p:grpSpPr>
        <p:sp>
          <p:nvSpPr>
            <p:cNvPr id="36886" name="Text Box 23"/>
            <p:cNvSpPr txBox="1">
              <a:spLocks noChangeArrowheads="1"/>
            </p:cNvSpPr>
            <p:nvPr/>
          </p:nvSpPr>
          <p:spPr bwMode="auto">
            <a:xfrm>
              <a:off x="2880" y="508"/>
              <a:ext cx="231" cy="4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>
              <a:spAutoFit/>
            </a:bodyPr>
            <a:lstStyle>
              <a:lvl1pPr>
                <a:defRPr sz="2000">
                  <a:solidFill>
                    <a:schemeClr val="tx2"/>
                  </a:solidFill>
                  <a:latin typeface="Cambria" pitchFamily="18" charset="0"/>
                  <a:ea typeface="標楷體" pitchFamily="65" charset="-120"/>
                </a:defRPr>
              </a:lvl1pPr>
              <a:lvl2pPr marL="742950" indent="-285750">
                <a:defRPr sz="2800">
                  <a:solidFill>
                    <a:schemeClr val="tx2"/>
                  </a:solidFill>
                  <a:latin typeface="Cambria" pitchFamily="18" charset="0"/>
                  <a:ea typeface="標楷體" pitchFamily="65" charset="-120"/>
                </a:defRPr>
              </a:lvl2pPr>
              <a:lvl3pPr marL="1143000" indent="-228600">
                <a:defRPr sz="1600">
                  <a:solidFill>
                    <a:schemeClr val="tx2"/>
                  </a:solidFill>
                  <a:latin typeface="Cambria" pitchFamily="18" charset="0"/>
                  <a:ea typeface="標楷體" pitchFamily="65" charset="-120"/>
                </a:defRPr>
              </a:lvl3pPr>
              <a:lvl4pPr marL="1600200" indent="-228600">
                <a:defRPr sz="1400">
                  <a:solidFill>
                    <a:schemeClr val="tx2"/>
                  </a:solidFill>
                  <a:latin typeface="Cambria" pitchFamily="18" charset="0"/>
                  <a:ea typeface="標楷體" pitchFamily="65" charset="-120"/>
                </a:defRPr>
              </a:lvl4pPr>
              <a:lvl5pPr marL="2057400" indent="-228600">
                <a:defRPr sz="1300">
                  <a:solidFill>
                    <a:schemeClr val="tx2"/>
                  </a:solidFill>
                  <a:latin typeface="Cambria" pitchFamily="18" charset="0"/>
                  <a:ea typeface="標楷體" pitchFamily="65" charset="-120"/>
                </a:defRPr>
              </a:lvl5pPr>
              <a:lvl6pPr marL="2514600" indent="-228600" eaLnBrk="0" fontAlgn="base" hangingPunct="0">
                <a:spcAft>
                  <a:spcPct val="0"/>
                </a:spcAft>
                <a:buClr>
                  <a:srgbClr val="506E94"/>
                </a:buClr>
                <a:defRPr sz="1300">
                  <a:solidFill>
                    <a:schemeClr val="tx2"/>
                  </a:solidFill>
                  <a:latin typeface="Cambria" pitchFamily="18" charset="0"/>
                  <a:ea typeface="標楷體" pitchFamily="65" charset="-120"/>
                </a:defRPr>
              </a:lvl6pPr>
              <a:lvl7pPr marL="2971800" indent="-228600" eaLnBrk="0" fontAlgn="base" hangingPunct="0">
                <a:spcAft>
                  <a:spcPct val="0"/>
                </a:spcAft>
                <a:buClr>
                  <a:srgbClr val="506E94"/>
                </a:buClr>
                <a:defRPr sz="1300">
                  <a:solidFill>
                    <a:schemeClr val="tx2"/>
                  </a:solidFill>
                  <a:latin typeface="Cambria" pitchFamily="18" charset="0"/>
                  <a:ea typeface="標楷體" pitchFamily="65" charset="-120"/>
                </a:defRPr>
              </a:lvl7pPr>
              <a:lvl8pPr marL="3429000" indent="-228600" eaLnBrk="0" fontAlgn="base" hangingPunct="0">
                <a:spcAft>
                  <a:spcPct val="0"/>
                </a:spcAft>
                <a:buClr>
                  <a:srgbClr val="506E94"/>
                </a:buClr>
                <a:defRPr sz="1300">
                  <a:solidFill>
                    <a:schemeClr val="tx2"/>
                  </a:solidFill>
                  <a:latin typeface="Cambria" pitchFamily="18" charset="0"/>
                  <a:ea typeface="標楷體" pitchFamily="65" charset="-120"/>
                </a:defRPr>
              </a:lvl8pPr>
              <a:lvl9pPr marL="3886200" indent="-228600" eaLnBrk="0" fontAlgn="base" hangingPunct="0">
                <a:spcAft>
                  <a:spcPct val="0"/>
                </a:spcAft>
                <a:buClr>
                  <a:srgbClr val="506E94"/>
                </a:buClr>
                <a:defRPr sz="1300">
                  <a:solidFill>
                    <a:schemeClr val="tx2"/>
                  </a:solidFill>
                  <a:latin typeface="Cambria" pitchFamily="18" charset="0"/>
                  <a:ea typeface="標楷體" pitchFamily="65" charset="-12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zh-TW" altLang="en-US" sz="1200">
                  <a:solidFill>
                    <a:schemeClr val="tx1"/>
                  </a:solidFill>
                  <a:latin typeface="Franklin Gothic Medium" pitchFamily="34" charset="0"/>
                </a:rPr>
                <a:t>ㄧㄥ</a:t>
              </a:r>
            </a:p>
          </p:txBody>
        </p:sp>
        <p:pic>
          <p:nvPicPr>
            <p:cNvPr id="36887" name="Picture 24" descr="黑-四聲-小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6" y="599"/>
              <a:ext cx="136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6871" name="Group 25"/>
          <p:cNvGrpSpPr>
            <a:grpSpLocks/>
          </p:cNvGrpSpPr>
          <p:nvPr/>
        </p:nvGrpSpPr>
        <p:grpSpPr bwMode="auto">
          <a:xfrm>
            <a:off x="6372225" y="1484313"/>
            <a:ext cx="431800" cy="647700"/>
            <a:chOff x="5103" y="391"/>
            <a:chExt cx="272" cy="408"/>
          </a:xfrm>
        </p:grpSpPr>
        <p:sp>
          <p:nvSpPr>
            <p:cNvPr id="36884" name="Text Box 26"/>
            <p:cNvSpPr txBox="1">
              <a:spLocks noChangeArrowheads="1"/>
            </p:cNvSpPr>
            <p:nvPr/>
          </p:nvSpPr>
          <p:spPr bwMode="auto">
            <a:xfrm>
              <a:off x="5103" y="391"/>
              <a:ext cx="231" cy="4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>
              <a:spAutoFit/>
            </a:bodyPr>
            <a:lstStyle>
              <a:lvl1pPr>
                <a:defRPr sz="2000">
                  <a:solidFill>
                    <a:schemeClr val="tx2"/>
                  </a:solidFill>
                  <a:latin typeface="Cambria" pitchFamily="18" charset="0"/>
                  <a:ea typeface="標楷體" pitchFamily="65" charset="-120"/>
                </a:defRPr>
              </a:lvl1pPr>
              <a:lvl2pPr marL="742950" indent="-285750">
                <a:defRPr sz="2800">
                  <a:solidFill>
                    <a:schemeClr val="tx2"/>
                  </a:solidFill>
                  <a:latin typeface="Cambria" pitchFamily="18" charset="0"/>
                  <a:ea typeface="標楷體" pitchFamily="65" charset="-120"/>
                </a:defRPr>
              </a:lvl2pPr>
              <a:lvl3pPr marL="1143000" indent="-228600">
                <a:defRPr sz="1600">
                  <a:solidFill>
                    <a:schemeClr val="tx2"/>
                  </a:solidFill>
                  <a:latin typeface="Cambria" pitchFamily="18" charset="0"/>
                  <a:ea typeface="標楷體" pitchFamily="65" charset="-120"/>
                </a:defRPr>
              </a:lvl3pPr>
              <a:lvl4pPr marL="1600200" indent="-228600">
                <a:defRPr sz="1400">
                  <a:solidFill>
                    <a:schemeClr val="tx2"/>
                  </a:solidFill>
                  <a:latin typeface="Cambria" pitchFamily="18" charset="0"/>
                  <a:ea typeface="標楷體" pitchFamily="65" charset="-120"/>
                </a:defRPr>
              </a:lvl4pPr>
              <a:lvl5pPr marL="2057400" indent="-228600">
                <a:defRPr sz="1300">
                  <a:solidFill>
                    <a:schemeClr val="tx2"/>
                  </a:solidFill>
                  <a:latin typeface="Cambria" pitchFamily="18" charset="0"/>
                  <a:ea typeface="標楷體" pitchFamily="65" charset="-120"/>
                </a:defRPr>
              </a:lvl5pPr>
              <a:lvl6pPr marL="2514600" indent="-228600" eaLnBrk="0" fontAlgn="base" hangingPunct="0">
                <a:spcAft>
                  <a:spcPct val="0"/>
                </a:spcAft>
                <a:buClr>
                  <a:srgbClr val="506E94"/>
                </a:buClr>
                <a:defRPr sz="1300">
                  <a:solidFill>
                    <a:schemeClr val="tx2"/>
                  </a:solidFill>
                  <a:latin typeface="Cambria" pitchFamily="18" charset="0"/>
                  <a:ea typeface="標楷體" pitchFamily="65" charset="-120"/>
                </a:defRPr>
              </a:lvl6pPr>
              <a:lvl7pPr marL="2971800" indent="-228600" eaLnBrk="0" fontAlgn="base" hangingPunct="0">
                <a:spcAft>
                  <a:spcPct val="0"/>
                </a:spcAft>
                <a:buClr>
                  <a:srgbClr val="506E94"/>
                </a:buClr>
                <a:defRPr sz="1300">
                  <a:solidFill>
                    <a:schemeClr val="tx2"/>
                  </a:solidFill>
                  <a:latin typeface="Cambria" pitchFamily="18" charset="0"/>
                  <a:ea typeface="標楷體" pitchFamily="65" charset="-120"/>
                </a:defRPr>
              </a:lvl7pPr>
              <a:lvl8pPr marL="3429000" indent="-228600" eaLnBrk="0" fontAlgn="base" hangingPunct="0">
                <a:spcAft>
                  <a:spcPct val="0"/>
                </a:spcAft>
                <a:buClr>
                  <a:srgbClr val="506E94"/>
                </a:buClr>
                <a:defRPr sz="1300">
                  <a:solidFill>
                    <a:schemeClr val="tx2"/>
                  </a:solidFill>
                  <a:latin typeface="Cambria" pitchFamily="18" charset="0"/>
                  <a:ea typeface="標楷體" pitchFamily="65" charset="-120"/>
                </a:defRPr>
              </a:lvl8pPr>
              <a:lvl9pPr marL="3886200" indent="-228600" eaLnBrk="0" fontAlgn="base" hangingPunct="0">
                <a:spcAft>
                  <a:spcPct val="0"/>
                </a:spcAft>
                <a:buClr>
                  <a:srgbClr val="506E94"/>
                </a:buClr>
                <a:defRPr sz="1300">
                  <a:solidFill>
                    <a:schemeClr val="tx2"/>
                  </a:solidFill>
                  <a:latin typeface="Cambria" pitchFamily="18" charset="0"/>
                  <a:ea typeface="標楷體" pitchFamily="65" charset="-12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zh-TW" altLang="en-US" sz="1200">
                  <a:solidFill>
                    <a:schemeClr val="tx1"/>
                  </a:solidFill>
                  <a:latin typeface="Franklin Gothic Medium" pitchFamily="34" charset="0"/>
                </a:rPr>
                <a:t>ㄏㄜ</a:t>
              </a:r>
            </a:p>
          </p:txBody>
        </p:sp>
        <p:pic>
          <p:nvPicPr>
            <p:cNvPr id="36885" name="Picture 27" descr="黑-四聲-小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39" y="464"/>
              <a:ext cx="136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6872" name="Group 28"/>
          <p:cNvGrpSpPr>
            <a:grpSpLocks/>
          </p:cNvGrpSpPr>
          <p:nvPr/>
        </p:nvGrpSpPr>
        <p:grpSpPr bwMode="auto">
          <a:xfrm>
            <a:off x="684213" y="3429000"/>
            <a:ext cx="403225" cy="647700"/>
            <a:chOff x="4468" y="709"/>
            <a:chExt cx="254" cy="408"/>
          </a:xfrm>
        </p:grpSpPr>
        <p:sp>
          <p:nvSpPr>
            <p:cNvPr id="36882" name="Text Box 29"/>
            <p:cNvSpPr txBox="1">
              <a:spLocks noChangeArrowheads="1"/>
            </p:cNvSpPr>
            <p:nvPr/>
          </p:nvSpPr>
          <p:spPr bwMode="auto">
            <a:xfrm>
              <a:off x="4468" y="709"/>
              <a:ext cx="231" cy="4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>
              <a:spAutoFit/>
            </a:bodyPr>
            <a:lstStyle>
              <a:lvl1pPr>
                <a:defRPr sz="2000">
                  <a:solidFill>
                    <a:schemeClr val="tx2"/>
                  </a:solidFill>
                  <a:latin typeface="Cambria" pitchFamily="18" charset="0"/>
                  <a:ea typeface="標楷體" pitchFamily="65" charset="-120"/>
                </a:defRPr>
              </a:lvl1pPr>
              <a:lvl2pPr marL="742950" indent="-285750">
                <a:defRPr sz="2800">
                  <a:solidFill>
                    <a:schemeClr val="tx2"/>
                  </a:solidFill>
                  <a:latin typeface="Cambria" pitchFamily="18" charset="0"/>
                  <a:ea typeface="標楷體" pitchFamily="65" charset="-120"/>
                </a:defRPr>
              </a:lvl2pPr>
              <a:lvl3pPr marL="1143000" indent="-228600">
                <a:defRPr sz="1600">
                  <a:solidFill>
                    <a:schemeClr val="tx2"/>
                  </a:solidFill>
                  <a:latin typeface="Cambria" pitchFamily="18" charset="0"/>
                  <a:ea typeface="標楷體" pitchFamily="65" charset="-120"/>
                </a:defRPr>
              </a:lvl3pPr>
              <a:lvl4pPr marL="1600200" indent="-228600">
                <a:defRPr sz="1400">
                  <a:solidFill>
                    <a:schemeClr val="tx2"/>
                  </a:solidFill>
                  <a:latin typeface="Cambria" pitchFamily="18" charset="0"/>
                  <a:ea typeface="標楷體" pitchFamily="65" charset="-120"/>
                </a:defRPr>
              </a:lvl4pPr>
              <a:lvl5pPr marL="2057400" indent="-228600">
                <a:defRPr sz="1300">
                  <a:solidFill>
                    <a:schemeClr val="tx2"/>
                  </a:solidFill>
                  <a:latin typeface="Cambria" pitchFamily="18" charset="0"/>
                  <a:ea typeface="標楷體" pitchFamily="65" charset="-120"/>
                </a:defRPr>
              </a:lvl5pPr>
              <a:lvl6pPr marL="2514600" indent="-228600" eaLnBrk="0" fontAlgn="base" hangingPunct="0">
                <a:spcAft>
                  <a:spcPct val="0"/>
                </a:spcAft>
                <a:buClr>
                  <a:srgbClr val="506E94"/>
                </a:buClr>
                <a:defRPr sz="1300">
                  <a:solidFill>
                    <a:schemeClr val="tx2"/>
                  </a:solidFill>
                  <a:latin typeface="Cambria" pitchFamily="18" charset="0"/>
                  <a:ea typeface="標楷體" pitchFamily="65" charset="-120"/>
                </a:defRPr>
              </a:lvl6pPr>
              <a:lvl7pPr marL="2971800" indent="-228600" eaLnBrk="0" fontAlgn="base" hangingPunct="0">
                <a:spcAft>
                  <a:spcPct val="0"/>
                </a:spcAft>
                <a:buClr>
                  <a:srgbClr val="506E94"/>
                </a:buClr>
                <a:defRPr sz="1300">
                  <a:solidFill>
                    <a:schemeClr val="tx2"/>
                  </a:solidFill>
                  <a:latin typeface="Cambria" pitchFamily="18" charset="0"/>
                  <a:ea typeface="標楷體" pitchFamily="65" charset="-120"/>
                </a:defRPr>
              </a:lvl7pPr>
              <a:lvl8pPr marL="3429000" indent="-228600" eaLnBrk="0" fontAlgn="base" hangingPunct="0">
                <a:spcAft>
                  <a:spcPct val="0"/>
                </a:spcAft>
                <a:buClr>
                  <a:srgbClr val="506E94"/>
                </a:buClr>
                <a:defRPr sz="1300">
                  <a:solidFill>
                    <a:schemeClr val="tx2"/>
                  </a:solidFill>
                  <a:latin typeface="Cambria" pitchFamily="18" charset="0"/>
                  <a:ea typeface="標楷體" pitchFamily="65" charset="-120"/>
                </a:defRPr>
              </a:lvl8pPr>
              <a:lvl9pPr marL="3886200" indent="-228600" eaLnBrk="0" fontAlgn="base" hangingPunct="0">
                <a:spcAft>
                  <a:spcPct val="0"/>
                </a:spcAft>
                <a:buClr>
                  <a:srgbClr val="506E94"/>
                </a:buClr>
                <a:defRPr sz="1300">
                  <a:solidFill>
                    <a:schemeClr val="tx2"/>
                  </a:solidFill>
                  <a:latin typeface="Cambria" pitchFamily="18" charset="0"/>
                  <a:ea typeface="標楷體" pitchFamily="65" charset="-12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zh-TW" altLang="en-US" sz="1200">
                  <a:solidFill>
                    <a:schemeClr val="tx1"/>
                  </a:solidFill>
                  <a:latin typeface="Franklin Gothic Medium" pitchFamily="34" charset="0"/>
                </a:rPr>
                <a:t>ㄈㄟ</a:t>
              </a:r>
            </a:p>
          </p:txBody>
        </p:sp>
        <p:pic>
          <p:nvPicPr>
            <p:cNvPr id="36883" name="Picture 30" descr="黑-三聲-小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86" y="790"/>
              <a:ext cx="136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6873" name="Group 31"/>
          <p:cNvGrpSpPr>
            <a:grpSpLocks/>
          </p:cNvGrpSpPr>
          <p:nvPr/>
        </p:nvGrpSpPr>
        <p:grpSpPr bwMode="auto">
          <a:xfrm>
            <a:off x="1922463" y="1484313"/>
            <a:ext cx="417512" cy="647700"/>
            <a:chOff x="4740" y="436"/>
            <a:chExt cx="263" cy="408"/>
          </a:xfrm>
        </p:grpSpPr>
        <p:sp>
          <p:nvSpPr>
            <p:cNvPr id="36880" name="Text Box 32"/>
            <p:cNvSpPr txBox="1">
              <a:spLocks noChangeArrowheads="1"/>
            </p:cNvSpPr>
            <p:nvPr/>
          </p:nvSpPr>
          <p:spPr bwMode="auto">
            <a:xfrm>
              <a:off x="4740" y="436"/>
              <a:ext cx="231" cy="4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>
              <a:spAutoFit/>
            </a:bodyPr>
            <a:lstStyle>
              <a:lvl1pPr>
                <a:defRPr sz="2000">
                  <a:solidFill>
                    <a:schemeClr val="tx2"/>
                  </a:solidFill>
                  <a:latin typeface="Cambria" pitchFamily="18" charset="0"/>
                  <a:ea typeface="標楷體" pitchFamily="65" charset="-120"/>
                </a:defRPr>
              </a:lvl1pPr>
              <a:lvl2pPr marL="742950" indent="-285750">
                <a:defRPr sz="2800">
                  <a:solidFill>
                    <a:schemeClr val="tx2"/>
                  </a:solidFill>
                  <a:latin typeface="Cambria" pitchFamily="18" charset="0"/>
                  <a:ea typeface="標楷體" pitchFamily="65" charset="-120"/>
                </a:defRPr>
              </a:lvl2pPr>
              <a:lvl3pPr marL="1143000" indent="-228600">
                <a:defRPr sz="1600">
                  <a:solidFill>
                    <a:schemeClr val="tx2"/>
                  </a:solidFill>
                  <a:latin typeface="Cambria" pitchFamily="18" charset="0"/>
                  <a:ea typeface="標楷體" pitchFamily="65" charset="-120"/>
                </a:defRPr>
              </a:lvl3pPr>
              <a:lvl4pPr marL="1600200" indent="-228600">
                <a:defRPr sz="1400">
                  <a:solidFill>
                    <a:schemeClr val="tx2"/>
                  </a:solidFill>
                  <a:latin typeface="Cambria" pitchFamily="18" charset="0"/>
                  <a:ea typeface="標楷體" pitchFamily="65" charset="-120"/>
                </a:defRPr>
              </a:lvl4pPr>
              <a:lvl5pPr marL="2057400" indent="-228600">
                <a:defRPr sz="1300">
                  <a:solidFill>
                    <a:schemeClr val="tx2"/>
                  </a:solidFill>
                  <a:latin typeface="Cambria" pitchFamily="18" charset="0"/>
                  <a:ea typeface="標楷體" pitchFamily="65" charset="-120"/>
                </a:defRPr>
              </a:lvl5pPr>
              <a:lvl6pPr marL="2514600" indent="-228600" eaLnBrk="0" fontAlgn="base" hangingPunct="0">
                <a:spcAft>
                  <a:spcPct val="0"/>
                </a:spcAft>
                <a:buClr>
                  <a:srgbClr val="506E94"/>
                </a:buClr>
                <a:defRPr sz="1300">
                  <a:solidFill>
                    <a:schemeClr val="tx2"/>
                  </a:solidFill>
                  <a:latin typeface="Cambria" pitchFamily="18" charset="0"/>
                  <a:ea typeface="標楷體" pitchFamily="65" charset="-120"/>
                </a:defRPr>
              </a:lvl6pPr>
              <a:lvl7pPr marL="2971800" indent="-228600" eaLnBrk="0" fontAlgn="base" hangingPunct="0">
                <a:spcAft>
                  <a:spcPct val="0"/>
                </a:spcAft>
                <a:buClr>
                  <a:srgbClr val="506E94"/>
                </a:buClr>
                <a:defRPr sz="1300">
                  <a:solidFill>
                    <a:schemeClr val="tx2"/>
                  </a:solidFill>
                  <a:latin typeface="Cambria" pitchFamily="18" charset="0"/>
                  <a:ea typeface="標楷體" pitchFamily="65" charset="-120"/>
                </a:defRPr>
              </a:lvl7pPr>
              <a:lvl8pPr marL="3429000" indent="-228600" eaLnBrk="0" fontAlgn="base" hangingPunct="0">
                <a:spcAft>
                  <a:spcPct val="0"/>
                </a:spcAft>
                <a:buClr>
                  <a:srgbClr val="506E94"/>
                </a:buClr>
                <a:defRPr sz="1300">
                  <a:solidFill>
                    <a:schemeClr val="tx2"/>
                  </a:solidFill>
                  <a:latin typeface="Cambria" pitchFamily="18" charset="0"/>
                  <a:ea typeface="標楷體" pitchFamily="65" charset="-120"/>
                </a:defRPr>
              </a:lvl8pPr>
              <a:lvl9pPr marL="3886200" indent="-228600" eaLnBrk="0" fontAlgn="base" hangingPunct="0">
                <a:spcAft>
                  <a:spcPct val="0"/>
                </a:spcAft>
                <a:buClr>
                  <a:srgbClr val="506E94"/>
                </a:buClr>
                <a:defRPr sz="1300">
                  <a:solidFill>
                    <a:schemeClr val="tx2"/>
                  </a:solidFill>
                  <a:latin typeface="Cambria" pitchFamily="18" charset="0"/>
                  <a:ea typeface="標楷體" pitchFamily="65" charset="-12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zh-TW" altLang="en-US" sz="1200">
                  <a:solidFill>
                    <a:schemeClr val="tx1"/>
                  </a:solidFill>
                  <a:latin typeface="Franklin Gothic Medium" pitchFamily="34" charset="0"/>
                </a:rPr>
                <a:t>ㄧㄤ</a:t>
              </a:r>
            </a:p>
          </p:txBody>
        </p:sp>
        <p:pic>
          <p:nvPicPr>
            <p:cNvPr id="36881" name="Picture 33" descr="黑-二聲-小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7" y="464"/>
              <a:ext cx="136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6874" name="Picture 19" descr="箭頭-補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050" y="1557338"/>
            <a:ext cx="301625" cy="26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5" name="Picture 19" descr="箭頭-補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2060575"/>
            <a:ext cx="301625" cy="26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6" name="Picture 19" descr="箭頭-補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3500438"/>
            <a:ext cx="301625" cy="26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7" name="Picture 19" descr="箭頭-補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3525838"/>
            <a:ext cx="301625" cy="26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8" name="Picture 38" descr="圖片25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3500438"/>
            <a:ext cx="29845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9" name="Picture 39" descr="下一頁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5575" y="6165850"/>
            <a:ext cx="13684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內容版面配置區 1"/>
          <p:cNvSpPr>
            <a:spLocks noGrp="1"/>
          </p:cNvSpPr>
          <p:nvPr>
            <p:ph idx="4294967295"/>
          </p:nvPr>
        </p:nvSpPr>
        <p:spPr>
          <a:xfrm>
            <a:off x="215900" y="620713"/>
            <a:ext cx="8928100" cy="5981700"/>
          </a:xfrm>
        </p:spPr>
        <p:txBody>
          <a:bodyPr wrap="square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buFont typeface="Wingdings 2" pitchFamily="18" charset="2"/>
              <a:buNone/>
              <a:defRPr/>
            </a:pPr>
            <a:r>
              <a:rPr lang="zh-TW" altLang="zh-TW" sz="3200" dirty="0" smtClean="0">
                <a:solidFill>
                  <a:schemeClr val="tx1"/>
                </a:solidFill>
                <a:latin typeface="標楷體" pitchFamily="65" charset="-120"/>
              </a:rPr>
              <a:t>(一)詩歌方面</a:t>
            </a:r>
            <a:endParaRPr lang="zh-TW" altLang="en-US" sz="3200" dirty="0" smtClean="0">
              <a:solidFill>
                <a:schemeClr val="tx1"/>
              </a:solidFill>
              <a:latin typeface="標楷體" pitchFamily="65" charset="-120"/>
            </a:endParaRPr>
          </a:p>
          <a:p>
            <a:pPr>
              <a:spcBef>
                <a:spcPct val="0"/>
              </a:spcBef>
              <a:buFont typeface="Wingdings 2" pitchFamily="18" charset="2"/>
              <a:buNone/>
              <a:defRPr/>
            </a:pPr>
            <a:r>
              <a:rPr lang="zh-TW" altLang="en-US" sz="3200" dirty="0" smtClean="0">
                <a:solidFill>
                  <a:schemeClr val="tx1"/>
                </a:solidFill>
                <a:latin typeface="標楷體" pitchFamily="65" charset="-120"/>
              </a:rPr>
              <a:t>    曹丕在詩歌形式作了多方面的探索，其中以五言、七言成就最高。他的七言</a:t>
            </a:r>
            <a:r>
              <a:rPr lang="en-US" altLang="zh-TW" sz="3200" dirty="0" smtClean="0">
                <a:solidFill>
                  <a:schemeClr val="tx1"/>
                </a:solidFill>
                <a:latin typeface="標楷體" pitchFamily="65" charset="-120"/>
              </a:rPr>
              <a:t>〈</a:t>
            </a:r>
            <a:r>
              <a:rPr lang="zh-TW" altLang="en-US" sz="3200" dirty="0" smtClean="0">
                <a:solidFill>
                  <a:schemeClr val="tx1"/>
                </a:solidFill>
                <a:latin typeface="標楷體" pitchFamily="65" charset="-120"/>
              </a:rPr>
              <a:t>燕歌行</a:t>
            </a:r>
            <a:r>
              <a:rPr lang="en-US" altLang="zh-TW" sz="3200" dirty="0" smtClean="0">
                <a:solidFill>
                  <a:schemeClr val="tx1"/>
                </a:solidFill>
                <a:latin typeface="標楷體" pitchFamily="65" charset="-120"/>
              </a:rPr>
              <a:t>〉</a:t>
            </a:r>
            <a:r>
              <a:rPr lang="zh-TW" altLang="en-US" sz="3200" dirty="0" smtClean="0">
                <a:solidFill>
                  <a:schemeClr val="tx1"/>
                </a:solidFill>
                <a:latin typeface="標楷體" pitchFamily="65" charset="-120"/>
              </a:rPr>
              <a:t>二首，特別值得注意，在曹丕之前，只有東漢張衡的</a:t>
            </a:r>
            <a:r>
              <a:rPr lang="en-US" altLang="zh-TW" sz="3200" dirty="0" smtClean="0">
                <a:solidFill>
                  <a:schemeClr val="tx1"/>
                </a:solidFill>
                <a:latin typeface="標楷體" pitchFamily="65" charset="-120"/>
              </a:rPr>
              <a:t>〈</a:t>
            </a:r>
            <a:r>
              <a:rPr lang="zh-TW" altLang="en-US" sz="3200" dirty="0" smtClean="0">
                <a:solidFill>
                  <a:schemeClr val="tx1"/>
                </a:solidFill>
                <a:latin typeface="標楷體" pitchFamily="65" charset="-120"/>
              </a:rPr>
              <a:t>四愁詩</a:t>
            </a:r>
            <a:r>
              <a:rPr lang="en-US" altLang="zh-TW" sz="3200" dirty="0" smtClean="0">
                <a:solidFill>
                  <a:schemeClr val="tx1"/>
                </a:solidFill>
                <a:latin typeface="標楷體" pitchFamily="65" charset="-120"/>
              </a:rPr>
              <a:t>〉</a:t>
            </a:r>
            <a:r>
              <a:rPr lang="zh-TW" altLang="en-US" sz="3200" dirty="0" smtClean="0">
                <a:solidFill>
                  <a:schemeClr val="tx1"/>
                </a:solidFill>
                <a:latin typeface="標楷體" pitchFamily="65" charset="-120"/>
              </a:rPr>
              <a:t>是七言形式，但第一句夾有「兮」字，還未完全擺脫</a:t>
            </a:r>
            <a:r>
              <a:rPr lang="en-US" altLang="zh-TW" sz="3200" dirty="0" smtClean="0">
                <a:solidFill>
                  <a:schemeClr val="tx1"/>
                </a:solidFill>
                <a:latin typeface="標楷體" pitchFamily="65" charset="-120"/>
              </a:rPr>
              <a:t>《</a:t>
            </a:r>
            <a:r>
              <a:rPr lang="zh-TW" altLang="en-US" sz="3200" dirty="0" smtClean="0">
                <a:solidFill>
                  <a:schemeClr val="tx1"/>
                </a:solidFill>
                <a:latin typeface="標楷體" pitchFamily="65" charset="-120"/>
              </a:rPr>
              <a:t>楚辭</a:t>
            </a:r>
            <a:r>
              <a:rPr lang="en-US" altLang="zh-TW" sz="3200" dirty="0" smtClean="0">
                <a:solidFill>
                  <a:schemeClr val="tx1"/>
                </a:solidFill>
                <a:latin typeface="標楷體" pitchFamily="65" charset="-120"/>
              </a:rPr>
              <a:t>》</a:t>
            </a:r>
            <a:r>
              <a:rPr lang="zh-TW" altLang="en-US" sz="3200" dirty="0" smtClean="0">
                <a:solidFill>
                  <a:schemeClr val="tx1"/>
                </a:solidFill>
                <a:latin typeface="標楷體" pitchFamily="65" charset="-120"/>
              </a:rPr>
              <a:t>的影響。曹丕的</a:t>
            </a:r>
            <a:r>
              <a:rPr lang="en-US" altLang="zh-TW" sz="3200" dirty="0" smtClean="0">
                <a:solidFill>
                  <a:schemeClr val="tx1"/>
                </a:solidFill>
                <a:latin typeface="標楷體" pitchFamily="65" charset="-120"/>
              </a:rPr>
              <a:t>〈</a:t>
            </a:r>
            <a:r>
              <a:rPr lang="zh-TW" altLang="en-US" sz="3200" dirty="0" smtClean="0">
                <a:solidFill>
                  <a:schemeClr val="tx1"/>
                </a:solidFill>
                <a:latin typeface="標楷體" pitchFamily="65" charset="-120"/>
              </a:rPr>
              <a:t>燕歌行</a:t>
            </a:r>
            <a:r>
              <a:rPr lang="en-US" altLang="zh-TW" sz="3200" dirty="0" smtClean="0">
                <a:solidFill>
                  <a:schemeClr val="tx1"/>
                </a:solidFill>
                <a:latin typeface="標楷體" pitchFamily="65" charset="-120"/>
              </a:rPr>
              <a:t>〉</a:t>
            </a:r>
            <a:r>
              <a:rPr lang="zh-TW" altLang="en-US" sz="3200" dirty="0" smtClean="0">
                <a:solidFill>
                  <a:schemeClr val="tx1"/>
                </a:solidFill>
                <a:latin typeface="標楷體" pitchFamily="65" charset="-120"/>
              </a:rPr>
              <a:t>是現存最早最完整的七言詩，此詩雖句句押韻，形式上還不成熟，但對七言詩的發展具有開創意義。</a:t>
            </a:r>
          </a:p>
          <a:p>
            <a:pPr>
              <a:spcBef>
                <a:spcPct val="0"/>
              </a:spcBef>
              <a:buFont typeface="Wingdings 2" pitchFamily="18" charset="2"/>
              <a:buNone/>
              <a:defRPr/>
            </a:pPr>
            <a:r>
              <a:rPr lang="zh-TW" altLang="en-US" sz="3200" dirty="0" smtClean="0">
                <a:solidFill>
                  <a:schemeClr val="tx1"/>
                </a:solidFill>
                <a:latin typeface="標楷體" pitchFamily="65" charset="-120"/>
              </a:rPr>
              <a:t>    曹丕詩內容多涉情愛，語言淺顯清麗，情致委婉悱惻，因此風格流於纖弱細膩。</a:t>
            </a:r>
            <a:endParaRPr lang="zh-TW" altLang="en-US" sz="3200" dirty="0" smtClean="0">
              <a:latin typeface="標楷體" pitchFamily="65" charset="-120"/>
            </a:endParaRPr>
          </a:p>
        </p:txBody>
      </p:sp>
      <p:sp>
        <p:nvSpPr>
          <p:cNvPr id="37891" name="矩形 2"/>
          <p:cNvSpPr>
            <a:spLocks noChangeArrowheads="1"/>
          </p:cNvSpPr>
          <p:nvPr/>
        </p:nvSpPr>
        <p:spPr bwMode="auto">
          <a:xfrm>
            <a:off x="323850" y="6308725"/>
            <a:ext cx="8497888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 altLang="zh-TW" sz="1400" b="0">
              <a:latin typeface="標楷體" pitchFamily="65" charset="-120"/>
              <a:ea typeface="標楷體" pitchFamily="65" charset="-120"/>
            </a:endParaRPr>
          </a:p>
          <a:p>
            <a:endParaRPr lang="en-US" altLang="zh-TW" sz="1400" b="0">
              <a:latin typeface="新細明體" pitchFamily="18" charset="-120"/>
            </a:endParaRPr>
          </a:p>
          <a:p>
            <a:endParaRPr lang="zh-TW" altLang="en-US" sz="1400" b="0">
              <a:latin typeface="新細明體" pitchFamily="18" charset="-120"/>
            </a:endParaRPr>
          </a:p>
        </p:txBody>
      </p:sp>
      <p:pic>
        <p:nvPicPr>
          <p:cNvPr id="37892" name="Picture 22" descr="下一頁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6165850"/>
            <a:ext cx="13684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3" name="Text Box 23"/>
          <p:cNvSpPr txBox="1">
            <a:spLocks noChangeArrowheads="1"/>
          </p:cNvSpPr>
          <p:nvPr/>
        </p:nvSpPr>
        <p:spPr bwMode="auto">
          <a:xfrm>
            <a:off x="1042988" y="-69850"/>
            <a:ext cx="74168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1pPr>
            <a:lvl2pPr marL="742950" indent="-285750">
              <a:defRPr sz="28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2pPr>
            <a:lvl3pPr marL="1143000" indent="-228600">
              <a:defRPr sz="16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3pPr>
            <a:lvl4pPr marL="1600200" indent="-228600">
              <a:defRPr sz="14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4pPr>
            <a:lvl5pPr marL="2057400" indent="-228600"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9pPr>
          </a:lstStyle>
          <a:p>
            <a:pPr algn="ctr"/>
            <a:r>
              <a:rPr lang="zh-TW" altLang="en-US" sz="4400">
                <a:solidFill>
                  <a:schemeClr val="bg1"/>
                </a:solidFill>
                <a:latin typeface="標楷體" pitchFamily="65" charset="-120"/>
              </a:rPr>
              <a:t>曹丕的文學成就－</a:t>
            </a:r>
            <a:r>
              <a:rPr lang="en-US" altLang="zh-TW" sz="4400">
                <a:solidFill>
                  <a:schemeClr val="bg1"/>
                </a:solidFill>
                <a:latin typeface="標楷體" pitchFamily="65" charset="-120"/>
              </a:rPr>
              <a:t>1</a:t>
            </a:r>
          </a:p>
        </p:txBody>
      </p:sp>
    </p:spTree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內容版面配置區 1"/>
          <p:cNvSpPr>
            <a:spLocks noGrp="1"/>
          </p:cNvSpPr>
          <p:nvPr>
            <p:ph idx="4294967295"/>
          </p:nvPr>
        </p:nvSpPr>
        <p:spPr>
          <a:xfrm>
            <a:off x="180975" y="620713"/>
            <a:ext cx="8928100" cy="5949950"/>
          </a:xfrm>
        </p:spPr>
        <p:txBody>
          <a:bodyPr wrap="square" numCol="1" anchor="t" anchorCtr="0" compatLnSpc="1">
            <a:prstTxWarp prst="textNoShape">
              <a:avLst/>
            </a:prstTxWarp>
            <a:noAutofit/>
          </a:bodyPr>
          <a:lstStyle/>
          <a:p>
            <a:pPr hangingPunct="1">
              <a:spcBef>
                <a:spcPct val="0"/>
              </a:spcBef>
              <a:buFont typeface="Wingdings 2" pitchFamily="18" charset="2"/>
              <a:buNone/>
              <a:defRPr/>
            </a:pPr>
            <a:r>
              <a:rPr lang="zh-TW" altLang="en-US" sz="3200" dirty="0">
                <a:solidFill>
                  <a:schemeClr val="tx1"/>
                </a:solidFill>
                <a:latin typeface="標楷體" pitchFamily="65" charset="-120"/>
              </a:rPr>
              <a:t> </a:t>
            </a:r>
            <a:r>
              <a:rPr lang="zh-TW" altLang="en-US" sz="3200" dirty="0" smtClean="0">
                <a:solidFill>
                  <a:schemeClr val="tx1"/>
                </a:solidFill>
                <a:latin typeface="標楷體" pitchFamily="65" charset="-120"/>
              </a:rPr>
              <a:t>沈德潛</a:t>
            </a:r>
            <a:r>
              <a:rPr lang="en-US" altLang="zh-TW" sz="3200" dirty="0" smtClean="0">
                <a:solidFill>
                  <a:schemeClr val="tx1"/>
                </a:solidFill>
                <a:latin typeface="標楷體" pitchFamily="65" charset="-120"/>
              </a:rPr>
              <a:t>《</a:t>
            </a:r>
            <a:r>
              <a:rPr lang="zh-TW" altLang="en-US" sz="3200" dirty="0" smtClean="0">
                <a:solidFill>
                  <a:schemeClr val="tx1"/>
                </a:solidFill>
                <a:latin typeface="標楷體" pitchFamily="65" charset="-120"/>
              </a:rPr>
              <a:t>古詩源</a:t>
            </a:r>
            <a:r>
              <a:rPr lang="en-US" altLang="zh-TW" sz="3200" dirty="0" smtClean="0">
                <a:solidFill>
                  <a:schemeClr val="tx1"/>
                </a:solidFill>
                <a:latin typeface="標楷體" pitchFamily="65" charset="-120"/>
              </a:rPr>
              <a:t>》</a:t>
            </a:r>
            <a:r>
              <a:rPr lang="zh-TW" altLang="en-US" sz="3200" dirty="0" smtClean="0">
                <a:solidFill>
                  <a:schemeClr val="tx1"/>
                </a:solidFill>
                <a:latin typeface="標楷體" pitchFamily="65" charset="-120"/>
              </a:rPr>
              <a:t>說：「子桓詩有文士氣，一變乃父悲壯之習矣。要其便　娟婉約（姿態美好而婉轉），能移人情。」此評論實為恰當。</a:t>
            </a:r>
          </a:p>
          <a:p>
            <a:pPr hangingPunct="1">
              <a:spcBef>
                <a:spcPct val="0"/>
              </a:spcBef>
              <a:buFont typeface="Wingdings 2" pitchFamily="18" charset="2"/>
              <a:buNone/>
              <a:defRPr/>
            </a:pPr>
            <a:endParaRPr lang="zh-TW" altLang="en-US" sz="3200" dirty="0" smtClean="0">
              <a:solidFill>
                <a:schemeClr val="tx1"/>
              </a:solidFill>
              <a:latin typeface="標楷體" pitchFamily="65" charset="-120"/>
            </a:endParaRPr>
          </a:p>
          <a:p>
            <a:pPr hangingPunct="1">
              <a:spcBef>
                <a:spcPct val="0"/>
              </a:spcBef>
              <a:buFont typeface="Wingdings 2" pitchFamily="18" charset="2"/>
              <a:buNone/>
              <a:defRPr/>
            </a:pPr>
            <a:r>
              <a:rPr lang="zh-TW" altLang="zh-TW" sz="3200" dirty="0" smtClean="0">
                <a:solidFill>
                  <a:schemeClr val="tx1"/>
                </a:solidFill>
                <a:latin typeface="標楷體" pitchFamily="65" charset="-120"/>
              </a:rPr>
              <a:t>(二)散文方面</a:t>
            </a:r>
          </a:p>
          <a:p>
            <a:pPr hangingPunct="1">
              <a:spcBef>
                <a:spcPct val="0"/>
              </a:spcBef>
              <a:buFont typeface="Wingdings 2" pitchFamily="18" charset="2"/>
              <a:buNone/>
              <a:defRPr/>
            </a:pPr>
            <a:r>
              <a:rPr lang="zh-TW" altLang="en-US" sz="3200" dirty="0" smtClean="0">
                <a:solidFill>
                  <a:schemeClr val="tx1"/>
                </a:solidFill>
                <a:latin typeface="標楷體" pitchFamily="65" charset="-120"/>
              </a:rPr>
              <a:t>　</a:t>
            </a:r>
            <a:r>
              <a:rPr lang="zh-TW" altLang="zh-TW" sz="3200" dirty="0" smtClean="0">
                <a:solidFill>
                  <a:schemeClr val="tx1"/>
                </a:solidFill>
                <a:latin typeface="標楷體" pitchFamily="65" charset="-120"/>
              </a:rPr>
              <a:t>就現存曹丕的文章來看</a:t>
            </a:r>
            <a:r>
              <a:rPr lang="zh-TW" altLang="zh-TW" sz="2600" dirty="0" smtClean="0">
                <a:solidFill>
                  <a:schemeClr val="tx1"/>
                </a:solidFill>
                <a:latin typeface="標楷體" pitchFamily="65" charset="-120"/>
              </a:rPr>
              <a:t>，</a:t>
            </a:r>
            <a:r>
              <a:rPr lang="zh-TW" altLang="zh-TW" sz="3200" dirty="0" smtClean="0">
                <a:solidFill>
                  <a:schemeClr val="tx1"/>
                </a:solidFill>
                <a:latin typeface="標楷體" pitchFamily="65" charset="-120"/>
              </a:rPr>
              <a:t>其特色</a:t>
            </a:r>
            <a:r>
              <a:rPr lang="zh-TW" altLang="zh-TW" sz="2600" dirty="0" smtClean="0">
                <a:solidFill>
                  <a:schemeClr val="tx1"/>
                </a:solidFill>
                <a:latin typeface="標楷體" pitchFamily="65" charset="-120"/>
              </a:rPr>
              <a:t>、</a:t>
            </a:r>
            <a:r>
              <a:rPr lang="zh-TW" altLang="zh-TW" sz="3200" dirty="0" smtClean="0">
                <a:solidFill>
                  <a:schemeClr val="tx1"/>
                </a:solidFill>
                <a:latin typeface="標楷體" pitchFamily="65" charset="-120"/>
              </a:rPr>
              <a:t>成就如下</a:t>
            </a:r>
            <a:r>
              <a:rPr lang="zh-TW" altLang="zh-TW" sz="2600" dirty="0" smtClean="0">
                <a:solidFill>
                  <a:schemeClr val="tx1"/>
                </a:solidFill>
                <a:latin typeface="標楷體" pitchFamily="65" charset="-120"/>
              </a:rPr>
              <a:t>：</a:t>
            </a:r>
            <a:endParaRPr lang="zh-TW" altLang="en-US" sz="2600" dirty="0" smtClean="0">
              <a:solidFill>
                <a:schemeClr val="tx1"/>
              </a:solidFill>
              <a:latin typeface="標楷體" pitchFamily="65" charset="-120"/>
            </a:endParaRPr>
          </a:p>
          <a:p>
            <a:pPr hangingPunct="1">
              <a:spcBef>
                <a:spcPct val="0"/>
              </a:spcBef>
              <a:buFont typeface="Wingdings 2" pitchFamily="18" charset="2"/>
              <a:buNone/>
              <a:defRPr/>
            </a:pPr>
            <a:r>
              <a:rPr lang="en-US" altLang="zh-TW" sz="3200" dirty="0" smtClean="0">
                <a:solidFill>
                  <a:schemeClr val="tx1"/>
                </a:solidFill>
                <a:latin typeface="標楷體" pitchFamily="65" charset="-120"/>
              </a:rPr>
              <a:t>1.</a:t>
            </a:r>
            <a:r>
              <a:rPr lang="zh-TW" altLang="en-US" sz="3200" dirty="0" smtClean="0">
                <a:solidFill>
                  <a:schemeClr val="tx1"/>
                </a:solidFill>
                <a:latin typeface="標楷體" pitchFamily="65" charset="-120"/>
              </a:rPr>
              <a:t>自敘身世之文：寫得通脫自然、生動活潑。例如</a:t>
            </a:r>
            <a:r>
              <a:rPr lang="en-US" altLang="zh-TW" sz="3200" dirty="0" smtClean="0">
                <a:solidFill>
                  <a:schemeClr val="tx1"/>
                </a:solidFill>
                <a:latin typeface="標楷體" pitchFamily="65" charset="-120"/>
              </a:rPr>
              <a:t>《</a:t>
            </a:r>
            <a:r>
              <a:rPr lang="zh-TW" altLang="en-US" sz="3200" dirty="0" smtClean="0">
                <a:solidFill>
                  <a:schemeClr val="tx1"/>
                </a:solidFill>
                <a:latin typeface="標楷體" pitchFamily="65" charset="-120"/>
              </a:rPr>
              <a:t>典論</a:t>
            </a:r>
            <a:r>
              <a:rPr lang="en-US" altLang="zh-TW" sz="3200" dirty="0" smtClean="0">
                <a:solidFill>
                  <a:schemeClr val="tx1"/>
                </a:solidFill>
                <a:latin typeface="標楷體" pitchFamily="65" charset="-120"/>
              </a:rPr>
              <a:t>‧</a:t>
            </a:r>
            <a:r>
              <a:rPr lang="zh-TW" altLang="en-US" sz="3200" dirty="0" smtClean="0">
                <a:solidFill>
                  <a:schemeClr val="tx1"/>
                </a:solidFill>
                <a:latin typeface="標楷體" pitchFamily="65" charset="-120"/>
              </a:rPr>
              <a:t>自敘</a:t>
            </a:r>
            <a:r>
              <a:rPr lang="en-US" altLang="zh-TW" sz="3200" dirty="0" smtClean="0">
                <a:solidFill>
                  <a:schemeClr val="tx1"/>
                </a:solidFill>
                <a:latin typeface="標楷體" pitchFamily="65" charset="-120"/>
              </a:rPr>
              <a:t>》</a:t>
            </a:r>
            <a:r>
              <a:rPr lang="zh-TW" altLang="en-US" sz="3200" dirty="0" smtClean="0">
                <a:solidFill>
                  <a:schemeClr val="tx1"/>
                </a:solidFill>
                <a:latin typeface="標楷體" pitchFamily="65" charset="-120"/>
              </a:rPr>
              <a:t>：「初平之元，董卓殺主鴆 后，蕩覆王室</a:t>
            </a:r>
            <a:r>
              <a:rPr lang="en-US" altLang="zh-TW" sz="3200" dirty="0" smtClean="0">
                <a:solidFill>
                  <a:schemeClr val="tx1"/>
                </a:solidFill>
                <a:latin typeface="標楷體" pitchFamily="65" charset="-120"/>
              </a:rPr>
              <a:t>……</a:t>
            </a:r>
            <a:r>
              <a:rPr lang="zh-TW" altLang="en-US" sz="3200" dirty="0" smtClean="0">
                <a:solidFill>
                  <a:schemeClr val="tx1"/>
                </a:solidFill>
                <a:latin typeface="標楷體" pitchFamily="65" charset="-120"/>
              </a:rPr>
              <a:t>余時年五歲。上以四方擾亂，教余學射，六歲而知射，又教余騎馬，八歲而知騎射矣。</a:t>
            </a:r>
            <a:r>
              <a:rPr lang="en-US" altLang="zh-TW" sz="3200" dirty="0" smtClean="0">
                <a:solidFill>
                  <a:schemeClr val="tx1"/>
                </a:solidFill>
                <a:latin typeface="標楷體" pitchFamily="65" charset="-120"/>
              </a:rPr>
              <a:t>……</a:t>
            </a:r>
            <a:r>
              <a:rPr lang="zh-TW" altLang="en-US" sz="3200" dirty="0" smtClean="0">
                <a:solidFill>
                  <a:schemeClr val="tx1"/>
                </a:solidFill>
                <a:latin typeface="標楷體" pitchFamily="65" charset="-120"/>
              </a:rPr>
              <a:t>」</a:t>
            </a:r>
          </a:p>
          <a:p>
            <a:pPr hangingPunct="1">
              <a:spcBef>
                <a:spcPct val="0"/>
              </a:spcBef>
              <a:buFont typeface="Wingdings 2" pitchFamily="18" charset="2"/>
              <a:buNone/>
              <a:defRPr/>
            </a:pPr>
            <a:r>
              <a:rPr lang="zh-TW" altLang="en-US" sz="3200" dirty="0" smtClean="0">
                <a:latin typeface="標楷體" pitchFamily="65" charset="-120"/>
              </a:rPr>
              <a:t>       </a:t>
            </a:r>
            <a:endParaRPr lang="zh-TW" altLang="zh-TW" sz="3200" dirty="0" smtClean="0">
              <a:latin typeface="標楷體" pitchFamily="65" charset="-120"/>
            </a:endParaRPr>
          </a:p>
        </p:txBody>
      </p:sp>
      <p:sp>
        <p:nvSpPr>
          <p:cNvPr id="38915" name="矩形 2"/>
          <p:cNvSpPr>
            <a:spLocks noChangeArrowheads="1"/>
          </p:cNvSpPr>
          <p:nvPr/>
        </p:nvSpPr>
        <p:spPr bwMode="auto">
          <a:xfrm>
            <a:off x="323850" y="6308725"/>
            <a:ext cx="8497888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 altLang="zh-TW" sz="1400" b="0">
              <a:latin typeface="標楷體" pitchFamily="65" charset="-120"/>
              <a:ea typeface="標楷體" pitchFamily="65" charset="-120"/>
            </a:endParaRPr>
          </a:p>
          <a:p>
            <a:endParaRPr lang="en-US" altLang="zh-TW" sz="1400" b="0">
              <a:latin typeface="新細明體" pitchFamily="18" charset="-120"/>
            </a:endParaRPr>
          </a:p>
          <a:p>
            <a:endParaRPr lang="zh-TW" altLang="en-US" sz="1400" b="0">
              <a:latin typeface="新細明體" pitchFamily="18" charset="-120"/>
            </a:endParaRPr>
          </a:p>
        </p:txBody>
      </p:sp>
      <p:pic>
        <p:nvPicPr>
          <p:cNvPr id="38916" name="Picture 5" descr="下一頁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6165850"/>
            <a:ext cx="13684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8917" name="Group 8"/>
          <p:cNvGrpSpPr>
            <a:grpSpLocks/>
          </p:cNvGrpSpPr>
          <p:nvPr/>
        </p:nvGrpSpPr>
        <p:grpSpPr bwMode="auto">
          <a:xfrm>
            <a:off x="1290638" y="5135563"/>
            <a:ext cx="401637" cy="390525"/>
            <a:chOff x="-331" y="2131"/>
            <a:chExt cx="253" cy="246"/>
          </a:xfrm>
        </p:grpSpPr>
        <p:sp>
          <p:nvSpPr>
            <p:cNvPr id="38922" name="Text Box 6"/>
            <p:cNvSpPr txBox="1">
              <a:spLocks noChangeArrowheads="1"/>
            </p:cNvSpPr>
            <p:nvPr/>
          </p:nvSpPr>
          <p:spPr bwMode="auto">
            <a:xfrm>
              <a:off x="-331" y="2131"/>
              <a:ext cx="231" cy="2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>
              <a:spAutoFit/>
            </a:bodyPr>
            <a:lstStyle>
              <a:lvl1pPr>
                <a:defRPr sz="2000">
                  <a:solidFill>
                    <a:schemeClr val="tx2"/>
                  </a:solidFill>
                  <a:latin typeface="Cambria" pitchFamily="18" charset="0"/>
                  <a:ea typeface="標楷體" pitchFamily="65" charset="-120"/>
                </a:defRPr>
              </a:lvl1pPr>
              <a:lvl2pPr marL="742950" indent="-285750">
                <a:defRPr sz="2800">
                  <a:solidFill>
                    <a:schemeClr val="tx2"/>
                  </a:solidFill>
                  <a:latin typeface="Cambria" pitchFamily="18" charset="0"/>
                  <a:ea typeface="標楷體" pitchFamily="65" charset="-120"/>
                </a:defRPr>
              </a:lvl2pPr>
              <a:lvl3pPr marL="1143000" indent="-228600">
                <a:defRPr sz="1600">
                  <a:solidFill>
                    <a:schemeClr val="tx2"/>
                  </a:solidFill>
                  <a:latin typeface="Cambria" pitchFamily="18" charset="0"/>
                  <a:ea typeface="標楷體" pitchFamily="65" charset="-120"/>
                </a:defRPr>
              </a:lvl3pPr>
              <a:lvl4pPr marL="1600200" indent="-228600">
                <a:defRPr sz="1400">
                  <a:solidFill>
                    <a:schemeClr val="tx2"/>
                  </a:solidFill>
                  <a:latin typeface="Cambria" pitchFamily="18" charset="0"/>
                  <a:ea typeface="標楷體" pitchFamily="65" charset="-120"/>
                </a:defRPr>
              </a:lvl4pPr>
              <a:lvl5pPr marL="2057400" indent="-228600">
                <a:defRPr sz="1300">
                  <a:solidFill>
                    <a:schemeClr val="tx2"/>
                  </a:solidFill>
                  <a:latin typeface="Cambria" pitchFamily="18" charset="0"/>
                  <a:ea typeface="標楷體" pitchFamily="65" charset="-120"/>
                </a:defRPr>
              </a:lvl5pPr>
              <a:lvl6pPr marL="2514600" indent="-228600" eaLnBrk="0" fontAlgn="base" hangingPunct="0">
                <a:spcAft>
                  <a:spcPct val="0"/>
                </a:spcAft>
                <a:buClr>
                  <a:srgbClr val="506E94"/>
                </a:buClr>
                <a:defRPr sz="1300">
                  <a:solidFill>
                    <a:schemeClr val="tx2"/>
                  </a:solidFill>
                  <a:latin typeface="Cambria" pitchFamily="18" charset="0"/>
                  <a:ea typeface="標楷體" pitchFamily="65" charset="-120"/>
                </a:defRPr>
              </a:lvl6pPr>
              <a:lvl7pPr marL="2971800" indent="-228600" eaLnBrk="0" fontAlgn="base" hangingPunct="0">
                <a:spcAft>
                  <a:spcPct val="0"/>
                </a:spcAft>
                <a:buClr>
                  <a:srgbClr val="506E94"/>
                </a:buClr>
                <a:defRPr sz="1300">
                  <a:solidFill>
                    <a:schemeClr val="tx2"/>
                  </a:solidFill>
                  <a:latin typeface="Cambria" pitchFamily="18" charset="0"/>
                  <a:ea typeface="標楷體" pitchFamily="65" charset="-120"/>
                </a:defRPr>
              </a:lvl7pPr>
              <a:lvl8pPr marL="3429000" indent="-228600" eaLnBrk="0" fontAlgn="base" hangingPunct="0">
                <a:spcAft>
                  <a:spcPct val="0"/>
                </a:spcAft>
                <a:buClr>
                  <a:srgbClr val="506E94"/>
                </a:buClr>
                <a:defRPr sz="1300">
                  <a:solidFill>
                    <a:schemeClr val="tx2"/>
                  </a:solidFill>
                  <a:latin typeface="Cambria" pitchFamily="18" charset="0"/>
                  <a:ea typeface="標楷體" pitchFamily="65" charset="-120"/>
                </a:defRPr>
              </a:lvl8pPr>
              <a:lvl9pPr marL="3886200" indent="-228600" eaLnBrk="0" fontAlgn="base" hangingPunct="0">
                <a:spcAft>
                  <a:spcPct val="0"/>
                </a:spcAft>
                <a:buClr>
                  <a:srgbClr val="506E94"/>
                </a:buClr>
                <a:defRPr sz="1300">
                  <a:solidFill>
                    <a:schemeClr val="tx2"/>
                  </a:solidFill>
                  <a:latin typeface="Cambria" pitchFamily="18" charset="0"/>
                  <a:ea typeface="標楷體" pitchFamily="65" charset="-120"/>
                </a:defRPr>
              </a:lvl9pPr>
            </a:lstStyle>
            <a:p>
              <a:r>
                <a:rPr lang="zh-TW" altLang="en-US" sz="1200">
                  <a:solidFill>
                    <a:srgbClr val="0099FF"/>
                  </a:solidFill>
                  <a:latin typeface="Franklin Gothic Medium" pitchFamily="34" charset="0"/>
                </a:rPr>
                <a:t>ㄓㄣ</a:t>
              </a:r>
            </a:p>
          </p:txBody>
        </p:sp>
        <p:pic>
          <p:nvPicPr>
            <p:cNvPr id="38923" name="Picture 7" descr="四聲-小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11" y="2230"/>
              <a:ext cx="133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8918" name="Text Box 9"/>
          <p:cNvSpPr txBox="1">
            <a:spLocks noChangeArrowheads="1"/>
          </p:cNvSpPr>
          <p:nvPr/>
        </p:nvSpPr>
        <p:spPr bwMode="auto">
          <a:xfrm>
            <a:off x="1042988" y="-69850"/>
            <a:ext cx="74168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1pPr>
            <a:lvl2pPr marL="742950" indent="-285750">
              <a:defRPr sz="28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2pPr>
            <a:lvl3pPr marL="1143000" indent="-228600">
              <a:defRPr sz="16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3pPr>
            <a:lvl4pPr marL="1600200" indent="-228600">
              <a:defRPr sz="14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4pPr>
            <a:lvl5pPr marL="2057400" indent="-228600"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9pPr>
          </a:lstStyle>
          <a:p>
            <a:pPr algn="ctr"/>
            <a:r>
              <a:rPr lang="zh-TW" altLang="en-US" sz="4400">
                <a:solidFill>
                  <a:schemeClr val="bg1"/>
                </a:solidFill>
                <a:latin typeface="標楷體" pitchFamily="65" charset="-120"/>
              </a:rPr>
              <a:t>曹丕的文學成就－</a:t>
            </a:r>
            <a:r>
              <a:rPr lang="en-US" altLang="zh-TW" sz="4400">
                <a:solidFill>
                  <a:schemeClr val="bg1"/>
                </a:solidFill>
                <a:latin typeface="標楷體" pitchFamily="65" charset="-120"/>
              </a:rPr>
              <a:t>2</a:t>
            </a:r>
          </a:p>
        </p:txBody>
      </p:sp>
      <p:grpSp>
        <p:nvGrpSpPr>
          <p:cNvPr id="38919" name="Group 10"/>
          <p:cNvGrpSpPr>
            <a:grpSpLocks/>
          </p:cNvGrpSpPr>
          <p:nvPr/>
        </p:nvGrpSpPr>
        <p:grpSpPr bwMode="auto">
          <a:xfrm>
            <a:off x="6051550" y="1144588"/>
            <a:ext cx="433388" cy="539750"/>
            <a:chOff x="1019" y="1071"/>
            <a:chExt cx="273" cy="340"/>
          </a:xfrm>
        </p:grpSpPr>
        <p:sp>
          <p:nvSpPr>
            <p:cNvPr id="38920" name="文字方塊 6"/>
            <p:cNvSpPr txBox="1">
              <a:spLocks noChangeArrowheads="1"/>
            </p:cNvSpPr>
            <p:nvPr/>
          </p:nvSpPr>
          <p:spPr bwMode="auto">
            <a:xfrm>
              <a:off x="1019" y="1071"/>
              <a:ext cx="231" cy="3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>
              <a:spAutoFit/>
            </a:bodyPr>
            <a:lstStyle>
              <a:lvl1pPr>
                <a:defRPr sz="2000">
                  <a:solidFill>
                    <a:schemeClr val="tx2"/>
                  </a:solidFill>
                  <a:latin typeface="Cambria" pitchFamily="18" charset="0"/>
                  <a:ea typeface="標楷體" pitchFamily="65" charset="-120"/>
                </a:defRPr>
              </a:lvl1pPr>
              <a:lvl2pPr marL="742950" indent="-285750">
                <a:defRPr sz="2800">
                  <a:solidFill>
                    <a:schemeClr val="tx2"/>
                  </a:solidFill>
                  <a:latin typeface="Cambria" pitchFamily="18" charset="0"/>
                  <a:ea typeface="標楷體" pitchFamily="65" charset="-120"/>
                </a:defRPr>
              </a:lvl2pPr>
              <a:lvl3pPr marL="1143000" indent="-228600">
                <a:defRPr sz="1600">
                  <a:solidFill>
                    <a:schemeClr val="tx2"/>
                  </a:solidFill>
                  <a:latin typeface="Cambria" pitchFamily="18" charset="0"/>
                  <a:ea typeface="標楷體" pitchFamily="65" charset="-120"/>
                </a:defRPr>
              </a:lvl3pPr>
              <a:lvl4pPr marL="1600200" indent="-228600">
                <a:defRPr sz="1400">
                  <a:solidFill>
                    <a:schemeClr val="tx2"/>
                  </a:solidFill>
                  <a:latin typeface="Cambria" pitchFamily="18" charset="0"/>
                  <a:ea typeface="標楷體" pitchFamily="65" charset="-120"/>
                </a:defRPr>
              </a:lvl4pPr>
              <a:lvl5pPr marL="2057400" indent="-228600">
                <a:defRPr sz="1300">
                  <a:solidFill>
                    <a:schemeClr val="tx2"/>
                  </a:solidFill>
                  <a:latin typeface="Cambria" pitchFamily="18" charset="0"/>
                  <a:ea typeface="標楷體" pitchFamily="65" charset="-120"/>
                </a:defRPr>
              </a:lvl5pPr>
              <a:lvl6pPr marL="2514600" indent="-228600" eaLnBrk="0" fontAlgn="base" hangingPunct="0">
                <a:spcAft>
                  <a:spcPct val="0"/>
                </a:spcAft>
                <a:buClr>
                  <a:srgbClr val="506E94"/>
                </a:buClr>
                <a:defRPr sz="1300">
                  <a:solidFill>
                    <a:schemeClr val="tx2"/>
                  </a:solidFill>
                  <a:latin typeface="Cambria" pitchFamily="18" charset="0"/>
                  <a:ea typeface="標楷體" pitchFamily="65" charset="-120"/>
                </a:defRPr>
              </a:lvl6pPr>
              <a:lvl7pPr marL="2971800" indent="-228600" eaLnBrk="0" fontAlgn="base" hangingPunct="0">
                <a:spcAft>
                  <a:spcPct val="0"/>
                </a:spcAft>
                <a:buClr>
                  <a:srgbClr val="506E94"/>
                </a:buClr>
                <a:defRPr sz="1300">
                  <a:solidFill>
                    <a:schemeClr val="tx2"/>
                  </a:solidFill>
                  <a:latin typeface="Cambria" pitchFamily="18" charset="0"/>
                  <a:ea typeface="標楷體" pitchFamily="65" charset="-120"/>
                </a:defRPr>
              </a:lvl7pPr>
              <a:lvl8pPr marL="3429000" indent="-228600" eaLnBrk="0" fontAlgn="base" hangingPunct="0">
                <a:spcAft>
                  <a:spcPct val="0"/>
                </a:spcAft>
                <a:buClr>
                  <a:srgbClr val="506E94"/>
                </a:buClr>
                <a:defRPr sz="1300">
                  <a:solidFill>
                    <a:schemeClr val="tx2"/>
                  </a:solidFill>
                  <a:latin typeface="Cambria" pitchFamily="18" charset="0"/>
                  <a:ea typeface="標楷體" pitchFamily="65" charset="-120"/>
                </a:defRPr>
              </a:lvl8pPr>
              <a:lvl9pPr marL="3886200" indent="-228600" eaLnBrk="0" fontAlgn="base" hangingPunct="0">
                <a:spcAft>
                  <a:spcPct val="0"/>
                </a:spcAft>
                <a:buClr>
                  <a:srgbClr val="506E94"/>
                </a:buClr>
                <a:defRPr sz="1300">
                  <a:solidFill>
                    <a:schemeClr val="tx2"/>
                  </a:solidFill>
                  <a:latin typeface="Cambria" pitchFamily="18" charset="0"/>
                  <a:ea typeface="標楷體" pitchFamily="65" charset="-120"/>
                </a:defRPr>
              </a:lvl9pPr>
            </a:lstStyle>
            <a:p>
              <a:r>
                <a:rPr lang="zh-TW" altLang="en-US" sz="1200" dirty="0">
                  <a:solidFill>
                    <a:schemeClr val="tx1"/>
                  </a:solidFill>
                  <a:latin typeface="Arial" pitchFamily="34" charset="0"/>
                </a:rPr>
                <a:t>ㄆ一ㄢ</a:t>
              </a:r>
            </a:p>
          </p:txBody>
        </p:sp>
        <p:pic>
          <p:nvPicPr>
            <p:cNvPr id="38921" name="Picture 43" descr="D:\City\公事\THE PEOPLE\10202\102-PPT-II修訂\注音ICON\黑-二聲-小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6" y="1162"/>
              <a:ext cx="136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內容版面配置區 1"/>
          <p:cNvSpPr>
            <a:spLocks noGrp="1"/>
          </p:cNvSpPr>
          <p:nvPr>
            <p:ph idx="4294967295"/>
          </p:nvPr>
        </p:nvSpPr>
        <p:spPr>
          <a:xfrm>
            <a:off x="180975" y="908050"/>
            <a:ext cx="8928100" cy="4897438"/>
          </a:xfrm>
        </p:spPr>
        <p:txBody>
          <a:bodyPr wrap="square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spcBef>
                <a:spcPct val="0"/>
              </a:spcBef>
              <a:buFont typeface="Wingdings 2" pitchFamily="18" charset="2"/>
              <a:buNone/>
              <a:defRPr/>
            </a:pPr>
            <a:r>
              <a:rPr lang="en-US" altLang="zh-TW" sz="3200" dirty="0" smtClean="0">
                <a:solidFill>
                  <a:schemeClr val="tx1"/>
                </a:solidFill>
                <a:latin typeface="標楷體" pitchFamily="65" charset="-120"/>
              </a:rPr>
              <a:t>2.</a:t>
            </a:r>
            <a:r>
              <a:rPr lang="zh-TW" altLang="en-US" sz="3200" dirty="0" smtClean="0">
                <a:solidFill>
                  <a:schemeClr val="tx1"/>
                </a:solidFill>
                <a:latin typeface="標楷體" pitchFamily="65" charset="-120"/>
              </a:rPr>
              <a:t>書札之文：寫得親切有味，娓娓動人。例如</a:t>
            </a:r>
            <a:r>
              <a:rPr lang="en-US" altLang="zh-TW" sz="3200" dirty="0" smtClean="0">
                <a:solidFill>
                  <a:schemeClr val="tx1"/>
                </a:solidFill>
                <a:latin typeface="標楷體" pitchFamily="65" charset="-120"/>
              </a:rPr>
              <a:t>〈</a:t>
            </a:r>
            <a:r>
              <a:rPr lang="zh-TW" altLang="en-US" sz="3200" dirty="0" smtClean="0">
                <a:solidFill>
                  <a:schemeClr val="tx1"/>
                </a:solidFill>
                <a:latin typeface="標楷體" pitchFamily="65" charset="-120"/>
              </a:rPr>
              <a:t>與吳質書</a:t>
            </a:r>
            <a:r>
              <a:rPr lang="en-US" altLang="zh-TW" sz="3200" dirty="0" smtClean="0">
                <a:solidFill>
                  <a:schemeClr val="tx1"/>
                </a:solidFill>
                <a:latin typeface="標楷體" pitchFamily="65" charset="-120"/>
              </a:rPr>
              <a:t>〉</a:t>
            </a:r>
            <a:r>
              <a:rPr lang="zh-TW" altLang="en-US" sz="3200" dirty="0" smtClean="0">
                <a:solidFill>
                  <a:schemeClr val="tx1"/>
                </a:solidFill>
                <a:latin typeface="標楷體" pitchFamily="65" charset="-120"/>
              </a:rPr>
              <a:t>：「</a:t>
            </a:r>
            <a:r>
              <a:rPr lang="en-US" altLang="zh-TW" sz="3200" dirty="0" smtClean="0">
                <a:solidFill>
                  <a:schemeClr val="tx1"/>
                </a:solidFill>
                <a:latin typeface="標楷體" pitchFamily="65" charset="-120"/>
              </a:rPr>
              <a:t>……</a:t>
            </a:r>
            <a:r>
              <a:rPr lang="zh-TW" altLang="en-US" sz="3200" dirty="0" smtClean="0">
                <a:solidFill>
                  <a:schemeClr val="tx1"/>
                </a:solidFill>
                <a:latin typeface="標楷體" pitchFamily="65" charset="-120"/>
              </a:rPr>
              <a:t>浮甘瓜於清泉，沉朱李於寒水。白日既匿，繼以朗月，同乘並載，以遊後園。輿輪徐動，參從無聲。」基本上是敘舊抒情，沒有高談闊論；涉及的都是生活瑣事，離合之感。信中表現對亡友的思念之情，悽楚感人，對魏、晉、六朝作家的尺牘有相當的影響。</a:t>
            </a:r>
          </a:p>
          <a:p>
            <a:pPr>
              <a:spcBef>
                <a:spcPct val="0"/>
              </a:spcBef>
              <a:buFont typeface="Wingdings 2" pitchFamily="18" charset="2"/>
              <a:buNone/>
              <a:defRPr/>
            </a:pPr>
            <a:endParaRPr lang="zh-TW" altLang="en-US" sz="3200" dirty="0" smtClean="0">
              <a:solidFill>
                <a:schemeClr val="tx1"/>
              </a:solidFill>
              <a:latin typeface="標楷體" pitchFamily="65" charset="-120"/>
            </a:endParaRPr>
          </a:p>
          <a:p>
            <a:pPr>
              <a:spcBef>
                <a:spcPct val="0"/>
              </a:spcBef>
              <a:buFont typeface="Wingdings 2" pitchFamily="18" charset="2"/>
              <a:buNone/>
              <a:defRPr/>
            </a:pPr>
            <a:r>
              <a:rPr lang="zh-TW" altLang="en-US" sz="3200" dirty="0" smtClean="0">
                <a:latin typeface="標楷體" pitchFamily="65" charset="-120"/>
              </a:rPr>
              <a:t>       </a:t>
            </a:r>
            <a:endParaRPr lang="zh-TW" altLang="zh-TW" sz="3200" dirty="0" smtClean="0">
              <a:latin typeface="標楷體" pitchFamily="65" charset="-120"/>
            </a:endParaRPr>
          </a:p>
        </p:txBody>
      </p:sp>
      <p:sp>
        <p:nvSpPr>
          <p:cNvPr id="39939" name="矩形 2"/>
          <p:cNvSpPr>
            <a:spLocks noChangeArrowheads="1"/>
          </p:cNvSpPr>
          <p:nvPr/>
        </p:nvSpPr>
        <p:spPr bwMode="auto">
          <a:xfrm>
            <a:off x="323850" y="6308725"/>
            <a:ext cx="8497888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 altLang="zh-TW" sz="1400" b="0">
              <a:latin typeface="標楷體" pitchFamily="65" charset="-120"/>
              <a:ea typeface="標楷體" pitchFamily="65" charset="-120"/>
            </a:endParaRPr>
          </a:p>
          <a:p>
            <a:endParaRPr lang="en-US" altLang="zh-TW" sz="1400" b="0">
              <a:latin typeface="新細明體" pitchFamily="18" charset="-120"/>
            </a:endParaRPr>
          </a:p>
          <a:p>
            <a:endParaRPr lang="zh-TW" altLang="en-US" sz="1400" b="0">
              <a:latin typeface="新細明體" pitchFamily="18" charset="-120"/>
            </a:endParaRPr>
          </a:p>
        </p:txBody>
      </p:sp>
      <p:pic>
        <p:nvPicPr>
          <p:cNvPr id="39940" name="Picture 5" descr="下一頁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6165850"/>
            <a:ext cx="13684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1" name="Text Box 6"/>
          <p:cNvSpPr txBox="1">
            <a:spLocks noChangeArrowheads="1"/>
          </p:cNvSpPr>
          <p:nvPr/>
        </p:nvSpPr>
        <p:spPr bwMode="auto">
          <a:xfrm>
            <a:off x="1042988" y="-69850"/>
            <a:ext cx="74168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1pPr>
            <a:lvl2pPr marL="742950" indent="-285750">
              <a:defRPr sz="28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2pPr>
            <a:lvl3pPr marL="1143000" indent="-228600">
              <a:defRPr sz="16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3pPr>
            <a:lvl4pPr marL="1600200" indent="-228600">
              <a:defRPr sz="14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4pPr>
            <a:lvl5pPr marL="2057400" indent="-228600"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9pPr>
          </a:lstStyle>
          <a:p>
            <a:pPr algn="ctr"/>
            <a:r>
              <a:rPr lang="zh-TW" altLang="en-US" sz="4400">
                <a:solidFill>
                  <a:schemeClr val="bg1"/>
                </a:solidFill>
                <a:latin typeface="標楷體" pitchFamily="65" charset="-120"/>
              </a:rPr>
              <a:t>曹丕的文學成就－</a:t>
            </a:r>
            <a:r>
              <a:rPr lang="en-US" altLang="zh-TW" sz="4400">
                <a:solidFill>
                  <a:schemeClr val="bg1"/>
                </a:solidFill>
                <a:latin typeface="標楷體" pitchFamily="65" charset="-120"/>
              </a:rPr>
              <a:t>3</a:t>
            </a:r>
          </a:p>
        </p:txBody>
      </p:sp>
    </p:spTree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內容版面配置區 1"/>
          <p:cNvSpPr>
            <a:spLocks noGrp="1"/>
          </p:cNvSpPr>
          <p:nvPr>
            <p:ph idx="4294967295"/>
          </p:nvPr>
        </p:nvSpPr>
        <p:spPr>
          <a:xfrm>
            <a:off x="180975" y="908050"/>
            <a:ext cx="8928100" cy="4464050"/>
          </a:xfrm>
        </p:spPr>
        <p:txBody>
          <a:bodyPr wrap="square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buFont typeface="Wingdings 2" pitchFamily="18" charset="2"/>
              <a:buNone/>
              <a:defRPr/>
            </a:pPr>
            <a:r>
              <a:rPr lang="zh-TW" altLang="en-US" sz="3200" dirty="0" smtClean="0">
                <a:latin typeface="標楷體" pitchFamily="65" charset="-120"/>
              </a:rPr>
              <a:t> </a:t>
            </a:r>
            <a:r>
              <a:rPr lang="en-US" altLang="zh-TW" sz="3200" dirty="0" smtClean="0">
                <a:solidFill>
                  <a:schemeClr val="tx1"/>
                </a:solidFill>
                <a:latin typeface="標楷體" pitchFamily="65" charset="-120"/>
              </a:rPr>
              <a:t>3.</a:t>
            </a:r>
            <a:r>
              <a:rPr lang="zh-TW" altLang="zh-TW" sz="3200" dirty="0" smtClean="0">
                <a:solidFill>
                  <a:schemeClr val="tx1"/>
                </a:solidFill>
                <a:latin typeface="標楷體" pitchFamily="65" charset="-120"/>
              </a:rPr>
              <a:t>專門論文之作：《典論‧論文》是中國第一篇文學批評的專論。曹丕突破儒家的傳統觀念，強調文學的價值和作用，闡述文章的體裁和特徵，探討作家的才情氣質和作品風格的關係，指出文學批評應持的正確態度。曹丕的觀點反映了建安時期文學觀念的重大變化，對後世的文學創作和文學批評的發展都有積極的影響</a:t>
            </a:r>
            <a:r>
              <a:rPr lang="zh-TW" altLang="zh-TW" sz="3200" dirty="0" smtClean="0">
                <a:solidFill>
                  <a:schemeClr val="tx1"/>
                </a:solidFill>
              </a:rPr>
              <a:t>。</a:t>
            </a:r>
            <a:endParaRPr lang="zh-TW" altLang="en-US" sz="3200" dirty="0" smtClean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Font typeface="Wingdings 2" pitchFamily="18" charset="2"/>
              <a:buNone/>
              <a:defRPr/>
            </a:pPr>
            <a:endParaRPr lang="zh-TW" altLang="zh-TW" sz="3200" dirty="0" smtClean="0">
              <a:latin typeface="標楷體" pitchFamily="65" charset="-120"/>
            </a:endParaRPr>
          </a:p>
          <a:p>
            <a:pPr>
              <a:spcBef>
                <a:spcPct val="0"/>
              </a:spcBef>
              <a:buFont typeface="Wingdings 2" pitchFamily="18" charset="2"/>
              <a:buNone/>
              <a:defRPr/>
            </a:pPr>
            <a:r>
              <a:rPr lang="zh-TW" altLang="zh-TW" sz="3200" dirty="0" smtClean="0">
                <a:latin typeface="標楷體" pitchFamily="65" charset="-120"/>
              </a:rPr>
              <a:t>       </a:t>
            </a:r>
          </a:p>
        </p:txBody>
      </p:sp>
      <p:sp>
        <p:nvSpPr>
          <p:cNvPr id="40963" name="矩形 2"/>
          <p:cNvSpPr>
            <a:spLocks noChangeArrowheads="1"/>
          </p:cNvSpPr>
          <p:nvPr/>
        </p:nvSpPr>
        <p:spPr bwMode="auto">
          <a:xfrm>
            <a:off x="323850" y="6308725"/>
            <a:ext cx="8497888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 altLang="zh-TW" sz="1400" b="0">
              <a:latin typeface="標楷體" pitchFamily="65" charset="-120"/>
              <a:ea typeface="標楷體" pitchFamily="65" charset="-120"/>
            </a:endParaRPr>
          </a:p>
          <a:p>
            <a:endParaRPr lang="en-US" altLang="zh-TW" sz="1400" b="0">
              <a:latin typeface="新細明體" pitchFamily="18" charset="-120"/>
            </a:endParaRPr>
          </a:p>
          <a:p>
            <a:endParaRPr lang="zh-TW" altLang="en-US" sz="1400" b="0">
              <a:latin typeface="新細明體" pitchFamily="18" charset="-120"/>
            </a:endParaRPr>
          </a:p>
        </p:txBody>
      </p:sp>
      <p:pic>
        <p:nvPicPr>
          <p:cNvPr id="40964" name="Picture 5" descr="下一頁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6165850"/>
            <a:ext cx="13684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5" name="Text Box 6"/>
          <p:cNvSpPr txBox="1">
            <a:spLocks noChangeArrowheads="1"/>
          </p:cNvSpPr>
          <p:nvPr/>
        </p:nvSpPr>
        <p:spPr bwMode="auto">
          <a:xfrm>
            <a:off x="1042988" y="-69850"/>
            <a:ext cx="74168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1pPr>
            <a:lvl2pPr marL="742950" indent="-285750">
              <a:defRPr sz="28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2pPr>
            <a:lvl3pPr marL="1143000" indent="-228600">
              <a:defRPr sz="16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3pPr>
            <a:lvl4pPr marL="1600200" indent="-228600">
              <a:defRPr sz="14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4pPr>
            <a:lvl5pPr marL="2057400" indent="-228600"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9pPr>
          </a:lstStyle>
          <a:p>
            <a:pPr algn="ctr"/>
            <a:r>
              <a:rPr lang="zh-TW" altLang="en-US" sz="4400">
                <a:solidFill>
                  <a:schemeClr val="bg1"/>
                </a:solidFill>
                <a:latin typeface="標楷體" pitchFamily="65" charset="-120"/>
              </a:rPr>
              <a:t>曹丕的文學成就－</a:t>
            </a:r>
            <a:r>
              <a:rPr lang="en-US" altLang="zh-TW" sz="4400">
                <a:solidFill>
                  <a:schemeClr val="bg1"/>
                </a:solidFill>
                <a:latin typeface="標楷體" pitchFamily="65" charset="-120"/>
              </a:rPr>
              <a:t>4</a:t>
            </a:r>
          </a:p>
        </p:txBody>
      </p:sp>
    </p:spTree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內容版面配置區 1"/>
          <p:cNvSpPr>
            <a:spLocks noGrp="1"/>
          </p:cNvSpPr>
          <p:nvPr>
            <p:ph idx="4294967295"/>
          </p:nvPr>
        </p:nvSpPr>
        <p:spPr>
          <a:xfrm>
            <a:off x="215900" y="909638"/>
            <a:ext cx="8928100" cy="5256212"/>
          </a:xfrm>
        </p:spPr>
        <p:txBody>
          <a:bodyPr wrap="square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spcBef>
                <a:spcPct val="0"/>
              </a:spcBef>
              <a:buFont typeface="Wingdings 2" pitchFamily="18" charset="2"/>
              <a:buNone/>
              <a:defRPr/>
            </a:pPr>
            <a:r>
              <a:rPr lang="zh-TW" altLang="zh-TW" sz="3200" dirty="0" smtClean="0">
                <a:solidFill>
                  <a:schemeClr val="tx1"/>
                </a:solidFill>
                <a:latin typeface="標楷體" pitchFamily="65" charset="-120"/>
              </a:rPr>
              <a:t>4.史論文章：議論古今，頗有識見，而且行文自然，很有氣勢。例如〈論周成漢昭〉一文，雖是殘篇，但文義完整，命意相當新穎，吐辭也極明快。此外，還有一篇〈終制〉，也是殘篇，其中講到「自古及今，未有不亡之國，亦無不掘之墓」，秦、漢以來，為帝王者能夠發出這樣的言論，並不容易。</a:t>
            </a:r>
          </a:p>
          <a:p>
            <a:pPr>
              <a:spcBef>
                <a:spcPct val="0"/>
              </a:spcBef>
              <a:buFont typeface="Wingdings 2" pitchFamily="18" charset="2"/>
              <a:buNone/>
              <a:defRPr/>
            </a:pPr>
            <a:r>
              <a:rPr lang="zh-TW" altLang="zh-TW" sz="2800" dirty="0" smtClean="0">
                <a:latin typeface="標楷體" pitchFamily="65" charset="-120"/>
              </a:rPr>
              <a:t>        </a:t>
            </a:r>
            <a:endParaRPr lang="zh-TW" altLang="en-US" sz="2800" dirty="0" smtClean="0">
              <a:latin typeface="標楷體" pitchFamily="65" charset="-120"/>
            </a:endParaRPr>
          </a:p>
          <a:p>
            <a:pPr>
              <a:spcBef>
                <a:spcPct val="0"/>
              </a:spcBef>
              <a:buFont typeface="Wingdings 2" pitchFamily="18" charset="2"/>
              <a:buNone/>
              <a:defRPr/>
            </a:pPr>
            <a:r>
              <a:rPr lang="zh-TW" altLang="zh-TW" sz="2400" dirty="0" smtClean="0">
                <a:latin typeface="標楷體" pitchFamily="65" charset="-120"/>
              </a:rPr>
              <a:t>   (改寫自郭預衡《中國散文史》，上海</a:t>
            </a:r>
            <a:r>
              <a:rPr lang="zh-TW" altLang="zh-TW" dirty="0" smtClean="0"/>
              <a:t>，</a:t>
            </a:r>
            <a:r>
              <a:rPr lang="zh-TW" altLang="zh-TW" sz="2400" dirty="0" smtClean="0">
                <a:latin typeface="標楷體" pitchFamily="65" charset="-120"/>
              </a:rPr>
              <a:t>上海古籍出版社)</a:t>
            </a:r>
          </a:p>
        </p:txBody>
      </p:sp>
      <p:sp>
        <p:nvSpPr>
          <p:cNvPr id="41987" name="矩形 2"/>
          <p:cNvSpPr>
            <a:spLocks noChangeArrowheads="1"/>
          </p:cNvSpPr>
          <p:nvPr/>
        </p:nvSpPr>
        <p:spPr bwMode="auto">
          <a:xfrm>
            <a:off x="323850" y="6308725"/>
            <a:ext cx="8497888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 altLang="zh-TW" sz="1400" b="0">
              <a:latin typeface="標楷體" pitchFamily="65" charset="-120"/>
              <a:ea typeface="標楷體" pitchFamily="65" charset="-120"/>
            </a:endParaRPr>
          </a:p>
          <a:p>
            <a:endParaRPr lang="en-US" altLang="zh-TW" sz="1400" b="0">
              <a:latin typeface="新細明體" pitchFamily="18" charset="-120"/>
            </a:endParaRPr>
          </a:p>
          <a:p>
            <a:endParaRPr lang="zh-TW" altLang="en-US" sz="1400" b="0">
              <a:latin typeface="新細明體" pitchFamily="18" charset="-120"/>
            </a:endParaRPr>
          </a:p>
        </p:txBody>
      </p:sp>
      <p:pic>
        <p:nvPicPr>
          <p:cNvPr id="41988" name="Picture 5" descr="下一頁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6165850"/>
            <a:ext cx="13684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9" name="Text Box 6"/>
          <p:cNvSpPr txBox="1">
            <a:spLocks noChangeArrowheads="1"/>
          </p:cNvSpPr>
          <p:nvPr/>
        </p:nvSpPr>
        <p:spPr bwMode="auto">
          <a:xfrm>
            <a:off x="1042988" y="-69850"/>
            <a:ext cx="74168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1pPr>
            <a:lvl2pPr marL="742950" indent="-285750">
              <a:defRPr sz="28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2pPr>
            <a:lvl3pPr marL="1143000" indent="-228600">
              <a:defRPr sz="16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3pPr>
            <a:lvl4pPr marL="1600200" indent="-228600">
              <a:defRPr sz="14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4pPr>
            <a:lvl5pPr marL="2057400" indent="-228600"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9pPr>
          </a:lstStyle>
          <a:p>
            <a:pPr algn="ctr"/>
            <a:r>
              <a:rPr lang="zh-TW" altLang="en-US" sz="4400">
                <a:solidFill>
                  <a:schemeClr val="bg1"/>
                </a:solidFill>
                <a:latin typeface="標楷體" pitchFamily="65" charset="-120"/>
              </a:rPr>
              <a:t>曹丕的文學成就－</a:t>
            </a:r>
            <a:r>
              <a:rPr lang="en-US" altLang="zh-TW" sz="4400">
                <a:solidFill>
                  <a:schemeClr val="bg1"/>
                </a:solidFill>
                <a:latin typeface="標楷體" pitchFamily="65" charset="-120"/>
              </a:rPr>
              <a:t>5</a:t>
            </a:r>
          </a:p>
        </p:txBody>
      </p:sp>
    </p:spTree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內容版面配置區 1"/>
          <p:cNvSpPr>
            <a:spLocks noGrp="1"/>
          </p:cNvSpPr>
          <p:nvPr>
            <p:ph idx="4294967295"/>
          </p:nvPr>
        </p:nvSpPr>
        <p:spPr>
          <a:xfrm>
            <a:off x="215900" y="692150"/>
            <a:ext cx="8928100" cy="5981700"/>
          </a:xfrm>
        </p:spPr>
        <p:txBody>
          <a:bodyPr wrap="square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buFont typeface="Wingdings 2" pitchFamily="18" charset="2"/>
              <a:buNone/>
              <a:defRPr/>
            </a:pPr>
            <a:r>
              <a:rPr lang="zh-TW" altLang="zh-TW" sz="3200" dirty="0" smtClean="0">
                <a:solidFill>
                  <a:schemeClr val="tx1"/>
                </a:solidFill>
                <a:latin typeface="標楷體" pitchFamily="65" charset="-120"/>
              </a:rPr>
              <a:t>(一)與曹植爭寵</a:t>
            </a:r>
            <a:endParaRPr lang="zh-TW" altLang="en-US" sz="3200" dirty="0" smtClean="0">
              <a:solidFill>
                <a:schemeClr val="tx1"/>
              </a:solidFill>
              <a:latin typeface="標楷體" pitchFamily="65" charset="-120"/>
            </a:endParaRPr>
          </a:p>
          <a:p>
            <a:pPr>
              <a:spcBef>
                <a:spcPct val="0"/>
              </a:spcBef>
              <a:buFont typeface="Wingdings 2" pitchFamily="18" charset="2"/>
              <a:buNone/>
              <a:defRPr/>
            </a:pPr>
            <a:r>
              <a:rPr lang="zh-TW" altLang="en-US" sz="3200" dirty="0" smtClean="0">
                <a:solidFill>
                  <a:schemeClr val="tx1"/>
                </a:solidFill>
                <a:latin typeface="標楷體" pitchFamily="65" charset="-120"/>
              </a:rPr>
              <a:t>    曹丕、曹植爭太子位，二人手下皆有不少謀士，曹植手下較著名的有丁儀、丁廙  兄弟和楊修。丁儀兄弟多次對曹操稱頌曹植是「奇才」，說他「博學淵識，文章絕倫」，建議曹操立曹植為太子，曹操也頗為心動。</a:t>
            </a:r>
          </a:p>
          <a:p>
            <a:pPr>
              <a:spcBef>
                <a:spcPct val="0"/>
              </a:spcBef>
              <a:buFont typeface="Wingdings 2" pitchFamily="18" charset="2"/>
              <a:buNone/>
              <a:defRPr/>
            </a:pPr>
            <a:r>
              <a:rPr lang="zh-TW" altLang="en-US" sz="3200" dirty="0" smtClean="0">
                <a:solidFill>
                  <a:schemeClr val="tx1"/>
                </a:solidFill>
                <a:latin typeface="標楷體" pitchFamily="65" charset="-120"/>
              </a:rPr>
              <a:t>    曹丕為鞏固太子地位，常與吳質商量對策。有一次，曹操率軍出征，曹丕、曹植前往送行。曹植盛讚曹操功德，話語精彩，曹操很高興，曹丕在旁悵然若失。此時，吳質在曹丕耳邊悄悄說：「你只管哭泣就行了。」</a:t>
            </a:r>
          </a:p>
          <a:p>
            <a:pPr>
              <a:spcBef>
                <a:spcPct val="0"/>
              </a:spcBef>
              <a:buFont typeface="Wingdings 2" pitchFamily="18" charset="2"/>
              <a:buNone/>
              <a:defRPr/>
            </a:pPr>
            <a:r>
              <a:rPr lang="zh-TW" altLang="en-US" sz="3200" dirty="0" smtClean="0">
                <a:solidFill>
                  <a:schemeClr val="tx1"/>
                </a:solidFill>
                <a:latin typeface="標楷體" pitchFamily="65" charset="-120"/>
              </a:rPr>
              <a:t>  </a:t>
            </a:r>
          </a:p>
        </p:txBody>
      </p:sp>
      <p:sp>
        <p:nvSpPr>
          <p:cNvPr id="43011" name="矩形 2"/>
          <p:cNvSpPr>
            <a:spLocks noChangeArrowheads="1"/>
          </p:cNvSpPr>
          <p:nvPr/>
        </p:nvSpPr>
        <p:spPr bwMode="auto">
          <a:xfrm>
            <a:off x="323850" y="6308725"/>
            <a:ext cx="8497888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 altLang="zh-TW" sz="1400" b="0">
              <a:latin typeface="標楷體" pitchFamily="65" charset="-120"/>
              <a:ea typeface="標楷體" pitchFamily="65" charset="-120"/>
            </a:endParaRPr>
          </a:p>
          <a:p>
            <a:endParaRPr lang="en-US" altLang="zh-TW" sz="1400" b="0">
              <a:latin typeface="新細明體" pitchFamily="18" charset="-120"/>
            </a:endParaRPr>
          </a:p>
          <a:p>
            <a:endParaRPr lang="zh-TW" altLang="en-US" sz="1400" b="0">
              <a:latin typeface="新細明體" pitchFamily="18" charset="-120"/>
            </a:endParaRPr>
          </a:p>
        </p:txBody>
      </p:sp>
      <p:sp>
        <p:nvSpPr>
          <p:cNvPr id="43012" name="Text Box 4"/>
          <p:cNvSpPr txBox="1">
            <a:spLocks noChangeArrowheads="1"/>
          </p:cNvSpPr>
          <p:nvPr/>
        </p:nvSpPr>
        <p:spPr bwMode="auto">
          <a:xfrm>
            <a:off x="1042988" y="-69850"/>
            <a:ext cx="74168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1pPr>
            <a:lvl2pPr marL="742950" indent="-285750">
              <a:defRPr sz="28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2pPr>
            <a:lvl3pPr marL="1143000" indent="-228600">
              <a:defRPr sz="16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3pPr>
            <a:lvl4pPr marL="1600200" indent="-228600">
              <a:defRPr sz="14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4pPr>
            <a:lvl5pPr marL="2057400" indent="-228600"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9pPr>
          </a:lstStyle>
          <a:p>
            <a:pPr algn="ctr"/>
            <a:r>
              <a:rPr lang="zh-TW" altLang="en-US" sz="4400">
                <a:solidFill>
                  <a:schemeClr val="bg1"/>
                </a:solidFill>
                <a:latin typeface="標楷體" pitchFamily="65" charset="-120"/>
              </a:rPr>
              <a:t>曹丕的軼聞掌故－</a:t>
            </a:r>
            <a:r>
              <a:rPr lang="en-US" altLang="zh-TW" sz="4400">
                <a:solidFill>
                  <a:schemeClr val="bg1"/>
                </a:solidFill>
                <a:latin typeface="標楷體" pitchFamily="65" charset="-120"/>
              </a:rPr>
              <a:t>1</a:t>
            </a:r>
          </a:p>
        </p:txBody>
      </p:sp>
      <p:grpSp>
        <p:nvGrpSpPr>
          <p:cNvPr id="43013" name="Group 9"/>
          <p:cNvGrpSpPr>
            <a:grpSpLocks/>
          </p:cNvGrpSpPr>
          <p:nvPr/>
        </p:nvGrpSpPr>
        <p:grpSpPr bwMode="auto">
          <a:xfrm>
            <a:off x="7747000" y="1873250"/>
            <a:ext cx="419100" cy="692150"/>
            <a:chOff x="3696" y="681"/>
            <a:chExt cx="264" cy="436"/>
          </a:xfrm>
        </p:grpSpPr>
        <p:sp>
          <p:nvSpPr>
            <p:cNvPr id="43015" name="Text Box 6"/>
            <p:cNvSpPr txBox="1">
              <a:spLocks noChangeArrowheads="1"/>
            </p:cNvSpPr>
            <p:nvPr/>
          </p:nvSpPr>
          <p:spPr bwMode="auto">
            <a:xfrm>
              <a:off x="3696" y="709"/>
              <a:ext cx="231" cy="4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>
              <a:spAutoFit/>
            </a:bodyPr>
            <a:lstStyle>
              <a:lvl1pPr>
                <a:defRPr sz="2000">
                  <a:solidFill>
                    <a:schemeClr val="tx2"/>
                  </a:solidFill>
                  <a:latin typeface="Cambria" pitchFamily="18" charset="0"/>
                  <a:ea typeface="標楷體" pitchFamily="65" charset="-120"/>
                </a:defRPr>
              </a:lvl1pPr>
              <a:lvl2pPr marL="742950" indent="-285750">
                <a:defRPr sz="2800">
                  <a:solidFill>
                    <a:schemeClr val="tx2"/>
                  </a:solidFill>
                  <a:latin typeface="Cambria" pitchFamily="18" charset="0"/>
                  <a:ea typeface="標楷體" pitchFamily="65" charset="-120"/>
                </a:defRPr>
              </a:lvl2pPr>
              <a:lvl3pPr marL="1143000" indent="-228600">
                <a:defRPr sz="1600">
                  <a:solidFill>
                    <a:schemeClr val="tx2"/>
                  </a:solidFill>
                  <a:latin typeface="Cambria" pitchFamily="18" charset="0"/>
                  <a:ea typeface="標楷體" pitchFamily="65" charset="-120"/>
                </a:defRPr>
              </a:lvl3pPr>
              <a:lvl4pPr marL="1600200" indent="-228600">
                <a:defRPr sz="1400">
                  <a:solidFill>
                    <a:schemeClr val="tx2"/>
                  </a:solidFill>
                  <a:latin typeface="Cambria" pitchFamily="18" charset="0"/>
                  <a:ea typeface="標楷體" pitchFamily="65" charset="-120"/>
                </a:defRPr>
              </a:lvl4pPr>
              <a:lvl5pPr marL="2057400" indent="-228600">
                <a:defRPr sz="1300">
                  <a:solidFill>
                    <a:schemeClr val="tx2"/>
                  </a:solidFill>
                  <a:latin typeface="Cambria" pitchFamily="18" charset="0"/>
                  <a:ea typeface="標楷體" pitchFamily="65" charset="-120"/>
                </a:defRPr>
              </a:lvl5pPr>
              <a:lvl6pPr marL="2514600" indent="-228600" eaLnBrk="0" fontAlgn="base" hangingPunct="0">
                <a:spcAft>
                  <a:spcPct val="0"/>
                </a:spcAft>
                <a:buClr>
                  <a:srgbClr val="506E94"/>
                </a:buClr>
                <a:defRPr sz="1300">
                  <a:solidFill>
                    <a:schemeClr val="tx2"/>
                  </a:solidFill>
                  <a:latin typeface="Cambria" pitchFamily="18" charset="0"/>
                  <a:ea typeface="標楷體" pitchFamily="65" charset="-120"/>
                </a:defRPr>
              </a:lvl6pPr>
              <a:lvl7pPr marL="2971800" indent="-228600" eaLnBrk="0" fontAlgn="base" hangingPunct="0">
                <a:spcAft>
                  <a:spcPct val="0"/>
                </a:spcAft>
                <a:buClr>
                  <a:srgbClr val="506E94"/>
                </a:buClr>
                <a:defRPr sz="1300">
                  <a:solidFill>
                    <a:schemeClr val="tx2"/>
                  </a:solidFill>
                  <a:latin typeface="Cambria" pitchFamily="18" charset="0"/>
                  <a:ea typeface="標楷體" pitchFamily="65" charset="-120"/>
                </a:defRPr>
              </a:lvl7pPr>
              <a:lvl8pPr marL="3429000" indent="-228600" eaLnBrk="0" fontAlgn="base" hangingPunct="0">
                <a:spcAft>
                  <a:spcPct val="0"/>
                </a:spcAft>
                <a:buClr>
                  <a:srgbClr val="506E94"/>
                </a:buClr>
                <a:defRPr sz="1300">
                  <a:solidFill>
                    <a:schemeClr val="tx2"/>
                  </a:solidFill>
                  <a:latin typeface="Cambria" pitchFamily="18" charset="0"/>
                  <a:ea typeface="標楷體" pitchFamily="65" charset="-120"/>
                </a:defRPr>
              </a:lvl8pPr>
              <a:lvl9pPr marL="3886200" indent="-228600" eaLnBrk="0" fontAlgn="base" hangingPunct="0">
                <a:spcAft>
                  <a:spcPct val="0"/>
                </a:spcAft>
                <a:buClr>
                  <a:srgbClr val="506E94"/>
                </a:buClr>
                <a:defRPr sz="1300">
                  <a:solidFill>
                    <a:schemeClr val="tx2"/>
                  </a:solidFill>
                  <a:latin typeface="Cambria" pitchFamily="18" charset="0"/>
                  <a:ea typeface="標楷體" pitchFamily="65" charset="-12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zh-TW" altLang="en-US" sz="1200">
                  <a:solidFill>
                    <a:srgbClr val="0099FF"/>
                  </a:solidFill>
                  <a:latin typeface="Franklin Gothic Medium" pitchFamily="34" charset="0"/>
                </a:rPr>
                <a:t>一</a:t>
              </a:r>
            </a:p>
          </p:txBody>
        </p:sp>
        <p:pic>
          <p:nvPicPr>
            <p:cNvPr id="43016" name="Picture 8" descr="四聲-小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24" y="681"/>
              <a:ext cx="136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3014" name="Picture 10" descr="下一頁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6165850"/>
            <a:ext cx="13684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矩形 2"/>
          <p:cNvSpPr>
            <a:spLocks noChangeArrowheads="1"/>
          </p:cNvSpPr>
          <p:nvPr/>
        </p:nvSpPr>
        <p:spPr bwMode="auto">
          <a:xfrm>
            <a:off x="323850" y="6308725"/>
            <a:ext cx="8497888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 altLang="zh-TW" sz="1400" b="0">
              <a:latin typeface="標楷體" pitchFamily="65" charset="-120"/>
              <a:ea typeface="標楷體" pitchFamily="65" charset="-120"/>
            </a:endParaRPr>
          </a:p>
          <a:p>
            <a:endParaRPr lang="en-US" altLang="zh-TW" sz="1400" b="0">
              <a:latin typeface="新細明體" pitchFamily="18" charset="-120"/>
            </a:endParaRPr>
          </a:p>
          <a:p>
            <a:endParaRPr lang="zh-TW" altLang="en-US" sz="1400" b="0">
              <a:latin typeface="新細明體" pitchFamily="18" charset="-120"/>
            </a:endParaRPr>
          </a:p>
        </p:txBody>
      </p:sp>
      <p:pic>
        <p:nvPicPr>
          <p:cNvPr id="44035" name="Picture 5" descr="下一頁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6165850"/>
            <a:ext cx="13684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6" name="Text Box 6"/>
          <p:cNvSpPr txBox="1">
            <a:spLocks noChangeArrowheads="1"/>
          </p:cNvSpPr>
          <p:nvPr/>
        </p:nvSpPr>
        <p:spPr bwMode="auto">
          <a:xfrm>
            <a:off x="1042988" y="0"/>
            <a:ext cx="74168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1pPr>
            <a:lvl2pPr marL="742950" indent="-285750">
              <a:defRPr sz="28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2pPr>
            <a:lvl3pPr marL="1143000" indent="-228600">
              <a:defRPr sz="16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3pPr>
            <a:lvl4pPr marL="1600200" indent="-228600">
              <a:defRPr sz="14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4pPr>
            <a:lvl5pPr marL="2057400" indent="-228600"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9pPr>
          </a:lstStyle>
          <a:p>
            <a:pPr algn="ctr"/>
            <a:r>
              <a:rPr lang="zh-TW" altLang="en-US" sz="4400">
                <a:solidFill>
                  <a:schemeClr val="bg1"/>
                </a:solidFill>
                <a:latin typeface="標楷體" pitchFamily="65" charset="-120"/>
              </a:rPr>
              <a:t>曹丕的軼聞掌故－</a:t>
            </a:r>
            <a:r>
              <a:rPr lang="en-US" altLang="zh-TW" sz="4400">
                <a:solidFill>
                  <a:schemeClr val="bg1"/>
                </a:solidFill>
                <a:latin typeface="標楷體" pitchFamily="65" charset="-120"/>
              </a:rPr>
              <a:t>2</a:t>
            </a:r>
          </a:p>
        </p:txBody>
      </p:sp>
      <p:sp>
        <p:nvSpPr>
          <p:cNvPr id="44037" name="Text Box 7"/>
          <p:cNvSpPr txBox="1">
            <a:spLocks noChangeArrowheads="1"/>
          </p:cNvSpPr>
          <p:nvPr/>
        </p:nvSpPr>
        <p:spPr bwMode="auto">
          <a:xfrm>
            <a:off x="250825" y="908050"/>
            <a:ext cx="8748713" cy="501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1pPr>
            <a:lvl2pPr marL="742950" indent="-285750">
              <a:defRPr sz="28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2pPr>
            <a:lvl3pPr marL="1143000" indent="-228600">
              <a:defRPr sz="16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3pPr>
            <a:lvl4pPr marL="1600200" indent="-228600">
              <a:defRPr sz="14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4pPr>
            <a:lvl5pPr marL="2057400" indent="-228600"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9pPr>
          </a:lstStyle>
          <a:p>
            <a:r>
              <a:rPr kumimoji="0" lang="zh-TW" altLang="en-US" sz="3200" b="0">
                <a:solidFill>
                  <a:schemeClr val="tx1"/>
                </a:solidFill>
                <a:latin typeface="標楷體" pitchFamily="65" charset="-120"/>
              </a:rPr>
              <a:t>曹丕謹記於心，當分別之時，曹丕果真拜而哭泣，曹操及其左右很受感動。於是都認為曹植華而不實，不如曹丕誠實孝順。</a:t>
            </a:r>
          </a:p>
          <a:p>
            <a:r>
              <a:rPr kumimoji="0" lang="en-US" altLang="zh-TW" sz="3200" b="0">
                <a:solidFill>
                  <a:schemeClr val="tx1"/>
                </a:solidFill>
                <a:latin typeface="標楷體" pitchFamily="65" charset="-120"/>
              </a:rPr>
              <a:t>(</a:t>
            </a:r>
            <a:r>
              <a:rPr kumimoji="0" lang="zh-TW" altLang="en-US" sz="3200" b="0">
                <a:solidFill>
                  <a:schemeClr val="tx1"/>
                </a:solidFill>
                <a:latin typeface="標楷體" pitchFamily="65" charset="-120"/>
              </a:rPr>
              <a:t>二</a:t>
            </a:r>
            <a:r>
              <a:rPr kumimoji="0" lang="en-US" altLang="zh-TW" sz="3200" b="0">
                <a:solidFill>
                  <a:schemeClr val="tx1"/>
                </a:solidFill>
                <a:latin typeface="標楷體" pitchFamily="65" charset="-120"/>
              </a:rPr>
              <a:t>)</a:t>
            </a:r>
            <a:r>
              <a:rPr kumimoji="0" lang="zh-TW" altLang="en-US" sz="3200" b="0">
                <a:solidFill>
                  <a:schemeClr val="tx1"/>
                </a:solidFill>
                <a:latin typeface="標楷體" pitchFamily="65" charset="-120"/>
              </a:rPr>
              <a:t>不念兄弟情分</a:t>
            </a:r>
          </a:p>
          <a:p>
            <a:r>
              <a:rPr kumimoji="0" lang="zh-TW" altLang="en-US" sz="3200" b="0">
                <a:solidFill>
                  <a:schemeClr val="tx1"/>
                </a:solidFill>
                <a:latin typeface="標楷體" pitchFamily="65" charset="-120"/>
              </a:rPr>
              <a:t>    曹丕嫉妒弟弟任城王曹彰的勇武剛健，約他</a:t>
            </a:r>
          </a:p>
          <a:p>
            <a:r>
              <a:rPr kumimoji="0" lang="zh-TW" altLang="en-US" sz="3200" b="0">
                <a:solidFill>
                  <a:schemeClr val="tx1"/>
                </a:solidFill>
                <a:latin typeface="標楷體" pitchFamily="65" charset="-120"/>
              </a:rPr>
              <a:t>到母親卞太后的住處下圍棋，請他吃棗子。曹丕</a:t>
            </a:r>
          </a:p>
          <a:p>
            <a:r>
              <a:rPr kumimoji="0" lang="zh-TW" altLang="en-US" sz="3200" b="0">
                <a:solidFill>
                  <a:schemeClr val="tx1"/>
                </a:solidFill>
                <a:latin typeface="標楷體" pitchFamily="65" charset="-120"/>
              </a:rPr>
              <a:t>將某些棗子下毒，自己吃了沒有毒的棗子，曹彰</a:t>
            </a:r>
          </a:p>
          <a:p>
            <a:r>
              <a:rPr kumimoji="0" lang="zh-TW" altLang="en-US" sz="3200" b="0">
                <a:solidFill>
                  <a:schemeClr val="tx1"/>
                </a:solidFill>
                <a:latin typeface="標楷體" pitchFamily="65" charset="-120"/>
              </a:rPr>
              <a:t>沒想到曹丕要害他，吃了毒棗子。中毒後，母親</a:t>
            </a:r>
          </a:p>
          <a:p>
            <a:r>
              <a:rPr kumimoji="0" lang="zh-TW" altLang="en-US" sz="3200" b="0">
                <a:solidFill>
                  <a:schemeClr val="tx1"/>
                </a:solidFill>
                <a:latin typeface="標楷體" pitchFamily="65" charset="-120"/>
              </a:rPr>
              <a:t>卞太后找水要救他，曹丕事先命令左右將可以裝</a:t>
            </a:r>
          </a:p>
          <a:p>
            <a:r>
              <a:rPr kumimoji="0" lang="zh-TW" altLang="en-US" sz="3200" b="0">
                <a:solidFill>
                  <a:schemeClr val="tx1"/>
                </a:solidFill>
                <a:latin typeface="標楷體" pitchFamily="65" charset="-120"/>
              </a:rPr>
              <a:t>水的瓶罐都打破，卞太后在緊急中赤腳跑到井邊</a:t>
            </a:r>
          </a:p>
        </p:txBody>
      </p:sp>
    </p:spTree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23850" y="1412875"/>
            <a:ext cx="8407400" cy="3182938"/>
          </a:xfrm>
        </p:spPr>
        <p:txBody>
          <a:bodyPr wrap="square" numCol="1" anchor="t" anchorCtr="0" compatLnSpc="1">
            <a:prstTxWarp prst="textNoShape">
              <a:avLst/>
            </a:prstTxWarp>
            <a:normAutofit fontScale="92500" lnSpcReduction="20000"/>
          </a:bodyPr>
          <a:lstStyle/>
          <a:p>
            <a:pPr algn="just">
              <a:defRPr/>
            </a:pPr>
            <a:r>
              <a:rPr lang="zh-TW" altLang="en-US" sz="3200" smtClean="0">
                <a:solidFill>
                  <a:schemeClr val="tx1"/>
                </a:solidFill>
              </a:rPr>
              <a:t>你是容易以「貴遠賤近」、「闇於自見」、「各以所長，相輕所短」態度看待生命的人嗎？你是否有「審己以度人」的處世態度？</a:t>
            </a:r>
            <a:endParaRPr lang="en-US" altLang="zh-TW" sz="3200" smtClean="0">
              <a:solidFill>
                <a:schemeClr val="tx1"/>
              </a:solidFill>
            </a:endParaRPr>
          </a:p>
          <a:p>
            <a:pPr algn="just">
              <a:defRPr/>
            </a:pPr>
            <a:r>
              <a:rPr lang="zh-TW" altLang="en-US" sz="3200" smtClean="0">
                <a:solidFill>
                  <a:schemeClr val="tx1"/>
                </a:solidFill>
              </a:rPr>
              <a:t>孔子博學，也曾拜老子等人為師，網路盛行之後，人人皆可在屬於自己的部落格、社群中發文，更可以自立門戶，自成一家之言。然而，自信多了，卻少了自省，少了向別人學習的雅量</a:t>
            </a:r>
            <a:r>
              <a:rPr lang="en-US" altLang="zh-TW" sz="3200" smtClean="0">
                <a:solidFill>
                  <a:schemeClr val="tx1"/>
                </a:solidFill>
                <a:latin typeface="標楷體"/>
              </a:rPr>
              <a:t>……</a:t>
            </a:r>
            <a:endParaRPr lang="zh-TW" altLang="en-US" sz="3200" smtClean="0">
              <a:solidFill>
                <a:schemeClr val="tx1"/>
              </a:solidFill>
            </a:endParaRPr>
          </a:p>
          <a:p>
            <a:pPr algn="just">
              <a:buFont typeface="Wingdings 2" pitchFamily="18" charset="2"/>
              <a:buNone/>
              <a:defRPr/>
            </a:pPr>
            <a:endParaRPr lang="zh-TW" altLang="en-US" sz="3200" smtClean="0">
              <a:solidFill>
                <a:schemeClr val="tx1"/>
              </a:solidFill>
            </a:endParaRPr>
          </a:p>
        </p:txBody>
      </p:sp>
      <p:sp>
        <p:nvSpPr>
          <p:cNvPr id="17411" name="Text Box 11"/>
          <p:cNvSpPr txBox="1">
            <a:spLocks noChangeArrowheads="1"/>
          </p:cNvSpPr>
          <p:nvPr/>
        </p:nvSpPr>
        <p:spPr bwMode="auto">
          <a:xfrm>
            <a:off x="827088" y="0"/>
            <a:ext cx="792162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1pPr>
            <a:lvl2pPr marL="742950" indent="-285750">
              <a:defRPr sz="28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2pPr>
            <a:lvl3pPr marL="1143000" indent="-228600">
              <a:defRPr sz="16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3pPr>
            <a:lvl4pPr marL="1600200" indent="-228600">
              <a:defRPr sz="14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4pPr>
            <a:lvl5pPr marL="2057400" indent="-228600"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9pPr>
          </a:lstStyle>
          <a:p>
            <a:pPr algn="ctr"/>
            <a:r>
              <a:rPr lang="zh-TW" altLang="en-US" sz="4400">
                <a:solidFill>
                  <a:schemeClr val="bg1"/>
                </a:solidFill>
                <a:latin typeface="標楷體" pitchFamily="65" charset="-120"/>
              </a:rPr>
              <a:t>自信與自省 </a:t>
            </a:r>
          </a:p>
        </p:txBody>
      </p:sp>
      <p:pic>
        <p:nvPicPr>
          <p:cNvPr id="17412" name="Picture 12" descr="下一頁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6165850"/>
            <a:ext cx="13684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內容版面配置區 1"/>
          <p:cNvSpPr>
            <a:spLocks noGrp="1"/>
          </p:cNvSpPr>
          <p:nvPr>
            <p:ph idx="4294967295"/>
          </p:nvPr>
        </p:nvSpPr>
        <p:spPr>
          <a:xfrm>
            <a:off x="215900" y="981075"/>
            <a:ext cx="8928100" cy="4464050"/>
          </a:xfrm>
        </p:spPr>
        <p:txBody>
          <a:bodyPr wrap="square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spcBef>
                <a:spcPct val="0"/>
              </a:spcBef>
              <a:buFont typeface="Wingdings 2" pitchFamily="18" charset="2"/>
              <a:buNone/>
              <a:defRPr/>
            </a:pPr>
            <a:r>
              <a:rPr lang="zh-TW" altLang="en-US" sz="3200" dirty="0" smtClean="0">
                <a:solidFill>
                  <a:schemeClr val="tx1"/>
                </a:solidFill>
                <a:latin typeface="標楷體" pitchFamily="65" charset="-120"/>
              </a:rPr>
              <a:t>，卻找不到可以裝水的工具，過不久，曹彰就死了。後來曹丕又要害死曹植，卞太后說：「你已經殺了我的任城（曹彰），不能再殺我的東阿（曹植）了。」</a:t>
            </a:r>
          </a:p>
        </p:txBody>
      </p:sp>
      <p:sp>
        <p:nvSpPr>
          <p:cNvPr id="45059" name="矩形 2"/>
          <p:cNvSpPr>
            <a:spLocks noChangeArrowheads="1"/>
          </p:cNvSpPr>
          <p:nvPr/>
        </p:nvSpPr>
        <p:spPr bwMode="auto">
          <a:xfrm>
            <a:off x="323850" y="6308725"/>
            <a:ext cx="8497888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 altLang="zh-TW" sz="1400" b="0">
              <a:latin typeface="標楷體" pitchFamily="65" charset="-120"/>
              <a:ea typeface="標楷體" pitchFamily="65" charset="-120"/>
            </a:endParaRPr>
          </a:p>
          <a:p>
            <a:endParaRPr lang="en-US" altLang="zh-TW" sz="1400" b="0">
              <a:latin typeface="新細明體" pitchFamily="18" charset="-120"/>
            </a:endParaRPr>
          </a:p>
          <a:p>
            <a:endParaRPr lang="zh-TW" altLang="en-US" sz="1400" b="0">
              <a:latin typeface="新細明體" pitchFamily="18" charset="-120"/>
            </a:endParaRPr>
          </a:p>
        </p:txBody>
      </p:sp>
      <p:pic>
        <p:nvPicPr>
          <p:cNvPr id="45060" name="Picture 5" descr="下一頁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6165850"/>
            <a:ext cx="13684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Text Box 6"/>
          <p:cNvSpPr txBox="1">
            <a:spLocks noChangeArrowheads="1"/>
          </p:cNvSpPr>
          <p:nvPr/>
        </p:nvSpPr>
        <p:spPr bwMode="auto">
          <a:xfrm>
            <a:off x="1042988" y="-69850"/>
            <a:ext cx="74168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1pPr>
            <a:lvl2pPr marL="742950" indent="-285750">
              <a:defRPr sz="28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2pPr>
            <a:lvl3pPr marL="1143000" indent="-228600">
              <a:defRPr sz="16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3pPr>
            <a:lvl4pPr marL="1600200" indent="-228600">
              <a:defRPr sz="14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4pPr>
            <a:lvl5pPr marL="2057400" indent="-228600"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9pPr>
          </a:lstStyle>
          <a:p>
            <a:pPr algn="ctr"/>
            <a:r>
              <a:rPr lang="zh-TW" altLang="en-US" sz="4400">
                <a:solidFill>
                  <a:schemeClr val="bg1"/>
                </a:solidFill>
                <a:latin typeface="標楷體" pitchFamily="65" charset="-120"/>
              </a:rPr>
              <a:t>曹丕的軼聞掌故－</a:t>
            </a:r>
            <a:r>
              <a:rPr lang="en-US" altLang="zh-TW" sz="4400">
                <a:solidFill>
                  <a:schemeClr val="bg1"/>
                </a:solidFill>
                <a:latin typeface="標楷體" pitchFamily="65" charset="-120"/>
              </a:rPr>
              <a:t>3</a:t>
            </a:r>
          </a:p>
        </p:txBody>
      </p:sp>
    </p:spTree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內容版面配置區 1"/>
          <p:cNvSpPr>
            <a:spLocks noGrp="1"/>
          </p:cNvSpPr>
          <p:nvPr>
            <p:ph idx="4294967295"/>
          </p:nvPr>
        </p:nvSpPr>
        <p:spPr>
          <a:xfrm>
            <a:off x="34925" y="836613"/>
            <a:ext cx="8928100" cy="4464050"/>
          </a:xfrm>
        </p:spPr>
        <p:txBody>
          <a:bodyPr wrap="square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spcBef>
                <a:spcPct val="0"/>
              </a:spcBef>
              <a:buFont typeface="Wingdings 2" pitchFamily="18" charset="2"/>
              <a:buNone/>
              <a:defRPr/>
            </a:pPr>
            <a:r>
              <a:rPr lang="zh-TW" altLang="en-US" sz="3200" dirty="0" smtClean="0">
                <a:solidFill>
                  <a:schemeClr val="tx1"/>
                </a:solidFill>
                <a:latin typeface="標楷體" pitchFamily="65" charset="-120"/>
              </a:rPr>
              <a:t>  </a:t>
            </a:r>
            <a:r>
              <a:rPr lang="en-US" altLang="zh-TW" sz="3200" dirty="0" smtClean="0">
                <a:solidFill>
                  <a:schemeClr val="tx1"/>
                </a:solidFill>
                <a:latin typeface="標楷體" pitchFamily="65" charset="-120"/>
              </a:rPr>
              <a:t>(</a:t>
            </a:r>
            <a:r>
              <a:rPr lang="zh-TW" altLang="en-US" sz="3200" dirty="0" smtClean="0">
                <a:solidFill>
                  <a:schemeClr val="tx1"/>
                </a:solidFill>
                <a:latin typeface="標楷體" pitchFamily="65" charset="-120"/>
              </a:rPr>
              <a:t>三</a:t>
            </a:r>
            <a:r>
              <a:rPr lang="en-US" altLang="zh-TW" sz="3200" dirty="0" smtClean="0">
                <a:solidFill>
                  <a:schemeClr val="tx1"/>
                </a:solidFill>
                <a:latin typeface="標楷體" pitchFamily="65" charset="-120"/>
              </a:rPr>
              <a:t>)</a:t>
            </a:r>
            <a:r>
              <a:rPr lang="zh-TW" altLang="en-US" sz="3200" dirty="0" smtClean="0">
                <a:solidFill>
                  <a:schemeClr val="tx1"/>
                </a:solidFill>
                <a:latin typeface="標楷體" pitchFamily="65" charset="-120"/>
              </a:rPr>
              <a:t>命令曹植七步成詩</a:t>
            </a:r>
          </a:p>
          <a:p>
            <a:pPr>
              <a:spcBef>
                <a:spcPct val="0"/>
              </a:spcBef>
              <a:buFont typeface="Wingdings 2" pitchFamily="18" charset="2"/>
              <a:buNone/>
              <a:defRPr/>
            </a:pPr>
            <a:r>
              <a:rPr lang="zh-TW" altLang="en-US" sz="3200" dirty="0" smtClean="0">
                <a:solidFill>
                  <a:schemeClr val="tx1"/>
                </a:solidFill>
                <a:latin typeface="標楷體" pitchFamily="65" charset="-120"/>
              </a:rPr>
              <a:t>      有次曹丕召見曹植，命曹植必須在七步之內作出一首詩，否則就將他處死。曹植馬上吟道：「煮豆持作羹，漉菽以為汁。萁 在釜下然，豆在釜中泣。本是同根生，相煎何太急？」曹丕聽完，面有慚色。這首千古流傳的</a:t>
            </a:r>
            <a:r>
              <a:rPr lang="en-US" altLang="zh-TW" sz="3200" dirty="0" smtClean="0">
                <a:solidFill>
                  <a:schemeClr val="tx1"/>
                </a:solidFill>
                <a:latin typeface="標楷體" pitchFamily="65" charset="-120"/>
              </a:rPr>
              <a:t>〈</a:t>
            </a:r>
            <a:r>
              <a:rPr lang="zh-TW" altLang="en-US" sz="3200" dirty="0" smtClean="0">
                <a:solidFill>
                  <a:schemeClr val="tx1"/>
                </a:solidFill>
                <a:latin typeface="標楷體" pitchFamily="65" charset="-120"/>
              </a:rPr>
              <a:t>七步詩</a:t>
            </a:r>
            <a:r>
              <a:rPr lang="en-US" altLang="zh-TW" sz="3200" dirty="0" smtClean="0">
                <a:solidFill>
                  <a:schemeClr val="tx1"/>
                </a:solidFill>
                <a:latin typeface="標楷體" pitchFamily="65" charset="-120"/>
              </a:rPr>
              <a:t>〉</a:t>
            </a:r>
            <a:r>
              <a:rPr lang="zh-TW" altLang="en-US" sz="3200" dirty="0" smtClean="0">
                <a:solidFill>
                  <a:schemeClr val="tx1"/>
                </a:solidFill>
                <a:latin typeface="標楷體" pitchFamily="65" charset="-120"/>
              </a:rPr>
              <a:t>，終於使曹植逃過一劫。</a:t>
            </a:r>
          </a:p>
          <a:p>
            <a:pPr>
              <a:spcBef>
                <a:spcPct val="0"/>
              </a:spcBef>
              <a:buFont typeface="Wingdings 2" pitchFamily="18" charset="2"/>
              <a:buNone/>
              <a:defRPr/>
            </a:pPr>
            <a:endParaRPr lang="zh-TW" altLang="en-US" sz="3200" dirty="0" smtClean="0">
              <a:solidFill>
                <a:schemeClr val="tx1"/>
              </a:solidFill>
              <a:latin typeface="標楷體" pitchFamily="65" charset="-120"/>
            </a:endParaRPr>
          </a:p>
        </p:txBody>
      </p:sp>
      <p:sp>
        <p:nvSpPr>
          <p:cNvPr id="46083" name="矩形 2"/>
          <p:cNvSpPr>
            <a:spLocks noChangeArrowheads="1"/>
          </p:cNvSpPr>
          <p:nvPr/>
        </p:nvSpPr>
        <p:spPr bwMode="auto">
          <a:xfrm>
            <a:off x="323850" y="6308725"/>
            <a:ext cx="8497888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 altLang="zh-TW" sz="1400" b="0">
              <a:latin typeface="標楷體" pitchFamily="65" charset="-120"/>
              <a:ea typeface="標楷體" pitchFamily="65" charset="-120"/>
            </a:endParaRPr>
          </a:p>
          <a:p>
            <a:endParaRPr lang="en-US" altLang="zh-TW" sz="1400" b="0">
              <a:latin typeface="新細明體" pitchFamily="18" charset="-120"/>
            </a:endParaRPr>
          </a:p>
          <a:p>
            <a:endParaRPr lang="zh-TW" altLang="en-US" sz="1400" b="0">
              <a:latin typeface="新細明體" pitchFamily="18" charset="-120"/>
            </a:endParaRPr>
          </a:p>
        </p:txBody>
      </p:sp>
      <p:grpSp>
        <p:nvGrpSpPr>
          <p:cNvPr id="46084" name="Group 9"/>
          <p:cNvGrpSpPr>
            <a:grpSpLocks/>
          </p:cNvGrpSpPr>
          <p:nvPr/>
        </p:nvGrpSpPr>
        <p:grpSpPr bwMode="auto">
          <a:xfrm>
            <a:off x="7956550" y="2420938"/>
            <a:ext cx="388938" cy="647700"/>
            <a:chOff x="4059" y="3050"/>
            <a:chExt cx="245" cy="408"/>
          </a:xfrm>
        </p:grpSpPr>
        <p:sp>
          <p:nvSpPr>
            <p:cNvPr id="46087" name="Text Box 6"/>
            <p:cNvSpPr txBox="1">
              <a:spLocks noChangeArrowheads="1"/>
            </p:cNvSpPr>
            <p:nvPr/>
          </p:nvSpPr>
          <p:spPr bwMode="auto">
            <a:xfrm>
              <a:off x="4059" y="3050"/>
              <a:ext cx="231" cy="4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>
              <a:spAutoFit/>
            </a:bodyPr>
            <a:lstStyle>
              <a:lvl1pPr>
                <a:defRPr sz="2000">
                  <a:solidFill>
                    <a:schemeClr val="tx2"/>
                  </a:solidFill>
                  <a:latin typeface="Cambria" pitchFamily="18" charset="0"/>
                  <a:ea typeface="標楷體" pitchFamily="65" charset="-120"/>
                </a:defRPr>
              </a:lvl1pPr>
              <a:lvl2pPr marL="742950" indent="-285750">
                <a:defRPr sz="2800">
                  <a:solidFill>
                    <a:schemeClr val="tx2"/>
                  </a:solidFill>
                  <a:latin typeface="Cambria" pitchFamily="18" charset="0"/>
                  <a:ea typeface="標楷體" pitchFamily="65" charset="-120"/>
                </a:defRPr>
              </a:lvl2pPr>
              <a:lvl3pPr marL="1143000" indent="-228600">
                <a:defRPr sz="1600">
                  <a:solidFill>
                    <a:schemeClr val="tx2"/>
                  </a:solidFill>
                  <a:latin typeface="Cambria" pitchFamily="18" charset="0"/>
                  <a:ea typeface="標楷體" pitchFamily="65" charset="-120"/>
                </a:defRPr>
              </a:lvl3pPr>
              <a:lvl4pPr marL="1600200" indent="-228600">
                <a:defRPr sz="1400">
                  <a:solidFill>
                    <a:schemeClr val="tx2"/>
                  </a:solidFill>
                  <a:latin typeface="Cambria" pitchFamily="18" charset="0"/>
                  <a:ea typeface="標楷體" pitchFamily="65" charset="-120"/>
                </a:defRPr>
              </a:lvl4pPr>
              <a:lvl5pPr marL="2057400" indent="-228600">
                <a:defRPr sz="1300">
                  <a:solidFill>
                    <a:schemeClr val="tx2"/>
                  </a:solidFill>
                  <a:latin typeface="Cambria" pitchFamily="18" charset="0"/>
                  <a:ea typeface="標楷體" pitchFamily="65" charset="-120"/>
                </a:defRPr>
              </a:lvl5pPr>
              <a:lvl6pPr marL="2514600" indent="-228600" eaLnBrk="0" fontAlgn="base" hangingPunct="0">
                <a:spcAft>
                  <a:spcPct val="0"/>
                </a:spcAft>
                <a:buClr>
                  <a:srgbClr val="506E94"/>
                </a:buClr>
                <a:defRPr sz="1300">
                  <a:solidFill>
                    <a:schemeClr val="tx2"/>
                  </a:solidFill>
                  <a:latin typeface="Cambria" pitchFamily="18" charset="0"/>
                  <a:ea typeface="標楷體" pitchFamily="65" charset="-120"/>
                </a:defRPr>
              </a:lvl6pPr>
              <a:lvl7pPr marL="2971800" indent="-228600" eaLnBrk="0" fontAlgn="base" hangingPunct="0">
                <a:spcAft>
                  <a:spcPct val="0"/>
                </a:spcAft>
                <a:buClr>
                  <a:srgbClr val="506E94"/>
                </a:buClr>
                <a:defRPr sz="1300">
                  <a:solidFill>
                    <a:schemeClr val="tx2"/>
                  </a:solidFill>
                  <a:latin typeface="Cambria" pitchFamily="18" charset="0"/>
                  <a:ea typeface="標楷體" pitchFamily="65" charset="-120"/>
                </a:defRPr>
              </a:lvl7pPr>
              <a:lvl8pPr marL="3429000" indent="-228600" eaLnBrk="0" fontAlgn="base" hangingPunct="0">
                <a:spcAft>
                  <a:spcPct val="0"/>
                </a:spcAft>
                <a:buClr>
                  <a:srgbClr val="506E94"/>
                </a:buClr>
                <a:defRPr sz="1300">
                  <a:solidFill>
                    <a:schemeClr val="tx2"/>
                  </a:solidFill>
                  <a:latin typeface="Cambria" pitchFamily="18" charset="0"/>
                  <a:ea typeface="標楷體" pitchFamily="65" charset="-120"/>
                </a:defRPr>
              </a:lvl8pPr>
              <a:lvl9pPr marL="3886200" indent="-228600" eaLnBrk="0" fontAlgn="base" hangingPunct="0">
                <a:spcAft>
                  <a:spcPct val="0"/>
                </a:spcAft>
                <a:buClr>
                  <a:srgbClr val="506E94"/>
                </a:buClr>
                <a:defRPr sz="1300">
                  <a:solidFill>
                    <a:schemeClr val="tx2"/>
                  </a:solidFill>
                  <a:latin typeface="Cambria" pitchFamily="18" charset="0"/>
                  <a:ea typeface="標楷體" pitchFamily="65" charset="-12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zh-TW" altLang="en-US" sz="1200">
                  <a:solidFill>
                    <a:srgbClr val="0099FF"/>
                  </a:solidFill>
                  <a:latin typeface="Franklin Gothic Medium" pitchFamily="34" charset="0"/>
                </a:rPr>
                <a:t>ㄑ一</a:t>
              </a:r>
            </a:p>
          </p:txBody>
        </p:sp>
        <p:pic>
          <p:nvPicPr>
            <p:cNvPr id="46088" name="Picture 8" descr="二聲-小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68" y="3104"/>
              <a:ext cx="136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6085" name="Picture 11" descr="下ICON-回主目錄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4150" y="6021388"/>
            <a:ext cx="13763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6" name="Text Box 12"/>
          <p:cNvSpPr txBox="1">
            <a:spLocks noChangeArrowheads="1"/>
          </p:cNvSpPr>
          <p:nvPr/>
        </p:nvSpPr>
        <p:spPr bwMode="auto">
          <a:xfrm>
            <a:off x="1042988" y="-69850"/>
            <a:ext cx="74168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1pPr>
            <a:lvl2pPr marL="742950" indent="-285750">
              <a:defRPr sz="28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2pPr>
            <a:lvl3pPr marL="1143000" indent="-228600">
              <a:defRPr sz="16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3pPr>
            <a:lvl4pPr marL="1600200" indent="-228600">
              <a:defRPr sz="14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4pPr>
            <a:lvl5pPr marL="2057400" indent="-228600"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9pPr>
          </a:lstStyle>
          <a:p>
            <a:pPr algn="ctr"/>
            <a:r>
              <a:rPr lang="zh-TW" altLang="en-US" sz="4400">
                <a:solidFill>
                  <a:schemeClr val="bg1"/>
                </a:solidFill>
                <a:latin typeface="標楷體" pitchFamily="65" charset="-120"/>
              </a:rPr>
              <a:t>曹丕的軼聞掌故－</a:t>
            </a:r>
            <a:r>
              <a:rPr lang="en-US" altLang="zh-TW" sz="4400">
                <a:solidFill>
                  <a:schemeClr val="bg1"/>
                </a:solidFill>
                <a:latin typeface="標楷體" pitchFamily="65" charset="-120"/>
              </a:rPr>
              <a:t>4</a:t>
            </a:r>
          </a:p>
        </p:txBody>
      </p:sp>
    </p:spTree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 show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 Box 4"/>
          <p:cNvSpPr txBox="1">
            <a:spLocks noChangeArrowheads="1"/>
          </p:cNvSpPr>
          <p:nvPr/>
        </p:nvSpPr>
        <p:spPr bwMode="auto">
          <a:xfrm>
            <a:off x="612775" y="1138238"/>
            <a:ext cx="7920038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1pPr>
            <a:lvl2pPr marL="742950" indent="-285750">
              <a:defRPr sz="28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2pPr>
            <a:lvl3pPr marL="1143000" indent="-228600">
              <a:defRPr sz="16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3pPr>
            <a:lvl4pPr marL="1600200" indent="-228600">
              <a:defRPr sz="14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4pPr>
            <a:lvl5pPr marL="2057400" indent="-228600"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9pPr>
          </a:lstStyle>
          <a:p>
            <a:r>
              <a:rPr lang="zh-TW" altLang="en-US" sz="3200">
                <a:solidFill>
                  <a:schemeClr val="tx1"/>
                </a:solidFill>
                <a:latin typeface="Franklin Gothic Medium" pitchFamily="34" charset="0"/>
              </a:rPr>
              <a:t>曹丕字子桓：</a:t>
            </a:r>
            <a:r>
              <a:rPr kumimoji="0" lang="zh-TW" altLang="zh-TW" sz="3200" b="0">
                <a:solidFill>
                  <a:schemeClr val="tx1"/>
                </a:solidFill>
                <a:latin typeface="Franklin Gothic Medium" pitchFamily="34" charset="0"/>
              </a:rPr>
              <a:t>丕有「大」義，桓亦有「大」義，名與字相成。</a:t>
            </a:r>
            <a:endParaRPr kumimoji="0" lang="en-US" altLang="zh-TW" sz="3200" b="0">
              <a:solidFill>
                <a:schemeClr val="tx1"/>
              </a:solidFill>
              <a:latin typeface="Franklin Gothic Medium" pitchFamily="34" charset="0"/>
            </a:endParaRPr>
          </a:p>
        </p:txBody>
      </p:sp>
      <p:pic>
        <p:nvPicPr>
          <p:cNvPr id="47107" name="Picture 6" descr="分頁底圖-補注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1125"/>
            <a:ext cx="9144000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8" name="Picture 7" descr="下ICON-回作者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4150" y="6011863"/>
            <a:ext cx="13763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 show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 Box 3"/>
          <p:cNvSpPr txBox="1">
            <a:spLocks noChangeArrowheads="1"/>
          </p:cNvSpPr>
          <p:nvPr/>
        </p:nvSpPr>
        <p:spPr bwMode="auto">
          <a:xfrm>
            <a:off x="611188" y="1027113"/>
            <a:ext cx="7921625" cy="204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1pPr>
            <a:lvl2pPr marL="742950" indent="-285750">
              <a:defRPr sz="28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2pPr>
            <a:lvl3pPr marL="1143000" indent="-228600">
              <a:defRPr sz="16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3pPr>
            <a:lvl4pPr marL="1600200" indent="-228600">
              <a:defRPr sz="14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4pPr>
            <a:lvl5pPr marL="2057400" indent="-228600"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9pPr>
          </a:lstStyle>
          <a:p>
            <a:r>
              <a:rPr lang="zh-TW" altLang="en-US" sz="3200">
                <a:solidFill>
                  <a:schemeClr val="tx1"/>
                </a:solidFill>
                <a:latin typeface="Franklin Gothic Medium" pitchFamily="34" charset="0"/>
              </a:rPr>
              <a:t>曹操次子：</a:t>
            </a:r>
            <a:r>
              <a:rPr kumimoji="0" lang="zh-TW" altLang="zh-TW" sz="3200" b="0">
                <a:solidFill>
                  <a:schemeClr val="tx1"/>
                </a:solidFill>
                <a:latin typeface="標楷體" pitchFamily="65" charset="-120"/>
              </a:rPr>
              <a:t>根據《三國志‧魏書》的記載，曹操有妻妾十四人、兒子二十五個、女兒有多少，未見統計。曹丕在二十五個兄弟中排行老二。</a:t>
            </a:r>
            <a:endParaRPr kumimoji="0" lang="en-US" altLang="zh-TW" sz="3200" b="0">
              <a:solidFill>
                <a:schemeClr val="tx1"/>
              </a:solidFill>
              <a:latin typeface="標楷體" pitchFamily="65" charset="-120"/>
            </a:endParaRPr>
          </a:p>
        </p:txBody>
      </p:sp>
      <p:pic>
        <p:nvPicPr>
          <p:cNvPr id="48131" name="Picture 5" descr="分頁底圖-補注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"/>
            <a:ext cx="9144000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2" name="Picture 6" descr="下ICON-回作者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4150" y="6011863"/>
            <a:ext cx="13763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 show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 Box 3"/>
          <p:cNvSpPr txBox="1">
            <a:spLocks noChangeArrowheads="1"/>
          </p:cNvSpPr>
          <p:nvPr/>
        </p:nvSpPr>
        <p:spPr bwMode="auto">
          <a:xfrm>
            <a:off x="755650" y="981075"/>
            <a:ext cx="712787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1pPr>
            <a:lvl2pPr marL="742950" indent="-285750">
              <a:defRPr sz="28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2pPr>
            <a:lvl3pPr marL="1143000" indent="-228600">
              <a:defRPr sz="16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3pPr>
            <a:lvl4pPr marL="1600200" indent="-228600">
              <a:defRPr sz="14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4pPr>
            <a:lvl5pPr marL="2057400" indent="-228600"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9pPr>
          </a:lstStyle>
          <a:p>
            <a:r>
              <a:rPr lang="zh-TW" altLang="en-US" sz="3200">
                <a:solidFill>
                  <a:schemeClr val="tx1"/>
                </a:solidFill>
                <a:latin typeface="Franklin Gothic Medium" pitchFamily="34" charset="0"/>
              </a:rPr>
              <a:t>唱和：</a:t>
            </a:r>
            <a:r>
              <a:rPr lang="zh-TW" altLang="en-US" sz="3200" b="0">
                <a:solidFill>
                  <a:schemeClr val="tx1"/>
                </a:solidFill>
                <a:latin typeface="Franklin Gothic Medium" pitchFamily="34" charset="0"/>
              </a:rPr>
              <a:t>以詩文互相贈送做為應酬。</a:t>
            </a:r>
            <a:endParaRPr lang="en-US" altLang="zh-TW" sz="3200" b="0">
              <a:solidFill>
                <a:schemeClr val="tx1"/>
              </a:solidFill>
              <a:latin typeface="Franklin Gothic Medium" pitchFamily="34" charset="0"/>
            </a:endParaRPr>
          </a:p>
        </p:txBody>
      </p:sp>
      <p:pic>
        <p:nvPicPr>
          <p:cNvPr id="49155" name="Picture 5" descr="分頁底圖-補注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"/>
            <a:ext cx="9144000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6" name="Picture 6" descr="下ICON-回作者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4150" y="6011863"/>
            <a:ext cx="13763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 show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 Box 3"/>
          <p:cNvSpPr txBox="1">
            <a:spLocks noChangeArrowheads="1"/>
          </p:cNvSpPr>
          <p:nvPr/>
        </p:nvSpPr>
        <p:spPr bwMode="auto">
          <a:xfrm>
            <a:off x="684213" y="1052513"/>
            <a:ext cx="7920037" cy="4478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1pPr>
            <a:lvl2pPr marL="742950" indent="-285750">
              <a:defRPr sz="28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2pPr>
            <a:lvl3pPr marL="1143000" indent="-228600">
              <a:defRPr sz="16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3pPr>
            <a:lvl4pPr marL="1600200" indent="-228600">
              <a:defRPr sz="14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4pPr>
            <a:lvl5pPr marL="2057400" indent="-228600"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9pPr>
          </a:lstStyle>
          <a:p>
            <a:pPr eaLnBrk="0"/>
            <a:r>
              <a:rPr lang="zh-TW" altLang="en-US" sz="3200" dirty="0">
                <a:solidFill>
                  <a:schemeClr val="tx1"/>
                </a:solidFill>
                <a:latin typeface="Franklin Gothic Medium" pitchFamily="34" charset="0"/>
              </a:rPr>
              <a:t>建安文學：</a:t>
            </a:r>
          </a:p>
          <a:p>
            <a:pPr eaLnBrk="0"/>
            <a:r>
              <a:rPr lang="zh-TW" altLang="en-US" sz="3200" dirty="0">
                <a:solidFill>
                  <a:schemeClr val="tx1"/>
                </a:solidFill>
                <a:latin typeface="Franklin Gothic Medium" pitchFamily="34" charset="0"/>
              </a:rPr>
              <a:t>　　</a:t>
            </a:r>
            <a:r>
              <a:rPr lang="zh-TW" altLang="en-US" sz="3200" b="0" dirty="0">
                <a:solidFill>
                  <a:schemeClr val="tx1"/>
                </a:solidFill>
                <a:latin typeface="標楷體" pitchFamily="65" charset="-120"/>
              </a:rPr>
              <a:t>文學史上所謂「建安文學」，是指東漢獻帝到三國初期的一段時間。這一時期，經歷漢末兩次</a:t>
            </a:r>
            <a:r>
              <a:rPr lang="zh-TW" altLang="zh-TW" sz="3200" b="0" dirty="0">
                <a:solidFill>
                  <a:schemeClr val="tx1"/>
                </a:solidFill>
                <a:latin typeface="標楷體" pitchFamily="65" charset="-120"/>
              </a:rPr>
              <a:t>「</a:t>
            </a:r>
            <a:r>
              <a:rPr lang="zh-TW" altLang="en-US" sz="3200" b="0" dirty="0">
                <a:solidFill>
                  <a:schemeClr val="tx1"/>
                </a:solidFill>
                <a:latin typeface="標楷體" pitchFamily="65" charset="-120"/>
              </a:rPr>
              <a:t>黨錮之禍</a:t>
            </a:r>
            <a:r>
              <a:rPr lang="zh-TW" altLang="zh-TW" sz="3200" b="0" dirty="0">
                <a:solidFill>
                  <a:schemeClr val="tx1"/>
                </a:solidFill>
                <a:latin typeface="標楷體" pitchFamily="65" charset="-120"/>
              </a:rPr>
              <a:t>」</a:t>
            </a:r>
            <a:r>
              <a:rPr lang="zh-TW" altLang="en-US" sz="3200" b="0" dirty="0">
                <a:solidFill>
                  <a:schemeClr val="tx1"/>
                </a:solidFill>
                <a:latin typeface="標楷體" pitchFamily="65" charset="-120"/>
              </a:rPr>
              <a:t>的摧殘，又有黃巾之亂、董卓之亂等，是中國歷史上空前動亂的時代。當時的文壇因</a:t>
            </a:r>
            <a:r>
              <a:rPr lang="zh-TW" altLang="zh-TW" sz="3200" b="0" dirty="0">
                <a:solidFill>
                  <a:schemeClr val="tx1"/>
                </a:solidFill>
                <a:latin typeface="標楷體" pitchFamily="65" charset="-120"/>
              </a:rPr>
              <a:t>「</a:t>
            </a:r>
            <a:r>
              <a:rPr lang="zh-TW" altLang="en-US" sz="3200" b="0" dirty="0">
                <a:solidFill>
                  <a:schemeClr val="tx1"/>
                </a:solidFill>
                <a:latin typeface="標楷體" pitchFamily="65" charset="-120"/>
              </a:rPr>
              <a:t>三祖陳王</a:t>
            </a:r>
            <a:r>
              <a:rPr lang="zh-TW" altLang="zh-TW" sz="3200" b="0" dirty="0">
                <a:solidFill>
                  <a:schemeClr val="tx1"/>
                </a:solidFill>
                <a:latin typeface="標楷體" pitchFamily="65" charset="-120"/>
              </a:rPr>
              <a:t>」</a:t>
            </a:r>
            <a:r>
              <a:rPr lang="zh-TW" altLang="en-US" sz="3200" b="0" dirty="0">
                <a:solidFill>
                  <a:schemeClr val="tx1"/>
                </a:solidFill>
                <a:latin typeface="標楷體" pitchFamily="65" charset="-120"/>
              </a:rPr>
              <a:t>（魏武帝曹操、魏文帝曹丕、魏明帝曹叡　、陳思王曹植）的提倡，又有建安七子的附和，進入了一個</a:t>
            </a:r>
            <a:r>
              <a:rPr lang="zh-TW" altLang="zh-TW" sz="3200" b="0" dirty="0">
                <a:solidFill>
                  <a:schemeClr val="tx1"/>
                </a:solidFill>
                <a:latin typeface="標楷體" pitchFamily="65" charset="-120"/>
              </a:rPr>
              <a:t>「</a:t>
            </a:r>
            <a:r>
              <a:rPr lang="zh-TW" altLang="en-US" sz="3200" b="0" dirty="0">
                <a:solidFill>
                  <a:schemeClr val="tx1"/>
                </a:solidFill>
                <a:latin typeface="標楷體" pitchFamily="65" charset="-120"/>
              </a:rPr>
              <a:t>俊才雲蒸</a:t>
            </a:r>
            <a:r>
              <a:rPr lang="zh-TW" altLang="zh-TW" sz="3200" b="0" dirty="0">
                <a:solidFill>
                  <a:schemeClr val="tx1"/>
                </a:solidFill>
                <a:latin typeface="標楷體" pitchFamily="65" charset="-120"/>
              </a:rPr>
              <a:t>」</a:t>
            </a:r>
            <a:r>
              <a:rPr lang="zh-TW" altLang="en-US" sz="3200" b="0" dirty="0">
                <a:solidFill>
                  <a:schemeClr val="tx1"/>
                </a:solidFill>
                <a:latin typeface="標楷體" pitchFamily="65" charset="-120"/>
              </a:rPr>
              <a:t>的時代。</a:t>
            </a:r>
            <a:endParaRPr lang="en-US" altLang="zh-TW" sz="3200" b="0" dirty="0">
              <a:solidFill>
                <a:schemeClr val="tx1"/>
              </a:solidFill>
              <a:latin typeface="標楷體" pitchFamily="65" charset="-120"/>
            </a:endParaRPr>
          </a:p>
        </p:txBody>
      </p:sp>
      <p:pic>
        <p:nvPicPr>
          <p:cNvPr id="50179" name="Picture 6" descr="下一頁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5575" y="6165850"/>
            <a:ext cx="13684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0180" name="Group 7"/>
          <p:cNvGrpSpPr>
            <a:grpSpLocks/>
          </p:cNvGrpSpPr>
          <p:nvPr/>
        </p:nvGrpSpPr>
        <p:grpSpPr bwMode="auto">
          <a:xfrm>
            <a:off x="6877050" y="4076700"/>
            <a:ext cx="431800" cy="647700"/>
            <a:chOff x="2472" y="1979"/>
            <a:chExt cx="272" cy="408"/>
          </a:xfrm>
        </p:grpSpPr>
        <p:pic>
          <p:nvPicPr>
            <p:cNvPr id="50182" name="Picture 20" descr="黑-四聲-小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8" y="2160"/>
              <a:ext cx="136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0183" name="Text Box 36"/>
            <p:cNvSpPr txBox="1">
              <a:spLocks noChangeArrowheads="1"/>
            </p:cNvSpPr>
            <p:nvPr/>
          </p:nvSpPr>
          <p:spPr bwMode="auto">
            <a:xfrm>
              <a:off x="2472" y="1979"/>
              <a:ext cx="231" cy="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>
              <a:spAutoFit/>
            </a:bodyPr>
            <a:lstStyle>
              <a:lvl1pPr>
                <a:defRPr sz="2000">
                  <a:solidFill>
                    <a:schemeClr val="tx2"/>
                  </a:solidFill>
                  <a:latin typeface="Cambria" pitchFamily="18" charset="0"/>
                  <a:ea typeface="標楷體" pitchFamily="65" charset="-120"/>
                </a:defRPr>
              </a:lvl1pPr>
              <a:lvl2pPr marL="742950" indent="-285750">
                <a:defRPr sz="2800">
                  <a:solidFill>
                    <a:schemeClr val="tx2"/>
                  </a:solidFill>
                  <a:latin typeface="Cambria" pitchFamily="18" charset="0"/>
                  <a:ea typeface="標楷體" pitchFamily="65" charset="-120"/>
                </a:defRPr>
              </a:lvl2pPr>
              <a:lvl3pPr marL="1143000" indent="-228600">
                <a:defRPr sz="1600">
                  <a:solidFill>
                    <a:schemeClr val="tx2"/>
                  </a:solidFill>
                  <a:latin typeface="Cambria" pitchFamily="18" charset="0"/>
                  <a:ea typeface="標楷體" pitchFamily="65" charset="-120"/>
                </a:defRPr>
              </a:lvl3pPr>
              <a:lvl4pPr marL="1600200" indent="-228600">
                <a:defRPr sz="1400">
                  <a:solidFill>
                    <a:schemeClr val="tx2"/>
                  </a:solidFill>
                  <a:latin typeface="Cambria" pitchFamily="18" charset="0"/>
                  <a:ea typeface="標楷體" pitchFamily="65" charset="-120"/>
                </a:defRPr>
              </a:lvl4pPr>
              <a:lvl5pPr marL="2057400" indent="-228600">
                <a:defRPr sz="1300">
                  <a:solidFill>
                    <a:schemeClr val="tx2"/>
                  </a:solidFill>
                  <a:latin typeface="Cambria" pitchFamily="18" charset="0"/>
                  <a:ea typeface="標楷體" pitchFamily="65" charset="-120"/>
                </a:defRPr>
              </a:lvl5pPr>
              <a:lvl6pPr marL="2514600" indent="-228600" eaLnBrk="0" fontAlgn="base" hangingPunct="0">
                <a:spcAft>
                  <a:spcPct val="0"/>
                </a:spcAft>
                <a:buClr>
                  <a:srgbClr val="506E94"/>
                </a:buClr>
                <a:defRPr sz="1300">
                  <a:solidFill>
                    <a:schemeClr val="tx2"/>
                  </a:solidFill>
                  <a:latin typeface="Cambria" pitchFamily="18" charset="0"/>
                  <a:ea typeface="標楷體" pitchFamily="65" charset="-120"/>
                </a:defRPr>
              </a:lvl6pPr>
              <a:lvl7pPr marL="2971800" indent="-228600" eaLnBrk="0" fontAlgn="base" hangingPunct="0">
                <a:spcAft>
                  <a:spcPct val="0"/>
                </a:spcAft>
                <a:buClr>
                  <a:srgbClr val="506E94"/>
                </a:buClr>
                <a:defRPr sz="1300">
                  <a:solidFill>
                    <a:schemeClr val="tx2"/>
                  </a:solidFill>
                  <a:latin typeface="Cambria" pitchFamily="18" charset="0"/>
                  <a:ea typeface="標楷體" pitchFamily="65" charset="-120"/>
                </a:defRPr>
              </a:lvl7pPr>
              <a:lvl8pPr marL="3429000" indent="-228600" eaLnBrk="0" fontAlgn="base" hangingPunct="0">
                <a:spcAft>
                  <a:spcPct val="0"/>
                </a:spcAft>
                <a:buClr>
                  <a:srgbClr val="506E94"/>
                </a:buClr>
                <a:defRPr sz="1300">
                  <a:solidFill>
                    <a:schemeClr val="tx2"/>
                  </a:solidFill>
                  <a:latin typeface="Cambria" pitchFamily="18" charset="0"/>
                  <a:ea typeface="標楷體" pitchFamily="65" charset="-120"/>
                </a:defRPr>
              </a:lvl8pPr>
              <a:lvl9pPr marL="3886200" indent="-228600" eaLnBrk="0" fontAlgn="base" hangingPunct="0">
                <a:spcAft>
                  <a:spcPct val="0"/>
                </a:spcAft>
                <a:buClr>
                  <a:srgbClr val="506E94"/>
                </a:buClr>
                <a:defRPr sz="1300">
                  <a:solidFill>
                    <a:schemeClr val="tx2"/>
                  </a:solidFill>
                  <a:latin typeface="Cambria" pitchFamily="18" charset="0"/>
                  <a:ea typeface="標楷體" pitchFamily="65" charset="-12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zh-TW" altLang="en-US" sz="1200">
                  <a:solidFill>
                    <a:schemeClr val="tx1"/>
                  </a:solidFill>
                  <a:latin typeface="Arial" pitchFamily="34" charset="0"/>
                </a:rPr>
                <a:t>ㄖㄨㄟ</a:t>
              </a:r>
            </a:p>
          </p:txBody>
        </p:sp>
      </p:grpSp>
      <p:pic>
        <p:nvPicPr>
          <p:cNvPr id="50181" name="Picture 10" descr="分頁底圖-補注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"/>
            <a:ext cx="9144000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 show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 Box 3"/>
          <p:cNvSpPr txBox="1">
            <a:spLocks noChangeArrowheads="1"/>
          </p:cNvSpPr>
          <p:nvPr/>
        </p:nvSpPr>
        <p:spPr bwMode="auto">
          <a:xfrm>
            <a:off x="684213" y="1055688"/>
            <a:ext cx="7920037" cy="496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1pPr>
            <a:lvl2pPr marL="742950" indent="-285750">
              <a:defRPr sz="28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2pPr>
            <a:lvl3pPr marL="1143000" indent="-228600">
              <a:defRPr sz="16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3pPr>
            <a:lvl4pPr marL="1600200" indent="-228600">
              <a:defRPr sz="14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4pPr>
            <a:lvl5pPr marL="2057400" indent="-228600"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9pPr>
          </a:lstStyle>
          <a:p>
            <a:r>
              <a:rPr lang="zh-TW" altLang="zh-TW" sz="3200" b="0">
                <a:solidFill>
                  <a:schemeClr val="tx1"/>
                </a:solidFill>
                <a:latin typeface="標楷體" pitchFamily="65" charset="-120"/>
              </a:rPr>
              <a:t>　　這些文人都飽受戰亂，因此描寫社會動亂、施展濟世抱負便成了詩文主題。此時的文學也脫離了功利的實用目的而轉向個人情志的抒發，作品多沉雄蒼壯、風格勁健，在悽苦的音調中仍表現出奮發昂揚的精神，給人鼓舞的力量，此即所謂「建安風骨」。魯迅言此時代是一「文學自覺」時代，即使如初唐陳子昂在反對六朝綺靡詩風時，也提倡「漢魏風骨」；其後李白更高唱「蓬萊文章建安骨」。《文心雕龍‧時序》篇說：「觀</a:t>
            </a:r>
            <a:endParaRPr lang="en-US" altLang="zh-TW" sz="3200" b="0">
              <a:solidFill>
                <a:schemeClr val="tx1"/>
              </a:solidFill>
              <a:latin typeface="標楷體" pitchFamily="65" charset="-120"/>
            </a:endParaRPr>
          </a:p>
        </p:txBody>
      </p:sp>
      <p:pic>
        <p:nvPicPr>
          <p:cNvPr id="51203" name="Picture 6" descr="下一頁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6165850"/>
            <a:ext cx="13684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4" name="Picture 7" descr="分頁底圖-補注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"/>
            <a:ext cx="9144000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 show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ext Box 3"/>
          <p:cNvSpPr txBox="1">
            <a:spLocks noChangeArrowheads="1"/>
          </p:cNvSpPr>
          <p:nvPr/>
        </p:nvSpPr>
        <p:spPr bwMode="auto">
          <a:xfrm>
            <a:off x="755650" y="981075"/>
            <a:ext cx="7561263" cy="204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1pPr>
            <a:lvl2pPr marL="742950" indent="-285750">
              <a:defRPr sz="28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2pPr>
            <a:lvl3pPr marL="1143000" indent="-228600">
              <a:defRPr sz="16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3pPr>
            <a:lvl4pPr marL="1600200" indent="-228600">
              <a:defRPr sz="14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4pPr>
            <a:lvl5pPr marL="2057400" indent="-228600"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9pPr>
          </a:lstStyle>
          <a:p>
            <a:pPr eaLnBrk="0"/>
            <a:r>
              <a:rPr lang="zh-TW" altLang="zh-TW" sz="3200" b="0">
                <a:solidFill>
                  <a:schemeClr val="tx1"/>
                </a:solidFill>
                <a:latin typeface="標楷體" pitchFamily="65" charset="-120"/>
              </a:rPr>
              <a:t>其時文，雅好慷慨，良由世積亂離；風衰俗怨，并志深而筆長，故梗概而多氣也。」此語最足以說明建安文學產生的時代背景及特色。</a:t>
            </a:r>
            <a:endParaRPr lang="en-US" altLang="zh-TW" sz="3200" b="0">
              <a:solidFill>
                <a:schemeClr val="tx1"/>
              </a:solidFill>
              <a:latin typeface="標楷體" pitchFamily="65" charset="-120"/>
            </a:endParaRPr>
          </a:p>
        </p:txBody>
      </p:sp>
      <p:pic>
        <p:nvPicPr>
          <p:cNvPr id="52227" name="Picture 5" descr="分頁底圖-補注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"/>
            <a:ext cx="9144000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8" name="Picture 6" descr="下ICON-回作者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4150" y="6021388"/>
            <a:ext cx="13763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112" descr="分頁底圖-補注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49493" name="Group 309"/>
          <p:cNvGraphicFramePr>
            <a:graphicFrameLocks noGrp="1"/>
          </p:cNvGraphicFramePr>
          <p:nvPr/>
        </p:nvGraphicFramePr>
        <p:xfrm>
          <a:off x="323850" y="862013"/>
          <a:ext cx="8424863" cy="5159377"/>
        </p:xfrm>
        <a:graphic>
          <a:graphicData uri="http://schemas.openxmlformats.org/drawingml/2006/table">
            <a:tbl>
              <a:tblPr/>
              <a:tblGrid>
                <a:gridCol w="576263"/>
                <a:gridCol w="719137"/>
                <a:gridCol w="3313113"/>
                <a:gridCol w="3816350"/>
              </a:tblGrid>
              <a:tr h="504825">
                <a:tc>
                  <a:txBody>
                    <a:bodyPr/>
                    <a:lstStyle/>
                    <a:p>
                      <a:pPr marL="34925" marR="0" lvl="0" indent="0" algn="ctr" defTabSz="914400" rtl="0" eaLnBrk="0" fontAlgn="base" latinLnBrk="0" hangingPunct="0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字</a:t>
                      </a:r>
                    </a:p>
                  </a:txBody>
                  <a:tcPr marL="61200" marR="61200" marT="61200" marB="612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FF"/>
                    </a:solidFill>
                  </a:tcPr>
                </a:tc>
                <a:tc>
                  <a:txBody>
                    <a:bodyPr/>
                    <a:lstStyle/>
                    <a:p>
                      <a:pPr marL="34925" marR="0" lvl="0" indent="0" algn="ctr" defTabSz="914400" rtl="0" eaLnBrk="0" fontAlgn="base" latinLnBrk="0" hangingPunct="0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音</a:t>
                      </a: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FF"/>
                    </a:solidFill>
                  </a:tcPr>
                </a:tc>
                <a:tc>
                  <a:txBody>
                    <a:bodyPr/>
                    <a:lstStyle/>
                    <a:p>
                      <a:pPr marL="34925" marR="0" lvl="0" indent="0" algn="ctr" defTabSz="914400" rtl="0" eaLnBrk="0" fontAlgn="base" latinLnBrk="0" hangingPunct="0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義</a:t>
                      </a: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FF"/>
                    </a:solidFill>
                  </a:tcPr>
                </a:tc>
                <a:tc>
                  <a:txBody>
                    <a:bodyPr/>
                    <a:lstStyle/>
                    <a:p>
                      <a:pPr marL="34925" marR="0" lvl="0" indent="0" algn="ctr" defTabSz="914400" rtl="0" eaLnBrk="0" fontAlgn="base" latinLnBrk="0" hangingPunct="0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例</a:t>
                      </a: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FF"/>
                    </a:solidFill>
                  </a:tcPr>
                </a:tc>
              </a:tr>
              <a:tr h="935038">
                <a:tc rowSpan="2">
                  <a:txBody>
                    <a:bodyPr/>
                    <a:lstStyle/>
                    <a:p>
                      <a:pPr marL="34925" marR="0" lvl="0" indent="0" algn="ctr" defTabSz="914400" rtl="0" eaLnBrk="0" fontAlgn="base" latinLnBrk="0" hangingPunct="0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悱</a:t>
                      </a:r>
                    </a:p>
                  </a:txBody>
                  <a:tcPr marL="61200" marR="61200" marT="61200" marB="612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FF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34925" marR="0" lvl="0" indent="0" algn="ctr" defTabSz="914400" rtl="0" eaLnBrk="0" fontAlgn="base" latinLnBrk="0" hangingPunct="0">
                        <a:lnSpc>
                          <a:spcPts val="15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ㄈ</a:t>
                      </a:r>
                      <a:endParaRPr kumimoji="0" lang="zh-TW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34925" marR="0" lvl="0" indent="0" algn="ctr" defTabSz="914400" rtl="0" eaLnBrk="0" fontAlgn="base" latinLnBrk="0" hangingPunct="0">
                        <a:lnSpc>
                          <a:spcPts val="15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ㄟ</a:t>
                      </a:r>
                    </a:p>
                  </a:txBody>
                  <a:tcPr marL="18000" marR="18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9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心裡有意見想表達卻說不出來</a:t>
                      </a:r>
                      <a:endParaRPr kumimoji="0" lang="zh-TW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18000" marR="18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925" marR="0" lvl="0" indent="0" algn="l" defTabSz="914400" rtl="0" eaLnBrk="0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《</a:t>
                      </a:r>
                      <a:r>
                        <a:rPr kumimoji="1" lang="zh-TW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論語</a:t>
                      </a:r>
                      <a:r>
                        <a:rPr kumimoji="1" lang="en-US" altLang="zh-TW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‧</a:t>
                      </a:r>
                      <a:r>
                        <a:rPr kumimoji="1" lang="zh-TW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述而</a:t>
                      </a:r>
                      <a:r>
                        <a:rPr kumimoji="1" lang="en-US" altLang="zh-TW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》</a:t>
                      </a:r>
                      <a:r>
                        <a:rPr kumimoji="1" lang="zh-TW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：「不憤不啟，不</a:t>
                      </a:r>
                      <a:r>
                        <a:rPr kumimoji="1" lang="zh-TW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66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悱</a:t>
                      </a:r>
                      <a:r>
                        <a:rPr kumimoji="1" lang="zh-TW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不發。」</a:t>
                      </a:r>
                    </a:p>
                  </a:txBody>
                  <a:tcPr marL="18000" marR="18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60166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9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哀傷</a:t>
                      </a:r>
                    </a:p>
                  </a:txBody>
                  <a:tcPr marL="18000" marR="18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925" marR="0" lvl="0" indent="0" algn="l" defTabSz="914400" rtl="0" eaLnBrk="0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66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悱</a:t>
                      </a:r>
                      <a:r>
                        <a:rPr kumimoji="0" lang="zh-TW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惻</a:t>
                      </a:r>
                      <a:r>
                        <a:rPr kumimoji="0" lang="en-US" altLang="zh-TW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(</a:t>
                      </a:r>
                      <a:r>
                        <a:rPr kumimoji="0" lang="zh-TW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內心憂傷悲苦</a:t>
                      </a:r>
                      <a:r>
                        <a:rPr kumimoji="0" lang="en-US" altLang="zh-TW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)</a:t>
                      </a:r>
                      <a:endParaRPr kumimoji="0" lang="zh-TW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18000" marR="18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695325">
                <a:tc>
                  <a:txBody>
                    <a:bodyPr/>
                    <a:lstStyle/>
                    <a:p>
                      <a:pPr marL="349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誹</a:t>
                      </a:r>
                    </a:p>
                  </a:txBody>
                  <a:tcPr marL="61200" marR="61200" marT="61200" marB="612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FF"/>
                    </a:solidFill>
                  </a:tcPr>
                </a:tc>
                <a:tc>
                  <a:txBody>
                    <a:bodyPr/>
                    <a:lstStyle/>
                    <a:p>
                      <a:pPr marL="34925" marR="0" lvl="0" indent="0" algn="ctr" defTabSz="914400" rtl="0" eaLnBrk="0" fontAlgn="base" latinLnBrk="0" hangingPunct="0">
                        <a:lnSpc>
                          <a:spcPts val="15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ㄈ</a:t>
                      </a:r>
                    </a:p>
                    <a:p>
                      <a:pPr marL="34925" marR="0" lvl="0" indent="0" algn="ctr" defTabSz="914400" rtl="0" eaLnBrk="0" fontAlgn="base" latinLnBrk="0" hangingPunct="0">
                        <a:lnSpc>
                          <a:spcPts val="15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ㄟ</a:t>
                      </a:r>
                      <a:endParaRPr kumimoji="0" lang="zh-TW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18000" marR="18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925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議論人非，並毀其名譽</a:t>
                      </a:r>
                    </a:p>
                  </a:txBody>
                  <a:tcPr marL="18000" marR="18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925" marR="0" lvl="0" indent="0" algn="l" defTabSz="914400" rtl="0" eaLnBrk="0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詆</a:t>
                      </a:r>
                      <a:r>
                        <a:rPr kumimoji="0" lang="zh-TW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66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誹</a:t>
                      </a:r>
                      <a:endParaRPr kumimoji="0" lang="en-US" altLang="zh-TW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6666FF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18000" marR="18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008063">
                <a:tc>
                  <a:txBody>
                    <a:bodyPr/>
                    <a:lstStyle/>
                    <a:p>
                      <a:pPr marL="349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緋</a:t>
                      </a:r>
                    </a:p>
                  </a:txBody>
                  <a:tcPr marL="61200" marR="61200" marT="61200" marB="612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FF"/>
                    </a:solidFill>
                  </a:tcPr>
                </a:tc>
                <a:tc>
                  <a:txBody>
                    <a:bodyPr/>
                    <a:lstStyle/>
                    <a:p>
                      <a:pPr marL="34925" marR="0" lvl="0" indent="0" algn="ctr" defTabSz="914400" rtl="0" eaLnBrk="0" fontAlgn="base" latinLnBrk="0" hangingPunct="0">
                        <a:lnSpc>
                          <a:spcPts val="15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ㄈ</a:t>
                      </a:r>
                    </a:p>
                    <a:p>
                      <a:pPr marL="34925" marR="0" lvl="0" indent="0" algn="ctr" defTabSz="914400" rtl="0" eaLnBrk="0" fontAlgn="base" latinLnBrk="0" hangingPunct="0">
                        <a:lnSpc>
                          <a:spcPts val="15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ㄟ</a:t>
                      </a:r>
                      <a:endParaRPr kumimoji="0" lang="zh-TW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18000" marR="18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925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原義是大紅色</a:t>
                      </a:r>
                    </a:p>
                  </a:txBody>
                  <a:tcPr marL="18000" marR="18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925" marR="0" lvl="0" indent="0" algn="l" defTabSz="914400" rtl="0" eaLnBrk="0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66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緋</a:t>
                      </a:r>
                      <a:r>
                        <a:rPr kumimoji="0" lang="zh-TW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聞</a:t>
                      </a:r>
                      <a:r>
                        <a:rPr kumimoji="0" lang="en-US" altLang="zh-TW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(</a:t>
                      </a:r>
                      <a:r>
                        <a:rPr kumimoji="0" lang="zh-TW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關於男女之間感情的傳聞</a:t>
                      </a:r>
                      <a:r>
                        <a:rPr kumimoji="0" lang="en-US" altLang="zh-TW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)</a:t>
                      </a:r>
                    </a:p>
                  </a:txBody>
                  <a:tcPr marL="18000" marR="18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695325">
                <a:tc>
                  <a:txBody>
                    <a:bodyPr/>
                    <a:lstStyle/>
                    <a:p>
                      <a:pPr marL="349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菲</a:t>
                      </a:r>
                    </a:p>
                  </a:txBody>
                  <a:tcPr marL="61200" marR="61200" marT="61200" marB="612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FF"/>
                    </a:solidFill>
                  </a:tcPr>
                </a:tc>
                <a:tc>
                  <a:txBody>
                    <a:bodyPr/>
                    <a:lstStyle/>
                    <a:p>
                      <a:pPr marL="34925" marR="0" lvl="0" indent="0" algn="ctr" defTabSz="914400" rtl="0" eaLnBrk="0" fontAlgn="base" latinLnBrk="0" hangingPunct="0">
                        <a:lnSpc>
                          <a:spcPts val="15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ㄈ</a:t>
                      </a:r>
                    </a:p>
                    <a:p>
                      <a:pPr marL="34925" marR="0" lvl="0" indent="0" algn="ctr" defTabSz="914400" rtl="0" eaLnBrk="0" fontAlgn="base" latinLnBrk="0" hangingPunct="0">
                        <a:lnSpc>
                          <a:spcPts val="15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ㄟ</a:t>
                      </a:r>
                      <a:endParaRPr kumimoji="0" lang="zh-TW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18000" marR="18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925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微薄的</a:t>
                      </a:r>
                    </a:p>
                  </a:txBody>
                  <a:tcPr marL="18000" marR="18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925" marR="0" lvl="0" indent="0" algn="l" defTabSz="914400" rtl="0" eaLnBrk="0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66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菲</a:t>
                      </a:r>
                      <a:r>
                        <a:rPr kumimoji="0" lang="zh-TW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薄</a:t>
                      </a:r>
                      <a:endParaRPr kumimoji="0" lang="en-US" altLang="zh-TW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18000" marR="18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719138">
                <a:tc>
                  <a:txBody>
                    <a:bodyPr/>
                    <a:lstStyle/>
                    <a:p>
                      <a:pPr marL="349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蜚</a:t>
                      </a:r>
                    </a:p>
                  </a:txBody>
                  <a:tcPr marL="61200" marR="61200" marT="61200" marB="612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FF"/>
                    </a:solidFill>
                  </a:tcPr>
                </a:tc>
                <a:tc>
                  <a:txBody>
                    <a:bodyPr/>
                    <a:lstStyle/>
                    <a:p>
                      <a:pPr marL="34925" marR="0" lvl="0" indent="0" algn="ctr" defTabSz="914400" rtl="0" eaLnBrk="0" fontAlgn="base" latinLnBrk="0" hangingPunct="0">
                        <a:lnSpc>
                          <a:spcPts val="15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ㄈ</a:t>
                      </a:r>
                    </a:p>
                    <a:p>
                      <a:pPr marL="34925" marR="0" lvl="0" indent="0" algn="ctr" defTabSz="914400" rtl="0" eaLnBrk="0" fontAlgn="base" latinLnBrk="0" hangingPunct="0">
                        <a:lnSpc>
                          <a:spcPts val="15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ㄟ</a:t>
                      </a:r>
                      <a:endParaRPr kumimoji="0" lang="zh-TW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18000" marR="18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925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通「飛」，沒有根據、不實的</a:t>
                      </a:r>
                    </a:p>
                  </a:txBody>
                  <a:tcPr marL="18000" marR="18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9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流言</a:t>
                      </a:r>
                      <a:r>
                        <a:rPr kumimoji="0" lang="zh-TW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66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蜚</a:t>
                      </a:r>
                      <a:r>
                        <a:rPr kumimoji="0" lang="zh-TW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語</a:t>
                      </a:r>
                      <a:r>
                        <a:rPr kumimoji="0" lang="en-US" altLang="zh-TW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(</a:t>
                      </a:r>
                      <a:r>
                        <a:rPr kumimoji="0" lang="zh-TW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泛指謠言</a:t>
                      </a:r>
                      <a:r>
                        <a:rPr kumimoji="0" lang="en-US" altLang="zh-TW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)</a:t>
                      </a:r>
                      <a:endParaRPr kumimoji="0" lang="en-US" altLang="zh-TW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CC66FF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18000" marR="18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53291" name="Picture 185" descr="黑-三聲-小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4797425"/>
            <a:ext cx="288925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92" name="Picture 282" descr="黑-三聲-小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1989138"/>
            <a:ext cx="288925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93" name="Picture 283" descr="黑-三聲-小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3141663"/>
            <a:ext cx="288925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94" name="Picture 310" descr="下ICON-回作者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4150" y="6154738"/>
            <a:ext cx="13763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 show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ext Box 3"/>
          <p:cNvSpPr txBox="1">
            <a:spLocks noChangeArrowheads="1"/>
          </p:cNvSpPr>
          <p:nvPr/>
        </p:nvSpPr>
        <p:spPr bwMode="auto">
          <a:xfrm>
            <a:off x="684213" y="1049338"/>
            <a:ext cx="71278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1pPr>
            <a:lvl2pPr marL="742950" indent="-285750">
              <a:defRPr sz="28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2pPr>
            <a:lvl3pPr marL="1143000" indent="-228600">
              <a:defRPr sz="16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3pPr>
            <a:lvl4pPr marL="1600200" indent="-228600">
              <a:defRPr sz="14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4pPr>
            <a:lvl5pPr marL="2057400" indent="-228600"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9pPr>
          </a:lstStyle>
          <a:p>
            <a:r>
              <a:rPr lang="zh-TW" altLang="en-US" sz="3200">
                <a:solidFill>
                  <a:schemeClr val="tx1"/>
                </a:solidFill>
                <a:latin typeface="Franklin Gothic Medium" pitchFamily="34" charset="0"/>
              </a:rPr>
              <a:t>婉約悱惻：</a:t>
            </a:r>
            <a:r>
              <a:rPr lang="zh-TW" altLang="en-US" sz="3200" b="0">
                <a:solidFill>
                  <a:schemeClr val="tx1"/>
                </a:solidFill>
                <a:latin typeface="Franklin Gothic Medium" pitchFamily="34" charset="0"/>
              </a:rPr>
              <a:t>婉轉柔和，悲切動人。</a:t>
            </a:r>
            <a:endParaRPr lang="en-US" altLang="zh-TW" sz="3200" b="0">
              <a:solidFill>
                <a:schemeClr val="tx1"/>
              </a:solidFill>
              <a:latin typeface="Franklin Gothic Medium" pitchFamily="34" charset="0"/>
            </a:endParaRPr>
          </a:p>
        </p:txBody>
      </p:sp>
      <p:pic>
        <p:nvPicPr>
          <p:cNvPr id="54275" name="Picture 5" descr="分頁底圖-補注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"/>
            <a:ext cx="9144000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6" name="Picture 7" descr="下ICON-回作者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4150" y="6021388"/>
            <a:ext cx="13763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3"/>
          <p:cNvSpPr txBox="1">
            <a:spLocks noChangeArrowheads="1"/>
          </p:cNvSpPr>
          <p:nvPr/>
        </p:nvSpPr>
        <p:spPr bwMode="auto">
          <a:xfrm>
            <a:off x="827088" y="0"/>
            <a:ext cx="792162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1pPr>
            <a:lvl2pPr marL="742950" indent="-285750">
              <a:defRPr sz="28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2pPr>
            <a:lvl3pPr marL="1143000" indent="-228600">
              <a:defRPr sz="16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3pPr>
            <a:lvl4pPr marL="1600200" indent="-228600">
              <a:defRPr sz="14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4pPr>
            <a:lvl5pPr marL="2057400" indent="-228600"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9pPr>
          </a:lstStyle>
          <a:p>
            <a:pPr algn="ctr"/>
            <a:r>
              <a:rPr lang="zh-TW" altLang="en-US" sz="4400">
                <a:solidFill>
                  <a:schemeClr val="bg1"/>
                </a:solidFill>
                <a:latin typeface="標楷體" pitchFamily="65" charset="-120"/>
              </a:rPr>
              <a:t>自信不等於自大</a:t>
            </a:r>
            <a:endParaRPr lang="en-US" altLang="zh-TW" sz="4400">
              <a:solidFill>
                <a:schemeClr val="bg1"/>
              </a:solidFill>
              <a:latin typeface="標楷體" pitchFamily="65" charset="-120"/>
            </a:endParaRPr>
          </a:p>
        </p:txBody>
      </p:sp>
      <p:sp>
        <p:nvSpPr>
          <p:cNvPr id="18435" name="Text Box 5"/>
          <p:cNvSpPr txBox="1">
            <a:spLocks noChangeArrowheads="1"/>
          </p:cNvSpPr>
          <p:nvPr/>
        </p:nvSpPr>
        <p:spPr bwMode="auto">
          <a:xfrm>
            <a:off x="7165975" y="5740400"/>
            <a:ext cx="179863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1pPr>
            <a:lvl2pPr marL="742950" indent="-285750">
              <a:defRPr sz="28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2pPr>
            <a:lvl3pPr marL="1143000" indent="-228600">
              <a:defRPr sz="16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3pPr>
            <a:lvl4pPr marL="1600200" indent="-228600">
              <a:defRPr sz="14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4pPr>
            <a:lvl5pPr marL="2057400" indent="-228600"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9pPr>
          </a:lstStyle>
          <a:p>
            <a:r>
              <a:rPr lang="en-US" altLang="zh-TW" sz="1800" b="0">
                <a:solidFill>
                  <a:schemeClr val="tx1"/>
                </a:solidFill>
                <a:latin typeface="標楷體" pitchFamily="65" charset="-120"/>
              </a:rPr>
              <a:t>※</a:t>
            </a:r>
            <a:r>
              <a:rPr lang="zh-TW" altLang="en-US" sz="1800" b="0">
                <a:solidFill>
                  <a:schemeClr val="tx1"/>
                </a:solidFill>
                <a:latin typeface="標楷體" pitchFamily="65" charset="-120"/>
              </a:rPr>
              <a:t>請使用</a:t>
            </a:r>
            <a:r>
              <a:rPr lang="en-US" altLang="zh-TW" sz="1800" b="0">
                <a:solidFill>
                  <a:schemeClr val="tx1"/>
                </a:solidFill>
                <a:latin typeface="標楷體" pitchFamily="65" charset="-120"/>
              </a:rPr>
              <a:t>google</a:t>
            </a:r>
          </a:p>
          <a:p>
            <a:r>
              <a:rPr lang="zh-TW" altLang="en-US" sz="1800" b="0">
                <a:solidFill>
                  <a:schemeClr val="tx1"/>
                </a:solidFill>
                <a:latin typeface="標楷體" pitchFamily="65" charset="-120"/>
              </a:rPr>
              <a:t>瀏覽器觀看</a:t>
            </a:r>
            <a:r>
              <a:rPr lang="zh-TW" altLang="en-US" sz="1800" b="0">
                <a:solidFill>
                  <a:schemeClr val="bg1"/>
                </a:solidFill>
                <a:latin typeface="標楷體" pitchFamily="65" charset="-120"/>
              </a:rPr>
              <a:t> </a:t>
            </a:r>
          </a:p>
        </p:txBody>
      </p:sp>
      <p:pic>
        <p:nvPicPr>
          <p:cNvPr id="18436" name="Picture 6" descr="下一頁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5445125"/>
            <a:ext cx="13684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內容版面配置區 1"/>
          <p:cNvSpPr>
            <a:spLocks/>
          </p:cNvSpPr>
          <p:nvPr/>
        </p:nvSpPr>
        <p:spPr bwMode="auto">
          <a:xfrm>
            <a:off x="539750" y="981075"/>
            <a:ext cx="8407400" cy="5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73050" indent="-228600" eaLnBrk="0" hangingPunct="0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</a:pPr>
            <a:r>
              <a:rPr kumimoji="0" lang="zh-TW" altLang="en-US" sz="3200" b="0">
                <a:latin typeface="Cambria" pitchFamily="18" charset="0"/>
                <a:ea typeface="標楷體" pitchFamily="65" charset="-120"/>
              </a:rPr>
              <a:t>對自己有自信是好的，但自信絕對不是自大，想想求職時如果以自大的態度應試，別人會做何感想呢？</a:t>
            </a:r>
          </a:p>
        </p:txBody>
      </p:sp>
      <p:pic>
        <p:nvPicPr>
          <p:cNvPr id="18438" name="Picture 9" descr="影片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1916113"/>
            <a:ext cx="576262" cy="56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 show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ext Box 3"/>
          <p:cNvSpPr txBox="1">
            <a:spLocks noChangeArrowheads="1"/>
          </p:cNvSpPr>
          <p:nvPr/>
        </p:nvSpPr>
        <p:spPr bwMode="auto">
          <a:xfrm>
            <a:off x="684213" y="1000125"/>
            <a:ext cx="7848600" cy="5453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1pPr>
            <a:lvl2pPr marL="742950" indent="-285750">
              <a:defRPr sz="28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2pPr>
            <a:lvl3pPr marL="1143000" indent="-228600">
              <a:defRPr sz="16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3pPr>
            <a:lvl4pPr marL="1600200" indent="-228600">
              <a:defRPr sz="14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4pPr>
            <a:lvl5pPr marL="2057400" indent="-228600"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9pPr>
          </a:lstStyle>
          <a:p>
            <a:r>
              <a:rPr lang="zh-TW" altLang="en-US" sz="3200">
                <a:solidFill>
                  <a:schemeClr val="tx1"/>
                </a:solidFill>
                <a:latin typeface="Franklin Gothic Medium" pitchFamily="34" charset="0"/>
              </a:rPr>
              <a:t>燕歌行：</a:t>
            </a:r>
            <a:r>
              <a:rPr lang="zh-TW" altLang="en-US" sz="3200" b="0">
                <a:solidFill>
                  <a:schemeClr val="tx1"/>
                </a:solidFill>
                <a:latin typeface="標楷體" pitchFamily="65" charset="-120"/>
              </a:rPr>
              <a:t>為現存文人作品中最早且最完整的七言詩。</a:t>
            </a:r>
          </a:p>
          <a:p>
            <a:endParaRPr lang="zh-TW" altLang="en-US" sz="3200" b="0">
              <a:solidFill>
                <a:schemeClr val="tx1"/>
              </a:solidFill>
              <a:latin typeface="標楷體" pitchFamily="65" charset="-120"/>
            </a:endParaRPr>
          </a:p>
          <a:p>
            <a:r>
              <a:rPr lang="zh-TW" altLang="en-US" sz="3200" b="0">
                <a:solidFill>
                  <a:schemeClr val="tx1"/>
                </a:solidFill>
                <a:latin typeface="標楷體" pitchFamily="65" charset="-120"/>
              </a:rPr>
              <a:t>秋風蕭瑟天氣涼，草木搖落露為霜。</a:t>
            </a:r>
          </a:p>
          <a:p>
            <a:r>
              <a:rPr lang="zh-TW" altLang="en-US" sz="3200" b="0">
                <a:solidFill>
                  <a:schemeClr val="tx1"/>
                </a:solidFill>
                <a:latin typeface="標楷體" pitchFamily="65" charset="-120"/>
              </a:rPr>
              <a:t>群燕辭歸鵠南翔，念君客遊思斷腸。</a:t>
            </a:r>
          </a:p>
          <a:p>
            <a:r>
              <a:rPr lang="zh-TW" altLang="en-US" sz="3200" b="0">
                <a:solidFill>
                  <a:schemeClr val="tx1"/>
                </a:solidFill>
                <a:latin typeface="標楷體" pitchFamily="65" charset="-120"/>
              </a:rPr>
              <a:t>慊  慊　思歸戀故鄉，君何淹留寄他方？</a:t>
            </a:r>
          </a:p>
          <a:p>
            <a:r>
              <a:rPr lang="zh-TW" altLang="en-US" sz="3200" b="0">
                <a:solidFill>
                  <a:schemeClr val="tx1"/>
                </a:solidFill>
                <a:latin typeface="標楷體" pitchFamily="65" charset="-120"/>
              </a:rPr>
              <a:t>賤妾煢  煢守空房，憂來思君不敢忘。</a:t>
            </a:r>
          </a:p>
          <a:p>
            <a:r>
              <a:rPr lang="zh-TW" altLang="en-US" sz="3200" b="0">
                <a:solidFill>
                  <a:schemeClr val="tx1"/>
                </a:solidFill>
                <a:latin typeface="標楷體" pitchFamily="65" charset="-120"/>
              </a:rPr>
              <a:t>不覺淚下沾衣裳，援琴鳴絃發清商。</a:t>
            </a:r>
          </a:p>
          <a:p>
            <a:r>
              <a:rPr lang="zh-TW" altLang="en-US" sz="3200" b="0">
                <a:solidFill>
                  <a:schemeClr val="tx1"/>
                </a:solidFill>
                <a:latin typeface="標楷體" pitchFamily="65" charset="-120"/>
              </a:rPr>
              <a:t>短歌微吟不能長，明月皎皎照我床。</a:t>
            </a:r>
          </a:p>
          <a:p>
            <a:r>
              <a:rPr lang="zh-TW" altLang="en-US" sz="3200" b="0">
                <a:solidFill>
                  <a:schemeClr val="tx1"/>
                </a:solidFill>
                <a:latin typeface="標楷體" pitchFamily="65" charset="-120"/>
              </a:rPr>
              <a:t>星漢西流夜未央，牽牛織女遙相望，</a:t>
            </a:r>
          </a:p>
          <a:p>
            <a:r>
              <a:rPr lang="zh-TW" altLang="en-US" sz="3200" b="0">
                <a:solidFill>
                  <a:schemeClr val="tx1"/>
                </a:solidFill>
                <a:latin typeface="標楷體" pitchFamily="65" charset="-120"/>
              </a:rPr>
              <a:t>爾獨何辜限河梁？</a:t>
            </a:r>
          </a:p>
        </p:txBody>
      </p:sp>
      <p:grpSp>
        <p:nvGrpSpPr>
          <p:cNvPr id="55299" name="Group 9"/>
          <p:cNvGrpSpPr>
            <a:grpSpLocks/>
          </p:cNvGrpSpPr>
          <p:nvPr/>
        </p:nvGrpSpPr>
        <p:grpSpPr bwMode="auto">
          <a:xfrm>
            <a:off x="1187450" y="3429000"/>
            <a:ext cx="431800" cy="647700"/>
            <a:chOff x="5012" y="1372"/>
            <a:chExt cx="272" cy="408"/>
          </a:xfrm>
        </p:grpSpPr>
        <p:sp>
          <p:nvSpPr>
            <p:cNvPr id="55306" name="Text Box 7"/>
            <p:cNvSpPr txBox="1">
              <a:spLocks noChangeArrowheads="1"/>
            </p:cNvSpPr>
            <p:nvPr/>
          </p:nvSpPr>
          <p:spPr bwMode="auto">
            <a:xfrm>
              <a:off x="5012" y="1372"/>
              <a:ext cx="231" cy="4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>
              <a:spAutoFit/>
            </a:bodyPr>
            <a:lstStyle>
              <a:lvl1pPr>
                <a:defRPr sz="2000">
                  <a:solidFill>
                    <a:schemeClr val="tx2"/>
                  </a:solidFill>
                  <a:latin typeface="Cambria" pitchFamily="18" charset="0"/>
                  <a:ea typeface="標楷體" pitchFamily="65" charset="-120"/>
                </a:defRPr>
              </a:lvl1pPr>
              <a:lvl2pPr marL="742950" indent="-285750">
                <a:defRPr sz="2800">
                  <a:solidFill>
                    <a:schemeClr val="tx2"/>
                  </a:solidFill>
                  <a:latin typeface="Cambria" pitchFamily="18" charset="0"/>
                  <a:ea typeface="標楷體" pitchFamily="65" charset="-120"/>
                </a:defRPr>
              </a:lvl2pPr>
              <a:lvl3pPr marL="1143000" indent="-228600">
                <a:defRPr sz="1600">
                  <a:solidFill>
                    <a:schemeClr val="tx2"/>
                  </a:solidFill>
                  <a:latin typeface="Cambria" pitchFamily="18" charset="0"/>
                  <a:ea typeface="標楷體" pitchFamily="65" charset="-120"/>
                </a:defRPr>
              </a:lvl3pPr>
              <a:lvl4pPr marL="1600200" indent="-228600">
                <a:defRPr sz="1400">
                  <a:solidFill>
                    <a:schemeClr val="tx2"/>
                  </a:solidFill>
                  <a:latin typeface="Cambria" pitchFamily="18" charset="0"/>
                  <a:ea typeface="標楷體" pitchFamily="65" charset="-120"/>
                </a:defRPr>
              </a:lvl4pPr>
              <a:lvl5pPr marL="2057400" indent="-228600">
                <a:defRPr sz="1300">
                  <a:solidFill>
                    <a:schemeClr val="tx2"/>
                  </a:solidFill>
                  <a:latin typeface="Cambria" pitchFamily="18" charset="0"/>
                  <a:ea typeface="標楷體" pitchFamily="65" charset="-120"/>
                </a:defRPr>
              </a:lvl5pPr>
              <a:lvl6pPr marL="2514600" indent="-228600" eaLnBrk="0" fontAlgn="base" hangingPunct="0">
                <a:spcAft>
                  <a:spcPct val="0"/>
                </a:spcAft>
                <a:buClr>
                  <a:srgbClr val="506E94"/>
                </a:buClr>
                <a:defRPr sz="1300">
                  <a:solidFill>
                    <a:schemeClr val="tx2"/>
                  </a:solidFill>
                  <a:latin typeface="Cambria" pitchFamily="18" charset="0"/>
                  <a:ea typeface="標楷體" pitchFamily="65" charset="-120"/>
                </a:defRPr>
              </a:lvl6pPr>
              <a:lvl7pPr marL="2971800" indent="-228600" eaLnBrk="0" fontAlgn="base" hangingPunct="0">
                <a:spcAft>
                  <a:spcPct val="0"/>
                </a:spcAft>
                <a:buClr>
                  <a:srgbClr val="506E94"/>
                </a:buClr>
                <a:defRPr sz="1300">
                  <a:solidFill>
                    <a:schemeClr val="tx2"/>
                  </a:solidFill>
                  <a:latin typeface="Cambria" pitchFamily="18" charset="0"/>
                  <a:ea typeface="標楷體" pitchFamily="65" charset="-120"/>
                </a:defRPr>
              </a:lvl7pPr>
              <a:lvl8pPr marL="3429000" indent="-228600" eaLnBrk="0" fontAlgn="base" hangingPunct="0">
                <a:spcAft>
                  <a:spcPct val="0"/>
                </a:spcAft>
                <a:buClr>
                  <a:srgbClr val="506E94"/>
                </a:buClr>
                <a:defRPr sz="1300">
                  <a:solidFill>
                    <a:schemeClr val="tx2"/>
                  </a:solidFill>
                  <a:latin typeface="Cambria" pitchFamily="18" charset="0"/>
                  <a:ea typeface="標楷體" pitchFamily="65" charset="-120"/>
                </a:defRPr>
              </a:lvl8pPr>
              <a:lvl9pPr marL="3886200" indent="-228600" eaLnBrk="0" fontAlgn="base" hangingPunct="0">
                <a:spcAft>
                  <a:spcPct val="0"/>
                </a:spcAft>
                <a:buClr>
                  <a:srgbClr val="506E94"/>
                </a:buClr>
                <a:defRPr sz="1300">
                  <a:solidFill>
                    <a:schemeClr val="tx2"/>
                  </a:solidFill>
                  <a:latin typeface="Cambria" pitchFamily="18" charset="0"/>
                  <a:ea typeface="標楷體" pitchFamily="65" charset="-12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zh-TW" altLang="en-US" sz="1200">
                  <a:solidFill>
                    <a:srgbClr val="0099FF"/>
                  </a:solidFill>
                  <a:latin typeface="Franklin Gothic Medium" pitchFamily="34" charset="0"/>
                </a:rPr>
                <a:t>ㄑ一ㄢ</a:t>
              </a:r>
            </a:p>
          </p:txBody>
        </p:sp>
        <p:pic>
          <p:nvPicPr>
            <p:cNvPr id="55307" name="Picture 8" descr="四聲-小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8" y="1525"/>
              <a:ext cx="136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5300" name="Group 14"/>
          <p:cNvGrpSpPr>
            <a:grpSpLocks/>
          </p:cNvGrpSpPr>
          <p:nvPr/>
        </p:nvGrpSpPr>
        <p:grpSpPr bwMode="auto">
          <a:xfrm>
            <a:off x="2038350" y="4005263"/>
            <a:ext cx="446088" cy="647700"/>
            <a:chOff x="431" y="2296"/>
            <a:chExt cx="281" cy="408"/>
          </a:xfrm>
        </p:grpSpPr>
        <p:sp>
          <p:nvSpPr>
            <p:cNvPr id="55304" name="Text Box 11"/>
            <p:cNvSpPr txBox="1">
              <a:spLocks noChangeArrowheads="1"/>
            </p:cNvSpPr>
            <p:nvPr/>
          </p:nvSpPr>
          <p:spPr bwMode="auto">
            <a:xfrm>
              <a:off x="431" y="2296"/>
              <a:ext cx="231" cy="4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>
              <a:spAutoFit/>
            </a:bodyPr>
            <a:lstStyle>
              <a:lvl1pPr>
                <a:defRPr sz="2000">
                  <a:solidFill>
                    <a:schemeClr val="tx2"/>
                  </a:solidFill>
                  <a:latin typeface="Cambria" pitchFamily="18" charset="0"/>
                  <a:ea typeface="標楷體" pitchFamily="65" charset="-120"/>
                </a:defRPr>
              </a:lvl1pPr>
              <a:lvl2pPr marL="742950" indent="-285750">
                <a:defRPr sz="2800">
                  <a:solidFill>
                    <a:schemeClr val="tx2"/>
                  </a:solidFill>
                  <a:latin typeface="Cambria" pitchFamily="18" charset="0"/>
                  <a:ea typeface="標楷體" pitchFamily="65" charset="-120"/>
                </a:defRPr>
              </a:lvl2pPr>
              <a:lvl3pPr marL="1143000" indent="-228600">
                <a:defRPr sz="1600">
                  <a:solidFill>
                    <a:schemeClr val="tx2"/>
                  </a:solidFill>
                  <a:latin typeface="Cambria" pitchFamily="18" charset="0"/>
                  <a:ea typeface="標楷體" pitchFamily="65" charset="-120"/>
                </a:defRPr>
              </a:lvl3pPr>
              <a:lvl4pPr marL="1600200" indent="-228600">
                <a:defRPr sz="1400">
                  <a:solidFill>
                    <a:schemeClr val="tx2"/>
                  </a:solidFill>
                  <a:latin typeface="Cambria" pitchFamily="18" charset="0"/>
                  <a:ea typeface="標楷體" pitchFamily="65" charset="-120"/>
                </a:defRPr>
              </a:lvl4pPr>
              <a:lvl5pPr marL="2057400" indent="-228600">
                <a:defRPr sz="1300">
                  <a:solidFill>
                    <a:schemeClr val="tx2"/>
                  </a:solidFill>
                  <a:latin typeface="Cambria" pitchFamily="18" charset="0"/>
                  <a:ea typeface="標楷體" pitchFamily="65" charset="-120"/>
                </a:defRPr>
              </a:lvl5pPr>
              <a:lvl6pPr marL="2514600" indent="-228600" eaLnBrk="0" fontAlgn="base" hangingPunct="0">
                <a:spcAft>
                  <a:spcPct val="0"/>
                </a:spcAft>
                <a:buClr>
                  <a:srgbClr val="506E94"/>
                </a:buClr>
                <a:defRPr sz="1300">
                  <a:solidFill>
                    <a:schemeClr val="tx2"/>
                  </a:solidFill>
                  <a:latin typeface="Cambria" pitchFamily="18" charset="0"/>
                  <a:ea typeface="標楷體" pitchFamily="65" charset="-120"/>
                </a:defRPr>
              </a:lvl6pPr>
              <a:lvl7pPr marL="2971800" indent="-228600" eaLnBrk="0" fontAlgn="base" hangingPunct="0">
                <a:spcAft>
                  <a:spcPct val="0"/>
                </a:spcAft>
                <a:buClr>
                  <a:srgbClr val="506E94"/>
                </a:buClr>
                <a:defRPr sz="1300">
                  <a:solidFill>
                    <a:schemeClr val="tx2"/>
                  </a:solidFill>
                  <a:latin typeface="Cambria" pitchFamily="18" charset="0"/>
                  <a:ea typeface="標楷體" pitchFamily="65" charset="-120"/>
                </a:defRPr>
              </a:lvl7pPr>
              <a:lvl8pPr marL="3429000" indent="-228600" eaLnBrk="0" fontAlgn="base" hangingPunct="0">
                <a:spcAft>
                  <a:spcPct val="0"/>
                </a:spcAft>
                <a:buClr>
                  <a:srgbClr val="506E94"/>
                </a:buClr>
                <a:defRPr sz="1300">
                  <a:solidFill>
                    <a:schemeClr val="tx2"/>
                  </a:solidFill>
                  <a:latin typeface="Cambria" pitchFamily="18" charset="0"/>
                  <a:ea typeface="標楷體" pitchFamily="65" charset="-120"/>
                </a:defRPr>
              </a:lvl8pPr>
              <a:lvl9pPr marL="3886200" indent="-228600" eaLnBrk="0" fontAlgn="base" hangingPunct="0">
                <a:spcAft>
                  <a:spcPct val="0"/>
                </a:spcAft>
                <a:buClr>
                  <a:srgbClr val="506E94"/>
                </a:buClr>
                <a:defRPr sz="1300">
                  <a:solidFill>
                    <a:schemeClr val="tx2"/>
                  </a:solidFill>
                  <a:latin typeface="Cambria" pitchFamily="18" charset="0"/>
                  <a:ea typeface="標楷體" pitchFamily="65" charset="-12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zh-TW" altLang="en-US" sz="1200">
                  <a:solidFill>
                    <a:srgbClr val="0099FF"/>
                  </a:solidFill>
                  <a:latin typeface="Franklin Gothic Medium" pitchFamily="34" charset="0"/>
                </a:rPr>
                <a:t>ㄑㄩㄥ</a:t>
              </a:r>
            </a:p>
          </p:txBody>
        </p:sp>
        <p:pic>
          <p:nvPicPr>
            <p:cNvPr id="55305" name="Picture 13" descr="二聲-小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" y="2432"/>
              <a:ext cx="136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5301" name="Picture 15" descr="下一頁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6165850"/>
            <a:ext cx="13684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2" name="Picture 16" descr="分頁底圖-補注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"/>
            <a:ext cx="9144000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3" name="Picture 8" descr="1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3573463"/>
            <a:ext cx="341312" cy="34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 show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ext Box 3"/>
          <p:cNvSpPr txBox="1">
            <a:spLocks noChangeArrowheads="1"/>
          </p:cNvSpPr>
          <p:nvPr/>
        </p:nvSpPr>
        <p:spPr bwMode="auto">
          <a:xfrm>
            <a:off x="323850" y="549275"/>
            <a:ext cx="8496300" cy="5453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 sz="20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1pPr>
            <a:lvl2pPr marL="742950" indent="-285750">
              <a:defRPr sz="28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2pPr>
            <a:lvl3pPr marL="1143000" indent="-228600">
              <a:defRPr sz="16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3pPr>
            <a:lvl4pPr marL="1600200" indent="-228600">
              <a:defRPr sz="14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4pPr>
            <a:lvl5pPr marL="2057400" indent="-228600"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9pPr>
          </a:lstStyle>
          <a:p>
            <a:endParaRPr lang="en-US" altLang="zh-TW" sz="3200" b="0">
              <a:solidFill>
                <a:schemeClr val="tx1"/>
              </a:solidFill>
              <a:latin typeface="標楷體" pitchFamily="65" charset="-120"/>
            </a:endParaRPr>
          </a:p>
          <a:p>
            <a:r>
              <a:rPr lang="en-US" altLang="zh-TW" sz="3200" b="0">
                <a:solidFill>
                  <a:schemeClr val="tx1"/>
                </a:solidFill>
                <a:latin typeface="標楷體" pitchFamily="65" charset="-120"/>
              </a:rPr>
              <a:t>【</a:t>
            </a:r>
            <a:r>
              <a:rPr lang="zh-TW" altLang="en-US" sz="3200" b="0">
                <a:solidFill>
                  <a:schemeClr val="tx1"/>
                </a:solidFill>
                <a:latin typeface="標楷體" pitchFamily="65" charset="-120"/>
              </a:rPr>
              <a:t>注釋</a:t>
            </a:r>
            <a:r>
              <a:rPr lang="en-US" altLang="zh-TW" sz="3200" b="0">
                <a:solidFill>
                  <a:schemeClr val="tx1"/>
                </a:solidFill>
                <a:latin typeface="標楷體" pitchFamily="65" charset="-120"/>
              </a:rPr>
              <a:t>】</a:t>
            </a:r>
          </a:p>
          <a:p>
            <a:pPr>
              <a:buFontTx/>
              <a:buAutoNum type="circleNumWdWhitePlain"/>
            </a:pPr>
            <a:r>
              <a:rPr lang="zh-TW" altLang="en-US" sz="3200" b="0">
                <a:solidFill>
                  <a:schemeClr val="tx1"/>
                </a:solidFill>
                <a:latin typeface="標楷體" pitchFamily="65" charset="-120"/>
              </a:rPr>
              <a:t>慊慊：</a:t>
            </a:r>
            <a:r>
              <a:rPr lang="zh-TW" altLang="zh-TW" sz="3200" b="0">
                <a:solidFill>
                  <a:schemeClr val="tx1"/>
                </a:solidFill>
                <a:latin typeface="標楷體" pitchFamily="65" charset="-120"/>
              </a:rPr>
              <a:t>不滿意的樣子，引申為痛苦、難過</a:t>
            </a:r>
            <a:r>
              <a:rPr lang="zh-TW" altLang="en-US" sz="3200" b="0">
                <a:solidFill>
                  <a:schemeClr val="tx1"/>
                </a:solidFill>
                <a:latin typeface="標楷體" pitchFamily="65" charset="-120"/>
              </a:rPr>
              <a:t>。</a:t>
            </a:r>
            <a:endParaRPr lang="en-US" altLang="zh-TW" sz="3200" b="0">
              <a:solidFill>
                <a:schemeClr val="tx1"/>
              </a:solidFill>
              <a:latin typeface="標楷體" pitchFamily="65" charset="-120"/>
            </a:endParaRPr>
          </a:p>
          <a:p>
            <a:r>
              <a:rPr lang="en-US" altLang="zh-TW" sz="3200" b="0">
                <a:solidFill>
                  <a:schemeClr val="tx1"/>
                </a:solidFill>
                <a:latin typeface="標楷體" pitchFamily="65" charset="-120"/>
              </a:rPr>
              <a:t>【</a:t>
            </a:r>
            <a:r>
              <a:rPr lang="zh-TW" altLang="en-US" sz="3200" b="0">
                <a:solidFill>
                  <a:schemeClr val="tx1"/>
                </a:solidFill>
                <a:latin typeface="標楷體" pitchFamily="65" charset="-120"/>
              </a:rPr>
              <a:t>語譯</a:t>
            </a:r>
            <a:r>
              <a:rPr lang="en-US" altLang="zh-TW" sz="3200" b="0">
                <a:solidFill>
                  <a:schemeClr val="tx1"/>
                </a:solidFill>
                <a:latin typeface="標楷體" pitchFamily="65" charset="-120"/>
              </a:rPr>
              <a:t>】</a:t>
            </a:r>
          </a:p>
          <a:p>
            <a:r>
              <a:rPr lang="zh-TW" altLang="en-US" sz="3200" b="0">
                <a:solidFill>
                  <a:schemeClr val="tx1"/>
                </a:solidFill>
                <a:latin typeface="標楷體" pitchFamily="65" charset="-120"/>
              </a:rPr>
              <a:t>　　秋風吹得呼呼響，天氣逐漸轉涼，草木凋</a:t>
            </a:r>
          </a:p>
          <a:p>
            <a:r>
              <a:rPr lang="zh-TW" altLang="en-US" sz="3200" b="0">
                <a:solidFill>
                  <a:schemeClr val="tx1"/>
                </a:solidFill>
                <a:latin typeface="標楷體" pitchFamily="65" charset="-120"/>
              </a:rPr>
              <a:t>零，露水已結成寒霜。群燕、大雁都南飛了，</a:t>
            </a:r>
          </a:p>
          <a:p>
            <a:r>
              <a:rPr lang="zh-TW" altLang="en-US" sz="3200" b="0">
                <a:solidFill>
                  <a:schemeClr val="tx1"/>
                </a:solidFill>
                <a:latin typeface="標楷體" pitchFamily="65" charset="-120"/>
              </a:rPr>
              <a:t>想起您客遊他鄉，我的思念令我斷腸。您可能</a:t>
            </a:r>
          </a:p>
          <a:p>
            <a:r>
              <a:rPr lang="zh-TW" altLang="en-US" sz="3200" b="0">
                <a:solidFill>
                  <a:schemeClr val="tx1"/>
                </a:solidFill>
                <a:latin typeface="標楷體" pitchFamily="65" charset="-120"/>
              </a:rPr>
              <a:t>因思歸故鄉而內心失意痛苦，既是如此，</a:t>
            </a:r>
            <a:r>
              <a:rPr kumimoji="0" lang="zh-TW" altLang="en-US" sz="3200" b="0">
                <a:solidFill>
                  <a:schemeClr val="tx1"/>
                </a:solidFill>
                <a:latin typeface="標楷體" pitchFamily="65" charset="-120"/>
              </a:rPr>
              <a:t>又</a:t>
            </a:r>
            <a:r>
              <a:rPr lang="zh-TW" altLang="en-US" sz="3200" b="0">
                <a:solidFill>
                  <a:schemeClr val="tx1"/>
                </a:solidFill>
                <a:latin typeface="標楷體" pitchFamily="65" charset="-120"/>
              </a:rPr>
              <a:t>為</a:t>
            </a:r>
          </a:p>
          <a:p>
            <a:r>
              <a:rPr lang="zh-TW" altLang="en-US" sz="3200" b="0">
                <a:solidFill>
                  <a:schemeClr val="tx1"/>
                </a:solidFill>
                <a:latin typeface="標楷體" pitchFamily="65" charset="-120"/>
              </a:rPr>
              <a:t>何久留外地而不回來呢？我孤單無依獨守空閨</a:t>
            </a:r>
          </a:p>
          <a:p>
            <a:r>
              <a:rPr lang="zh-TW" altLang="en-US" sz="3200" b="0">
                <a:solidFill>
                  <a:schemeClr val="tx1"/>
                </a:solidFill>
                <a:latin typeface="標楷體" pitchFamily="65" charset="-120"/>
              </a:rPr>
              <a:t>，憂傷思君而不能忘懷。不知不覺淚水沾溼衣</a:t>
            </a:r>
          </a:p>
          <a:p>
            <a:r>
              <a:rPr lang="zh-TW" altLang="en-US" sz="3200" b="0">
                <a:solidFill>
                  <a:schemeClr val="tx1"/>
                </a:solidFill>
                <a:latin typeface="標楷體" pitchFamily="65" charset="-120"/>
              </a:rPr>
              <a:t>裳，我拿起琴來彈唱，發出悲惋淒清的樂音。</a:t>
            </a:r>
          </a:p>
        </p:txBody>
      </p:sp>
      <p:pic>
        <p:nvPicPr>
          <p:cNvPr id="56323" name="Picture 6" descr="下一頁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6157913"/>
            <a:ext cx="13684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4" name="Picture 7" descr="分頁底圖-補注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"/>
            <a:ext cx="9144000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 show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7" descr="分頁底圖-補注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"/>
            <a:ext cx="9144000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7" name="Text Box 8"/>
          <p:cNvSpPr txBox="1">
            <a:spLocks noChangeArrowheads="1"/>
          </p:cNvSpPr>
          <p:nvPr/>
        </p:nvSpPr>
        <p:spPr bwMode="auto">
          <a:xfrm>
            <a:off x="539750" y="3573463"/>
            <a:ext cx="8424863" cy="2528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 sz="20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1pPr>
            <a:lvl2pPr marL="742950" indent="-285750">
              <a:defRPr sz="28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2pPr>
            <a:lvl3pPr marL="1143000" indent="-228600">
              <a:defRPr sz="16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3pPr>
            <a:lvl4pPr marL="1600200" indent="-228600">
              <a:defRPr sz="14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4pPr>
            <a:lvl5pPr marL="2057400" indent="-228600"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9pPr>
          </a:lstStyle>
          <a:p>
            <a:r>
              <a:rPr lang="en-US" altLang="zh-TW" sz="3200" b="0">
                <a:solidFill>
                  <a:schemeClr val="tx1"/>
                </a:solidFill>
                <a:latin typeface="標楷體" pitchFamily="65" charset="-120"/>
              </a:rPr>
              <a:t>【</a:t>
            </a:r>
            <a:r>
              <a:rPr lang="zh-TW" altLang="en-US" sz="3200" b="0">
                <a:solidFill>
                  <a:schemeClr val="tx1"/>
                </a:solidFill>
                <a:latin typeface="標楷體" pitchFamily="65" charset="-120"/>
              </a:rPr>
              <a:t>簡析</a:t>
            </a:r>
            <a:r>
              <a:rPr lang="en-US" altLang="zh-TW" sz="3200" b="0">
                <a:solidFill>
                  <a:schemeClr val="tx1"/>
                </a:solidFill>
                <a:latin typeface="標楷體" pitchFamily="65" charset="-120"/>
              </a:rPr>
              <a:t>】</a:t>
            </a:r>
          </a:p>
          <a:p>
            <a:pPr eaLnBrk="0"/>
            <a:r>
              <a:rPr lang="zh-TW" altLang="en-US" sz="3200" b="0">
                <a:solidFill>
                  <a:schemeClr val="tx1"/>
                </a:solidFill>
                <a:latin typeface="標楷體" pitchFamily="65" charset="-120"/>
              </a:rPr>
              <a:t>    此詩描寫女子在秋夜裡思念遠方的丈夫。</a:t>
            </a:r>
          </a:p>
          <a:p>
            <a:pPr eaLnBrk="0"/>
            <a:r>
              <a:rPr lang="zh-TW" altLang="en-US" sz="3200" b="0">
                <a:solidFill>
                  <a:schemeClr val="tx1"/>
                </a:solidFill>
                <a:latin typeface="標楷體" pitchFamily="65" charset="-120"/>
              </a:rPr>
              <a:t>作者以細膩委婉之筆，把思婦纏綿悱惻的情懷</a:t>
            </a:r>
          </a:p>
          <a:p>
            <a:pPr eaLnBrk="0"/>
            <a:r>
              <a:rPr lang="zh-TW" altLang="en-US" sz="3200" b="0">
                <a:solidFill>
                  <a:schemeClr val="tx1"/>
                </a:solidFill>
                <a:latin typeface="標楷體" pitchFamily="65" charset="-120"/>
              </a:rPr>
              <a:t>寫得淋漓盡致，全詩句句押韻，聲調鏗鏘、語</a:t>
            </a:r>
          </a:p>
          <a:p>
            <a:pPr eaLnBrk="0"/>
            <a:r>
              <a:rPr lang="zh-TW" altLang="en-US" sz="3200" b="0">
                <a:solidFill>
                  <a:schemeClr val="tx1"/>
                </a:solidFill>
                <a:latin typeface="標楷體" pitchFamily="65" charset="-120"/>
              </a:rPr>
              <a:t>言清麗，是最能代表曹丕詩歌風格的一首。</a:t>
            </a:r>
          </a:p>
        </p:txBody>
      </p:sp>
      <p:pic>
        <p:nvPicPr>
          <p:cNvPr id="57348" name="Picture 10" descr="下ICON-回作者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4150" y="6092825"/>
            <a:ext cx="13763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9" name="Text Box 12"/>
          <p:cNvSpPr txBox="1">
            <a:spLocks noChangeArrowheads="1"/>
          </p:cNvSpPr>
          <p:nvPr/>
        </p:nvSpPr>
        <p:spPr bwMode="auto">
          <a:xfrm>
            <a:off x="576263" y="900113"/>
            <a:ext cx="8532812" cy="2528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1pPr>
            <a:lvl2pPr marL="742950" indent="-285750">
              <a:defRPr sz="28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2pPr>
            <a:lvl3pPr marL="1143000" indent="-228600">
              <a:defRPr sz="16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3pPr>
            <a:lvl4pPr marL="1600200" indent="-228600">
              <a:defRPr sz="14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4pPr>
            <a:lvl5pPr marL="2057400" indent="-228600"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9pPr>
          </a:lstStyle>
          <a:p>
            <a:r>
              <a:rPr lang="zh-TW" altLang="en-US" sz="3200" b="0">
                <a:solidFill>
                  <a:schemeClr val="tx1"/>
                </a:solidFill>
                <a:latin typeface="Franklin Gothic Medium" pitchFamily="34" charset="0"/>
              </a:rPr>
              <a:t>而這短促激越的聲音，不能舒緩我心中的哀傷</a:t>
            </a:r>
          </a:p>
          <a:p>
            <a:r>
              <a:rPr lang="zh-TW" altLang="en-US" sz="3200" b="0">
                <a:solidFill>
                  <a:schemeClr val="tx1"/>
                </a:solidFill>
                <a:latin typeface="Franklin Gothic Medium" pitchFamily="34" charset="0"/>
              </a:rPr>
              <a:t>，皎潔的月光照在我的床上。滿天星斗與天河</a:t>
            </a:r>
          </a:p>
          <a:p>
            <a:r>
              <a:rPr lang="zh-TW" altLang="en-US" sz="3200" b="0">
                <a:solidFill>
                  <a:schemeClr val="tx1"/>
                </a:solidFill>
                <a:latin typeface="Franklin Gothic Medium" pitchFamily="34" charset="0"/>
              </a:rPr>
              <a:t>都向西方流轉，長夜漫漫無止盡，牽牛星與織</a:t>
            </a:r>
          </a:p>
          <a:p>
            <a:r>
              <a:rPr lang="zh-TW" altLang="en-US" sz="3200" b="0">
                <a:solidFill>
                  <a:schemeClr val="tx1"/>
                </a:solidFill>
                <a:latin typeface="Franklin Gothic Medium" pitchFamily="34" charset="0"/>
              </a:rPr>
              <a:t>女星隔著銀河相望，你們有何罪過而被河橋隔絕在兩方呢</a:t>
            </a:r>
            <a:r>
              <a:rPr lang="zh-TW" altLang="en-US" sz="3200" b="0">
                <a:solidFill>
                  <a:schemeClr val="tx1"/>
                </a:solidFill>
                <a:latin typeface="Franklin Gothic Medium" pitchFamily="34" charset="0"/>
                <a:ea typeface="新細明體" pitchFamily="18" charset="-120"/>
              </a:rPr>
              <a:t>？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ext Box 4"/>
          <p:cNvSpPr txBox="1">
            <a:spLocks noChangeArrowheads="1"/>
          </p:cNvSpPr>
          <p:nvPr/>
        </p:nvSpPr>
        <p:spPr bwMode="auto">
          <a:xfrm>
            <a:off x="539750" y="641350"/>
            <a:ext cx="7920038" cy="329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1pPr>
            <a:lvl2pPr marL="742950" indent="-285750">
              <a:defRPr sz="28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2pPr>
            <a:lvl3pPr marL="1143000" indent="-228600">
              <a:defRPr sz="16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3pPr>
            <a:lvl4pPr marL="1600200" indent="-228600">
              <a:defRPr sz="14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4pPr>
            <a:lvl5pPr marL="2057400" indent="-228600"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9pPr>
          </a:lstStyle>
          <a:p>
            <a:pPr algn="ctr">
              <a:spcBef>
                <a:spcPct val="50000"/>
              </a:spcBef>
            </a:pPr>
            <a:r>
              <a:rPr kumimoji="0" lang="zh-TW" altLang="en-US" sz="6000">
                <a:solidFill>
                  <a:schemeClr val="tx1"/>
                </a:solidFill>
                <a:latin typeface="標楷體" pitchFamily="65" charset="-120"/>
              </a:rPr>
              <a:t>三、課文</a:t>
            </a:r>
          </a:p>
          <a:p>
            <a:pPr algn="ctr">
              <a:spcBef>
                <a:spcPct val="50000"/>
              </a:spcBef>
            </a:pPr>
            <a:r>
              <a:rPr kumimoji="0" lang="zh-TW" altLang="en-US" sz="5000">
                <a:solidFill>
                  <a:schemeClr val="tx1"/>
                </a:solidFill>
                <a:latin typeface="標楷體" pitchFamily="65" charset="-120"/>
                <a:hlinkClick r:id="rId3" action="ppaction://hlinksldjump"/>
              </a:rPr>
              <a:t>第一段</a:t>
            </a:r>
            <a:r>
              <a:rPr kumimoji="0" lang="zh-TW" altLang="en-US" sz="5000">
                <a:solidFill>
                  <a:schemeClr val="tx1"/>
                </a:solidFill>
                <a:latin typeface="標楷體" pitchFamily="65" charset="-120"/>
              </a:rPr>
              <a:t> </a:t>
            </a:r>
            <a:r>
              <a:rPr kumimoji="0" lang="zh-TW" altLang="en-US" sz="5000">
                <a:solidFill>
                  <a:schemeClr val="tx1"/>
                </a:solidFill>
                <a:latin typeface="標楷體" pitchFamily="65" charset="-120"/>
                <a:hlinkClick r:id="rId4" action="ppaction://hlinksldjump"/>
              </a:rPr>
              <a:t>第二段</a:t>
            </a:r>
            <a:endParaRPr kumimoji="0" lang="zh-TW" altLang="en-US" sz="5000">
              <a:solidFill>
                <a:schemeClr val="tx1"/>
              </a:solidFill>
              <a:latin typeface="標楷體" pitchFamily="65" charset="-120"/>
            </a:endParaRPr>
          </a:p>
          <a:p>
            <a:pPr algn="ctr">
              <a:spcBef>
                <a:spcPct val="50000"/>
              </a:spcBef>
            </a:pPr>
            <a:r>
              <a:rPr kumimoji="0" lang="zh-TW" altLang="en-US" sz="5000">
                <a:solidFill>
                  <a:schemeClr val="tx1"/>
                </a:solidFill>
                <a:latin typeface="標楷體" pitchFamily="65" charset="-120"/>
                <a:hlinkClick r:id="rId5" action="ppaction://hlinksldjump"/>
              </a:rPr>
              <a:t>第三段</a:t>
            </a:r>
            <a:r>
              <a:rPr kumimoji="0" lang="zh-TW" altLang="en-US" sz="5000">
                <a:solidFill>
                  <a:schemeClr val="tx1"/>
                </a:solidFill>
                <a:latin typeface="標楷體" pitchFamily="65" charset="-120"/>
              </a:rPr>
              <a:t> </a:t>
            </a:r>
            <a:r>
              <a:rPr kumimoji="0" lang="zh-TW" altLang="en-US" sz="5000">
                <a:solidFill>
                  <a:schemeClr val="tx1"/>
                </a:solidFill>
                <a:latin typeface="標楷體" pitchFamily="65" charset="-120"/>
                <a:hlinkClick r:id="rId6" action="ppaction://hlinksldjump"/>
              </a:rPr>
              <a:t>第四段</a:t>
            </a:r>
            <a:r>
              <a:rPr kumimoji="0" lang="zh-TW" altLang="en-US" sz="5000">
                <a:solidFill>
                  <a:schemeClr val="tx1"/>
                </a:solidFill>
                <a:latin typeface="標楷體" pitchFamily="65" charset="-120"/>
              </a:rPr>
              <a:t> </a:t>
            </a:r>
            <a:r>
              <a:rPr kumimoji="0" lang="zh-TW" altLang="en-US" sz="5000">
                <a:solidFill>
                  <a:schemeClr val="tx1"/>
                </a:solidFill>
                <a:latin typeface="標楷體" pitchFamily="65" charset="-120"/>
                <a:hlinkClick r:id="rId7" action="ppaction://hlinksldjump"/>
              </a:rPr>
              <a:t>第五段</a:t>
            </a:r>
            <a:endParaRPr kumimoji="0" lang="zh-TW" altLang="en-US" sz="5000">
              <a:solidFill>
                <a:schemeClr val="tx1"/>
              </a:solidFill>
              <a:latin typeface="標楷體" pitchFamily="65" charset="-120"/>
            </a:endParaRPr>
          </a:p>
        </p:txBody>
      </p:sp>
      <p:pic>
        <p:nvPicPr>
          <p:cNvPr id="58371" name="Picture 10" descr="下ICON-回主目錄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4150" y="6165850"/>
            <a:ext cx="13763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/>
          </p:cNvSpPr>
          <p:nvPr/>
        </p:nvSpPr>
        <p:spPr bwMode="auto">
          <a:xfrm>
            <a:off x="468313" y="-242888"/>
            <a:ext cx="8229600" cy="114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kumimoji="0" lang="zh-TW" altLang="en-US" sz="440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第一段</a:t>
            </a:r>
            <a:endParaRPr kumimoji="0" lang="zh-TW" altLang="en-US" sz="4400" b="0" u="sng">
              <a:solidFill>
                <a:schemeClr val="bg1"/>
              </a:solidFill>
              <a:latin typeface="華康正顏楷體W5" pitchFamily="65" charset="-120"/>
              <a:ea typeface="華康正顏楷體W5" pitchFamily="65" charset="-120"/>
            </a:endParaRPr>
          </a:p>
        </p:txBody>
      </p:sp>
      <p:pic>
        <p:nvPicPr>
          <p:cNvPr id="59395" name="Picture 3" descr="下一頁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6157913"/>
            <a:ext cx="13684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6" name="Rectangle 3"/>
          <p:cNvSpPr>
            <a:spLocks/>
          </p:cNvSpPr>
          <p:nvPr/>
        </p:nvSpPr>
        <p:spPr bwMode="auto">
          <a:xfrm>
            <a:off x="179388" y="1557338"/>
            <a:ext cx="8785225" cy="489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>
              <a:lnSpc>
                <a:spcPct val="200000"/>
              </a:lnSpc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None/>
            </a:pPr>
            <a:r>
              <a:rPr lang="zh-TW" altLang="en-US" sz="3200" b="0">
                <a:latin typeface="Cambria" pitchFamily="18" charset="0"/>
                <a:ea typeface="標楷體" pitchFamily="65" charset="-120"/>
              </a:rPr>
              <a:t>　　文人</a:t>
            </a:r>
            <a:r>
              <a:rPr lang="zh-TW" altLang="en-US" sz="3200" b="0">
                <a:solidFill>
                  <a:srgbClr val="0066FF"/>
                </a:solidFill>
                <a:latin typeface="Cambria" pitchFamily="18" charset="0"/>
                <a:ea typeface="標楷體" pitchFamily="65" charset="-120"/>
              </a:rPr>
              <a:t>相輕</a:t>
            </a:r>
            <a:r>
              <a:rPr lang="zh-TW" altLang="en-US" sz="3200" b="0">
                <a:latin typeface="Cambria" pitchFamily="18" charset="0"/>
                <a:ea typeface="標楷體" pitchFamily="65" charset="-120"/>
              </a:rPr>
              <a:t>，自古而</a:t>
            </a:r>
            <a:r>
              <a:rPr lang="zh-TW" altLang="en-US" sz="3200" b="0">
                <a:solidFill>
                  <a:srgbClr val="0066FF"/>
                </a:solidFill>
                <a:latin typeface="Cambria" pitchFamily="18" charset="0"/>
                <a:ea typeface="標楷體" pitchFamily="65" charset="-120"/>
              </a:rPr>
              <a:t>然</a:t>
            </a:r>
            <a:r>
              <a:rPr lang="zh-TW" altLang="en-US" sz="3200" b="0">
                <a:latin typeface="Cambria" pitchFamily="18" charset="0"/>
                <a:ea typeface="標楷體" pitchFamily="65" charset="-120"/>
              </a:rPr>
              <a:t>。傅毅　</a:t>
            </a:r>
            <a:r>
              <a:rPr lang="zh-TW" altLang="en-US" sz="3200" b="0">
                <a:solidFill>
                  <a:srgbClr val="0066FF"/>
                </a:solidFill>
                <a:latin typeface="Cambria" pitchFamily="18" charset="0"/>
                <a:ea typeface="標楷體" pitchFamily="65" charset="-120"/>
              </a:rPr>
              <a:t>之於</a:t>
            </a:r>
            <a:r>
              <a:rPr lang="zh-TW" altLang="en-US" sz="3200" b="0">
                <a:latin typeface="Cambria" pitchFamily="18" charset="0"/>
                <a:ea typeface="標楷體" pitchFamily="65" charset="-120"/>
              </a:rPr>
              <a:t>班固　，伯仲之間　</a:t>
            </a:r>
            <a:r>
              <a:rPr lang="zh-TW" altLang="en-US" sz="3200" b="0">
                <a:solidFill>
                  <a:srgbClr val="0066FF"/>
                </a:solidFill>
                <a:latin typeface="Cambria" pitchFamily="18" charset="0"/>
                <a:ea typeface="標楷體" pitchFamily="65" charset="-120"/>
              </a:rPr>
              <a:t>耳</a:t>
            </a:r>
            <a:r>
              <a:rPr lang="zh-TW" altLang="en-US" sz="3200" b="0">
                <a:latin typeface="Cambria" pitchFamily="18" charset="0"/>
                <a:ea typeface="標楷體" pitchFamily="65" charset="-120"/>
              </a:rPr>
              <a:t>，而固小之　，與弟超　書曰：「武仲</a:t>
            </a:r>
            <a:r>
              <a:rPr lang="zh-TW" altLang="en-US" sz="3200" b="0">
                <a:solidFill>
                  <a:srgbClr val="0066FF"/>
                </a:solidFill>
                <a:latin typeface="Cambria" pitchFamily="18" charset="0"/>
                <a:ea typeface="標楷體" pitchFamily="65" charset="-120"/>
              </a:rPr>
              <a:t>以</a:t>
            </a:r>
            <a:r>
              <a:rPr lang="zh-TW" altLang="en-US" sz="3200" b="0">
                <a:latin typeface="Cambria" pitchFamily="18" charset="0"/>
                <a:ea typeface="標楷體" pitchFamily="65" charset="-120"/>
              </a:rPr>
              <a:t>能屬　文　，為蘭臺令史　，</a:t>
            </a:r>
            <a:r>
              <a:rPr lang="zh-TW" altLang="en-US" sz="3200" b="0" u="sng">
                <a:latin typeface="Cambria" pitchFamily="18" charset="0"/>
                <a:ea typeface="標楷體" pitchFamily="65" charset="-120"/>
              </a:rPr>
              <a:t>下筆不能自</a:t>
            </a:r>
            <a:r>
              <a:rPr lang="zh-TW" altLang="en-US" sz="3200" b="0" u="sng">
                <a:solidFill>
                  <a:srgbClr val="0066FF"/>
                </a:solidFill>
                <a:latin typeface="Cambria" pitchFamily="18" charset="0"/>
                <a:ea typeface="標楷體" pitchFamily="65" charset="-120"/>
              </a:rPr>
              <a:t>休</a:t>
            </a:r>
            <a:r>
              <a:rPr lang="zh-TW" altLang="en-US" sz="3200" b="0">
                <a:latin typeface="Cambria" pitchFamily="18" charset="0"/>
                <a:ea typeface="標楷體" pitchFamily="65" charset="-120"/>
              </a:rPr>
              <a:t>。」夫　人善於自見　，而</a:t>
            </a:r>
            <a:r>
              <a:rPr lang="zh-TW" altLang="en-US" sz="3200" b="0" u="sng">
                <a:latin typeface="Cambria" pitchFamily="18" charset="0"/>
                <a:ea typeface="標楷體" pitchFamily="65" charset="-120"/>
              </a:rPr>
              <a:t>文非一</a:t>
            </a:r>
            <a:r>
              <a:rPr lang="zh-TW" altLang="en-US" sz="3200" b="0" u="sng">
                <a:solidFill>
                  <a:srgbClr val="0066FF"/>
                </a:solidFill>
                <a:latin typeface="Cambria" pitchFamily="18" charset="0"/>
                <a:ea typeface="標楷體" pitchFamily="65" charset="-120"/>
              </a:rPr>
              <a:t>體</a:t>
            </a:r>
            <a:r>
              <a:rPr lang="zh-TW" altLang="en-US" sz="3200" b="0" u="sng">
                <a:latin typeface="Cambria" pitchFamily="18" charset="0"/>
                <a:ea typeface="標楷體" pitchFamily="65" charset="-120"/>
              </a:rPr>
              <a:t>，鮮　能</a:t>
            </a:r>
          </a:p>
        </p:txBody>
      </p:sp>
      <p:pic>
        <p:nvPicPr>
          <p:cNvPr id="59397" name="Picture 6" descr="上方ICON-段析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1052513"/>
            <a:ext cx="13303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8" name="Picture 7" descr="上方ICON-語譯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052513"/>
            <a:ext cx="13303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9" name="Picture 8" descr="上方ICON-段落大意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1052513"/>
            <a:ext cx="13303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0" name="Picture 9" descr="下ICON-課堂Q&amp;A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1052513"/>
            <a:ext cx="13763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1" name="Picture 8" descr="1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2060575"/>
            <a:ext cx="341313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2" name="Picture 7" descr="2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2060575"/>
            <a:ext cx="341312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3" name="Picture 13" descr="5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3016250"/>
            <a:ext cx="341313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4" name="Picture 11" descr="3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2997200"/>
            <a:ext cx="341312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5" name="Picture 12" descr="4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3016250"/>
            <a:ext cx="341313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6" name="Picture 5" descr="8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5013325"/>
            <a:ext cx="341312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7" name="Picture 14" descr="6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4024313"/>
            <a:ext cx="341313" cy="34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8" name="Picture 6" descr="7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4024313"/>
            <a:ext cx="341312" cy="34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9409" name="Group 25"/>
          <p:cNvGrpSpPr>
            <a:grpSpLocks/>
          </p:cNvGrpSpPr>
          <p:nvPr/>
        </p:nvGrpSpPr>
        <p:grpSpPr bwMode="auto">
          <a:xfrm>
            <a:off x="2268538" y="3975100"/>
            <a:ext cx="431800" cy="390525"/>
            <a:chOff x="113" y="1117"/>
            <a:chExt cx="272" cy="246"/>
          </a:xfrm>
        </p:grpSpPr>
        <p:sp>
          <p:nvSpPr>
            <p:cNvPr id="59436" name="文字方塊 3"/>
            <p:cNvSpPr txBox="1">
              <a:spLocks noChangeArrowheads="1"/>
            </p:cNvSpPr>
            <p:nvPr/>
          </p:nvSpPr>
          <p:spPr bwMode="auto">
            <a:xfrm>
              <a:off x="113" y="1117"/>
              <a:ext cx="231" cy="2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>
              <a:spAutoFit/>
            </a:bodyPr>
            <a:lstStyle>
              <a:lvl1pPr>
                <a:defRPr kumimoji="1" sz="20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1pPr>
              <a:lvl2pPr marL="742950" indent="-285750">
                <a:defRPr kumimoji="1" sz="28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2pPr>
              <a:lvl3pPr marL="1143000" indent="-228600">
                <a:defRPr kumimoji="1" sz="16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3pPr>
              <a:lvl4pPr marL="1600200" indent="-228600">
                <a:defRPr kumimoji="1" sz="14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4pPr>
              <a:lvl5pPr marL="2057400" indent="-22860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5pPr>
              <a:lvl6pPr marL="25146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6pPr>
              <a:lvl7pPr marL="29718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7pPr>
              <a:lvl8pPr marL="34290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8pPr>
              <a:lvl9pPr marL="38862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9pPr>
            </a:lstStyle>
            <a:p>
              <a:r>
                <a:rPr lang="zh-TW" altLang="en-US" sz="1200">
                  <a:solidFill>
                    <a:schemeClr val="tx1"/>
                  </a:solidFill>
                  <a:latin typeface="Arial" pitchFamily="34" charset="0"/>
                  <a:ea typeface="標楷體" pitchFamily="65" charset="-120"/>
                </a:rPr>
                <a:t>ㄓㄨ</a:t>
              </a:r>
            </a:p>
          </p:txBody>
        </p:sp>
        <p:pic>
          <p:nvPicPr>
            <p:cNvPr id="59437" name="Picture 28" descr="D:\City\公事\THE PEOPLE\10202\102-PPT-II修訂\注音ICON\黑-三聲-小.png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" y="1162"/>
              <a:ext cx="136" cy="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9410" name="Group 28"/>
          <p:cNvGrpSpPr>
            <a:grpSpLocks/>
          </p:cNvGrpSpPr>
          <p:nvPr/>
        </p:nvGrpSpPr>
        <p:grpSpPr bwMode="auto">
          <a:xfrm>
            <a:off x="1908175" y="4983163"/>
            <a:ext cx="431800" cy="390525"/>
            <a:chOff x="340" y="890"/>
            <a:chExt cx="272" cy="246"/>
          </a:xfrm>
        </p:grpSpPr>
        <p:sp>
          <p:nvSpPr>
            <p:cNvPr id="59434" name="文字方塊 6"/>
            <p:cNvSpPr txBox="1">
              <a:spLocks noChangeArrowheads="1"/>
            </p:cNvSpPr>
            <p:nvPr/>
          </p:nvSpPr>
          <p:spPr bwMode="auto">
            <a:xfrm>
              <a:off x="340" y="890"/>
              <a:ext cx="231" cy="2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>
              <a:spAutoFit/>
            </a:bodyPr>
            <a:lstStyle>
              <a:lvl1pPr>
                <a:defRPr kumimoji="1" sz="20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1pPr>
              <a:lvl2pPr marL="742950" indent="-285750">
                <a:defRPr kumimoji="1" sz="28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2pPr>
              <a:lvl3pPr marL="1143000" indent="-228600">
                <a:defRPr kumimoji="1" sz="16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3pPr>
              <a:lvl4pPr marL="1600200" indent="-228600">
                <a:defRPr kumimoji="1" sz="14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4pPr>
              <a:lvl5pPr marL="2057400" indent="-22860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5pPr>
              <a:lvl6pPr marL="25146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6pPr>
              <a:lvl7pPr marL="29718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7pPr>
              <a:lvl8pPr marL="34290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8pPr>
              <a:lvl9pPr marL="38862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9pPr>
            </a:lstStyle>
            <a:p>
              <a:r>
                <a:rPr lang="zh-TW" altLang="en-US" sz="1200">
                  <a:solidFill>
                    <a:schemeClr val="tx1"/>
                  </a:solidFill>
                  <a:latin typeface="Arial" pitchFamily="34" charset="0"/>
                  <a:ea typeface="標楷體" pitchFamily="65" charset="-120"/>
                </a:rPr>
                <a:t>ㄈㄨ</a:t>
              </a:r>
            </a:p>
          </p:txBody>
        </p:sp>
        <p:pic>
          <p:nvPicPr>
            <p:cNvPr id="59435" name="Picture 43" descr="D:\City\公事\THE PEOPLE\10202\102-PPT-II修訂\注音ICON\黑-二聲-小.png"/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" y="935"/>
              <a:ext cx="136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9411" name="Group 31"/>
          <p:cNvGrpSpPr>
            <a:grpSpLocks/>
          </p:cNvGrpSpPr>
          <p:nvPr/>
        </p:nvGrpSpPr>
        <p:grpSpPr bwMode="auto">
          <a:xfrm>
            <a:off x="7956550" y="4868863"/>
            <a:ext cx="431800" cy="539750"/>
            <a:chOff x="612" y="1071"/>
            <a:chExt cx="272" cy="340"/>
          </a:xfrm>
        </p:grpSpPr>
        <p:sp>
          <p:nvSpPr>
            <p:cNvPr id="59432" name="文字方塊 3"/>
            <p:cNvSpPr txBox="1">
              <a:spLocks noChangeArrowheads="1"/>
            </p:cNvSpPr>
            <p:nvPr/>
          </p:nvSpPr>
          <p:spPr bwMode="auto">
            <a:xfrm>
              <a:off x="612" y="1071"/>
              <a:ext cx="231" cy="3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>
              <a:spAutoFit/>
            </a:bodyPr>
            <a:lstStyle>
              <a:lvl1pPr>
                <a:defRPr kumimoji="1" sz="20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1pPr>
              <a:lvl2pPr marL="742950" indent="-285750">
                <a:defRPr kumimoji="1" sz="28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2pPr>
              <a:lvl3pPr marL="1143000" indent="-228600">
                <a:defRPr kumimoji="1" sz="16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3pPr>
              <a:lvl4pPr marL="1600200" indent="-228600">
                <a:defRPr kumimoji="1" sz="14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4pPr>
              <a:lvl5pPr marL="2057400" indent="-22860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5pPr>
              <a:lvl6pPr marL="25146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6pPr>
              <a:lvl7pPr marL="29718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7pPr>
              <a:lvl8pPr marL="34290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8pPr>
              <a:lvl9pPr marL="38862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9pPr>
            </a:lstStyle>
            <a:p>
              <a:r>
                <a:rPr lang="zh-TW" altLang="en-US" sz="1200">
                  <a:solidFill>
                    <a:schemeClr val="tx1"/>
                  </a:solidFill>
                  <a:latin typeface="Arial" pitchFamily="34" charset="0"/>
                  <a:ea typeface="標楷體" pitchFamily="65" charset="-120"/>
                </a:rPr>
                <a:t>ㄒㄧㄢ</a:t>
              </a:r>
            </a:p>
          </p:txBody>
        </p:sp>
        <p:pic>
          <p:nvPicPr>
            <p:cNvPr id="59433" name="Picture 28" descr="D:\City\公事\THE PEOPLE\10202\102-PPT-II修訂\注音ICON\黑-三聲-小.png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8" y="1207"/>
              <a:ext cx="136" cy="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61290" name="Rectangle 10"/>
          <p:cNvSpPr>
            <a:spLocks noChangeArrowheads="1"/>
          </p:cNvSpPr>
          <p:nvPr/>
        </p:nvSpPr>
        <p:spPr bwMode="auto">
          <a:xfrm>
            <a:off x="1908175" y="1773238"/>
            <a:ext cx="1150938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100">
                <a:solidFill>
                  <a:srgbClr val="0066FF"/>
                </a:solidFill>
                <a:latin typeface="Arial" pitchFamily="34" charset="0"/>
                <a:ea typeface="微軟正黑體" pitchFamily="34" charset="-120"/>
              </a:rPr>
              <a:t>互相輕視</a:t>
            </a:r>
          </a:p>
        </p:txBody>
      </p:sp>
      <p:sp>
        <p:nvSpPr>
          <p:cNvPr id="15" name="文字方塊 14"/>
          <p:cNvSpPr txBox="1">
            <a:spLocks noChangeArrowheads="1"/>
          </p:cNvSpPr>
          <p:nvPr/>
        </p:nvSpPr>
        <p:spPr bwMode="auto">
          <a:xfrm>
            <a:off x="1908175" y="2133600"/>
            <a:ext cx="8636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kumimoji="1" sz="20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1pPr>
            <a:lvl2pPr marL="742950" indent="-285750">
              <a:defRPr kumimoji="1" sz="28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2pPr>
            <a:lvl3pPr marL="1143000" indent="-228600">
              <a:defRPr kumimoji="1" sz="16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3pPr>
            <a:lvl4pPr marL="1600200" indent="-228600">
              <a:defRPr kumimoji="1" sz="14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4pPr>
            <a:lvl5pPr marL="2057400" indent="-22860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5pPr>
            <a:lvl6pPr marL="2514600" indent="-228600" eaLnBrk="0" hangingPunct="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6pPr>
            <a:lvl7pPr marL="2971800" indent="-228600" eaLnBrk="0" hangingPunct="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7pPr>
            <a:lvl8pPr marL="3429000" indent="-228600" eaLnBrk="0" hangingPunct="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8pPr>
            <a:lvl9pPr marL="3886200" indent="-228600" eaLnBrk="0" hangingPunct="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9pPr>
          </a:lstStyle>
          <a:p>
            <a:r>
              <a:rPr lang="zh-TW" altLang="en-US" sz="1800" b="0">
                <a:solidFill>
                  <a:schemeClr val="tx1"/>
                </a:solidFill>
                <a:latin typeface="Arial" pitchFamily="34" charset="0"/>
              </a:rPr>
              <a:t>　　　　                                              　　　　　　　　　            　　　　　　　　</a:t>
            </a:r>
          </a:p>
        </p:txBody>
      </p:sp>
      <p:sp>
        <p:nvSpPr>
          <p:cNvPr id="2" name="Rectangle 10"/>
          <p:cNvSpPr>
            <a:spLocks noChangeArrowheads="1"/>
          </p:cNvSpPr>
          <p:nvPr/>
        </p:nvSpPr>
        <p:spPr bwMode="auto">
          <a:xfrm>
            <a:off x="5184775" y="1739900"/>
            <a:ext cx="3779838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r>
              <a:rPr lang="zh-TW" altLang="en-US" sz="2100">
                <a:solidFill>
                  <a:srgbClr val="0066FF"/>
                </a:solidFill>
                <a:latin typeface="Arial" pitchFamily="34" charset="0"/>
                <a:ea typeface="微軟正黑體" pitchFamily="34" charset="-120"/>
              </a:rPr>
              <a:t>比起。之，助詞，無義。於，比</a:t>
            </a:r>
          </a:p>
        </p:txBody>
      </p:sp>
      <p:sp>
        <p:nvSpPr>
          <p:cNvPr id="3" name="文字方塊 14"/>
          <p:cNvSpPr txBox="1">
            <a:spLocks noChangeArrowheads="1"/>
          </p:cNvSpPr>
          <p:nvPr/>
        </p:nvSpPr>
        <p:spPr bwMode="auto">
          <a:xfrm>
            <a:off x="6372225" y="2133600"/>
            <a:ext cx="79216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kumimoji="1" sz="20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1pPr>
            <a:lvl2pPr marL="742950" indent="-285750">
              <a:defRPr kumimoji="1" sz="28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2pPr>
            <a:lvl3pPr marL="1143000" indent="-228600">
              <a:defRPr kumimoji="1" sz="16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3pPr>
            <a:lvl4pPr marL="1600200" indent="-228600">
              <a:defRPr kumimoji="1" sz="14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4pPr>
            <a:lvl5pPr marL="2057400" indent="-22860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5pPr>
            <a:lvl6pPr marL="2514600" indent="-228600" eaLnBrk="0" hangingPunct="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6pPr>
            <a:lvl7pPr marL="2971800" indent="-228600" eaLnBrk="0" hangingPunct="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7pPr>
            <a:lvl8pPr marL="3429000" indent="-228600" eaLnBrk="0" hangingPunct="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8pPr>
            <a:lvl9pPr marL="3886200" indent="-228600" eaLnBrk="0" hangingPunct="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9pPr>
          </a:lstStyle>
          <a:p>
            <a:r>
              <a:rPr lang="zh-TW" altLang="en-US" sz="1800" b="0">
                <a:solidFill>
                  <a:schemeClr val="tx1"/>
                </a:solidFill>
                <a:latin typeface="Arial" pitchFamily="34" charset="0"/>
              </a:rPr>
              <a:t>　　　　                                              　　　　　　　　　            　　　　　　　　</a:t>
            </a:r>
          </a:p>
        </p:txBody>
      </p:sp>
      <p:sp>
        <p:nvSpPr>
          <p:cNvPr id="4" name="Rectangle 10"/>
          <p:cNvSpPr>
            <a:spLocks noChangeArrowheads="1"/>
          </p:cNvSpPr>
          <p:nvPr/>
        </p:nvSpPr>
        <p:spPr bwMode="auto">
          <a:xfrm>
            <a:off x="4356100" y="1773238"/>
            <a:ext cx="6477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100">
                <a:solidFill>
                  <a:srgbClr val="0066FF"/>
                </a:solidFill>
                <a:latin typeface="Arial" pitchFamily="34" charset="0"/>
                <a:ea typeface="微軟正黑體" pitchFamily="34" charset="-120"/>
              </a:rPr>
              <a:t>如此</a:t>
            </a:r>
          </a:p>
        </p:txBody>
      </p:sp>
      <p:sp>
        <p:nvSpPr>
          <p:cNvPr id="5" name="文字方塊 14"/>
          <p:cNvSpPr txBox="1">
            <a:spLocks noChangeArrowheads="1"/>
          </p:cNvSpPr>
          <p:nvPr/>
        </p:nvSpPr>
        <p:spPr bwMode="auto">
          <a:xfrm>
            <a:off x="4356100" y="2133600"/>
            <a:ext cx="4318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kumimoji="1" sz="20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1pPr>
            <a:lvl2pPr marL="742950" indent="-285750">
              <a:defRPr kumimoji="1" sz="28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2pPr>
            <a:lvl3pPr marL="1143000" indent="-228600">
              <a:defRPr kumimoji="1" sz="16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3pPr>
            <a:lvl4pPr marL="1600200" indent="-228600">
              <a:defRPr kumimoji="1" sz="14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4pPr>
            <a:lvl5pPr marL="2057400" indent="-22860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5pPr>
            <a:lvl6pPr marL="2514600" indent="-228600" eaLnBrk="0" hangingPunct="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6pPr>
            <a:lvl7pPr marL="2971800" indent="-228600" eaLnBrk="0" hangingPunct="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7pPr>
            <a:lvl8pPr marL="3429000" indent="-228600" eaLnBrk="0" hangingPunct="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8pPr>
            <a:lvl9pPr marL="3886200" indent="-228600" eaLnBrk="0" hangingPunct="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9pPr>
          </a:lstStyle>
          <a:p>
            <a:r>
              <a:rPr lang="zh-TW" altLang="en-US" sz="1800" b="0">
                <a:solidFill>
                  <a:schemeClr val="tx1"/>
                </a:solidFill>
                <a:latin typeface="Arial" pitchFamily="34" charset="0"/>
              </a:rPr>
              <a:t>　　　　                                              　　　　　　　　　            　　　　　　　　</a:t>
            </a:r>
          </a:p>
        </p:txBody>
      </p:sp>
      <p:sp>
        <p:nvSpPr>
          <p:cNvPr id="6" name="Rectangle 10"/>
          <p:cNvSpPr>
            <a:spLocks noChangeArrowheads="1"/>
          </p:cNvSpPr>
          <p:nvPr/>
        </p:nvSpPr>
        <p:spPr bwMode="auto">
          <a:xfrm>
            <a:off x="323850" y="2708275"/>
            <a:ext cx="316865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100">
                <a:solidFill>
                  <a:srgbClr val="0066FF"/>
                </a:solidFill>
                <a:latin typeface="Arial" pitchFamily="34" charset="0"/>
                <a:ea typeface="微軟正黑體" pitchFamily="34" charset="-120"/>
              </a:rPr>
              <a:t>肯定語氣，表停頓或結束</a:t>
            </a:r>
          </a:p>
        </p:txBody>
      </p:sp>
      <p:sp>
        <p:nvSpPr>
          <p:cNvPr id="7" name="文字方塊 14"/>
          <p:cNvSpPr txBox="1">
            <a:spLocks noChangeArrowheads="1"/>
          </p:cNvSpPr>
          <p:nvPr/>
        </p:nvSpPr>
        <p:spPr bwMode="auto">
          <a:xfrm>
            <a:off x="2339975" y="3082925"/>
            <a:ext cx="4318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kumimoji="1" sz="20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1pPr>
            <a:lvl2pPr marL="742950" indent="-285750">
              <a:defRPr kumimoji="1" sz="28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2pPr>
            <a:lvl3pPr marL="1143000" indent="-228600">
              <a:defRPr kumimoji="1" sz="16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3pPr>
            <a:lvl4pPr marL="1600200" indent="-228600">
              <a:defRPr kumimoji="1" sz="14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4pPr>
            <a:lvl5pPr marL="2057400" indent="-22860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5pPr>
            <a:lvl6pPr marL="2514600" indent="-228600" eaLnBrk="0" hangingPunct="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6pPr>
            <a:lvl7pPr marL="2971800" indent="-228600" eaLnBrk="0" hangingPunct="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7pPr>
            <a:lvl8pPr marL="3429000" indent="-228600" eaLnBrk="0" hangingPunct="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8pPr>
            <a:lvl9pPr marL="3886200" indent="-228600" eaLnBrk="0" hangingPunct="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9pPr>
          </a:lstStyle>
          <a:p>
            <a:r>
              <a:rPr lang="zh-TW" altLang="en-US" sz="1800" b="0">
                <a:solidFill>
                  <a:schemeClr val="tx1"/>
                </a:solidFill>
                <a:latin typeface="Arial" pitchFamily="34" charset="0"/>
              </a:rPr>
              <a:t>　　　　                                              　　　　　　　　　            　　　　　　　　</a:t>
            </a:r>
          </a:p>
        </p:txBody>
      </p:sp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1116013" y="3644900"/>
            <a:ext cx="6477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100">
                <a:solidFill>
                  <a:srgbClr val="0066FF"/>
                </a:solidFill>
                <a:latin typeface="Arial" pitchFamily="34" charset="0"/>
                <a:ea typeface="微軟正黑體" pitchFamily="34" charset="-120"/>
              </a:rPr>
              <a:t>因為</a:t>
            </a:r>
          </a:p>
        </p:txBody>
      </p:sp>
      <p:sp>
        <p:nvSpPr>
          <p:cNvPr id="9" name="文字方塊 14"/>
          <p:cNvSpPr txBox="1">
            <a:spLocks noChangeArrowheads="1"/>
          </p:cNvSpPr>
          <p:nvPr/>
        </p:nvSpPr>
        <p:spPr bwMode="auto">
          <a:xfrm>
            <a:off x="1116013" y="3992563"/>
            <a:ext cx="3587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kumimoji="1" sz="20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1pPr>
            <a:lvl2pPr marL="742950" indent="-285750">
              <a:defRPr kumimoji="1" sz="28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2pPr>
            <a:lvl3pPr marL="1143000" indent="-228600">
              <a:defRPr kumimoji="1" sz="16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3pPr>
            <a:lvl4pPr marL="1600200" indent="-228600">
              <a:defRPr kumimoji="1" sz="14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4pPr>
            <a:lvl5pPr marL="2057400" indent="-22860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5pPr>
            <a:lvl6pPr marL="2514600" indent="-228600" eaLnBrk="0" hangingPunct="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6pPr>
            <a:lvl7pPr marL="2971800" indent="-228600" eaLnBrk="0" hangingPunct="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7pPr>
            <a:lvl8pPr marL="3429000" indent="-228600" eaLnBrk="0" hangingPunct="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8pPr>
            <a:lvl9pPr marL="3886200" indent="-228600" eaLnBrk="0" hangingPunct="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9pPr>
          </a:lstStyle>
          <a:p>
            <a:r>
              <a:rPr lang="zh-TW" altLang="en-US" sz="1800" b="0">
                <a:solidFill>
                  <a:schemeClr val="tx1"/>
                </a:solidFill>
                <a:latin typeface="Arial" pitchFamily="34" charset="0"/>
              </a:rPr>
              <a:t>　　　　                                              　　　　　　　　　            　　　　　　　　</a:t>
            </a:r>
          </a:p>
        </p:txBody>
      </p:sp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323850" y="4652963"/>
            <a:ext cx="6477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100">
                <a:solidFill>
                  <a:srgbClr val="0066FF"/>
                </a:solidFill>
                <a:latin typeface="Arial" pitchFamily="34" charset="0"/>
                <a:ea typeface="微軟正黑體" pitchFamily="34" charset="-120"/>
              </a:rPr>
              <a:t>止</a:t>
            </a:r>
          </a:p>
        </p:txBody>
      </p:sp>
      <p:sp>
        <p:nvSpPr>
          <p:cNvPr id="11" name="文字方塊 14"/>
          <p:cNvSpPr txBox="1">
            <a:spLocks noChangeArrowheads="1"/>
          </p:cNvSpPr>
          <p:nvPr/>
        </p:nvSpPr>
        <p:spPr bwMode="auto">
          <a:xfrm>
            <a:off x="323850" y="5000625"/>
            <a:ext cx="35877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kumimoji="1" sz="20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1pPr>
            <a:lvl2pPr marL="742950" indent="-285750">
              <a:defRPr kumimoji="1" sz="28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2pPr>
            <a:lvl3pPr marL="1143000" indent="-228600">
              <a:defRPr kumimoji="1" sz="16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3pPr>
            <a:lvl4pPr marL="1600200" indent="-228600">
              <a:defRPr kumimoji="1" sz="14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4pPr>
            <a:lvl5pPr marL="2057400" indent="-22860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5pPr>
            <a:lvl6pPr marL="2514600" indent="-228600" eaLnBrk="0" hangingPunct="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6pPr>
            <a:lvl7pPr marL="2971800" indent="-228600" eaLnBrk="0" hangingPunct="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7pPr>
            <a:lvl8pPr marL="3429000" indent="-228600" eaLnBrk="0" hangingPunct="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8pPr>
            <a:lvl9pPr marL="3886200" indent="-228600" eaLnBrk="0" hangingPunct="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9pPr>
          </a:lstStyle>
          <a:p>
            <a:r>
              <a:rPr lang="zh-TW" altLang="en-US" sz="1800" b="0">
                <a:solidFill>
                  <a:schemeClr val="tx1"/>
                </a:solidFill>
                <a:latin typeface="Arial" pitchFamily="34" charset="0"/>
              </a:rPr>
              <a:t>　　　　                                              　　　　　　　　　            　　　　　　　　</a:t>
            </a:r>
          </a:p>
        </p:txBody>
      </p:sp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6804025" y="4678363"/>
            <a:ext cx="6477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100">
                <a:solidFill>
                  <a:srgbClr val="0066FF"/>
                </a:solidFill>
                <a:latin typeface="Arial" pitchFamily="34" charset="0"/>
                <a:ea typeface="微軟正黑體" pitchFamily="34" charset="-120"/>
              </a:rPr>
              <a:t>體裁</a:t>
            </a:r>
          </a:p>
        </p:txBody>
      </p:sp>
      <p:sp>
        <p:nvSpPr>
          <p:cNvPr id="13" name="文字方塊 14"/>
          <p:cNvSpPr txBox="1">
            <a:spLocks noChangeArrowheads="1"/>
          </p:cNvSpPr>
          <p:nvPr/>
        </p:nvSpPr>
        <p:spPr bwMode="auto">
          <a:xfrm>
            <a:off x="6804025" y="5026025"/>
            <a:ext cx="35877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kumimoji="1" sz="20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1pPr>
            <a:lvl2pPr marL="742950" indent="-285750">
              <a:defRPr kumimoji="1" sz="28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2pPr>
            <a:lvl3pPr marL="1143000" indent="-228600">
              <a:defRPr kumimoji="1" sz="16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3pPr>
            <a:lvl4pPr marL="1600200" indent="-228600">
              <a:defRPr kumimoji="1" sz="14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4pPr>
            <a:lvl5pPr marL="2057400" indent="-22860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5pPr>
            <a:lvl6pPr marL="2514600" indent="-228600" eaLnBrk="0" hangingPunct="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6pPr>
            <a:lvl7pPr marL="2971800" indent="-228600" eaLnBrk="0" hangingPunct="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7pPr>
            <a:lvl8pPr marL="3429000" indent="-228600" eaLnBrk="0" hangingPunct="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8pPr>
            <a:lvl9pPr marL="3886200" indent="-228600" eaLnBrk="0" hangingPunct="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9pPr>
          </a:lstStyle>
          <a:p>
            <a:r>
              <a:rPr lang="zh-TW" altLang="en-US" sz="1800" b="0">
                <a:solidFill>
                  <a:schemeClr val="tx1"/>
                </a:solidFill>
                <a:latin typeface="Arial" pitchFamily="34" charset="0"/>
              </a:rPr>
              <a:t>　　　　                                              　　　　　　　　　            　　　　　　　　</a:t>
            </a:r>
          </a:p>
        </p:txBody>
      </p:sp>
      <p:sp>
        <p:nvSpPr>
          <p:cNvPr id="1761298" name="Rectangle 18"/>
          <p:cNvSpPr>
            <a:spLocks noChangeArrowheads="1"/>
          </p:cNvSpPr>
          <p:nvPr/>
        </p:nvSpPr>
        <p:spPr bwMode="auto">
          <a:xfrm>
            <a:off x="685800" y="5445125"/>
            <a:ext cx="41021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100">
                <a:solidFill>
                  <a:srgbClr val="339933"/>
                </a:solidFill>
                <a:latin typeface="Arial" pitchFamily="34" charset="0"/>
                <a:ea typeface="微軟正黑體" pitchFamily="34" charset="-120"/>
              </a:rPr>
              <a:t>言傅毅作文不善剪裁，有冗長之病</a:t>
            </a:r>
          </a:p>
        </p:txBody>
      </p:sp>
      <p:pic>
        <p:nvPicPr>
          <p:cNvPr id="1761299" name="Picture 19" descr="下標籤-意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445125"/>
            <a:ext cx="21431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9699" name="Rectangle 51"/>
          <p:cNvSpPr>
            <a:spLocks noChangeArrowheads="1"/>
          </p:cNvSpPr>
          <p:nvPr/>
        </p:nvSpPr>
        <p:spPr bwMode="auto">
          <a:xfrm>
            <a:off x="3995738" y="2824163"/>
            <a:ext cx="3111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000" b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●</a:t>
            </a:r>
          </a:p>
        </p:txBody>
      </p:sp>
      <p:pic>
        <p:nvPicPr>
          <p:cNvPr id="1732638" name="Picture 30" descr="下標籤-修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0350" y="3500438"/>
            <a:ext cx="21431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文字方塊 48"/>
          <p:cNvSpPr txBox="1">
            <a:spLocks noChangeArrowheads="1"/>
          </p:cNvSpPr>
          <p:nvPr/>
        </p:nvSpPr>
        <p:spPr bwMode="auto">
          <a:xfrm>
            <a:off x="4354513" y="3468688"/>
            <a:ext cx="1946275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kumimoji="1" sz="20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1pPr>
            <a:lvl2pPr marL="742950" indent="-285750">
              <a:defRPr kumimoji="1" sz="28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2pPr>
            <a:lvl3pPr marL="1143000" indent="-228600">
              <a:defRPr kumimoji="1" sz="16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3pPr>
            <a:lvl4pPr marL="1600200" indent="-228600">
              <a:defRPr kumimoji="1" sz="14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4pPr>
            <a:lvl5pPr marL="2057400" indent="-22860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5pPr>
            <a:lvl6pPr marL="2514600" indent="-228600" eaLnBrk="0" hangingPunct="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6pPr>
            <a:lvl7pPr marL="2971800" indent="-228600" eaLnBrk="0" hangingPunct="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7pPr>
            <a:lvl8pPr marL="3429000" indent="-228600" eaLnBrk="0" hangingPunct="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8pPr>
            <a:lvl9pPr marL="3886200" indent="-228600" eaLnBrk="0" hangingPunct="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9pPr>
          </a:lstStyle>
          <a:p>
            <a:r>
              <a:rPr lang="zh-TW" altLang="en-US" sz="2100">
                <a:solidFill>
                  <a:srgbClr val="FF0066"/>
                </a:solidFill>
                <a:latin typeface="Arial" pitchFamily="34" charset="0"/>
                <a:ea typeface="微軟正黑體" pitchFamily="34" charset="-120"/>
              </a:rPr>
              <a:t>轉品（形→動）</a:t>
            </a:r>
          </a:p>
        </p:txBody>
      </p:sp>
      <p:pic>
        <p:nvPicPr>
          <p:cNvPr id="59431" name="Picture 22" descr="下標籤-辨">
            <a:hlinkClick r:id="rId27" action="ppaction://hlinksldjump"/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4437063"/>
            <a:ext cx="214312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0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 nodeType="clickPar">
                      <p:stCondLst>
                        <p:cond delay="0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7612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 nodeType="clickPar">
                      <p:stCondLst>
                        <p:cond delay="0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6129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7326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 nodeType="clickPar">
                      <p:stCondLst>
                        <p:cond delay="0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 nodeType="clickPar">
                      <p:stCondLst>
                        <p:cond delay="indefinite"/>
                      </p:stCondLst>
                      <p:childTnLst>
                        <p:par>
                          <p:cTn id="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32638"/>
                  </p:tgtEl>
                </p:cond>
              </p:nextCondLst>
            </p:seq>
          </p:childTnLst>
        </p:cTn>
      </p:par>
    </p:tnLst>
    <p:bldLst>
      <p:bldP spid="1761290" grpId="0"/>
      <p:bldP spid="1761290" grpId="1"/>
      <p:bldP spid="2" grpId="0"/>
      <p:bldP spid="2" grpId="1"/>
      <p:bldP spid="4" grpId="0"/>
      <p:bldP spid="4" grpId="1"/>
      <p:bldP spid="6" grpId="0"/>
      <p:bldP spid="6" grpId="1"/>
      <p:bldP spid="8" grpId="0"/>
      <p:bldP spid="8" grpId="1"/>
      <p:bldP spid="10" grpId="0"/>
      <p:bldP spid="10" grpId="1"/>
      <p:bldP spid="12" grpId="0"/>
      <p:bldP spid="12" grpId="1"/>
      <p:bldP spid="1761298" grpId="0"/>
      <p:bldP spid="1761298" grpId="1"/>
      <p:bldP spid="539699" grpId="0"/>
      <p:bldP spid="539699" grpId="1"/>
      <p:bldP spid="49" grpId="0"/>
      <p:bldP spid="49" grpId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/>
          </p:cNvSpPr>
          <p:nvPr/>
        </p:nvSpPr>
        <p:spPr bwMode="auto">
          <a:xfrm>
            <a:off x="468313" y="-242888"/>
            <a:ext cx="8229600" cy="114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kumimoji="0" lang="zh-TW" altLang="en-US" sz="440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第一段</a:t>
            </a:r>
            <a:endParaRPr kumimoji="0" lang="zh-TW" altLang="en-US" sz="4400" b="0" u="sng">
              <a:solidFill>
                <a:schemeClr val="bg1"/>
              </a:solidFill>
              <a:latin typeface="華康正顏楷體W5" pitchFamily="65" charset="-120"/>
              <a:ea typeface="華康正顏楷體W5" pitchFamily="65" charset="-120"/>
            </a:endParaRPr>
          </a:p>
        </p:txBody>
      </p:sp>
      <p:sp>
        <p:nvSpPr>
          <p:cNvPr id="60419" name="Rectangle 3"/>
          <p:cNvSpPr>
            <a:spLocks/>
          </p:cNvSpPr>
          <p:nvPr/>
        </p:nvSpPr>
        <p:spPr bwMode="auto">
          <a:xfrm>
            <a:off x="111125" y="1495425"/>
            <a:ext cx="8785225" cy="619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>
              <a:lnSpc>
                <a:spcPct val="200000"/>
              </a:lnSpc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None/>
            </a:pPr>
            <a:r>
              <a:rPr lang="zh-TW" altLang="en-US" sz="3200" b="0" u="sng" dirty="0">
                <a:latin typeface="Cambria" pitchFamily="18" charset="0"/>
                <a:ea typeface="標楷體" pitchFamily="65" charset="-120"/>
              </a:rPr>
              <a:t>備善</a:t>
            </a:r>
            <a:r>
              <a:rPr lang="zh-TW" altLang="en-US" sz="3200" b="0" dirty="0">
                <a:latin typeface="Cambria" pitchFamily="18" charset="0"/>
                <a:ea typeface="標楷體" pitchFamily="65" charset="-120"/>
              </a:rPr>
              <a:t>　。是以各</a:t>
            </a:r>
            <a:r>
              <a:rPr lang="zh-TW" altLang="en-US" sz="3200" b="0" dirty="0">
                <a:solidFill>
                  <a:srgbClr val="0066FF"/>
                </a:solidFill>
                <a:latin typeface="Cambria" pitchFamily="18" charset="0"/>
                <a:ea typeface="標楷體" pitchFamily="65" charset="-120"/>
              </a:rPr>
              <a:t>以</a:t>
            </a:r>
            <a:r>
              <a:rPr lang="zh-TW" altLang="en-US" sz="3200" b="0" dirty="0">
                <a:latin typeface="Cambria" pitchFamily="18" charset="0"/>
                <a:ea typeface="標楷體" pitchFamily="65" charset="-120"/>
              </a:rPr>
              <a:t>所長，</a:t>
            </a:r>
            <a:r>
              <a:rPr lang="zh-TW" altLang="en-US" sz="3200" b="0" dirty="0">
                <a:solidFill>
                  <a:srgbClr val="0066FF"/>
                </a:solidFill>
                <a:latin typeface="Cambria" pitchFamily="18" charset="0"/>
                <a:ea typeface="標楷體" pitchFamily="65" charset="-120"/>
              </a:rPr>
              <a:t>相輕所短</a:t>
            </a:r>
            <a:r>
              <a:rPr lang="zh-TW" altLang="en-US" sz="3200" b="0" dirty="0">
                <a:latin typeface="Cambria" pitchFamily="18" charset="0"/>
                <a:ea typeface="標楷體" pitchFamily="65" charset="-120"/>
              </a:rPr>
              <a:t>。</a:t>
            </a:r>
            <a:r>
              <a:rPr lang="zh-TW" altLang="en-US" sz="3200" b="0" u="sng" dirty="0">
                <a:latin typeface="Cambria" pitchFamily="18" charset="0"/>
                <a:ea typeface="標楷體" pitchFamily="65" charset="-120"/>
              </a:rPr>
              <a:t>里語　曰：</a:t>
            </a:r>
          </a:p>
          <a:p>
            <a:pPr eaLnBrk="0">
              <a:lnSpc>
                <a:spcPct val="200000"/>
              </a:lnSpc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None/>
            </a:pPr>
            <a:r>
              <a:rPr lang="zh-TW" altLang="en-US" sz="3200" b="0" u="sng" dirty="0">
                <a:latin typeface="Cambria" pitchFamily="18" charset="0"/>
                <a:ea typeface="標楷體" pitchFamily="65" charset="-120"/>
              </a:rPr>
              <a:t>「家有敝帚　，享之千金　。」</a:t>
            </a:r>
            <a:r>
              <a:rPr lang="zh-TW" altLang="en-US" sz="3200" b="0" u="sng" dirty="0">
                <a:solidFill>
                  <a:srgbClr val="0066FF"/>
                </a:solidFill>
                <a:latin typeface="Cambria" pitchFamily="18" charset="0"/>
                <a:ea typeface="標楷體" pitchFamily="65" charset="-120"/>
              </a:rPr>
              <a:t>斯</a:t>
            </a:r>
            <a:r>
              <a:rPr lang="zh-TW" altLang="en-US" sz="3200" b="0" u="sng" dirty="0">
                <a:latin typeface="Cambria" pitchFamily="18" charset="0"/>
                <a:ea typeface="標楷體" pitchFamily="65" charset="-120"/>
              </a:rPr>
              <a:t>不自見　之</a:t>
            </a:r>
            <a:r>
              <a:rPr lang="zh-TW" altLang="en-US" sz="3200" b="0" u="sng" dirty="0">
                <a:solidFill>
                  <a:srgbClr val="0066FF"/>
                </a:solidFill>
                <a:latin typeface="Cambria" pitchFamily="18" charset="0"/>
                <a:ea typeface="標楷體" pitchFamily="65" charset="-120"/>
              </a:rPr>
              <a:t>患</a:t>
            </a:r>
            <a:r>
              <a:rPr lang="zh-TW" altLang="en-US" sz="3200" b="0" u="sng" dirty="0">
                <a:latin typeface="Cambria" pitchFamily="18" charset="0"/>
                <a:ea typeface="標楷體" pitchFamily="65" charset="-120"/>
              </a:rPr>
              <a:t>也</a:t>
            </a:r>
            <a:r>
              <a:rPr lang="zh-TW" altLang="en-US" sz="3200" b="0" dirty="0">
                <a:latin typeface="Cambria" pitchFamily="18" charset="0"/>
                <a:ea typeface="標楷體" pitchFamily="65" charset="-120"/>
              </a:rPr>
              <a:t>。今之文人：魯國孔融　文舉、廣陵陳琳　孔璋、山陽王粲　仲宣、北海徐幹　偉長、陳留阮　</a:t>
            </a:r>
          </a:p>
        </p:txBody>
      </p:sp>
      <p:pic>
        <p:nvPicPr>
          <p:cNvPr id="60420" name="Picture 7" descr="上方ICON-語譯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1052513"/>
            <a:ext cx="13303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1" name="Picture 10" descr="下一頁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6157913"/>
            <a:ext cx="13684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2" name="Picture 16" descr="11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3068638"/>
            <a:ext cx="341312" cy="34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3" name="Picture 17" descr="12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2850" y="3068638"/>
            <a:ext cx="341313" cy="34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4" name="Picture 18" descr="13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4563" y="4076700"/>
            <a:ext cx="341312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5" name="Picture 10" descr="14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0357" y="4076699"/>
            <a:ext cx="341312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6" name="Picture 12" descr="15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5013325"/>
            <a:ext cx="341312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7" name="Picture 13" descr="16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5032375"/>
            <a:ext cx="341313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0428" name="Group 51"/>
          <p:cNvGrpSpPr>
            <a:grpSpLocks/>
          </p:cNvGrpSpPr>
          <p:nvPr/>
        </p:nvGrpSpPr>
        <p:grpSpPr bwMode="auto">
          <a:xfrm>
            <a:off x="2306638" y="3068638"/>
            <a:ext cx="431800" cy="390525"/>
            <a:chOff x="113" y="1117"/>
            <a:chExt cx="272" cy="246"/>
          </a:xfrm>
        </p:grpSpPr>
        <p:sp>
          <p:nvSpPr>
            <p:cNvPr id="60461" name="文字方塊 3"/>
            <p:cNvSpPr txBox="1">
              <a:spLocks noChangeArrowheads="1"/>
            </p:cNvSpPr>
            <p:nvPr/>
          </p:nvSpPr>
          <p:spPr bwMode="auto">
            <a:xfrm>
              <a:off x="113" y="1117"/>
              <a:ext cx="231" cy="2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>
              <a:spAutoFit/>
            </a:bodyPr>
            <a:lstStyle>
              <a:lvl1pPr>
                <a:defRPr kumimoji="1" sz="20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1pPr>
              <a:lvl2pPr marL="742950" indent="-285750">
                <a:defRPr kumimoji="1" sz="28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2pPr>
              <a:lvl3pPr marL="1143000" indent="-228600">
                <a:defRPr kumimoji="1" sz="16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3pPr>
              <a:lvl4pPr marL="1600200" indent="-228600">
                <a:defRPr kumimoji="1" sz="14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4pPr>
              <a:lvl5pPr marL="2057400" indent="-22860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5pPr>
              <a:lvl6pPr marL="25146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6pPr>
              <a:lvl7pPr marL="29718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7pPr>
              <a:lvl8pPr marL="34290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8pPr>
              <a:lvl9pPr marL="38862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9pPr>
            </a:lstStyle>
            <a:p>
              <a:r>
                <a:rPr lang="zh-TW" altLang="en-US" sz="1200">
                  <a:solidFill>
                    <a:schemeClr val="tx1"/>
                  </a:solidFill>
                  <a:latin typeface="Arial" pitchFamily="34" charset="0"/>
                  <a:ea typeface="標楷體" pitchFamily="65" charset="-120"/>
                </a:rPr>
                <a:t>ㄓㄡ</a:t>
              </a:r>
            </a:p>
          </p:txBody>
        </p:sp>
        <p:pic>
          <p:nvPicPr>
            <p:cNvPr id="60462" name="Picture 28" descr="D:\City\公事\THE PEOPLE\10202\102-PPT-II修訂\注音ICON\黑-三聲-小.png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" y="1162"/>
              <a:ext cx="136" cy="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0429" name="Group 54"/>
          <p:cNvGrpSpPr>
            <a:grpSpLocks/>
          </p:cNvGrpSpPr>
          <p:nvPr/>
        </p:nvGrpSpPr>
        <p:grpSpPr bwMode="auto">
          <a:xfrm>
            <a:off x="8643938" y="4941888"/>
            <a:ext cx="465137" cy="539750"/>
            <a:chOff x="476" y="754"/>
            <a:chExt cx="293" cy="340"/>
          </a:xfrm>
        </p:grpSpPr>
        <p:sp>
          <p:nvSpPr>
            <p:cNvPr id="60459" name="文字方塊 3"/>
            <p:cNvSpPr txBox="1">
              <a:spLocks noChangeArrowheads="1"/>
            </p:cNvSpPr>
            <p:nvPr/>
          </p:nvSpPr>
          <p:spPr bwMode="auto">
            <a:xfrm>
              <a:off x="476" y="754"/>
              <a:ext cx="231" cy="3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>
              <a:spAutoFit/>
            </a:bodyPr>
            <a:lstStyle>
              <a:lvl1pPr>
                <a:defRPr kumimoji="1" sz="20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1pPr>
              <a:lvl2pPr marL="742950" indent="-285750">
                <a:defRPr kumimoji="1" sz="28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2pPr>
              <a:lvl3pPr marL="1143000" indent="-228600">
                <a:defRPr kumimoji="1" sz="16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3pPr>
              <a:lvl4pPr marL="1600200" indent="-228600">
                <a:defRPr kumimoji="1" sz="14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4pPr>
              <a:lvl5pPr marL="2057400" indent="-22860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5pPr>
              <a:lvl6pPr marL="25146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6pPr>
              <a:lvl7pPr marL="29718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7pPr>
              <a:lvl8pPr marL="34290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8pPr>
              <a:lvl9pPr marL="38862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9pPr>
            </a:lstStyle>
            <a:p>
              <a:r>
                <a:rPr lang="zh-TW" altLang="en-US" sz="1200">
                  <a:solidFill>
                    <a:schemeClr val="tx1"/>
                  </a:solidFill>
                  <a:latin typeface="Arial" pitchFamily="34" charset="0"/>
                  <a:ea typeface="標楷體" pitchFamily="65" charset="-120"/>
                </a:rPr>
                <a:t>ㄖㄨㄢ</a:t>
              </a:r>
            </a:p>
          </p:txBody>
        </p:sp>
        <p:pic>
          <p:nvPicPr>
            <p:cNvPr id="60460" name="Picture 28" descr="D:\City\公事\THE PEOPLE\10202\102-PPT-II修訂\注音ICON\黑-三聲-小.png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3" y="873"/>
              <a:ext cx="136" cy="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0430" name="Picture 10" descr="10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2008188"/>
            <a:ext cx="341313" cy="34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31" name="Picture 24" descr="9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038" y="2008188"/>
            <a:ext cx="341312" cy="34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61290" name="Rectangle 10"/>
          <p:cNvSpPr>
            <a:spLocks noChangeArrowheads="1"/>
          </p:cNvSpPr>
          <p:nvPr/>
        </p:nvSpPr>
        <p:spPr bwMode="auto">
          <a:xfrm>
            <a:off x="3059113" y="1654175"/>
            <a:ext cx="6477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100">
                <a:solidFill>
                  <a:srgbClr val="0066FF"/>
                </a:solidFill>
                <a:latin typeface="Arial" pitchFamily="34" charset="0"/>
                <a:ea typeface="微軟正黑體" pitchFamily="34" charset="-120"/>
              </a:rPr>
              <a:t>憑藉</a:t>
            </a:r>
          </a:p>
        </p:txBody>
      </p:sp>
      <p:sp>
        <p:nvSpPr>
          <p:cNvPr id="15" name="文字方塊 14"/>
          <p:cNvSpPr txBox="1">
            <a:spLocks noChangeArrowheads="1"/>
          </p:cNvSpPr>
          <p:nvPr/>
        </p:nvSpPr>
        <p:spPr bwMode="auto">
          <a:xfrm>
            <a:off x="3059113" y="2001838"/>
            <a:ext cx="3587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kumimoji="1" sz="20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1pPr>
            <a:lvl2pPr marL="742950" indent="-285750">
              <a:defRPr kumimoji="1" sz="28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2pPr>
            <a:lvl3pPr marL="1143000" indent="-228600">
              <a:defRPr kumimoji="1" sz="16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3pPr>
            <a:lvl4pPr marL="1600200" indent="-228600">
              <a:defRPr kumimoji="1" sz="14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4pPr>
            <a:lvl5pPr marL="2057400" indent="-22860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5pPr>
            <a:lvl6pPr marL="2514600" indent="-228600" eaLnBrk="0" hangingPunct="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6pPr>
            <a:lvl7pPr marL="2971800" indent="-228600" eaLnBrk="0" hangingPunct="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7pPr>
            <a:lvl8pPr marL="3429000" indent="-228600" eaLnBrk="0" hangingPunct="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8pPr>
            <a:lvl9pPr marL="3886200" indent="-228600" eaLnBrk="0" hangingPunct="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9pPr>
          </a:lstStyle>
          <a:p>
            <a:r>
              <a:rPr lang="zh-TW" altLang="en-US" sz="1800" b="0">
                <a:solidFill>
                  <a:schemeClr val="tx1"/>
                </a:solidFill>
                <a:latin typeface="Arial" pitchFamily="34" charset="0"/>
              </a:rPr>
              <a:t>　　　　                                              　　　　　　　　　            　　　　　　　　</a:t>
            </a:r>
          </a:p>
        </p:txBody>
      </p:sp>
      <p:sp>
        <p:nvSpPr>
          <p:cNvPr id="2" name="Rectangle 10"/>
          <p:cNvSpPr>
            <a:spLocks noChangeArrowheads="1"/>
          </p:cNvSpPr>
          <p:nvPr/>
        </p:nvSpPr>
        <p:spPr bwMode="auto">
          <a:xfrm>
            <a:off x="5940425" y="2781300"/>
            <a:ext cx="6477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100">
                <a:solidFill>
                  <a:srgbClr val="0066FF"/>
                </a:solidFill>
                <a:latin typeface="Arial" pitchFamily="34" charset="0"/>
                <a:ea typeface="微軟正黑體" pitchFamily="34" charset="-120"/>
              </a:rPr>
              <a:t>此</a:t>
            </a:r>
          </a:p>
        </p:txBody>
      </p:sp>
      <p:sp>
        <p:nvSpPr>
          <p:cNvPr id="3" name="文字方塊 14"/>
          <p:cNvSpPr txBox="1">
            <a:spLocks noChangeArrowheads="1"/>
          </p:cNvSpPr>
          <p:nvPr/>
        </p:nvSpPr>
        <p:spPr bwMode="auto">
          <a:xfrm>
            <a:off x="5940425" y="3128963"/>
            <a:ext cx="3587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kumimoji="1" sz="20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1pPr>
            <a:lvl2pPr marL="742950" indent="-285750">
              <a:defRPr kumimoji="1" sz="28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2pPr>
            <a:lvl3pPr marL="1143000" indent="-228600">
              <a:defRPr kumimoji="1" sz="16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3pPr>
            <a:lvl4pPr marL="1600200" indent="-228600">
              <a:defRPr kumimoji="1" sz="14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4pPr>
            <a:lvl5pPr marL="2057400" indent="-22860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5pPr>
            <a:lvl6pPr marL="2514600" indent="-228600" eaLnBrk="0" hangingPunct="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6pPr>
            <a:lvl7pPr marL="2971800" indent="-228600" eaLnBrk="0" hangingPunct="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7pPr>
            <a:lvl8pPr marL="3429000" indent="-228600" eaLnBrk="0" hangingPunct="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8pPr>
            <a:lvl9pPr marL="3886200" indent="-228600" eaLnBrk="0" hangingPunct="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9pPr>
          </a:lstStyle>
          <a:p>
            <a:r>
              <a:rPr lang="zh-TW" altLang="en-US" sz="1800" b="0">
                <a:solidFill>
                  <a:schemeClr val="tx1"/>
                </a:solidFill>
                <a:latin typeface="Arial" pitchFamily="34" charset="0"/>
              </a:rPr>
              <a:t>　　　　                                              　　　　　　　　　            　　　　　　　　</a:t>
            </a:r>
          </a:p>
        </p:txBody>
      </p:sp>
      <p:sp>
        <p:nvSpPr>
          <p:cNvPr id="4" name="Rectangle 10"/>
          <p:cNvSpPr>
            <a:spLocks noChangeArrowheads="1"/>
          </p:cNvSpPr>
          <p:nvPr/>
        </p:nvSpPr>
        <p:spPr bwMode="auto">
          <a:xfrm>
            <a:off x="7381875" y="2781300"/>
            <a:ext cx="15113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100">
                <a:solidFill>
                  <a:srgbClr val="0066FF"/>
                </a:solidFill>
                <a:latin typeface="Arial" pitchFamily="34" charset="0"/>
                <a:ea typeface="微軟正黑體" pitchFamily="34" charset="-120"/>
              </a:rPr>
              <a:t>弊病、毛病</a:t>
            </a:r>
          </a:p>
        </p:txBody>
      </p:sp>
      <p:sp>
        <p:nvSpPr>
          <p:cNvPr id="5" name="文字方塊 14"/>
          <p:cNvSpPr txBox="1">
            <a:spLocks noChangeArrowheads="1"/>
          </p:cNvSpPr>
          <p:nvPr/>
        </p:nvSpPr>
        <p:spPr bwMode="auto">
          <a:xfrm>
            <a:off x="8388350" y="3128963"/>
            <a:ext cx="3587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kumimoji="1" sz="20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1pPr>
            <a:lvl2pPr marL="742950" indent="-285750">
              <a:defRPr kumimoji="1" sz="28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2pPr>
            <a:lvl3pPr marL="1143000" indent="-228600">
              <a:defRPr kumimoji="1" sz="16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3pPr>
            <a:lvl4pPr marL="1600200" indent="-228600">
              <a:defRPr kumimoji="1" sz="14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4pPr>
            <a:lvl5pPr marL="2057400" indent="-22860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5pPr>
            <a:lvl6pPr marL="2514600" indent="-228600" eaLnBrk="0" hangingPunct="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6pPr>
            <a:lvl7pPr marL="2971800" indent="-228600" eaLnBrk="0" hangingPunct="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7pPr>
            <a:lvl8pPr marL="3429000" indent="-228600" eaLnBrk="0" hangingPunct="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8pPr>
            <a:lvl9pPr marL="3886200" indent="-228600" eaLnBrk="0" hangingPunct="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9pPr>
          </a:lstStyle>
          <a:p>
            <a:r>
              <a:rPr lang="zh-TW" altLang="en-US" sz="1800" b="0">
                <a:solidFill>
                  <a:schemeClr val="tx1"/>
                </a:solidFill>
                <a:latin typeface="Arial" pitchFamily="34" charset="0"/>
              </a:rPr>
              <a:t>　　　　                                              　　　　　　　　　            　　　　　　　　</a:t>
            </a:r>
          </a:p>
        </p:txBody>
      </p:sp>
      <p:sp>
        <p:nvSpPr>
          <p:cNvPr id="6" name="Rectangle 10"/>
          <p:cNvSpPr>
            <a:spLocks noChangeArrowheads="1"/>
          </p:cNvSpPr>
          <p:nvPr/>
        </p:nvSpPr>
        <p:spPr bwMode="auto">
          <a:xfrm>
            <a:off x="4716463" y="1700213"/>
            <a:ext cx="338455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100">
                <a:solidFill>
                  <a:srgbClr val="0066FF"/>
                </a:solidFill>
                <a:latin typeface="Arial" pitchFamily="34" charset="0"/>
                <a:ea typeface="微軟正黑體" pitchFamily="34" charset="-120"/>
              </a:rPr>
              <a:t>互相輕視別人的缺點、短處</a:t>
            </a:r>
          </a:p>
        </p:txBody>
      </p:sp>
      <p:sp>
        <p:nvSpPr>
          <p:cNvPr id="7" name="文字方塊 14"/>
          <p:cNvSpPr txBox="1">
            <a:spLocks noChangeArrowheads="1"/>
          </p:cNvSpPr>
          <p:nvPr/>
        </p:nvSpPr>
        <p:spPr bwMode="auto">
          <a:xfrm>
            <a:off x="4787900" y="2047875"/>
            <a:ext cx="15843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kumimoji="1" sz="20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1pPr>
            <a:lvl2pPr marL="742950" indent="-285750">
              <a:defRPr kumimoji="1" sz="28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2pPr>
            <a:lvl3pPr marL="1143000" indent="-228600">
              <a:defRPr kumimoji="1" sz="16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3pPr>
            <a:lvl4pPr marL="1600200" indent="-228600">
              <a:defRPr kumimoji="1" sz="14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4pPr>
            <a:lvl5pPr marL="2057400" indent="-22860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5pPr>
            <a:lvl6pPr marL="2514600" indent="-228600" eaLnBrk="0" hangingPunct="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6pPr>
            <a:lvl7pPr marL="2971800" indent="-228600" eaLnBrk="0" hangingPunct="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7pPr>
            <a:lvl8pPr marL="3429000" indent="-228600" eaLnBrk="0" hangingPunct="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8pPr>
            <a:lvl9pPr marL="3886200" indent="-228600" eaLnBrk="0" hangingPunct="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9pPr>
          </a:lstStyle>
          <a:p>
            <a:r>
              <a:rPr lang="zh-TW" altLang="en-US" sz="1800" b="0">
                <a:solidFill>
                  <a:schemeClr val="tx1"/>
                </a:solidFill>
                <a:latin typeface="Arial" pitchFamily="34" charset="0"/>
              </a:rPr>
              <a:t>　　　　                                              　　　　　　　　　            　　　　　　　　</a:t>
            </a:r>
          </a:p>
        </p:txBody>
      </p:sp>
      <p:sp>
        <p:nvSpPr>
          <p:cNvPr id="1761298" name="Rectangle 18"/>
          <p:cNvSpPr>
            <a:spLocks noChangeArrowheads="1"/>
          </p:cNvSpPr>
          <p:nvPr/>
        </p:nvSpPr>
        <p:spPr bwMode="auto">
          <a:xfrm>
            <a:off x="684213" y="1668463"/>
            <a:ext cx="2232025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100">
                <a:solidFill>
                  <a:srgbClr val="339933"/>
                </a:solidFill>
                <a:latin typeface="Arial" pitchFamily="34" charset="0"/>
                <a:ea typeface="微軟正黑體" pitchFamily="34" charset="-120"/>
              </a:rPr>
              <a:t>因為才性各有所宜</a:t>
            </a:r>
          </a:p>
        </p:txBody>
      </p:sp>
      <p:pic>
        <p:nvPicPr>
          <p:cNvPr id="1761299" name="Picture 19" descr="下標籤-意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2492375"/>
            <a:ext cx="21431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18"/>
          <p:cNvSpPr>
            <a:spLocks noChangeArrowheads="1"/>
          </p:cNvSpPr>
          <p:nvPr/>
        </p:nvSpPr>
        <p:spPr bwMode="auto">
          <a:xfrm>
            <a:off x="611188" y="4476750"/>
            <a:ext cx="6048375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100">
                <a:solidFill>
                  <a:srgbClr val="339933"/>
                </a:solidFill>
                <a:latin typeface="Arial" pitchFamily="34" charset="0"/>
                <a:ea typeface="微軟正黑體" pitchFamily="34" charset="-120"/>
              </a:rPr>
              <a:t>人無自知之明，而好表現自己，意同「目不見睫」</a:t>
            </a:r>
          </a:p>
        </p:txBody>
      </p:sp>
      <p:pic>
        <p:nvPicPr>
          <p:cNvPr id="9" name="Picture 19" descr="下標籤-意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437063"/>
            <a:ext cx="21431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0444" name="Group 26"/>
          <p:cNvGrpSpPr>
            <a:grpSpLocks/>
          </p:cNvGrpSpPr>
          <p:nvPr/>
        </p:nvGrpSpPr>
        <p:grpSpPr bwMode="auto">
          <a:xfrm flipV="1">
            <a:off x="6053931" y="2492375"/>
            <a:ext cx="215900" cy="215900"/>
            <a:chOff x="2154" y="3657"/>
            <a:chExt cx="230" cy="137"/>
          </a:xfrm>
        </p:grpSpPr>
        <p:sp>
          <p:nvSpPr>
            <p:cNvPr id="60457" name="Line 41"/>
            <p:cNvSpPr>
              <a:spLocks noChangeShapeType="1"/>
            </p:cNvSpPr>
            <p:nvPr/>
          </p:nvSpPr>
          <p:spPr bwMode="auto">
            <a:xfrm>
              <a:off x="2154" y="3664"/>
              <a:ext cx="227" cy="0"/>
            </a:xfrm>
            <a:prstGeom prst="line">
              <a:avLst/>
            </a:prstGeom>
            <a:noFill/>
            <a:ln w="25400">
              <a:solidFill>
                <a:srgbClr val="8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60458" name="Line 40"/>
            <p:cNvSpPr>
              <a:spLocks noChangeShapeType="1"/>
            </p:cNvSpPr>
            <p:nvPr/>
          </p:nvSpPr>
          <p:spPr bwMode="auto">
            <a:xfrm flipV="1">
              <a:off x="2384" y="3657"/>
              <a:ext cx="0" cy="137"/>
            </a:xfrm>
            <a:prstGeom prst="line">
              <a:avLst/>
            </a:prstGeom>
            <a:noFill/>
            <a:ln w="25400">
              <a:solidFill>
                <a:srgbClr val="8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</p:grpSp>
      <p:sp>
        <p:nvSpPr>
          <p:cNvPr id="49" name="文字方塊 48"/>
          <p:cNvSpPr txBox="1">
            <a:spLocks noChangeArrowheads="1"/>
          </p:cNvSpPr>
          <p:nvPr/>
        </p:nvSpPr>
        <p:spPr bwMode="auto">
          <a:xfrm>
            <a:off x="3230563" y="2506663"/>
            <a:ext cx="144145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kumimoji="1" sz="20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1pPr>
            <a:lvl2pPr marL="742950" indent="-285750">
              <a:defRPr kumimoji="1" sz="28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2pPr>
            <a:lvl3pPr marL="1143000" indent="-228600">
              <a:defRPr kumimoji="1" sz="16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3pPr>
            <a:lvl4pPr marL="1600200" indent="-228600">
              <a:defRPr kumimoji="1" sz="14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4pPr>
            <a:lvl5pPr marL="2057400" indent="-22860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5pPr>
            <a:lvl6pPr marL="2514600" indent="-228600" eaLnBrk="0" hangingPunct="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6pPr>
            <a:lvl7pPr marL="2971800" indent="-228600" eaLnBrk="0" hangingPunct="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7pPr>
            <a:lvl8pPr marL="3429000" indent="-228600" eaLnBrk="0" hangingPunct="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8pPr>
            <a:lvl9pPr marL="3886200" indent="-228600" eaLnBrk="0" hangingPunct="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kumimoji="0" lang="zh-TW" altLang="en-US" sz="2100" dirty="0">
                <a:solidFill>
                  <a:srgbClr val="FF0066"/>
                </a:solidFill>
                <a:latin typeface="微軟正黑體" pitchFamily="34" charset="-120"/>
                <a:ea typeface="微軟正黑體" pitchFamily="34" charset="-120"/>
              </a:rPr>
              <a:t>映襯</a:t>
            </a:r>
          </a:p>
        </p:txBody>
      </p:sp>
      <p:grpSp>
        <p:nvGrpSpPr>
          <p:cNvPr id="541791" name="Group 95"/>
          <p:cNvGrpSpPr>
            <a:grpSpLocks/>
          </p:cNvGrpSpPr>
          <p:nvPr/>
        </p:nvGrpSpPr>
        <p:grpSpPr bwMode="auto">
          <a:xfrm>
            <a:off x="2738438" y="2506663"/>
            <a:ext cx="404812" cy="346075"/>
            <a:chOff x="793" y="3022"/>
            <a:chExt cx="255" cy="218"/>
          </a:xfrm>
        </p:grpSpPr>
        <p:sp>
          <p:nvSpPr>
            <p:cNvPr id="60455" name="Freeform 29"/>
            <p:cNvSpPr>
              <a:spLocks/>
            </p:cNvSpPr>
            <p:nvPr/>
          </p:nvSpPr>
          <p:spPr bwMode="auto">
            <a:xfrm rot="3755" flipV="1">
              <a:off x="793" y="3022"/>
              <a:ext cx="255" cy="123"/>
            </a:xfrm>
            <a:custGeom>
              <a:avLst/>
              <a:gdLst>
                <a:gd name="T0" fmla="*/ 0 w 124"/>
                <a:gd name="T1" fmla="*/ 2147483647 h 121"/>
                <a:gd name="T2" fmla="*/ 2147483647 w 124"/>
                <a:gd name="T3" fmla="*/ 0 h 121"/>
                <a:gd name="T4" fmla="*/ 2147483647 w 124"/>
                <a:gd name="T5" fmla="*/ 2147483647 h 12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4" h="121">
                  <a:moveTo>
                    <a:pt x="0" y="121"/>
                  </a:moveTo>
                  <a:lnTo>
                    <a:pt x="2" y="0"/>
                  </a:lnTo>
                  <a:lnTo>
                    <a:pt x="124" y="2"/>
                  </a:lnTo>
                </a:path>
              </a:pathLst>
            </a:custGeom>
            <a:noFill/>
            <a:ln w="25400">
              <a:solidFill>
                <a:srgbClr val="800000"/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pic>
          <p:nvPicPr>
            <p:cNvPr id="60456" name="Picture 16" descr="下標籤-修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9" y="3067"/>
              <a:ext cx="135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0447" name="Group 26"/>
          <p:cNvGrpSpPr>
            <a:grpSpLocks/>
          </p:cNvGrpSpPr>
          <p:nvPr/>
        </p:nvGrpSpPr>
        <p:grpSpPr bwMode="auto">
          <a:xfrm flipV="1">
            <a:off x="4367213" y="3644900"/>
            <a:ext cx="215900" cy="215900"/>
            <a:chOff x="2154" y="3657"/>
            <a:chExt cx="230" cy="137"/>
          </a:xfrm>
        </p:grpSpPr>
        <p:sp>
          <p:nvSpPr>
            <p:cNvPr id="60453" name="Line 41"/>
            <p:cNvSpPr>
              <a:spLocks noChangeShapeType="1"/>
            </p:cNvSpPr>
            <p:nvPr/>
          </p:nvSpPr>
          <p:spPr bwMode="auto">
            <a:xfrm>
              <a:off x="2154" y="3664"/>
              <a:ext cx="227" cy="0"/>
            </a:xfrm>
            <a:prstGeom prst="line">
              <a:avLst/>
            </a:prstGeom>
            <a:noFill/>
            <a:ln w="25400">
              <a:solidFill>
                <a:srgbClr val="8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60454" name="Line 40"/>
            <p:cNvSpPr>
              <a:spLocks noChangeShapeType="1"/>
            </p:cNvSpPr>
            <p:nvPr/>
          </p:nvSpPr>
          <p:spPr bwMode="auto">
            <a:xfrm flipV="1">
              <a:off x="2384" y="3657"/>
              <a:ext cx="0" cy="137"/>
            </a:xfrm>
            <a:prstGeom prst="line">
              <a:avLst/>
            </a:prstGeom>
            <a:noFill/>
            <a:ln w="25400">
              <a:solidFill>
                <a:srgbClr val="8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</p:grpSp>
      <p:sp>
        <p:nvSpPr>
          <p:cNvPr id="11" name="文字方塊 48"/>
          <p:cNvSpPr txBox="1">
            <a:spLocks noChangeArrowheads="1"/>
          </p:cNvSpPr>
          <p:nvPr/>
        </p:nvSpPr>
        <p:spPr bwMode="auto">
          <a:xfrm>
            <a:off x="1119188" y="3644900"/>
            <a:ext cx="144145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kumimoji="1" sz="20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1pPr>
            <a:lvl2pPr marL="742950" indent="-285750">
              <a:defRPr kumimoji="1" sz="28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2pPr>
            <a:lvl3pPr marL="1143000" indent="-228600">
              <a:defRPr kumimoji="1" sz="16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3pPr>
            <a:lvl4pPr marL="1600200" indent="-228600">
              <a:defRPr kumimoji="1" sz="14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4pPr>
            <a:lvl5pPr marL="2057400" indent="-22860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5pPr>
            <a:lvl6pPr marL="2514600" indent="-228600" eaLnBrk="0" hangingPunct="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6pPr>
            <a:lvl7pPr marL="2971800" indent="-228600" eaLnBrk="0" hangingPunct="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7pPr>
            <a:lvl8pPr marL="3429000" indent="-228600" eaLnBrk="0" hangingPunct="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8pPr>
            <a:lvl9pPr marL="3886200" indent="-228600" eaLnBrk="0" hangingPunct="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kumimoji="0" lang="zh-TW" altLang="en-US" sz="2100" dirty="0">
                <a:solidFill>
                  <a:srgbClr val="FF0066"/>
                </a:solidFill>
                <a:latin typeface="微軟正黑體" pitchFamily="34" charset="-120"/>
                <a:ea typeface="微軟正黑體" pitchFamily="34" charset="-120"/>
              </a:rPr>
              <a:t>明引、映襯</a:t>
            </a:r>
          </a:p>
        </p:txBody>
      </p:sp>
      <p:grpSp>
        <p:nvGrpSpPr>
          <p:cNvPr id="541798" name="Group 102"/>
          <p:cNvGrpSpPr>
            <a:grpSpLocks/>
          </p:cNvGrpSpPr>
          <p:nvPr/>
        </p:nvGrpSpPr>
        <p:grpSpPr bwMode="auto">
          <a:xfrm>
            <a:off x="624682" y="3644900"/>
            <a:ext cx="404812" cy="346075"/>
            <a:chOff x="793" y="3022"/>
            <a:chExt cx="255" cy="218"/>
          </a:xfrm>
        </p:grpSpPr>
        <p:sp>
          <p:nvSpPr>
            <p:cNvPr id="60451" name="Freeform 29"/>
            <p:cNvSpPr>
              <a:spLocks/>
            </p:cNvSpPr>
            <p:nvPr/>
          </p:nvSpPr>
          <p:spPr bwMode="auto">
            <a:xfrm rot="3755" flipV="1">
              <a:off x="793" y="3022"/>
              <a:ext cx="255" cy="123"/>
            </a:xfrm>
            <a:custGeom>
              <a:avLst/>
              <a:gdLst>
                <a:gd name="T0" fmla="*/ 0 w 124"/>
                <a:gd name="T1" fmla="*/ 2147483647 h 121"/>
                <a:gd name="T2" fmla="*/ 2147483647 w 124"/>
                <a:gd name="T3" fmla="*/ 0 h 121"/>
                <a:gd name="T4" fmla="*/ 2147483647 w 124"/>
                <a:gd name="T5" fmla="*/ 2147483647 h 12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4" h="121">
                  <a:moveTo>
                    <a:pt x="0" y="121"/>
                  </a:moveTo>
                  <a:lnTo>
                    <a:pt x="2" y="0"/>
                  </a:lnTo>
                  <a:lnTo>
                    <a:pt x="124" y="2"/>
                  </a:lnTo>
                </a:path>
              </a:pathLst>
            </a:custGeom>
            <a:noFill/>
            <a:ln w="25400">
              <a:solidFill>
                <a:srgbClr val="800000"/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pic>
          <p:nvPicPr>
            <p:cNvPr id="60452" name="Picture 16" descr="下標籤-修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9" y="3067"/>
              <a:ext cx="135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0450" name="Picture 22" descr="下標籤-辨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3429000"/>
            <a:ext cx="2143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7612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6129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0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5417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 nodeType="clickPar">
                      <p:stCondLst>
                        <p:cond delay="0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179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5417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 nodeType="clickPar">
                      <p:stCondLst>
                        <p:cond delay="0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1798"/>
                  </p:tgtEl>
                </p:cond>
              </p:nextCondLst>
            </p:seq>
          </p:childTnLst>
        </p:cTn>
      </p:par>
    </p:tnLst>
    <p:bldLst>
      <p:bldP spid="1761290" grpId="0"/>
      <p:bldP spid="1761290" grpId="1"/>
      <p:bldP spid="2" grpId="0"/>
      <p:bldP spid="2" grpId="1"/>
      <p:bldP spid="4" grpId="0"/>
      <p:bldP spid="4" grpId="1"/>
      <p:bldP spid="6" grpId="0"/>
      <p:bldP spid="6" grpId="1"/>
      <p:bldP spid="1761298" grpId="0"/>
      <p:bldP spid="1761298" grpId="1"/>
      <p:bldP spid="8" grpId="0"/>
      <p:bldP spid="8" grpId="1"/>
      <p:bldP spid="49" grpId="0"/>
      <p:bldP spid="49" grpId="1"/>
      <p:bldP spid="11" grpId="0"/>
      <p:bldP spid="11" grpId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/>
          </p:cNvSpPr>
          <p:nvPr/>
        </p:nvSpPr>
        <p:spPr bwMode="auto">
          <a:xfrm>
            <a:off x="468313" y="-242888"/>
            <a:ext cx="8229600" cy="114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kumimoji="0" lang="zh-TW" altLang="en-US" sz="440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第一段</a:t>
            </a:r>
            <a:endParaRPr kumimoji="0" lang="zh-TW" altLang="en-US" sz="4400" b="0" u="sng">
              <a:solidFill>
                <a:schemeClr val="bg1"/>
              </a:solidFill>
              <a:latin typeface="華康正顏楷體W5" pitchFamily="65" charset="-120"/>
              <a:ea typeface="華康正顏楷體W5" pitchFamily="65" charset="-120"/>
            </a:endParaRPr>
          </a:p>
        </p:txBody>
      </p:sp>
      <p:pic>
        <p:nvPicPr>
          <p:cNvPr id="61443" name="Picture 3" descr="下一頁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6157913"/>
            <a:ext cx="13684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4" name="Rectangle 3"/>
          <p:cNvSpPr>
            <a:spLocks/>
          </p:cNvSpPr>
          <p:nvPr/>
        </p:nvSpPr>
        <p:spPr bwMode="auto">
          <a:xfrm>
            <a:off x="250825" y="1557338"/>
            <a:ext cx="8785225" cy="619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200000"/>
              </a:lnSpc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None/>
            </a:pPr>
            <a:r>
              <a:rPr lang="zh-TW" altLang="en-US" sz="3200" b="0" dirty="0">
                <a:latin typeface="Cambria" pitchFamily="18" charset="0"/>
                <a:ea typeface="標楷體" pitchFamily="65" charset="-120"/>
              </a:rPr>
              <a:t>瑀　　元瑜、汝南應瑒　德璉　、東平劉楨　公幹。</a:t>
            </a:r>
            <a:r>
              <a:rPr lang="zh-TW" altLang="en-US" sz="3200" b="0" dirty="0">
                <a:solidFill>
                  <a:srgbClr val="0066FF"/>
                </a:solidFill>
                <a:latin typeface="Cambria" pitchFamily="18" charset="0"/>
                <a:ea typeface="標楷體" pitchFamily="65" charset="-120"/>
              </a:rPr>
              <a:t>斯</a:t>
            </a:r>
            <a:r>
              <a:rPr lang="zh-TW" altLang="en-US" sz="3200" b="0" dirty="0">
                <a:latin typeface="Cambria" pitchFamily="18" charset="0"/>
                <a:ea typeface="標楷體" pitchFamily="65" charset="-120"/>
              </a:rPr>
              <a:t>七子　者，</a:t>
            </a:r>
            <a:r>
              <a:rPr lang="zh-TW" altLang="en-US" sz="3200" b="0" u="sng" dirty="0">
                <a:latin typeface="Cambria" pitchFamily="18" charset="0"/>
                <a:ea typeface="標楷體" pitchFamily="65" charset="-120"/>
              </a:rPr>
              <a:t>於學無所遺，於辭無所假</a:t>
            </a:r>
            <a:r>
              <a:rPr lang="zh-TW" altLang="en-US" sz="3200" b="0" dirty="0">
                <a:latin typeface="Cambria" pitchFamily="18" charset="0"/>
                <a:ea typeface="標楷體" pitchFamily="65" charset="-120"/>
              </a:rPr>
              <a:t>　</a:t>
            </a:r>
            <a:r>
              <a:rPr lang="zh-TW" altLang="en-US" sz="3200" b="0" dirty="0" smtClean="0">
                <a:latin typeface="Cambria" pitchFamily="18" charset="0"/>
                <a:ea typeface="標楷體" pitchFamily="65" charset="-120"/>
              </a:rPr>
              <a:t> ，</a:t>
            </a:r>
            <a:endParaRPr lang="zh-TW" altLang="en-US" sz="3200" b="0" dirty="0">
              <a:latin typeface="Cambria" pitchFamily="18" charset="0"/>
              <a:ea typeface="標楷體" pitchFamily="65" charset="-120"/>
            </a:endParaRPr>
          </a:p>
          <a:p>
            <a:pPr eaLnBrk="0">
              <a:lnSpc>
                <a:spcPct val="200000"/>
              </a:lnSpc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None/>
            </a:pPr>
            <a:r>
              <a:rPr lang="zh-TW" altLang="en-US" sz="3200" b="0" u="sng" dirty="0">
                <a:solidFill>
                  <a:srgbClr val="0066FF"/>
                </a:solidFill>
                <a:latin typeface="Cambria" pitchFamily="18" charset="0"/>
                <a:ea typeface="標楷體" pitchFamily="65" charset="-120"/>
              </a:rPr>
              <a:t>咸</a:t>
            </a:r>
            <a:r>
              <a:rPr lang="zh-TW" altLang="en-US" sz="3200" b="0" u="sng" dirty="0">
                <a:latin typeface="Cambria" pitchFamily="18" charset="0"/>
                <a:ea typeface="標楷體" pitchFamily="65" charset="-120"/>
              </a:rPr>
              <a:t>以自騁　驥　騄　　於千里，仰齊足而並馳</a:t>
            </a:r>
            <a:r>
              <a:rPr lang="zh-TW" altLang="en-US" sz="3200" b="0" dirty="0">
                <a:latin typeface="Cambria" pitchFamily="18" charset="0"/>
                <a:ea typeface="標楷體" pitchFamily="65" charset="-120"/>
              </a:rPr>
              <a:t>　</a:t>
            </a:r>
            <a:r>
              <a:rPr lang="zh-TW" altLang="en-US" sz="3200" b="0" dirty="0" smtClean="0">
                <a:latin typeface="Cambria" pitchFamily="18" charset="0"/>
                <a:ea typeface="標楷體" pitchFamily="65" charset="-120"/>
              </a:rPr>
              <a:t>　。</a:t>
            </a:r>
            <a:r>
              <a:rPr lang="zh-TW" altLang="en-US" sz="3200" b="0" dirty="0">
                <a:latin typeface="Cambria" pitchFamily="18" charset="0"/>
                <a:ea typeface="標楷體" pitchFamily="65" charset="-120"/>
              </a:rPr>
              <a:t>以此相服　，亦良難　矣</a:t>
            </a:r>
            <a:r>
              <a:rPr lang="zh-TW" altLang="en-US" sz="3200" b="0" dirty="0" smtClean="0">
                <a:latin typeface="Cambria" pitchFamily="18" charset="0"/>
                <a:ea typeface="標楷體" pitchFamily="65" charset="-120"/>
              </a:rPr>
              <a:t>！　君子</a:t>
            </a:r>
            <a:r>
              <a:rPr lang="zh-TW" altLang="en-US" sz="3200" b="0" dirty="0">
                <a:latin typeface="Cambria" pitchFamily="18" charset="0"/>
                <a:ea typeface="標楷體" pitchFamily="65" charset="-120"/>
              </a:rPr>
              <a:t>審己以度　</a:t>
            </a:r>
          </a:p>
        </p:txBody>
      </p:sp>
      <p:pic>
        <p:nvPicPr>
          <p:cNvPr id="61445" name="Picture 7" descr="上方ICON-語譯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1052513"/>
            <a:ext cx="13303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1446" name="Group 61"/>
          <p:cNvGrpSpPr>
            <a:grpSpLocks/>
          </p:cNvGrpSpPr>
          <p:nvPr/>
        </p:nvGrpSpPr>
        <p:grpSpPr bwMode="auto">
          <a:xfrm>
            <a:off x="1979613" y="4117975"/>
            <a:ext cx="431800" cy="390525"/>
            <a:chOff x="1202" y="1162"/>
            <a:chExt cx="272" cy="246"/>
          </a:xfrm>
        </p:grpSpPr>
        <p:sp>
          <p:nvSpPr>
            <p:cNvPr id="61485" name="文字方塊 3"/>
            <p:cNvSpPr txBox="1">
              <a:spLocks noChangeArrowheads="1"/>
            </p:cNvSpPr>
            <p:nvPr/>
          </p:nvSpPr>
          <p:spPr bwMode="auto">
            <a:xfrm>
              <a:off x="1202" y="1162"/>
              <a:ext cx="231" cy="2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>
              <a:spAutoFit/>
            </a:bodyPr>
            <a:lstStyle>
              <a:lvl1pPr>
                <a:defRPr kumimoji="1" sz="20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1pPr>
              <a:lvl2pPr marL="742950" indent="-285750">
                <a:defRPr kumimoji="1" sz="28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2pPr>
              <a:lvl3pPr marL="1143000" indent="-228600">
                <a:defRPr kumimoji="1" sz="16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3pPr>
              <a:lvl4pPr marL="1600200" indent="-228600">
                <a:defRPr kumimoji="1" sz="14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4pPr>
              <a:lvl5pPr marL="2057400" indent="-22860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5pPr>
              <a:lvl6pPr marL="25146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6pPr>
              <a:lvl7pPr marL="29718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7pPr>
              <a:lvl8pPr marL="34290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8pPr>
              <a:lvl9pPr marL="38862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9pPr>
            </a:lstStyle>
            <a:p>
              <a:r>
                <a:rPr lang="zh-TW" altLang="en-US" sz="1200">
                  <a:solidFill>
                    <a:schemeClr val="tx1"/>
                  </a:solidFill>
                  <a:latin typeface="Arial" pitchFamily="34" charset="0"/>
                  <a:ea typeface="標楷體" pitchFamily="65" charset="-120"/>
                </a:rPr>
                <a:t>ㄔㄥ</a:t>
              </a:r>
            </a:p>
          </p:txBody>
        </p:sp>
        <p:pic>
          <p:nvPicPr>
            <p:cNvPr id="61486" name="Picture 28" descr="D:\City\公事\THE PEOPLE\10202\102-PPT-II修訂\注音ICON\黑-三聲-小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8" y="1207"/>
              <a:ext cx="136" cy="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1447" name="Group 14"/>
          <p:cNvGrpSpPr>
            <a:grpSpLocks/>
          </p:cNvGrpSpPr>
          <p:nvPr/>
        </p:nvGrpSpPr>
        <p:grpSpPr bwMode="auto">
          <a:xfrm>
            <a:off x="2806700" y="4149725"/>
            <a:ext cx="431800" cy="390525"/>
            <a:chOff x="2200" y="1162"/>
            <a:chExt cx="272" cy="246"/>
          </a:xfrm>
        </p:grpSpPr>
        <p:sp>
          <p:nvSpPr>
            <p:cNvPr id="61483" name="文字方塊 4"/>
            <p:cNvSpPr txBox="1">
              <a:spLocks noChangeArrowheads="1"/>
            </p:cNvSpPr>
            <p:nvPr/>
          </p:nvSpPr>
          <p:spPr bwMode="auto">
            <a:xfrm>
              <a:off x="2200" y="1162"/>
              <a:ext cx="231" cy="2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>
              <a:spAutoFit/>
            </a:bodyPr>
            <a:lstStyle>
              <a:lvl1pPr>
                <a:defRPr kumimoji="1" sz="20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1pPr>
              <a:lvl2pPr marL="742950" indent="-285750">
                <a:defRPr kumimoji="1" sz="28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2pPr>
              <a:lvl3pPr marL="1143000" indent="-228600">
                <a:defRPr kumimoji="1" sz="16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3pPr>
              <a:lvl4pPr marL="1600200" indent="-228600">
                <a:defRPr kumimoji="1" sz="14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4pPr>
              <a:lvl5pPr marL="2057400" indent="-22860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5pPr>
              <a:lvl6pPr marL="25146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6pPr>
              <a:lvl7pPr marL="29718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7pPr>
              <a:lvl8pPr marL="34290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8pPr>
              <a:lvl9pPr marL="38862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9pPr>
            </a:lstStyle>
            <a:p>
              <a:r>
                <a:rPr kumimoji="0" lang="zh-TW" altLang="en-US" sz="1200">
                  <a:solidFill>
                    <a:schemeClr val="tx1"/>
                  </a:solidFill>
                  <a:latin typeface="Arial" pitchFamily="34" charset="0"/>
                  <a:ea typeface="標楷體" pitchFamily="65" charset="-120"/>
                </a:rPr>
                <a:t>ㄐ一</a:t>
              </a:r>
              <a:endParaRPr lang="zh-TW" altLang="en-US" sz="1200">
                <a:solidFill>
                  <a:schemeClr val="tx1"/>
                </a:solidFill>
                <a:latin typeface="Arial" pitchFamily="34" charset="0"/>
                <a:ea typeface="標楷體" pitchFamily="65" charset="-120"/>
              </a:endParaRPr>
            </a:p>
          </p:txBody>
        </p:sp>
        <p:pic>
          <p:nvPicPr>
            <p:cNvPr id="61484" name="Picture 45" descr="D:\City\公事\THE PEOPLE\10202\102-PPT-II修訂\注音ICON\黑-四聲-小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6" y="1207"/>
              <a:ext cx="136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1448" name="Group 15"/>
          <p:cNvGrpSpPr>
            <a:grpSpLocks/>
          </p:cNvGrpSpPr>
          <p:nvPr/>
        </p:nvGrpSpPr>
        <p:grpSpPr bwMode="auto">
          <a:xfrm>
            <a:off x="3635375" y="4117975"/>
            <a:ext cx="431800" cy="390525"/>
            <a:chOff x="2200" y="1162"/>
            <a:chExt cx="272" cy="246"/>
          </a:xfrm>
        </p:grpSpPr>
        <p:sp>
          <p:nvSpPr>
            <p:cNvPr id="61481" name="文字方塊 4"/>
            <p:cNvSpPr txBox="1">
              <a:spLocks noChangeArrowheads="1"/>
            </p:cNvSpPr>
            <p:nvPr/>
          </p:nvSpPr>
          <p:spPr bwMode="auto">
            <a:xfrm>
              <a:off x="2200" y="1162"/>
              <a:ext cx="231" cy="2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>
              <a:spAutoFit/>
            </a:bodyPr>
            <a:lstStyle>
              <a:lvl1pPr>
                <a:defRPr kumimoji="1" sz="20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1pPr>
              <a:lvl2pPr marL="742950" indent="-285750">
                <a:defRPr kumimoji="1" sz="28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2pPr>
              <a:lvl3pPr marL="1143000" indent="-228600">
                <a:defRPr kumimoji="1" sz="16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3pPr>
              <a:lvl4pPr marL="1600200" indent="-228600">
                <a:defRPr kumimoji="1" sz="14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4pPr>
              <a:lvl5pPr marL="2057400" indent="-22860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5pPr>
              <a:lvl6pPr marL="25146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6pPr>
              <a:lvl7pPr marL="29718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7pPr>
              <a:lvl8pPr marL="34290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8pPr>
              <a:lvl9pPr marL="38862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9pPr>
            </a:lstStyle>
            <a:p>
              <a:r>
                <a:rPr kumimoji="0" lang="zh-TW" altLang="en-US" sz="1200">
                  <a:solidFill>
                    <a:schemeClr val="tx1"/>
                  </a:solidFill>
                  <a:latin typeface="Arial" pitchFamily="34" charset="0"/>
                  <a:ea typeface="標楷體" pitchFamily="65" charset="-120"/>
                </a:rPr>
                <a:t>ㄌㄨ</a:t>
              </a:r>
              <a:endParaRPr lang="zh-TW" altLang="en-US" sz="1200">
                <a:solidFill>
                  <a:schemeClr val="tx1"/>
                </a:solidFill>
                <a:latin typeface="Arial" pitchFamily="34" charset="0"/>
                <a:ea typeface="標楷體" pitchFamily="65" charset="-120"/>
              </a:endParaRPr>
            </a:p>
          </p:txBody>
        </p:sp>
        <p:pic>
          <p:nvPicPr>
            <p:cNvPr id="61482" name="Picture 45" descr="D:\City\公事\THE PEOPLE\10202\102-PPT-II修訂\注音ICON\黑-四聲-小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6" y="1207"/>
              <a:ext cx="136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1449" name="Picture 25" descr="24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4901" y="5084763"/>
            <a:ext cx="341312" cy="34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50" name="Picture 11" descr="23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7257" y="4091781"/>
            <a:ext cx="341312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51" name="Picture 10" descr="22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4095750"/>
            <a:ext cx="341312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52" name="Picture 14" descr="25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8332" y="5074444"/>
            <a:ext cx="341313" cy="34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1453" name="Group 24"/>
          <p:cNvGrpSpPr>
            <a:grpSpLocks/>
          </p:cNvGrpSpPr>
          <p:nvPr/>
        </p:nvGrpSpPr>
        <p:grpSpPr bwMode="auto">
          <a:xfrm>
            <a:off x="8445500" y="4975225"/>
            <a:ext cx="431800" cy="539750"/>
            <a:chOff x="1610" y="1434"/>
            <a:chExt cx="272" cy="340"/>
          </a:xfrm>
        </p:grpSpPr>
        <p:pic>
          <p:nvPicPr>
            <p:cNvPr id="61479" name="Picture 45" descr="D:\City\公事\THE PEOPLE\10202\102-PPT-II修訂\注音ICON\黑-四聲-小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46" y="1570"/>
              <a:ext cx="136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480" name="文字方塊 4"/>
            <p:cNvSpPr txBox="1">
              <a:spLocks noChangeArrowheads="1"/>
            </p:cNvSpPr>
            <p:nvPr/>
          </p:nvSpPr>
          <p:spPr bwMode="auto">
            <a:xfrm>
              <a:off x="1610" y="1434"/>
              <a:ext cx="231" cy="3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>
              <a:spAutoFit/>
            </a:bodyPr>
            <a:lstStyle>
              <a:lvl1pPr>
                <a:defRPr kumimoji="1" sz="20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1pPr>
              <a:lvl2pPr marL="742950" indent="-285750">
                <a:defRPr kumimoji="1" sz="28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2pPr>
              <a:lvl3pPr marL="1143000" indent="-228600">
                <a:defRPr kumimoji="1" sz="16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3pPr>
              <a:lvl4pPr marL="1600200" indent="-228600">
                <a:defRPr kumimoji="1" sz="14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4pPr>
              <a:lvl5pPr marL="2057400" indent="-22860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5pPr>
              <a:lvl6pPr marL="25146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6pPr>
              <a:lvl7pPr marL="29718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7pPr>
              <a:lvl8pPr marL="34290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8pPr>
              <a:lvl9pPr marL="38862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9pPr>
            </a:lstStyle>
            <a:p>
              <a:r>
                <a:rPr lang="zh-TW" altLang="en-US" sz="1200" dirty="0">
                  <a:solidFill>
                    <a:schemeClr val="tx1"/>
                  </a:solidFill>
                  <a:latin typeface="Arial" pitchFamily="34" charset="0"/>
                  <a:ea typeface="標楷體" pitchFamily="65" charset="-120"/>
                </a:rPr>
                <a:t>ㄉㄨㄛ</a:t>
              </a:r>
            </a:p>
          </p:txBody>
        </p:sp>
      </p:grpSp>
      <p:pic>
        <p:nvPicPr>
          <p:cNvPr id="61454" name="Picture 9" descr="21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3902" y="3023394"/>
            <a:ext cx="341313" cy="34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55" name="Picture 11" descr="17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2079625"/>
            <a:ext cx="341313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56" name="Picture 20" descr="18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2457" y="2070894"/>
            <a:ext cx="341312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57" name="Picture 21" descr="19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013" y="2008981"/>
            <a:ext cx="341312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58" name="Picture 22" descr="20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4900" y="3068638"/>
            <a:ext cx="341313" cy="34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1459" name="Group 52"/>
          <p:cNvGrpSpPr>
            <a:grpSpLocks/>
          </p:cNvGrpSpPr>
          <p:nvPr/>
        </p:nvGrpSpPr>
        <p:grpSpPr bwMode="auto">
          <a:xfrm>
            <a:off x="755650" y="2106613"/>
            <a:ext cx="431800" cy="314325"/>
            <a:chOff x="113" y="1071"/>
            <a:chExt cx="272" cy="198"/>
          </a:xfrm>
        </p:grpSpPr>
        <p:sp>
          <p:nvSpPr>
            <p:cNvPr id="61477" name="文字方塊 3"/>
            <p:cNvSpPr txBox="1">
              <a:spLocks noChangeArrowheads="1"/>
            </p:cNvSpPr>
            <p:nvPr/>
          </p:nvSpPr>
          <p:spPr bwMode="auto">
            <a:xfrm>
              <a:off x="113" y="1117"/>
              <a:ext cx="231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>
              <a:spAutoFit/>
            </a:bodyPr>
            <a:lstStyle>
              <a:lvl1pPr>
                <a:defRPr kumimoji="1" sz="20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1pPr>
              <a:lvl2pPr marL="742950" indent="-285750">
                <a:defRPr kumimoji="1" sz="28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2pPr>
              <a:lvl3pPr marL="1143000" indent="-228600">
                <a:defRPr kumimoji="1" sz="16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3pPr>
              <a:lvl4pPr marL="1600200" indent="-228600">
                <a:defRPr kumimoji="1" sz="14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4pPr>
              <a:lvl5pPr marL="2057400" indent="-22860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5pPr>
              <a:lvl6pPr marL="25146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6pPr>
              <a:lvl7pPr marL="29718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7pPr>
              <a:lvl8pPr marL="34290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8pPr>
              <a:lvl9pPr marL="38862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9pPr>
            </a:lstStyle>
            <a:p>
              <a:r>
                <a:rPr lang="zh-TW" altLang="en-US" sz="1200">
                  <a:solidFill>
                    <a:schemeClr val="tx1"/>
                  </a:solidFill>
                  <a:latin typeface="Arial" pitchFamily="34" charset="0"/>
                  <a:ea typeface="標楷體" pitchFamily="65" charset="-120"/>
                </a:rPr>
                <a:t>ㄩ</a:t>
              </a:r>
            </a:p>
          </p:txBody>
        </p:sp>
        <p:pic>
          <p:nvPicPr>
            <p:cNvPr id="61478" name="Picture 28" descr="D:\City\公事\THE PEOPLE\10202\102-PPT-II修訂\注音ICON\黑-三聲-小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" y="1071"/>
              <a:ext cx="136" cy="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1460" name="Group 55"/>
          <p:cNvGrpSpPr>
            <a:grpSpLocks/>
          </p:cNvGrpSpPr>
          <p:nvPr/>
        </p:nvGrpSpPr>
        <p:grpSpPr bwMode="auto">
          <a:xfrm>
            <a:off x="5614988" y="1989138"/>
            <a:ext cx="433387" cy="539750"/>
            <a:chOff x="3515" y="2931"/>
            <a:chExt cx="273" cy="340"/>
          </a:xfrm>
        </p:grpSpPr>
        <p:sp>
          <p:nvSpPr>
            <p:cNvPr id="61475" name="文字方塊 6"/>
            <p:cNvSpPr txBox="1">
              <a:spLocks noChangeArrowheads="1"/>
            </p:cNvSpPr>
            <p:nvPr/>
          </p:nvSpPr>
          <p:spPr bwMode="auto">
            <a:xfrm>
              <a:off x="3515" y="2931"/>
              <a:ext cx="231" cy="3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>
              <a:spAutoFit/>
            </a:bodyPr>
            <a:lstStyle>
              <a:lvl1pPr>
                <a:defRPr kumimoji="1" sz="20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1pPr>
              <a:lvl2pPr marL="742950" indent="-285750">
                <a:defRPr kumimoji="1" sz="28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2pPr>
              <a:lvl3pPr marL="1143000" indent="-228600">
                <a:defRPr kumimoji="1" sz="16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3pPr>
              <a:lvl4pPr marL="1600200" indent="-228600">
                <a:defRPr kumimoji="1" sz="14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4pPr>
              <a:lvl5pPr marL="2057400" indent="-22860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5pPr>
              <a:lvl6pPr marL="25146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6pPr>
              <a:lvl7pPr marL="29718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7pPr>
              <a:lvl8pPr marL="34290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8pPr>
              <a:lvl9pPr marL="38862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9pPr>
            </a:lstStyle>
            <a:p>
              <a:r>
                <a:rPr lang="zh-TW" altLang="en-US" sz="1200">
                  <a:solidFill>
                    <a:schemeClr val="tx1"/>
                  </a:solidFill>
                  <a:latin typeface="Arial" pitchFamily="34" charset="0"/>
                  <a:ea typeface="標楷體" pitchFamily="65" charset="-120"/>
                </a:rPr>
                <a:t>ㄌㄧㄢ</a:t>
              </a:r>
            </a:p>
          </p:txBody>
        </p:sp>
        <p:pic>
          <p:nvPicPr>
            <p:cNvPr id="61476" name="Picture 43" descr="D:\City\公事\THE PEOPLE\10202\102-PPT-II修訂\注音ICON\黑-二聲-小.png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52" y="3022"/>
              <a:ext cx="136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1461" name="Group 58"/>
          <p:cNvGrpSpPr>
            <a:grpSpLocks/>
          </p:cNvGrpSpPr>
          <p:nvPr/>
        </p:nvGrpSpPr>
        <p:grpSpPr bwMode="auto">
          <a:xfrm>
            <a:off x="7958138" y="2924175"/>
            <a:ext cx="465137" cy="539750"/>
            <a:chOff x="5012" y="3566"/>
            <a:chExt cx="293" cy="340"/>
          </a:xfrm>
        </p:grpSpPr>
        <p:sp>
          <p:nvSpPr>
            <p:cNvPr id="61473" name="文字方塊 3"/>
            <p:cNvSpPr txBox="1">
              <a:spLocks noChangeArrowheads="1"/>
            </p:cNvSpPr>
            <p:nvPr/>
          </p:nvSpPr>
          <p:spPr bwMode="auto">
            <a:xfrm>
              <a:off x="5012" y="3566"/>
              <a:ext cx="231" cy="3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>
              <a:spAutoFit/>
            </a:bodyPr>
            <a:lstStyle>
              <a:lvl1pPr>
                <a:defRPr kumimoji="1" sz="20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1pPr>
              <a:lvl2pPr marL="742950" indent="-285750">
                <a:defRPr kumimoji="1" sz="28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2pPr>
              <a:lvl3pPr marL="1143000" indent="-228600">
                <a:defRPr kumimoji="1" sz="16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3pPr>
              <a:lvl4pPr marL="1600200" indent="-228600">
                <a:defRPr kumimoji="1" sz="14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4pPr>
              <a:lvl5pPr marL="2057400" indent="-22860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5pPr>
              <a:lvl6pPr marL="25146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6pPr>
              <a:lvl7pPr marL="29718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7pPr>
              <a:lvl8pPr marL="34290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8pPr>
              <a:lvl9pPr marL="38862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9pPr>
            </a:lstStyle>
            <a:p>
              <a:r>
                <a:rPr lang="zh-TW" altLang="en-US" sz="1200" dirty="0">
                  <a:solidFill>
                    <a:schemeClr val="tx1"/>
                  </a:solidFill>
                  <a:latin typeface="Arial" pitchFamily="34" charset="0"/>
                  <a:ea typeface="標楷體" pitchFamily="65" charset="-120"/>
                </a:rPr>
                <a:t>ㄐㄧㄚ</a:t>
              </a:r>
            </a:p>
          </p:txBody>
        </p:sp>
        <p:pic>
          <p:nvPicPr>
            <p:cNvPr id="61474" name="Picture 28" descr="D:\City\公事\THE PEOPLE\10202\102-PPT-II修訂\注音ICON\黑-三聲-小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69" y="3685"/>
              <a:ext cx="136" cy="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61290" name="Rectangle 10"/>
          <p:cNvSpPr>
            <a:spLocks noChangeArrowheads="1"/>
          </p:cNvSpPr>
          <p:nvPr/>
        </p:nvSpPr>
        <p:spPr bwMode="auto">
          <a:xfrm>
            <a:off x="1222375" y="2704307"/>
            <a:ext cx="32385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100" dirty="0">
                <a:solidFill>
                  <a:srgbClr val="0066FF"/>
                </a:solidFill>
                <a:latin typeface="Arial" pitchFamily="34" charset="0"/>
                <a:ea typeface="微軟正黑體" pitchFamily="34" charset="-120"/>
              </a:rPr>
              <a:t>此</a:t>
            </a:r>
          </a:p>
        </p:txBody>
      </p:sp>
      <p:sp>
        <p:nvSpPr>
          <p:cNvPr id="15" name="文字方塊 14"/>
          <p:cNvSpPr txBox="1">
            <a:spLocks noChangeArrowheads="1"/>
          </p:cNvSpPr>
          <p:nvPr/>
        </p:nvSpPr>
        <p:spPr bwMode="auto">
          <a:xfrm>
            <a:off x="1187450" y="3082925"/>
            <a:ext cx="35877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kumimoji="1" sz="20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1pPr>
            <a:lvl2pPr marL="742950" indent="-285750">
              <a:defRPr kumimoji="1" sz="28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2pPr>
            <a:lvl3pPr marL="1143000" indent="-228600">
              <a:defRPr kumimoji="1" sz="16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3pPr>
            <a:lvl4pPr marL="1600200" indent="-228600">
              <a:defRPr kumimoji="1" sz="14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4pPr>
            <a:lvl5pPr marL="2057400" indent="-22860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5pPr>
            <a:lvl6pPr marL="2514600" indent="-228600" eaLnBrk="0" hangingPunct="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6pPr>
            <a:lvl7pPr marL="2971800" indent="-228600" eaLnBrk="0" hangingPunct="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7pPr>
            <a:lvl8pPr marL="3429000" indent="-228600" eaLnBrk="0" hangingPunct="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8pPr>
            <a:lvl9pPr marL="3886200" indent="-228600" eaLnBrk="0" hangingPunct="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9pPr>
          </a:lstStyle>
          <a:p>
            <a:r>
              <a:rPr lang="zh-TW" altLang="en-US" sz="1800" b="0">
                <a:solidFill>
                  <a:schemeClr val="tx1"/>
                </a:solidFill>
                <a:latin typeface="Arial" pitchFamily="34" charset="0"/>
              </a:rPr>
              <a:t>　　　　                                              　　　　　　　　　            　　　　　　　　</a:t>
            </a:r>
          </a:p>
        </p:txBody>
      </p:sp>
      <p:sp>
        <p:nvSpPr>
          <p:cNvPr id="2" name="Rectangle 10"/>
          <p:cNvSpPr>
            <a:spLocks noChangeArrowheads="1"/>
          </p:cNvSpPr>
          <p:nvPr/>
        </p:nvSpPr>
        <p:spPr bwMode="auto">
          <a:xfrm>
            <a:off x="5472112" y="4724400"/>
            <a:ext cx="863799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100" dirty="0" smtClean="0">
                <a:solidFill>
                  <a:srgbClr val="0066FF"/>
                </a:solidFill>
                <a:latin typeface="Arial" pitchFamily="34" charset="0"/>
                <a:ea typeface="微軟正黑體" pitchFamily="34" charset="-120"/>
              </a:rPr>
              <a:t>發語詞</a:t>
            </a:r>
            <a:endParaRPr lang="zh-TW" altLang="en-US" sz="2100" dirty="0">
              <a:solidFill>
                <a:srgbClr val="0066FF"/>
              </a:solidFill>
              <a:latin typeface="Arial" pitchFamily="34" charset="0"/>
              <a:ea typeface="微軟正黑體" pitchFamily="34" charset="-120"/>
            </a:endParaRPr>
          </a:p>
        </p:txBody>
      </p:sp>
      <p:sp>
        <p:nvSpPr>
          <p:cNvPr id="3" name="文字方塊 14"/>
          <p:cNvSpPr txBox="1">
            <a:spLocks noChangeArrowheads="1"/>
          </p:cNvSpPr>
          <p:nvPr/>
        </p:nvSpPr>
        <p:spPr bwMode="auto">
          <a:xfrm>
            <a:off x="5292725" y="5145088"/>
            <a:ext cx="3587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kumimoji="1" sz="20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1pPr>
            <a:lvl2pPr marL="742950" indent="-285750">
              <a:defRPr kumimoji="1" sz="28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2pPr>
            <a:lvl3pPr marL="1143000" indent="-228600">
              <a:defRPr kumimoji="1" sz="16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3pPr>
            <a:lvl4pPr marL="1600200" indent="-228600">
              <a:defRPr kumimoji="1" sz="14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4pPr>
            <a:lvl5pPr marL="2057400" indent="-22860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5pPr>
            <a:lvl6pPr marL="2514600" indent="-228600" eaLnBrk="0" hangingPunct="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6pPr>
            <a:lvl7pPr marL="2971800" indent="-228600" eaLnBrk="0" hangingPunct="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7pPr>
            <a:lvl8pPr marL="3429000" indent="-228600" eaLnBrk="0" hangingPunct="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8pPr>
            <a:lvl9pPr marL="3886200" indent="-228600" eaLnBrk="0" hangingPunct="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9pPr>
          </a:lstStyle>
          <a:p>
            <a:r>
              <a:rPr lang="zh-TW" altLang="en-US" sz="1800" b="0">
                <a:solidFill>
                  <a:schemeClr val="tx1"/>
                </a:solidFill>
                <a:latin typeface="Arial" pitchFamily="34" charset="0"/>
              </a:rPr>
              <a:t>　　　　                                              　　　　　　　　　            　　　　　　　　</a:t>
            </a:r>
          </a:p>
        </p:txBody>
      </p:sp>
      <p:sp>
        <p:nvSpPr>
          <p:cNvPr id="4" name="Rectangle 10"/>
          <p:cNvSpPr>
            <a:spLocks noChangeArrowheads="1"/>
          </p:cNvSpPr>
          <p:nvPr/>
        </p:nvSpPr>
        <p:spPr bwMode="auto">
          <a:xfrm>
            <a:off x="395288" y="3814763"/>
            <a:ext cx="1081087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100">
                <a:solidFill>
                  <a:srgbClr val="0066FF"/>
                </a:solidFill>
                <a:latin typeface="Arial" pitchFamily="34" charset="0"/>
                <a:ea typeface="微軟正黑體" pitchFamily="34" charset="-120"/>
              </a:rPr>
              <a:t>皆、全</a:t>
            </a:r>
          </a:p>
        </p:txBody>
      </p:sp>
      <p:sp>
        <p:nvSpPr>
          <p:cNvPr id="5" name="文字方塊 14"/>
          <p:cNvSpPr txBox="1">
            <a:spLocks noChangeArrowheads="1"/>
          </p:cNvSpPr>
          <p:nvPr/>
        </p:nvSpPr>
        <p:spPr bwMode="auto">
          <a:xfrm>
            <a:off x="395288" y="4162425"/>
            <a:ext cx="35877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kumimoji="1" sz="20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1pPr>
            <a:lvl2pPr marL="742950" indent="-285750">
              <a:defRPr kumimoji="1" sz="28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2pPr>
            <a:lvl3pPr marL="1143000" indent="-228600">
              <a:defRPr kumimoji="1" sz="16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3pPr>
            <a:lvl4pPr marL="1600200" indent="-228600">
              <a:defRPr kumimoji="1" sz="14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4pPr>
            <a:lvl5pPr marL="2057400" indent="-22860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5pPr>
            <a:lvl6pPr marL="2514600" indent="-228600" eaLnBrk="0" hangingPunct="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6pPr>
            <a:lvl7pPr marL="2971800" indent="-228600" eaLnBrk="0" hangingPunct="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7pPr>
            <a:lvl8pPr marL="3429000" indent="-228600" eaLnBrk="0" hangingPunct="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8pPr>
            <a:lvl9pPr marL="3886200" indent="-228600" eaLnBrk="0" hangingPunct="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9pPr>
          </a:lstStyle>
          <a:p>
            <a:r>
              <a:rPr lang="zh-TW" altLang="en-US" sz="1800" b="0">
                <a:solidFill>
                  <a:schemeClr val="tx1"/>
                </a:solidFill>
                <a:latin typeface="Arial" pitchFamily="34" charset="0"/>
              </a:rPr>
              <a:t>　　　　                                              　　　　　　　　　            　　　　　　　　</a:t>
            </a:r>
          </a:p>
        </p:txBody>
      </p:sp>
      <p:sp>
        <p:nvSpPr>
          <p:cNvPr id="1761298" name="Rectangle 18"/>
          <p:cNvSpPr>
            <a:spLocks noChangeArrowheads="1"/>
          </p:cNvSpPr>
          <p:nvPr/>
        </p:nvSpPr>
        <p:spPr bwMode="auto">
          <a:xfrm>
            <a:off x="3636963" y="3468688"/>
            <a:ext cx="25908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100">
                <a:solidFill>
                  <a:srgbClr val="339933"/>
                </a:solidFill>
                <a:latin typeface="Arial" pitchFamily="34" charset="0"/>
                <a:ea typeface="微軟正黑體" pitchFamily="34" charset="-120"/>
              </a:rPr>
              <a:t>學問淵博，自創新詞</a:t>
            </a:r>
          </a:p>
        </p:txBody>
      </p:sp>
      <p:pic>
        <p:nvPicPr>
          <p:cNvPr id="1761299" name="Picture 19" descr="下標籤-意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5263" y="3429000"/>
            <a:ext cx="21431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8"/>
          <p:cNvSpPr>
            <a:spLocks noChangeArrowheads="1"/>
          </p:cNvSpPr>
          <p:nvPr/>
        </p:nvSpPr>
        <p:spPr bwMode="auto">
          <a:xfrm>
            <a:off x="395288" y="4508500"/>
            <a:ext cx="3024187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100">
                <a:solidFill>
                  <a:srgbClr val="339933"/>
                </a:solidFill>
                <a:latin typeface="Arial" pitchFamily="34" charset="0"/>
                <a:ea typeface="微軟正黑體" pitchFamily="34" charset="-120"/>
              </a:rPr>
              <a:t>七子各恃其才，互不相讓</a:t>
            </a:r>
          </a:p>
        </p:txBody>
      </p:sp>
      <p:pic>
        <p:nvPicPr>
          <p:cNvPr id="7" name="Picture 19" descr="下標籤-意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50" y="4508500"/>
            <a:ext cx="2143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2" name="Picture 22" descr="下標籤-辨">
            <a:hlinkClick r:id="rId23" action="ppaction://hlinksldjump"/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7693" y="5460206"/>
            <a:ext cx="21431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文字方塊 7"/>
          <p:cNvSpPr txBox="1"/>
          <p:nvPr/>
        </p:nvSpPr>
        <p:spPr>
          <a:xfrm>
            <a:off x="5527749" y="4930200"/>
            <a:ext cx="5411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0" dirty="0" smtClean="0">
                <a:solidFill>
                  <a:srgbClr val="0066FF"/>
                </a:solidFill>
                <a:latin typeface="Cambria" pitchFamily="18" charset="0"/>
                <a:ea typeface="標楷體" pitchFamily="65" charset="-120"/>
              </a:rPr>
              <a:t>蓋</a:t>
            </a:r>
            <a:endParaRPr lang="zh-TW" altLang="en-US" sz="3200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7612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6129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761290" grpId="0"/>
      <p:bldP spid="1761290" grpId="1"/>
      <p:bldP spid="2" grpId="0"/>
      <p:bldP spid="2" grpId="1"/>
      <p:bldP spid="4" grpId="0"/>
      <p:bldP spid="4" grpId="1"/>
      <p:bldP spid="1761298" grpId="0"/>
      <p:bldP spid="1761298" grpId="1"/>
      <p:bldP spid="6" grpId="0"/>
      <p:bldP spid="6" grpId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/>
          </p:cNvSpPr>
          <p:nvPr/>
        </p:nvSpPr>
        <p:spPr bwMode="auto">
          <a:xfrm>
            <a:off x="468313" y="-242888"/>
            <a:ext cx="8229600" cy="114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kumimoji="0" lang="zh-TW" altLang="en-US" sz="440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第一段</a:t>
            </a:r>
            <a:endParaRPr kumimoji="0" lang="zh-TW" altLang="en-US" sz="4400" b="0" u="sng">
              <a:solidFill>
                <a:schemeClr val="bg1"/>
              </a:solidFill>
              <a:latin typeface="華康正顏楷體W5" pitchFamily="65" charset="-120"/>
              <a:ea typeface="華康正顏楷體W5" pitchFamily="65" charset="-120"/>
            </a:endParaRPr>
          </a:p>
        </p:txBody>
      </p:sp>
      <p:pic>
        <p:nvPicPr>
          <p:cNvPr id="62467" name="圖片 17" descr="下方ICON-回目次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525" y="6021388"/>
            <a:ext cx="104298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8" name="Picture 6" descr="上方ICON-語譯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3838" y="1052513"/>
            <a:ext cx="13303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9" name="Rectangle 3"/>
          <p:cNvSpPr>
            <a:spLocks/>
          </p:cNvSpPr>
          <p:nvPr/>
        </p:nvSpPr>
        <p:spPr bwMode="auto">
          <a:xfrm>
            <a:off x="179388" y="1557338"/>
            <a:ext cx="8785225" cy="434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>
              <a:lnSpc>
                <a:spcPct val="200000"/>
              </a:lnSpc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None/>
            </a:pPr>
            <a:r>
              <a:rPr lang="zh-TW" altLang="en-US" sz="3200" b="0" dirty="0">
                <a:latin typeface="Cambria" pitchFamily="18" charset="0"/>
                <a:ea typeface="標楷體" pitchFamily="65" charset="-120"/>
              </a:rPr>
              <a:t>人　，故能免於斯累　　，而作</a:t>
            </a:r>
            <a:r>
              <a:rPr lang="en-US" altLang="zh-TW" sz="3200" b="0" dirty="0">
                <a:latin typeface="Cambria" pitchFamily="18" charset="0"/>
                <a:ea typeface="標楷體" pitchFamily="65" charset="-120"/>
              </a:rPr>
              <a:t>〈</a:t>
            </a:r>
            <a:r>
              <a:rPr lang="zh-TW" altLang="en-US" sz="3200" b="0" dirty="0">
                <a:latin typeface="Cambria" pitchFamily="18" charset="0"/>
                <a:ea typeface="標楷體" pitchFamily="65" charset="-120"/>
              </a:rPr>
              <a:t>論文</a:t>
            </a:r>
            <a:r>
              <a:rPr lang="en-US" altLang="zh-TW" sz="3200" b="0" dirty="0">
                <a:latin typeface="Cambria" pitchFamily="18" charset="0"/>
                <a:ea typeface="標楷體" pitchFamily="65" charset="-120"/>
              </a:rPr>
              <a:t>〉</a:t>
            </a:r>
            <a:r>
              <a:rPr lang="zh-TW" altLang="en-US" sz="3200" b="0" dirty="0">
                <a:latin typeface="Cambria" pitchFamily="18" charset="0"/>
                <a:ea typeface="標楷體" pitchFamily="65" charset="-120"/>
              </a:rPr>
              <a:t>。</a:t>
            </a:r>
          </a:p>
          <a:p>
            <a:pPr>
              <a:lnSpc>
                <a:spcPct val="200000"/>
              </a:lnSpc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None/>
            </a:pPr>
            <a:endParaRPr lang="zh-TW" altLang="en-US" sz="3200" b="0" dirty="0">
              <a:latin typeface="Cambria" pitchFamily="18" charset="0"/>
              <a:ea typeface="標楷體" pitchFamily="65" charset="-120"/>
            </a:endParaRPr>
          </a:p>
          <a:p>
            <a:pPr>
              <a:lnSpc>
                <a:spcPct val="200000"/>
              </a:lnSpc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None/>
            </a:pPr>
            <a:endParaRPr lang="zh-TW" altLang="en-US" sz="3200" b="0" dirty="0">
              <a:latin typeface="Cambria" pitchFamily="18" charset="0"/>
              <a:ea typeface="標楷體" pitchFamily="65" charset="-120"/>
            </a:endParaRPr>
          </a:p>
          <a:p>
            <a:pPr>
              <a:lnSpc>
                <a:spcPct val="200000"/>
              </a:lnSpc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None/>
            </a:pPr>
            <a:r>
              <a:rPr lang="zh-TW" altLang="en-US" sz="2800" b="0" dirty="0">
                <a:solidFill>
                  <a:srgbClr val="6666FF"/>
                </a:solidFill>
                <a:latin typeface="Cambria" pitchFamily="18" charset="0"/>
                <a:ea typeface="標楷體" pitchFamily="65" charset="-120"/>
              </a:rPr>
              <a:t>                                                                   ◎建安七子圖</a:t>
            </a:r>
          </a:p>
        </p:txBody>
      </p:sp>
      <p:pic>
        <p:nvPicPr>
          <p:cNvPr id="62470" name="Picture 12" descr="27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2060575"/>
            <a:ext cx="341312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1" name="Picture 15" descr="26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2060575"/>
            <a:ext cx="341312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2472" name="Group 12"/>
          <p:cNvGrpSpPr>
            <a:grpSpLocks/>
          </p:cNvGrpSpPr>
          <p:nvPr/>
        </p:nvGrpSpPr>
        <p:grpSpPr bwMode="auto">
          <a:xfrm>
            <a:off x="3924300" y="2060575"/>
            <a:ext cx="431800" cy="390525"/>
            <a:chOff x="476" y="1434"/>
            <a:chExt cx="272" cy="246"/>
          </a:xfrm>
        </p:grpSpPr>
        <p:sp>
          <p:nvSpPr>
            <p:cNvPr id="62475" name="文字方塊 4"/>
            <p:cNvSpPr txBox="1">
              <a:spLocks noChangeArrowheads="1"/>
            </p:cNvSpPr>
            <p:nvPr/>
          </p:nvSpPr>
          <p:spPr bwMode="auto">
            <a:xfrm>
              <a:off x="476" y="1434"/>
              <a:ext cx="231" cy="2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>
              <a:spAutoFit/>
            </a:bodyPr>
            <a:lstStyle>
              <a:lvl1pPr>
                <a:defRPr kumimoji="1" sz="20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1pPr>
              <a:lvl2pPr marL="742950" indent="-285750">
                <a:defRPr kumimoji="1" sz="28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2pPr>
              <a:lvl3pPr marL="1143000" indent="-228600">
                <a:defRPr kumimoji="1" sz="16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3pPr>
              <a:lvl4pPr marL="1600200" indent="-228600">
                <a:defRPr kumimoji="1" sz="14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4pPr>
              <a:lvl5pPr marL="2057400" indent="-22860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5pPr>
              <a:lvl6pPr marL="25146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6pPr>
              <a:lvl7pPr marL="29718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7pPr>
              <a:lvl8pPr marL="34290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8pPr>
              <a:lvl9pPr marL="38862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9pPr>
            </a:lstStyle>
            <a:p>
              <a:r>
                <a:rPr kumimoji="0" lang="zh-TW" altLang="en-US" sz="1200">
                  <a:solidFill>
                    <a:schemeClr val="tx1"/>
                  </a:solidFill>
                  <a:latin typeface="Arial" pitchFamily="34" charset="0"/>
                  <a:ea typeface="標楷體" pitchFamily="65" charset="-120"/>
                </a:rPr>
                <a:t>ㄌㄟ</a:t>
              </a:r>
              <a:endParaRPr lang="zh-TW" altLang="en-US" sz="1200">
                <a:solidFill>
                  <a:schemeClr val="tx1"/>
                </a:solidFill>
                <a:latin typeface="Arial" pitchFamily="34" charset="0"/>
                <a:ea typeface="標楷體" pitchFamily="65" charset="-120"/>
              </a:endParaRPr>
            </a:p>
          </p:txBody>
        </p:sp>
        <p:pic>
          <p:nvPicPr>
            <p:cNvPr id="62476" name="Picture 45" descr="D:\City\公事\THE PEOPLE\10202\102-PPT-II修訂\注音ICON\黑-四聲-小.pn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" y="1480"/>
              <a:ext cx="136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2473" name="Picture 15" descr="下一頁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3525" y="5589588"/>
            <a:ext cx="13684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4" name="Picture 16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708275"/>
            <a:ext cx="4938712" cy="301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/>
          </p:cNvSpPr>
          <p:nvPr/>
        </p:nvSpPr>
        <p:spPr bwMode="auto">
          <a:xfrm>
            <a:off x="468313" y="-242888"/>
            <a:ext cx="8229600" cy="114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kumimoji="0" lang="zh-TW" altLang="en-US" sz="440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第二段</a:t>
            </a:r>
            <a:endParaRPr kumimoji="0" lang="zh-TW" altLang="en-US" sz="4400" b="0" u="sng">
              <a:solidFill>
                <a:schemeClr val="bg1"/>
              </a:solidFill>
              <a:latin typeface="華康正顏楷體W5" pitchFamily="65" charset="-120"/>
              <a:ea typeface="華康正顏楷體W5" pitchFamily="65" charset="-120"/>
            </a:endParaRPr>
          </a:p>
        </p:txBody>
      </p:sp>
      <p:pic>
        <p:nvPicPr>
          <p:cNvPr id="63491" name="Picture 3" descr="下一頁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462" y="5731671"/>
            <a:ext cx="13684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2" name="Picture 5" descr="上方ICON-段析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1052513"/>
            <a:ext cx="13303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3" name="Picture 6" descr="上方ICON-語譯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052513"/>
            <a:ext cx="13303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4" name="Picture 7" descr="上方ICON-段落大意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1052513"/>
            <a:ext cx="13303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5" name="Picture 8" descr="下ICON-課堂Q&amp;A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1052513"/>
            <a:ext cx="13763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6" name="Rectangle 3"/>
          <p:cNvSpPr>
            <a:spLocks/>
          </p:cNvSpPr>
          <p:nvPr/>
        </p:nvSpPr>
        <p:spPr bwMode="auto">
          <a:xfrm>
            <a:off x="179388" y="1557338"/>
            <a:ext cx="8785225" cy="434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>
              <a:lnSpc>
                <a:spcPct val="200000"/>
              </a:lnSpc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None/>
            </a:pPr>
            <a:r>
              <a:rPr lang="zh-TW" altLang="en-US" sz="3200" b="0" dirty="0">
                <a:latin typeface="Cambria" pitchFamily="18" charset="0"/>
                <a:ea typeface="標楷體" pitchFamily="65" charset="-120"/>
              </a:rPr>
              <a:t>　　王粲長　於辭賦，徐幹</a:t>
            </a:r>
            <a:r>
              <a:rPr lang="zh-TW" altLang="en-US" sz="3200" b="0" dirty="0">
                <a:solidFill>
                  <a:srgbClr val="0066FF"/>
                </a:solidFill>
                <a:latin typeface="Cambria" pitchFamily="18" charset="0"/>
                <a:ea typeface="標楷體" pitchFamily="65" charset="-120"/>
              </a:rPr>
              <a:t>時</a:t>
            </a:r>
            <a:r>
              <a:rPr lang="zh-TW" altLang="en-US" sz="3200" b="0" dirty="0">
                <a:latin typeface="Cambria" pitchFamily="18" charset="0"/>
                <a:ea typeface="標楷體" pitchFamily="65" charset="-120"/>
              </a:rPr>
              <a:t>有齊氣　，然粲之匹　　也。如粲之</a:t>
            </a:r>
            <a:r>
              <a:rPr lang="en-US" altLang="zh-TW" sz="3200" b="0" dirty="0">
                <a:latin typeface="Cambria" pitchFamily="18" charset="0"/>
                <a:ea typeface="標楷體" pitchFamily="65" charset="-120"/>
              </a:rPr>
              <a:t>〈</a:t>
            </a:r>
            <a:r>
              <a:rPr lang="zh-TW" altLang="en-US" sz="3200" b="0" dirty="0">
                <a:latin typeface="Cambria" pitchFamily="18" charset="0"/>
                <a:ea typeface="標楷體" pitchFamily="65" charset="-120"/>
              </a:rPr>
              <a:t>初征</a:t>
            </a:r>
            <a:r>
              <a:rPr lang="en-US" altLang="zh-TW" sz="3200" b="0" dirty="0">
                <a:latin typeface="Cambria" pitchFamily="18" charset="0"/>
                <a:ea typeface="標楷體" pitchFamily="65" charset="-120"/>
              </a:rPr>
              <a:t>〉</a:t>
            </a:r>
            <a:r>
              <a:rPr lang="zh-TW" altLang="en-US" sz="3200" b="0" dirty="0">
                <a:latin typeface="Cambria" pitchFamily="18" charset="0"/>
                <a:ea typeface="標楷體" pitchFamily="65" charset="-120"/>
              </a:rPr>
              <a:t>、</a:t>
            </a:r>
            <a:r>
              <a:rPr lang="en-US" altLang="zh-TW" sz="3200" b="0" dirty="0">
                <a:latin typeface="Cambria" pitchFamily="18" charset="0"/>
                <a:ea typeface="標楷體" pitchFamily="65" charset="-120"/>
              </a:rPr>
              <a:t>〈</a:t>
            </a:r>
            <a:r>
              <a:rPr lang="zh-TW" altLang="en-US" sz="3200" b="0" dirty="0">
                <a:latin typeface="Cambria" pitchFamily="18" charset="0"/>
                <a:ea typeface="標楷體" pitchFamily="65" charset="-120"/>
              </a:rPr>
              <a:t>登樓</a:t>
            </a:r>
            <a:r>
              <a:rPr lang="en-US" altLang="zh-TW" sz="3200" b="0" dirty="0">
                <a:latin typeface="Cambria" pitchFamily="18" charset="0"/>
                <a:ea typeface="標楷體" pitchFamily="65" charset="-120"/>
              </a:rPr>
              <a:t>〉</a:t>
            </a:r>
            <a:r>
              <a:rPr lang="zh-TW" altLang="en-US" sz="3200" b="0" dirty="0">
                <a:latin typeface="Cambria" pitchFamily="18" charset="0"/>
                <a:ea typeface="標楷體" pitchFamily="65" charset="-120"/>
              </a:rPr>
              <a:t>、</a:t>
            </a:r>
            <a:r>
              <a:rPr lang="en-US" altLang="zh-TW" sz="3200" b="0" dirty="0">
                <a:latin typeface="Cambria" pitchFamily="18" charset="0"/>
                <a:ea typeface="標楷體" pitchFamily="65" charset="-120"/>
              </a:rPr>
              <a:t>〈</a:t>
            </a:r>
            <a:r>
              <a:rPr lang="zh-TW" altLang="en-US" sz="3200" b="0" dirty="0">
                <a:latin typeface="Cambria" pitchFamily="18" charset="0"/>
                <a:ea typeface="標楷體" pitchFamily="65" charset="-120"/>
              </a:rPr>
              <a:t>槐　賦</a:t>
            </a:r>
            <a:r>
              <a:rPr lang="en-US" altLang="zh-TW" sz="3200" b="0" dirty="0">
                <a:latin typeface="Cambria" pitchFamily="18" charset="0"/>
                <a:ea typeface="標楷體" pitchFamily="65" charset="-120"/>
              </a:rPr>
              <a:t>〉</a:t>
            </a:r>
            <a:r>
              <a:rPr lang="zh-TW" altLang="en-US" sz="3200" b="0" dirty="0">
                <a:latin typeface="Cambria" pitchFamily="18" charset="0"/>
                <a:ea typeface="標楷體" pitchFamily="65" charset="-120"/>
              </a:rPr>
              <a:t>、</a:t>
            </a:r>
            <a:r>
              <a:rPr lang="en-US" altLang="zh-TW" sz="3200" b="0" dirty="0">
                <a:latin typeface="Cambria" pitchFamily="18" charset="0"/>
                <a:ea typeface="標楷體" pitchFamily="65" charset="-120"/>
              </a:rPr>
              <a:t>〈</a:t>
            </a:r>
            <a:r>
              <a:rPr lang="zh-TW" altLang="en-US" sz="3200" b="0" dirty="0">
                <a:latin typeface="Cambria" pitchFamily="18" charset="0"/>
                <a:ea typeface="標楷體" pitchFamily="65" charset="-120"/>
              </a:rPr>
              <a:t>征思</a:t>
            </a:r>
            <a:r>
              <a:rPr lang="en-US" altLang="zh-TW" sz="3200" b="0" dirty="0">
                <a:latin typeface="Cambria" pitchFamily="18" charset="0"/>
                <a:ea typeface="標楷體" pitchFamily="65" charset="-120"/>
              </a:rPr>
              <a:t>〉</a:t>
            </a:r>
            <a:r>
              <a:rPr lang="zh-TW" altLang="en-US" sz="3200" b="0" dirty="0">
                <a:latin typeface="Cambria" pitchFamily="18" charset="0"/>
                <a:ea typeface="標楷體" pitchFamily="65" charset="-120"/>
              </a:rPr>
              <a:t>　，幹之</a:t>
            </a:r>
            <a:r>
              <a:rPr lang="en-US" altLang="zh-TW" sz="3200" b="0" dirty="0">
                <a:latin typeface="Cambria" pitchFamily="18" charset="0"/>
                <a:ea typeface="標楷體" pitchFamily="65" charset="-120"/>
              </a:rPr>
              <a:t>〈</a:t>
            </a:r>
            <a:r>
              <a:rPr lang="zh-TW" altLang="en-US" sz="3200" b="0" dirty="0">
                <a:latin typeface="Cambria" pitchFamily="18" charset="0"/>
                <a:ea typeface="標楷體" pitchFamily="65" charset="-120"/>
              </a:rPr>
              <a:t>玄猿</a:t>
            </a:r>
            <a:r>
              <a:rPr lang="en-US" altLang="zh-TW" sz="3200" b="0" dirty="0">
                <a:latin typeface="Cambria" pitchFamily="18" charset="0"/>
                <a:ea typeface="標楷體" pitchFamily="65" charset="-120"/>
              </a:rPr>
              <a:t>〉</a:t>
            </a:r>
            <a:r>
              <a:rPr lang="zh-TW" altLang="en-US" sz="3200" b="0" dirty="0">
                <a:latin typeface="Cambria" pitchFamily="18" charset="0"/>
                <a:ea typeface="標楷體" pitchFamily="65" charset="-120"/>
              </a:rPr>
              <a:t>、</a:t>
            </a:r>
            <a:r>
              <a:rPr lang="en-US" altLang="zh-TW" sz="3200" b="0" dirty="0">
                <a:latin typeface="Cambria" pitchFamily="18" charset="0"/>
                <a:ea typeface="標楷體" pitchFamily="65" charset="-120"/>
              </a:rPr>
              <a:t>〈</a:t>
            </a:r>
            <a:r>
              <a:rPr lang="zh-TW" altLang="en-US" sz="3200" b="0" dirty="0">
                <a:latin typeface="Cambria" pitchFamily="18" charset="0"/>
                <a:ea typeface="標楷體" pitchFamily="65" charset="-120"/>
              </a:rPr>
              <a:t>漏卮　</a:t>
            </a:r>
            <a:r>
              <a:rPr lang="en-US" altLang="zh-TW" sz="3200" b="0" dirty="0">
                <a:latin typeface="Cambria" pitchFamily="18" charset="0"/>
                <a:ea typeface="標楷體" pitchFamily="65" charset="-120"/>
              </a:rPr>
              <a:t>〉</a:t>
            </a:r>
            <a:r>
              <a:rPr lang="zh-TW" altLang="en-US" sz="3200" b="0" dirty="0">
                <a:latin typeface="Cambria" pitchFamily="18" charset="0"/>
                <a:ea typeface="標楷體" pitchFamily="65" charset="-120"/>
              </a:rPr>
              <a:t>、</a:t>
            </a:r>
            <a:r>
              <a:rPr lang="en-US" altLang="zh-TW" sz="3200" b="0" dirty="0">
                <a:latin typeface="Cambria" pitchFamily="18" charset="0"/>
                <a:ea typeface="標楷體" pitchFamily="65" charset="-120"/>
              </a:rPr>
              <a:t>〈</a:t>
            </a:r>
            <a:r>
              <a:rPr lang="zh-TW" altLang="en-US" sz="3200" b="0" dirty="0">
                <a:latin typeface="Cambria" pitchFamily="18" charset="0"/>
                <a:ea typeface="標楷體" pitchFamily="65" charset="-120"/>
              </a:rPr>
              <a:t>圓扇</a:t>
            </a:r>
            <a:r>
              <a:rPr lang="en-US" altLang="zh-TW" sz="3200" b="0" dirty="0">
                <a:latin typeface="Cambria" pitchFamily="18" charset="0"/>
                <a:ea typeface="標楷體" pitchFamily="65" charset="-120"/>
              </a:rPr>
              <a:t>〉</a:t>
            </a:r>
            <a:r>
              <a:rPr lang="zh-TW" altLang="en-US" sz="3200" b="0" dirty="0">
                <a:latin typeface="Cambria" pitchFamily="18" charset="0"/>
                <a:ea typeface="標楷體" pitchFamily="65" charset="-120"/>
              </a:rPr>
              <a:t>、</a:t>
            </a:r>
            <a:r>
              <a:rPr lang="en-US" altLang="zh-TW" sz="3200" b="0" dirty="0">
                <a:latin typeface="Cambria" pitchFamily="18" charset="0"/>
                <a:ea typeface="標楷體" pitchFamily="65" charset="-120"/>
              </a:rPr>
              <a:t>〈</a:t>
            </a:r>
            <a:r>
              <a:rPr lang="zh-TW" altLang="en-US" sz="3200" b="0" dirty="0">
                <a:latin typeface="Cambria" pitchFamily="18" charset="0"/>
                <a:ea typeface="標楷體" pitchFamily="65" charset="-120"/>
              </a:rPr>
              <a:t>橘賦</a:t>
            </a:r>
            <a:r>
              <a:rPr lang="en-US" altLang="zh-TW" sz="3200" b="0" dirty="0">
                <a:latin typeface="Cambria" pitchFamily="18" charset="0"/>
                <a:ea typeface="標楷體" pitchFamily="65" charset="-120"/>
              </a:rPr>
              <a:t>〉</a:t>
            </a:r>
            <a:r>
              <a:rPr lang="zh-TW" altLang="en-US" sz="3200" b="0" dirty="0">
                <a:latin typeface="Cambria" pitchFamily="18" charset="0"/>
                <a:ea typeface="標楷體" pitchFamily="65" charset="-120"/>
              </a:rPr>
              <a:t>　，雖張、蔡　不過也。</a:t>
            </a:r>
          </a:p>
        </p:txBody>
      </p:sp>
      <p:pic>
        <p:nvPicPr>
          <p:cNvPr id="63497" name="Picture 23" descr="28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2060575"/>
            <a:ext cx="341313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8" name="Picture 24" descr="29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3068638"/>
            <a:ext cx="341312" cy="34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9" name="Picture 11" descr="30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4005263"/>
            <a:ext cx="341312" cy="34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500" name="Picture 9" descr="31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350" y="5013325"/>
            <a:ext cx="341313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501" name="Picture 17" descr="32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5013325"/>
            <a:ext cx="341312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3502" name="Group 25"/>
          <p:cNvGrpSpPr>
            <a:grpSpLocks/>
          </p:cNvGrpSpPr>
          <p:nvPr/>
        </p:nvGrpSpPr>
        <p:grpSpPr bwMode="auto">
          <a:xfrm>
            <a:off x="2268538" y="2060575"/>
            <a:ext cx="431800" cy="390525"/>
            <a:chOff x="3470" y="1616"/>
            <a:chExt cx="272" cy="246"/>
          </a:xfrm>
        </p:grpSpPr>
        <p:sp>
          <p:nvSpPr>
            <p:cNvPr id="63512" name="文字方塊 6"/>
            <p:cNvSpPr txBox="1">
              <a:spLocks noChangeArrowheads="1"/>
            </p:cNvSpPr>
            <p:nvPr/>
          </p:nvSpPr>
          <p:spPr bwMode="auto">
            <a:xfrm>
              <a:off x="3470" y="1616"/>
              <a:ext cx="231" cy="2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>
              <a:spAutoFit/>
            </a:bodyPr>
            <a:lstStyle>
              <a:lvl1pPr>
                <a:defRPr kumimoji="1" sz="20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1pPr>
              <a:lvl2pPr marL="742950" indent="-285750">
                <a:defRPr kumimoji="1" sz="28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2pPr>
              <a:lvl3pPr marL="1143000" indent="-228600">
                <a:defRPr kumimoji="1" sz="16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3pPr>
              <a:lvl4pPr marL="1600200" indent="-228600">
                <a:defRPr kumimoji="1" sz="14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4pPr>
              <a:lvl5pPr marL="2057400" indent="-22860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5pPr>
              <a:lvl6pPr marL="25146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6pPr>
              <a:lvl7pPr marL="29718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7pPr>
              <a:lvl8pPr marL="34290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8pPr>
              <a:lvl9pPr marL="38862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9pPr>
            </a:lstStyle>
            <a:p>
              <a:r>
                <a:rPr lang="zh-TW" altLang="en-US" sz="1200">
                  <a:solidFill>
                    <a:schemeClr val="tx1"/>
                  </a:solidFill>
                  <a:latin typeface="Arial" pitchFamily="34" charset="0"/>
                  <a:ea typeface="標楷體" pitchFamily="65" charset="-120"/>
                </a:rPr>
                <a:t>ㄔㄤ</a:t>
              </a:r>
            </a:p>
          </p:txBody>
        </p:sp>
        <p:pic>
          <p:nvPicPr>
            <p:cNvPr id="63513" name="Picture 43" descr="D:\City\公事\THE PEOPLE\10202\102-PPT-II修訂\注音ICON\黑-二聲-小.png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6" y="1661"/>
              <a:ext cx="136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3503" name="Group 30"/>
          <p:cNvGrpSpPr>
            <a:grpSpLocks/>
          </p:cNvGrpSpPr>
          <p:nvPr/>
        </p:nvGrpSpPr>
        <p:grpSpPr bwMode="auto">
          <a:xfrm>
            <a:off x="611188" y="3038475"/>
            <a:ext cx="431800" cy="390525"/>
            <a:chOff x="385" y="1914"/>
            <a:chExt cx="272" cy="246"/>
          </a:xfrm>
        </p:grpSpPr>
        <p:sp>
          <p:nvSpPr>
            <p:cNvPr id="63510" name="文字方塊 3"/>
            <p:cNvSpPr txBox="1">
              <a:spLocks noChangeArrowheads="1"/>
            </p:cNvSpPr>
            <p:nvPr/>
          </p:nvSpPr>
          <p:spPr bwMode="auto">
            <a:xfrm>
              <a:off x="385" y="1914"/>
              <a:ext cx="231" cy="2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>
              <a:spAutoFit/>
            </a:bodyPr>
            <a:lstStyle>
              <a:lvl1pPr>
                <a:defRPr kumimoji="1" sz="20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1pPr>
              <a:lvl2pPr marL="742950" indent="-285750">
                <a:defRPr kumimoji="1" sz="28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2pPr>
              <a:lvl3pPr marL="1143000" indent="-228600">
                <a:defRPr kumimoji="1" sz="16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3pPr>
              <a:lvl4pPr marL="1600200" indent="-228600">
                <a:defRPr kumimoji="1" sz="14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4pPr>
              <a:lvl5pPr marL="2057400" indent="-22860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5pPr>
              <a:lvl6pPr marL="25146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6pPr>
              <a:lvl7pPr marL="29718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7pPr>
              <a:lvl8pPr marL="34290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8pPr>
              <a:lvl9pPr marL="38862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9pPr>
            </a:lstStyle>
            <a:p>
              <a:r>
                <a:rPr lang="zh-TW" altLang="en-US" sz="1200">
                  <a:solidFill>
                    <a:schemeClr val="tx1"/>
                  </a:solidFill>
                  <a:latin typeface="Arial" pitchFamily="34" charset="0"/>
                  <a:ea typeface="標楷體" pitchFamily="65" charset="-120"/>
                </a:rPr>
                <a:t>ㄆ一</a:t>
              </a:r>
            </a:p>
          </p:txBody>
        </p:sp>
        <p:pic>
          <p:nvPicPr>
            <p:cNvPr id="63511" name="Picture 28" descr="D:\City\公事\THE PEOPLE\10202\102-PPT-II修訂\注音ICON\黑-三聲-小.png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" y="1959"/>
              <a:ext cx="136" cy="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3504" name="Group 31"/>
          <p:cNvGrpSpPr>
            <a:grpSpLocks/>
          </p:cNvGrpSpPr>
          <p:nvPr/>
        </p:nvGrpSpPr>
        <p:grpSpPr bwMode="auto">
          <a:xfrm>
            <a:off x="8316913" y="2960688"/>
            <a:ext cx="433387" cy="539750"/>
            <a:chOff x="1019" y="1071"/>
            <a:chExt cx="273" cy="340"/>
          </a:xfrm>
        </p:grpSpPr>
        <p:sp>
          <p:nvSpPr>
            <p:cNvPr id="63508" name="文字方塊 6"/>
            <p:cNvSpPr txBox="1">
              <a:spLocks noChangeArrowheads="1"/>
            </p:cNvSpPr>
            <p:nvPr/>
          </p:nvSpPr>
          <p:spPr bwMode="auto">
            <a:xfrm>
              <a:off x="1019" y="1071"/>
              <a:ext cx="231" cy="3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>
              <a:spAutoFit/>
            </a:bodyPr>
            <a:lstStyle>
              <a:lvl1pPr>
                <a:defRPr kumimoji="1" sz="20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1pPr>
              <a:lvl2pPr marL="742950" indent="-285750">
                <a:defRPr kumimoji="1" sz="28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2pPr>
              <a:lvl3pPr marL="1143000" indent="-228600">
                <a:defRPr kumimoji="1" sz="16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3pPr>
              <a:lvl4pPr marL="1600200" indent="-228600">
                <a:defRPr kumimoji="1" sz="14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4pPr>
              <a:lvl5pPr marL="2057400" indent="-22860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5pPr>
              <a:lvl6pPr marL="25146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6pPr>
              <a:lvl7pPr marL="29718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7pPr>
              <a:lvl8pPr marL="34290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8pPr>
              <a:lvl9pPr marL="38862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9pPr>
            </a:lstStyle>
            <a:p>
              <a:r>
                <a:rPr lang="zh-TW" altLang="en-US" sz="1200">
                  <a:solidFill>
                    <a:schemeClr val="tx1"/>
                  </a:solidFill>
                  <a:latin typeface="Arial" pitchFamily="34" charset="0"/>
                  <a:ea typeface="標楷體" pitchFamily="65" charset="-120"/>
                </a:rPr>
                <a:t>ㄏㄨㄞ</a:t>
              </a:r>
            </a:p>
          </p:txBody>
        </p:sp>
        <p:pic>
          <p:nvPicPr>
            <p:cNvPr id="63509" name="Picture 43" descr="D:\City\公事\THE PEOPLE\10202\102-PPT-II修訂\注音ICON\黑-二聲-小.png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6" y="1162"/>
              <a:ext cx="136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3505" name="文字方塊 1"/>
          <p:cNvSpPr txBox="1">
            <a:spLocks noChangeArrowheads="1"/>
          </p:cNvSpPr>
          <p:nvPr/>
        </p:nvSpPr>
        <p:spPr bwMode="auto">
          <a:xfrm>
            <a:off x="7978775" y="4055269"/>
            <a:ext cx="366713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>
            <a:spAutoFit/>
          </a:bodyPr>
          <a:lstStyle>
            <a:lvl1pPr>
              <a:defRPr kumimoji="1" sz="20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1pPr>
            <a:lvl2pPr marL="742950" indent="-285750">
              <a:defRPr kumimoji="1" sz="28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2pPr>
            <a:lvl3pPr marL="1143000" indent="-228600">
              <a:defRPr kumimoji="1" sz="16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3pPr>
            <a:lvl4pPr marL="1600200" indent="-228600">
              <a:defRPr kumimoji="1" sz="14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4pPr>
            <a:lvl5pPr marL="2057400" indent="-22860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5pPr>
            <a:lvl6pPr marL="2514600" indent="-228600" eaLnBrk="0" hangingPunct="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6pPr>
            <a:lvl7pPr marL="2971800" indent="-228600" eaLnBrk="0" hangingPunct="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7pPr>
            <a:lvl8pPr marL="3429000" indent="-228600" eaLnBrk="0" hangingPunct="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8pPr>
            <a:lvl9pPr marL="3886200" indent="-228600" eaLnBrk="0" hangingPunct="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9pPr>
          </a:lstStyle>
          <a:p>
            <a:r>
              <a:rPr lang="zh-TW" altLang="en-US" sz="1200">
                <a:solidFill>
                  <a:schemeClr val="tx1"/>
                </a:solidFill>
                <a:latin typeface="Arial" pitchFamily="34" charset="0"/>
                <a:ea typeface="標楷體" pitchFamily="65" charset="-120"/>
              </a:rPr>
              <a:t>ㄓ</a:t>
            </a:r>
          </a:p>
        </p:txBody>
      </p:sp>
      <p:sp>
        <p:nvSpPr>
          <p:cNvPr id="1761290" name="Rectangle 10"/>
          <p:cNvSpPr>
            <a:spLocks noChangeArrowheads="1"/>
          </p:cNvSpPr>
          <p:nvPr/>
        </p:nvSpPr>
        <p:spPr bwMode="auto">
          <a:xfrm>
            <a:off x="5148263" y="1773238"/>
            <a:ext cx="6477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100">
                <a:solidFill>
                  <a:srgbClr val="0066FF"/>
                </a:solidFill>
                <a:latin typeface="Arial" pitchFamily="34" charset="0"/>
                <a:ea typeface="微軟正黑體" pitchFamily="34" charset="-120"/>
              </a:rPr>
              <a:t>時常</a:t>
            </a:r>
          </a:p>
        </p:txBody>
      </p:sp>
      <p:sp>
        <p:nvSpPr>
          <p:cNvPr id="15" name="文字方塊 14"/>
          <p:cNvSpPr txBox="1">
            <a:spLocks noChangeArrowheads="1"/>
          </p:cNvSpPr>
          <p:nvPr/>
        </p:nvSpPr>
        <p:spPr bwMode="auto">
          <a:xfrm>
            <a:off x="5148263" y="2133600"/>
            <a:ext cx="4318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kumimoji="1" sz="20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1pPr>
            <a:lvl2pPr marL="742950" indent="-285750">
              <a:defRPr kumimoji="1" sz="28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2pPr>
            <a:lvl3pPr marL="1143000" indent="-228600">
              <a:defRPr kumimoji="1" sz="16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3pPr>
            <a:lvl4pPr marL="1600200" indent="-228600">
              <a:defRPr kumimoji="1" sz="14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4pPr>
            <a:lvl5pPr marL="2057400" indent="-22860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5pPr>
            <a:lvl6pPr marL="2514600" indent="-228600" eaLnBrk="0" hangingPunct="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6pPr>
            <a:lvl7pPr marL="2971800" indent="-228600" eaLnBrk="0" hangingPunct="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7pPr>
            <a:lvl8pPr marL="3429000" indent="-228600" eaLnBrk="0" hangingPunct="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8pPr>
            <a:lvl9pPr marL="3886200" indent="-228600" eaLnBrk="0" hangingPunct="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9pPr>
          </a:lstStyle>
          <a:p>
            <a:r>
              <a:rPr lang="zh-TW" altLang="en-US" sz="1800" b="0">
                <a:solidFill>
                  <a:schemeClr val="tx1"/>
                </a:solidFill>
                <a:latin typeface="Arial" pitchFamily="34" charset="0"/>
              </a:rPr>
              <a:t>　　　　                                              　　　　　　　　　            　　　　　　　　</a:t>
            </a:r>
          </a:p>
        </p:txBody>
      </p:sp>
      <p:pic>
        <p:nvPicPr>
          <p:cNvPr id="26" name="圖片 17" descr="下方ICON-回目次.png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8775" y="6130728"/>
            <a:ext cx="104298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761290" grpId="0"/>
      <p:bldP spid="1761290" grpId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/>
          </p:cNvSpPr>
          <p:nvPr/>
        </p:nvSpPr>
        <p:spPr bwMode="auto">
          <a:xfrm>
            <a:off x="468313" y="-242888"/>
            <a:ext cx="8229600" cy="114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kumimoji="0" lang="zh-TW" altLang="en-US" sz="440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第二段</a:t>
            </a:r>
            <a:endParaRPr kumimoji="0" lang="zh-TW" altLang="en-US" sz="4400" b="0" u="sng">
              <a:solidFill>
                <a:schemeClr val="bg1"/>
              </a:solidFill>
              <a:latin typeface="華康正顏楷體W5" pitchFamily="65" charset="-120"/>
              <a:ea typeface="華康正顏楷體W5" pitchFamily="65" charset="-120"/>
            </a:endParaRPr>
          </a:p>
        </p:txBody>
      </p:sp>
      <p:pic>
        <p:nvPicPr>
          <p:cNvPr id="64515" name="Picture 6" descr="上方ICON-語譯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1052513"/>
            <a:ext cx="13303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6" name="Rectangle 3"/>
          <p:cNvSpPr>
            <a:spLocks/>
          </p:cNvSpPr>
          <p:nvPr/>
        </p:nvSpPr>
        <p:spPr bwMode="auto">
          <a:xfrm>
            <a:off x="179388" y="1528763"/>
            <a:ext cx="8785225" cy="434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>
              <a:lnSpc>
                <a:spcPct val="200000"/>
              </a:lnSpc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None/>
            </a:pPr>
            <a:r>
              <a:rPr lang="zh-TW" altLang="en-US" sz="3200" b="0" dirty="0">
                <a:latin typeface="Cambria" pitchFamily="18" charset="0"/>
                <a:ea typeface="標楷體" pitchFamily="65" charset="-120"/>
              </a:rPr>
              <a:t>然於他文，未能稱　是　。琳、瑀之章表　書記，今之雋　　也。應瑒和　而不壯　，劉楨壯而不密　。</a:t>
            </a:r>
            <a:r>
              <a:rPr lang="zh-TW" altLang="en-US" sz="3200" b="0" u="sng" dirty="0">
                <a:latin typeface="Cambria" pitchFamily="18" charset="0"/>
                <a:ea typeface="標楷體" pitchFamily="65" charset="-120"/>
              </a:rPr>
              <a:t>孔融體氣　高妙，有過人者，然不能</a:t>
            </a:r>
            <a:r>
              <a:rPr lang="zh-TW" altLang="en-US" sz="3200" b="0" u="sng" dirty="0">
                <a:solidFill>
                  <a:srgbClr val="0066FF"/>
                </a:solidFill>
                <a:latin typeface="Cambria" pitchFamily="18" charset="0"/>
                <a:ea typeface="標楷體" pitchFamily="65" charset="-120"/>
              </a:rPr>
              <a:t>持論</a:t>
            </a:r>
            <a:r>
              <a:rPr lang="zh-TW" altLang="en-US" sz="3200" b="0" u="sng" dirty="0">
                <a:latin typeface="Cambria" pitchFamily="18" charset="0"/>
                <a:ea typeface="標楷體" pitchFamily="65" charset="-120"/>
              </a:rPr>
              <a:t>，理不勝　辭</a:t>
            </a:r>
            <a:r>
              <a:rPr lang="zh-TW" altLang="en-US" sz="3200" b="0" dirty="0">
                <a:latin typeface="Cambria" pitchFamily="18" charset="0"/>
                <a:ea typeface="標楷體" pitchFamily="65" charset="-120"/>
              </a:rPr>
              <a:t>　，以至</a:t>
            </a:r>
            <a:r>
              <a:rPr lang="zh-TW" altLang="en-US" sz="3200" b="0" dirty="0">
                <a:solidFill>
                  <a:srgbClr val="0066FF"/>
                </a:solidFill>
                <a:latin typeface="Cambria" pitchFamily="18" charset="0"/>
                <a:ea typeface="標楷體" pitchFamily="65" charset="-120"/>
              </a:rPr>
              <a:t>乎</a:t>
            </a:r>
            <a:r>
              <a:rPr lang="zh-TW" altLang="en-US" sz="3200" b="0" dirty="0">
                <a:latin typeface="Cambria" pitchFamily="18" charset="0"/>
                <a:ea typeface="標楷體" pitchFamily="65" charset="-120"/>
              </a:rPr>
              <a:t>雜以嘲戲　。及其所善，揚、班儔　也　。</a:t>
            </a:r>
          </a:p>
        </p:txBody>
      </p:sp>
      <p:pic>
        <p:nvPicPr>
          <p:cNvPr id="64517" name="Picture 10" descr="下一頁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3525" y="5589588"/>
            <a:ext cx="13684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8" name="圖片 17" descr="下方ICON-回目次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525" y="6021388"/>
            <a:ext cx="104298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9" name="Picture 17" descr="35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2688" y="2060575"/>
            <a:ext cx="341312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20" name="Picture 7" descr="34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2060575"/>
            <a:ext cx="341312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21" name="Picture 12" descr="33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2060575"/>
            <a:ext cx="341313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22" name="Picture 15" descr="36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3068638"/>
            <a:ext cx="341313" cy="34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23" name="Picture 16" descr="37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2350" y="2992438"/>
            <a:ext cx="341313" cy="34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24" name="Picture 17" descr="42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888" y="5908675"/>
            <a:ext cx="341312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25" name="Picture 16" descr="41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902200"/>
            <a:ext cx="341313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26" name="Picture 15" descr="40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463" y="4941888"/>
            <a:ext cx="341312" cy="34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27" name="Picture 7" descr="38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4005263"/>
            <a:ext cx="341313" cy="34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28" name="Picture 14" descr="39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4005263"/>
            <a:ext cx="341312" cy="34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4529" name="Group 22"/>
          <p:cNvGrpSpPr>
            <a:grpSpLocks/>
          </p:cNvGrpSpPr>
          <p:nvPr/>
        </p:nvGrpSpPr>
        <p:grpSpPr bwMode="auto">
          <a:xfrm>
            <a:off x="3563938" y="1989138"/>
            <a:ext cx="431800" cy="390525"/>
            <a:chOff x="476" y="1434"/>
            <a:chExt cx="272" cy="246"/>
          </a:xfrm>
        </p:grpSpPr>
        <p:sp>
          <p:nvSpPr>
            <p:cNvPr id="64552" name="文字方塊 4"/>
            <p:cNvSpPr txBox="1">
              <a:spLocks noChangeArrowheads="1"/>
            </p:cNvSpPr>
            <p:nvPr/>
          </p:nvSpPr>
          <p:spPr bwMode="auto">
            <a:xfrm>
              <a:off x="476" y="1434"/>
              <a:ext cx="231" cy="2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>
              <a:spAutoFit/>
            </a:bodyPr>
            <a:lstStyle>
              <a:lvl1pPr>
                <a:defRPr kumimoji="1" sz="20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1pPr>
              <a:lvl2pPr marL="742950" indent="-285750">
                <a:defRPr kumimoji="1" sz="28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2pPr>
              <a:lvl3pPr marL="1143000" indent="-228600">
                <a:defRPr kumimoji="1" sz="16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3pPr>
              <a:lvl4pPr marL="1600200" indent="-228600">
                <a:defRPr kumimoji="1" sz="14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4pPr>
              <a:lvl5pPr marL="2057400" indent="-22860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5pPr>
              <a:lvl6pPr marL="25146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6pPr>
              <a:lvl7pPr marL="29718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7pPr>
              <a:lvl8pPr marL="34290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8pPr>
              <a:lvl9pPr marL="38862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9pPr>
            </a:lstStyle>
            <a:p>
              <a:r>
                <a:rPr kumimoji="0" lang="zh-TW" altLang="en-US" sz="1200">
                  <a:solidFill>
                    <a:schemeClr val="tx1"/>
                  </a:solidFill>
                  <a:latin typeface="Arial" pitchFamily="34" charset="0"/>
                  <a:ea typeface="標楷體" pitchFamily="65" charset="-120"/>
                </a:rPr>
                <a:t>ㄔㄥ</a:t>
              </a:r>
              <a:endParaRPr lang="zh-TW" altLang="en-US" sz="1200">
                <a:solidFill>
                  <a:schemeClr val="tx1"/>
                </a:solidFill>
                <a:latin typeface="Arial" pitchFamily="34" charset="0"/>
                <a:ea typeface="標楷體" pitchFamily="65" charset="-120"/>
              </a:endParaRPr>
            </a:p>
          </p:txBody>
        </p:sp>
        <p:pic>
          <p:nvPicPr>
            <p:cNvPr id="64553" name="Picture 45" descr="D:\City\公事\THE PEOPLE\10202\102-PPT-II修訂\注音ICON\黑-四聲-小.png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" y="1480"/>
              <a:ext cx="136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4530" name="Group 25"/>
          <p:cNvGrpSpPr>
            <a:grpSpLocks/>
          </p:cNvGrpSpPr>
          <p:nvPr/>
        </p:nvGrpSpPr>
        <p:grpSpPr bwMode="auto">
          <a:xfrm>
            <a:off x="1476375" y="2960688"/>
            <a:ext cx="431800" cy="539750"/>
            <a:chOff x="1610" y="1434"/>
            <a:chExt cx="272" cy="340"/>
          </a:xfrm>
        </p:grpSpPr>
        <p:pic>
          <p:nvPicPr>
            <p:cNvPr id="64550" name="Picture 45" descr="D:\City\公事\THE PEOPLE\10202\102-PPT-II修訂\注音ICON\黑-四聲-小.png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46" y="1570"/>
              <a:ext cx="136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551" name="文字方塊 4"/>
            <p:cNvSpPr txBox="1">
              <a:spLocks noChangeArrowheads="1"/>
            </p:cNvSpPr>
            <p:nvPr/>
          </p:nvSpPr>
          <p:spPr bwMode="auto">
            <a:xfrm>
              <a:off x="1610" y="1434"/>
              <a:ext cx="231" cy="3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>
              <a:spAutoFit/>
            </a:bodyPr>
            <a:lstStyle>
              <a:lvl1pPr>
                <a:defRPr kumimoji="1" sz="20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1pPr>
              <a:lvl2pPr marL="742950" indent="-285750">
                <a:defRPr kumimoji="1" sz="28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2pPr>
              <a:lvl3pPr marL="1143000" indent="-228600">
                <a:defRPr kumimoji="1" sz="16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3pPr>
              <a:lvl4pPr marL="1600200" indent="-228600">
                <a:defRPr kumimoji="1" sz="14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4pPr>
              <a:lvl5pPr marL="2057400" indent="-22860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5pPr>
              <a:lvl6pPr marL="25146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6pPr>
              <a:lvl7pPr marL="29718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7pPr>
              <a:lvl8pPr marL="34290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8pPr>
              <a:lvl9pPr marL="38862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9pPr>
            </a:lstStyle>
            <a:p>
              <a:r>
                <a:rPr lang="zh-TW" altLang="en-US" sz="1200">
                  <a:solidFill>
                    <a:schemeClr val="tx1"/>
                  </a:solidFill>
                  <a:latin typeface="Arial" pitchFamily="34" charset="0"/>
                  <a:ea typeface="標楷體" pitchFamily="65" charset="-120"/>
                </a:rPr>
                <a:t>ㄐㄩㄣ</a:t>
              </a:r>
            </a:p>
          </p:txBody>
        </p:sp>
      </p:grpSp>
      <p:grpSp>
        <p:nvGrpSpPr>
          <p:cNvPr id="64531" name="Group 28"/>
          <p:cNvGrpSpPr>
            <a:grpSpLocks/>
          </p:cNvGrpSpPr>
          <p:nvPr/>
        </p:nvGrpSpPr>
        <p:grpSpPr bwMode="auto">
          <a:xfrm>
            <a:off x="4367213" y="2997200"/>
            <a:ext cx="431800" cy="390525"/>
            <a:chOff x="3470" y="1616"/>
            <a:chExt cx="272" cy="246"/>
          </a:xfrm>
        </p:grpSpPr>
        <p:sp>
          <p:nvSpPr>
            <p:cNvPr id="64548" name="文字方塊 6"/>
            <p:cNvSpPr txBox="1">
              <a:spLocks noChangeArrowheads="1"/>
            </p:cNvSpPr>
            <p:nvPr/>
          </p:nvSpPr>
          <p:spPr bwMode="auto">
            <a:xfrm>
              <a:off x="3470" y="1616"/>
              <a:ext cx="231" cy="2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>
              <a:spAutoFit/>
            </a:bodyPr>
            <a:lstStyle>
              <a:lvl1pPr>
                <a:defRPr kumimoji="1" sz="20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1pPr>
              <a:lvl2pPr marL="742950" indent="-285750">
                <a:defRPr kumimoji="1" sz="28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2pPr>
              <a:lvl3pPr marL="1143000" indent="-228600">
                <a:defRPr kumimoji="1" sz="16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3pPr>
              <a:lvl4pPr marL="1600200" indent="-228600">
                <a:defRPr kumimoji="1" sz="14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4pPr>
              <a:lvl5pPr marL="2057400" indent="-22860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5pPr>
              <a:lvl6pPr marL="25146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6pPr>
              <a:lvl7pPr marL="29718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7pPr>
              <a:lvl8pPr marL="34290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8pPr>
              <a:lvl9pPr marL="38862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9pPr>
            </a:lstStyle>
            <a:p>
              <a:r>
                <a:rPr lang="zh-TW" altLang="en-US" sz="1200">
                  <a:solidFill>
                    <a:schemeClr val="tx1"/>
                  </a:solidFill>
                  <a:latin typeface="Arial" pitchFamily="34" charset="0"/>
                  <a:ea typeface="標楷體" pitchFamily="65" charset="-120"/>
                </a:rPr>
                <a:t>ㄏㄜ</a:t>
              </a:r>
            </a:p>
          </p:txBody>
        </p:sp>
        <p:pic>
          <p:nvPicPr>
            <p:cNvPr id="64549" name="Picture 43" descr="D:\City\公事\THE PEOPLE\10202\102-PPT-II修訂\注音ICON\黑-二聲-小.png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6" y="1661"/>
              <a:ext cx="136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4532" name="Group 31"/>
          <p:cNvGrpSpPr>
            <a:grpSpLocks/>
          </p:cNvGrpSpPr>
          <p:nvPr/>
        </p:nvGrpSpPr>
        <p:grpSpPr bwMode="auto">
          <a:xfrm>
            <a:off x="1547813" y="4891088"/>
            <a:ext cx="431800" cy="390525"/>
            <a:chOff x="476" y="1434"/>
            <a:chExt cx="272" cy="246"/>
          </a:xfrm>
        </p:grpSpPr>
        <p:sp>
          <p:nvSpPr>
            <p:cNvPr id="64546" name="文字方塊 4"/>
            <p:cNvSpPr txBox="1">
              <a:spLocks noChangeArrowheads="1"/>
            </p:cNvSpPr>
            <p:nvPr/>
          </p:nvSpPr>
          <p:spPr bwMode="auto">
            <a:xfrm>
              <a:off x="476" y="1434"/>
              <a:ext cx="231" cy="2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>
              <a:spAutoFit/>
            </a:bodyPr>
            <a:lstStyle>
              <a:lvl1pPr>
                <a:defRPr kumimoji="1" sz="20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1pPr>
              <a:lvl2pPr marL="742950" indent="-285750">
                <a:defRPr kumimoji="1" sz="28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2pPr>
              <a:lvl3pPr marL="1143000" indent="-228600">
                <a:defRPr kumimoji="1" sz="16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3pPr>
              <a:lvl4pPr marL="1600200" indent="-228600">
                <a:defRPr kumimoji="1" sz="14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4pPr>
              <a:lvl5pPr marL="2057400" indent="-22860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5pPr>
              <a:lvl6pPr marL="25146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6pPr>
              <a:lvl7pPr marL="29718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7pPr>
              <a:lvl8pPr marL="34290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8pPr>
              <a:lvl9pPr marL="38862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9pPr>
            </a:lstStyle>
            <a:p>
              <a:r>
                <a:rPr kumimoji="0" lang="zh-TW" altLang="en-US" sz="1200">
                  <a:solidFill>
                    <a:schemeClr val="tx1"/>
                  </a:solidFill>
                  <a:latin typeface="Arial" pitchFamily="34" charset="0"/>
                  <a:ea typeface="標楷體" pitchFamily="65" charset="-120"/>
                </a:rPr>
                <a:t>ㄕㄥ</a:t>
              </a:r>
              <a:endParaRPr lang="zh-TW" altLang="en-US" sz="1200">
                <a:solidFill>
                  <a:schemeClr val="tx1"/>
                </a:solidFill>
                <a:latin typeface="Arial" pitchFamily="34" charset="0"/>
                <a:ea typeface="標楷體" pitchFamily="65" charset="-120"/>
              </a:endParaRPr>
            </a:p>
          </p:txBody>
        </p:sp>
        <p:pic>
          <p:nvPicPr>
            <p:cNvPr id="64547" name="Picture 45" descr="D:\City\公事\THE PEOPLE\10202\102-PPT-II修訂\注音ICON\黑-四聲-小.png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" y="1480"/>
              <a:ext cx="136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4533" name="Group 34"/>
          <p:cNvGrpSpPr>
            <a:grpSpLocks/>
          </p:cNvGrpSpPr>
          <p:nvPr/>
        </p:nvGrpSpPr>
        <p:grpSpPr bwMode="auto">
          <a:xfrm>
            <a:off x="1862931" y="5918200"/>
            <a:ext cx="431800" cy="390525"/>
            <a:chOff x="3470" y="1616"/>
            <a:chExt cx="272" cy="246"/>
          </a:xfrm>
        </p:grpSpPr>
        <p:sp>
          <p:nvSpPr>
            <p:cNvPr id="64544" name="文字方塊 6"/>
            <p:cNvSpPr txBox="1">
              <a:spLocks noChangeArrowheads="1"/>
            </p:cNvSpPr>
            <p:nvPr/>
          </p:nvSpPr>
          <p:spPr bwMode="auto">
            <a:xfrm>
              <a:off x="3470" y="1616"/>
              <a:ext cx="231" cy="2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>
              <a:spAutoFit/>
            </a:bodyPr>
            <a:lstStyle>
              <a:lvl1pPr>
                <a:defRPr kumimoji="1" sz="20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1pPr>
              <a:lvl2pPr marL="742950" indent="-285750">
                <a:defRPr kumimoji="1" sz="28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2pPr>
              <a:lvl3pPr marL="1143000" indent="-228600">
                <a:defRPr kumimoji="1" sz="16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3pPr>
              <a:lvl4pPr marL="1600200" indent="-228600">
                <a:defRPr kumimoji="1" sz="14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4pPr>
              <a:lvl5pPr marL="2057400" indent="-22860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5pPr>
              <a:lvl6pPr marL="25146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6pPr>
              <a:lvl7pPr marL="29718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7pPr>
              <a:lvl8pPr marL="34290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8pPr>
              <a:lvl9pPr marL="38862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9pPr>
            </a:lstStyle>
            <a:p>
              <a:r>
                <a:rPr lang="zh-TW" altLang="en-US" sz="1200">
                  <a:solidFill>
                    <a:schemeClr val="tx1"/>
                  </a:solidFill>
                  <a:latin typeface="Arial" pitchFamily="34" charset="0"/>
                  <a:ea typeface="標楷體" pitchFamily="65" charset="-120"/>
                </a:rPr>
                <a:t>ㄔㄡ</a:t>
              </a:r>
            </a:p>
          </p:txBody>
        </p:sp>
        <p:pic>
          <p:nvPicPr>
            <p:cNvPr id="64545" name="Picture 43" descr="D:\City\公事\THE PEOPLE\10202\102-PPT-II修訂\注音ICON\黑-二聲-小.png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6" y="1661"/>
              <a:ext cx="136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4534" name="Picture 22" descr="下標籤-辨">
            <a:hlinkClick r:id="rId23" action="ppaction://hlinksldjump"/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587" y="3387725"/>
            <a:ext cx="2143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35" name="Picture 22" descr="下標籤-辨">
            <a:hlinkClick r:id="rId25" action="ppaction://hlinksldjump"/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4437063"/>
            <a:ext cx="214312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36" name="Picture 22" descr="下標籤-辨">
            <a:hlinkClick r:id="rId26" action="ppaction://hlinksldjump"/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6308724"/>
            <a:ext cx="2143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61290" name="Rectangle 10"/>
          <p:cNvSpPr>
            <a:spLocks noChangeArrowheads="1"/>
          </p:cNvSpPr>
          <p:nvPr/>
        </p:nvSpPr>
        <p:spPr bwMode="auto">
          <a:xfrm>
            <a:off x="8101013" y="3662363"/>
            <a:ext cx="6477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100">
                <a:solidFill>
                  <a:srgbClr val="0066FF"/>
                </a:solidFill>
                <a:latin typeface="Arial" pitchFamily="34" charset="0"/>
                <a:ea typeface="微軟正黑體" pitchFamily="34" charset="-120"/>
              </a:rPr>
              <a:t>立論</a:t>
            </a:r>
          </a:p>
        </p:txBody>
      </p:sp>
      <p:sp>
        <p:nvSpPr>
          <p:cNvPr id="15" name="文字方塊 14"/>
          <p:cNvSpPr txBox="1">
            <a:spLocks noChangeArrowheads="1"/>
          </p:cNvSpPr>
          <p:nvPr/>
        </p:nvSpPr>
        <p:spPr bwMode="auto">
          <a:xfrm>
            <a:off x="250825" y="5013325"/>
            <a:ext cx="4318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kumimoji="1" sz="20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1pPr>
            <a:lvl2pPr marL="742950" indent="-285750">
              <a:defRPr kumimoji="1" sz="28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2pPr>
            <a:lvl3pPr marL="1143000" indent="-228600">
              <a:defRPr kumimoji="1" sz="16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3pPr>
            <a:lvl4pPr marL="1600200" indent="-228600">
              <a:defRPr kumimoji="1" sz="14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4pPr>
            <a:lvl5pPr marL="2057400" indent="-22860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5pPr>
            <a:lvl6pPr marL="2514600" indent="-228600" eaLnBrk="0" hangingPunct="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6pPr>
            <a:lvl7pPr marL="2971800" indent="-228600" eaLnBrk="0" hangingPunct="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7pPr>
            <a:lvl8pPr marL="3429000" indent="-228600" eaLnBrk="0" hangingPunct="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8pPr>
            <a:lvl9pPr marL="3886200" indent="-228600" eaLnBrk="0" hangingPunct="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9pPr>
          </a:lstStyle>
          <a:p>
            <a:r>
              <a:rPr lang="zh-TW" altLang="en-US" sz="1800" b="0">
                <a:solidFill>
                  <a:schemeClr val="tx1"/>
                </a:solidFill>
                <a:latin typeface="Arial" pitchFamily="34" charset="0"/>
              </a:rPr>
              <a:t>　　　　                                              　　　　　　　　　            　　　　　　　　</a:t>
            </a:r>
          </a:p>
        </p:txBody>
      </p:sp>
      <p:sp>
        <p:nvSpPr>
          <p:cNvPr id="2" name="Rectangle 10"/>
          <p:cNvSpPr>
            <a:spLocks noChangeArrowheads="1"/>
          </p:cNvSpPr>
          <p:nvPr/>
        </p:nvSpPr>
        <p:spPr bwMode="auto">
          <a:xfrm>
            <a:off x="4067175" y="4581525"/>
            <a:ext cx="360363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100">
                <a:solidFill>
                  <a:srgbClr val="0066FF"/>
                </a:solidFill>
                <a:latin typeface="Arial" pitchFamily="34" charset="0"/>
                <a:ea typeface="微軟正黑體" pitchFamily="34" charset="-120"/>
              </a:rPr>
              <a:t>於</a:t>
            </a:r>
          </a:p>
        </p:txBody>
      </p:sp>
      <p:sp>
        <p:nvSpPr>
          <p:cNvPr id="3" name="文字方塊 14"/>
          <p:cNvSpPr txBox="1">
            <a:spLocks noChangeArrowheads="1"/>
          </p:cNvSpPr>
          <p:nvPr/>
        </p:nvSpPr>
        <p:spPr bwMode="auto">
          <a:xfrm>
            <a:off x="3924300" y="4973638"/>
            <a:ext cx="4318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kumimoji="1" sz="20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1pPr>
            <a:lvl2pPr marL="742950" indent="-285750">
              <a:defRPr kumimoji="1" sz="28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2pPr>
            <a:lvl3pPr marL="1143000" indent="-228600">
              <a:defRPr kumimoji="1" sz="16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3pPr>
            <a:lvl4pPr marL="1600200" indent="-228600">
              <a:defRPr kumimoji="1" sz="14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4pPr>
            <a:lvl5pPr marL="2057400" indent="-22860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5pPr>
            <a:lvl6pPr marL="2514600" indent="-228600" eaLnBrk="0" hangingPunct="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6pPr>
            <a:lvl7pPr marL="2971800" indent="-228600" eaLnBrk="0" hangingPunct="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7pPr>
            <a:lvl8pPr marL="3429000" indent="-228600" eaLnBrk="0" hangingPunct="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8pPr>
            <a:lvl9pPr marL="3886200" indent="-228600" eaLnBrk="0" hangingPunct="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9pPr>
          </a:lstStyle>
          <a:p>
            <a:r>
              <a:rPr lang="zh-TW" altLang="en-US" sz="1800" b="0">
                <a:solidFill>
                  <a:schemeClr val="tx1"/>
                </a:solidFill>
                <a:latin typeface="Arial" pitchFamily="34" charset="0"/>
              </a:rPr>
              <a:t>　　　　                                              　　　　　　　　　            　　　　　　　　</a:t>
            </a:r>
          </a:p>
        </p:txBody>
      </p:sp>
      <p:sp>
        <p:nvSpPr>
          <p:cNvPr id="4" name="文字方塊 14"/>
          <p:cNvSpPr txBox="1">
            <a:spLocks noChangeArrowheads="1"/>
          </p:cNvSpPr>
          <p:nvPr/>
        </p:nvSpPr>
        <p:spPr bwMode="auto">
          <a:xfrm>
            <a:off x="8135938" y="4038600"/>
            <a:ext cx="6667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kumimoji="1" sz="20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1pPr>
            <a:lvl2pPr marL="742950" indent="-285750">
              <a:defRPr kumimoji="1" sz="28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2pPr>
            <a:lvl3pPr marL="1143000" indent="-228600">
              <a:defRPr kumimoji="1" sz="16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3pPr>
            <a:lvl4pPr marL="1600200" indent="-228600">
              <a:defRPr kumimoji="1" sz="14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4pPr>
            <a:lvl5pPr marL="2057400" indent="-22860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5pPr>
            <a:lvl6pPr marL="2514600" indent="-228600" eaLnBrk="0" hangingPunct="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6pPr>
            <a:lvl7pPr marL="2971800" indent="-228600" eaLnBrk="0" hangingPunct="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7pPr>
            <a:lvl8pPr marL="3429000" indent="-228600" eaLnBrk="0" hangingPunct="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8pPr>
            <a:lvl9pPr marL="3886200" indent="-228600" eaLnBrk="0" hangingPunct="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9pPr>
          </a:lstStyle>
          <a:p>
            <a:r>
              <a:rPr lang="zh-TW" altLang="en-US" sz="1800" b="0">
                <a:solidFill>
                  <a:schemeClr val="tx1"/>
                </a:solidFill>
                <a:latin typeface="Arial" pitchFamily="34" charset="0"/>
              </a:rPr>
              <a:t>　　　　                                              　　　　　　　　　            　　　　　　　　</a:t>
            </a:r>
          </a:p>
        </p:txBody>
      </p:sp>
      <p:sp>
        <p:nvSpPr>
          <p:cNvPr id="1761298" name="Rectangle 18"/>
          <p:cNvSpPr>
            <a:spLocks noChangeArrowheads="1"/>
          </p:cNvSpPr>
          <p:nvPr/>
        </p:nvSpPr>
        <p:spPr bwMode="auto">
          <a:xfrm>
            <a:off x="2482850" y="5362575"/>
            <a:ext cx="48260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100" dirty="0">
                <a:solidFill>
                  <a:srgbClr val="339933"/>
                </a:solidFill>
                <a:latin typeface="Arial" pitchFamily="34" charset="0"/>
                <a:ea typeface="微軟正黑體" pitchFamily="34" charset="-120"/>
              </a:rPr>
              <a:t>孔融擅長辭賦，體氣不俗，但不長於說理</a:t>
            </a:r>
          </a:p>
        </p:txBody>
      </p:sp>
      <p:pic>
        <p:nvPicPr>
          <p:cNvPr id="1761299" name="Picture 19" descr="下標籤-意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7100" y="5334000"/>
            <a:ext cx="2143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7612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61299"/>
                  </p:tgtEl>
                </p:cond>
              </p:nextCondLst>
            </p:seq>
          </p:childTnLst>
        </p:cTn>
      </p:par>
    </p:tnLst>
    <p:bldLst>
      <p:bldP spid="1761290" grpId="0"/>
      <p:bldP spid="1761290" grpId="1"/>
      <p:bldP spid="1761290" grpId="2"/>
      <p:bldP spid="1761290" grpId="3"/>
      <p:bldP spid="2" grpId="0"/>
      <p:bldP spid="2" grpId="1"/>
      <p:bldP spid="1761298" grpId="0"/>
      <p:bldP spid="1761298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557213" y="1038225"/>
            <a:ext cx="8407400" cy="4406900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zh-TW" altLang="en-US" sz="3200" dirty="0" smtClean="0">
                <a:solidFill>
                  <a:schemeClr val="tx1"/>
                </a:solidFill>
              </a:rPr>
              <a:t>作家吳若權說：「自信是欣賞自己的長處，也願意接納自己的缺點。」</a:t>
            </a:r>
          </a:p>
          <a:p>
            <a:pPr>
              <a:buFont typeface="Wingdings 2" pitchFamily="18" charset="2"/>
              <a:buNone/>
              <a:defRPr/>
            </a:pPr>
            <a:r>
              <a:rPr lang="zh-TW" altLang="en-US" sz="3200" dirty="0" smtClean="0">
                <a:solidFill>
                  <a:schemeClr val="tx1"/>
                </a:solidFill>
              </a:rPr>
              <a:t>讓我們一起來聽聽他怎麼說。</a:t>
            </a:r>
          </a:p>
          <a:p>
            <a:pPr>
              <a:defRPr/>
            </a:pPr>
            <a:endParaRPr lang="zh-TW" altLang="en-US" sz="2200" dirty="0" smtClean="0"/>
          </a:p>
        </p:txBody>
      </p:sp>
      <p:sp>
        <p:nvSpPr>
          <p:cNvPr id="19459" name="Text Box 12"/>
          <p:cNvSpPr txBox="1">
            <a:spLocks noChangeArrowheads="1"/>
          </p:cNvSpPr>
          <p:nvPr/>
        </p:nvSpPr>
        <p:spPr bwMode="auto">
          <a:xfrm>
            <a:off x="827088" y="0"/>
            <a:ext cx="792162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1pPr>
            <a:lvl2pPr marL="742950" indent="-285750">
              <a:defRPr sz="28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2pPr>
            <a:lvl3pPr marL="1143000" indent="-228600">
              <a:defRPr sz="16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3pPr>
            <a:lvl4pPr marL="1600200" indent="-228600">
              <a:defRPr sz="14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4pPr>
            <a:lvl5pPr marL="2057400" indent="-228600"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9pPr>
          </a:lstStyle>
          <a:p>
            <a:pPr algn="ctr"/>
            <a:r>
              <a:rPr lang="zh-TW" altLang="en-US" sz="4400">
                <a:solidFill>
                  <a:schemeClr val="bg1"/>
                </a:solidFill>
                <a:latin typeface="標楷體" pitchFamily="65" charset="-120"/>
              </a:rPr>
              <a:t>自信是</a:t>
            </a:r>
            <a:r>
              <a:rPr lang="en-US" altLang="zh-TW" sz="4400">
                <a:solidFill>
                  <a:schemeClr val="bg1"/>
                </a:solidFill>
                <a:latin typeface="標楷體" pitchFamily="65" charset="-120"/>
              </a:rPr>
              <a:t>……</a:t>
            </a:r>
          </a:p>
        </p:txBody>
      </p:sp>
      <p:sp>
        <p:nvSpPr>
          <p:cNvPr id="19460" name="Text Box 14"/>
          <p:cNvSpPr txBox="1">
            <a:spLocks noChangeArrowheads="1"/>
          </p:cNvSpPr>
          <p:nvPr/>
        </p:nvSpPr>
        <p:spPr bwMode="auto">
          <a:xfrm>
            <a:off x="7165975" y="5740400"/>
            <a:ext cx="179863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1pPr>
            <a:lvl2pPr marL="742950" indent="-285750">
              <a:defRPr sz="28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2pPr>
            <a:lvl3pPr marL="1143000" indent="-228600">
              <a:defRPr sz="16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3pPr>
            <a:lvl4pPr marL="1600200" indent="-228600">
              <a:defRPr sz="14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4pPr>
            <a:lvl5pPr marL="2057400" indent="-228600"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9pPr>
          </a:lstStyle>
          <a:p>
            <a:r>
              <a:rPr lang="en-US" altLang="zh-TW" sz="1800" b="0">
                <a:solidFill>
                  <a:schemeClr val="tx1"/>
                </a:solidFill>
                <a:latin typeface="標楷體" pitchFamily="65" charset="-120"/>
              </a:rPr>
              <a:t>※</a:t>
            </a:r>
            <a:r>
              <a:rPr lang="zh-TW" altLang="en-US" sz="1800" b="0">
                <a:solidFill>
                  <a:schemeClr val="tx1"/>
                </a:solidFill>
                <a:latin typeface="標楷體" pitchFamily="65" charset="-120"/>
              </a:rPr>
              <a:t>請使用</a:t>
            </a:r>
            <a:r>
              <a:rPr lang="en-US" altLang="zh-TW" sz="1800" b="0">
                <a:solidFill>
                  <a:schemeClr val="tx1"/>
                </a:solidFill>
                <a:latin typeface="標楷體" pitchFamily="65" charset="-120"/>
              </a:rPr>
              <a:t>google</a:t>
            </a:r>
          </a:p>
          <a:p>
            <a:r>
              <a:rPr lang="zh-TW" altLang="en-US" sz="1800" b="0">
                <a:solidFill>
                  <a:schemeClr val="tx1"/>
                </a:solidFill>
                <a:latin typeface="標楷體" pitchFamily="65" charset="-120"/>
              </a:rPr>
              <a:t>瀏覽器觀看</a:t>
            </a:r>
            <a:r>
              <a:rPr lang="zh-TW" altLang="en-US" sz="1800" b="0">
                <a:solidFill>
                  <a:schemeClr val="bg1"/>
                </a:solidFill>
                <a:latin typeface="標楷體" pitchFamily="65" charset="-120"/>
              </a:rPr>
              <a:t> </a:t>
            </a:r>
          </a:p>
        </p:txBody>
      </p:sp>
      <p:pic>
        <p:nvPicPr>
          <p:cNvPr id="19461" name="Picture 15" descr="下一頁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5445125"/>
            <a:ext cx="13684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17" descr="影片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3300" y="2070100"/>
            <a:ext cx="576263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/>
          </p:cNvSpPr>
          <p:nvPr/>
        </p:nvSpPr>
        <p:spPr bwMode="auto">
          <a:xfrm>
            <a:off x="468313" y="-242888"/>
            <a:ext cx="8229600" cy="114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kumimoji="0" lang="zh-TW" altLang="en-US" sz="440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第三段</a:t>
            </a:r>
            <a:endParaRPr kumimoji="0" lang="zh-TW" altLang="en-US" sz="4400" b="0" u="sng">
              <a:solidFill>
                <a:schemeClr val="bg1"/>
              </a:solidFill>
              <a:latin typeface="華康正顏楷體W5" pitchFamily="65" charset="-120"/>
              <a:ea typeface="華康正顏楷體W5" pitchFamily="65" charset="-120"/>
            </a:endParaRPr>
          </a:p>
        </p:txBody>
      </p:sp>
      <p:pic>
        <p:nvPicPr>
          <p:cNvPr id="65539" name="Picture 5" descr="上方ICON-段析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1052513"/>
            <a:ext cx="13303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0" name="Picture 6" descr="上方ICON-語譯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052513"/>
            <a:ext cx="13303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1" name="Picture 7" descr="上方ICON-段落大意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1052513"/>
            <a:ext cx="13303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2" name="Picture 8" descr="下ICON-課堂Q&amp;A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1052513"/>
            <a:ext cx="13763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3" name="Rectangle 3"/>
          <p:cNvSpPr>
            <a:spLocks/>
          </p:cNvSpPr>
          <p:nvPr/>
        </p:nvSpPr>
        <p:spPr bwMode="auto">
          <a:xfrm>
            <a:off x="179388" y="1528763"/>
            <a:ext cx="8785225" cy="434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>
              <a:lnSpc>
                <a:spcPct val="200000"/>
              </a:lnSpc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None/>
            </a:pPr>
            <a:r>
              <a:rPr lang="zh-TW" altLang="en-US" sz="3200" b="0">
                <a:latin typeface="Cambria" pitchFamily="18" charset="0"/>
                <a:ea typeface="標楷體" pitchFamily="65" charset="-120"/>
              </a:rPr>
              <a:t>　　常人</a:t>
            </a:r>
            <a:r>
              <a:rPr lang="zh-TW" altLang="en-US" sz="3200" b="0">
                <a:solidFill>
                  <a:srgbClr val="0066FF"/>
                </a:solidFill>
                <a:latin typeface="Cambria" pitchFamily="18" charset="0"/>
                <a:ea typeface="標楷體" pitchFamily="65" charset="-120"/>
              </a:rPr>
              <a:t>貴遠賤近</a:t>
            </a:r>
            <a:r>
              <a:rPr lang="zh-TW" altLang="en-US" sz="3200" b="0">
                <a:latin typeface="Cambria" pitchFamily="18" charset="0"/>
                <a:ea typeface="標楷體" pitchFamily="65" charset="-120"/>
              </a:rPr>
              <a:t>，向聲背實　，又患闇　於自見　，</a:t>
            </a:r>
            <a:r>
              <a:rPr lang="zh-TW" altLang="en-US" sz="3200" b="0">
                <a:solidFill>
                  <a:srgbClr val="0066FF"/>
                </a:solidFill>
                <a:latin typeface="Cambria" pitchFamily="18" charset="0"/>
                <a:ea typeface="標楷體" pitchFamily="65" charset="-120"/>
              </a:rPr>
              <a:t>謂</a:t>
            </a:r>
            <a:r>
              <a:rPr lang="zh-TW" altLang="en-US" sz="3200" b="0">
                <a:latin typeface="Cambria" pitchFamily="18" charset="0"/>
                <a:ea typeface="標楷體" pitchFamily="65" charset="-120"/>
              </a:rPr>
              <a:t>己為</a:t>
            </a:r>
            <a:r>
              <a:rPr lang="zh-TW" altLang="en-US" sz="3200" b="0">
                <a:solidFill>
                  <a:srgbClr val="0066FF"/>
                </a:solidFill>
                <a:latin typeface="Cambria" pitchFamily="18" charset="0"/>
                <a:ea typeface="標楷體" pitchFamily="65" charset="-120"/>
              </a:rPr>
              <a:t>賢</a:t>
            </a:r>
            <a:r>
              <a:rPr lang="zh-TW" altLang="en-US" sz="3200" b="0">
                <a:latin typeface="Cambria" pitchFamily="18" charset="0"/>
                <a:ea typeface="標楷體" pitchFamily="65" charset="-120"/>
              </a:rPr>
              <a:t>。</a:t>
            </a:r>
            <a:r>
              <a:rPr lang="zh-TW" altLang="en-US" sz="3200" b="0" u="sng">
                <a:solidFill>
                  <a:srgbClr val="0066FF"/>
                </a:solidFill>
                <a:latin typeface="Cambria" pitchFamily="18" charset="0"/>
                <a:ea typeface="標楷體" pitchFamily="65" charset="-120"/>
              </a:rPr>
              <a:t>夫</a:t>
            </a:r>
            <a:r>
              <a:rPr lang="zh-TW" altLang="en-US" sz="3200" b="0" u="sng">
                <a:latin typeface="Cambria" pitchFamily="18" charset="0"/>
                <a:ea typeface="標楷體" pitchFamily="65" charset="-120"/>
              </a:rPr>
              <a:t>文本同而末異　，蓋奏議宜雅　，書論宜理　，銘誄　尚實　，詩賦欲麗</a:t>
            </a:r>
            <a:r>
              <a:rPr lang="zh-TW" altLang="en-US" sz="3200" b="0">
                <a:latin typeface="Cambria" pitchFamily="18" charset="0"/>
                <a:ea typeface="標楷體" pitchFamily="65" charset="-120"/>
              </a:rPr>
              <a:t>　。</a:t>
            </a:r>
            <a:r>
              <a:rPr lang="zh-TW" altLang="en-US" sz="3200" b="0" u="sng">
                <a:latin typeface="Cambria" pitchFamily="18" charset="0"/>
                <a:ea typeface="標楷體" pitchFamily="65" charset="-120"/>
              </a:rPr>
              <a:t>此四科不同，故能之者偏　也，惟</a:t>
            </a:r>
            <a:r>
              <a:rPr lang="zh-TW" altLang="en-US" sz="3200" b="0" u="sng">
                <a:solidFill>
                  <a:srgbClr val="0066FF"/>
                </a:solidFill>
                <a:latin typeface="Cambria" pitchFamily="18" charset="0"/>
                <a:ea typeface="標楷體" pitchFamily="65" charset="-120"/>
              </a:rPr>
              <a:t>通才</a:t>
            </a:r>
            <a:r>
              <a:rPr lang="zh-TW" altLang="en-US" sz="3200" b="0" u="sng">
                <a:latin typeface="Cambria" pitchFamily="18" charset="0"/>
                <a:ea typeface="標楷體" pitchFamily="65" charset="-120"/>
              </a:rPr>
              <a:t>能</a:t>
            </a:r>
            <a:r>
              <a:rPr lang="zh-TW" altLang="en-US" sz="3200" b="0" u="sng">
                <a:solidFill>
                  <a:srgbClr val="0066FF"/>
                </a:solidFill>
                <a:latin typeface="Cambria" pitchFamily="18" charset="0"/>
                <a:ea typeface="標楷體" pitchFamily="65" charset="-120"/>
              </a:rPr>
              <a:t>備</a:t>
            </a:r>
            <a:r>
              <a:rPr lang="zh-TW" altLang="en-US" sz="3200" b="0" u="sng">
                <a:latin typeface="Cambria" pitchFamily="18" charset="0"/>
                <a:ea typeface="標楷體" pitchFamily="65" charset="-120"/>
              </a:rPr>
              <a:t>其</a:t>
            </a:r>
            <a:r>
              <a:rPr lang="zh-TW" altLang="en-US" sz="3200" b="0" u="sng">
                <a:solidFill>
                  <a:srgbClr val="0066FF"/>
                </a:solidFill>
                <a:latin typeface="Cambria" pitchFamily="18" charset="0"/>
                <a:ea typeface="標楷體" pitchFamily="65" charset="-120"/>
              </a:rPr>
              <a:t>體</a:t>
            </a:r>
            <a:r>
              <a:rPr lang="zh-TW" altLang="en-US" sz="3200" b="0">
                <a:latin typeface="Cambria" pitchFamily="18" charset="0"/>
                <a:ea typeface="標楷體" pitchFamily="65" charset="-120"/>
              </a:rPr>
              <a:t>。</a:t>
            </a:r>
          </a:p>
        </p:txBody>
      </p:sp>
      <p:pic>
        <p:nvPicPr>
          <p:cNvPr id="65544" name="Picture 10" descr="下一頁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3525" y="5589588"/>
            <a:ext cx="13684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5" name="圖片 17" descr="下方ICON-回目次.png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2756" y="6021388"/>
            <a:ext cx="104298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6" name="Picture 16" descr="47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4005263"/>
            <a:ext cx="360363" cy="34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7" name="Picture 17" descr="46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4005263"/>
            <a:ext cx="360362" cy="34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8" name="Picture 12" descr="45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2997200"/>
            <a:ext cx="360362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9" name="Picture 10" descr="43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2060575"/>
            <a:ext cx="360362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50" name="Picture 11" descr="44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3068638"/>
            <a:ext cx="360363" cy="34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51" name="Picture 8" descr="50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9488" y="4945063"/>
            <a:ext cx="360362" cy="34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52" name="Picture 9" descr="48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4005263"/>
            <a:ext cx="360362" cy="34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53" name="Picture 10" descr="49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9788" y="4005263"/>
            <a:ext cx="360362" cy="34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5554" name="Group 23"/>
          <p:cNvGrpSpPr>
            <a:grpSpLocks/>
          </p:cNvGrpSpPr>
          <p:nvPr/>
        </p:nvGrpSpPr>
        <p:grpSpPr bwMode="auto">
          <a:xfrm>
            <a:off x="7596188" y="2133600"/>
            <a:ext cx="431800" cy="241300"/>
            <a:chOff x="2381" y="1570"/>
            <a:chExt cx="272" cy="152"/>
          </a:xfrm>
        </p:grpSpPr>
        <p:pic>
          <p:nvPicPr>
            <p:cNvPr id="65594" name="Picture 45" descr="D:\City\公事\THE PEOPLE\10202\102-PPT-II修訂\注音ICON\黑-四聲-小.png"/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7" y="1570"/>
              <a:ext cx="136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5595" name="文字方塊 4"/>
            <p:cNvSpPr txBox="1">
              <a:spLocks noChangeArrowheads="1"/>
            </p:cNvSpPr>
            <p:nvPr/>
          </p:nvSpPr>
          <p:spPr bwMode="auto">
            <a:xfrm>
              <a:off x="2381" y="1570"/>
              <a:ext cx="231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>
              <a:spAutoFit/>
            </a:bodyPr>
            <a:lstStyle>
              <a:lvl1pPr>
                <a:defRPr kumimoji="1" sz="20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1pPr>
              <a:lvl2pPr marL="742950" indent="-285750">
                <a:defRPr kumimoji="1" sz="28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2pPr>
              <a:lvl3pPr marL="1143000" indent="-228600">
                <a:defRPr kumimoji="1" sz="16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3pPr>
              <a:lvl4pPr marL="1600200" indent="-228600">
                <a:defRPr kumimoji="1" sz="14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4pPr>
              <a:lvl5pPr marL="2057400" indent="-22860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5pPr>
              <a:lvl6pPr marL="25146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6pPr>
              <a:lvl7pPr marL="29718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7pPr>
              <a:lvl8pPr marL="34290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8pPr>
              <a:lvl9pPr marL="38862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9pPr>
            </a:lstStyle>
            <a:p>
              <a:r>
                <a:rPr lang="zh-TW" altLang="en-US" sz="1200">
                  <a:solidFill>
                    <a:schemeClr val="tx1"/>
                  </a:solidFill>
                  <a:latin typeface="Arial" pitchFamily="34" charset="0"/>
                  <a:ea typeface="標楷體" pitchFamily="65" charset="-120"/>
                </a:rPr>
                <a:t>ㄢ</a:t>
              </a:r>
            </a:p>
          </p:txBody>
        </p:sp>
      </p:grpSp>
      <p:grpSp>
        <p:nvGrpSpPr>
          <p:cNvPr id="65555" name="Group 29"/>
          <p:cNvGrpSpPr>
            <a:grpSpLocks/>
          </p:cNvGrpSpPr>
          <p:nvPr/>
        </p:nvGrpSpPr>
        <p:grpSpPr bwMode="auto">
          <a:xfrm>
            <a:off x="4716463" y="4005263"/>
            <a:ext cx="431800" cy="390525"/>
            <a:chOff x="2971" y="2504"/>
            <a:chExt cx="272" cy="246"/>
          </a:xfrm>
        </p:grpSpPr>
        <p:sp>
          <p:nvSpPr>
            <p:cNvPr id="65592" name="文字方塊 3"/>
            <p:cNvSpPr txBox="1">
              <a:spLocks noChangeArrowheads="1"/>
            </p:cNvSpPr>
            <p:nvPr/>
          </p:nvSpPr>
          <p:spPr bwMode="auto">
            <a:xfrm>
              <a:off x="2971" y="2504"/>
              <a:ext cx="231" cy="2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>
              <a:spAutoFit/>
            </a:bodyPr>
            <a:lstStyle>
              <a:lvl1pPr>
                <a:defRPr kumimoji="1" sz="20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1pPr>
              <a:lvl2pPr marL="742950" indent="-285750">
                <a:defRPr kumimoji="1" sz="28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2pPr>
              <a:lvl3pPr marL="1143000" indent="-228600">
                <a:defRPr kumimoji="1" sz="16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3pPr>
              <a:lvl4pPr marL="1600200" indent="-228600">
                <a:defRPr kumimoji="1" sz="14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4pPr>
              <a:lvl5pPr marL="2057400" indent="-22860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5pPr>
              <a:lvl6pPr marL="25146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6pPr>
              <a:lvl7pPr marL="29718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7pPr>
              <a:lvl8pPr marL="34290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8pPr>
              <a:lvl9pPr marL="38862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9pPr>
            </a:lstStyle>
            <a:p>
              <a:r>
                <a:rPr lang="zh-TW" altLang="en-US" sz="1200">
                  <a:solidFill>
                    <a:schemeClr val="tx1"/>
                  </a:solidFill>
                  <a:latin typeface="Arial" pitchFamily="34" charset="0"/>
                  <a:ea typeface="標楷體" pitchFamily="65" charset="-120"/>
                </a:rPr>
                <a:t>ㄌㄟ</a:t>
              </a:r>
            </a:p>
          </p:txBody>
        </p:sp>
        <p:pic>
          <p:nvPicPr>
            <p:cNvPr id="65593" name="Picture 28" descr="D:\City\公事\THE PEOPLE\10202\102-PPT-II修訂\注音ICON\黑-三聲-小.png"/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07" y="2549"/>
              <a:ext cx="136" cy="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61290" name="Rectangle 10"/>
          <p:cNvSpPr>
            <a:spLocks noChangeArrowheads="1"/>
          </p:cNvSpPr>
          <p:nvPr/>
        </p:nvSpPr>
        <p:spPr bwMode="auto">
          <a:xfrm>
            <a:off x="6588125" y="4652963"/>
            <a:ext cx="6477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100">
                <a:solidFill>
                  <a:srgbClr val="0066FF"/>
                </a:solidFill>
                <a:latin typeface="Arial" pitchFamily="34" charset="0"/>
                <a:ea typeface="微軟正黑體" pitchFamily="34" charset="-120"/>
              </a:rPr>
              <a:t>全才</a:t>
            </a:r>
          </a:p>
        </p:txBody>
      </p:sp>
      <p:sp>
        <p:nvSpPr>
          <p:cNvPr id="15" name="文字方塊 14"/>
          <p:cNvSpPr txBox="1">
            <a:spLocks noChangeArrowheads="1"/>
          </p:cNvSpPr>
          <p:nvPr/>
        </p:nvSpPr>
        <p:spPr bwMode="auto">
          <a:xfrm>
            <a:off x="6372225" y="5013325"/>
            <a:ext cx="8636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kumimoji="1" sz="20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1pPr>
            <a:lvl2pPr marL="742950" indent="-285750">
              <a:defRPr kumimoji="1" sz="28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2pPr>
            <a:lvl3pPr marL="1143000" indent="-228600">
              <a:defRPr kumimoji="1" sz="16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3pPr>
            <a:lvl4pPr marL="1600200" indent="-228600">
              <a:defRPr kumimoji="1" sz="14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4pPr>
            <a:lvl5pPr marL="2057400" indent="-22860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5pPr>
            <a:lvl6pPr marL="2514600" indent="-228600" eaLnBrk="0" hangingPunct="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6pPr>
            <a:lvl7pPr marL="2971800" indent="-228600" eaLnBrk="0" hangingPunct="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7pPr>
            <a:lvl8pPr marL="3429000" indent="-228600" eaLnBrk="0" hangingPunct="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8pPr>
            <a:lvl9pPr marL="3886200" indent="-228600" eaLnBrk="0" hangingPunct="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9pPr>
          </a:lstStyle>
          <a:p>
            <a:r>
              <a:rPr lang="zh-TW" altLang="en-US" sz="1800" b="0">
                <a:solidFill>
                  <a:schemeClr val="tx1"/>
                </a:solidFill>
                <a:latin typeface="Arial" pitchFamily="34" charset="0"/>
              </a:rPr>
              <a:t>　　　　                                              　　　　　　　　　            　　　　　　　　</a:t>
            </a:r>
          </a:p>
        </p:txBody>
      </p:sp>
      <p:sp>
        <p:nvSpPr>
          <p:cNvPr id="2" name="Rectangle 10"/>
          <p:cNvSpPr>
            <a:spLocks noChangeArrowheads="1"/>
          </p:cNvSpPr>
          <p:nvPr/>
        </p:nvSpPr>
        <p:spPr bwMode="auto">
          <a:xfrm>
            <a:off x="468313" y="1452563"/>
            <a:ext cx="8135937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100">
                <a:solidFill>
                  <a:srgbClr val="0066FF"/>
                </a:solidFill>
                <a:latin typeface="Arial" pitchFamily="34" charset="0"/>
                <a:ea typeface="微軟正黑體" pitchFamily="34" charset="-120"/>
              </a:rPr>
              <a:t>貴，重視。賤，輕視。遠近，包含時、空，可指古今及遠方近處</a:t>
            </a:r>
          </a:p>
        </p:txBody>
      </p:sp>
      <p:sp>
        <p:nvSpPr>
          <p:cNvPr id="4" name="文字方塊 14"/>
          <p:cNvSpPr txBox="1">
            <a:spLocks noChangeArrowheads="1"/>
          </p:cNvSpPr>
          <p:nvPr/>
        </p:nvSpPr>
        <p:spPr bwMode="auto">
          <a:xfrm>
            <a:off x="1979613" y="2133600"/>
            <a:ext cx="15843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kumimoji="1" sz="20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1pPr>
            <a:lvl2pPr marL="742950" indent="-285750">
              <a:defRPr kumimoji="1" sz="28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2pPr>
            <a:lvl3pPr marL="1143000" indent="-228600">
              <a:defRPr kumimoji="1" sz="16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3pPr>
            <a:lvl4pPr marL="1600200" indent="-228600">
              <a:defRPr kumimoji="1" sz="14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4pPr>
            <a:lvl5pPr marL="2057400" indent="-22860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5pPr>
            <a:lvl6pPr marL="2514600" indent="-228600" eaLnBrk="0" hangingPunct="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6pPr>
            <a:lvl7pPr marL="2971800" indent="-228600" eaLnBrk="0" hangingPunct="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7pPr>
            <a:lvl8pPr marL="3429000" indent="-228600" eaLnBrk="0" hangingPunct="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8pPr>
            <a:lvl9pPr marL="3886200" indent="-228600" eaLnBrk="0" hangingPunct="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9pPr>
          </a:lstStyle>
          <a:p>
            <a:r>
              <a:rPr lang="zh-TW" altLang="en-US" sz="1800" b="0">
                <a:solidFill>
                  <a:schemeClr val="tx1"/>
                </a:solidFill>
                <a:latin typeface="Arial" pitchFamily="34" charset="0"/>
              </a:rPr>
              <a:t>　　　　                                              　　　　　　　　　            　　　　　　　　</a:t>
            </a:r>
          </a:p>
        </p:txBody>
      </p:sp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1476375" y="2708275"/>
            <a:ext cx="719138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100">
                <a:solidFill>
                  <a:srgbClr val="0066FF"/>
                </a:solidFill>
                <a:latin typeface="Arial" pitchFamily="34" charset="0"/>
                <a:ea typeface="微軟正黑體" pitchFamily="34" charset="-120"/>
              </a:rPr>
              <a:t>以為</a:t>
            </a:r>
          </a:p>
        </p:txBody>
      </p:sp>
      <p:sp>
        <p:nvSpPr>
          <p:cNvPr id="6" name="文字方塊 14"/>
          <p:cNvSpPr txBox="1">
            <a:spLocks noChangeArrowheads="1"/>
          </p:cNvSpPr>
          <p:nvPr/>
        </p:nvSpPr>
        <p:spPr bwMode="auto">
          <a:xfrm>
            <a:off x="1476375" y="3068638"/>
            <a:ext cx="4318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kumimoji="1" sz="20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1pPr>
            <a:lvl2pPr marL="742950" indent="-285750">
              <a:defRPr kumimoji="1" sz="28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2pPr>
            <a:lvl3pPr marL="1143000" indent="-228600">
              <a:defRPr kumimoji="1" sz="16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3pPr>
            <a:lvl4pPr marL="1600200" indent="-228600">
              <a:defRPr kumimoji="1" sz="14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4pPr>
            <a:lvl5pPr marL="2057400" indent="-22860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5pPr>
            <a:lvl6pPr marL="2514600" indent="-228600" eaLnBrk="0" hangingPunct="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6pPr>
            <a:lvl7pPr marL="2971800" indent="-228600" eaLnBrk="0" hangingPunct="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7pPr>
            <a:lvl8pPr marL="3429000" indent="-228600" eaLnBrk="0" hangingPunct="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8pPr>
            <a:lvl9pPr marL="3886200" indent="-228600" eaLnBrk="0" hangingPunct="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9pPr>
          </a:lstStyle>
          <a:p>
            <a:r>
              <a:rPr lang="zh-TW" altLang="en-US" sz="1800" b="0">
                <a:solidFill>
                  <a:schemeClr val="tx1"/>
                </a:solidFill>
                <a:latin typeface="Arial" pitchFamily="34" charset="0"/>
              </a:rPr>
              <a:t>　　　　                                              　　　　　　　　　            　　　　　　　　</a:t>
            </a:r>
          </a:p>
        </p:txBody>
      </p:sp>
      <p:sp>
        <p:nvSpPr>
          <p:cNvPr id="7" name="Rectangle 10"/>
          <p:cNvSpPr>
            <a:spLocks noChangeArrowheads="1"/>
          </p:cNvSpPr>
          <p:nvPr/>
        </p:nvSpPr>
        <p:spPr bwMode="auto">
          <a:xfrm>
            <a:off x="2771775" y="2708275"/>
            <a:ext cx="360363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100">
                <a:solidFill>
                  <a:srgbClr val="0066FF"/>
                </a:solidFill>
                <a:latin typeface="Arial" pitchFamily="34" charset="0"/>
                <a:ea typeface="微軟正黑體" pitchFamily="34" charset="-120"/>
              </a:rPr>
              <a:t>好</a:t>
            </a:r>
          </a:p>
        </p:txBody>
      </p:sp>
      <p:sp>
        <p:nvSpPr>
          <p:cNvPr id="8" name="文字方塊 14"/>
          <p:cNvSpPr txBox="1">
            <a:spLocks noChangeArrowheads="1"/>
          </p:cNvSpPr>
          <p:nvPr/>
        </p:nvSpPr>
        <p:spPr bwMode="auto">
          <a:xfrm>
            <a:off x="2771775" y="3068638"/>
            <a:ext cx="4318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kumimoji="1" sz="20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1pPr>
            <a:lvl2pPr marL="742950" indent="-285750">
              <a:defRPr kumimoji="1" sz="28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2pPr>
            <a:lvl3pPr marL="1143000" indent="-228600">
              <a:defRPr kumimoji="1" sz="16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3pPr>
            <a:lvl4pPr marL="1600200" indent="-228600">
              <a:defRPr kumimoji="1" sz="14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4pPr>
            <a:lvl5pPr marL="2057400" indent="-22860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5pPr>
            <a:lvl6pPr marL="2514600" indent="-228600" eaLnBrk="0" hangingPunct="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6pPr>
            <a:lvl7pPr marL="2971800" indent="-228600" eaLnBrk="0" hangingPunct="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7pPr>
            <a:lvl8pPr marL="3429000" indent="-228600" eaLnBrk="0" hangingPunct="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8pPr>
            <a:lvl9pPr marL="3886200" indent="-228600" eaLnBrk="0" hangingPunct="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9pPr>
          </a:lstStyle>
          <a:p>
            <a:r>
              <a:rPr lang="zh-TW" altLang="en-US" sz="1800" b="0">
                <a:solidFill>
                  <a:schemeClr val="tx1"/>
                </a:solidFill>
                <a:latin typeface="Arial" pitchFamily="34" charset="0"/>
              </a:rPr>
              <a:t>　　　　                                              　　　　　　　　　            　　　　　　　　</a:t>
            </a:r>
          </a:p>
        </p:txBody>
      </p:sp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3563938" y="2708275"/>
            <a:ext cx="8636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100">
                <a:solidFill>
                  <a:srgbClr val="0066FF"/>
                </a:solidFill>
                <a:latin typeface="Arial" pitchFamily="34" charset="0"/>
                <a:ea typeface="微軟正黑體" pitchFamily="34" charset="-120"/>
              </a:rPr>
              <a:t>發語詞</a:t>
            </a:r>
          </a:p>
        </p:txBody>
      </p:sp>
      <p:sp>
        <p:nvSpPr>
          <p:cNvPr id="10" name="文字方塊 14"/>
          <p:cNvSpPr txBox="1">
            <a:spLocks noChangeArrowheads="1"/>
          </p:cNvSpPr>
          <p:nvPr/>
        </p:nvSpPr>
        <p:spPr bwMode="auto">
          <a:xfrm>
            <a:off x="3563938" y="3068638"/>
            <a:ext cx="4318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kumimoji="1" sz="20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1pPr>
            <a:lvl2pPr marL="742950" indent="-285750">
              <a:defRPr kumimoji="1" sz="28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2pPr>
            <a:lvl3pPr marL="1143000" indent="-228600">
              <a:defRPr kumimoji="1" sz="16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3pPr>
            <a:lvl4pPr marL="1600200" indent="-228600">
              <a:defRPr kumimoji="1" sz="14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4pPr>
            <a:lvl5pPr marL="2057400" indent="-22860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5pPr>
            <a:lvl6pPr marL="2514600" indent="-228600" eaLnBrk="0" hangingPunct="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6pPr>
            <a:lvl7pPr marL="2971800" indent="-228600" eaLnBrk="0" hangingPunct="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7pPr>
            <a:lvl8pPr marL="3429000" indent="-228600" eaLnBrk="0" hangingPunct="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8pPr>
            <a:lvl9pPr marL="3886200" indent="-228600" eaLnBrk="0" hangingPunct="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9pPr>
          </a:lstStyle>
          <a:p>
            <a:r>
              <a:rPr lang="zh-TW" altLang="en-US" sz="1800" b="0">
                <a:solidFill>
                  <a:schemeClr val="tx1"/>
                </a:solidFill>
                <a:latin typeface="Arial" pitchFamily="34" charset="0"/>
              </a:rPr>
              <a:t>　　　　                                              　　　　　　　　　            　　　　　　　　</a:t>
            </a: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7596188" y="4652963"/>
            <a:ext cx="720725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100">
                <a:solidFill>
                  <a:srgbClr val="0066FF"/>
                </a:solidFill>
                <a:latin typeface="Arial" pitchFamily="34" charset="0"/>
                <a:ea typeface="微軟正黑體" pitchFamily="34" charset="-120"/>
              </a:rPr>
              <a:t>齊全</a:t>
            </a:r>
          </a:p>
        </p:txBody>
      </p:sp>
      <p:sp>
        <p:nvSpPr>
          <p:cNvPr id="12" name="文字方塊 14"/>
          <p:cNvSpPr txBox="1">
            <a:spLocks noChangeArrowheads="1"/>
          </p:cNvSpPr>
          <p:nvPr/>
        </p:nvSpPr>
        <p:spPr bwMode="auto">
          <a:xfrm>
            <a:off x="7597775" y="5013325"/>
            <a:ext cx="4318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kumimoji="1" sz="20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1pPr>
            <a:lvl2pPr marL="742950" indent="-285750">
              <a:defRPr kumimoji="1" sz="28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2pPr>
            <a:lvl3pPr marL="1143000" indent="-228600">
              <a:defRPr kumimoji="1" sz="16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3pPr>
            <a:lvl4pPr marL="1600200" indent="-228600">
              <a:defRPr kumimoji="1" sz="14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4pPr>
            <a:lvl5pPr marL="2057400" indent="-22860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5pPr>
            <a:lvl6pPr marL="2514600" indent="-228600" eaLnBrk="0" hangingPunct="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6pPr>
            <a:lvl7pPr marL="2971800" indent="-228600" eaLnBrk="0" hangingPunct="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7pPr>
            <a:lvl8pPr marL="3429000" indent="-228600" eaLnBrk="0" hangingPunct="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8pPr>
            <a:lvl9pPr marL="3886200" indent="-228600" eaLnBrk="0" hangingPunct="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9pPr>
          </a:lstStyle>
          <a:p>
            <a:r>
              <a:rPr lang="zh-TW" altLang="en-US" sz="1800" b="0">
                <a:solidFill>
                  <a:schemeClr val="tx1"/>
                </a:solidFill>
                <a:latin typeface="Arial" pitchFamily="34" charset="0"/>
              </a:rPr>
              <a:t>　　　　                                              　　　　　　　　　            　　　　　　　　</a:t>
            </a:r>
          </a:p>
        </p:txBody>
      </p:sp>
      <p:sp>
        <p:nvSpPr>
          <p:cNvPr id="13" name="Rectangle 10"/>
          <p:cNvSpPr>
            <a:spLocks noChangeArrowheads="1"/>
          </p:cNvSpPr>
          <p:nvPr/>
        </p:nvSpPr>
        <p:spPr bwMode="auto">
          <a:xfrm>
            <a:off x="8388350" y="4652963"/>
            <a:ext cx="1189038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100">
                <a:solidFill>
                  <a:srgbClr val="0066FF"/>
                </a:solidFill>
                <a:latin typeface="Arial" pitchFamily="34" charset="0"/>
                <a:ea typeface="微軟正黑體" pitchFamily="34" charset="-120"/>
              </a:rPr>
              <a:t>體裁</a:t>
            </a:r>
          </a:p>
        </p:txBody>
      </p:sp>
      <p:sp>
        <p:nvSpPr>
          <p:cNvPr id="14" name="文字方塊 14"/>
          <p:cNvSpPr txBox="1">
            <a:spLocks noChangeArrowheads="1"/>
          </p:cNvSpPr>
          <p:nvPr/>
        </p:nvSpPr>
        <p:spPr bwMode="auto">
          <a:xfrm>
            <a:off x="8424863" y="4989513"/>
            <a:ext cx="4318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kumimoji="1" sz="20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1pPr>
            <a:lvl2pPr marL="742950" indent="-285750">
              <a:defRPr kumimoji="1" sz="28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2pPr>
            <a:lvl3pPr marL="1143000" indent="-228600">
              <a:defRPr kumimoji="1" sz="16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3pPr>
            <a:lvl4pPr marL="1600200" indent="-228600">
              <a:defRPr kumimoji="1" sz="14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4pPr>
            <a:lvl5pPr marL="2057400" indent="-22860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5pPr>
            <a:lvl6pPr marL="2514600" indent="-228600" eaLnBrk="0" hangingPunct="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6pPr>
            <a:lvl7pPr marL="2971800" indent="-228600" eaLnBrk="0" hangingPunct="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7pPr>
            <a:lvl8pPr marL="3429000" indent="-228600" eaLnBrk="0" hangingPunct="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8pPr>
            <a:lvl9pPr marL="3886200" indent="-228600" eaLnBrk="0" hangingPunct="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9pPr>
          </a:lstStyle>
          <a:p>
            <a:r>
              <a:rPr lang="zh-TW" altLang="en-US" sz="1800" b="0">
                <a:solidFill>
                  <a:schemeClr val="tx1"/>
                </a:solidFill>
                <a:latin typeface="Arial" pitchFamily="34" charset="0"/>
              </a:rPr>
              <a:t>　　　　                                              　　　　　　　　　            　　　　　　　　</a:t>
            </a:r>
          </a:p>
        </p:txBody>
      </p:sp>
      <p:sp>
        <p:nvSpPr>
          <p:cNvPr id="1761298" name="Rectangle 18"/>
          <p:cNvSpPr>
            <a:spLocks noChangeArrowheads="1"/>
          </p:cNvSpPr>
          <p:nvPr/>
        </p:nvSpPr>
        <p:spPr bwMode="auto">
          <a:xfrm>
            <a:off x="3563938" y="3429000"/>
            <a:ext cx="34925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100">
                <a:solidFill>
                  <a:srgbClr val="339933"/>
                </a:solidFill>
                <a:latin typeface="Arial" pitchFamily="34" charset="0"/>
                <a:ea typeface="微軟正黑體" pitchFamily="34" charset="-120"/>
              </a:rPr>
              <a:t>各種文體各有不同的風格要求</a:t>
            </a:r>
          </a:p>
        </p:txBody>
      </p:sp>
      <p:pic>
        <p:nvPicPr>
          <p:cNvPr id="1761299" name="Picture 19" descr="下標籤-意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4378325"/>
            <a:ext cx="2143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8"/>
          <p:cNvSpPr>
            <a:spLocks noChangeArrowheads="1"/>
          </p:cNvSpPr>
          <p:nvPr/>
        </p:nvSpPr>
        <p:spPr bwMode="auto">
          <a:xfrm>
            <a:off x="323850" y="5364163"/>
            <a:ext cx="6408738" cy="801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eaLnBrk="0">
              <a:spcBef>
                <a:spcPct val="50000"/>
              </a:spcBef>
            </a:pPr>
            <a:r>
              <a:rPr lang="zh-TW" altLang="en-US" sz="2100">
                <a:solidFill>
                  <a:srgbClr val="339933"/>
                </a:solidFill>
                <a:latin typeface="Arial" pitchFamily="34" charset="0"/>
                <a:ea typeface="微軟正黑體" pitchFamily="34" charset="-120"/>
              </a:rPr>
              <a:t>一般文人大多只擅長某種文體──此呼應第一段</a:t>
            </a:r>
          </a:p>
          <a:p>
            <a:pPr eaLnBrk="0">
              <a:spcBef>
                <a:spcPct val="50000"/>
              </a:spcBef>
            </a:pPr>
            <a:r>
              <a:rPr lang="zh-TW" altLang="en-US" sz="2100">
                <a:solidFill>
                  <a:srgbClr val="339933"/>
                </a:solidFill>
                <a:latin typeface="Arial" pitchFamily="34" charset="0"/>
                <a:ea typeface="微軟正黑體" pitchFamily="34" charset="-120"/>
              </a:rPr>
              <a:t>「文非一體，鮮能備善」，七子各有擅長之文類的說法</a:t>
            </a:r>
          </a:p>
        </p:txBody>
      </p:sp>
      <p:pic>
        <p:nvPicPr>
          <p:cNvPr id="17" name="Picture 19" descr="下標籤-意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2200" y="5314950"/>
            <a:ext cx="2143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32638" name="Picture 30" descr="下標籤-修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125" y="2460625"/>
            <a:ext cx="2143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文字方塊 48"/>
          <p:cNvSpPr txBox="1">
            <a:spLocks noChangeArrowheads="1"/>
          </p:cNvSpPr>
          <p:nvPr/>
        </p:nvSpPr>
        <p:spPr bwMode="auto">
          <a:xfrm>
            <a:off x="2303463" y="2420938"/>
            <a:ext cx="2052637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kumimoji="1" sz="20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1pPr>
            <a:lvl2pPr marL="742950" indent="-285750">
              <a:defRPr kumimoji="1" sz="28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2pPr>
            <a:lvl3pPr marL="1143000" indent="-228600">
              <a:defRPr kumimoji="1" sz="16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3pPr>
            <a:lvl4pPr marL="1600200" indent="-228600">
              <a:defRPr kumimoji="1" sz="14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4pPr>
            <a:lvl5pPr marL="2057400" indent="-22860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5pPr>
            <a:lvl6pPr marL="2514600" indent="-228600" eaLnBrk="0" hangingPunct="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6pPr>
            <a:lvl7pPr marL="2971800" indent="-228600" eaLnBrk="0" hangingPunct="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7pPr>
            <a:lvl8pPr marL="3429000" indent="-228600" eaLnBrk="0" hangingPunct="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8pPr>
            <a:lvl9pPr marL="3886200" indent="-228600" eaLnBrk="0" hangingPunct="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9pPr>
          </a:lstStyle>
          <a:p>
            <a:r>
              <a:rPr lang="zh-TW" altLang="en-US" sz="2100">
                <a:solidFill>
                  <a:srgbClr val="FF0066"/>
                </a:solidFill>
                <a:latin typeface="Arial" pitchFamily="34" charset="0"/>
                <a:ea typeface="微軟正黑體" pitchFamily="34" charset="-120"/>
              </a:rPr>
              <a:t>轉品（形→動）</a:t>
            </a:r>
          </a:p>
        </p:txBody>
      </p:sp>
      <p:sp>
        <p:nvSpPr>
          <p:cNvPr id="648245" name="Rectangle 53"/>
          <p:cNvSpPr>
            <a:spLocks noChangeArrowheads="1"/>
          </p:cNvSpPr>
          <p:nvPr/>
        </p:nvSpPr>
        <p:spPr bwMode="auto">
          <a:xfrm>
            <a:off x="2771775" y="1816100"/>
            <a:ext cx="3111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000" b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●</a:t>
            </a:r>
          </a:p>
        </p:txBody>
      </p:sp>
      <p:sp>
        <p:nvSpPr>
          <p:cNvPr id="648246" name="Rectangle 54"/>
          <p:cNvSpPr>
            <a:spLocks noChangeArrowheads="1"/>
          </p:cNvSpPr>
          <p:nvPr/>
        </p:nvSpPr>
        <p:spPr bwMode="auto">
          <a:xfrm>
            <a:off x="1908175" y="1816100"/>
            <a:ext cx="3111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000" b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●</a:t>
            </a:r>
          </a:p>
        </p:txBody>
      </p:sp>
      <p:sp>
        <p:nvSpPr>
          <p:cNvPr id="65578" name="Freeform 17"/>
          <p:cNvSpPr>
            <a:spLocks/>
          </p:cNvSpPr>
          <p:nvPr/>
        </p:nvSpPr>
        <p:spPr bwMode="auto">
          <a:xfrm rot="10807511" flipV="1">
            <a:off x="5148263" y="1773238"/>
            <a:ext cx="188912" cy="195262"/>
          </a:xfrm>
          <a:custGeom>
            <a:avLst/>
            <a:gdLst>
              <a:gd name="T0" fmla="*/ 0 w 124"/>
              <a:gd name="T1" fmla="*/ 2147483647 h 121"/>
              <a:gd name="T2" fmla="*/ 2147483647 w 124"/>
              <a:gd name="T3" fmla="*/ 0 h 121"/>
              <a:gd name="T4" fmla="*/ 2147483647 w 124"/>
              <a:gd name="T5" fmla="*/ 2147483647 h 12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24" h="121">
                <a:moveTo>
                  <a:pt x="0" y="121"/>
                </a:moveTo>
                <a:lnTo>
                  <a:pt x="2" y="0"/>
                </a:lnTo>
                <a:lnTo>
                  <a:pt x="124" y="2"/>
                </a:lnTo>
              </a:path>
            </a:pathLst>
          </a:custGeom>
          <a:noFill/>
          <a:ln w="25400">
            <a:solidFill>
              <a:srgbClr val="800000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" name="文字方塊 48"/>
          <p:cNvSpPr txBox="1">
            <a:spLocks noChangeArrowheads="1"/>
          </p:cNvSpPr>
          <p:nvPr/>
        </p:nvSpPr>
        <p:spPr bwMode="auto">
          <a:xfrm>
            <a:off x="2989263" y="1739900"/>
            <a:ext cx="194310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kumimoji="1" sz="20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1pPr>
            <a:lvl2pPr marL="742950" indent="-285750">
              <a:defRPr kumimoji="1" sz="28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2pPr>
            <a:lvl3pPr marL="1143000" indent="-228600">
              <a:defRPr kumimoji="1" sz="16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3pPr>
            <a:lvl4pPr marL="1600200" indent="-228600">
              <a:defRPr kumimoji="1" sz="14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4pPr>
            <a:lvl5pPr marL="2057400" indent="-22860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5pPr>
            <a:lvl6pPr marL="2514600" indent="-228600" eaLnBrk="0" hangingPunct="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6pPr>
            <a:lvl7pPr marL="2971800" indent="-228600" eaLnBrk="0" hangingPunct="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7pPr>
            <a:lvl8pPr marL="3429000" indent="-228600" eaLnBrk="0" hangingPunct="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8pPr>
            <a:lvl9pPr marL="3886200" indent="-228600" eaLnBrk="0" hangingPunct="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zh-TW" altLang="en-US" sz="2100">
                <a:solidFill>
                  <a:srgbClr val="FF0066"/>
                </a:solidFill>
                <a:latin typeface="微軟正黑體" pitchFamily="34" charset="-120"/>
                <a:ea typeface="微軟正黑體" pitchFamily="34" charset="-120"/>
              </a:rPr>
              <a:t>句中對、單句對</a:t>
            </a:r>
          </a:p>
        </p:txBody>
      </p:sp>
      <p:grpSp>
        <p:nvGrpSpPr>
          <p:cNvPr id="648249" name="Group 57"/>
          <p:cNvGrpSpPr>
            <a:grpSpLocks/>
          </p:cNvGrpSpPr>
          <p:nvPr/>
        </p:nvGrpSpPr>
        <p:grpSpPr bwMode="auto">
          <a:xfrm>
            <a:off x="2195513" y="1738313"/>
            <a:ext cx="361950" cy="322262"/>
            <a:chOff x="249" y="2886"/>
            <a:chExt cx="228" cy="203"/>
          </a:xfrm>
        </p:grpSpPr>
        <p:grpSp>
          <p:nvGrpSpPr>
            <p:cNvPr id="65588" name="Group 12"/>
            <p:cNvGrpSpPr>
              <a:grpSpLocks/>
            </p:cNvGrpSpPr>
            <p:nvPr/>
          </p:nvGrpSpPr>
          <p:grpSpPr bwMode="auto">
            <a:xfrm rot="10762829" flipV="1">
              <a:off x="249" y="2931"/>
              <a:ext cx="228" cy="158"/>
              <a:chOff x="2154" y="3657"/>
              <a:chExt cx="230" cy="137"/>
            </a:xfrm>
          </p:grpSpPr>
          <p:sp>
            <p:nvSpPr>
              <p:cNvPr id="65590" name="Line 41"/>
              <p:cNvSpPr>
                <a:spLocks noChangeShapeType="1"/>
              </p:cNvSpPr>
              <p:nvPr/>
            </p:nvSpPr>
            <p:spPr bwMode="auto">
              <a:xfrm>
                <a:off x="2154" y="3664"/>
                <a:ext cx="227" cy="0"/>
              </a:xfrm>
              <a:prstGeom prst="line">
                <a:avLst/>
              </a:prstGeom>
              <a:noFill/>
              <a:ln w="25400">
                <a:solidFill>
                  <a:srgbClr val="8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65591" name="Line 40"/>
              <p:cNvSpPr>
                <a:spLocks noChangeShapeType="1"/>
              </p:cNvSpPr>
              <p:nvPr/>
            </p:nvSpPr>
            <p:spPr bwMode="auto">
              <a:xfrm flipV="1">
                <a:off x="2384" y="3657"/>
                <a:ext cx="0" cy="137"/>
              </a:xfrm>
              <a:prstGeom prst="line">
                <a:avLst/>
              </a:prstGeom>
              <a:noFill/>
              <a:ln w="25400">
                <a:solidFill>
                  <a:srgbClr val="8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</p:grpSp>
        <p:pic>
          <p:nvPicPr>
            <p:cNvPr id="65589" name="Picture 37" descr="下標籤-修"/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" y="2886"/>
              <a:ext cx="135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5581" name="Group 26"/>
          <p:cNvGrpSpPr>
            <a:grpSpLocks/>
          </p:cNvGrpSpPr>
          <p:nvPr/>
        </p:nvGrpSpPr>
        <p:grpSpPr bwMode="auto">
          <a:xfrm flipV="1">
            <a:off x="8027988" y="4437063"/>
            <a:ext cx="215900" cy="215900"/>
            <a:chOff x="2154" y="3657"/>
            <a:chExt cx="230" cy="137"/>
          </a:xfrm>
        </p:grpSpPr>
        <p:sp>
          <p:nvSpPr>
            <p:cNvPr id="65586" name="Line 41"/>
            <p:cNvSpPr>
              <a:spLocks noChangeShapeType="1"/>
            </p:cNvSpPr>
            <p:nvPr/>
          </p:nvSpPr>
          <p:spPr bwMode="auto">
            <a:xfrm>
              <a:off x="2154" y="3664"/>
              <a:ext cx="227" cy="0"/>
            </a:xfrm>
            <a:prstGeom prst="line">
              <a:avLst/>
            </a:prstGeom>
            <a:noFill/>
            <a:ln w="25400">
              <a:solidFill>
                <a:srgbClr val="8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65587" name="Line 40"/>
            <p:cNvSpPr>
              <a:spLocks noChangeShapeType="1"/>
            </p:cNvSpPr>
            <p:nvPr/>
          </p:nvSpPr>
          <p:spPr bwMode="auto">
            <a:xfrm flipV="1">
              <a:off x="2384" y="3657"/>
              <a:ext cx="0" cy="137"/>
            </a:xfrm>
            <a:prstGeom prst="line">
              <a:avLst/>
            </a:prstGeom>
            <a:noFill/>
            <a:ln w="25400">
              <a:solidFill>
                <a:srgbClr val="8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</p:grpSp>
      <p:sp>
        <p:nvSpPr>
          <p:cNvPr id="18" name="文字方塊 48"/>
          <p:cNvSpPr txBox="1">
            <a:spLocks noChangeArrowheads="1"/>
          </p:cNvSpPr>
          <p:nvPr/>
        </p:nvSpPr>
        <p:spPr bwMode="auto">
          <a:xfrm>
            <a:off x="8172450" y="3429000"/>
            <a:ext cx="646113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kumimoji="1" sz="20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1pPr>
            <a:lvl2pPr marL="742950" indent="-285750">
              <a:defRPr kumimoji="1" sz="28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2pPr>
            <a:lvl3pPr marL="1143000" indent="-228600">
              <a:defRPr kumimoji="1" sz="16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3pPr>
            <a:lvl4pPr marL="1600200" indent="-228600">
              <a:defRPr kumimoji="1" sz="14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4pPr>
            <a:lvl5pPr marL="2057400" indent="-22860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5pPr>
            <a:lvl6pPr marL="2514600" indent="-228600" eaLnBrk="0" hangingPunct="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6pPr>
            <a:lvl7pPr marL="2971800" indent="-228600" eaLnBrk="0" hangingPunct="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7pPr>
            <a:lvl8pPr marL="3429000" indent="-228600" eaLnBrk="0" hangingPunct="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8pPr>
            <a:lvl9pPr marL="3886200" indent="-228600" eaLnBrk="0" hangingPunct="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kumimoji="0" lang="zh-TW" altLang="en-US" sz="2100">
                <a:solidFill>
                  <a:srgbClr val="FF0066"/>
                </a:solidFill>
                <a:latin typeface="微軟正黑體" pitchFamily="34" charset="-120"/>
                <a:ea typeface="微軟正黑體" pitchFamily="34" charset="-120"/>
              </a:rPr>
              <a:t>排比</a:t>
            </a:r>
          </a:p>
        </p:txBody>
      </p:sp>
      <p:grpSp>
        <p:nvGrpSpPr>
          <p:cNvPr id="648260" name="Group 68"/>
          <p:cNvGrpSpPr>
            <a:grpSpLocks/>
          </p:cNvGrpSpPr>
          <p:nvPr/>
        </p:nvGrpSpPr>
        <p:grpSpPr bwMode="auto">
          <a:xfrm>
            <a:off x="7740650" y="3429000"/>
            <a:ext cx="404813" cy="346075"/>
            <a:chOff x="793" y="3022"/>
            <a:chExt cx="255" cy="218"/>
          </a:xfrm>
        </p:grpSpPr>
        <p:sp>
          <p:nvSpPr>
            <p:cNvPr id="65584" name="Freeform 29"/>
            <p:cNvSpPr>
              <a:spLocks/>
            </p:cNvSpPr>
            <p:nvPr/>
          </p:nvSpPr>
          <p:spPr bwMode="auto">
            <a:xfrm rot="3755" flipV="1">
              <a:off x="793" y="3022"/>
              <a:ext cx="255" cy="123"/>
            </a:xfrm>
            <a:custGeom>
              <a:avLst/>
              <a:gdLst>
                <a:gd name="T0" fmla="*/ 0 w 124"/>
                <a:gd name="T1" fmla="*/ 2147483647 h 121"/>
                <a:gd name="T2" fmla="*/ 2147483647 w 124"/>
                <a:gd name="T3" fmla="*/ 0 h 121"/>
                <a:gd name="T4" fmla="*/ 2147483647 w 124"/>
                <a:gd name="T5" fmla="*/ 2147483647 h 12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4" h="121">
                  <a:moveTo>
                    <a:pt x="0" y="121"/>
                  </a:moveTo>
                  <a:lnTo>
                    <a:pt x="2" y="0"/>
                  </a:lnTo>
                  <a:lnTo>
                    <a:pt x="124" y="2"/>
                  </a:lnTo>
                </a:path>
              </a:pathLst>
            </a:custGeom>
            <a:noFill/>
            <a:ln w="25400">
              <a:solidFill>
                <a:srgbClr val="800000"/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pic>
          <p:nvPicPr>
            <p:cNvPr id="65585" name="Picture 16" descr="下標籤-修"/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9" y="3067"/>
              <a:ext cx="135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0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 nodeType="clickPar">
                      <p:stCondLst>
                        <p:cond delay="0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7612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 nodeType="clickPar">
                      <p:stCondLst>
                        <p:cond delay="0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6129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 nodeType="clickPar">
                      <p:stCondLst>
                        <p:cond delay="0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7326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 nodeType="clickPar">
                      <p:stCondLst>
                        <p:cond delay="0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 nodeType="clickPar">
                      <p:stCondLst>
                        <p:cond delay="indefinite"/>
                      </p:stCondLst>
                      <p:childTnLst>
                        <p:par>
                          <p:cTn id="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32638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6482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 nodeType="clickPar">
                      <p:stCondLst>
                        <p:cond delay="0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 nodeType="clickPar">
                      <p:stCondLst>
                        <p:cond delay="indefinite"/>
                      </p:stCondLst>
                      <p:childTnLst>
                        <p:par>
                          <p:cTn id="1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8249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6482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 nodeType="clickPar">
                      <p:stCondLst>
                        <p:cond delay="0"/>
                      </p:stCondLst>
                      <p:childTnLst>
                        <p:par>
                          <p:cTn id="1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 nodeType="clickPar">
                      <p:stCondLst>
                        <p:cond delay="indefinite"/>
                      </p:stCondLst>
                      <p:childTnLst>
                        <p:par>
                          <p:cTn id="1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8260"/>
                  </p:tgtEl>
                </p:cond>
              </p:nextCondLst>
            </p:seq>
          </p:childTnLst>
        </p:cTn>
      </p:par>
    </p:tnLst>
    <p:bldLst>
      <p:bldP spid="1761290" grpId="0"/>
      <p:bldP spid="1761290" grpId="1"/>
      <p:bldP spid="2" grpId="0"/>
      <p:bldP spid="2" grpId="1"/>
      <p:bldP spid="5" grpId="0"/>
      <p:bldP spid="5" grpId="1"/>
      <p:bldP spid="7" grpId="0"/>
      <p:bldP spid="7" grpId="1"/>
      <p:bldP spid="9" grpId="0"/>
      <p:bldP spid="9" grpId="1"/>
      <p:bldP spid="11" grpId="0"/>
      <p:bldP spid="11" grpId="1"/>
      <p:bldP spid="13" grpId="0"/>
      <p:bldP spid="13" grpId="1"/>
      <p:bldP spid="1761298" grpId="0"/>
      <p:bldP spid="1761298" grpId="1"/>
      <p:bldP spid="16" grpId="0"/>
      <p:bldP spid="16" grpId="1"/>
      <p:bldP spid="49" grpId="0"/>
      <p:bldP spid="49" grpId="1"/>
      <p:bldP spid="648245" grpId="0"/>
      <p:bldP spid="648245" grpId="1"/>
      <p:bldP spid="648246" grpId="0"/>
      <p:bldP spid="648246" grpId="1"/>
      <p:bldP spid="3" grpId="0"/>
      <p:bldP spid="3" grpId="1"/>
      <p:bldP spid="18" grpId="0"/>
      <p:bldP spid="18" grpId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/>
          </p:cNvSpPr>
          <p:nvPr/>
        </p:nvSpPr>
        <p:spPr bwMode="auto">
          <a:xfrm>
            <a:off x="468313" y="-242888"/>
            <a:ext cx="8229600" cy="114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kumimoji="0" lang="zh-TW" altLang="en-US" sz="440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第四段</a:t>
            </a:r>
            <a:endParaRPr kumimoji="0" lang="zh-TW" altLang="en-US" sz="4400" b="0" u="sng">
              <a:solidFill>
                <a:schemeClr val="bg1"/>
              </a:solidFill>
              <a:latin typeface="華康正顏楷體W5" pitchFamily="65" charset="-120"/>
              <a:ea typeface="華康正顏楷體W5" pitchFamily="65" charset="-120"/>
            </a:endParaRPr>
          </a:p>
        </p:txBody>
      </p:sp>
      <p:pic>
        <p:nvPicPr>
          <p:cNvPr id="66563" name="Picture 3" descr="下一頁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3525" y="5589588"/>
            <a:ext cx="13684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4" name="圖片 17" descr="下方ICON-回目次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012" y="6021388"/>
            <a:ext cx="104298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5" name="Picture 5" descr="上方ICON-段析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052513"/>
            <a:ext cx="13303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6" name="Picture 6" descr="上方ICON-語譯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3700" y="1052513"/>
            <a:ext cx="13303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7" name="Picture 7" descr="上方ICON-段落大意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9513" y="1052513"/>
            <a:ext cx="13303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8" name="Rectangle 3"/>
          <p:cNvSpPr>
            <a:spLocks/>
          </p:cNvSpPr>
          <p:nvPr/>
        </p:nvSpPr>
        <p:spPr bwMode="auto">
          <a:xfrm>
            <a:off x="179388" y="1528763"/>
            <a:ext cx="8785225" cy="434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>
              <a:lnSpc>
                <a:spcPct val="200000"/>
              </a:lnSpc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None/>
            </a:pPr>
            <a:r>
              <a:rPr lang="zh-TW" altLang="en-US" sz="3200" b="0" dirty="0">
                <a:latin typeface="Cambria" pitchFamily="18" charset="0"/>
                <a:ea typeface="標楷體" pitchFamily="65" charset="-120"/>
              </a:rPr>
              <a:t>         文以氣為主　，氣之清濁有體　，不可力強而致　。譬諸音樂，曲度雖均　，節奏同檢　，至於</a:t>
            </a:r>
            <a:r>
              <a:rPr lang="zh-TW" altLang="en-US" sz="3200" b="0" dirty="0">
                <a:solidFill>
                  <a:srgbClr val="0066FF"/>
                </a:solidFill>
                <a:latin typeface="Cambria" pitchFamily="18" charset="0"/>
                <a:ea typeface="標楷體" pitchFamily="65" charset="-120"/>
              </a:rPr>
              <a:t>引氣</a:t>
            </a:r>
            <a:r>
              <a:rPr lang="zh-TW" altLang="en-US" sz="3200" b="0" dirty="0">
                <a:latin typeface="Cambria" pitchFamily="18" charset="0"/>
                <a:ea typeface="標楷體" pitchFamily="65" charset="-120"/>
              </a:rPr>
              <a:t>不齊　，巧拙有素　，雖在父兄，不能以移子弟　。</a:t>
            </a:r>
          </a:p>
        </p:txBody>
      </p:sp>
      <p:grpSp>
        <p:nvGrpSpPr>
          <p:cNvPr id="66569" name="Group 10"/>
          <p:cNvGrpSpPr>
            <a:grpSpLocks/>
          </p:cNvGrpSpPr>
          <p:nvPr/>
        </p:nvGrpSpPr>
        <p:grpSpPr bwMode="auto">
          <a:xfrm>
            <a:off x="8678863" y="1952625"/>
            <a:ext cx="465137" cy="539750"/>
            <a:chOff x="612" y="981"/>
            <a:chExt cx="293" cy="340"/>
          </a:xfrm>
        </p:grpSpPr>
        <p:sp>
          <p:nvSpPr>
            <p:cNvPr id="66587" name="文字方塊 3"/>
            <p:cNvSpPr txBox="1">
              <a:spLocks noChangeArrowheads="1"/>
            </p:cNvSpPr>
            <p:nvPr/>
          </p:nvSpPr>
          <p:spPr bwMode="auto">
            <a:xfrm>
              <a:off x="612" y="981"/>
              <a:ext cx="231" cy="3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>
              <a:spAutoFit/>
            </a:bodyPr>
            <a:lstStyle>
              <a:lvl1pPr>
                <a:defRPr kumimoji="1" sz="20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1pPr>
              <a:lvl2pPr marL="742950" indent="-285750">
                <a:defRPr kumimoji="1" sz="28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2pPr>
              <a:lvl3pPr marL="1143000" indent="-228600">
                <a:defRPr kumimoji="1" sz="16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3pPr>
              <a:lvl4pPr marL="1600200" indent="-228600">
                <a:defRPr kumimoji="1" sz="14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4pPr>
              <a:lvl5pPr marL="2057400" indent="-22860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5pPr>
              <a:lvl6pPr marL="25146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6pPr>
              <a:lvl7pPr marL="29718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7pPr>
              <a:lvl8pPr marL="34290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8pPr>
              <a:lvl9pPr marL="38862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9pPr>
            </a:lstStyle>
            <a:p>
              <a:r>
                <a:rPr lang="zh-TW" altLang="en-US" sz="1200">
                  <a:solidFill>
                    <a:schemeClr val="tx1"/>
                  </a:solidFill>
                  <a:latin typeface="Arial" pitchFamily="34" charset="0"/>
                  <a:ea typeface="標楷體" pitchFamily="65" charset="-120"/>
                </a:rPr>
                <a:t>ㄑㄧㄤ</a:t>
              </a:r>
            </a:p>
          </p:txBody>
        </p:sp>
        <p:pic>
          <p:nvPicPr>
            <p:cNvPr id="66588" name="Picture 28" descr="D:\City\公事\THE PEOPLE\10202\102-PPT-II修訂\注音ICON\黑-三聲-小.png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9" y="1117"/>
              <a:ext cx="136" cy="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6570" name="Picture 13" descr="51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2060575"/>
            <a:ext cx="341313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71" name="Picture 9" descr="53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3016250"/>
            <a:ext cx="341312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72" name="Picture 13" descr="52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2060575"/>
            <a:ext cx="341312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73" name="Picture 8" descr="54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3016250"/>
            <a:ext cx="341313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74" name="Picture 9" descr="55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013" y="3016250"/>
            <a:ext cx="341312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75" name="Picture 7" descr="56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4005263"/>
            <a:ext cx="341313" cy="34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76" name="Picture 10" descr="57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4005263"/>
            <a:ext cx="341312" cy="34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77" name="Picture 35" descr="58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4959350"/>
            <a:ext cx="341313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文字方塊 14"/>
          <p:cNvSpPr txBox="1">
            <a:spLocks noChangeArrowheads="1"/>
          </p:cNvSpPr>
          <p:nvPr/>
        </p:nvSpPr>
        <p:spPr bwMode="auto">
          <a:xfrm>
            <a:off x="1042988" y="4076700"/>
            <a:ext cx="8636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kumimoji="1" sz="20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1pPr>
            <a:lvl2pPr marL="742950" indent="-285750">
              <a:defRPr kumimoji="1" sz="28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2pPr>
            <a:lvl3pPr marL="1143000" indent="-228600">
              <a:defRPr kumimoji="1" sz="16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3pPr>
            <a:lvl4pPr marL="1600200" indent="-228600">
              <a:defRPr kumimoji="1" sz="14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4pPr>
            <a:lvl5pPr marL="2057400" indent="-22860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5pPr>
            <a:lvl6pPr marL="2514600" indent="-228600" eaLnBrk="0" hangingPunct="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6pPr>
            <a:lvl7pPr marL="2971800" indent="-228600" eaLnBrk="0" hangingPunct="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7pPr>
            <a:lvl8pPr marL="3429000" indent="-228600" eaLnBrk="0" hangingPunct="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8pPr>
            <a:lvl9pPr marL="3886200" indent="-228600" eaLnBrk="0" hangingPunct="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9pPr>
          </a:lstStyle>
          <a:p>
            <a:r>
              <a:rPr lang="zh-TW" altLang="en-US" sz="1800" b="0">
                <a:solidFill>
                  <a:schemeClr val="tx1"/>
                </a:solidFill>
                <a:latin typeface="Arial" pitchFamily="34" charset="0"/>
              </a:rPr>
              <a:t>　　　　                                              　　　　　　　　　            　　　　　　　　</a:t>
            </a:r>
          </a:p>
        </p:txBody>
      </p:sp>
      <p:sp>
        <p:nvSpPr>
          <p:cNvPr id="1761290" name="Rectangle 10"/>
          <p:cNvSpPr>
            <a:spLocks noChangeArrowheads="1"/>
          </p:cNvSpPr>
          <p:nvPr/>
        </p:nvSpPr>
        <p:spPr bwMode="auto">
          <a:xfrm>
            <a:off x="1187450" y="3644900"/>
            <a:ext cx="6477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100">
                <a:solidFill>
                  <a:srgbClr val="0066FF"/>
                </a:solidFill>
                <a:latin typeface="Arial" pitchFamily="34" charset="0"/>
                <a:ea typeface="微軟正黑體" pitchFamily="34" charset="-120"/>
              </a:rPr>
              <a:t>運氣</a:t>
            </a:r>
          </a:p>
        </p:txBody>
      </p:sp>
      <p:sp>
        <p:nvSpPr>
          <p:cNvPr id="66580" name="Freeform 17"/>
          <p:cNvSpPr>
            <a:spLocks/>
          </p:cNvSpPr>
          <p:nvPr/>
        </p:nvSpPr>
        <p:spPr bwMode="auto">
          <a:xfrm rot="10807511" flipV="1">
            <a:off x="4787900" y="3716338"/>
            <a:ext cx="188913" cy="195262"/>
          </a:xfrm>
          <a:custGeom>
            <a:avLst/>
            <a:gdLst>
              <a:gd name="T0" fmla="*/ 0 w 124"/>
              <a:gd name="T1" fmla="*/ 2147483647 h 121"/>
              <a:gd name="T2" fmla="*/ 2147483647 w 124"/>
              <a:gd name="T3" fmla="*/ 0 h 121"/>
              <a:gd name="T4" fmla="*/ 2147483647 w 124"/>
              <a:gd name="T5" fmla="*/ 2147483647 h 12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24" h="121">
                <a:moveTo>
                  <a:pt x="0" y="121"/>
                </a:moveTo>
                <a:lnTo>
                  <a:pt x="2" y="0"/>
                </a:lnTo>
                <a:lnTo>
                  <a:pt x="124" y="2"/>
                </a:lnTo>
              </a:path>
            </a:pathLst>
          </a:custGeom>
          <a:noFill/>
          <a:ln w="25400">
            <a:solidFill>
              <a:srgbClr val="800000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" name="文字方塊 48"/>
          <p:cNvSpPr txBox="1">
            <a:spLocks noChangeArrowheads="1"/>
          </p:cNvSpPr>
          <p:nvPr/>
        </p:nvSpPr>
        <p:spPr bwMode="auto">
          <a:xfrm>
            <a:off x="2557463" y="2601913"/>
            <a:ext cx="646112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kumimoji="1" sz="20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1pPr>
            <a:lvl2pPr marL="742950" indent="-285750">
              <a:defRPr kumimoji="1" sz="28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2pPr>
            <a:lvl3pPr marL="1143000" indent="-228600">
              <a:defRPr kumimoji="1" sz="16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3pPr>
            <a:lvl4pPr marL="1600200" indent="-228600">
              <a:defRPr kumimoji="1" sz="14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4pPr>
            <a:lvl5pPr marL="2057400" indent="-22860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5pPr>
            <a:lvl6pPr marL="2514600" indent="-228600" eaLnBrk="0" hangingPunct="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6pPr>
            <a:lvl7pPr marL="2971800" indent="-228600" eaLnBrk="0" hangingPunct="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7pPr>
            <a:lvl8pPr marL="3429000" indent="-228600" eaLnBrk="0" hangingPunct="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8pPr>
            <a:lvl9pPr marL="3886200" indent="-228600" eaLnBrk="0" hangingPunct="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zh-TW" altLang="en-US" sz="2100">
                <a:solidFill>
                  <a:srgbClr val="FF0066"/>
                </a:solidFill>
                <a:latin typeface="微軟正黑體" pitchFamily="34" charset="-120"/>
                <a:ea typeface="微軟正黑體" pitchFamily="34" charset="-120"/>
              </a:rPr>
              <a:t>明喻</a:t>
            </a:r>
          </a:p>
        </p:txBody>
      </p:sp>
      <p:grpSp>
        <p:nvGrpSpPr>
          <p:cNvPr id="654361" name="Group 25"/>
          <p:cNvGrpSpPr>
            <a:grpSpLocks/>
          </p:cNvGrpSpPr>
          <p:nvPr/>
        </p:nvGrpSpPr>
        <p:grpSpPr bwMode="auto">
          <a:xfrm>
            <a:off x="2051050" y="2636838"/>
            <a:ext cx="361950" cy="322262"/>
            <a:chOff x="249" y="2886"/>
            <a:chExt cx="228" cy="203"/>
          </a:xfrm>
        </p:grpSpPr>
        <p:grpSp>
          <p:nvGrpSpPr>
            <p:cNvPr id="66583" name="Group 12"/>
            <p:cNvGrpSpPr>
              <a:grpSpLocks/>
            </p:cNvGrpSpPr>
            <p:nvPr/>
          </p:nvGrpSpPr>
          <p:grpSpPr bwMode="auto">
            <a:xfrm rot="10762829" flipV="1">
              <a:off x="249" y="2931"/>
              <a:ext cx="228" cy="158"/>
              <a:chOff x="2154" y="3657"/>
              <a:chExt cx="230" cy="137"/>
            </a:xfrm>
          </p:grpSpPr>
          <p:sp>
            <p:nvSpPr>
              <p:cNvPr id="66585" name="Line 41"/>
              <p:cNvSpPr>
                <a:spLocks noChangeShapeType="1"/>
              </p:cNvSpPr>
              <p:nvPr/>
            </p:nvSpPr>
            <p:spPr bwMode="auto">
              <a:xfrm>
                <a:off x="2154" y="3664"/>
                <a:ext cx="227" cy="0"/>
              </a:xfrm>
              <a:prstGeom prst="line">
                <a:avLst/>
              </a:prstGeom>
              <a:noFill/>
              <a:ln w="25400">
                <a:solidFill>
                  <a:srgbClr val="8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66586" name="Line 40"/>
              <p:cNvSpPr>
                <a:spLocks noChangeShapeType="1"/>
              </p:cNvSpPr>
              <p:nvPr/>
            </p:nvSpPr>
            <p:spPr bwMode="auto">
              <a:xfrm flipV="1">
                <a:off x="2384" y="3657"/>
                <a:ext cx="0" cy="137"/>
              </a:xfrm>
              <a:prstGeom prst="line">
                <a:avLst/>
              </a:prstGeom>
              <a:noFill/>
              <a:ln w="25400">
                <a:solidFill>
                  <a:srgbClr val="8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</p:grpSp>
        <p:pic>
          <p:nvPicPr>
            <p:cNvPr id="66584" name="Picture 37" descr="下標籤-修"/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" y="2886"/>
              <a:ext cx="135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543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436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761290" grpId="0"/>
      <p:bldP spid="1761290" grpId="1"/>
      <p:bldP spid="3" grpId="0"/>
      <p:bldP spid="3" grpId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/>
          </p:cNvSpPr>
          <p:nvPr/>
        </p:nvSpPr>
        <p:spPr bwMode="auto">
          <a:xfrm>
            <a:off x="468313" y="-242888"/>
            <a:ext cx="8229600" cy="114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kumimoji="0" lang="zh-TW" altLang="en-US" sz="440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第五段</a:t>
            </a:r>
            <a:endParaRPr kumimoji="0" lang="zh-TW" altLang="en-US" sz="4400" b="0" u="sng">
              <a:solidFill>
                <a:schemeClr val="bg1"/>
              </a:solidFill>
              <a:latin typeface="華康正顏楷體W5" pitchFamily="65" charset="-120"/>
              <a:ea typeface="華康正顏楷體W5" pitchFamily="65" charset="-120"/>
            </a:endParaRPr>
          </a:p>
        </p:txBody>
      </p:sp>
      <p:pic>
        <p:nvPicPr>
          <p:cNvPr id="67587" name="Picture 3" descr="下一頁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5910263"/>
            <a:ext cx="13684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8" name="Picture 5" descr="上方ICON-段析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1052513"/>
            <a:ext cx="13303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9" name="Picture 6" descr="上方ICON-語譯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3700" y="1052513"/>
            <a:ext cx="13303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0" name="Picture 7" descr="上方ICON-段落大意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9513" y="1052513"/>
            <a:ext cx="13303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91" name="Rectangle 3"/>
          <p:cNvSpPr>
            <a:spLocks/>
          </p:cNvSpPr>
          <p:nvPr/>
        </p:nvSpPr>
        <p:spPr bwMode="auto">
          <a:xfrm>
            <a:off x="179388" y="1557338"/>
            <a:ext cx="8785225" cy="434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>
              <a:lnSpc>
                <a:spcPct val="200000"/>
              </a:lnSpc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None/>
            </a:pPr>
            <a:r>
              <a:rPr lang="zh-TW" altLang="en-US" sz="3200" b="0">
                <a:latin typeface="Cambria" pitchFamily="18" charset="0"/>
                <a:ea typeface="標楷體" pitchFamily="65" charset="-120"/>
              </a:rPr>
              <a:t>　　</a:t>
            </a:r>
            <a:r>
              <a:rPr lang="zh-TW" altLang="en-US" sz="3200" b="0">
                <a:solidFill>
                  <a:srgbClr val="0066FF"/>
                </a:solidFill>
                <a:latin typeface="Cambria" pitchFamily="18" charset="0"/>
                <a:ea typeface="標楷體" pitchFamily="65" charset="-120"/>
              </a:rPr>
              <a:t>蓋</a:t>
            </a:r>
            <a:r>
              <a:rPr lang="zh-TW" altLang="en-US" sz="3200" b="0">
                <a:latin typeface="Cambria" pitchFamily="18" charset="0"/>
                <a:ea typeface="標楷體" pitchFamily="65" charset="-120"/>
              </a:rPr>
              <a:t>文章經國　之大業，不朽之盛事　。年壽</a:t>
            </a:r>
            <a:r>
              <a:rPr lang="zh-TW" altLang="en-US" sz="3200" b="0">
                <a:solidFill>
                  <a:srgbClr val="0066FF"/>
                </a:solidFill>
                <a:latin typeface="Cambria" pitchFamily="18" charset="0"/>
                <a:ea typeface="標楷體" pitchFamily="65" charset="-120"/>
              </a:rPr>
              <a:t>有時</a:t>
            </a:r>
            <a:r>
              <a:rPr lang="zh-TW" altLang="en-US" sz="3200" b="0">
                <a:latin typeface="Cambria" pitchFamily="18" charset="0"/>
                <a:ea typeface="標楷體" pitchFamily="65" charset="-120"/>
              </a:rPr>
              <a:t>而盡，</a:t>
            </a:r>
            <a:r>
              <a:rPr lang="zh-TW" altLang="en-US" sz="3200" b="0">
                <a:solidFill>
                  <a:srgbClr val="0066FF"/>
                </a:solidFill>
                <a:latin typeface="Cambria" pitchFamily="18" charset="0"/>
                <a:ea typeface="標楷體" pitchFamily="65" charset="-120"/>
              </a:rPr>
              <a:t>榮樂止乎其身</a:t>
            </a:r>
            <a:r>
              <a:rPr lang="zh-TW" altLang="en-US" sz="3200" b="0">
                <a:latin typeface="Cambria" pitchFamily="18" charset="0"/>
                <a:ea typeface="標楷體" pitchFamily="65" charset="-120"/>
              </a:rPr>
              <a:t>，二者必至之常期　，未若</a:t>
            </a:r>
            <a:r>
              <a:rPr lang="zh-TW" altLang="en-US" sz="3200" b="0">
                <a:solidFill>
                  <a:srgbClr val="0066FF"/>
                </a:solidFill>
                <a:latin typeface="Cambria" pitchFamily="18" charset="0"/>
                <a:ea typeface="標楷體" pitchFamily="65" charset="-120"/>
              </a:rPr>
              <a:t>文章之無窮</a:t>
            </a:r>
            <a:r>
              <a:rPr lang="zh-TW" altLang="en-US" sz="3200" b="0">
                <a:latin typeface="Cambria" pitchFamily="18" charset="0"/>
                <a:ea typeface="標楷體" pitchFamily="65" charset="-120"/>
              </a:rPr>
              <a:t>。</a:t>
            </a:r>
            <a:r>
              <a:rPr lang="zh-TW" altLang="en-US" sz="3200" b="0" u="sng">
                <a:latin typeface="Cambria" pitchFamily="18" charset="0"/>
                <a:ea typeface="標楷體" pitchFamily="65" charset="-120"/>
              </a:rPr>
              <a:t>是以古之作者，寄身於翰墨，見　意於篇籍　，不假良史之辭　，不託飛馳之</a:t>
            </a:r>
          </a:p>
        </p:txBody>
      </p:sp>
      <p:grpSp>
        <p:nvGrpSpPr>
          <p:cNvPr id="67592" name="Group 10"/>
          <p:cNvGrpSpPr>
            <a:grpSpLocks/>
          </p:cNvGrpSpPr>
          <p:nvPr/>
        </p:nvGrpSpPr>
        <p:grpSpPr bwMode="auto">
          <a:xfrm>
            <a:off x="684213" y="4833938"/>
            <a:ext cx="431800" cy="539750"/>
            <a:chOff x="1610" y="1434"/>
            <a:chExt cx="272" cy="340"/>
          </a:xfrm>
        </p:grpSpPr>
        <p:pic>
          <p:nvPicPr>
            <p:cNvPr id="67621" name="Picture 45" descr="D:\City\公事\THE PEOPLE\10202\102-PPT-II修訂\注音ICON\黑-四聲-小.pn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46" y="1570"/>
              <a:ext cx="136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7622" name="文字方塊 4"/>
            <p:cNvSpPr txBox="1">
              <a:spLocks noChangeArrowheads="1"/>
            </p:cNvSpPr>
            <p:nvPr/>
          </p:nvSpPr>
          <p:spPr bwMode="auto">
            <a:xfrm>
              <a:off x="1610" y="1434"/>
              <a:ext cx="231" cy="3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>
              <a:spAutoFit/>
            </a:bodyPr>
            <a:lstStyle>
              <a:lvl1pPr>
                <a:defRPr kumimoji="1" sz="20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1pPr>
              <a:lvl2pPr marL="742950" indent="-285750">
                <a:defRPr kumimoji="1" sz="28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2pPr>
              <a:lvl3pPr marL="1143000" indent="-228600">
                <a:defRPr kumimoji="1" sz="16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3pPr>
              <a:lvl4pPr marL="1600200" indent="-228600">
                <a:defRPr kumimoji="1" sz="14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4pPr>
              <a:lvl5pPr marL="2057400" indent="-22860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5pPr>
              <a:lvl6pPr marL="25146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6pPr>
              <a:lvl7pPr marL="29718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7pPr>
              <a:lvl8pPr marL="34290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8pPr>
              <a:lvl9pPr marL="38862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9pPr>
            </a:lstStyle>
            <a:p>
              <a:r>
                <a:rPr lang="zh-TW" altLang="en-US" sz="1200">
                  <a:solidFill>
                    <a:schemeClr val="tx1"/>
                  </a:solidFill>
                  <a:latin typeface="Arial" pitchFamily="34" charset="0"/>
                  <a:ea typeface="標楷體" pitchFamily="65" charset="-120"/>
                </a:rPr>
                <a:t>ㄒㄧㄢ</a:t>
              </a:r>
            </a:p>
          </p:txBody>
        </p:sp>
      </p:grpSp>
      <p:pic>
        <p:nvPicPr>
          <p:cNvPr id="67593" name="Picture 20" descr="60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2060575"/>
            <a:ext cx="341313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4" name="Picture 20" descr="63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5013325"/>
            <a:ext cx="341312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5" name="Picture 8" descr="61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3068638"/>
            <a:ext cx="341312" cy="34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6" name="Picture 9" descr="62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5013325"/>
            <a:ext cx="341313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7" name="Picture 34" descr="59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2060575"/>
            <a:ext cx="341312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文字方塊 14"/>
          <p:cNvSpPr txBox="1">
            <a:spLocks noChangeArrowheads="1"/>
          </p:cNvSpPr>
          <p:nvPr/>
        </p:nvSpPr>
        <p:spPr bwMode="auto">
          <a:xfrm>
            <a:off x="1116013" y="2133600"/>
            <a:ext cx="36036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kumimoji="1" sz="20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1pPr>
            <a:lvl2pPr marL="742950" indent="-285750">
              <a:defRPr kumimoji="1" sz="28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2pPr>
            <a:lvl3pPr marL="1143000" indent="-228600">
              <a:defRPr kumimoji="1" sz="16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3pPr>
            <a:lvl4pPr marL="1600200" indent="-228600">
              <a:defRPr kumimoji="1" sz="14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4pPr>
            <a:lvl5pPr marL="2057400" indent="-22860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5pPr>
            <a:lvl6pPr marL="2514600" indent="-228600" eaLnBrk="0" hangingPunct="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6pPr>
            <a:lvl7pPr marL="2971800" indent="-228600" eaLnBrk="0" hangingPunct="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7pPr>
            <a:lvl8pPr marL="3429000" indent="-228600" eaLnBrk="0" hangingPunct="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8pPr>
            <a:lvl9pPr marL="3886200" indent="-228600" eaLnBrk="0" hangingPunct="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9pPr>
          </a:lstStyle>
          <a:p>
            <a:r>
              <a:rPr lang="zh-TW" altLang="en-US" sz="1800" b="0">
                <a:solidFill>
                  <a:schemeClr val="tx1"/>
                </a:solidFill>
                <a:latin typeface="Arial" pitchFamily="34" charset="0"/>
              </a:rPr>
              <a:t>　　　　                                              　　　　　　　　　            　　　　　　　　</a:t>
            </a:r>
          </a:p>
        </p:txBody>
      </p:sp>
      <p:sp>
        <p:nvSpPr>
          <p:cNvPr id="1761290" name="Rectangle 10"/>
          <p:cNvSpPr>
            <a:spLocks noChangeArrowheads="1"/>
          </p:cNvSpPr>
          <p:nvPr/>
        </p:nvSpPr>
        <p:spPr bwMode="auto">
          <a:xfrm>
            <a:off x="1116013" y="1700213"/>
            <a:ext cx="1655762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100">
                <a:solidFill>
                  <a:srgbClr val="0066FF"/>
                </a:solidFill>
                <a:latin typeface="Arial" pitchFamily="34" charset="0"/>
                <a:ea typeface="微軟正黑體" pitchFamily="34" charset="-120"/>
              </a:rPr>
              <a:t>發語詞，無義</a:t>
            </a:r>
          </a:p>
        </p:txBody>
      </p:sp>
      <p:sp>
        <p:nvSpPr>
          <p:cNvPr id="2" name="文字方塊 14"/>
          <p:cNvSpPr txBox="1">
            <a:spLocks noChangeArrowheads="1"/>
          </p:cNvSpPr>
          <p:nvPr/>
        </p:nvSpPr>
        <p:spPr bwMode="auto">
          <a:xfrm>
            <a:off x="323850" y="3068638"/>
            <a:ext cx="71913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kumimoji="1" sz="20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1pPr>
            <a:lvl2pPr marL="742950" indent="-285750">
              <a:defRPr kumimoji="1" sz="28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2pPr>
            <a:lvl3pPr marL="1143000" indent="-228600">
              <a:defRPr kumimoji="1" sz="16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3pPr>
            <a:lvl4pPr marL="1600200" indent="-228600">
              <a:defRPr kumimoji="1" sz="14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4pPr>
            <a:lvl5pPr marL="2057400" indent="-22860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5pPr>
            <a:lvl6pPr marL="2514600" indent="-228600" eaLnBrk="0" hangingPunct="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6pPr>
            <a:lvl7pPr marL="2971800" indent="-228600" eaLnBrk="0" hangingPunct="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7pPr>
            <a:lvl8pPr marL="3429000" indent="-228600" eaLnBrk="0" hangingPunct="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8pPr>
            <a:lvl9pPr marL="3886200" indent="-228600" eaLnBrk="0" hangingPunct="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9pPr>
          </a:lstStyle>
          <a:p>
            <a:r>
              <a:rPr lang="zh-TW" altLang="en-US" sz="1800" b="0">
                <a:solidFill>
                  <a:schemeClr val="tx1"/>
                </a:solidFill>
                <a:latin typeface="Arial" pitchFamily="34" charset="0"/>
              </a:rPr>
              <a:t>　　　　                                              　　　　　　　　　            　　　　　　　　</a:t>
            </a:r>
          </a:p>
        </p:txBody>
      </p:sp>
      <p:sp>
        <p:nvSpPr>
          <p:cNvPr id="4" name="Rectangle 10"/>
          <p:cNvSpPr>
            <a:spLocks noChangeArrowheads="1"/>
          </p:cNvSpPr>
          <p:nvPr/>
        </p:nvSpPr>
        <p:spPr bwMode="auto">
          <a:xfrm>
            <a:off x="323850" y="2708275"/>
            <a:ext cx="1800225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100">
                <a:solidFill>
                  <a:srgbClr val="0066FF"/>
                </a:solidFill>
                <a:latin typeface="Arial" pitchFamily="34" charset="0"/>
                <a:ea typeface="微軟正黑體" pitchFamily="34" charset="-120"/>
              </a:rPr>
              <a:t>有一定的期限</a:t>
            </a:r>
          </a:p>
        </p:txBody>
      </p:sp>
      <p:sp>
        <p:nvSpPr>
          <p:cNvPr id="5" name="文字方塊 14"/>
          <p:cNvSpPr txBox="1">
            <a:spLocks noChangeArrowheads="1"/>
          </p:cNvSpPr>
          <p:nvPr/>
        </p:nvSpPr>
        <p:spPr bwMode="auto">
          <a:xfrm>
            <a:off x="2339975" y="3068638"/>
            <a:ext cx="24479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kumimoji="1" sz="20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1pPr>
            <a:lvl2pPr marL="742950" indent="-285750">
              <a:defRPr kumimoji="1" sz="28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2pPr>
            <a:lvl3pPr marL="1143000" indent="-228600">
              <a:defRPr kumimoji="1" sz="16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3pPr>
            <a:lvl4pPr marL="1600200" indent="-228600">
              <a:defRPr kumimoji="1" sz="14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4pPr>
            <a:lvl5pPr marL="2057400" indent="-22860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5pPr>
            <a:lvl6pPr marL="2514600" indent="-228600" eaLnBrk="0" hangingPunct="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6pPr>
            <a:lvl7pPr marL="2971800" indent="-228600" eaLnBrk="0" hangingPunct="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7pPr>
            <a:lvl8pPr marL="3429000" indent="-228600" eaLnBrk="0" hangingPunct="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8pPr>
            <a:lvl9pPr marL="3886200" indent="-228600" eaLnBrk="0" hangingPunct="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9pPr>
          </a:lstStyle>
          <a:p>
            <a:r>
              <a:rPr lang="zh-TW" altLang="en-US" sz="1800" b="0">
                <a:solidFill>
                  <a:schemeClr val="tx1"/>
                </a:solidFill>
                <a:latin typeface="Arial" pitchFamily="34" charset="0"/>
              </a:rPr>
              <a:t>　　　　                                              　　　　　　　　　            　　　　　　　　</a:t>
            </a:r>
          </a:p>
        </p:txBody>
      </p:sp>
      <p:sp>
        <p:nvSpPr>
          <p:cNvPr id="6" name="Rectangle 10"/>
          <p:cNvSpPr>
            <a:spLocks noChangeArrowheads="1"/>
          </p:cNvSpPr>
          <p:nvPr/>
        </p:nvSpPr>
        <p:spPr bwMode="auto">
          <a:xfrm>
            <a:off x="2339975" y="2708275"/>
            <a:ext cx="295275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100">
                <a:solidFill>
                  <a:srgbClr val="0066FF"/>
                </a:solidFill>
                <a:latin typeface="Arial" pitchFamily="34" charset="0"/>
                <a:ea typeface="微軟正黑體" pitchFamily="34" charset="-120"/>
              </a:rPr>
              <a:t>享受榮華安樂只限於生前</a:t>
            </a:r>
          </a:p>
        </p:txBody>
      </p:sp>
      <p:sp>
        <p:nvSpPr>
          <p:cNvPr id="7" name="文字方塊 14"/>
          <p:cNvSpPr txBox="1">
            <a:spLocks noChangeArrowheads="1"/>
          </p:cNvSpPr>
          <p:nvPr/>
        </p:nvSpPr>
        <p:spPr bwMode="auto">
          <a:xfrm>
            <a:off x="1116013" y="4076700"/>
            <a:ext cx="20161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kumimoji="1" sz="20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1pPr>
            <a:lvl2pPr marL="742950" indent="-285750">
              <a:defRPr kumimoji="1" sz="28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2pPr>
            <a:lvl3pPr marL="1143000" indent="-228600">
              <a:defRPr kumimoji="1" sz="16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3pPr>
            <a:lvl4pPr marL="1600200" indent="-228600">
              <a:defRPr kumimoji="1" sz="14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4pPr>
            <a:lvl5pPr marL="2057400" indent="-22860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5pPr>
            <a:lvl6pPr marL="2514600" indent="-228600" eaLnBrk="0" hangingPunct="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6pPr>
            <a:lvl7pPr marL="2971800" indent="-228600" eaLnBrk="0" hangingPunct="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7pPr>
            <a:lvl8pPr marL="3429000" indent="-228600" eaLnBrk="0" hangingPunct="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8pPr>
            <a:lvl9pPr marL="3886200" indent="-228600" eaLnBrk="0" hangingPunct="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9pPr>
          </a:lstStyle>
          <a:p>
            <a:r>
              <a:rPr lang="zh-TW" altLang="en-US" sz="1800" b="0">
                <a:solidFill>
                  <a:schemeClr val="tx1"/>
                </a:solidFill>
                <a:latin typeface="Arial" pitchFamily="34" charset="0"/>
              </a:rPr>
              <a:t>　　　　                                              　　　　　　　　　            　　　　　　　　</a:t>
            </a:r>
          </a:p>
        </p:txBody>
      </p:sp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1116013" y="3716338"/>
            <a:ext cx="489585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100">
                <a:solidFill>
                  <a:srgbClr val="0066FF"/>
                </a:solidFill>
                <a:latin typeface="Arial" pitchFamily="34" charset="0"/>
                <a:ea typeface="微軟正黑體" pitchFamily="34" charset="-120"/>
              </a:rPr>
              <a:t>指立言能使人永垂不朽，名聲流傳於後世</a:t>
            </a:r>
          </a:p>
        </p:txBody>
      </p:sp>
      <p:sp>
        <p:nvSpPr>
          <p:cNvPr id="49" name="文字方塊 48"/>
          <p:cNvSpPr txBox="1">
            <a:spLocks noChangeArrowheads="1"/>
          </p:cNvSpPr>
          <p:nvPr/>
        </p:nvSpPr>
        <p:spPr bwMode="auto">
          <a:xfrm>
            <a:off x="8388350" y="4365625"/>
            <a:ext cx="576263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kumimoji="1" sz="20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1pPr>
            <a:lvl2pPr marL="742950" indent="-285750">
              <a:defRPr kumimoji="1" sz="28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2pPr>
            <a:lvl3pPr marL="1143000" indent="-228600">
              <a:defRPr kumimoji="1" sz="16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3pPr>
            <a:lvl4pPr marL="1600200" indent="-228600">
              <a:defRPr kumimoji="1" sz="14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4pPr>
            <a:lvl5pPr marL="2057400" indent="-22860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5pPr>
            <a:lvl6pPr marL="2514600" indent="-228600" eaLnBrk="0" hangingPunct="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6pPr>
            <a:lvl7pPr marL="2971800" indent="-228600" eaLnBrk="0" hangingPunct="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7pPr>
            <a:lvl8pPr marL="3429000" indent="-228600" eaLnBrk="0" hangingPunct="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8pPr>
            <a:lvl9pPr marL="3886200" indent="-228600" eaLnBrk="0" hangingPunct="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9pPr>
          </a:lstStyle>
          <a:p>
            <a:r>
              <a:rPr lang="zh-TW" altLang="en-US" sz="2100">
                <a:solidFill>
                  <a:srgbClr val="FF0066"/>
                </a:solidFill>
                <a:latin typeface="Arial" pitchFamily="34" charset="0"/>
                <a:ea typeface="微軟正黑體" pitchFamily="34" charset="-120"/>
              </a:rPr>
              <a:t>借代</a:t>
            </a:r>
          </a:p>
        </p:txBody>
      </p:sp>
      <p:pic>
        <p:nvPicPr>
          <p:cNvPr id="1732638" name="Picture 30" descr="下標籤-修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3313" y="4365625"/>
            <a:ext cx="21431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17" name="Rectangle 57"/>
          <p:cNvSpPr>
            <a:spLocks noChangeArrowheads="1"/>
          </p:cNvSpPr>
          <p:nvPr/>
        </p:nvSpPr>
        <p:spPr bwMode="auto">
          <a:xfrm>
            <a:off x="7667625" y="4365625"/>
            <a:ext cx="3111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000" b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●</a:t>
            </a:r>
          </a:p>
        </p:txBody>
      </p:sp>
      <p:sp>
        <p:nvSpPr>
          <p:cNvPr id="655418" name="Rectangle 58"/>
          <p:cNvSpPr>
            <a:spLocks noChangeArrowheads="1"/>
          </p:cNvSpPr>
          <p:nvPr/>
        </p:nvSpPr>
        <p:spPr bwMode="auto">
          <a:xfrm>
            <a:off x="8027988" y="4365625"/>
            <a:ext cx="3111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000" b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●</a:t>
            </a:r>
          </a:p>
        </p:txBody>
      </p:sp>
      <p:sp>
        <p:nvSpPr>
          <p:cNvPr id="67610" name="Freeform 17"/>
          <p:cNvSpPr>
            <a:spLocks/>
          </p:cNvSpPr>
          <p:nvPr/>
        </p:nvSpPr>
        <p:spPr bwMode="auto">
          <a:xfrm rot="10807511" flipV="1">
            <a:off x="2339975" y="4724400"/>
            <a:ext cx="188913" cy="195263"/>
          </a:xfrm>
          <a:custGeom>
            <a:avLst/>
            <a:gdLst>
              <a:gd name="T0" fmla="*/ 0 w 124"/>
              <a:gd name="T1" fmla="*/ 2147483647 h 121"/>
              <a:gd name="T2" fmla="*/ 2147483647 w 124"/>
              <a:gd name="T3" fmla="*/ 0 h 121"/>
              <a:gd name="T4" fmla="*/ 2147483647 w 124"/>
              <a:gd name="T5" fmla="*/ 2147483647 h 12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24" h="121">
                <a:moveTo>
                  <a:pt x="0" y="121"/>
                </a:moveTo>
                <a:lnTo>
                  <a:pt x="2" y="0"/>
                </a:lnTo>
                <a:lnTo>
                  <a:pt x="124" y="2"/>
                </a:lnTo>
              </a:path>
            </a:pathLst>
          </a:custGeom>
          <a:noFill/>
          <a:ln w="25400">
            <a:solidFill>
              <a:srgbClr val="800000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" name="文字方塊 48"/>
          <p:cNvSpPr txBox="1">
            <a:spLocks noChangeArrowheads="1"/>
          </p:cNvSpPr>
          <p:nvPr/>
        </p:nvSpPr>
        <p:spPr bwMode="auto">
          <a:xfrm>
            <a:off x="7019925" y="3357563"/>
            <a:ext cx="18351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kumimoji="1" sz="20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1pPr>
            <a:lvl2pPr marL="742950" indent="-285750">
              <a:defRPr kumimoji="1" sz="28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2pPr>
            <a:lvl3pPr marL="1143000" indent="-228600">
              <a:defRPr kumimoji="1" sz="16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3pPr>
            <a:lvl4pPr marL="1600200" indent="-228600">
              <a:defRPr kumimoji="1" sz="14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4pPr>
            <a:lvl5pPr marL="2057400" indent="-22860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5pPr>
            <a:lvl6pPr marL="2514600" indent="-228600" eaLnBrk="0" hangingPunct="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6pPr>
            <a:lvl7pPr marL="2971800" indent="-228600" eaLnBrk="0" hangingPunct="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7pPr>
            <a:lvl8pPr marL="3429000" indent="-228600" eaLnBrk="0" hangingPunct="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8pPr>
            <a:lvl9pPr marL="3886200" indent="-228600" eaLnBrk="0" hangingPunct="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zh-TW" altLang="en-US" sz="2100">
                <a:solidFill>
                  <a:srgbClr val="FF0066"/>
                </a:solidFill>
                <a:latin typeface="微軟正黑體" pitchFamily="34" charset="-120"/>
                <a:ea typeface="微軟正黑體" pitchFamily="34" charset="-120"/>
              </a:rPr>
              <a:t>錯綜（抽換詞面）、互文</a:t>
            </a:r>
          </a:p>
        </p:txBody>
      </p:sp>
      <p:grpSp>
        <p:nvGrpSpPr>
          <p:cNvPr id="655421" name="Group 61"/>
          <p:cNvGrpSpPr>
            <a:grpSpLocks/>
          </p:cNvGrpSpPr>
          <p:nvPr/>
        </p:nvGrpSpPr>
        <p:grpSpPr bwMode="auto">
          <a:xfrm>
            <a:off x="6543675" y="3683000"/>
            <a:ext cx="361950" cy="322263"/>
            <a:chOff x="249" y="2886"/>
            <a:chExt cx="228" cy="203"/>
          </a:xfrm>
        </p:grpSpPr>
        <p:grpSp>
          <p:nvGrpSpPr>
            <p:cNvPr id="67617" name="Group 12"/>
            <p:cNvGrpSpPr>
              <a:grpSpLocks/>
            </p:cNvGrpSpPr>
            <p:nvPr/>
          </p:nvGrpSpPr>
          <p:grpSpPr bwMode="auto">
            <a:xfrm rot="10762829" flipV="1">
              <a:off x="249" y="2931"/>
              <a:ext cx="228" cy="158"/>
              <a:chOff x="2154" y="3657"/>
              <a:chExt cx="230" cy="137"/>
            </a:xfrm>
          </p:grpSpPr>
          <p:sp>
            <p:nvSpPr>
              <p:cNvPr id="67619" name="Line 41"/>
              <p:cNvSpPr>
                <a:spLocks noChangeShapeType="1"/>
              </p:cNvSpPr>
              <p:nvPr/>
            </p:nvSpPr>
            <p:spPr bwMode="auto">
              <a:xfrm>
                <a:off x="2154" y="3664"/>
                <a:ext cx="227" cy="0"/>
              </a:xfrm>
              <a:prstGeom prst="line">
                <a:avLst/>
              </a:prstGeom>
              <a:noFill/>
              <a:ln w="25400">
                <a:solidFill>
                  <a:srgbClr val="8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67620" name="Line 40"/>
              <p:cNvSpPr>
                <a:spLocks noChangeShapeType="1"/>
              </p:cNvSpPr>
              <p:nvPr/>
            </p:nvSpPr>
            <p:spPr bwMode="auto">
              <a:xfrm flipV="1">
                <a:off x="2384" y="3657"/>
                <a:ext cx="0" cy="137"/>
              </a:xfrm>
              <a:prstGeom prst="line">
                <a:avLst/>
              </a:prstGeom>
              <a:noFill/>
              <a:ln w="25400">
                <a:solidFill>
                  <a:srgbClr val="8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</p:grpSp>
        <p:pic>
          <p:nvPicPr>
            <p:cNvPr id="67618" name="Picture 37" descr="下標籤-修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" y="2886"/>
              <a:ext cx="135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55435" name="Rectangle 75"/>
          <p:cNvSpPr>
            <a:spLocks noChangeArrowheads="1"/>
          </p:cNvSpPr>
          <p:nvPr/>
        </p:nvSpPr>
        <p:spPr bwMode="auto">
          <a:xfrm>
            <a:off x="7667625" y="4724400"/>
            <a:ext cx="3111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000" b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●</a:t>
            </a:r>
          </a:p>
        </p:txBody>
      </p:sp>
      <p:sp>
        <p:nvSpPr>
          <p:cNvPr id="655436" name="Rectangle 76"/>
          <p:cNvSpPr>
            <a:spLocks noChangeArrowheads="1"/>
          </p:cNvSpPr>
          <p:nvPr/>
        </p:nvSpPr>
        <p:spPr bwMode="auto">
          <a:xfrm>
            <a:off x="8027988" y="4724400"/>
            <a:ext cx="3111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000" b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●</a:t>
            </a:r>
          </a:p>
        </p:txBody>
      </p:sp>
      <p:sp>
        <p:nvSpPr>
          <p:cNvPr id="9" name="文字方塊 48"/>
          <p:cNvSpPr txBox="1">
            <a:spLocks noChangeArrowheads="1"/>
          </p:cNvSpPr>
          <p:nvPr/>
        </p:nvSpPr>
        <p:spPr bwMode="auto">
          <a:xfrm>
            <a:off x="4572000" y="5589588"/>
            <a:ext cx="4608513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kumimoji="1" sz="20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1pPr>
            <a:lvl2pPr marL="742950" indent="-285750">
              <a:defRPr kumimoji="1" sz="28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2pPr>
            <a:lvl3pPr marL="1143000" indent="-228600">
              <a:defRPr kumimoji="1" sz="16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3pPr>
            <a:lvl4pPr marL="1600200" indent="-228600">
              <a:defRPr kumimoji="1" sz="14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4pPr>
            <a:lvl5pPr marL="2057400" indent="-22860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5pPr>
            <a:lvl6pPr marL="2514600" indent="-228600" eaLnBrk="0" hangingPunct="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6pPr>
            <a:lvl7pPr marL="2971800" indent="-228600" eaLnBrk="0" hangingPunct="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7pPr>
            <a:lvl8pPr marL="3429000" indent="-228600" eaLnBrk="0" hangingPunct="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8pPr>
            <a:lvl9pPr marL="3886200" indent="-228600" eaLnBrk="0" hangingPunct="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9pPr>
          </a:lstStyle>
          <a:p>
            <a:r>
              <a:rPr lang="zh-TW" altLang="en-US" sz="2100">
                <a:solidFill>
                  <a:srgbClr val="FF0066"/>
                </a:solidFill>
                <a:latin typeface="Arial" pitchFamily="34" charset="0"/>
                <a:ea typeface="微軟正黑體" pitchFamily="34" charset="-120"/>
              </a:rPr>
              <a:t>借喻（用以譬喻馳騁仕途的達官顯要）</a:t>
            </a:r>
          </a:p>
        </p:txBody>
      </p:sp>
      <p:pic>
        <p:nvPicPr>
          <p:cNvPr id="10" name="Picture 30" descr="下標籤-修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1188" y="5307013"/>
            <a:ext cx="2159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圖片 17" descr="下方ICON-回目次.png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6081" y="6276975"/>
            <a:ext cx="1042988" cy="2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7326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3263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6554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 nodeType="clickPar">
                      <p:stCondLst>
                        <p:cond delay="0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5421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 nodeType="clickPar">
                      <p:stCondLst>
                        <p:cond delay="0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761290" grpId="0"/>
      <p:bldP spid="1761290" grpId="1"/>
      <p:bldP spid="4" grpId="0"/>
      <p:bldP spid="4" grpId="1"/>
      <p:bldP spid="6" grpId="0"/>
      <p:bldP spid="6" grpId="1"/>
      <p:bldP spid="8" grpId="0"/>
      <p:bldP spid="8" grpId="1"/>
      <p:bldP spid="49" grpId="0"/>
      <p:bldP spid="49" grpId="1"/>
      <p:bldP spid="655417" grpId="0"/>
      <p:bldP spid="655417" grpId="1"/>
      <p:bldP spid="655418" grpId="0"/>
      <p:bldP spid="655418" grpId="1"/>
      <p:bldP spid="3" grpId="0"/>
      <p:bldP spid="3" grpId="1"/>
      <p:bldP spid="655435" grpId="0"/>
      <p:bldP spid="655435" grpId="1"/>
      <p:bldP spid="655436" grpId="0"/>
      <p:bldP spid="655436" grpId="1"/>
      <p:bldP spid="9" grpId="0"/>
      <p:bldP spid="9" grpId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/>
          </p:cNvSpPr>
          <p:nvPr/>
        </p:nvSpPr>
        <p:spPr bwMode="auto">
          <a:xfrm>
            <a:off x="468313" y="-242888"/>
            <a:ext cx="8229600" cy="114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kumimoji="0" lang="zh-TW" altLang="en-US" sz="440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第五段</a:t>
            </a:r>
            <a:endParaRPr kumimoji="0" lang="zh-TW" altLang="en-US" sz="4400" b="0" u="sng">
              <a:solidFill>
                <a:schemeClr val="bg1"/>
              </a:solidFill>
              <a:latin typeface="華康正顏楷體W5" pitchFamily="65" charset="-120"/>
              <a:ea typeface="華康正顏楷體W5" pitchFamily="65" charset="-120"/>
            </a:endParaRPr>
          </a:p>
        </p:txBody>
      </p:sp>
      <p:pic>
        <p:nvPicPr>
          <p:cNvPr id="68611" name="Picture 3" descr="下一頁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6157913"/>
            <a:ext cx="13684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2" name="Picture 6" descr="上方ICON-語譯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1163" y="1052513"/>
            <a:ext cx="13303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3" name="Rectangle 3"/>
          <p:cNvSpPr>
            <a:spLocks/>
          </p:cNvSpPr>
          <p:nvPr/>
        </p:nvSpPr>
        <p:spPr bwMode="auto">
          <a:xfrm>
            <a:off x="179388" y="1528763"/>
            <a:ext cx="8785225" cy="434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>
              <a:lnSpc>
                <a:spcPct val="200000"/>
              </a:lnSpc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None/>
            </a:pPr>
            <a:r>
              <a:rPr lang="zh-TW" altLang="en-US" sz="3200" b="0" u="sng">
                <a:latin typeface="Cambria" pitchFamily="18" charset="0"/>
                <a:ea typeface="標楷體" pitchFamily="65" charset="-120"/>
              </a:rPr>
              <a:t>勢　，而聲名自傳　於後</a:t>
            </a:r>
            <a:r>
              <a:rPr lang="zh-TW" altLang="en-US" sz="3200" b="0">
                <a:latin typeface="Cambria" pitchFamily="18" charset="0"/>
                <a:ea typeface="標楷體" pitchFamily="65" charset="-120"/>
              </a:rPr>
              <a:t>。</a:t>
            </a:r>
            <a:r>
              <a:rPr lang="zh-TW" altLang="en-US" sz="3200" b="0" u="sng">
                <a:latin typeface="Cambria" pitchFamily="18" charset="0"/>
                <a:ea typeface="標楷體" pitchFamily="65" charset="-120"/>
              </a:rPr>
              <a:t>故西伯幽而演</a:t>
            </a:r>
            <a:r>
              <a:rPr lang="en-US" altLang="zh-TW" sz="3200" b="0" u="sng">
                <a:latin typeface="Cambria" pitchFamily="18" charset="0"/>
                <a:ea typeface="標楷體" pitchFamily="65" charset="-120"/>
              </a:rPr>
              <a:t>《</a:t>
            </a:r>
            <a:r>
              <a:rPr lang="zh-TW" altLang="en-US" sz="3200" b="0" u="sng">
                <a:latin typeface="Cambria" pitchFamily="18" charset="0"/>
                <a:ea typeface="標楷體" pitchFamily="65" charset="-120"/>
              </a:rPr>
              <a:t>易</a:t>
            </a:r>
            <a:r>
              <a:rPr lang="en-US" altLang="zh-TW" sz="3200" b="0" u="sng">
                <a:latin typeface="Cambria" pitchFamily="18" charset="0"/>
                <a:ea typeface="標楷體" pitchFamily="65" charset="-120"/>
              </a:rPr>
              <a:t>》</a:t>
            </a:r>
            <a:r>
              <a:rPr lang="zh-TW" altLang="en-US" sz="3200" b="0" u="sng">
                <a:latin typeface="Cambria" pitchFamily="18" charset="0"/>
                <a:ea typeface="標楷體" pitchFamily="65" charset="-120"/>
              </a:rPr>
              <a:t>　，周旦</a:t>
            </a:r>
            <a:r>
              <a:rPr lang="zh-TW" altLang="en-US" sz="3200" b="0" u="sng">
                <a:solidFill>
                  <a:srgbClr val="0066FF"/>
                </a:solidFill>
                <a:latin typeface="Cambria" pitchFamily="18" charset="0"/>
                <a:ea typeface="標楷體" pitchFamily="65" charset="-120"/>
              </a:rPr>
              <a:t>顯</a:t>
            </a:r>
            <a:r>
              <a:rPr lang="zh-TW" altLang="en-US" sz="3200" b="0" u="sng">
                <a:latin typeface="Cambria" pitchFamily="18" charset="0"/>
                <a:ea typeface="標楷體" pitchFamily="65" charset="-120"/>
              </a:rPr>
              <a:t>而制</a:t>
            </a:r>
            <a:r>
              <a:rPr lang="en-US" altLang="zh-TW" sz="3200" b="0" u="sng">
                <a:latin typeface="Cambria" pitchFamily="18" charset="0"/>
                <a:ea typeface="標楷體" pitchFamily="65" charset="-120"/>
              </a:rPr>
              <a:t>《</a:t>
            </a:r>
            <a:r>
              <a:rPr lang="zh-TW" altLang="en-US" sz="3200" b="0" u="sng">
                <a:latin typeface="Cambria" pitchFamily="18" charset="0"/>
                <a:ea typeface="標楷體" pitchFamily="65" charset="-120"/>
              </a:rPr>
              <a:t>禮</a:t>
            </a:r>
            <a:r>
              <a:rPr lang="en-US" altLang="zh-TW" sz="3200" b="0" u="sng">
                <a:latin typeface="Cambria" pitchFamily="18" charset="0"/>
                <a:ea typeface="標楷體" pitchFamily="65" charset="-120"/>
              </a:rPr>
              <a:t>》</a:t>
            </a:r>
            <a:r>
              <a:rPr lang="zh-TW" altLang="en-US" sz="3200" b="0" u="sng">
                <a:latin typeface="Cambria" pitchFamily="18" charset="0"/>
                <a:ea typeface="標楷體" pitchFamily="65" charset="-120"/>
              </a:rPr>
              <a:t>　，不</a:t>
            </a:r>
            <a:r>
              <a:rPr lang="zh-TW" altLang="en-US" sz="3200" b="0" u="sng">
                <a:solidFill>
                  <a:srgbClr val="0066FF"/>
                </a:solidFill>
                <a:latin typeface="Cambria" pitchFamily="18" charset="0"/>
                <a:ea typeface="標楷體" pitchFamily="65" charset="-120"/>
              </a:rPr>
              <a:t>以</a:t>
            </a:r>
            <a:r>
              <a:rPr lang="zh-TW" altLang="en-US" sz="3200" b="0" u="sng">
                <a:latin typeface="Cambria" pitchFamily="18" charset="0"/>
                <a:ea typeface="標楷體" pitchFamily="65" charset="-120"/>
              </a:rPr>
              <a:t>隱約而弗　務　，不以康樂而加思</a:t>
            </a:r>
            <a:r>
              <a:rPr lang="zh-TW" altLang="en-US" sz="3200" b="0">
                <a:latin typeface="Cambria" pitchFamily="18" charset="0"/>
                <a:ea typeface="標楷體" pitchFamily="65" charset="-120"/>
              </a:rPr>
              <a:t>　。夫</a:t>
            </a:r>
            <a:r>
              <a:rPr lang="zh-TW" altLang="en-US" sz="3200" b="0">
                <a:solidFill>
                  <a:srgbClr val="0066FF"/>
                </a:solidFill>
                <a:latin typeface="Cambria" pitchFamily="18" charset="0"/>
                <a:ea typeface="標楷體" pitchFamily="65" charset="-120"/>
              </a:rPr>
              <a:t>然</a:t>
            </a:r>
            <a:r>
              <a:rPr lang="zh-TW" altLang="en-US" sz="3200" b="0">
                <a:latin typeface="Cambria" pitchFamily="18" charset="0"/>
                <a:ea typeface="標楷體" pitchFamily="65" charset="-120"/>
              </a:rPr>
              <a:t>，</a:t>
            </a:r>
            <a:r>
              <a:rPr lang="zh-TW" altLang="en-US" sz="3200" b="0" u="sng">
                <a:latin typeface="Cambria" pitchFamily="18" charset="0"/>
                <a:ea typeface="標楷體" pitchFamily="65" charset="-120"/>
              </a:rPr>
              <a:t>則　古人賤尺璧而重寸陰　，懼乎時之過已</a:t>
            </a:r>
            <a:r>
              <a:rPr lang="zh-TW" altLang="en-US" sz="3200" b="0">
                <a:latin typeface="Cambria" pitchFamily="18" charset="0"/>
                <a:ea typeface="標楷體" pitchFamily="65" charset="-120"/>
              </a:rPr>
              <a:t>　。而人多不強　力　，</a:t>
            </a:r>
          </a:p>
        </p:txBody>
      </p:sp>
      <p:grpSp>
        <p:nvGrpSpPr>
          <p:cNvPr id="68614" name="Group 10"/>
          <p:cNvGrpSpPr>
            <a:grpSpLocks/>
          </p:cNvGrpSpPr>
          <p:nvPr/>
        </p:nvGrpSpPr>
        <p:grpSpPr bwMode="auto">
          <a:xfrm>
            <a:off x="3492500" y="1916113"/>
            <a:ext cx="433388" cy="539750"/>
            <a:chOff x="1019" y="1071"/>
            <a:chExt cx="273" cy="340"/>
          </a:xfrm>
        </p:grpSpPr>
        <p:sp>
          <p:nvSpPr>
            <p:cNvPr id="68663" name="文字方塊 6"/>
            <p:cNvSpPr txBox="1">
              <a:spLocks noChangeArrowheads="1"/>
            </p:cNvSpPr>
            <p:nvPr/>
          </p:nvSpPr>
          <p:spPr bwMode="auto">
            <a:xfrm>
              <a:off x="1019" y="1071"/>
              <a:ext cx="231" cy="3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>
              <a:spAutoFit/>
            </a:bodyPr>
            <a:lstStyle>
              <a:lvl1pPr>
                <a:defRPr kumimoji="1" sz="20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1pPr>
              <a:lvl2pPr marL="742950" indent="-285750">
                <a:defRPr kumimoji="1" sz="28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2pPr>
              <a:lvl3pPr marL="1143000" indent="-228600">
                <a:defRPr kumimoji="1" sz="16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3pPr>
              <a:lvl4pPr marL="1600200" indent="-228600">
                <a:defRPr kumimoji="1" sz="14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4pPr>
              <a:lvl5pPr marL="2057400" indent="-22860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5pPr>
              <a:lvl6pPr marL="25146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6pPr>
              <a:lvl7pPr marL="29718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7pPr>
              <a:lvl8pPr marL="34290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8pPr>
              <a:lvl9pPr marL="38862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9pPr>
            </a:lstStyle>
            <a:p>
              <a:r>
                <a:rPr lang="zh-TW" altLang="en-US" sz="1200">
                  <a:solidFill>
                    <a:schemeClr val="tx1"/>
                  </a:solidFill>
                  <a:latin typeface="Arial" pitchFamily="34" charset="0"/>
                  <a:ea typeface="標楷體" pitchFamily="65" charset="-120"/>
                </a:rPr>
                <a:t>ㄔㄨㄢ</a:t>
              </a:r>
            </a:p>
          </p:txBody>
        </p:sp>
        <p:pic>
          <p:nvPicPr>
            <p:cNvPr id="68664" name="Picture 43" descr="D:\City\公事\THE PEOPLE\10202\102-PPT-II修訂\注音ICON\黑-二聲-小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6" y="1162"/>
              <a:ext cx="136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8615" name="Group 13"/>
          <p:cNvGrpSpPr>
            <a:grpSpLocks/>
          </p:cNvGrpSpPr>
          <p:nvPr/>
        </p:nvGrpSpPr>
        <p:grpSpPr bwMode="auto">
          <a:xfrm>
            <a:off x="7164388" y="2997200"/>
            <a:ext cx="431800" cy="390525"/>
            <a:chOff x="3470" y="1616"/>
            <a:chExt cx="272" cy="246"/>
          </a:xfrm>
        </p:grpSpPr>
        <p:sp>
          <p:nvSpPr>
            <p:cNvPr id="68661" name="文字方塊 6"/>
            <p:cNvSpPr txBox="1">
              <a:spLocks noChangeArrowheads="1"/>
            </p:cNvSpPr>
            <p:nvPr/>
          </p:nvSpPr>
          <p:spPr bwMode="auto">
            <a:xfrm>
              <a:off x="3470" y="1616"/>
              <a:ext cx="231" cy="2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>
              <a:spAutoFit/>
            </a:bodyPr>
            <a:lstStyle>
              <a:lvl1pPr>
                <a:defRPr kumimoji="1" sz="20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1pPr>
              <a:lvl2pPr marL="742950" indent="-285750">
                <a:defRPr kumimoji="1" sz="28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2pPr>
              <a:lvl3pPr marL="1143000" indent="-228600">
                <a:defRPr kumimoji="1" sz="16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3pPr>
              <a:lvl4pPr marL="1600200" indent="-228600">
                <a:defRPr kumimoji="1" sz="14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4pPr>
              <a:lvl5pPr marL="2057400" indent="-22860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5pPr>
              <a:lvl6pPr marL="25146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6pPr>
              <a:lvl7pPr marL="29718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7pPr>
              <a:lvl8pPr marL="34290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8pPr>
              <a:lvl9pPr marL="38862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9pPr>
            </a:lstStyle>
            <a:p>
              <a:r>
                <a:rPr lang="zh-TW" altLang="en-US" sz="1200">
                  <a:solidFill>
                    <a:schemeClr val="tx1"/>
                  </a:solidFill>
                  <a:latin typeface="Arial" pitchFamily="34" charset="0"/>
                  <a:ea typeface="標楷體" pitchFamily="65" charset="-120"/>
                </a:rPr>
                <a:t>ㄈㄨ</a:t>
              </a:r>
            </a:p>
          </p:txBody>
        </p:sp>
        <p:pic>
          <p:nvPicPr>
            <p:cNvPr id="68662" name="Picture 43" descr="D:\City\公事\THE PEOPLE\10202\102-PPT-II修訂\注音ICON\黑-二聲-小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6" y="1661"/>
              <a:ext cx="136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8616" name="Group 16"/>
          <p:cNvGrpSpPr>
            <a:grpSpLocks/>
          </p:cNvGrpSpPr>
          <p:nvPr/>
        </p:nvGrpSpPr>
        <p:grpSpPr bwMode="auto">
          <a:xfrm>
            <a:off x="7164388" y="4868863"/>
            <a:ext cx="465137" cy="539750"/>
            <a:chOff x="612" y="981"/>
            <a:chExt cx="293" cy="340"/>
          </a:xfrm>
        </p:grpSpPr>
        <p:sp>
          <p:nvSpPr>
            <p:cNvPr id="68659" name="文字方塊 3"/>
            <p:cNvSpPr txBox="1">
              <a:spLocks noChangeArrowheads="1"/>
            </p:cNvSpPr>
            <p:nvPr/>
          </p:nvSpPr>
          <p:spPr bwMode="auto">
            <a:xfrm>
              <a:off x="612" y="981"/>
              <a:ext cx="231" cy="3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>
              <a:spAutoFit/>
            </a:bodyPr>
            <a:lstStyle>
              <a:lvl1pPr>
                <a:defRPr kumimoji="1" sz="20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1pPr>
              <a:lvl2pPr marL="742950" indent="-285750">
                <a:defRPr kumimoji="1" sz="28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2pPr>
              <a:lvl3pPr marL="1143000" indent="-228600">
                <a:defRPr kumimoji="1" sz="16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3pPr>
              <a:lvl4pPr marL="1600200" indent="-228600">
                <a:defRPr kumimoji="1" sz="14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4pPr>
              <a:lvl5pPr marL="2057400" indent="-22860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5pPr>
              <a:lvl6pPr marL="25146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6pPr>
              <a:lvl7pPr marL="29718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7pPr>
              <a:lvl8pPr marL="34290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8pPr>
              <a:lvl9pPr marL="38862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9pPr>
            </a:lstStyle>
            <a:p>
              <a:r>
                <a:rPr lang="zh-TW" altLang="en-US" sz="1200">
                  <a:solidFill>
                    <a:schemeClr val="tx1"/>
                  </a:solidFill>
                  <a:latin typeface="Arial" pitchFamily="34" charset="0"/>
                  <a:ea typeface="標楷體" pitchFamily="65" charset="-120"/>
                </a:rPr>
                <a:t>ㄑㄧㄤ</a:t>
              </a:r>
            </a:p>
          </p:txBody>
        </p:sp>
        <p:pic>
          <p:nvPicPr>
            <p:cNvPr id="68660" name="Picture 28" descr="D:\City\公事\THE PEOPLE\10202\102-PPT-II修訂\注音ICON\黑-三聲-小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9" y="1117"/>
              <a:ext cx="136" cy="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8617" name="Picture 25" descr="64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2060575"/>
            <a:ext cx="360362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8" name="Picture 26" descr="65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5688" y="2060575"/>
            <a:ext cx="360362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9" name="Picture 27" descr="67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2997200"/>
            <a:ext cx="360362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20" name="Picture 28" descr="66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2997200"/>
            <a:ext cx="360363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21" name="Picture 29" descr="70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4941888"/>
            <a:ext cx="360362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22" name="Picture 30" descr="69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4005263"/>
            <a:ext cx="360362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23" name="Picture 31" descr="71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5013325"/>
            <a:ext cx="360363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24" name="Picture 32" descr="72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5013325"/>
            <a:ext cx="360362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25" name="Picture 35" descr="68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4005263"/>
            <a:ext cx="360363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文字方塊 14"/>
          <p:cNvSpPr txBox="1">
            <a:spLocks noChangeArrowheads="1"/>
          </p:cNvSpPr>
          <p:nvPr/>
        </p:nvSpPr>
        <p:spPr bwMode="auto">
          <a:xfrm>
            <a:off x="1547813" y="3068638"/>
            <a:ext cx="360362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kumimoji="1" sz="20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1pPr>
            <a:lvl2pPr marL="742950" indent="-285750">
              <a:defRPr kumimoji="1" sz="28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2pPr>
            <a:lvl3pPr marL="1143000" indent="-228600">
              <a:defRPr kumimoji="1" sz="16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3pPr>
            <a:lvl4pPr marL="1600200" indent="-228600">
              <a:defRPr kumimoji="1" sz="14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4pPr>
            <a:lvl5pPr marL="2057400" indent="-22860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5pPr>
            <a:lvl6pPr marL="2514600" indent="-228600" eaLnBrk="0" hangingPunct="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6pPr>
            <a:lvl7pPr marL="2971800" indent="-228600" eaLnBrk="0" hangingPunct="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7pPr>
            <a:lvl8pPr marL="3429000" indent="-228600" eaLnBrk="0" hangingPunct="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8pPr>
            <a:lvl9pPr marL="3886200" indent="-228600" eaLnBrk="0" hangingPunct="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9pPr>
          </a:lstStyle>
          <a:p>
            <a:r>
              <a:rPr lang="zh-TW" altLang="en-US" sz="1800" b="0">
                <a:solidFill>
                  <a:schemeClr val="tx1"/>
                </a:solidFill>
                <a:latin typeface="Arial" pitchFamily="34" charset="0"/>
              </a:rPr>
              <a:t>　　　　                                              　　　　　　　　　            　　　　　　　　</a:t>
            </a:r>
          </a:p>
        </p:txBody>
      </p:sp>
      <p:sp>
        <p:nvSpPr>
          <p:cNvPr id="1761290" name="Rectangle 10"/>
          <p:cNvSpPr>
            <a:spLocks noChangeArrowheads="1"/>
          </p:cNvSpPr>
          <p:nvPr/>
        </p:nvSpPr>
        <p:spPr bwMode="auto">
          <a:xfrm>
            <a:off x="1547813" y="2708275"/>
            <a:ext cx="6477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100">
                <a:solidFill>
                  <a:srgbClr val="0066FF"/>
                </a:solidFill>
                <a:latin typeface="Arial" pitchFamily="34" charset="0"/>
                <a:ea typeface="微軟正黑體" pitchFamily="34" charset="-120"/>
              </a:rPr>
              <a:t>顯達</a:t>
            </a:r>
          </a:p>
        </p:txBody>
      </p:sp>
      <p:sp>
        <p:nvSpPr>
          <p:cNvPr id="2" name="文字方塊 14"/>
          <p:cNvSpPr txBox="1">
            <a:spLocks noChangeArrowheads="1"/>
          </p:cNvSpPr>
          <p:nvPr/>
        </p:nvSpPr>
        <p:spPr bwMode="auto">
          <a:xfrm>
            <a:off x="5219700" y="3068638"/>
            <a:ext cx="36036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kumimoji="1" sz="20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1pPr>
            <a:lvl2pPr marL="742950" indent="-285750">
              <a:defRPr kumimoji="1" sz="28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2pPr>
            <a:lvl3pPr marL="1143000" indent="-228600">
              <a:defRPr kumimoji="1" sz="16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3pPr>
            <a:lvl4pPr marL="1600200" indent="-228600">
              <a:defRPr kumimoji="1" sz="14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4pPr>
            <a:lvl5pPr marL="2057400" indent="-22860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5pPr>
            <a:lvl6pPr marL="2514600" indent="-228600" eaLnBrk="0" hangingPunct="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6pPr>
            <a:lvl7pPr marL="2971800" indent="-228600" eaLnBrk="0" hangingPunct="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7pPr>
            <a:lvl8pPr marL="3429000" indent="-228600" eaLnBrk="0" hangingPunct="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8pPr>
            <a:lvl9pPr marL="3886200" indent="-228600" eaLnBrk="0" hangingPunct="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9pPr>
          </a:lstStyle>
          <a:p>
            <a:r>
              <a:rPr lang="zh-TW" altLang="en-US" sz="1800" b="0">
                <a:solidFill>
                  <a:schemeClr val="tx1"/>
                </a:solidFill>
                <a:latin typeface="Arial" pitchFamily="34" charset="0"/>
              </a:rPr>
              <a:t>　　　　                                              　　　　　　　　　            　　　　　　　　</a:t>
            </a:r>
          </a:p>
        </p:txBody>
      </p:sp>
      <p:sp>
        <p:nvSpPr>
          <p:cNvPr id="4" name="Rectangle 10"/>
          <p:cNvSpPr>
            <a:spLocks noChangeArrowheads="1"/>
          </p:cNvSpPr>
          <p:nvPr/>
        </p:nvSpPr>
        <p:spPr bwMode="auto">
          <a:xfrm>
            <a:off x="5219700" y="2708275"/>
            <a:ext cx="6477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100">
                <a:solidFill>
                  <a:srgbClr val="0066FF"/>
                </a:solidFill>
                <a:latin typeface="Arial" pitchFamily="34" charset="0"/>
                <a:ea typeface="微軟正黑體" pitchFamily="34" charset="-120"/>
              </a:rPr>
              <a:t>因</a:t>
            </a:r>
          </a:p>
        </p:txBody>
      </p:sp>
      <p:sp>
        <p:nvSpPr>
          <p:cNvPr id="5" name="文字方塊 14"/>
          <p:cNvSpPr txBox="1">
            <a:spLocks noChangeArrowheads="1"/>
          </p:cNvSpPr>
          <p:nvPr/>
        </p:nvSpPr>
        <p:spPr bwMode="auto">
          <a:xfrm>
            <a:off x="4356100" y="4005263"/>
            <a:ext cx="36036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kumimoji="1" sz="20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1pPr>
            <a:lvl2pPr marL="742950" indent="-285750">
              <a:defRPr kumimoji="1" sz="28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2pPr>
            <a:lvl3pPr marL="1143000" indent="-228600">
              <a:defRPr kumimoji="1" sz="16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3pPr>
            <a:lvl4pPr marL="1600200" indent="-228600">
              <a:defRPr kumimoji="1" sz="14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4pPr>
            <a:lvl5pPr marL="2057400" indent="-22860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5pPr>
            <a:lvl6pPr marL="2514600" indent="-228600" eaLnBrk="0" hangingPunct="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6pPr>
            <a:lvl7pPr marL="2971800" indent="-228600" eaLnBrk="0" hangingPunct="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7pPr>
            <a:lvl8pPr marL="3429000" indent="-228600" eaLnBrk="0" hangingPunct="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8pPr>
            <a:lvl9pPr marL="3886200" indent="-228600" eaLnBrk="0" hangingPunct="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9pPr>
          </a:lstStyle>
          <a:p>
            <a:r>
              <a:rPr lang="zh-TW" altLang="en-US" sz="1800" b="0">
                <a:solidFill>
                  <a:schemeClr val="tx1"/>
                </a:solidFill>
                <a:latin typeface="Arial" pitchFamily="34" charset="0"/>
              </a:rPr>
              <a:t>　　　　                                              　　　　　　　　　            　　　　　　　　</a:t>
            </a:r>
          </a:p>
        </p:txBody>
      </p:sp>
      <p:sp>
        <p:nvSpPr>
          <p:cNvPr id="6" name="Rectangle 10"/>
          <p:cNvSpPr>
            <a:spLocks noChangeArrowheads="1"/>
          </p:cNvSpPr>
          <p:nvPr/>
        </p:nvSpPr>
        <p:spPr bwMode="auto">
          <a:xfrm>
            <a:off x="4356100" y="3644900"/>
            <a:ext cx="6477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100">
                <a:solidFill>
                  <a:srgbClr val="0066FF"/>
                </a:solidFill>
                <a:latin typeface="Arial" pitchFamily="34" charset="0"/>
                <a:ea typeface="微軟正黑體" pitchFamily="34" charset="-120"/>
              </a:rPr>
              <a:t>如此</a:t>
            </a:r>
          </a:p>
        </p:txBody>
      </p:sp>
      <p:sp>
        <p:nvSpPr>
          <p:cNvPr id="1761298" name="Rectangle 18"/>
          <p:cNvSpPr>
            <a:spLocks noChangeArrowheads="1"/>
          </p:cNvSpPr>
          <p:nvPr/>
        </p:nvSpPr>
        <p:spPr bwMode="auto">
          <a:xfrm>
            <a:off x="1404938" y="2420938"/>
            <a:ext cx="30226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100">
                <a:solidFill>
                  <a:srgbClr val="339933"/>
                </a:solidFill>
                <a:latin typeface="Arial" pitchFamily="34" charset="0"/>
                <a:ea typeface="微軟正黑體" pitchFamily="34" charset="-120"/>
              </a:rPr>
              <a:t>立言自是不朽，勝過榮樂</a:t>
            </a:r>
          </a:p>
        </p:txBody>
      </p:sp>
      <p:pic>
        <p:nvPicPr>
          <p:cNvPr id="1761299" name="Picture 19" descr="下標籤-意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2150" y="2433638"/>
            <a:ext cx="21431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18"/>
          <p:cNvSpPr>
            <a:spLocks noChangeArrowheads="1"/>
          </p:cNvSpPr>
          <p:nvPr/>
        </p:nvSpPr>
        <p:spPr bwMode="auto">
          <a:xfrm>
            <a:off x="5219700" y="2420938"/>
            <a:ext cx="3889375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100">
                <a:solidFill>
                  <a:srgbClr val="339933"/>
                </a:solidFill>
                <a:latin typeface="Arial" pitchFamily="34" charset="0"/>
                <a:ea typeface="微軟正黑體" pitchFamily="34" charset="-120"/>
              </a:rPr>
              <a:t>聖賢著作之心，不因窮通而改易</a:t>
            </a:r>
          </a:p>
        </p:txBody>
      </p:sp>
      <p:pic>
        <p:nvPicPr>
          <p:cNvPr id="8" name="Picture 19" descr="下標籤-意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9263" y="4378325"/>
            <a:ext cx="21431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18"/>
          <p:cNvSpPr>
            <a:spLocks noChangeArrowheads="1"/>
          </p:cNvSpPr>
          <p:nvPr/>
        </p:nvSpPr>
        <p:spPr bwMode="auto">
          <a:xfrm>
            <a:off x="971550" y="5373688"/>
            <a:ext cx="3024188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100">
                <a:solidFill>
                  <a:srgbClr val="339933"/>
                </a:solidFill>
                <a:latin typeface="Arial" pitchFamily="34" charset="0"/>
                <a:ea typeface="微軟正黑體" pitchFamily="34" charset="-120"/>
              </a:rPr>
              <a:t>古人珍惜光陰以從事著作</a:t>
            </a:r>
          </a:p>
        </p:txBody>
      </p:sp>
      <p:pic>
        <p:nvPicPr>
          <p:cNvPr id="10" name="Picture 19" descr="下標籤-意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8763" y="5446713"/>
            <a:ext cx="214312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38" name="Picture 22" descr="下標籤-辨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4365625"/>
            <a:ext cx="21431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39" name="Picture 22" descr="下標籤-辨">
            <a:hlinkClick r:id="rId23" action="ppaction://hlinksldjump"/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050" y="5300663"/>
            <a:ext cx="21431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40" name="Freeform 17"/>
          <p:cNvSpPr>
            <a:spLocks/>
          </p:cNvSpPr>
          <p:nvPr/>
        </p:nvSpPr>
        <p:spPr bwMode="auto">
          <a:xfrm rot="10807511" flipV="1">
            <a:off x="2700338" y="3716338"/>
            <a:ext cx="188912" cy="195262"/>
          </a:xfrm>
          <a:custGeom>
            <a:avLst/>
            <a:gdLst>
              <a:gd name="T0" fmla="*/ 0 w 124"/>
              <a:gd name="T1" fmla="*/ 2147483647 h 121"/>
              <a:gd name="T2" fmla="*/ 2147483647 w 124"/>
              <a:gd name="T3" fmla="*/ 0 h 121"/>
              <a:gd name="T4" fmla="*/ 2147483647 w 124"/>
              <a:gd name="T5" fmla="*/ 2147483647 h 12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24" h="121">
                <a:moveTo>
                  <a:pt x="0" y="121"/>
                </a:moveTo>
                <a:lnTo>
                  <a:pt x="2" y="0"/>
                </a:lnTo>
                <a:lnTo>
                  <a:pt x="124" y="2"/>
                </a:lnTo>
              </a:path>
            </a:pathLst>
          </a:custGeom>
          <a:noFill/>
          <a:ln w="25400">
            <a:solidFill>
              <a:srgbClr val="800000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" name="文字方塊 48"/>
          <p:cNvSpPr txBox="1">
            <a:spLocks noChangeArrowheads="1"/>
          </p:cNvSpPr>
          <p:nvPr/>
        </p:nvSpPr>
        <p:spPr bwMode="auto">
          <a:xfrm>
            <a:off x="5724525" y="1668463"/>
            <a:ext cx="316865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kumimoji="1" sz="20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1pPr>
            <a:lvl2pPr marL="742950" indent="-285750">
              <a:defRPr kumimoji="1" sz="28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2pPr>
            <a:lvl3pPr marL="1143000" indent="-228600">
              <a:defRPr kumimoji="1" sz="16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3pPr>
            <a:lvl4pPr marL="1600200" indent="-228600">
              <a:defRPr kumimoji="1" sz="14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4pPr>
            <a:lvl5pPr marL="2057400" indent="-22860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5pPr>
            <a:lvl6pPr marL="2514600" indent="-228600" eaLnBrk="0" hangingPunct="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6pPr>
            <a:lvl7pPr marL="2971800" indent="-228600" eaLnBrk="0" hangingPunct="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7pPr>
            <a:lvl8pPr marL="3429000" indent="-228600" eaLnBrk="0" hangingPunct="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8pPr>
            <a:lvl9pPr marL="3886200" indent="-228600" eaLnBrk="0" hangingPunct="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zh-TW" altLang="en-US" sz="2100">
                <a:solidFill>
                  <a:srgbClr val="FF0066"/>
                </a:solidFill>
                <a:latin typeface="微軟正黑體" pitchFamily="34" charset="-120"/>
                <a:ea typeface="微軟正黑體" pitchFamily="34" charset="-120"/>
              </a:rPr>
              <a:t>錯綜（交蹉語次）、類疊</a:t>
            </a:r>
          </a:p>
        </p:txBody>
      </p:sp>
      <p:grpSp>
        <p:nvGrpSpPr>
          <p:cNvPr id="656438" name="Group 54"/>
          <p:cNvGrpSpPr>
            <a:grpSpLocks/>
          </p:cNvGrpSpPr>
          <p:nvPr/>
        </p:nvGrpSpPr>
        <p:grpSpPr bwMode="auto">
          <a:xfrm>
            <a:off x="5362575" y="1722438"/>
            <a:ext cx="361950" cy="322262"/>
            <a:chOff x="249" y="2886"/>
            <a:chExt cx="228" cy="203"/>
          </a:xfrm>
        </p:grpSpPr>
        <p:grpSp>
          <p:nvGrpSpPr>
            <p:cNvPr id="68655" name="Group 12"/>
            <p:cNvGrpSpPr>
              <a:grpSpLocks/>
            </p:cNvGrpSpPr>
            <p:nvPr/>
          </p:nvGrpSpPr>
          <p:grpSpPr bwMode="auto">
            <a:xfrm rot="10762829" flipV="1">
              <a:off x="249" y="2931"/>
              <a:ext cx="228" cy="158"/>
              <a:chOff x="2154" y="3657"/>
              <a:chExt cx="230" cy="137"/>
            </a:xfrm>
          </p:grpSpPr>
          <p:sp>
            <p:nvSpPr>
              <p:cNvPr id="68657" name="Line 41"/>
              <p:cNvSpPr>
                <a:spLocks noChangeShapeType="1"/>
              </p:cNvSpPr>
              <p:nvPr/>
            </p:nvSpPr>
            <p:spPr bwMode="auto">
              <a:xfrm>
                <a:off x="2154" y="3664"/>
                <a:ext cx="227" cy="0"/>
              </a:xfrm>
              <a:prstGeom prst="line">
                <a:avLst/>
              </a:prstGeom>
              <a:noFill/>
              <a:ln w="25400">
                <a:solidFill>
                  <a:srgbClr val="8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68658" name="Line 40"/>
              <p:cNvSpPr>
                <a:spLocks noChangeShapeType="1"/>
              </p:cNvSpPr>
              <p:nvPr/>
            </p:nvSpPr>
            <p:spPr bwMode="auto">
              <a:xfrm flipV="1">
                <a:off x="2384" y="3657"/>
                <a:ext cx="0" cy="137"/>
              </a:xfrm>
              <a:prstGeom prst="line">
                <a:avLst/>
              </a:prstGeom>
              <a:noFill/>
              <a:ln w="25400">
                <a:solidFill>
                  <a:srgbClr val="8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</p:grpSp>
        <p:pic>
          <p:nvPicPr>
            <p:cNvPr id="68656" name="Picture 37" descr="下標籤-修"/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" y="2886"/>
              <a:ext cx="135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8643" name="Freeform 17"/>
          <p:cNvSpPr>
            <a:spLocks/>
          </p:cNvSpPr>
          <p:nvPr/>
        </p:nvSpPr>
        <p:spPr bwMode="auto">
          <a:xfrm rot="10807511" flipV="1">
            <a:off x="684213" y="4724400"/>
            <a:ext cx="188912" cy="195263"/>
          </a:xfrm>
          <a:custGeom>
            <a:avLst/>
            <a:gdLst>
              <a:gd name="T0" fmla="*/ 0 w 124"/>
              <a:gd name="T1" fmla="*/ 2147483647 h 121"/>
              <a:gd name="T2" fmla="*/ 2147483647 w 124"/>
              <a:gd name="T3" fmla="*/ 0 h 121"/>
              <a:gd name="T4" fmla="*/ 2147483647 w 124"/>
              <a:gd name="T5" fmla="*/ 2147483647 h 12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24" h="121">
                <a:moveTo>
                  <a:pt x="0" y="121"/>
                </a:moveTo>
                <a:lnTo>
                  <a:pt x="2" y="0"/>
                </a:lnTo>
                <a:lnTo>
                  <a:pt x="124" y="2"/>
                </a:lnTo>
              </a:path>
            </a:pathLst>
          </a:custGeom>
          <a:noFill/>
          <a:ln w="25400">
            <a:solidFill>
              <a:srgbClr val="800000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2" name="文字方塊 48"/>
          <p:cNvSpPr txBox="1">
            <a:spLocks noChangeArrowheads="1"/>
          </p:cNvSpPr>
          <p:nvPr/>
        </p:nvSpPr>
        <p:spPr bwMode="auto">
          <a:xfrm>
            <a:off x="6443663" y="3540125"/>
            <a:ext cx="2808287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kumimoji="1" sz="20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1pPr>
            <a:lvl2pPr marL="742950" indent="-285750">
              <a:defRPr kumimoji="1" sz="28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2pPr>
            <a:lvl3pPr marL="1143000" indent="-228600">
              <a:defRPr kumimoji="1" sz="16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3pPr>
            <a:lvl4pPr marL="1600200" indent="-228600">
              <a:defRPr kumimoji="1" sz="14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4pPr>
            <a:lvl5pPr marL="2057400" indent="-22860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5pPr>
            <a:lvl6pPr marL="2514600" indent="-228600" eaLnBrk="0" hangingPunct="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6pPr>
            <a:lvl7pPr marL="2971800" indent="-228600" eaLnBrk="0" hangingPunct="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7pPr>
            <a:lvl8pPr marL="3429000" indent="-228600" eaLnBrk="0" hangingPunct="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8pPr>
            <a:lvl9pPr marL="3886200" indent="-228600" eaLnBrk="0" hangingPunct="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zh-TW" altLang="en-US" sz="2100">
                <a:solidFill>
                  <a:srgbClr val="FF0066"/>
                </a:solidFill>
                <a:latin typeface="微軟正黑體" pitchFamily="34" charset="-120"/>
                <a:ea typeface="微軟正黑體" pitchFamily="34" charset="-120"/>
              </a:rPr>
              <a:t>映襯</a:t>
            </a:r>
          </a:p>
        </p:txBody>
      </p:sp>
      <p:grpSp>
        <p:nvGrpSpPr>
          <p:cNvPr id="656446" name="Group 62"/>
          <p:cNvGrpSpPr>
            <a:grpSpLocks/>
          </p:cNvGrpSpPr>
          <p:nvPr/>
        </p:nvGrpSpPr>
        <p:grpSpPr bwMode="auto">
          <a:xfrm>
            <a:off x="6084888" y="3611563"/>
            <a:ext cx="361950" cy="322262"/>
            <a:chOff x="249" y="2886"/>
            <a:chExt cx="228" cy="203"/>
          </a:xfrm>
        </p:grpSpPr>
        <p:grpSp>
          <p:nvGrpSpPr>
            <p:cNvPr id="68651" name="Group 12"/>
            <p:cNvGrpSpPr>
              <a:grpSpLocks/>
            </p:cNvGrpSpPr>
            <p:nvPr/>
          </p:nvGrpSpPr>
          <p:grpSpPr bwMode="auto">
            <a:xfrm rot="10762829" flipV="1">
              <a:off x="249" y="2931"/>
              <a:ext cx="228" cy="158"/>
              <a:chOff x="2154" y="3657"/>
              <a:chExt cx="230" cy="137"/>
            </a:xfrm>
          </p:grpSpPr>
          <p:sp>
            <p:nvSpPr>
              <p:cNvPr id="68653" name="Line 41"/>
              <p:cNvSpPr>
                <a:spLocks noChangeShapeType="1"/>
              </p:cNvSpPr>
              <p:nvPr/>
            </p:nvSpPr>
            <p:spPr bwMode="auto">
              <a:xfrm>
                <a:off x="2154" y="3664"/>
                <a:ext cx="227" cy="0"/>
              </a:xfrm>
              <a:prstGeom prst="line">
                <a:avLst/>
              </a:prstGeom>
              <a:noFill/>
              <a:ln w="25400">
                <a:solidFill>
                  <a:srgbClr val="8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68654" name="Line 40"/>
              <p:cNvSpPr>
                <a:spLocks noChangeShapeType="1"/>
              </p:cNvSpPr>
              <p:nvPr/>
            </p:nvSpPr>
            <p:spPr bwMode="auto">
              <a:xfrm flipV="1">
                <a:off x="2384" y="3657"/>
                <a:ext cx="0" cy="137"/>
              </a:xfrm>
              <a:prstGeom prst="line">
                <a:avLst/>
              </a:prstGeom>
              <a:noFill/>
              <a:ln w="25400">
                <a:solidFill>
                  <a:srgbClr val="8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</p:grpSp>
        <p:pic>
          <p:nvPicPr>
            <p:cNvPr id="68652" name="Picture 37" descr="下標籤-修"/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" y="2886"/>
              <a:ext cx="135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56451" name="Rectangle 67"/>
          <p:cNvSpPr>
            <a:spLocks noChangeArrowheads="1"/>
          </p:cNvSpPr>
          <p:nvPr/>
        </p:nvSpPr>
        <p:spPr bwMode="auto">
          <a:xfrm>
            <a:off x="8459788" y="3716338"/>
            <a:ext cx="3111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000" b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●</a:t>
            </a:r>
          </a:p>
        </p:txBody>
      </p:sp>
      <p:sp>
        <p:nvSpPr>
          <p:cNvPr id="656452" name="Rectangle 68"/>
          <p:cNvSpPr>
            <a:spLocks noChangeArrowheads="1"/>
          </p:cNvSpPr>
          <p:nvPr/>
        </p:nvSpPr>
        <p:spPr bwMode="auto">
          <a:xfrm>
            <a:off x="6804025" y="3760788"/>
            <a:ext cx="3111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000" b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●</a:t>
            </a:r>
          </a:p>
        </p:txBody>
      </p:sp>
      <p:pic>
        <p:nvPicPr>
          <p:cNvPr id="1732638" name="Picture 30" descr="下標籤-修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050" y="4365625"/>
            <a:ext cx="2143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文字方塊 48"/>
          <p:cNvSpPr txBox="1">
            <a:spLocks noChangeArrowheads="1"/>
          </p:cNvSpPr>
          <p:nvPr/>
        </p:nvSpPr>
        <p:spPr bwMode="auto">
          <a:xfrm>
            <a:off x="7092950" y="4365625"/>
            <a:ext cx="205105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kumimoji="1" sz="20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1pPr>
            <a:lvl2pPr marL="742950" indent="-285750">
              <a:defRPr kumimoji="1" sz="28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2pPr>
            <a:lvl3pPr marL="1143000" indent="-228600">
              <a:defRPr kumimoji="1" sz="16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3pPr>
            <a:lvl4pPr marL="1600200" indent="-228600">
              <a:defRPr kumimoji="1" sz="14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4pPr>
            <a:lvl5pPr marL="2057400" indent="-22860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5pPr>
            <a:lvl6pPr marL="2514600" indent="-228600" eaLnBrk="0" hangingPunct="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6pPr>
            <a:lvl7pPr marL="2971800" indent="-228600" eaLnBrk="0" hangingPunct="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7pPr>
            <a:lvl8pPr marL="3429000" indent="-228600" eaLnBrk="0" hangingPunct="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8pPr>
            <a:lvl9pPr marL="3886200" indent="-228600" eaLnBrk="0" hangingPunct="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9pPr>
          </a:lstStyle>
          <a:p>
            <a:r>
              <a:rPr lang="zh-TW" altLang="en-US" sz="2100">
                <a:solidFill>
                  <a:srgbClr val="FF0066"/>
                </a:solidFill>
                <a:latin typeface="微軟正黑體" pitchFamily="34" charset="-120"/>
                <a:ea typeface="微軟正黑體" pitchFamily="34" charset="-120"/>
              </a:rPr>
              <a:t>轉品（形→ 動）</a:t>
            </a:r>
          </a:p>
        </p:txBody>
      </p:sp>
      <p:pic>
        <p:nvPicPr>
          <p:cNvPr id="68650" name="Picture 71" descr="下ICON-課堂Q&amp;A">
            <a:hlinkClick r:id="rId25" action="ppaction://hlinksldjump"/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313" y="1052513"/>
            <a:ext cx="13763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612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6129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0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564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 nodeType="clickPar">
                      <p:stCondLst>
                        <p:cond delay="0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6438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6564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 nodeType="clickPar">
                      <p:stCondLst>
                        <p:cond delay="0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6446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7326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 nodeType="clickPar">
                      <p:stCondLst>
                        <p:cond delay="0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32638"/>
                  </p:tgtEl>
                </p:cond>
              </p:nextCondLst>
            </p:seq>
          </p:childTnLst>
        </p:cTn>
      </p:par>
    </p:tnLst>
    <p:bldLst>
      <p:bldP spid="1761290" grpId="0"/>
      <p:bldP spid="1761290" grpId="1"/>
      <p:bldP spid="4" grpId="0"/>
      <p:bldP spid="4" grpId="1"/>
      <p:bldP spid="6" grpId="0"/>
      <p:bldP spid="6" grpId="1"/>
      <p:bldP spid="1761298" grpId="0"/>
      <p:bldP spid="1761298" grpId="1"/>
      <p:bldP spid="7" grpId="0"/>
      <p:bldP spid="7" grpId="1"/>
      <p:bldP spid="9" grpId="0"/>
      <p:bldP spid="9" grpId="1"/>
      <p:bldP spid="3" grpId="0"/>
      <p:bldP spid="3" grpId="1"/>
      <p:bldP spid="12" grpId="0"/>
      <p:bldP spid="12" grpId="1"/>
      <p:bldP spid="656451" grpId="0"/>
      <p:bldP spid="656451" grpId="1"/>
      <p:bldP spid="656452" grpId="0"/>
      <p:bldP spid="656452" grpId="1"/>
      <p:bldP spid="49" grpId="0"/>
      <p:bldP spid="49" grpId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/>
          </p:cNvSpPr>
          <p:nvPr/>
        </p:nvSpPr>
        <p:spPr bwMode="auto">
          <a:xfrm>
            <a:off x="468313" y="-242888"/>
            <a:ext cx="8229600" cy="114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kumimoji="0" lang="zh-TW" altLang="en-US" sz="440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第五段</a:t>
            </a:r>
            <a:endParaRPr kumimoji="0" lang="zh-TW" altLang="en-US" sz="4400" b="0" u="sng">
              <a:solidFill>
                <a:schemeClr val="bg1"/>
              </a:solidFill>
              <a:latin typeface="華康正顏楷體W5" pitchFamily="65" charset="-120"/>
              <a:ea typeface="華康正顏楷體W5" pitchFamily="65" charset="-120"/>
            </a:endParaRPr>
          </a:p>
        </p:txBody>
      </p:sp>
      <p:pic>
        <p:nvPicPr>
          <p:cNvPr id="69635" name="圖片 17" descr="下方ICON-回目次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525" y="5589588"/>
            <a:ext cx="104298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6" name="Picture 6" descr="上方ICON-語譯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8650" y="1052513"/>
            <a:ext cx="13303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7" name="Rectangle 3"/>
          <p:cNvSpPr>
            <a:spLocks/>
          </p:cNvSpPr>
          <p:nvPr/>
        </p:nvSpPr>
        <p:spPr bwMode="auto">
          <a:xfrm>
            <a:off x="179388" y="1557338"/>
            <a:ext cx="8785225" cy="434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>
              <a:lnSpc>
                <a:spcPct val="200000"/>
              </a:lnSpc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None/>
            </a:pPr>
            <a:r>
              <a:rPr lang="zh-TW" altLang="en-US" sz="3200" b="0" u="sng" dirty="0">
                <a:latin typeface="Cambria" pitchFamily="18" charset="0"/>
                <a:ea typeface="標楷體" pitchFamily="65" charset="-120"/>
              </a:rPr>
              <a:t>貧賤則懾　　於飢寒，富貴則</a:t>
            </a:r>
            <a:r>
              <a:rPr lang="zh-TW" altLang="en-US" sz="3200" b="0" u="sng" dirty="0">
                <a:solidFill>
                  <a:srgbClr val="0066FF"/>
                </a:solidFill>
                <a:latin typeface="Cambria" pitchFamily="18" charset="0"/>
                <a:ea typeface="標楷體" pitchFamily="65" charset="-120"/>
              </a:rPr>
              <a:t>流</a:t>
            </a:r>
            <a:r>
              <a:rPr lang="zh-TW" altLang="en-US" sz="3200" b="0" u="sng" dirty="0">
                <a:latin typeface="Cambria" pitchFamily="18" charset="0"/>
                <a:ea typeface="標楷體" pitchFamily="65" charset="-120"/>
              </a:rPr>
              <a:t>於逸樂，遂</a:t>
            </a:r>
            <a:r>
              <a:rPr lang="zh-TW" altLang="en-US" sz="3200" b="0" u="sng" dirty="0">
                <a:solidFill>
                  <a:srgbClr val="0066FF"/>
                </a:solidFill>
                <a:latin typeface="Cambria" pitchFamily="18" charset="0"/>
                <a:ea typeface="標楷體" pitchFamily="65" charset="-120"/>
              </a:rPr>
              <a:t>營</a:t>
            </a:r>
            <a:r>
              <a:rPr lang="zh-TW" altLang="en-US" sz="3200" b="0" u="sng" dirty="0">
                <a:latin typeface="Cambria" pitchFamily="18" charset="0"/>
                <a:ea typeface="標楷體" pitchFamily="65" charset="-120"/>
              </a:rPr>
              <a:t>目前之務，而遺</a:t>
            </a:r>
            <a:r>
              <a:rPr lang="zh-TW" altLang="en-US" sz="3200" b="0" u="sng" dirty="0">
                <a:solidFill>
                  <a:srgbClr val="0066FF"/>
                </a:solidFill>
                <a:latin typeface="Cambria" pitchFamily="18" charset="0"/>
                <a:ea typeface="標楷體" pitchFamily="65" charset="-120"/>
              </a:rPr>
              <a:t>千載　之功</a:t>
            </a:r>
            <a:r>
              <a:rPr lang="zh-TW" altLang="en-US" sz="3200" b="0" dirty="0">
                <a:latin typeface="Cambria" pitchFamily="18" charset="0"/>
                <a:ea typeface="標楷體" pitchFamily="65" charset="-120"/>
              </a:rPr>
              <a:t>。</a:t>
            </a:r>
            <a:r>
              <a:rPr lang="zh-TW" altLang="en-US" sz="3200" b="0" u="sng" dirty="0">
                <a:latin typeface="Cambria" pitchFamily="18" charset="0"/>
                <a:ea typeface="標楷體" pitchFamily="65" charset="-120"/>
              </a:rPr>
              <a:t>日月逝於上，體貌衰於下，</a:t>
            </a:r>
            <a:r>
              <a:rPr lang="zh-TW" altLang="en-US" sz="3200" b="0" u="sng" dirty="0">
                <a:solidFill>
                  <a:srgbClr val="0066FF"/>
                </a:solidFill>
                <a:latin typeface="Cambria" pitchFamily="18" charset="0"/>
                <a:ea typeface="標楷體" pitchFamily="65" charset="-120"/>
              </a:rPr>
              <a:t>忽然</a:t>
            </a:r>
            <a:r>
              <a:rPr lang="zh-TW" altLang="en-US" sz="3200" b="0" u="sng" dirty="0">
                <a:latin typeface="Cambria" pitchFamily="18" charset="0"/>
                <a:ea typeface="標楷體" pitchFamily="65" charset="-120"/>
              </a:rPr>
              <a:t>與萬物遷化　，</a:t>
            </a:r>
            <a:r>
              <a:rPr lang="zh-TW" altLang="en-US" sz="3200" b="0" u="sng" dirty="0">
                <a:solidFill>
                  <a:srgbClr val="0066FF"/>
                </a:solidFill>
                <a:latin typeface="Cambria" pitchFamily="18" charset="0"/>
                <a:ea typeface="標楷體" pitchFamily="65" charset="-120"/>
              </a:rPr>
              <a:t>斯</a:t>
            </a:r>
            <a:r>
              <a:rPr lang="zh-TW" altLang="en-US" sz="3200" b="0" u="sng" dirty="0">
                <a:latin typeface="Cambria" pitchFamily="18" charset="0"/>
                <a:ea typeface="標楷體" pitchFamily="65" charset="-120"/>
              </a:rPr>
              <a:t>志士之大痛也</a:t>
            </a:r>
            <a:r>
              <a:rPr lang="zh-TW" altLang="en-US" sz="3200" b="0" dirty="0">
                <a:latin typeface="Cambria" pitchFamily="18" charset="0"/>
                <a:ea typeface="標楷體" pitchFamily="65" charset="-120"/>
              </a:rPr>
              <a:t>！融等已逝，</a:t>
            </a:r>
            <a:r>
              <a:rPr lang="zh-TW" altLang="en-US" sz="3200" b="0" u="sng" dirty="0">
                <a:latin typeface="Cambria" pitchFamily="18" charset="0"/>
                <a:ea typeface="標楷體" pitchFamily="65" charset="-120"/>
              </a:rPr>
              <a:t>惟幹著</a:t>
            </a:r>
            <a:r>
              <a:rPr lang="en-US" altLang="zh-TW" sz="3200" b="0" u="sng" dirty="0">
                <a:latin typeface="標楷體" pitchFamily="65" charset="-120"/>
                <a:ea typeface="標楷體" pitchFamily="65" charset="-120"/>
              </a:rPr>
              <a:t>《</a:t>
            </a:r>
            <a:r>
              <a:rPr lang="zh-TW" altLang="en-US" sz="3200" b="0" u="sng" dirty="0">
                <a:latin typeface="Cambria" pitchFamily="18" charset="0"/>
                <a:ea typeface="標楷體" pitchFamily="65" charset="-120"/>
              </a:rPr>
              <a:t>論</a:t>
            </a:r>
            <a:r>
              <a:rPr lang="en-US" altLang="zh-TW" sz="3200" b="0" u="sng" dirty="0">
                <a:latin typeface="標楷體" pitchFamily="65" charset="-120"/>
                <a:ea typeface="標楷體" pitchFamily="65" charset="-120"/>
              </a:rPr>
              <a:t>》</a:t>
            </a:r>
            <a:r>
              <a:rPr lang="zh-TW" altLang="en-US" sz="3200" b="0" u="sng" dirty="0">
                <a:latin typeface="標楷體" pitchFamily="65" charset="-120"/>
                <a:ea typeface="標楷體" pitchFamily="65" charset="-120"/>
              </a:rPr>
              <a:t>　</a:t>
            </a:r>
            <a:r>
              <a:rPr lang="zh-TW" altLang="en-US" sz="3200" b="0" u="sng" dirty="0">
                <a:latin typeface="Cambria" pitchFamily="18" charset="0"/>
                <a:ea typeface="標楷體" pitchFamily="65" charset="-120"/>
              </a:rPr>
              <a:t>，成一家言</a:t>
            </a:r>
            <a:r>
              <a:rPr lang="zh-TW" altLang="en-US" sz="3200" b="0" dirty="0">
                <a:latin typeface="Cambria" pitchFamily="18" charset="0"/>
                <a:ea typeface="標楷體" pitchFamily="65" charset="-120"/>
              </a:rPr>
              <a:t>　。</a:t>
            </a:r>
          </a:p>
        </p:txBody>
      </p:sp>
      <p:grpSp>
        <p:nvGrpSpPr>
          <p:cNvPr id="69638" name="Group 10"/>
          <p:cNvGrpSpPr>
            <a:grpSpLocks/>
          </p:cNvGrpSpPr>
          <p:nvPr/>
        </p:nvGrpSpPr>
        <p:grpSpPr bwMode="auto">
          <a:xfrm>
            <a:off x="1908175" y="2060575"/>
            <a:ext cx="431800" cy="390525"/>
            <a:chOff x="3470" y="1616"/>
            <a:chExt cx="272" cy="246"/>
          </a:xfrm>
        </p:grpSpPr>
        <p:sp>
          <p:nvSpPr>
            <p:cNvPr id="69679" name="文字方塊 6"/>
            <p:cNvSpPr txBox="1">
              <a:spLocks noChangeArrowheads="1"/>
            </p:cNvSpPr>
            <p:nvPr/>
          </p:nvSpPr>
          <p:spPr bwMode="auto">
            <a:xfrm>
              <a:off x="3470" y="1616"/>
              <a:ext cx="231" cy="2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>
              <a:spAutoFit/>
            </a:bodyPr>
            <a:lstStyle>
              <a:lvl1pPr>
                <a:defRPr kumimoji="1" sz="20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1pPr>
              <a:lvl2pPr marL="742950" indent="-285750">
                <a:defRPr kumimoji="1" sz="28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2pPr>
              <a:lvl3pPr marL="1143000" indent="-228600">
                <a:defRPr kumimoji="1" sz="16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3pPr>
              <a:lvl4pPr marL="1600200" indent="-228600">
                <a:defRPr kumimoji="1" sz="14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4pPr>
              <a:lvl5pPr marL="2057400" indent="-22860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5pPr>
              <a:lvl6pPr marL="25146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6pPr>
              <a:lvl7pPr marL="29718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7pPr>
              <a:lvl8pPr marL="34290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8pPr>
              <a:lvl9pPr marL="38862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9pPr>
            </a:lstStyle>
            <a:p>
              <a:r>
                <a:rPr lang="zh-TW" altLang="en-US" sz="1200">
                  <a:solidFill>
                    <a:schemeClr val="tx1"/>
                  </a:solidFill>
                  <a:latin typeface="Arial" pitchFamily="34" charset="0"/>
                  <a:ea typeface="標楷體" pitchFamily="65" charset="-120"/>
                </a:rPr>
                <a:t>ㄓㄜ</a:t>
              </a:r>
            </a:p>
          </p:txBody>
        </p:sp>
        <p:pic>
          <p:nvPicPr>
            <p:cNvPr id="69680" name="Picture 43" descr="D:\City\公事\THE PEOPLE\10202\102-PPT-II修訂\注音ICON\黑-二聲-小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6" y="1661"/>
              <a:ext cx="136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9639" name="Group 13"/>
          <p:cNvGrpSpPr>
            <a:grpSpLocks/>
          </p:cNvGrpSpPr>
          <p:nvPr/>
        </p:nvGrpSpPr>
        <p:grpSpPr bwMode="auto">
          <a:xfrm>
            <a:off x="3492500" y="2997200"/>
            <a:ext cx="431800" cy="390525"/>
            <a:chOff x="839" y="1525"/>
            <a:chExt cx="272" cy="246"/>
          </a:xfrm>
        </p:grpSpPr>
        <p:sp>
          <p:nvSpPr>
            <p:cNvPr id="69677" name="文字方塊 3"/>
            <p:cNvSpPr txBox="1">
              <a:spLocks noChangeArrowheads="1"/>
            </p:cNvSpPr>
            <p:nvPr/>
          </p:nvSpPr>
          <p:spPr bwMode="auto">
            <a:xfrm>
              <a:off x="839" y="1525"/>
              <a:ext cx="231" cy="2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>
              <a:spAutoFit/>
            </a:bodyPr>
            <a:lstStyle>
              <a:lvl1pPr>
                <a:defRPr kumimoji="1" sz="20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1pPr>
              <a:lvl2pPr marL="742950" indent="-285750">
                <a:defRPr kumimoji="1" sz="28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2pPr>
              <a:lvl3pPr marL="1143000" indent="-228600">
                <a:defRPr kumimoji="1" sz="16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3pPr>
              <a:lvl4pPr marL="1600200" indent="-228600">
                <a:defRPr kumimoji="1" sz="14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4pPr>
              <a:lvl5pPr marL="2057400" indent="-22860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5pPr>
              <a:lvl6pPr marL="25146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6pPr>
              <a:lvl7pPr marL="29718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7pPr>
              <a:lvl8pPr marL="34290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8pPr>
              <a:lvl9pPr marL="38862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9pPr>
            </a:lstStyle>
            <a:p>
              <a:r>
                <a:rPr lang="zh-TW" altLang="en-US" sz="1200">
                  <a:solidFill>
                    <a:schemeClr val="tx1"/>
                  </a:solidFill>
                  <a:latin typeface="Arial" pitchFamily="34" charset="0"/>
                  <a:ea typeface="標楷體" pitchFamily="65" charset="-120"/>
                </a:rPr>
                <a:t>ㄗㄞ</a:t>
              </a:r>
            </a:p>
          </p:txBody>
        </p:sp>
        <p:pic>
          <p:nvPicPr>
            <p:cNvPr id="69678" name="Picture 28" descr="D:\City\公事\THE PEOPLE\10202\102-PPT-II修訂\注音ICON\黑-三聲-小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5" y="1570"/>
              <a:ext cx="136" cy="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9640" name="Picture 34" descr="73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2060575"/>
            <a:ext cx="360363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41" name="Picture 35" descr="74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4005263"/>
            <a:ext cx="360362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42" name="Picture 36" descr="76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5013325"/>
            <a:ext cx="360363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43" name="Picture 37" descr="75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5013325"/>
            <a:ext cx="360362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61290" name="Rectangle 10"/>
          <p:cNvSpPr>
            <a:spLocks noChangeArrowheads="1"/>
          </p:cNvSpPr>
          <p:nvPr/>
        </p:nvSpPr>
        <p:spPr bwMode="auto">
          <a:xfrm>
            <a:off x="5580063" y="1773238"/>
            <a:ext cx="6477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100">
                <a:solidFill>
                  <a:srgbClr val="0066FF"/>
                </a:solidFill>
                <a:latin typeface="Arial" pitchFamily="34" charset="0"/>
                <a:ea typeface="微軟正黑體" pitchFamily="34" charset="-120"/>
              </a:rPr>
              <a:t>放縱</a:t>
            </a:r>
          </a:p>
        </p:txBody>
      </p:sp>
      <p:sp>
        <p:nvSpPr>
          <p:cNvPr id="2" name="Rectangle 10"/>
          <p:cNvSpPr>
            <a:spLocks noChangeArrowheads="1"/>
          </p:cNvSpPr>
          <p:nvPr/>
        </p:nvSpPr>
        <p:spPr bwMode="auto">
          <a:xfrm>
            <a:off x="8027988" y="1773238"/>
            <a:ext cx="6477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100">
                <a:solidFill>
                  <a:srgbClr val="0066FF"/>
                </a:solidFill>
                <a:latin typeface="Arial" pitchFamily="34" charset="0"/>
                <a:ea typeface="微軟正黑體" pitchFamily="34" charset="-120"/>
              </a:rPr>
              <a:t>圖謀</a:t>
            </a:r>
          </a:p>
        </p:txBody>
      </p:sp>
      <p:sp>
        <p:nvSpPr>
          <p:cNvPr id="15" name="文字方塊 14"/>
          <p:cNvSpPr txBox="1">
            <a:spLocks noChangeArrowheads="1"/>
          </p:cNvSpPr>
          <p:nvPr/>
        </p:nvSpPr>
        <p:spPr bwMode="auto">
          <a:xfrm>
            <a:off x="5148263" y="4076700"/>
            <a:ext cx="36036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kumimoji="1" sz="20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1pPr>
            <a:lvl2pPr marL="742950" indent="-285750">
              <a:defRPr kumimoji="1" sz="28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2pPr>
            <a:lvl3pPr marL="1143000" indent="-228600">
              <a:defRPr kumimoji="1" sz="16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3pPr>
            <a:lvl4pPr marL="1600200" indent="-228600">
              <a:defRPr kumimoji="1" sz="14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4pPr>
            <a:lvl5pPr marL="2057400" indent="-22860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5pPr>
            <a:lvl6pPr marL="2514600" indent="-228600" eaLnBrk="0" hangingPunct="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6pPr>
            <a:lvl7pPr marL="2971800" indent="-228600" eaLnBrk="0" hangingPunct="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7pPr>
            <a:lvl8pPr marL="3429000" indent="-228600" eaLnBrk="0" hangingPunct="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8pPr>
            <a:lvl9pPr marL="3886200" indent="-228600" eaLnBrk="0" hangingPunct="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9pPr>
          </a:lstStyle>
          <a:p>
            <a:r>
              <a:rPr lang="zh-TW" altLang="en-US" sz="1800" b="0">
                <a:solidFill>
                  <a:schemeClr val="tx1"/>
                </a:solidFill>
                <a:latin typeface="Arial" pitchFamily="34" charset="0"/>
              </a:rPr>
              <a:t>　　　　                                              　　　　　　　　　            　　　　　　　　</a:t>
            </a:r>
          </a:p>
        </p:txBody>
      </p:sp>
      <p:sp>
        <p:nvSpPr>
          <p:cNvPr id="4" name="Rectangle 10"/>
          <p:cNvSpPr>
            <a:spLocks noChangeArrowheads="1"/>
          </p:cNvSpPr>
          <p:nvPr/>
        </p:nvSpPr>
        <p:spPr bwMode="auto">
          <a:xfrm>
            <a:off x="2771775" y="4437063"/>
            <a:ext cx="489585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100">
                <a:solidFill>
                  <a:srgbClr val="0066FF"/>
                </a:solidFill>
                <a:latin typeface="Arial" pitchFamily="34" charset="0"/>
                <a:ea typeface="微軟正黑體" pitchFamily="34" charset="-120"/>
              </a:rPr>
              <a:t>此。指「日月逝於上，體貌衰於下」之事</a:t>
            </a:r>
          </a:p>
        </p:txBody>
      </p:sp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250825" y="2747963"/>
            <a:ext cx="662305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100">
                <a:solidFill>
                  <a:srgbClr val="0066FF"/>
                </a:solidFill>
                <a:latin typeface="Arial" pitchFamily="34" charset="0"/>
                <a:ea typeface="微軟正黑體" pitchFamily="34" charset="-120"/>
              </a:rPr>
              <a:t>指著述之事。因為作者認為著述能使人留名於千載之後</a:t>
            </a:r>
          </a:p>
        </p:txBody>
      </p:sp>
      <p:sp>
        <p:nvSpPr>
          <p:cNvPr id="6" name="文字方塊 14"/>
          <p:cNvSpPr txBox="1">
            <a:spLocks noChangeArrowheads="1"/>
          </p:cNvSpPr>
          <p:nvPr/>
        </p:nvSpPr>
        <p:spPr bwMode="auto">
          <a:xfrm>
            <a:off x="1549400" y="4017963"/>
            <a:ext cx="71913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kumimoji="1" sz="20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1pPr>
            <a:lvl2pPr marL="742950" indent="-285750">
              <a:defRPr kumimoji="1" sz="28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2pPr>
            <a:lvl3pPr marL="1143000" indent="-228600">
              <a:defRPr kumimoji="1" sz="16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3pPr>
            <a:lvl4pPr marL="1600200" indent="-228600">
              <a:defRPr kumimoji="1" sz="14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4pPr>
            <a:lvl5pPr marL="2057400" indent="-22860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5pPr>
            <a:lvl6pPr marL="2514600" indent="-228600" eaLnBrk="0" hangingPunct="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6pPr>
            <a:lvl7pPr marL="2971800" indent="-228600" eaLnBrk="0" hangingPunct="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7pPr>
            <a:lvl8pPr marL="3429000" indent="-228600" eaLnBrk="0" hangingPunct="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8pPr>
            <a:lvl9pPr marL="3886200" indent="-228600" eaLnBrk="0" hangingPunct="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9pPr>
          </a:lstStyle>
          <a:p>
            <a:r>
              <a:rPr lang="zh-TW" altLang="en-US" sz="1800" b="0">
                <a:solidFill>
                  <a:schemeClr val="tx1"/>
                </a:solidFill>
                <a:latin typeface="Arial" pitchFamily="34" charset="0"/>
              </a:rPr>
              <a:t>　　　　                                              　　　　　　　　　            　　　　　　　　</a:t>
            </a:r>
          </a:p>
        </p:txBody>
      </p:sp>
      <p:sp>
        <p:nvSpPr>
          <p:cNvPr id="7" name="Rectangle 10"/>
          <p:cNvSpPr>
            <a:spLocks noChangeArrowheads="1"/>
          </p:cNvSpPr>
          <p:nvPr/>
        </p:nvSpPr>
        <p:spPr bwMode="auto">
          <a:xfrm>
            <a:off x="1262063" y="4437063"/>
            <a:ext cx="1654175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100">
                <a:solidFill>
                  <a:srgbClr val="0066FF"/>
                </a:solidFill>
                <a:latin typeface="Arial" pitchFamily="34" charset="0"/>
                <a:ea typeface="微軟正黑體" pitchFamily="34" charset="-120"/>
              </a:rPr>
              <a:t>時間短暫</a:t>
            </a:r>
          </a:p>
        </p:txBody>
      </p:sp>
      <p:sp>
        <p:nvSpPr>
          <p:cNvPr id="1761298" name="Rectangle 18"/>
          <p:cNvSpPr>
            <a:spLocks noChangeArrowheads="1"/>
          </p:cNvSpPr>
          <p:nvPr/>
        </p:nvSpPr>
        <p:spPr bwMode="auto">
          <a:xfrm>
            <a:off x="323850" y="3716338"/>
            <a:ext cx="6696075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100">
                <a:solidFill>
                  <a:srgbClr val="339933"/>
                </a:solidFill>
                <a:latin typeface="Arial" pitchFamily="34" charset="0"/>
                <a:ea typeface="微軟正黑體" pitchFamily="34" charset="-120"/>
              </a:rPr>
              <a:t>一般人只著眼於眼下的貧賤富貴，卻忘記經國大業的文章</a:t>
            </a:r>
          </a:p>
        </p:txBody>
      </p:sp>
      <p:pic>
        <p:nvPicPr>
          <p:cNvPr id="1761299" name="Picture 19" descr="下標籤-意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3429000"/>
            <a:ext cx="21431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18"/>
          <p:cNvSpPr>
            <a:spLocks noChangeArrowheads="1"/>
          </p:cNvSpPr>
          <p:nvPr/>
        </p:nvSpPr>
        <p:spPr bwMode="auto">
          <a:xfrm>
            <a:off x="539750" y="4724400"/>
            <a:ext cx="8351838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100">
                <a:solidFill>
                  <a:srgbClr val="339933"/>
                </a:solidFill>
                <a:latin typeface="Arial" pitchFamily="34" charset="0"/>
                <a:ea typeface="微軟正黑體" pitchFamily="34" charset="-120"/>
              </a:rPr>
              <a:t>　意指時不我與，轉眼辭世。有「君子疾沒世而名不稱焉」之慨</a:t>
            </a:r>
          </a:p>
        </p:txBody>
      </p:sp>
      <p:pic>
        <p:nvPicPr>
          <p:cNvPr id="9" name="Picture 19" descr="下標籤-意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4437063"/>
            <a:ext cx="21431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55" name="Picture 22" descr="下標籤-辨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2492375"/>
            <a:ext cx="2143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56" name="Freeform 17"/>
          <p:cNvSpPr>
            <a:spLocks/>
          </p:cNvSpPr>
          <p:nvPr/>
        </p:nvSpPr>
        <p:spPr bwMode="auto">
          <a:xfrm rot="10807511" flipV="1">
            <a:off x="6804025" y="1773238"/>
            <a:ext cx="188913" cy="195262"/>
          </a:xfrm>
          <a:custGeom>
            <a:avLst/>
            <a:gdLst>
              <a:gd name="T0" fmla="*/ 0 w 124"/>
              <a:gd name="T1" fmla="*/ 2147483647 h 121"/>
              <a:gd name="T2" fmla="*/ 2147483647 w 124"/>
              <a:gd name="T3" fmla="*/ 0 h 121"/>
              <a:gd name="T4" fmla="*/ 2147483647 w 124"/>
              <a:gd name="T5" fmla="*/ 2147483647 h 12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24" h="121">
                <a:moveTo>
                  <a:pt x="0" y="121"/>
                </a:moveTo>
                <a:lnTo>
                  <a:pt x="2" y="0"/>
                </a:lnTo>
                <a:lnTo>
                  <a:pt x="124" y="2"/>
                </a:lnTo>
              </a:path>
            </a:pathLst>
          </a:custGeom>
          <a:noFill/>
          <a:ln w="25400">
            <a:solidFill>
              <a:srgbClr val="800000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" name="文字方塊 48"/>
          <p:cNvSpPr txBox="1">
            <a:spLocks noChangeArrowheads="1"/>
          </p:cNvSpPr>
          <p:nvPr/>
        </p:nvSpPr>
        <p:spPr bwMode="auto">
          <a:xfrm>
            <a:off x="903288" y="1589088"/>
            <a:ext cx="646112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kumimoji="1" sz="20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1pPr>
            <a:lvl2pPr marL="742950" indent="-285750">
              <a:defRPr kumimoji="1" sz="28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2pPr>
            <a:lvl3pPr marL="1143000" indent="-228600">
              <a:defRPr kumimoji="1" sz="16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3pPr>
            <a:lvl4pPr marL="1600200" indent="-228600">
              <a:defRPr kumimoji="1" sz="14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4pPr>
            <a:lvl5pPr marL="2057400" indent="-22860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5pPr>
            <a:lvl6pPr marL="2514600" indent="-228600" eaLnBrk="0" hangingPunct="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6pPr>
            <a:lvl7pPr marL="2971800" indent="-228600" eaLnBrk="0" hangingPunct="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7pPr>
            <a:lvl8pPr marL="3429000" indent="-228600" eaLnBrk="0" hangingPunct="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8pPr>
            <a:lvl9pPr marL="3886200" indent="-228600" eaLnBrk="0" hangingPunct="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zh-TW" altLang="en-US" sz="2100" dirty="0">
                <a:solidFill>
                  <a:srgbClr val="FF0066"/>
                </a:solidFill>
                <a:latin typeface="微軟正黑體" pitchFamily="34" charset="-120"/>
                <a:ea typeface="微軟正黑體" pitchFamily="34" charset="-120"/>
              </a:rPr>
              <a:t>映襯</a:t>
            </a:r>
          </a:p>
        </p:txBody>
      </p:sp>
      <p:grpSp>
        <p:nvGrpSpPr>
          <p:cNvPr id="657465" name="Group 57"/>
          <p:cNvGrpSpPr>
            <a:grpSpLocks/>
          </p:cNvGrpSpPr>
          <p:nvPr/>
        </p:nvGrpSpPr>
        <p:grpSpPr bwMode="auto">
          <a:xfrm>
            <a:off x="466725" y="1651000"/>
            <a:ext cx="361950" cy="322263"/>
            <a:chOff x="249" y="2886"/>
            <a:chExt cx="228" cy="203"/>
          </a:xfrm>
        </p:grpSpPr>
        <p:grpSp>
          <p:nvGrpSpPr>
            <p:cNvPr id="69673" name="Group 12"/>
            <p:cNvGrpSpPr>
              <a:grpSpLocks/>
            </p:cNvGrpSpPr>
            <p:nvPr/>
          </p:nvGrpSpPr>
          <p:grpSpPr bwMode="auto">
            <a:xfrm rot="10762829" flipV="1">
              <a:off x="249" y="2931"/>
              <a:ext cx="228" cy="158"/>
              <a:chOff x="2154" y="3657"/>
              <a:chExt cx="230" cy="137"/>
            </a:xfrm>
          </p:grpSpPr>
          <p:sp>
            <p:nvSpPr>
              <p:cNvPr id="69675" name="Line 41"/>
              <p:cNvSpPr>
                <a:spLocks noChangeShapeType="1"/>
              </p:cNvSpPr>
              <p:nvPr/>
            </p:nvSpPr>
            <p:spPr bwMode="auto">
              <a:xfrm>
                <a:off x="2154" y="3664"/>
                <a:ext cx="227" cy="0"/>
              </a:xfrm>
              <a:prstGeom prst="line">
                <a:avLst/>
              </a:prstGeom>
              <a:noFill/>
              <a:ln w="25400">
                <a:solidFill>
                  <a:srgbClr val="8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69676" name="Line 40"/>
              <p:cNvSpPr>
                <a:spLocks noChangeShapeType="1"/>
              </p:cNvSpPr>
              <p:nvPr/>
            </p:nvSpPr>
            <p:spPr bwMode="auto">
              <a:xfrm flipV="1">
                <a:off x="2384" y="3657"/>
                <a:ext cx="0" cy="137"/>
              </a:xfrm>
              <a:prstGeom prst="line">
                <a:avLst/>
              </a:prstGeom>
              <a:noFill/>
              <a:ln w="25400">
                <a:solidFill>
                  <a:srgbClr val="8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</p:grpSp>
        <p:pic>
          <p:nvPicPr>
            <p:cNvPr id="69674" name="Picture 37" descr="下標籤-修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" y="2886"/>
              <a:ext cx="135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9" name="文字方塊 48"/>
          <p:cNvSpPr txBox="1">
            <a:spLocks noChangeArrowheads="1"/>
          </p:cNvSpPr>
          <p:nvPr/>
        </p:nvSpPr>
        <p:spPr bwMode="auto">
          <a:xfrm>
            <a:off x="8243888" y="2565400"/>
            <a:ext cx="649287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kumimoji="1" sz="20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1pPr>
            <a:lvl2pPr marL="742950" indent="-285750">
              <a:defRPr kumimoji="1" sz="28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2pPr>
            <a:lvl3pPr marL="1143000" indent="-228600">
              <a:defRPr kumimoji="1" sz="16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3pPr>
            <a:lvl4pPr marL="1600200" indent="-228600">
              <a:defRPr kumimoji="1" sz="14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4pPr>
            <a:lvl5pPr marL="2057400" indent="-22860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5pPr>
            <a:lvl6pPr marL="2514600" indent="-228600" eaLnBrk="0" hangingPunct="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6pPr>
            <a:lvl7pPr marL="2971800" indent="-228600" eaLnBrk="0" hangingPunct="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7pPr>
            <a:lvl8pPr marL="3429000" indent="-228600" eaLnBrk="0" hangingPunct="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8pPr>
            <a:lvl9pPr marL="3886200" indent="-228600" eaLnBrk="0" hangingPunct="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kumimoji="0" lang="zh-TW" altLang="en-US" sz="2100">
                <a:solidFill>
                  <a:srgbClr val="FF0066"/>
                </a:solidFill>
                <a:latin typeface="微軟正黑體" pitchFamily="34" charset="-120"/>
                <a:ea typeface="微軟正黑體" pitchFamily="34" charset="-120"/>
              </a:rPr>
              <a:t>映襯</a:t>
            </a:r>
          </a:p>
        </p:txBody>
      </p:sp>
      <p:grpSp>
        <p:nvGrpSpPr>
          <p:cNvPr id="69660" name="Group 26"/>
          <p:cNvGrpSpPr>
            <a:grpSpLocks/>
          </p:cNvGrpSpPr>
          <p:nvPr/>
        </p:nvGrpSpPr>
        <p:grpSpPr bwMode="auto">
          <a:xfrm flipV="1">
            <a:off x="4356100" y="3500438"/>
            <a:ext cx="215900" cy="215900"/>
            <a:chOff x="2154" y="3657"/>
            <a:chExt cx="230" cy="137"/>
          </a:xfrm>
        </p:grpSpPr>
        <p:sp>
          <p:nvSpPr>
            <p:cNvPr id="69671" name="Line 41"/>
            <p:cNvSpPr>
              <a:spLocks noChangeShapeType="1"/>
            </p:cNvSpPr>
            <p:nvPr/>
          </p:nvSpPr>
          <p:spPr bwMode="auto">
            <a:xfrm>
              <a:off x="2154" y="3664"/>
              <a:ext cx="227" cy="0"/>
            </a:xfrm>
            <a:prstGeom prst="line">
              <a:avLst/>
            </a:prstGeom>
            <a:noFill/>
            <a:ln w="25400">
              <a:solidFill>
                <a:srgbClr val="8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69672" name="Line 40"/>
            <p:cNvSpPr>
              <a:spLocks noChangeShapeType="1"/>
            </p:cNvSpPr>
            <p:nvPr/>
          </p:nvSpPr>
          <p:spPr bwMode="auto">
            <a:xfrm flipV="1">
              <a:off x="2384" y="3657"/>
              <a:ext cx="0" cy="137"/>
            </a:xfrm>
            <a:prstGeom prst="line">
              <a:avLst/>
            </a:prstGeom>
            <a:noFill/>
            <a:ln w="25400">
              <a:solidFill>
                <a:srgbClr val="8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</p:grpSp>
      <p:grpSp>
        <p:nvGrpSpPr>
          <p:cNvPr id="657474" name="Group 66"/>
          <p:cNvGrpSpPr>
            <a:grpSpLocks/>
          </p:cNvGrpSpPr>
          <p:nvPr/>
        </p:nvGrpSpPr>
        <p:grpSpPr bwMode="auto">
          <a:xfrm>
            <a:off x="7810500" y="2551113"/>
            <a:ext cx="404813" cy="346075"/>
            <a:chOff x="793" y="3022"/>
            <a:chExt cx="255" cy="218"/>
          </a:xfrm>
        </p:grpSpPr>
        <p:sp>
          <p:nvSpPr>
            <p:cNvPr id="69669" name="Freeform 29"/>
            <p:cNvSpPr>
              <a:spLocks/>
            </p:cNvSpPr>
            <p:nvPr/>
          </p:nvSpPr>
          <p:spPr bwMode="auto">
            <a:xfrm rot="3755" flipV="1">
              <a:off x="793" y="3022"/>
              <a:ext cx="255" cy="123"/>
            </a:xfrm>
            <a:custGeom>
              <a:avLst/>
              <a:gdLst>
                <a:gd name="T0" fmla="*/ 0 w 124"/>
                <a:gd name="T1" fmla="*/ 2147483647 h 121"/>
                <a:gd name="T2" fmla="*/ 2147483647 w 124"/>
                <a:gd name="T3" fmla="*/ 0 h 121"/>
                <a:gd name="T4" fmla="*/ 2147483647 w 124"/>
                <a:gd name="T5" fmla="*/ 2147483647 h 12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4" h="121">
                  <a:moveTo>
                    <a:pt x="0" y="121"/>
                  </a:moveTo>
                  <a:lnTo>
                    <a:pt x="2" y="0"/>
                  </a:lnTo>
                  <a:lnTo>
                    <a:pt x="124" y="2"/>
                  </a:lnTo>
                </a:path>
              </a:pathLst>
            </a:custGeom>
            <a:noFill/>
            <a:ln w="25400">
              <a:solidFill>
                <a:srgbClr val="800000"/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pic>
          <p:nvPicPr>
            <p:cNvPr id="69670" name="Picture 16" descr="下標籤-修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9" y="3067"/>
              <a:ext cx="135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9662" name="Picture 69" descr="上方ICON-結構表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1538" y="1052513"/>
            <a:ext cx="13303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63" name="Picture 70" descr="下ICON-回主目錄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4150" y="6011863"/>
            <a:ext cx="13763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文字方塊 14"/>
          <p:cNvSpPr txBox="1">
            <a:spLocks noChangeArrowheads="1"/>
          </p:cNvSpPr>
          <p:nvPr/>
        </p:nvSpPr>
        <p:spPr bwMode="auto">
          <a:xfrm>
            <a:off x="2771775" y="3068638"/>
            <a:ext cx="19431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kumimoji="1" sz="20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1pPr>
            <a:lvl2pPr marL="742950" indent="-285750">
              <a:defRPr kumimoji="1" sz="28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2pPr>
            <a:lvl3pPr marL="1143000" indent="-228600">
              <a:defRPr kumimoji="1" sz="16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3pPr>
            <a:lvl4pPr marL="1600200" indent="-228600">
              <a:defRPr kumimoji="1" sz="14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4pPr>
            <a:lvl5pPr marL="2057400" indent="-22860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5pPr>
            <a:lvl6pPr marL="2514600" indent="-228600" eaLnBrk="0" hangingPunct="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6pPr>
            <a:lvl7pPr marL="2971800" indent="-228600" eaLnBrk="0" hangingPunct="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7pPr>
            <a:lvl8pPr marL="3429000" indent="-228600" eaLnBrk="0" hangingPunct="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8pPr>
            <a:lvl9pPr marL="3886200" indent="-228600" eaLnBrk="0" hangingPunct="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9pPr>
          </a:lstStyle>
          <a:p>
            <a:r>
              <a:rPr lang="zh-TW" altLang="en-US" sz="1800" b="0">
                <a:solidFill>
                  <a:schemeClr val="tx1"/>
                </a:solidFill>
                <a:latin typeface="Arial" pitchFamily="34" charset="0"/>
              </a:rPr>
              <a:t>　　　　                                              　　　　　　　　　            　　　　　　　　</a:t>
            </a:r>
          </a:p>
        </p:txBody>
      </p:sp>
      <p:sp>
        <p:nvSpPr>
          <p:cNvPr id="11" name="文字方塊 14"/>
          <p:cNvSpPr txBox="1">
            <a:spLocks noChangeArrowheads="1"/>
          </p:cNvSpPr>
          <p:nvPr/>
        </p:nvSpPr>
        <p:spPr bwMode="auto">
          <a:xfrm>
            <a:off x="5580063" y="2133600"/>
            <a:ext cx="36036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kumimoji="1" sz="20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1pPr>
            <a:lvl2pPr marL="742950" indent="-285750">
              <a:defRPr kumimoji="1" sz="28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2pPr>
            <a:lvl3pPr marL="1143000" indent="-228600">
              <a:defRPr kumimoji="1" sz="16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3pPr>
            <a:lvl4pPr marL="1600200" indent="-228600">
              <a:defRPr kumimoji="1" sz="14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4pPr>
            <a:lvl5pPr marL="2057400" indent="-22860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5pPr>
            <a:lvl6pPr marL="2514600" indent="-228600" eaLnBrk="0" hangingPunct="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6pPr>
            <a:lvl7pPr marL="2971800" indent="-228600" eaLnBrk="0" hangingPunct="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7pPr>
            <a:lvl8pPr marL="3429000" indent="-228600" eaLnBrk="0" hangingPunct="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8pPr>
            <a:lvl9pPr marL="3886200" indent="-228600" eaLnBrk="0" hangingPunct="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9pPr>
          </a:lstStyle>
          <a:p>
            <a:r>
              <a:rPr lang="zh-TW" altLang="en-US" sz="1800" b="0">
                <a:solidFill>
                  <a:schemeClr val="tx1"/>
                </a:solidFill>
                <a:latin typeface="Arial" pitchFamily="34" charset="0"/>
              </a:rPr>
              <a:t>　　　　                                              　　　　　　　　　            　　　　　　　　</a:t>
            </a:r>
          </a:p>
        </p:txBody>
      </p:sp>
      <p:sp>
        <p:nvSpPr>
          <p:cNvPr id="12" name="文字方塊 14"/>
          <p:cNvSpPr txBox="1">
            <a:spLocks noChangeArrowheads="1"/>
          </p:cNvSpPr>
          <p:nvPr/>
        </p:nvSpPr>
        <p:spPr bwMode="auto">
          <a:xfrm>
            <a:off x="8027988" y="2133600"/>
            <a:ext cx="36036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kumimoji="1" sz="20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1pPr>
            <a:lvl2pPr marL="742950" indent="-285750">
              <a:defRPr kumimoji="1" sz="28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2pPr>
            <a:lvl3pPr marL="1143000" indent="-228600">
              <a:defRPr kumimoji="1" sz="16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3pPr>
            <a:lvl4pPr marL="1600200" indent="-228600">
              <a:defRPr kumimoji="1" sz="14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4pPr>
            <a:lvl5pPr marL="2057400" indent="-22860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5pPr>
            <a:lvl6pPr marL="2514600" indent="-228600" eaLnBrk="0" hangingPunct="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6pPr>
            <a:lvl7pPr marL="2971800" indent="-228600" eaLnBrk="0" hangingPunct="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7pPr>
            <a:lvl8pPr marL="3429000" indent="-228600" eaLnBrk="0" hangingPunct="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8pPr>
            <a:lvl9pPr marL="3886200" indent="-228600" eaLnBrk="0" hangingPunct="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9pPr>
          </a:lstStyle>
          <a:p>
            <a:r>
              <a:rPr lang="zh-TW" altLang="en-US" sz="1800" b="0">
                <a:solidFill>
                  <a:schemeClr val="tx1"/>
                </a:solidFill>
                <a:latin typeface="Arial" pitchFamily="34" charset="0"/>
              </a:rPr>
              <a:t>　　　　                                              　　　　　　　　　            　　　　　　　　</a:t>
            </a:r>
          </a:p>
        </p:txBody>
      </p:sp>
      <p:sp>
        <p:nvSpPr>
          <p:cNvPr id="13" name="Rectangle 18"/>
          <p:cNvSpPr>
            <a:spLocks noChangeArrowheads="1"/>
          </p:cNvSpPr>
          <p:nvPr/>
        </p:nvSpPr>
        <p:spPr bwMode="auto">
          <a:xfrm>
            <a:off x="1908175" y="5445125"/>
            <a:ext cx="3744913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100">
                <a:solidFill>
                  <a:srgbClr val="339933"/>
                </a:solidFill>
                <a:latin typeface="Arial" pitchFamily="34" charset="0"/>
                <a:ea typeface="微軟正黑體" pitchFamily="34" charset="-120"/>
              </a:rPr>
              <a:t>指徐幹的</a:t>
            </a:r>
            <a:r>
              <a:rPr lang="en-US" altLang="zh-TW" sz="2100">
                <a:solidFill>
                  <a:srgbClr val="339933"/>
                </a:solidFill>
                <a:latin typeface="Arial" pitchFamily="34" charset="0"/>
                <a:ea typeface="微軟正黑體" pitchFamily="34" charset="-120"/>
              </a:rPr>
              <a:t>《</a:t>
            </a:r>
            <a:r>
              <a:rPr lang="zh-TW" altLang="en-US" sz="2100">
                <a:solidFill>
                  <a:srgbClr val="339933"/>
                </a:solidFill>
                <a:latin typeface="Arial" pitchFamily="34" charset="0"/>
                <a:ea typeface="微軟正黑體" pitchFamily="34" charset="-120"/>
              </a:rPr>
              <a:t>中論</a:t>
            </a:r>
            <a:r>
              <a:rPr lang="en-US" altLang="zh-TW" sz="2100">
                <a:solidFill>
                  <a:srgbClr val="339933"/>
                </a:solidFill>
                <a:latin typeface="Arial" pitchFamily="34" charset="0"/>
                <a:ea typeface="微軟正黑體" pitchFamily="34" charset="-120"/>
              </a:rPr>
              <a:t>》</a:t>
            </a:r>
            <a:r>
              <a:rPr lang="zh-TW" altLang="en-US" sz="2100">
                <a:solidFill>
                  <a:srgbClr val="339933"/>
                </a:solidFill>
                <a:latin typeface="Arial" pitchFamily="34" charset="0"/>
                <a:ea typeface="微軟正黑體" pitchFamily="34" charset="-120"/>
              </a:rPr>
              <a:t>能有獨特見解</a:t>
            </a:r>
          </a:p>
        </p:txBody>
      </p:sp>
      <p:pic>
        <p:nvPicPr>
          <p:cNvPr id="14" name="Picture 19" descr="下標籤-意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4650" y="5330825"/>
            <a:ext cx="2143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612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6129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574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746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574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747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0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 nodeType="clickPar">
                      <p:stCondLst>
                        <p:cond delay="0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 nodeType="clickPar">
                      <p:stCondLst>
                        <p:cond delay="0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 nodeType="clickPar">
                      <p:stCondLst>
                        <p:cond delay="0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 nodeType="clickPar">
                      <p:stCondLst>
                        <p:cond delay="0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 nodeType="clickPar">
                      <p:stCondLst>
                        <p:cond delay="indefinite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761290" grpId="0"/>
      <p:bldP spid="1761290" grpId="1"/>
      <p:bldP spid="2" grpId="0"/>
      <p:bldP spid="2" grpId="1"/>
      <p:bldP spid="4" grpId="0"/>
      <p:bldP spid="4" grpId="1"/>
      <p:bldP spid="5" grpId="0"/>
      <p:bldP spid="5" grpId="1"/>
      <p:bldP spid="7" grpId="0"/>
      <p:bldP spid="7" grpId="1"/>
      <p:bldP spid="1761298" grpId="0"/>
      <p:bldP spid="1761298" grpId="1"/>
      <p:bldP spid="8" grpId="0"/>
      <p:bldP spid="8" grpId="1"/>
      <p:bldP spid="3" grpId="0"/>
      <p:bldP spid="3" grpId="1"/>
      <p:bldP spid="49" grpId="0"/>
      <p:bldP spid="49" grpId="1"/>
      <p:bldP spid="13" grpId="0"/>
      <p:bldP spid="13" grpId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分頁底圖-段落大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913"/>
            <a:ext cx="9144000" cy="101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59" name="Rectangle 47"/>
          <p:cNvSpPr>
            <a:spLocks noChangeArrowheads="1"/>
          </p:cNvSpPr>
          <p:nvPr/>
        </p:nvSpPr>
        <p:spPr bwMode="auto">
          <a:xfrm>
            <a:off x="1763713" y="0"/>
            <a:ext cx="5688012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zh-TW" altLang="en-US" sz="4400">
                <a:solidFill>
                  <a:srgbClr val="FFFFFF"/>
                </a:solidFill>
                <a:latin typeface="Calibri" pitchFamily="34" charset="0"/>
                <a:ea typeface="標楷體" pitchFamily="65" charset="-120"/>
              </a:rPr>
              <a:t>第一段</a:t>
            </a:r>
          </a:p>
        </p:txBody>
      </p:sp>
      <p:sp>
        <p:nvSpPr>
          <p:cNvPr id="70660" name="Rectangle 3"/>
          <p:cNvSpPr>
            <a:spLocks/>
          </p:cNvSpPr>
          <p:nvPr/>
        </p:nvSpPr>
        <p:spPr bwMode="auto">
          <a:xfrm>
            <a:off x="179388" y="804863"/>
            <a:ext cx="8713787" cy="413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73050" indent="-228600" eaLnBrk="0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None/>
            </a:pPr>
            <a:r>
              <a:rPr lang="zh-TW" altLang="zh-TW" sz="3200" b="0">
                <a:latin typeface="標楷體" pitchFamily="65" charset="-120"/>
                <a:ea typeface="標楷體" pitchFamily="65" charset="-120"/>
              </a:rPr>
              <a:t>‧</a:t>
            </a:r>
            <a:r>
              <a:rPr lang="zh-TW" altLang="zh-TW" sz="3200" b="0">
                <a:latin typeface="Cambria" pitchFamily="18" charset="0"/>
                <a:ea typeface="標楷體" pitchFamily="65" charset="-120"/>
              </a:rPr>
              <a:t>批評論</a:t>
            </a:r>
            <a:r>
              <a:rPr kumimoji="0" lang="zh-TW" altLang="en-US" sz="3200" b="0">
                <a:solidFill>
                  <a:srgbClr val="000000"/>
                </a:solidFill>
                <a:latin typeface="Cambria" pitchFamily="18" charset="0"/>
                <a:ea typeface="標楷體" pitchFamily="65" charset="-120"/>
              </a:rPr>
              <a:t>──</a:t>
            </a:r>
            <a:r>
              <a:rPr lang="zh-TW" altLang="zh-TW" sz="3200" b="0">
                <a:latin typeface="Cambria" pitchFamily="18" charset="0"/>
                <a:ea typeface="標楷體" pitchFamily="65" charset="-120"/>
              </a:rPr>
              <a:t>要審己以度人，論文時方能避免</a:t>
            </a:r>
            <a:endParaRPr lang="zh-TW" altLang="en-US" sz="3200" b="0">
              <a:latin typeface="Cambria" pitchFamily="18" charset="0"/>
              <a:ea typeface="標楷體" pitchFamily="65" charset="-120"/>
            </a:endParaRPr>
          </a:p>
          <a:p>
            <a:pPr marL="273050" indent="-228600" eaLnBrk="0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None/>
            </a:pPr>
            <a:r>
              <a:rPr lang="zh-TW" altLang="zh-TW" sz="3200" b="0">
                <a:latin typeface="Cambria" pitchFamily="18" charset="0"/>
                <a:ea typeface="標楷體" pitchFamily="65" charset="-120"/>
              </a:rPr>
              <a:t>　文人相輕、敝帚自珍的弊病。</a:t>
            </a:r>
          </a:p>
        </p:txBody>
      </p:sp>
      <p:pic>
        <p:nvPicPr>
          <p:cNvPr id="70661" name="圖片 5" descr="下方ICON-關閉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6519863"/>
            <a:ext cx="8461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913"/>
            <a:ext cx="9144000" cy="101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3" name="Rectangle 47"/>
          <p:cNvSpPr>
            <a:spLocks noChangeArrowheads="1"/>
          </p:cNvSpPr>
          <p:nvPr/>
        </p:nvSpPr>
        <p:spPr bwMode="auto">
          <a:xfrm>
            <a:off x="1763713" y="0"/>
            <a:ext cx="5688012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zh-TW" altLang="en-US" sz="4400">
                <a:solidFill>
                  <a:srgbClr val="FFFFFF"/>
                </a:solidFill>
                <a:latin typeface="Calibri" pitchFamily="34" charset="0"/>
                <a:ea typeface="標楷體" pitchFamily="65" charset="-120"/>
              </a:rPr>
              <a:t>第一段</a:t>
            </a:r>
          </a:p>
        </p:txBody>
      </p:sp>
      <p:sp>
        <p:nvSpPr>
          <p:cNvPr id="71684" name="Rectangle 3"/>
          <p:cNvSpPr>
            <a:spLocks/>
          </p:cNvSpPr>
          <p:nvPr/>
        </p:nvSpPr>
        <p:spPr bwMode="auto">
          <a:xfrm>
            <a:off x="34925" y="876300"/>
            <a:ext cx="9144000" cy="413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73050" indent="-228600" eaLnBrk="0">
              <a:buClr>
                <a:schemeClr val="accent1"/>
              </a:buClr>
              <a:buFont typeface="Wingdings 2" pitchFamily="18" charset="2"/>
              <a:buNone/>
            </a:pPr>
            <a:r>
              <a:rPr lang="zh-TW" altLang="zh-TW" sz="3200" b="0" dirty="0">
                <a:latin typeface="標楷體" pitchFamily="65" charset="-120"/>
                <a:ea typeface="標楷體" pitchFamily="65" charset="-120"/>
              </a:rPr>
              <a:t>‧</a:t>
            </a:r>
            <a:r>
              <a:rPr lang="zh-TW" altLang="zh-TW" sz="3200" b="0" dirty="0">
                <a:latin typeface="Cambria" pitchFamily="18" charset="0"/>
                <a:ea typeface="標楷體" pitchFamily="65" charset="-120"/>
              </a:rPr>
              <a:t>舉班固輕視傅毅的實例，點出「文人相輕」的</a:t>
            </a:r>
            <a:endParaRPr lang="zh-TW" altLang="en-US" sz="3200" b="0" dirty="0">
              <a:latin typeface="Cambria" pitchFamily="18" charset="0"/>
              <a:ea typeface="標楷體" pitchFamily="65" charset="-120"/>
            </a:endParaRPr>
          </a:p>
          <a:p>
            <a:pPr marL="273050" indent="-228600" eaLnBrk="0">
              <a:buClr>
                <a:schemeClr val="accent1"/>
              </a:buClr>
              <a:buFont typeface="Wingdings 2" pitchFamily="18" charset="2"/>
              <a:buNone/>
            </a:pPr>
            <a:r>
              <a:rPr lang="zh-TW" altLang="zh-TW" sz="3200" b="0" dirty="0">
                <a:latin typeface="Cambria" pitchFamily="18" charset="0"/>
                <a:ea typeface="標楷體" pitchFamily="65" charset="-120"/>
              </a:rPr>
              <a:t>　陋習，並進一步提出「審己度人」的批評原則</a:t>
            </a:r>
            <a:endParaRPr lang="zh-TW" altLang="en-US" sz="3200" b="0" dirty="0">
              <a:latin typeface="Cambria" pitchFamily="18" charset="0"/>
              <a:ea typeface="標楷體" pitchFamily="65" charset="-120"/>
            </a:endParaRPr>
          </a:p>
          <a:p>
            <a:pPr marL="273050" indent="-228600" eaLnBrk="0">
              <a:buClr>
                <a:schemeClr val="accent1"/>
              </a:buClr>
              <a:buFont typeface="Wingdings 2" pitchFamily="18" charset="2"/>
              <a:buNone/>
            </a:pPr>
            <a:r>
              <a:rPr lang="zh-TW" altLang="zh-TW" sz="3200" b="0" dirty="0">
                <a:latin typeface="Cambria" pitchFamily="18" charset="0"/>
                <a:ea typeface="標楷體" pitchFamily="65" charset="-120"/>
              </a:rPr>
              <a:t>　。此外，並列出「建安七子」之名，確立了建</a:t>
            </a:r>
            <a:endParaRPr lang="zh-TW" altLang="en-US" sz="3200" b="0" dirty="0">
              <a:latin typeface="Cambria" pitchFamily="18" charset="0"/>
              <a:ea typeface="標楷體" pitchFamily="65" charset="-120"/>
            </a:endParaRPr>
          </a:p>
          <a:p>
            <a:pPr marL="273050" indent="-228600" eaLnBrk="0">
              <a:buClr>
                <a:schemeClr val="accent1"/>
              </a:buClr>
              <a:buFont typeface="Wingdings 2" pitchFamily="18" charset="2"/>
              <a:buNone/>
            </a:pPr>
            <a:r>
              <a:rPr lang="zh-TW" altLang="zh-TW" sz="3200" b="0" dirty="0">
                <a:latin typeface="Cambria" pitchFamily="18" charset="0"/>
                <a:ea typeface="標楷體" pitchFamily="65" charset="-120"/>
              </a:rPr>
              <a:t>　安文學的典範人物。</a:t>
            </a:r>
            <a:endParaRPr lang="zh-TW" altLang="en-US" sz="3200" b="0" dirty="0">
              <a:latin typeface="Cambria" pitchFamily="18" charset="0"/>
              <a:ea typeface="標楷體" pitchFamily="65" charset="-120"/>
            </a:endParaRPr>
          </a:p>
          <a:p>
            <a:pPr marL="273050" indent="-228600" eaLnBrk="0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None/>
            </a:pPr>
            <a:r>
              <a:rPr lang="zh-TW" altLang="zh-TW" sz="3200" b="0" dirty="0">
                <a:latin typeface="標楷體" pitchFamily="65" charset="-120"/>
                <a:ea typeface="標楷體" pitchFamily="65" charset="-120"/>
              </a:rPr>
              <a:t>‧</a:t>
            </a:r>
            <a:r>
              <a:rPr lang="zh-TW" altLang="en-US" sz="3200" b="0" dirty="0">
                <a:latin typeface="Cambria" pitchFamily="18" charset="0"/>
                <a:ea typeface="標楷體" pitchFamily="65" charset="-120"/>
              </a:rPr>
              <a:t>簡宗梧教授認為本段是針對曹植</a:t>
            </a:r>
            <a:r>
              <a:rPr lang="en-US" altLang="zh-TW" sz="3200" b="0" dirty="0">
                <a:latin typeface="Cambria" pitchFamily="18" charset="0"/>
                <a:ea typeface="標楷體" pitchFamily="65" charset="-120"/>
              </a:rPr>
              <a:t>〈</a:t>
            </a:r>
            <a:r>
              <a:rPr lang="zh-TW" altLang="en-US" sz="3200" b="0" dirty="0">
                <a:latin typeface="Cambria" pitchFamily="18" charset="0"/>
                <a:ea typeface="標楷體" pitchFamily="65" charset="-120"/>
              </a:rPr>
              <a:t>與楊德祖書 </a:t>
            </a:r>
          </a:p>
          <a:p>
            <a:pPr marL="273050" indent="-228600" eaLnBrk="0">
              <a:buClr>
                <a:schemeClr val="accent1"/>
              </a:buClr>
              <a:buFont typeface="Wingdings 2" pitchFamily="18" charset="2"/>
              <a:buNone/>
            </a:pPr>
            <a:r>
              <a:rPr lang="en-US" altLang="zh-TW" sz="3200" b="0" dirty="0">
                <a:latin typeface="Cambria" pitchFamily="18" charset="0"/>
                <a:ea typeface="標楷體" pitchFamily="65" charset="-120"/>
              </a:rPr>
              <a:t>     〉</a:t>
            </a:r>
            <a:r>
              <a:rPr lang="zh-TW" altLang="en-US" sz="3200" b="0" dirty="0">
                <a:latin typeface="Cambria" pitchFamily="18" charset="0"/>
                <a:ea typeface="標楷體" pitchFamily="65" charset="-120"/>
              </a:rPr>
              <a:t>而發。曹植在信中自炫愛好文章已二十五年</a:t>
            </a:r>
          </a:p>
          <a:p>
            <a:pPr marL="273050" indent="-228600" eaLnBrk="0">
              <a:buClr>
                <a:schemeClr val="accent1"/>
              </a:buClr>
              <a:buFont typeface="Wingdings 2" pitchFamily="18" charset="2"/>
              <a:buNone/>
            </a:pPr>
            <a:r>
              <a:rPr lang="zh-TW" altLang="en-US" sz="3200" b="0" dirty="0">
                <a:latin typeface="Cambria" pitchFamily="18" charset="0"/>
                <a:ea typeface="標楷體" pitchFamily="65" charset="-120"/>
              </a:rPr>
              <a:t>    ，雖然年紀輕輕，卻有倚老賣老的意味，儼然</a:t>
            </a:r>
          </a:p>
          <a:p>
            <a:pPr marL="273050" indent="-228600" eaLnBrk="0">
              <a:buClr>
                <a:schemeClr val="accent1"/>
              </a:buClr>
              <a:buFont typeface="Wingdings 2" pitchFamily="18" charset="2"/>
              <a:buNone/>
            </a:pPr>
            <a:r>
              <a:rPr lang="zh-TW" altLang="en-US" sz="3200" b="0" dirty="0">
                <a:latin typeface="Cambria" pitchFamily="18" charset="0"/>
                <a:ea typeface="標楷體" pitchFamily="65" charset="-120"/>
              </a:rPr>
              <a:t>    以耆宿自居，並評論當代的作家，就是後來稱</a:t>
            </a:r>
          </a:p>
          <a:p>
            <a:pPr marL="273050" indent="-228600" eaLnBrk="0">
              <a:buClr>
                <a:schemeClr val="accent1"/>
              </a:buClr>
              <a:buFont typeface="Wingdings 2" pitchFamily="18" charset="2"/>
              <a:buNone/>
            </a:pPr>
            <a:r>
              <a:rPr lang="zh-TW" altLang="en-US" sz="3200" b="0" dirty="0">
                <a:latin typeface="Cambria" pitchFamily="18" charset="0"/>
                <a:ea typeface="標楷體" pitchFamily="65" charset="-120"/>
              </a:rPr>
              <a:t>    為建安七子中的五人，不把他們看在眼裡。因</a:t>
            </a:r>
          </a:p>
          <a:p>
            <a:pPr marL="273050" indent="-228600" eaLnBrk="0">
              <a:buClr>
                <a:schemeClr val="accent1"/>
              </a:buClr>
              <a:buFont typeface="Wingdings 2" pitchFamily="18" charset="2"/>
              <a:buNone/>
            </a:pPr>
            <a:r>
              <a:rPr lang="zh-TW" altLang="en-US" sz="3200" b="0" dirty="0">
                <a:latin typeface="Cambria" pitchFamily="18" charset="0"/>
                <a:ea typeface="標楷體" pitchFamily="65" charset="-120"/>
              </a:rPr>
              <a:t>    此曹丕在本段前半，頗有批評曹植患了文人相</a:t>
            </a:r>
          </a:p>
          <a:p>
            <a:pPr marL="273050" indent="-228600" eaLnBrk="0">
              <a:buClr>
                <a:schemeClr val="accent1"/>
              </a:buClr>
              <a:buFont typeface="Wingdings 2" pitchFamily="18" charset="2"/>
              <a:buNone/>
            </a:pPr>
            <a:endParaRPr lang="zh-TW" altLang="en-US" sz="3200" b="0" dirty="0">
              <a:latin typeface="Cambria" pitchFamily="18" charset="0"/>
              <a:ea typeface="標楷體" pitchFamily="65" charset="-120"/>
            </a:endParaRPr>
          </a:p>
          <a:p>
            <a:pPr marL="273050" indent="-228600" eaLnBrk="0">
              <a:buClr>
                <a:schemeClr val="accent1"/>
              </a:buClr>
              <a:buFont typeface="Wingdings 2" pitchFamily="18" charset="2"/>
              <a:buNone/>
            </a:pPr>
            <a:r>
              <a:rPr lang="zh-TW" altLang="en-US" sz="3200" b="0" dirty="0">
                <a:latin typeface="Cambria" pitchFamily="18" charset="0"/>
                <a:ea typeface="標楷體" pitchFamily="65" charset="-120"/>
              </a:rPr>
              <a:t>　</a:t>
            </a:r>
          </a:p>
        </p:txBody>
      </p:sp>
      <p:pic>
        <p:nvPicPr>
          <p:cNvPr id="71685" name="Picture 6" descr="下一頁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6157913"/>
            <a:ext cx="13684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913"/>
            <a:ext cx="9144000" cy="101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7" name="Rectangle 47"/>
          <p:cNvSpPr>
            <a:spLocks noChangeArrowheads="1"/>
          </p:cNvSpPr>
          <p:nvPr/>
        </p:nvSpPr>
        <p:spPr bwMode="auto">
          <a:xfrm>
            <a:off x="1763713" y="0"/>
            <a:ext cx="5688012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zh-TW" altLang="en-US" sz="4400">
                <a:solidFill>
                  <a:srgbClr val="FFFFFF"/>
                </a:solidFill>
                <a:latin typeface="Calibri" pitchFamily="34" charset="0"/>
                <a:ea typeface="標楷體" pitchFamily="65" charset="-120"/>
              </a:rPr>
              <a:t>第一段</a:t>
            </a:r>
          </a:p>
        </p:txBody>
      </p:sp>
      <p:sp>
        <p:nvSpPr>
          <p:cNvPr id="72708" name="Rectangle 3"/>
          <p:cNvSpPr>
            <a:spLocks/>
          </p:cNvSpPr>
          <p:nvPr/>
        </p:nvSpPr>
        <p:spPr bwMode="auto">
          <a:xfrm>
            <a:off x="-34925" y="876300"/>
            <a:ext cx="9144000" cy="413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73050" indent="-228600" eaLnBrk="0">
              <a:buClr>
                <a:schemeClr val="accent1"/>
              </a:buClr>
              <a:buFont typeface="Wingdings 2" pitchFamily="18" charset="2"/>
              <a:buNone/>
            </a:pPr>
            <a:r>
              <a:rPr lang="zh-TW" altLang="en-US" sz="3200" b="0">
                <a:latin typeface="Cambria" pitchFamily="18" charset="0"/>
                <a:ea typeface="標楷體" pitchFamily="65" charset="-120"/>
              </a:rPr>
              <a:t>　輕的毛病之意。因為曹植自認是辭賦的老手，</a:t>
            </a:r>
          </a:p>
          <a:p>
            <a:pPr marL="273050" indent="-228600" eaLnBrk="0">
              <a:buClr>
                <a:schemeClr val="accent1"/>
              </a:buClr>
              <a:buFont typeface="Wingdings 2" pitchFamily="18" charset="2"/>
              <a:buNone/>
            </a:pPr>
            <a:r>
              <a:rPr lang="zh-TW" altLang="en-US" sz="3200" b="0">
                <a:latin typeface="Cambria" pitchFamily="18" charset="0"/>
                <a:ea typeface="標楷體" pitchFamily="65" charset="-120"/>
              </a:rPr>
              <a:t>     而曹操也對曹植的辭賦十分激賞，曹植輕視陳</a:t>
            </a:r>
          </a:p>
          <a:p>
            <a:pPr marL="273050" indent="-228600" eaLnBrk="0">
              <a:buClr>
                <a:schemeClr val="accent1"/>
              </a:buClr>
              <a:buFont typeface="Wingdings 2" pitchFamily="18" charset="2"/>
              <a:buNone/>
            </a:pPr>
            <a:r>
              <a:rPr lang="zh-TW" altLang="en-US" sz="3200" b="0">
                <a:latin typeface="Cambria" pitchFamily="18" charset="0"/>
                <a:ea typeface="標楷體" pitchFamily="65" charset="-120"/>
              </a:rPr>
              <a:t>     琳不擅長此道，曹丕認為曹植正是以其所長，</a:t>
            </a:r>
          </a:p>
          <a:p>
            <a:pPr marL="273050" indent="-228600" eaLnBrk="0">
              <a:buClr>
                <a:schemeClr val="accent1"/>
              </a:buClr>
              <a:buFont typeface="Wingdings 2" pitchFamily="18" charset="2"/>
              <a:buNone/>
            </a:pPr>
            <a:r>
              <a:rPr lang="zh-TW" altLang="en-US" sz="3200" b="0">
                <a:latin typeface="Cambria" pitchFamily="18" charset="0"/>
                <a:ea typeface="標楷體" pitchFamily="65" charset="-120"/>
              </a:rPr>
              <a:t>     輕人所短。曹植引用成語譏笑陳琳是「畫虎不</a:t>
            </a:r>
          </a:p>
          <a:p>
            <a:pPr marL="273050" indent="-228600" eaLnBrk="0">
              <a:buClr>
                <a:schemeClr val="accent1"/>
              </a:buClr>
              <a:buFont typeface="Wingdings 2" pitchFamily="18" charset="2"/>
              <a:buNone/>
            </a:pPr>
            <a:r>
              <a:rPr lang="zh-TW" altLang="en-US" sz="3200" b="0">
                <a:latin typeface="Cambria" pitchFamily="18" charset="0"/>
                <a:ea typeface="標楷體" pitchFamily="65" charset="-120"/>
              </a:rPr>
              <a:t>     成，反為狗」，</a:t>
            </a:r>
            <a:r>
              <a:rPr lang="zh-TW" altLang="zh-TW" sz="3200" b="0">
                <a:latin typeface="ARStdSongB5-Medium" charset="-120"/>
                <a:ea typeface="標楷體" pitchFamily="65" charset="-120"/>
                <a:cs typeface="ARStdSongB5-Medium" charset="-120"/>
              </a:rPr>
              <a:t>曹丕就用里語「家有敝帚，享</a:t>
            </a:r>
            <a:endParaRPr lang="zh-TW" altLang="en-US" sz="3200" b="0">
              <a:latin typeface="ARStdSongB5-Medium" charset="-120"/>
              <a:ea typeface="標楷體" pitchFamily="65" charset="-120"/>
              <a:cs typeface="ARStdSongB5-Medium" charset="-120"/>
            </a:endParaRPr>
          </a:p>
          <a:p>
            <a:pPr marL="273050" indent="-228600" eaLnBrk="0">
              <a:buClr>
                <a:schemeClr val="accent1"/>
              </a:buClr>
              <a:buFont typeface="Wingdings 2" pitchFamily="18" charset="2"/>
              <a:buNone/>
            </a:pPr>
            <a:r>
              <a:rPr lang="zh-TW" altLang="zh-TW" sz="3200" b="0">
                <a:latin typeface="ARStdSongB5-Medium" charset="-120"/>
                <a:ea typeface="標楷體" pitchFamily="65" charset="-120"/>
                <a:cs typeface="ARStdSongB5-Medium" charset="-120"/>
              </a:rPr>
              <a:t>    之千金」來回譏，並藉此機會寫給曹操看，所</a:t>
            </a:r>
            <a:endParaRPr lang="zh-TW" altLang="en-US" sz="3200" b="0">
              <a:latin typeface="ARStdSongB5-Medium" charset="-120"/>
              <a:ea typeface="標楷體" pitchFamily="65" charset="-120"/>
              <a:cs typeface="ARStdSongB5-Medium" charset="-120"/>
            </a:endParaRPr>
          </a:p>
          <a:p>
            <a:pPr marL="273050" indent="-228600" eaLnBrk="0">
              <a:spcAft>
                <a:spcPct val="20000"/>
              </a:spcAft>
              <a:buClr>
                <a:schemeClr val="accent1"/>
              </a:buClr>
              <a:buFont typeface="Wingdings 2" pitchFamily="18" charset="2"/>
              <a:buNone/>
            </a:pPr>
            <a:r>
              <a:rPr lang="zh-TW" altLang="zh-TW" sz="3200" b="0">
                <a:latin typeface="ARStdSongB5-Medium" charset="-120"/>
                <a:ea typeface="標楷體" pitchFamily="65" charset="-120"/>
                <a:cs typeface="ARStdSongB5-Medium" charset="-120"/>
              </a:rPr>
              <a:t>    以家有敝帚的「家」字，是確有所指的。</a:t>
            </a:r>
            <a:endParaRPr lang="zh-TW" altLang="en-US" sz="3200" b="0">
              <a:latin typeface="ARStdSongB5-Medium" charset="-120"/>
              <a:ea typeface="標楷體" pitchFamily="65" charset="-120"/>
              <a:cs typeface="ARStdSongB5-Medium" charset="-120"/>
            </a:endParaRPr>
          </a:p>
        </p:txBody>
      </p:sp>
      <p:pic>
        <p:nvPicPr>
          <p:cNvPr id="72709" name="圖片 5" descr="下方ICON-關閉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6519863"/>
            <a:ext cx="8461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分頁底圖-段落大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913"/>
            <a:ext cx="9144000" cy="101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1" name="Rectangle 47"/>
          <p:cNvSpPr>
            <a:spLocks noChangeArrowheads="1"/>
          </p:cNvSpPr>
          <p:nvPr/>
        </p:nvSpPr>
        <p:spPr bwMode="auto">
          <a:xfrm>
            <a:off x="1763713" y="0"/>
            <a:ext cx="5688012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zh-TW" altLang="en-US" sz="4400">
                <a:solidFill>
                  <a:srgbClr val="FFFFFF"/>
                </a:solidFill>
                <a:latin typeface="Calibri" pitchFamily="34" charset="0"/>
                <a:ea typeface="標楷體" pitchFamily="65" charset="-120"/>
              </a:rPr>
              <a:t>第二段</a:t>
            </a:r>
          </a:p>
        </p:txBody>
      </p:sp>
      <p:sp>
        <p:nvSpPr>
          <p:cNvPr id="73732" name="Rectangle 3"/>
          <p:cNvSpPr>
            <a:spLocks/>
          </p:cNvSpPr>
          <p:nvPr/>
        </p:nvSpPr>
        <p:spPr bwMode="auto">
          <a:xfrm>
            <a:off x="179388" y="804863"/>
            <a:ext cx="8713787" cy="413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73050" indent="-228600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None/>
            </a:pPr>
            <a:r>
              <a:rPr lang="zh-TW" altLang="zh-TW" sz="3200" b="0" dirty="0">
                <a:latin typeface="標楷體" pitchFamily="65" charset="-120"/>
                <a:ea typeface="標楷體" pitchFamily="65" charset="-120"/>
              </a:rPr>
              <a:t>‧</a:t>
            </a:r>
            <a:r>
              <a:rPr lang="zh-TW" altLang="zh-TW" sz="3200" b="0" dirty="0">
                <a:latin typeface="Cambria" pitchFamily="18" charset="0"/>
                <a:ea typeface="標楷體" pitchFamily="65" charset="-120"/>
              </a:rPr>
              <a:t>作家論</a:t>
            </a:r>
            <a:r>
              <a:rPr kumimoji="0" lang="zh-TW" altLang="en-US" sz="3200" b="0" dirty="0">
                <a:solidFill>
                  <a:srgbClr val="000000"/>
                </a:solidFill>
                <a:latin typeface="Cambria" pitchFamily="18" charset="0"/>
                <a:ea typeface="標楷體" pitchFamily="65" charset="-120"/>
              </a:rPr>
              <a:t>──</a:t>
            </a:r>
            <a:r>
              <a:rPr lang="zh-TW" altLang="zh-TW" sz="3200" b="0" dirty="0">
                <a:latin typeface="Cambria" pitchFamily="18" charset="0"/>
                <a:ea typeface="標楷體" pitchFamily="65" charset="-120"/>
              </a:rPr>
              <a:t>論建安七子作品的優劣短長。</a:t>
            </a:r>
          </a:p>
        </p:txBody>
      </p:sp>
      <p:pic>
        <p:nvPicPr>
          <p:cNvPr id="73733" name="圖片 5" descr="下方ICON-關閉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6519863"/>
            <a:ext cx="8461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913"/>
            <a:ext cx="9144000" cy="101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5" name="Rectangle 47"/>
          <p:cNvSpPr>
            <a:spLocks noChangeArrowheads="1"/>
          </p:cNvSpPr>
          <p:nvPr/>
        </p:nvSpPr>
        <p:spPr bwMode="auto">
          <a:xfrm>
            <a:off x="1763713" y="0"/>
            <a:ext cx="5688012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zh-TW" altLang="en-US" sz="4400">
                <a:solidFill>
                  <a:srgbClr val="FFFFFF"/>
                </a:solidFill>
                <a:latin typeface="Calibri" pitchFamily="34" charset="0"/>
                <a:ea typeface="標楷體" pitchFamily="65" charset="-120"/>
              </a:rPr>
              <a:t>第二段</a:t>
            </a:r>
          </a:p>
        </p:txBody>
      </p:sp>
      <p:sp>
        <p:nvSpPr>
          <p:cNvPr id="74756" name="Rectangle 3"/>
          <p:cNvSpPr>
            <a:spLocks/>
          </p:cNvSpPr>
          <p:nvPr/>
        </p:nvSpPr>
        <p:spPr bwMode="auto">
          <a:xfrm>
            <a:off x="0" y="765175"/>
            <a:ext cx="9144000" cy="413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73050" indent="-228600">
              <a:buClr>
                <a:schemeClr val="accent1"/>
              </a:buClr>
              <a:buFont typeface="Wingdings 2" pitchFamily="18" charset="2"/>
              <a:buNone/>
            </a:pPr>
            <a:r>
              <a:rPr lang="zh-TW" altLang="zh-TW" sz="3200" b="0" dirty="0">
                <a:latin typeface="標楷體" pitchFamily="65" charset="-120"/>
                <a:ea typeface="標楷體" pitchFamily="65" charset="-120"/>
              </a:rPr>
              <a:t>‧</a:t>
            </a:r>
            <a:r>
              <a:rPr lang="zh-TW" altLang="zh-TW" sz="3200" b="0" dirty="0">
                <a:latin typeface="Cambria" pitchFamily="18" charset="0"/>
                <a:ea typeface="標楷體" pitchFamily="65" charset="-120"/>
              </a:rPr>
              <a:t>作者對建安七子的作品提出簡要中肯的批評，</a:t>
            </a:r>
            <a:r>
              <a:rPr lang="zh-TW" altLang="en-US" sz="3200" b="0" dirty="0">
                <a:latin typeface="Cambria" pitchFamily="18" charset="0"/>
                <a:ea typeface="標楷體" pitchFamily="65" charset="-120"/>
              </a:rPr>
              <a:t> </a:t>
            </a:r>
            <a:r>
              <a:rPr lang="zh-TW" altLang="zh-TW" sz="3200" b="0" dirty="0">
                <a:latin typeface="Cambria" pitchFamily="18" charset="0"/>
                <a:ea typeface="標楷體" pitchFamily="65" charset="-120"/>
              </a:rPr>
              <a:t>其目的在：</a:t>
            </a:r>
          </a:p>
          <a:p>
            <a:pPr marL="273050" indent="-228600">
              <a:buClr>
                <a:schemeClr val="accent1"/>
              </a:buClr>
              <a:buFont typeface="Wingdings 2" pitchFamily="18" charset="2"/>
              <a:buNone/>
            </a:pPr>
            <a:r>
              <a:rPr lang="zh-TW" altLang="en-US" sz="3200" b="0" dirty="0">
                <a:latin typeface="Cambria" pitchFamily="18" charset="0"/>
                <a:ea typeface="標楷體" pitchFamily="65" charset="-120"/>
              </a:rPr>
              <a:t>　1</a:t>
            </a:r>
            <a:r>
              <a:rPr lang="en-US" altLang="zh-TW" sz="3200" b="0" dirty="0">
                <a:latin typeface="Cambria" pitchFamily="18" charset="0"/>
                <a:ea typeface="標楷體" pitchFamily="65" charset="-120"/>
              </a:rPr>
              <a:t>.</a:t>
            </a:r>
            <a:r>
              <a:rPr lang="zh-TW" altLang="zh-TW" sz="3200" b="0" dirty="0">
                <a:latin typeface="Cambria" pitchFamily="18" charset="0"/>
                <a:ea typeface="標楷體" pitchFamily="65" charset="-120"/>
              </a:rPr>
              <a:t> 示範「論文」的客觀態度，不以己之長來　</a:t>
            </a:r>
            <a:endParaRPr lang="zh-TW" altLang="en-US" sz="3200" b="0" dirty="0">
              <a:latin typeface="Cambria" pitchFamily="18" charset="0"/>
              <a:ea typeface="標楷體" pitchFamily="65" charset="-120"/>
            </a:endParaRPr>
          </a:p>
          <a:p>
            <a:pPr marL="273050" indent="-228600">
              <a:spcAft>
                <a:spcPct val="20000"/>
              </a:spcAft>
              <a:buClr>
                <a:schemeClr val="accent1"/>
              </a:buClr>
              <a:buFont typeface="Wingdings 2" pitchFamily="18" charset="2"/>
              <a:buNone/>
            </a:pPr>
            <a:r>
              <a:rPr lang="zh-TW" altLang="zh-TW" sz="3200" b="0" dirty="0">
                <a:latin typeface="Cambria" pitchFamily="18" charset="0"/>
                <a:ea typeface="標楷體" pitchFamily="65" charset="-120"/>
              </a:rPr>
              <a:t>　　輕他人之短。</a:t>
            </a:r>
          </a:p>
          <a:p>
            <a:pPr marL="273050" indent="-228600">
              <a:buClr>
                <a:schemeClr val="accent1"/>
              </a:buClr>
              <a:buFont typeface="Wingdings 2" pitchFamily="18" charset="2"/>
              <a:buNone/>
            </a:pPr>
            <a:r>
              <a:rPr lang="zh-TW" altLang="zh-TW" sz="3200" b="0" dirty="0">
                <a:latin typeface="Cambria" pitchFamily="18" charset="0"/>
                <a:ea typeface="標楷體" pitchFamily="65" charset="-120"/>
              </a:rPr>
              <a:t>　2 </a:t>
            </a:r>
            <a:r>
              <a:rPr lang="zh-TW" altLang="en-US" sz="3200" b="0" dirty="0">
                <a:latin typeface="Cambria" pitchFamily="18" charset="0"/>
                <a:ea typeface="標楷體" pitchFamily="65" charset="-120"/>
              </a:rPr>
              <a:t>.</a:t>
            </a:r>
            <a:r>
              <a:rPr lang="zh-TW" altLang="zh-TW" sz="3200" b="0" dirty="0">
                <a:latin typeface="Cambria" pitchFamily="18" charset="0"/>
                <a:ea typeface="標楷體" pitchFamily="65" charset="-120"/>
              </a:rPr>
              <a:t>承上段言「文非一體，鮮能備善」，舉七</a:t>
            </a:r>
            <a:endParaRPr lang="zh-TW" altLang="en-US" sz="3200" b="0" dirty="0">
              <a:latin typeface="Cambria" pitchFamily="18" charset="0"/>
              <a:ea typeface="標楷體" pitchFamily="65" charset="-120"/>
            </a:endParaRPr>
          </a:p>
          <a:p>
            <a:pPr marL="273050" indent="-228600">
              <a:buClr>
                <a:schemeClr val="accent1"/>
              </a:buClr>
              <a:buFont typeface="Wingdings 2" pitchFamily="18" charset="2"/>
              <a:buNone/>
            </a:pPr>
            <a:r>
              <a:rPr lang="zh-TW" altLang="zh-TW" sz="3200" b="0" dirty="0">
                <a:latin typeface="Cambria" pitchFamily="18" charset="0"/>
                <a:ea typeface="標楷體" pitchFamily="65" charset="-120"/>
              </a:rPr>
              <a:t>　　子證明各有長才，並為下段「氣之清濁有</a:t>
            </a:r>
            <a:endParaRPr lang="zh-TW" altLang="en-US" sz="3200" b="0" dirty="0">
              <a:latin typeface="Cambria" pitchFamily="18" charset="0"/>
              <a:ea typeface="標楷體" pitchFamily="65" charset="-120"/>
            </a:endParaRPr>
          </a:p>
          <a:p>
            <a:pPr marL="273050" indent="-228600">
              <a:buClr>
                <a:schemeClr val="accent1"/>
              </a:buClr>
              <a:buFont typeface="Wingdings 2" pitchFamily="18" charset="2"/>
              <a:buNone/>
            </a:pPr>
            <a:r>
              <a:rPr lang="zh-TW" altLang="zh-TW" sz="3200" b="0" dirty="0">
                <a:latin typeface="Cambria" pitchFamily="18" charset="0"/>
                <a:ea typeface="標楷體" pitchFamily="65" charset="-120"/>
              </a:rPr>
              <a:t>　　體」作鋪墊。</a:t>
            </a:r>
          </a:p>
        </p:txBody>
      </p:sp>
      <p:pic>
        <p:nvPicPr>
          <p:cNvPr id="74757" name="圖片 5" descr="下方ICON-關閉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6519863"/>
            <a:ext cx="8461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4294967295"/>
          </p:nvPr>
        </p:nvSpPr>
        <p:spPr>
          <a:xfrm>
            <a:off x="827088" y="1484313"/>
            <a:ext cx="9107487" cy="4406900"/>
          </a:xfrm>
        </p:spPr>
        <p:txBody>
          <a:bodyPr wrap="square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buFont typeface="Wingdings 2" pitchFamily="18" charset="2"/>
              <a:buNone/>
              <a:defRPr/>
            </a:pPr>
            <a:r>
              <a:rPr lang="zh-TW" altLang="en-US" sz="3200" b="1" dirty="0" smtClean="0">
                <a:solidFill>
                  <a:schemeClr val="tx1"/>
                </a:solidFill>
              </a:rPr>
              <a:t>一、認識曹丕的生平及文學觀。</a:t>
            </a:r>
          </a:p>
          <a:p>
            <a:pPr>
              <a:buFont typeface="Wingdings 2" pitchFamily="18" charset="2"/>
              <a:buNone/>
              <a:defRPr/>
            </a:pPr>
            <a:r>
              <a:rPr lang="zh-TW" altLang="en-US" sz="3200" b="1" dirty="0" smtClean="0">
                <a:solidFill>
                  <a:schemeClr val="tx1"/>
                </a:solidFill>
              </a:rPr>
              <a:t>二、認識建安七子等作家。</a:t>
            </a:r>
          </a:p>
          <a:p>
            <a:pPr>
              <a:buFont typeface="Wingdings 2" pitchFamily="18" charset="2"/>
              <a:buNone/>
              <a:defRPr/>
            </a:pPr>
            <a:r>
              <a:rPr lang="zh-TW" altLang="en-US" sz="3200" b="1" dirty="0" smtClean="0">
                <a:solidFill>
                  <a:schemeClr val="tx1"/>
                </a:solidFill>
              </a:rPr>
              <a:t>三、思考文學的價值與意義。</a:t>
            </a:r>
          </a:p>
          <a:p>
            <a:pPr>
              <a:buFont typeface="Wingdings 2" pitchFamily="18" charset="2"/>
              <a:buNone/>
              <a:defRPr/>
            </a:pPr>
            <a:r>
              <a:rPr lang="zh-TW" altLang="en-US" sz="3200" b="1" dirty="0" smtClean="0">
                <a:solidFill>
                  <a:schemeClr val="tx1"/>
                </a:solidFill>
              </a:rPr>
              <a:t>四、培養以中肯的態度鑑賞文學作品。</a:t>
            </a:r>
          </a:p>
        </p:txBody>
      </p:sp>
      <p:pic>
        <p:nvPicPr>
          <p:cNvPr id="20483" name="Picture 3" descr="小老師(雅茹給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" y="4486275"/>
            <a:ext cx="2414588" cy="237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2484438" y="0"/>
            <a:ext cx="4751387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1pPr>
            <a:lvl2pPr marL="742950" indent="-285750">
              <a:defRPr sz="28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2pPr>
            <a:lvl3pPr marL="1143000" indent="-228600">
              <a:defRPr sz="16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3pPr>
            <a:lvl4pPr marL="1600200" indent="-228600">
              <a:defRPr sz="14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4pPr>
            <a:lvl5pPr marL="2057400" indent="-228600"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9pPr>
          </a:lstStyle>
          <a:p>
            <a:pPr algn="ctr"/>
            <a:r>
              <a:rPr lang="zh-TW" altLang="en-US" sz="4400">
                <a:solidFill>
                  <a:schemeClr val="bg1"/>
                </a:solidFill>
                <a:latin typeface="標楷體" pitchFamily="65" charset="-120"/>
              </a:rPr>
              <a:t>學習重點</a:t>
            </a:r>
          </a:p>
        </p:txBody>
      </p:sp>
      <p:pic>
        <p:nvPicPr>
          <p:cNvPr id="20485" name="Picture 5" descr="下一頁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5575" y="6157913"/>
            <a:ext cx="13684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分頁底圖-段落大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913"/>
            <a:ext cx="9144000" cy="101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79" name="Rectangle 47"/>
          <p:cNvSpPr>
            <a:spLocks noChangeArrowheads="1"/>
          </p:cNvSpPr>
          <p:nvPr/>
        </p:nvSpPr>
        <p:spPr bwMode="auto">
          <a:xfrm>
            <a:off x="1763713" y="0"/>
            <a:ext cx="5688012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zh-TW" altLang="en-US" sz="4400">
                <a:solidFill>
                  <a:srgbClr val="FFFFFF"/>
                </a:solidFill>
                <a:latin typeface="Calibri" pitchFamily="34" charset="0"/>
                <a:ea typeface="標楷體" pitchFamily="65" charset="-120"/>
              </a:rPr>
              <a:t>第三段</a:t>
            </a:r>
          </a:p>
        </p:txBody>
      </p:sp>
      <p:sp>
        <p:nvSpPr>
          <p:cNvPr id="75780" name="Rectangle 3"/>
          <p:cNvSpPr>
            <a:spLocks/>
          </p:cNvSpPr>
          <p:nvPr/>
        </p:nvSpPr>
        <p:spPr bwMode="auto">
          <a:xfrm>
            <a:off x="179388" y="804863"/>
            <a:ext cx="8964612" cy="413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73050" indent="-228600">
              <a:spcBef>
                <a:spcPct val="20000"/>
              </a:spcBef>
              <a:buClr>
                <a:schemeClr val="accent1"/>
              </a:buClr>
            </a:pPr>
            <a:r>
              <a:rPr lang="zh-TW" altLang="zh-TW" sz="3200" b="0">
                <a:latin typeface="標楷體" pitchFamily="65" charset="-120"/>
                <a:ea typeface="標楷體" pitchFamily="65" charset="-120"/>
              </a:rPr>
              <a:t>‧</a:t>
            </a:r>
            <a:r>
              <a:rPr lang="zh-TW" altLang="zh-TW" sz="3200" b="0">
                <a:latin typeface="Cambria" pitchFamily="18" charset="0"/>
                <a:ea typeface="標楷體" pitchFamily="65" charset="-120"/>
              </a:rPr>
              <a:t>文體論</a:t>
            </a:r>
            <a:r>
              <a:rPr kumimoji="0" lang="zh-TW" altLang="en-US" sz="3200" b="0">
                <a:solidFill>
                  <a:srgbClr val="000000"/>
                </a:solidFill>
                <a:latin typeface="Cambria" pitchFamily="18" charset="0"/>
                <a:ea typeface="標楷體" pitchFamily="65" charset="-120"/>
              </a:rPr>
              <a:t>──</a:t>
            </a:r>
            <a:r>
              <a:rPr lang="zh-TW" altLang="zh-TW" sz="3200" b="0">
                <a:latin typeface="Cambria" pitchFamily="18" charset="0"/>
                <a:ea typeface="標楷體" pitchFamily="65" charset="-120"/>
              </a:rPr>
              <a:t>論文體各有所宜，唯通才能備其體。</a:t>
            </a:r>
          </a:p>
          <a:p>
            <a:pPr marL="273050" indent="-228600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None/>
            </a:pPr>
            <a:endParaRPr lang="zh-TW" altLang="en-US" sz="3200" b="0">
              <a:latin typeface="Cambria" pitchFamily="18" charset="0"/>
              <a:ea typeface="標楷體" pitchFamily="65" charset="-120"/>
            </a:endParaRPr>
          </a:p>
          <a:p>
            <a:pPr marL="273050" indent="-228600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None/>
            </a:pPr>
            <a:r>
              <a:rPr lang="zh-TW" altLang="zh-TW" sz="3200" b="0">
                <a:latin typeface="Cambria" pitchFamily="18" charset="0"/>
                <a:ea typeface="標楷體" pitchFamily="65" charset="-120"/>
              </a:rPr>
              <a:t>     </a:t>
            </a:r>
          </a:p>
        </p:txBody>
      </p:sp>
      <p:pic>
        <p:nvPicPr>
          <p:cNvPr id="75781" name="圖片 5" descr="下方ICON-關閉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6519863"/>
            <a:ext cx="8461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913"/>
            <a:ext cx="9144000" cy="101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3" name="Rectangle 47"/>
          <p:cNvSpPr>
            <a:spLocks noChangeArrowheads="1"/>
          </p:cNvSpPr>
          <p:nvPr/>
        </p:nvSpPr>
        <p:spPr bwMode="auto">
          <a:xfrm>
            <a:off x="1763713" y="0"/>
            <a:ext cx="5688012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zh-TW" altLang="en-US" sz="4400">
                <a:solidFill>
                  <a:srgbClr val="FFFFFF"/>
                </a:solidFill>
                <a:latin typeface="Calibri" pitchFamily="34" charset="0"/>
                <a:ea typeface="標楷體" pitchFamily="65" charset="-120"/>
              </a:rPr>
              <a:t>第三段</a:t>
            </a:r>
          </a:p>
        </p:txBody>
      </p:sp>
      <p:sp>
        <p:nvSpPr>
          <p:cNvPr id="76804" name="Rectangle 3"/>
          <p:cNvSpPr>
            <a:spLocks/>
          </p:cNvSpPr>
          <p:nvPr/>
        </p:nvSpPr>
        <p:spPr bwMode="auto">
          <a:xfrm>
            <a:off x="179388" y="804863"/>
            <a:ext cx="8713787" cy="413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73050" indent="-228600" eaLnBrk="0">
              <a:buClr>
                <a:schemeClr val="accent1"/>
              </a:buClr>
              <a:buFont typeface="Wingdings 2" pitchFamily="18" charset="2"/>
              <a:buNone/>
            </a:pPr>
            <a:r>
              <a:rPr lang="zh-TW" altLang="zh-TW" sz="3200" b="0">
                <a:latin typeface="標楷體" pitchFamily="65" charset="-120"/>
                <a:ea typeface="標楷體" pitchFamily="65" charset="-120"/>
              </a:rPr>
              <a:t>‧</a:t>
            </a:r>
            <a:r>
              <a:rPr lang="zh-TW" altLang="zh-TW" sz="3200" b="0">
                <a:latin typeface="Cambria" pitchFamily="18" charset="0"/>
                <a:ea typeface="標楷體" pitchFamily="65" charset="-120"/>
              </a:rPr>
              <a:t>作者先提出文學批評的兩個錯誤觀念：貴古</a:t>
            </a:r>
            <a:r>
              <a:rPr lang="zh-TW" altLang="en-US" sz="3200" b="0">
                <a:latin typeface="Cambria" pitchFamily="18" charset="0"/>
                <a:ea typeface="標楷體" pitchFamily="65" charset="-120"/>
              </a:rPr>
              <a:t>　</a:t>
            </a:r>
          </a:p>
          <a:p>
            <a:pPr marL="273050" indent="-228600" eaLnBrk="0">
              <a:buClr>
                <a:schemeClr val="accent1"/>
              </a:buClr>
              <a:buFont typeface="Wingdings 2" pitchFamily="18" charset="2"/>
              <a:buNone/>
            </a:pPr>
            <a:r>
              <a:rPr lang="zh-TW" altLang="en-US" sz="3200" b="0">
                <a:latin typeface="Cambria" pitchFamily="18" charset="0"/>
                <a:ea typeface="標楷體" pitchFamily="65" charset="-120"/>
              </a:rPr>
              <a:t>　</a:t>
            </a:r>
            <a:r>
              <a:rPr lang="zh-TW" altLang="zh-TW" sz="3200" b="0">
                <a:latin typeface="Cambria" pitchFamily="18" charset="0"/>
                <a:ea typeface="標楷體" pitchFamily="65" charset="-120"/>
              </a:rPr>
              <a:t>賤今、崇尚虛名，以及看不見自己的短處。</a:t>
            </a:r>
            <a:endParaRPr lang="zh-TW" altLang="en-US" sz="3200" b="0">
              <a:latin typeface="Cambria" pitchFamily="18" charset="0"/>
              <a:ea typeface="標楷體" pitchFamily="65" charset="-120"/>
            </a:endParaRPr>
          </a:p>
          <a:p>
            <a:pPr marL="273050" indent="-228600" eaLnBrk="0">
              <a:buClr>
                <a:schemeClr val="accent1"/>
              </a:buClr>
              <a:buFont typeface="Wingdings 2" pitchFamily="18" charset="2"/>
              <a:buNone/>
            </a:pPr>
            <a:r>
              <a:rPr lang="zh-TW" altLang="zh-TW" sz="3200" b="0">
                <a:latin typeface="Cambria" pitchFamily="18" charset="0"/>
                <a:ea typeface="標楷體" pitchFamily="65" charset="-120"/>
              </a:rPr>
              <a:t>　之後再提出對文體的創見：文章寫作的基本</a:t>
            </a:r>
            <a:endParaRPr lang="zh-TW" altLang="en-US" sz="3200" b="0">
              <a:latin typeface="Cambria" pitchFamily="18" charset="0"/>
              <a:ea typeface="標楷體" pitchFamily="65" charset="-120"/>
            </a:endParaRPr>
          </a:p>
          <a:p>
            <a:pPr marL="273050" indent="-228600" eaLnBrk="0">
              <a:buClr>
                <a:schemeClr val="accent1"/>
              </a:buClr>
              <a:buFont typeface="Wingdings 2" pitchFamily="18" charset="2"/>
              <a:buNone/>
            </a:pPr>
            <a:r>
              <a:rPr lang="zh-TW" altLang="zh-TW" sz="3200" b="0">
                <a:latin typeface="Cambria" pitchFamily="18" charset="0"/>
                <a:ea typeface="標楷體" pitchFamily="65" charset="-120"/>
              </a:rPr>
              <a:t>　道理相同，但四類文章各有其特殊性，只有</a:t>
            </a:r>
            <a:endParaRPr lang="zh-TW" altLang="en-US" sz="3200" b="0">
              <a:latin typeface="Cambria" pitchFamily="18" charset="0"/>
              <a:ea typeface="標楷體" pitchFamily="65" charset="-120"/>
            </a:endParaRPr>
          </a:p>
          <a:p>
            <a:pPr marL="273050" indent="-228600" eaLnBrk="0">
              <a:spcAft>
                <a:spcPct val="20000"/>
              </a:spcAft>
              <a:buClr>
                <a:schemeClr val="accent1"/>
              </a:buClr>
              <a:buFont typeface="Wingdings 2" pitchFamily="18" charset="2"/>
              <a:buNone/>
            </a:pPr>
            <a:r>
              <a:rPr lang="zh-TW" altLang="zh-TW" sz="3200" b="0">
                <a:latin typeface="Cambria" pitchFamily="18" charset="0"/>
                <a:ea typeface="標楷體" pitchFamily="65" charset="-120"/>
              </a:rPr>
              <a:t>　通才才能精通各類文體。</a:t>
            </a:r>
            <a:endParaRPr lang="zh-TW" altLang="en-US" sz="3200" b="0">
              <a:latin typeface="Cambria" pitchFamily="18" charset="0"/>
              <a:ea typeface="標楷體" pitchFamily="65" charset="-120"/>
            </a:endParaRPr>
          </a:p>
          <a:p>
            <a:pPr marL="273050" indent="-228600" eaLnBrk="0">
              <a:buClr>
                <a:schemeClr val="accent1"/>
              </a:buClr>
              <a:buFont typeface="Wingdings 2" pitchFamily="18" charset="2"/>
              <a:buNone/>
            </a:pPr>
            <a:r>
              <a:rPr lang="zh-TW" altLang="zh-TW" sz="3200" b="0">
                <a:latin typeface="標楷體" pitchFamily="65" charset="-120"/>
                <a:ea typeface="標楷體" pitchFamily="65" charset="-120"/>
              </a:rPr>
              <a:t>‧</a:t>
            </a:r>
            <a:r>
              <a:rPr lang="zh-TW" altLang="zh-TW" sz="3200" b="0">
                <a:latin typeface="Cambria" pitchFamily="18" charset="0"/>
                <a:ea typeface="標楷體" pitchFamily="65" charset="-120"/>
              </a:rPr>
              <a:t>曹丕對「文」的概念範圍較廣，包括詩賦類</a:t>
            </a:r>
            <a:endParaRPr lang="zh-TW" altLang="en-US" sz="3200" b="0">
              <a:latin typeface="Cambria" pitchFamily="18" charset="0"/>
              <a:ea typeface="標楷體" pitchFamily="65" charset="-120"/>
            </a:endParaRPr>
          </a:p>
          <a:p>
            <a:pPr marL="273050" indent="-228600" eaLnBrk="0">
              <a:buClr>
                <a:schemeClr val="accent1"/>
              </a:buClr>
              <a:buFont typeface="Wingdings 2" pitchFamily="18" charset="2"/>
              <a:buNone/>
            </a:pPr>
            <a:r>
              <a:rPr lang="zh-TW" altLang="zh-TW" sz="3200" b="0">
                <a:latin typeface="Cambria" pitchFamily="18" charset="0"/>
                <a:ea typeface="標楷體" pitchFamily="65" charset="-120"/>
              </a:rPr>
              <a:t>　純文學，也包括章奏表議類應用文章，將詩</a:t>
            </a:r>
            <a:endParaRPr lang="zh-TW" altLang="en-US" sz="3200" b="0">
              <a:latin typeface="Cambria" pitchFamily="18" charset="0"/>
              <a:ea typeface="標楷體" pitchFamily="65" charset="-120"/>
            </a:endParaRPr>
          </a:p>
          <a:p>
            <a:pPr marL="273050" indent="-228600" eaLnBrk="0">
              <a:buClr>
                <a:schemeClr val="accent1"/>
              </a:buClr>
              <a:buFont typeface="Wingdings 2" pitchFamily="18" charset="2"/>
              <a:buNone/>
            </a:pPr>
            <a:r>
              <a:rPr lang="zh-TW" altLang="zh-TW" sz="3200" b="0">
                <a:latin typeface="Cambria" pitchFamily="18" charset="0"/>
                <a:ea typeface="標楷體" pitchFamily="65" charset="-120"/>
              </a:rPr>
              <a:t>　賦合一類以別於他類，此與劉向</a:t>
            </a:r>
            <a:r>
              <a:rPr lang="en-US" altLang="zh-TW" sz="3200" b="0">
                <a:latin typeface="Cambria" pitchFamily="18" charset="0"/>
                <a:ea typeface="標楷體" pitchFamily="65" charset="-120"/>
              </a:rPr>
              <a:t>〈</a:t>
            </a:r>
            <a:r>
              <a:rPr lang="zh-TW" altLang="zh-TW" sz="3200" b="0">
                <a:latin typeface="Cambria" pitchFamily="18" charset="0"/>
                <a:ea typeface="標楷體" pitchFamily="65" charset="-120"/>
              </a:rPr>
              <a:t>別錄</a:t>
            </a:r>
            <a:r>
              <a:rPr lang="en-US" altLang="zh-TW" sz="3200" b="0">
                <a:latin typeface="Cambria" pitchFamily="18" charset="0"/>
                <a:ea typeface="標楷體" pitchFamily="65" charset="-120"/>
              </a:rPr>
              <a:t>〉</a:t>
            </a:r>
            <a:r>
              <a:rPr lang="zh-TW" altLang="zh-TW" sz="3200" b="0">
                <a:latin typeface="Cambria" pitchFamily="18" charset="0"/>
                <a:ea typeface="標楷體" pitchFamily="65" charset="-120"/>
              </a:rPr>
              <a:t>、</a:t>
            </a:r>
            <a:endParaRPr lang="zh-TW" altLang="en-US" sz="3200" b="0">
              <a:latin typeface="Cambria" pitchFamily="18" charset="0"/>
              <a:ea typeface="標楷體" pitchFamily="65" charset="-120"/>
            </a:endParaRPr>
          </a:p>
          <a:p>
            <a:pPr marL="273050" indent="-228600" eaLnBrk="0">
              <a:buClr>
                <a:schemeClr val="accent1"/>
              </a:buClr>
              <a:buFont typeface="Wingdings 2" pitchFamily="18" charset="2"/>
              <a:buNone/>
            </a:pPr>
            <a:r>
              <a:rPr lang="zh-TW" altLang="zh-TW" sz="3200" b="0">
                <a:latin typeface="Cambria" pitchFamily="18" charset="0"/>
                <a:ea typeface="標楷體" pitchFamily="65" charset="-120"/>
              </a:rPr>
              <a:t>     劉歆</a:t>
            </a:r>
            <a:r>
              <a:rPr lang="en-US" altLang="zh-TW" sz="3200" b="0">
                <a:latin typeface="Cambria" pitchFamily="18" charset="0"/>
                <a:ea typeface="標楷體" pitchFamily="65" charset="-120"/>
              </a:rPr>
              <a:t>〈</a:t>
            </a:r>
            <a:r>
              <a:rPr lang="zh-TW" altLang="zh-TW" sz="3200" b="0">
                <a:latin typeface="Cambria" pitchFamily="18" charset="0"/>
                <a:ea typeface="標楷體" pitchFamily="65" charset="-120"/>
              </a:rPr>
              <a:t>七略</a:t>
            </a:r>
            <a:r>
              <a:rPr lang="en-US" altLang="zh-TW" sz="3200" b="0">
                <a:latin typeface="Cambria" pitchFamily="18" charset="0"/>
                <a:ea typeface="標楷體" pitchFamily="65" charset="-120"/>
              </a:rPr>
              <a:t>〉</a:t>
            </a:r>
            <a:r>
              <a:rPr lang="zh-TW" altLang="zh-TW" sz="3200" b="0">
                <a:latin typeface="Cambria" pitchFamily="18" charset="0"/>
                <a:ea typeface="標楷體" pitchFamily="65" charset="-120"/>
              </a:rPr>
              <a:t>、班固</a:t>
            </a:r>
            <a:r>
              <a:rPr lang="en-US" altLang="zh-TW" sz="3200" b="0">
                <a:latin typeface="Cambria" pitchFamily="18" charset="0"/>
                <a:ea typeface="標楷體" pitchFamily="65" charset="-120"/>
              </a:rPr>
              <a:t>《</a:t>
            </a:r>
            <a:r>
              <a:rPr lang="zh-TW" altLang="zh-TW" sz="3200" b="0">
                <a:latin typeface="Cambria" pitchFamily="18" charset="0"/>
                <a:ea typeface="標楷體" pitchFamily="65" charset="-120"/>
              </a:rPr>
              <a:t>漢書</a:t>
            </a:r>
            <a:r>
              <a:rPr lang="en-US" altLang="zh-TW" sz="3200" b="0">
                <a:latin typeface="標楷體" pitchFamily="65" charset="-120"/>
                <a:ea typeface="標楷體" pitchFamily="65" charset="-120"/>
              </a:rPr>
              <a:t>‧</a:t>
            </a:r>
            <a:r>
              <a:rPr lang="zh-TW" altLang="zh-TW" sz="3200" b="0">
                <a:latin typeface="Cambria" pitchFamily="18" charset="0"/>
                <a:ea typeface="標楷體" pitchFamily="65" charset="-120"/>
              </a:rPr>
              <a:t>藝文志</a:t>
            </a:r>
            <a:r>
              <a:rPr lang="en-US" altLang="zh-TW" sz="3200" b="0">
                <a:latin typeface="Cambria" pitchFamily="18" charset="0"/>
                <a:ea typeface="標楷體" pitchFamily="65" charset="-120"/>
              </a:rPr>
              <a:t>》</a:t>
            </a:r>
            <a:r>
              <a:rPr lang="zh-TW" altLang="zh-TW" sz="3200" b="0">
                <a:latin typeface="Cambria" pitchFamily="18" charset="0"/>
                <a:ea typeface="標楷體" pitchFamily="65" charset="-120"/>
              </a:rPr>
              <a:t>觀點</a:t>
            </a:r>
            <a:endParaRPr lang="zh-TW" altLang="en-US" sz="3200" b="0">
              <a:latin typeface="Cambria" pitchFamily="18" charset="0"/>
              <a:ea typeface="標楷體" pitchFamily="65" charset="-120"/>
            </a:endParaRPr>
          </a:p>
          <a:p>
            <a:pPr marL="273050" indent="-228600" eaLnBrk="0">
              <a:buClr>
                <a:schemeClr val="accent1"/>
              </a:buClr>
              <a:buFont typeface="Wingdings 2" pitchFamily="18" charset="2"/>
              <a:buNone/>
            </a:pPr>
            <a:r>
              <a:rPr lang="zh-TW" altLang="zh-TW" sz="3200" b="0">
                <a:latin typeface="Cambria" pitchFamily="18" charset="0"/>
                <a:ea typeface="標楷體" pitchFamily="65" charset="-120"/>
              </a:rPr>
              <a:t>     一致。曹丕指出詩賦特點為「麗」，已觀照</a:t>
            </a:r>
            <a:endParaRPr lang="zh-TW" altLang="en-US" sz="3200" b="0">
              <a:latin typeface="Cambria" pitchFamily="18" charset="0"/>
              <a:ea typeface="標楷體" pitchFamily="65" charset="-120"/>
            </a:endParaRPr>
          </a:p>
          <a:p>
            <a:pPr marL="273050" indent="-228600" eaLnBrk="0">
              <a:buClr>
                <a:schemeClr val="accent1"/>
              </a:buClr>
              <a:buFont typeface="Wingdings 2" pitchFamily="18" charset="2"/>
              <a:buNone/>
            </a:pPr>
            <a:r>
              <a:rPr lang="zh-TW" altLang="zh-TW" sz="3200" b="0">
                <a:latin typeface="Cambria" pitchFamily="18" charset="0"/>
                <a:ea typeface="標楷體" pitchFamily="65" charset="-120"/>
              </a:rPr>
              <a:t>     文學的「藝術美」。</a:t>
            </a:r>
          </a:p>
        </p:txBody>
      </p:sp>
      <p:pic>
        <p:nvPicPr>
          <p:cNvPr id="76805" name="圖片 5" descr="下方ICON-關閉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6519863"/>
            <a:ext cx="8461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分頁底圖-段落大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913"/>
            <a:ext cx="9144000" cy="101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7" name="Rectangle 47"/>
          <p:cNvSpPr>
            <a:spLocks noChangeArrowheads="1"/>
          </p:cNvSpPr>
          <p:nvPr/>
        </p:nvSpPr>
        <p:spPr bwMode="auto">
          <a:xfrm>
            <a:off x="1763713" y="0"/>
            <a:ext cx="5688012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zh-TW" altLang="en-US" sz="4400">
                <a:solidFill>
                  <a:srgbClr val="FFFFFF"/>
                </a:solidFill>
                <a:latin typeface="Calibri" pitchFamily="34" charset="0"/>
                <a:ea typeface="標楷體" pitchFamily="65" charset="-120"/>
              </a:rPr>
              <a:t>第四段</a:t>
            </a:r>
          </a:p>
        </p:txBody>
      </p:sp>
      <p:sp>
        <p:nvSpPr>
          <p:cNvPr id="77828" name="Rectangle 3"/>
          <p:cNvSpPr>
            <a:spLocks/>
          </p:cNvSpPr>
          <p:nvPr/>
        </p:nvSpPr>
        <p:spPr bwMode="auto">
          <a:xfrm>
            <a:off x="179388" y="804863"/>
            <a:ext cx="8713787" cy="413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73050" indent="-228600">
              <a:spcBef>
                <a:spcPct val="20000"/>
              </a:spcBef>
              <a:buClr>
                <a:schemeClr val="accent1"/>
              </a:buClr>
            </a:pPr>
            <a:r>
              <a:rPr lang="zh-TW" altLang="zh-TW" sz="3200" b="0">
                <a:latin typeface="標楷體" pitchFamily="65" charset="-120"/>
                <a:ea typeface="標楷體" pitchFamily="65" charset="-120"/>
              </a:rPr>
              <a:t>‧</a:t>
            </a:r>
            <a:r>
              <a:rPr lang="zh-TW" altLang="zh-TW" sz="3200" b="0">
                <a:latin typeface="Cambria" pitchFamily="18" charset="0"/>
                <a:ea typeface="標楷體" pitchFamily="65" charset="-120"/>
              </a:rPr>
              <a:t>文氣論</a:t>
            </a:r>
            <a:r>
              <a:rPr kumimoji="0" lang="zh-TW" altLang="en-US" sz="3200" b="0">
                <a:solidFill>
                  <a:srgbClr val="000000"/>
                </a:solidFill>
                <a:latin typeface="Cambria" pitchFamily="18" charset="0"/>
                <a:ea typeface="標楷體" pitchFamily="65" charset="-120"/>
              </a:rPr>
              <a:t>──</a:t>
            </a:r>
            <a:r>
              <a:rPr lang="zh-TW" altLang="zh-TW" sz="3200" b="0">
                <a:latin typeface="Cambria" pitchFamily="18" charset="0"/>
                <a:ea typeface="標楷體" pitchFamily="65" charset="-120"/>
              </a:rPr>
              <a:t>作家才性各有所偏，氣以成形，各有風貌，文如其人，無法勉強。</a:t>
            </a:r>
          </a:p>
          <a:p>
            <a:pPr marL="273050" indent="-228600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None/>
            </a:pPr>
            <a:endParaRPr lang="zh-TW" altLang="en-US" sz="3200" b="0">
              <a:latin typeface="Cambria" pitchFamily="18" charset="0"/>
              <a:ea typeface="標楷體" pitchFamily="65" charset="-120"/>
            </a:endParaRPr>
          </a:p>
          <a:p>
            <a:pPr marL="273050" indent="-228600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None/>
            </a:pPr>
            <a:r>
              <a:rPr lang="zh-TW" altLang="zh-TW" sz="3200" b="0">
                <a:latin typeface="Cambria" pitchFamily="18" charset="0"/>
                <a:ea typeface="標楷體" pitchFamily="65" charset="-120"/>
              </a:rPr>
              <a:t>　</a:t>
            </a:r>
          </a:p>
        </p:txBody>
      </p:sp>
      <p:pic>
        <p:nvPicPr>
          <p:cNvPr id="77829" name="圖片 5" descr="下方ICON-關閉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6519863"/>
            <a:ext cx="8461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913"/>
            <a:ext cx="9144000" cy="101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1" name="Rectangle 47"/>
          <p:cNvSpPr>
            <a:spLocks noChangeArrowheads="1"/>
          </p:cNvSpPr>
          <p:nvPr/>
        </p:nvSpPr>
        <p:spPr bwMode="auto">
          <a:xfrm>
            <a:off x="1763713" y="0"/>
            <a:ext cx="5688012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zh-TW" altLang="en-US" sz="4400">
                <a:solidFill>
                  <a:srgbClr val="FFFFFF"/>
                </a:solidFill>
                <a:latin typeface="Calibri" pitchFamily="34" charset="0"/>
                <a:ea typeface="標楷體" pitchFamily="65" charset="-120"/>
              </a:rPr>
              <a:t>第四段</a:t>
            </a:r>
          </a:p>
        </p:txBody>
      </p:sp>
      <p:sp>
        <p:nvSpPr>
          <p:cNvPr id="78852" name="Rectangle 3"/>
          <p:cNvSpPr>
            <a:spLocks/>
          </p:cNvSpPr>
          <p:nvPr/>
        </p:nvSpPr>
        <p:spPr bwMode="auto">
          <a:xfrm>
            <a:off x="179388" y="804863"/>
            <a:ext cx="8713787" cy="413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73050" indent="-228600">
              <a:spcAft>
                <a:spcPct val="20000"/>
              </a:spcAft>
              <a:buClr>
                <a:schemeClr val="accent1"/>
              </a:buClr>
              <a:buFont typeface="Wingdings 2" pitchFamily="18" charset="2"/>
              <a:buNone/>
            </a:pPr>
            <a:r>
              <a:rPr lang="zh-TW" altLang="zh-TW" sz="3200" b="0">
                <a:latin typeface="標楷體" pitchFamily="65" charset="-120"/>
                <a:ea typeface="標楷體" pitchFamily="65" charset="-120"/>
              </a:rPr>
              <a:t>‧</a:t>
            </a:r>
            <a:r>
              <a:rPr lang="zh-TW" altLang="zh-TW" sz="3200" b="0">
                <a:latin typeface="Cambria" pitchFamily="18" charset="0"/>
                <a:ea typeface="標楷體" pitchFamily="65" charset="-120"/>
              </a:rPr>
              <a:t>作者以音樂為喻，說明觀點。</a:t>
            </a:r>
            <a:endParaRPr lang="zh-TW" altLang="en-US" sz="3200" b="0">
              <a:latin typeface="Cambria" pitchFamily="18" charset="0"/>
              <a:ea typeface="標楷體" pitchFamily="65" charset="-120"/>
            </a:endParaRPr>
          </a:p>
          <a:p>
            <a:pPr marL="273050" indent="-228600">
              <a:buClr>
                <a:schemeClr val="accent1"/>
              </a:buClr>
              <a:buFont typeface="Wingdings 2" pitchFamily="18" charset="2"/>
              <a:buNone/>
            </a:pPr>
            <a:r>
              <a:rPr lang="zh-TW" altLang="zh-TW" sz="3200" b="0">
                <a:latin typeface="標楷體" pitchFamily="65" charset="-120"/>
                <a:ea typeface="標楷體" pitchFamily="65" charset="-120"/>
              </a:rPr>
              <a:t>‧</a:t>
            </a:r>
            <a:r>
              <a:rPr lang="zh-TW" altLang="zh-TW" sz="3200" b="0">
                <a:latin typeface="Cambria" pitchFamily="18" charset="0"/>
                <a:ea typeface="標楷體" pitchFamily="65" charset="-120"/>
              </a:rPr>
              <a:t>文氣論流於「天才決定論」，否定後天的努</a:t>
            </a:r>
            <a:endParaRPr lang="zh-TW" altLang="en-US" sz="3200" b="0">
              <a:latin typeface="Cambria" pitchFamily="18" charset="0"/>
              <a:ea typeface="標楷體" pitchFamily="65" charset="-120"/>
            </a:endParaRPr>
          </a:p>
          <a:p>
            <a:pPr marL="273050" indent="-228600">
              <a:buClr>
                <a:schemeClr val="accent1"/>
              </a:buClr>
              <a:buFont typeface="Wingdings 2" pitchFamily="18" charset="2"/>
              <a:buNone/>
            </a:pPr>
            <a:r>
              <a:rPr lang="zh-TW" altLang="zh-TW" sz="3200" b="0">
                <a:latin typeface="Cambria" pitchFamily="18" charset="0"/>
                <a:ea typeface="標楷體" pitchFamily="65" charset="-120"/>
              </a:rPr>
              <a:t>　力，故論點稍有偏失。劉勰</a:t>
            </a:r>
            <a:r>
              <a:rPr lang="en-US" altLang="zh-TW" sz="3200" b="0">
                <a:latin typeface="Cambria" pitchFamily="18" charset="0"/>
                <a:ea typeface="標楷體" pitchFamily="65" charset="-120"/>
              </a:rPr>
              <a:t>《</a:t>
            </a:r>
            <a:r>
              <a:rPr lang="zh-TW" altLang="zh-TW" sz="3200" b="0">
                <a:latin typeface="Cambria" pitchFamily="18" charset="0"/>
                <a:ea typeface="標楷體" pitchFamily="65" charset="-120"/>
              </a:rPr>
              <a:t>文心雕龍</a:t>
            </a:r>
            <a:r>
              <a:rPr lang="en-US" altLang="zh-TW" sz="3200" b="0">
                <a:latin typeface="Cambria" pitchFamily="18" charset="0"/>
                <a:ea typeface="標楷體" pitchFamily="65" charset="-120"/>
              </a:rPr>
              <a:t>》</a:t>
            </a:r>
            <a:r>
              <a:rPr lang="zh-TW" altLang="zh-TW" sz="3200" b="0">
                <a:latin typeface="Cambria" pitchFamily="18" charset="0"/>
                <a:ea typeface="標楷體" pitchFamily="65" charset="-120"/>
              </a:rPr>
              <a:t>提</a:t>
            </a:r>
            <a:endParaRPr lang="zh-TW" altLang="en-US" sz="3200" b="0">
              <a:latin typeface="Cambria" pitchFamily="18" charset="0"/>
              <a:ea typeface="標楷體" pitchFamily="65" charset="-120"/>
            </a:endParaRPr>
          </a:p>
          <a:p>
            <a:pPr marL="273050" indent="-228600">
              <a:buClr>
                <a:schemeClr val="accent1"/>
              </a:buClr>
              <a:buFont typeface="Wingdings 2" pitchFamily="18" charset="2"/>
              <a:buNone/>
            </a:pPr>
            <a:r>
              <a:rPr lang="zh-TW" altLang="zh-TW" sz="3200" b="0">
                <a:latin typeface="Cambria" pitchFamily="18" charset="0"/>
                <a:ea typeface="標楷體" pitchFamily="65" charset="-120"/>
              </a:rPr>
              <a:t>     出作家風格之形成有四個因素：才、氣、學</a:t>
            </a:r>
            <a:endParaRPr lang="zh-TW" altLang="en-US" sz="3200" b="0">
              <a:latin typeface="Cambria" pitchFamily="18" charset="0"/>
              <a:ea typeface="標楷體" pitchFamily="65" charset="-120"/>
            </a:endParaRPr>
          </a:p>
          <a:p>
            <a:pPr marL="273050" indent="-228600">
              <a:buClr>
                <a:schemeClr val="accent1"/>
              </a:buClr>
              <a:buFont typeface="Wingdings 2" pitchFamily="18" charset="2"/>
              <a:buNone/>
            </a:pPr>
            <a:r>
              <a:rPr lang="zh-TW" altLang="zh-TW" sz="3200" b="0">
                <a:latin typeface="Cambria" pitchFamily="18" charset="0"/>
                <a:ea typeface="標楷體" pitchFamily="65" charset="-120"/>
              </a:rPr>
              <a:t>     、習，此四者分先天（才、氣）、後天（學</a:t>
            </a:r>
            <a:endParaRPr lang="zh-TW" altLang="en-US" sz="3200" b="0">
              <a:latin typeface="Cambria" pitchFamily="18" charset="0"/>
              <a:ea typeface="標楷體" pitchFamily="65" charset="-120"/>
            </a:endParaRPr>
          </a:p>
          <a:p>
            <a:pPr marL="273050" indent="-228600">
              <a:buClr>
                <a:schemeClr val="accent1"/>
              </a:buClr>
              <a:buFont typeface="Wingdings 2" pitchFamily="18" charset="2"/>
              <a:buNone/>
            </a:pPr>
            <a:r>
              <a:rPr lang="zh-TW" altLang="zh-TW" sz="3200" b="0">
                <a:latin typeface="Cambria" pitchFamily="18" charset="0"/>
                <a:ea typeface="標楷體" pitchFamily="65" charset="-120"/>
              </a:rPr>
              <a:t>     、習）兩類，劉勰較肯定後天學習的重要。</a:t>
            </a:r>
          </a:p>
          <a:p>
            <a:pPr marL="273050" indent="-228600">
              <a:buClr>
                <a:schemeClr val="accent1"/>
              </a:buClr>
              <a:buFont typeface="Wingdings 2" pitchFamily="18" charset="2"/>
              <a:buNone/>
            </a:pPr>
            <a:r>
              <a:rPr lang="zh-TW" altLang="zh-TW" sz="3200" b="0">
                <a:latin typeface="標楷體" pitchFamily="65" charset="-120"/>
                <a:ea typeface="標楷體" pitchFamily="65" charset="-120"/>
              </a:rPr>
              <a:t>‧</a:t>
            </a:r>
            <a:r>
              <a:rPr lang="zh-TW" altLang="zh-TW" sz="3200" b="0">
                <a:latin typeface="Cambria" pitchFamily="18" charset="0"/>
                <a:ea typeface="標楷體" pitchFamily="65" charset="-120"/>
              </a:rPr>
              <a:t> 「氣」有二義：</a:t>
            </a:r>
          </a:p>
          <a:p>
            <a:pPr marL="273050" indent="-228600">
              <a:buClr>
                <a:schemeClr val="accent1"/>
              </a:buClr>
              <a:buFont typeface="Wingdings 2" pitchFamily="18" charset="2"/>
              <a:buNone/>
            </a:pPr>
            <a:r>
              <a:rPr lang="zh-TW" altLang="en-US" sz="3200" b="0">
                <a:latin typeface="Cambria" pitchFamily="18" charset="0"/>
                <a:ea typeface="標楷體" pitchFamily="65" charset="-120"/>
              </a:rPr>
              <a:t>      </a:t>
            </a:r>
            <a:r>
              <a:rPr lang="zh-TW" altLang="zh-TW" sz="3200" b="0">
                <a:latin typeface="Cambria" pitchFamily="18" charset="0"/>
                <a:ea typeface="標楷體" pitchFamily="65" charset="-120"/>
              </a:rPr>
              <a:t>1</a:t>
            </a:r>
            <a:r>
              <a:rPr lang="zh-TW" altLang="en-US" sz="3200" b="0">
                <a:latin typeface="Cambria" pitchFamily="18" charset="0"/>
                <a:ea typeface="標楷體" pitchFamily="65" charset="-120"/>
              </a:rPr>
              <a:t>.</a:t>
            </a:r>
            <a:r>
              <a:rPr lang="zh-TW" altLang="zh-TW" sz="3200" b="0">
                <a:latin typeface="Cambria" pitchFamily="18" charset="0"/>
                <a:ea typeface="標楷體" pitchFamily="65" charset="-120"/>
              </a:rPr>
              <a:t>才氣：指作者精神本體所表現的氣質。</a:t>
            </a:r>
            <a:endParaRPr lang="zh-TW" altLang="en-US" sz="3200" b="0">
              <a:latin typeface="Cambria" pitchFamily="18" charset="0"/>
              <a:ea typeface="標楷體" pitchFamily="65" charset="-120"/>
            </a:endParaRPr>
          </a:p>
          <a:p>
            <a:pPr marL="273050" indent="-228600">
              <a:buClr>
                <a:schemeClr val="accent1"/>
              </a:buClr>
              <a:buFont typeface="Wingdings 2" pitchFamily="18" charset="2"/>
              <a:buNone/>
            </a:pPr>
            <a:r>
              <a:rPr lang="zh-TW" altLang="en-US" sz="3200" b="0">
                <a:latin typeface="Cambria" pitchFamily="18" charset="0"/>
                <a:ea typeface="標楷體" pitchFamily="65" charset="-120"/>
              </a:rPr>
              <a:t>      </a:t>
            </a:r>
            <a:r>
              <a:rPr lang="zh-TW" altLang="zh-TW" sz="3200" b="0">
                <a:latin typeface="Cambria" pitchFamily="18" charset="0"/>
                <a:ea typeface="標楷體" pitchFamily="65" charset="-120"/>
              </a:rPr>
              <a:t>2</a:t>
            </a:r>
            <a:r>
              <a:rPr lang="zh-TW" altLang="en-US" sz="3200" b="0">
                <a:latin typeface="Cambria" pitchFamily="18" charset="0"/>
                <a:ea typeface="標楷體" pitchFamily="65" charset="-120"/>
              </a:rPr>
              <a:t>.</a:t>
            </a:r>
            <a:r>
              <a:rPr lang="zh-TW" altLang="zh-TW" sz="3200" b="0">
                <a:latin typeface="Cambria" pitchFamily="18" charset="0"/>
                <a:ea typeface="標楷體" pitchFamily="65" charset="-120"/>
              </a:rPr>
              <a:t>辭氣：指文章的風格與語言氣勢。</a:t>
            </a:r>
          </a:p>
          <a:p>
            <a:pPr marL="273050" indent="-228600">
              <a:buClr>
                <a:schemeClr val="accent1"/>
              </a:buClr>
              <a:buFont typeface="Wingdings 2" pitchFamily="18" charset="2"/>
              <a:buNone/>
            </a:pPr>
            <a:r>
              <a:rPr lang="zh-TW" altLang="zh-TW" sz="3200" b="0">
                <a:latin typeface="Cambria" pitchFamily="18" charset="0"/>
                <a:ea typeface="標楷體" pitchFamily="65" charset="-120"/>
              </a:rPr>
              <a:t>※ 蓄於內者為才氣，發於外者為辭氣。「才氣</a:t>
            </a:r>
            <a:endParaRPr lang="zh-TW" altLang="en-US" sz="3200" b="0">
              <a:latin typeface="Cambria" pitchFamily="18" charset="0"/>
              <a:ea typeface="標楷體" pitchFamily="65" charset="-120"/>
            </a:endParaRPr>
          </a:p>
          <a:p>
            <a:pPr marL="273050" indent="-228600">
              <a:buClr>
                <a:schemeClr val="accent1"/>
              </a:buClr>
              <a:buFont typeface="Wingdings 2" pitchFamily="18" charset="2"/>
              <a:buNone/>
            </a:pPr>
            <a:r>
              <a:rPr lang="zh-TW" altLang="zh-TW" sz="3200" b="0">
                <a:latin typeface="Cambria" pitchFamily="18" charset="0"/>
                <a:ea typeface="標楷體" pitchFamily="65" charset="-120"/>
              </a:rPr>
              <a:t>　</a:t>
            </a:r>
            <a:r>
              <a:rPr lang="zh-TW" altLang="en-US" sz="3200" b="0">
                <a:latin typeface="Cambria" pitchFamily="18" charset="0"/>
                <a:ea typeface="標楷體" pitchFamily="65" charset="-120"/>
              </a:rPr>
              <a:t> </a:t>
            </a:r>
            <a:r>
              <a:rPr lang="zh-TW" altLang="zh-TW" sz="3200" b="0">
                <a:latin typeface="Cambria" pitchFamily="18" charset="0"/>
                <a:ea typeface="標楷體" pitchFamily="65" charset="-120"/>
              </a:rPr>
              <a:t>」為「辭氣」之所從出。</a:t>
            </a:r>
          </a:p>
        </p:txBody>
      </p:sp>
      <p:pic>
        <p:nvPicPr>
          <p:cNvPr id="78853" name="圖片 5" descr="下方ICON-關閉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6492875"/>
            <a:ext cx="8461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分頁底圖-段落大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913"/>
            <a:ext cx="9144000" cy="101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5" name="Rectangle 47"/>
          <p:cNvSpPr>
            <a:spLocks noChangeArrowheads="1"/>
          </p:cNvSpPr>
          <p:nvPr/>
        </p:nvSpPr>
        <p:spPr bwMode="auto">
          <a:xfrm>
            <a:off x="1763713" y="0"/>
            <a:ext cx="5688012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zh-TW" altLang="en-US" sz="4400">
                <a:solidFill>
                  <a:srgbClr val="FFFFFF"/>
                </a:solidFill>
                <a:latin typeface="Calibri" pitchFamily="34" charset="0"/>
                <a:ea typeface="標楷體" pitchFamily="65" charset="-120"/>
              </a:rPr>
              <a:t>第五段</a:t>
            </a:r>
          </a:p>
        </p:txBody>
      </p:sp>
      <p:sp>
        <p:nvSpPr>
          <p:cNvPr id="79876" name="Rectangle 3"/>
          <p:cNvSpPr>
            <a:spLocks/>
          </p:cNvSpPr>
          <p:nvPr/>
        </p:nvSpPr>
        <p:spPr bwMode="auto">
          <a:xfrm>
            <a:off x="179388" y="804863"/>
            <a:ext cx="8713787" cy="413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73050" indent="-228600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None/>
            </a:pPr>
            <a:r>
              <a:rPr lang="zh-TW" altLang="zh-TW" sz="3200" b="0">
                <a:latin typeface="標楷體" pitchFamily="65" charset="-120"/>
                <a:ea typeface="標楷體" pitchFamily="65" charset="-120"/>
              </a:rPr>
              <a:t>‧</a:t>
            </a:r>
            <a:r>
              <a:rPr lang="zh-TW" altLang="zh-TW" sz="3200" b="0">
                <a:latin typeface="Cambria" pitchFamily="18" charset="0"/>
                <a:ea typeface="標楷體" pitchFamily="65" charset="-120"/>
              </a:rPr>
              <a:t>文用論</a:t>
            </a:r>
            <a:r>
              <a:rPr kumimoji="0" lang="zh-TW" altLang="en-US" sz="3200" b="0">
                <a:solidFill>
                  <a:srgbClr val="000000"/>
                </a:solidFill>
                <a:latin typeface="Cambria" pitchFamily="18" charset="0"/>
                <a:ea typeface="標楷體" pitchFamily="65" charset="-120"/>
              </a:rPr>
              <a:t>──</a:t>
            </a:r>
            <a:r>
              <a:rPr lang="zh-TW" altLang="zh-TW" sz="3200" b="0">
                <a:latin typeface="Cambria" pitchFamily="18" charset="0"/>
                <a:ea typeface="標楷體" pitchFamily="65" charset="-120"/>
              </a:rPr>
              <a:t>文章乃經國之大業，不朽之盛事</a:t>
            </a:r>
            <a:endParaRPr lang="zh-TW" altLang="en-US" sz="3200" b="0">
              <a:latin typeface="Cambria" pitchFamily="18" charset="0"/>
              <a:ea typeface="標楷體" pitchFamily="65" charset="-120"/>
            </a:endParaRPr>
          </a:p>
          <a:p>
            <a:pPr marL="273050" indent="-228600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None/>
            </a:pPr>
            <a:r>
              <a:rPr lang="zh-TW" altLang="zh-TW" sz="3200" b="0">
                <a:latin typeface="Cambria" pitchFamily="18" charset="0"/>
                <a:ea typeface="標楷體" pitchFamily="65" charset="-120"/>
              </a:rPr>
              <a:t>　。勉文人努力著述留名於後世。</a:t>
            </a:r>
          </a:p>
        </p:txBody>
      </p:sp>
      <p:pic>
        <p:nvPicPr>
          <p:cNvPr id="79877" name="圖片 5" descr="下方ICON-關閉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6519863"/>
            <a:ext cx="8461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913"/>
            <a:ext cx="9144000" cy="101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899" name="Rectangle 47"/>
          <p:cNvSpPr>
            <a:spLocks noChangeArrowheads="1"/>
          </p:cNvSpPr>
          <p:nvPr/>
        </p:nvSpPr>
        <p:spPr bwMode="auto">
          <a:xfrm>
            <a:off x="1763713" y="0"/>
            <a:ext cx="5688012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zh-TW" altLang="en-US" sz="4400">
                <a:solidFill>
                  <a:srgbClr val="FFFFFF"/>
                </a:solidFill>
                <a:latin typeface="Calibri" pitchFamily="34" charset="0"/>
                <a:ea typeface="標楷體" pitchFamily="65" charset="-120"/>
              </a:rPr>
              <a:t>第五段</a:t>
            </a:r>
          </a:p>
        </p:txBody>
      </p:sp>
      <p:sp>
        <p:nvSpPr>
          <p:cNvPr id="80900" name="Rectangle 3"/>
          <p:cNvSpPr>
            <a:spLocks/>
          </p:cNvSpPr>
          <p:nvPr/>
        </p:nvSpPr>
        <p:spPr bwMode="auto">
          <a:xfrm>
            <a:off x="179388" y="804863"/>
            <a:ext cx="8713787" cy="413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73050" indent="-228600">
              <a:buClr>
                <a:schemeClr val="accent1"/>
              </a:buClr>
              <a:buFont typeface="Wingdings 2" pitchFamily="18" charset="2"/>
              <a:buNone/>
            </a:pPr>
            <a:r>
              <a:rPr lang="zh-TW" altLang="zh-TW" sz="3200" b="0" dirty="0">
                <a:latin typeface="標楷體" pitchFamily="65" charset="-120"/>
                <a:ea typeface="標楷體" pitchFamily="65" charset="-120"/>
              </a:rPr>
              <a:t>‧</a:t>
            </a:r>
            <a:r>
              <a:rPr lang="zh-TW" altLang="zh-TW" sz="3200" b="0" dirty="0">
                <a:latin typeface="Cambria" pitchFamily="18" charset="0"/>
                <a:ea typeface="標楷體" pitchFamily="65" charset="-120"/>
              </a:rPr>
              <a:t>作者一方面痛惜前賢之逝世，懼乎時之過已</a:t>
            </a:r>
            <a:endParaRPr lang="zh-TW" altLang="en-US" sz="3200" b="0" dirty="0">
              <a:latin typeface="Cambria" pitchFamily="18" charset="0"/>
              <a:ea typeface="標楷體" pitchFamily="65" charset="-120"/>
            </a:endParaRPr>
          </a:p>
          <a:p>
            <a:pPr marL="273050" indent="-228600">
              <a:buClr>
                <a:schemeClr val="accent1"/>
              </a:buClr>
              <a:buFont typeface="Wingdings 2" pitchFamily="18" charset="2"/>
              <a:buNone/>
            </a:pPr>
            <a:r>
              <a:rPr lang="zh-TW" altLang="zh-TW" sz="3200" b="0" dirty="0">
                <a:latin typeface="Cambria" pitchFamily="18" charset="0"/>
                <a:ea typeface="標楷體" pitchFamily="65" charset="-120"/>
              </a:rPr>
              <a:t>　；另一方面，更寄望於後之來者強力創作。</a:t>
            </a:r>
            <a:endParaRPr lang="zh-TW" altLang="en-US" sz="3200" b="0" dirty="0">
              <a:latin typeface="Cambria" pitchFamily="18" charset="0"/>
              <a:ea typeface="標楷體" pitchFamily="65" charset="-120"/>
            </a:endParaRPr>
          </a:p>
          <a:p>
            <a:pPr marL="273050" indent="-228600">
              <a:buClr>
                <a:schemeClr val="accent1"/>
              </a:buClr>
              <a:buFont typeface="Wingdings 2" pitchFamily="18" charset="2"/>
              <a:buNone/>
            </a:pPr>
            <a:r>
              <a:rPr lang="zh-TW" altLang="zh-TW" sz="3200" b="0" dirty="0">
                <a:latin typeface="Cambria" pitchFamily="18" charset="0"/>
                <a:ea typeface="標楷體" pitchFamily="65" charset="-120"/>
              </a:rPr>
              <a:t>　這正表現了曹丕對文學事業的滿腔熱誠，同</a:t>
            </a:r>
            <a:endParaRPr lang="zh-TW" altLang="en-US" sz="3200" b="0" dirty="0">
              <a:latin typeface="Cambria" pitchFamily="18" charset="0"/>
              <a:ea typeface="標楷體" pitchFamily="65" charset="-120"/>
            </a:endParaRPr>
          </a:p>
          <a:p>
            <a:pPr marL="273050" indent="-228600">
              <a:spcAft>
                <a:spcPct val="20000"/>
              </a:spcAft>
              <a:buClr>
                <a:schemeClr val="accent1"/>
              </a:buClr>
              <a:buFont typeface="Wingdings 2" pitchFamily="18" charset="2"/>
              <a:buNone/>
            </a:pPr>
            <a:r>
              <a:rPr lang="zh-TW" altLang="zh-TW" sz="3200" b="0" dirty="0">
                <a:latin typeface="Cambria" pitchFamily="18" charset="0"/>
                <a:ea typeface="標楷體" pitchFamily="65" charset="-120"/>
              </a:rPr>
              <a:t>　時也賦予整篇作品濃厚的抒情色彩。</a:t>
            </a:r>
            <a:endParaRPr lang="zh-TW" altLang="en-US" sz="3200" b="0" dirty="0">
              <a:latin typeface="Cambria" pitchFamily="18" charset="0"/>
              <a:ea typeface="標楷體" pitchFamily="65" charset="-120"/>
            </a:endParaRPr>
          </a:p>
          <a:p>
            <a:pPr marL="273050" indent="-228600">
              <a:buClr>
                <a:schemeClr val="accent1"/>
              </a:buClr>
              <a:buFont typeface="Wingdings 2" pitchFamily="18" charset="2"/>
              <a:buNone/>
            </a:pPr>
            <a:r>
              <a:rPr lang="zh-TW" altLang="zh-TW" sz="3200" b="0" dirty="0">
                <a:latin typeface="標楷體" pitchFamily="65" charset="-120"/>
                <a:ea typeface="標楷體" pitchFamily="65" charset="-120"/>
              </a:rPr>
              <a:t>‧</a:t>
            </a:r>
            <a:r>
              <a:rPr lang="zh-TW" altLang="zh-TW" sz="3200" b="0" dirty="0">
                <a:latin typeface="Cambria" pitchFamily="18" charset="0"/>
                <a:ea typeface="標楷體" pitchFamily="65" charset="-120"/>
              </a:rPr>
              <a:t>曹丕寫</a:t>
            </a:r>
            <a:r>
              <a:rPr lang="en-US" altLang="zh-TW" sz="3200" b="0" dirty="0">
                <a:latin typeface="Cambria" pitchFamily="18" charset="0"/>
                <a:ea typeface="標楷體" pitchFamily="65" charset="-120"/>
              </a:rPr>
              <a:t>《</a:t>
            </a:r>
            <a:r>
              <a:rPr lang="zh-TW" altLang="zh-TW" sz="3200" b="0" dirty="0">
                <a:latin typeface="Cambria" pitchFamily="18" charset="0"/>
                <a:ea typeface="標楷體" pitchFamily="65" charset="-120"/>
              </a:rPr>
              <a:t>典論</a:t>
            </a:r>
            <a:r>
              <a:rPr lang="en-US" altLang="zh-TW" sz="3200" b="0" dirty="0">
                <a:latin typeface="標楷體" pitchFamily="65" charset="-120"/>
                <a:ea typeface="標楷體" pitchFamily="65" charset="-120"/>
              </a:rPr>
              <a:t>‧</a:t>
            </a:r>
            <a:r>
              <a:rPr lang="zh-TW" altLang="zh-TW" sz="3200" b="0" dirty="0">
                <a:latin typeface="Cambria" pitchFamily="18" charset="0"/>
                <a:ea typeface="標楷體" pitchFamily="65" charset="-120"/>
              </a:rPr>
              <a:t>論文</a:t>
            </a:r>
            <a:r>
              <a:rPr lang="en-US" altLang="zh-TW" sz="3200" b="0" dirty="0">
                <a:latin typeface="Cambria" pitchFamily="18" charset="0"/>
                <a:ea typeface="標楷體" pitchFamily="65" charset="-120"/>
              </a:rPr>
              <a:t>》</a:t>
            </a:r>
            <a:r>
              <a:rPr lang="zh-TW" altLang="zh-TW" sz="3200" b="0" dirty="0">
                <a:latin typeface="Cambria" pitchFamily="18" charset="0"/>
                <a:ea typeface="標楷體" pitchFamily="65" charset="-120"/>
              </a:rPr>
              <a:t>時，建安七子皆已離</a:t>
            </a:r>
            <a:endParaRPr lang="zh-TW" altLang="en-US" sz="3200" b="0" dirty="0">
              <a:latin typeface="Cambria" pitchFamily="18" charset="0"/>
              <a:ea typeface="標楷體" pitchFamily="65" charset="-120"/>
            </a:endParaRPr>
          </a:p>
          <a:p>
            <a:pPr marL="273050" indent="-228600">
              <a:buClr>
                <a:schemeClr val="accent1"/>
              </a:buClr>
              <a:buFont typeface="Wingdings 2" pitchFamily="18" charset="2"/>
              <a:buNone/>
            </a:pPr>
            <a:r>
              <a:rPr lang="zh-TW" altLang="zh-TW" sz="3200" b="0" dirty="0">
                <a:latin typeface="Cambria" pitchFamily="18" charset="0"/>
                <a:ea typeface="標楷體" pitchFamily="65" charset="-120"/>
              </a:rPr>
              <a:t>     開人世，尤其徐幹、陳琳、應瑒、劉楨與王</a:t>
            </a:r>
            <a:endParaRPr lang="zh-TW" altLang="en-US" sz="3200" b="0" dirty="0">
              <a:latin typeface="Cambria" pitchFamily="18" charset="0"/>
              <a:ea typeface="標楷體" pitchFamily="65" charset="-120"/>
            </a:endParaRPr>
          </a:p>
          <a:p>
            <a:pPr marL="273050" indent="-228600">
              <a:buClr>
                <a:schemeClr val="accent1"/>
              </a:buClr>
              <a:buFont typeface="Wingdings 2" pitchFamily="18" charset="2"/>
              <a:buNone/>
            </a:pPr>
            <a:r>
              <a:rPr lang="zh-TW" altLang="zh-TW" sz="3200" b="0" dirty="0">
                <a:latin typeface="Cambria" pitchFamily="18" charset="0"/>
                <a:ea typeface="標楷體" pitchFamily="65" charset="-120"/>
              </a:rPr>
              <a:t>     粲都在建安二十二年死於瘟疫，因此曹丕在</a:t>
            </a:r>
            <a:endParaRPr lang="zh-TW" altLang="en-US" sz="3200" b="0" dirty="0">
              <a:latin typeface="Cambria" pitchFamily="18" charset="0"/>
              <a:ea typeface="標楷體" pitchFamily="65" charset="-120"/>
            </a:endParaRPr>
          </a:p>
          <a:p>
            <a:pPr marL="273050" indent="-228600">
              <a:buClr>
                <a:schemeClr val="accent1"/>
              </a:buClr>
              <a:buFont typeface="Wingdings 2" pitchFamily="18" charset="2"/>
              <a:buNone/>
            </a:pPr>
            <a:r>
              <a:rPr lang="zh-TW" altLang="zh-TW" sz="3200" b="0" dirty="0">
                <a:latin typeface="Cambria" pitchFamily="18" charset="0"/>
                <a:ea typeface="標楷體" pitchFamily="65" charset="-120"/>
              </a:rPr>
              <a:t>     文末才會有如此的感慨。</a:t>
            </a:r>
          </a:p>
        </p:txBody>
      </p:sp>
      <p:pic>
        <p:nvPicPr>
          <p:cNvPr id="80901" name="圖片 5" descr="下方ICON-關閉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6519863"/>
            <a:ext cx="8461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分頁底圖-注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913"/>
            <a:ext cx="9144000" cy="101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3" name="矩形 1"/>
          <p:cNvSpPr>
            <a:spLocks noChangeArrowheads="1"/>
          </p:cNvSpPr>
          <p:nvPr/>
        </p:nvSpPr>
        <p:spPr bwMode="auto">
          <a:xfrm>
            <a:off x="250825" y="981075"/>
            <a:ext cx="8893175" cy="594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55600" indent="-355600"/>
            <a:r>
              <a:rPr lang="zh-TW" altLang="zh-TW" sz="320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1.傅毅：</a:t>
            </a:r>
            <a:r>
              <a:rPr lang="zh-TW" altLang="zh-TW" sz="3200" b="0">
                <a:latin typeface="標楷體" pitchFamily="65" charset="-120"/>
                <a:ea typeface="標楷體" pitchFamily="65" charset="-120"/>
              </a:rPr>
              <a:t>字武仲，東漢扶風茂陵（今陝西省興平</a:t>
            </a:r>
            <a:endParaRPr lang="zh-TW" altLang="en-US" sz="3200" b="0">
              <a:latin typeface="標楷體" pitchFamily="65" charset="-120"/>
              <a:ea typeface="標楷體" pitchFamily="65" charset="-120"/>
            </a:endParaRPr>
          </a:p>
          <a:p>
            <a:pPr marL="355600" indent="-355600"/>
            <a:r>
              <a:rPr lang="zh-TW" altLang="zh-TW" sz="3200" b="0">
                <a:latin typeface="標楷體" pitchFamily="65" charset="-120"/>
                <a:ea typeface="標楷體" pitchFamily="65" charset="-120"/>
              </a:rPr>
              <a:t>　市）人。章帝時為蘭臺令史，拜郎中，與班固</a:t>
            </a:r>
            <a:endParaRPr lang="zh-TW" altLang="en-US" sz="3200" b="0">
              <a:latin typeface="標楷體" pitchFamily="65" charset="-120"/>
              <a:ea typeface="標楷體" pitchFamily="65" charset="-120"/>
            </a:endParaRPr>
          </a:p>
          <a:p>
            <a:pPr marL="355600" indent="-355600"/>
            <a:r>
              <a:rPr lang="zh-TW" altLang="zh-TW" sz="3200" b="0">
                <a:latin typeface="標楷體" pitchFamily="65" charset="-120"/>
                <a:ea typeface="標楷體" pitchFamily="65" charset="-120"/>
              </a:rPr>
              <a:t>　等共同典校　宮中藏書。</a:t>
            </a:r>
          </a:p>
          <a:p>
            <a:pPr marL="355600" indent="-355600"/>
            <a:r>
              <a:rPr lang="zh-TW" altLang="zh-TW" sz="320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2.班固：</a:t>
            </a:r>
            <a:r>
              <a:rPr lang="zh-TW" altLang="zh-TW" sz="3200" b="0">
                <a:latin typeface="標楷體" pitchFamily="65" charset="-120"/>
                <a:ea typeface="標楷體" pitchFamily="65" charset="-120"/>
              </a:rPr>
              <a:t>字孟堅，東漢扶風安陵</a:t>
            </a:r>
            <a:r>
              <a:rPr lang="zh-TW" altLang="en-US" sz="3200" b="0">
                <a:latin typeface="標楷體" pitchFamily="65" charset="-120"/>
                <a:ea typeface="標楷體" pitchFamily="65" charset="-120"/>
              </a:rPr>
              <a:t>（</a:t>
            </a:r>
            <a:r>
              <a:rPr lang="zh-TW" altLang="zh-TW" sz="3200" b="0">
                <a:latin typeface="標楷體" pitchFamily="65" charset="-120"/>
                <a:ea typeface="標楷體" pitchFamily="65" charset="-120"/>
              </a:rPr>
              <a:t>今陝西省咸陽</a:t>
            </a:r>
            <a:endParaRPr lang="zh-TW" altLang="en-US" sz="3200" b="0">
              <a:latin typeface="標楷體" pitchFamily="65" charset="-120"/>
              <a:ea typeface="標楷體" pitchFamily="65" charset="-120"/>
            </a:endParaRPr>
          </a:p>
          <a:p>
            <a:pPr marL="355600" indent="-355600"/>
            <a:r>
              <a:rPr lang="zh-TW" altLang="zh-TW" sz="3200" b="0">
                <a:latin typeface="標楷體" pitchFamily="65" charset="-120"/>
                <a:ea typeface="標楷體" pitchFamily="65" charset="-120"/>
              </a:rPr>
              <a:t>　市）人。明帝時典校宮中藏書，著有《漢書》</a:t>
            </a:r>
            <a:endParaRPr lang="zh-TW" altLang="en-US" sz="3200" b="0">
              <a:latin typeface="標楷體" pitchFamily="65" charset="-120"/>
              <a:ea typeface="標楷體" pitchFamily="65" charset="-120"/>
            </a:endParaRPr>
          </a:p>
          <a:p>
            <a:pPr marL="355600" indent="-355600"/>
            <a:r>
              <a:rPr lang="zh-TW" altLang="en-US" sz="3200" b="0">
                <a:latin typeface="標楷體" pitchFamily="65" charset="-120"/>
                <a:ea typeface="標楷體" pitchFamily="65" charset="-120"/>
              </a:rPr>
              <a:t>  </a:t>
            </a:r>
            <a:r>
              <a:rPr lang="zh-TW" altLang="zh-TW" sz="3200" b="0">
                <a:latin typeface="標楷體" pitchFamily="65" charset="-120"/>
                <a:ea typeface="標楷體" pitchFamily="65" charset="-120"/>
              </a:rPr>
              <a:t>。</a:t>
            </a:r>
          </a:p>
          <a:p>
            <a:pPr marL="355600" indent="-355600"/>
            <a:r>
              <a:rPr lang="zh-TW" altLang="zh-TW" sz="320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3.伯仲之間：</a:t>
            </a:r>
            <a:r>
              <a:rPr lang="zh-TW" altLang="zh-TW" sz="3200" b="0">
                <a:latin typeface="標楷體" pitchFamily="65" charset="-120"/>
                <a:ea typeface="標楷體" pitchFamily="65" charset="-120"/>
              </a:rPr>
              <a:t>不相上下，難分優劣。伯仲，兄弟</a:t>
            </a:r>
            <a:endParaRPr lang="zh-TW" altLang="en-US" sz="3200" b="0">
              <a:latin typeface="標楷體" pitchFamily="65" charset="-120"/>
              <a:ea typeface="標楷體" pitchFamily="65" charset="-120"/>
            </a:endParaRPr>
          </a:p>
          <a:p>
            <a:pPr marL="355600" indent="-355600"/>
            <a:r>
              <a:rPr lang="zh-TW" altLang="zh-TW" sz="3200" b="0">
                <a:latin typeface="標楷體" pitchFamily="65" charset="-120"/>
                <a:ea typeface="標楷體" pitchFamily="65" charset="-120"/>
              </a:rPr>
              <a:t>　排行的次序；長者為伯，次者為仲。</a:t>
            </a:r>
            <a:r>
              <a:rPr lang="zh-TW" altLang="zh-TW" sz="320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 </a:t>
            </a:r>
            <a:endParaRPr lang="en-US" altLang="zh-TW" sz="3200">
              <a:solidFill>
                <a:srgbClr val="0000FF"/>
              </a:solidFill>
              <a:latin typeface="標楷體" pitchFamily="65" charset="-120"/>
              <a:ea typeface="標楷體" pitchFamily="65" charset="-120"/>
            </a:endParaRPr>
          </a:p>
          <a:p>
            <a:pPr marL="355600" indent="-355600"/>
            <a:r>
              <a:rPr lang="zh-TW" altLang="zh-TW" sz="320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4.小之：</a:t>
            </a:r>
            <a:r>
              <a:rPr lang="zh-TW" altLang="zh-TW" sz="3200" b="0">
                <a:latin typeface="標楷體" pitchFamily="65" charset="-120"/>
                <a:ea typeface="標楷體" pitchFamily="65" charset="-120"/>
              </a:rPr>
              <a:t>輕視他。之，指傅毅。</a:t>
            </a:r>
            <a:endParaRPr lang="zh-TW" altLang="en-US" sz="3200" b="0">
              <a:latin typeface="標楷體" pitchFamily="65" charset="-120"/>
              <a:ea typeface="標楷體" pitchFamily="65" charset="-120"/>
            </a:endParaRPr>
          </a:p>
          <a:p>
            <a:pPr marL="355600" indent="-355600"/>
            <a:r>
              <a:rPr lang="en-US" altLang="zh-TW" sz="320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5.</a:t>
            </a:r>
            <a:r>
              <a:rPr lang="zh-TW" altLang="en-US" sz="320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超：</a:t>
            </a:r>
            <a:r>
              <a:rPr lang="zh-TW" altLang="en-US" sz="3200" b="0">
                <a:latin typeface="標楷體" pitchFamily="65" charset="-120"/>
                <a:ea typeface="標楷體" pitchFamily="65" charset="-120"/>
              </a:rPr>
              <a:t>即班超，字仲升，為班固之弟。以平西域</a:t>
            </a:r>
          </a:p>
          <a:p>
            <a:pPr marL="355600" indent="-355600"/>
            <a:r>
              <a:rPr lang="zh-TW" altLang="en-US" sz="3200" b="0">
                <a:latin typeface="標楷體" pitchFamily="65" charset="-120"/>
                <a:ea typeface="標楷體" pitchFamily="65" charset="-120"/>
              </a:rPr>
              <a:t>　有功，封定遠侯。</a:t>
            </a:r>
            <a:endParaRPr lang="en-US" altLang="zh-TW" sz="3200" b="0">
              <a:latin typeface="標楷體" pitchFamily="65" charset="-120"/>
              <a:ea typeface="標楷體" pitchFamily="65" charset="-120"/>
            </a:endParaRPr>
          </a:p>
          <a:p>
            <a:pPr marL="355600" indent="-355600"/>
            <a:endParaRPr lang="zh-TW" altLang="zh-TW" sz="3200" b="0">
              <a:latin typeface="標楷體" pitchFamily="65" charset="-120"/>
              <a:ea typeface="標楷體" pitchFamily="65" charset="-120"/>
            </a:endParaRPr>
          </a:p>
        </p:txBody>
      </p:sp>
      <p:grpSp>
        <p:nvGrpSpPr>
          <p:cNvPr id="81924" name="Group 5"/>
          <p:cNvGrpSpPr>
            <a:grpSpLocks/>
          </p:cNvGrpSpPr>
          <p:nvPr/>
        </p:nvGrpSpPr>
        <p:grpSpPr bwMode="auto">
          <a:xfrm>
            <a:off x="2771775" y="2025650"/>
            <a:ext cx="431800" cy="539750"/>
            <a:chOff x="1610" y="1434"/>
            <a:chExt cx="272" cy="340"/>
          </a:xfrm>
        </p:grpSpPr>
        <p:pic>
          <p:nvPicPr>
            <p:cNvPr id="81926" name="Picture 45" descr="D:\City\公事\THE PEOPLE\10202\102-PPT-II修訂\注音ICON\黑-四聲-小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46" y="1570"/>
              <a:ext cx="136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1927" name="文字方塊 4"/>
            <p:cNvSpPr txBox="1">
              <a:spLocks noChangeArrowheads="1"/>
            </p:cNvSpPr>
            <p:nvPr/>
          </p:nvSpPr>
          <p:spPr bwMode="auto">
            <a:xfrm>
              <a:off x="1610" y="1434"/>
              <a:ext cx="231" cy="3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>
              <a:spAutoFit/>
            </a:bodyPr>
            <a:lstStyle>
              <a:lvl1pPr>
                <a:defRPr kumimoji="1" sz="20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1pPr>
              <a:lvl2pPr marL="742950" indent="-285750">
                <a:defRPr kumimoji="1" sz="28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2pPr>
              <a:lvl3pPr marL="1143000" indent="-228600">
                <a:defRPr kumimoji="1" sz="16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3pPr>
              <a:lvl4pPr marL="1600200" indent="-228600">
                <a:defRPr kumimoji="1" sz="14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4pPr>
              <a:lvl5pPr marL="2057400" indent="-22860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5pPr>
              <a:lvl6pPr marL="25146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6pPr>
              <a:lvl7pPr marL="29718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7pPr>
              <a:lvl8pPr marL="34290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8pPr>
              <a:lvl9pPr marL="38862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9pPr>
            </a:lstStyle>
            <a:p>
              <a:r>
                <a:rPr lang="zh-TW" altLang="en-US" sz="1200">
                  <a:solidFill>
                    <a:schemeClr val="tx1"/>
                  </a:solidFill>
                  <a:latin typeface="Arial" pitchFamily="34" charset="0"/>
                  <a:ea typeface="標楷體" pitchFamily="65" charset="-120"/>
                </a:rPr>
                <a:t>ㄐㄧㄠ</a:t>
              </a:r>
            </a:p>
          </p:txBody>
        </p:sp>
      </p:grpSp>
      <p:pic>
        <p:nvPicPr>
          <p:cNvPr id="81925" name="圖片 5" descr="下方ICON-關閉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6492875"/>
            <a:ext cx="8461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>
    <p:cut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分頁底圖-注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913"/>
            <a:ext cx="9144000" cy="101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47" name="矩形 1"/>
          <p:cNvSpPr>
            <a:spLocks noChangeArrowheads="1"/>
          </p:cNvSpPr>
          <p:nvPr/>
        </p:nvSpPr>
        <p:spPr bwMode="auto">
          <a:xfrm>
            <a:off x="250825" y="981075"/>
            <a:ext cx="8893175" cy="292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55600" indent="-355600"/>
            <a:r>
              <a:rPr lang="en-US" altLang="zh-TW" sz="320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6.</a:t>
            </a:r>
            <a:r>
              <a:rPr lang="zh-TW" altLang="zh-TW" sz="320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屬　文：</a:t>
            </a:r>
            <a:r>
              <a:rPr lang="zh-TW" altLang="zh-TW" sz="3200" b="0">
                <a:latin typeface="標楷體" pitchFamily="65" charset="-120"/>
                <a:ea typeface="標楷體" pitchFamily="65" charset="-120"/>
              </a:rPr>
              <a:t>寫作文章。屬，連綴。</a:t>
            </a:r>
            <a:endParaRPr lang="zh-TW" altLang="en-US" sz="3200">
              <a:solidFill>
                <a:srgbClr val="0000FF"/>
              </a:solidFill>
              <a:latin typeface="標楷體" pitchFamily="65" charset="-120"/>
              <a:ea typeface="標楷體" pitchFamily="65" charset="-120"/>
            </a:endParaRPr>
          </a:p>
          <a:p>
            <a:pPr marL="355600" indent="-355600"/>
            <a:r>
              <a:rPr lang="zh-TW" altLang="zh-TW" sz="320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7.蘭臺令史：</a:t>
            </a:r>
            <a:r>
              <a:rPr lang="zh-TW" altLang="zh-TW" sz="3200" b="0">
                <a:latin typeface="標楷體" pitchFamily="65" charset="-120"/>
                <a:ea typeface="標楷體" pitchFamily="65" charset="-120"/>
              </a:rPr>
              <a:t>負責典校圖籍，辦理劾　奏文書的</a:t>
            </a:r>
            <a:endParaRPr lang="zh-TW" altLang="en-US" sz="3200" b="0">
              <a:latin typeface="標楷體" pitchFamily="65" charset="-120"/>
              <a:ea typeface="標楷體" pitchFamily="65" charset="-120"/>
            </a:endParaRPr>
          </a:p>
          <a:p>
            <a:pPr marL="355600" indent="-355600"/>
            <a:r>
              <a:rPr lang="zh-TW" altLang="zh-TW" sz="3200" b="0">
                <a:latin typeface="標楷體" pitchFamily="65" charset="-120"/>
                <a:ea typeface="標楷體" pitchFamily="65" charset="-120"/>
              </a:rPr>
              <a:t>　官員。蘭臺，漢時宮中藏書之處。</a:t>
            </a:r>
          </a:p>
          <a:p>
            <a:pPr marL="355600" indent="-355600"/>
            <a:r>
              <a:rPr lang="zh-TW" altLang="zh-TW" sz="320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8.善於自見：</a:t>
            </a:r>
            <a:r>
              <a:rPr lang="zh-TW" altLang="zh-TW" sz="3200" b="0">
                <a:latin typeface="標楷體" pitchFamily="65" charset="-120"/>
                <a:ea typeface="標楷體" pitchFamily="65" charset="-120"/>
              </a:rPr>
              <a:t>容易看到自己的優點。</a:t>
            </a:r>
            <a:endParaRPr lang="zh-TW" altLang="en-US" sz="3200" b="0">
              <a:latin typeface="標楷體" pitchFamily="65" charset="-120"/>
              <a:ea typeface="標楷體" pitchFamily="65" charset="-120"/>
            </a:endParaRPr>
          </a:p>
          <a:p>
            <a:pPr marL="355600" indent="-355600"/>
            <a:r>
              <a:rPr lang="zh-TW" altLang="zh-TW" sz="3000" b="0">
                <a:latin typeface="標楷體" pitchFamily="65" charset="-120"/>
                <a:ea typeface="標楷體" pitchFamily="65" charset="-120"/>
              </a:rPr>
              <a:t>補注</a:t>
            </a:r>
            <a:r>
              <a:rPr lang="zh-TW" altLang="zh-TW" sz="2800" b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一說︰見，音　，通「現」，整句意：一般人喜歡</a:t>
            </a:r>
            <a:endParaRPr lang="zh-TW" altLang="en-US" sz="2800" b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pPr marL="355600" indent="-355600"/>
            <a:r>
              <a:rPr lang="zh-TW" altLang="zh-TW" sz="2800" b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　　表現自己的優點。</a:t>
            </a:r>
          </a:p>
        </p:txBody>
      </p:sp>
      <p:grpSp>
        <p:nvGrpSpPr>
          <p:cNvPr id="82948" name="Group 8"/>
          <p:cNvGrpSpPr>
            <a:grpSpLocks/>
          </p:cNvGrpSpPr>
          <p:nvPr/>
        </p:nvGrpSpPr>
        <p:grpSpPr bwMode="auto">
          <a:xfrm>
            <a:off x="6877050" y="1598613"/>
            <a:ext cx="431800" cy="390525"/>
            <a:chOff x="3470" y="1616"/>
            <a:chExt cx="272" cy="246"/>
          </a:xfrm>
        </p:grpSpPr>
        <p:sp>
          <p:nvSpPr>
            <p:cNvPr id="82957" name="文字方塊 6"/>
            <p:cNvSpPr txBox="1">
              <a:spLocks noChangeArrowheads="1"/>
            </p:cNvSpPr>
            <p:nvPr/>
          </p:nvSpPr>
          <p:spPr bwMode="auto">
            <a:xfrm>
              <a:off x="3470" y="1616"/>
              <a:ext cx="231" cy="2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>
              <a:spAutoFit/>
            </a:bodyPr>
            <a:lstStyle>
              <a:lvl1pPr>
                <a:defRPr kumimoji="1" sz="20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1pPr>
              <a:lvl2pPr marL="742950" indent="-285750">
                <a:defRPr kumimoji="1" sz="28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2pPr>
              <a:lvl3pPr marL="1143000" indent="-228600">
                <a:defRPr kumimoji="1" sz="16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3pPr>
              <a:lvl4pPr marL="1600200" indent="-228600">
                <a:defRPr kumimoji="1" sz="14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4pPr>
              <a:lvl5pPr marL="2057400" indent="-22860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5pPr>
              <a:lvl6pPr marL="25146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6pPr>
              <a:lvl7pPr marL="29718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7pPr>
              <a:lvl8pPr marL="34290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8pPr>
              <a:lvl9pPr marL="38862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9pPr>
            </a:lstStyle>
            <a:p>
              <a:r>
                <a:rPr lang="zh-TW" altLang="en-US" sz="1200">
                  <a:solidFill>
                    <a:schemeClr val="tx1"/>
                  </a:solidFill>
                  <a:latin typeface="Arial" pitchFamily="34" charset="0"/>
                  <a:ea typeface="標楷體" pitchFamily="65" charset="-120"/>
                </a:rPr>
                <a:t>ㄏㄜ</a:t>
              </a:r>
            </a:p>
          </p:txBody>
        </p:sp>
        <p:pic>
          <p:nvPicPr>
            <p:cNvPr id="82958" name="Picture 43" descr="D:\City\公事\THE PEOPLE\10202\102-PPT-II修訂\注音ICON\黑-二聲-小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6" y="1661"/>
              <a:ext cx="136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2949" name="Group 11"/>
          <p:cNvGrpSpPr>
            <a:grpSpLocks/>
          </p:cNvGrpSpPr>
          <p:nvPr/>
        </p:nvGrpSpPr>
        <p:grpSpPr bwMode="auto">
          <a:xfrm>
            <a:off x="1116013" y="1052513"/>
            <a:ext cx="433387" cy="390525"/>
            <a:chOff x="793" y="1525"/>
            <a:chExt cx="273" cy="246"/>
          </a:xfrm>
        </p:grpSpPr>
        <p:sp>
          <p:nvSpPr>
            <p:cNvPr id="82955" name="文字方塊 3"/>
            <p:cNvSpPr txBox="1">
              <a:spLocks noChangeArrowheads="1"/>
            </p:cNvSpPr>
            <p:nvPr/>
          </p:nvSpPr>
          <p:spPr bwMode="auto">
            <a:xfrm>
              <a:off x="793" y="1525"/>
              <a:ext cx="231" cy="2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>
              <a:spAutoFit/>
            </a:bodyPr>
            <a:lstStyle>
              <a:lvl1pPr>
                <a:defRPr kumimoji="1" sz="20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1pPr>
              <a:lvl2pPr marL="742950" indent="-285750">
                <a:defRPr kumimoji="1" sz="28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2pPr>
              <a:lvl3pPr marL="1143000" indent="-228600">
                <a:defRPr kumimoji="1" sz="16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3pPr>
              <a:lvl4pPr marL="1600200" indent="-228600">
                <a:defRPr kumimoji="1" sz="14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4pPr>
              <a:lvl5pPr marL="2057400" indent="-22860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5pPr>
              <a:lvl6pPr marL="25146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6pPr>
              <a:lvl7pPr marL="29718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7pPr>
              <a:lvl8pPr marL="34290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8pPr>
              <a:lvl9pPr marL="38862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9pPr>
            </a:lstStyle>
            <a:p>
              <a:r>
                <a:rPr lang="zh-TW" altLang="en-US" sz="1200">
                  <a:solidFill>
                    <a:schemeClr val="tx1"/>
                  </a:solidFill>
                  <a:latin typeface="Arial" pitchFamily="34" charset="0"/>
                  <a:ea typeface="標楷體" pitchFamily="65" charset="-120"/>
                </a:rPr>
                <a:t>ㄓㄨ</a:t>
              </a:r>
            </a:p>
          </p:txBody>
        </p:sp>
        <p:pic>
          <p:nvPicPr>
            <p:cNvPr id="82956" name="Picture 28" descr="D:\City\公事\THE PEOPLE\10202\102-PPT-II修訂\注音ICON\黑-三聲-小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0" y="1570"/>
              <a:ext cx="136" cy="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2950" name="Rectangle 14"/>
          <p:cNvSpPr>
            <a:spLocks noChangeArrowheads="1"/>
          </p:cNvSpPr>
          <p:nvPr/>
        </p:nvSpPr>
        <p:spPr bwMode="auto">
          <a:xfrm>
            <a:off x="323850" y="2997200"/>
            <a:ext cx="792163" cy="4318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grpSp>
        <p:nvGrpSpPr>
          <p:cNvPr id="82951" name="Group 15"/>
          <p:cNvGrpSpPr>
            <a:grpSpLocks/>
          </p:cNvGrpSpPr>
          <p:nvPr/>
        </p:nvGrpSpPr>
        <p:grpSpPr bwMode="auto">
          <a:xfrm>
            <a:off x="3203575" y="2997200"/>
            <a:ext cx="431800" cy="539750"/>
            <a:chOff x="1610" y="1434"/>
            <a:chExt cx="272" cy="340"/>
          </a:xfrm>
        </p:grpSpPr>
        <p:pic>
          <p:nvPicPr>
            <p:cNvPr id="82953" name="Picture 45" descr="D:\City\公事\THE PEOPLE\10202\102-PPT-II修訂\注音ICON\黑-四聲-小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46" y="1570"/>
              <a:ext cx="136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954" name="文字方塊 4"/>
            <p:cNvSpPr txBox="1">
              <a:spLocks noChangeArrowheads="1"/>
            </p:cNvSpPr>
            <p:nvPr/>
          </p:nvSpPr>
          <p:spPr bwMode="auto">
            <a:xfrm>
              <a:off x="1610" y="1434"/>
              <a:ext cx="231" cy="3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>
              <a:spAutoFit/>
            </a:bodyPr>
            <a:lstStyle>
              <a:lvl1pPr>
                <a:defRPr kumimoji="1" sz="20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1pPr>
              <a:lvl2pPr marL="742950" indent="-285750">
                <a:defRPr kumimoji="1" sz="28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2pPr>
              <a:lvl3pPr marL="1143000" indent="-228600">
                <a:defRPr kumimoji="1" sz="16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3pPr>
              <a:lvl4pPr marL="1600200" indent="-228600">
                <a:defRPr kumimoji="1" sz="14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4pPr>
              <a:lvl5pPr marL="2057400" indent="-22860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5pPr>
              <a:lvl6pPr marL="25146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6pPr>
              <a:lvl7pPr marL="29718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7pPr>
              <a:lvl8pPr marL="34290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8pPr>
              <a:lvl9pPr marL="38862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9pPr>
            </a:lstStyle>
            <a:p>
              <a:r>
                <a:rPr lang="zh-TW" altLang="en-US" sz="1200">
                  <a:solidFill>
                    <a:schemeClr val="tx1"/>
                  </a:solidFill>
                  <a:latin typeface="Arial" pitchFamily="34" charset="0"/>
                  <a:ea typeface="標楷體" pitchFamily="65" charset="-120"/>
                </a:rPr>
                <a:t>ㄒㄧㄢ</a:t>
              </a:r>
            </a:p>
          </p:txBody>
        </p:sp>
      </p:grpSp>
      <p:pic>
        <p:nvPicPr>
          <p:cNvPr id="82952" name="圖片 5" descr="下方ICON-關閉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6492875"/>
            <a:ext cx="8461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分頁底圖-注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913"/>
            <a:ext cx="9144000" cy="101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1" name="矩形 1"/>
          <p:cNvSpPr>
            <a:spLocks noChangeArrowheads="1"/>
          </p:cNvSpPr>
          <p:nvPr/>
        </p:nvSpPr>
        <p:spPr bwMode="auto">
          <a:xfrm>
            <a:off x="250825" y="981075"/>
            <a:ext cx="8893175" cy="545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55600" indent="-355600"/>
            <a:r>
              <a:rPr lang="zh-TW" altLang="en-US" sz="320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9</a:t>
            </a:r>
            <a:r>
              <a:rPr lang="en-US" altLang="zh-TW" sz="320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.</a:t>
            </a:r>
            <a:r>
              <a:rPr lang="zh-TW" altLang="zh-TW" sz="320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文非一體鮮　能備善：</a:t>
            </a:r>
            <a:r>
              <a:rPr lang="zh-TW" altLang="zh-TW" sz="3200" b="0">
                <a:latin typeface="標楷體" pitchFamily="65" charset="-120"/>
                <a:ea typeface="標楷體" pitchFamily="65" charset="-120"/>
              </a:rPr>
              <a:t>文章並非只有一種體</a:t>
            </a:r>
            <a:endParaRPr lang="zh-TW" altLang="en-US" sz="3200" b="0">
              <a:latin typeface="標楷體" pitchFamily="65" charset="-120"/>
              <a:ea typeface="標楷體" pitchFamily="65" charset="-120"/>
            </a:endParaRPr>
          </a:p>
          <a:p>
            <a:pPr marL="355600" indent="-355600"/>
            <a:r>
              <a:rPr lang="zh-TW" altLang="zh-TW" sz="3200" b="0">
                <a:latin typeface="標楷體" pitchFamily="65" charset="-120"/>
                <a:ea typeface="標楷體" pitchFamily="65" charset="-120"/>
              </a:rPr>
              <a:t>　裁，很少人能全部擅長。鮮，少。備，全部。</a:t>
            </a:r>
          </a:p>
          <a:p>
            <a:pPr marL="355600" indent="-355600"/>
            <a:r>
              <a:rPr lang="zh-TW" altLang="en-US" sz="320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1</a:t>
            </a:r>
            <a:r>
              <a:rPr lang="en-US" altLang="zh-TW" sz="320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0</a:t>
            </a:r>
            <a:r>
              <a:rPr lang="zh-TW" altLang="zh-TW" sz="320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.里語：</a:t>
            </a:r>
            <a:r>
              <a:rPr lang="zh-TW" altLang="zh-TW" sz="3200" b="0">
                <a:latin typeface="標楷體" pitchFamily="65" charset="-120"/>
                <a:ea typeface="標楷體" pitchFamily="65" charset="-120"/>
              </a:rPr>
              <a:t>俗語，又作「俚語」。</a:t>
            </a:r>
          </a:p>
          <a:p>
            <a:pPr marL="355600" indent="-355600"/>
            <a:r>
              <a:rPr lang="zh-TW" altLang="en-US" sz="320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1</a:t>
            </a:r>
            <a:r>
              <a:rPr lang="en-US" altLang="zh-TW" sz="320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zh-TW" sz="320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.家有敝帚　享之千金：</a:t>
            </a:r>
            <a:r>
              <a:rPr lang="zh-TW" altLang="zh-TW" sz="3200" b="0">
                <a:latin typeface="標楷體" pitchFamily="65" charset="-120"/>
                <a:ea typeface="標楷體" pitchFamily="65" charset="-120"/>
              </a:rPr>
              <a:t>將自家的破掃帚視為</a:t>
            </a:r>
            <a:endParaRPr lang="zh-TW" altLang="en-US" sz="3200" b="0">
              <a:latin typeface="標楷體" pitchFamily="65" charset="-120"/>
              <a:ea typeface="標楷體" pitchFamily="65" charset="-120"/>
            </a:endParaRPr>
          </a:p>
          <a:p>
            <a:pPr marL="355600" indent="-355600"/>
            <a:r>
              <a:rPr lang="zh-TW" altLang="en-US" sz="3200" b="0">
                <a:latin typeface="標楷體" pitchFamily="65" charset="-120"/>
                <a:ea typeface="標楷體" pitchFamily="65" charset="-120"/>
              </a:rPr>
              <a:t>   </a:t>
            </a:r>
            <a:r>
              <a:rPr lang="zh-TW" altLang="zh-TW" sz="3200" b="0">
                <a:latin typeface="標楷體" pitchFamily="65" charset="-120"/>
                <a:ea typeface="標楷體" pitchFamily="65" charset="-120"/>
              </a:rPr>
              <a:t>千金之寶，比喻極為珍惜自己的事物。享</a:t>
            </a:r>
            <a:r>
              <a:rPr lang="zh-TW" altLang="zh-TW" sz="2800" b="0">
                <a:latin typeface="標楷體" pitchFamily="65" charset="-120"/>
                <a:ea typeface="標楷體" pitchFamily="65" charset="-120"/>
              </a:rPr>
              <a:t>，</a:t>
            </a:r>
            <a:endParaRPr lang="zh-TW" altLang="en-US" sz="2800" b="0">
              <a:latin typeface="標楷體" pitchFamily="65" charset="-120"/>
              <a:ea typeface="標楷體" pitchFamily="65" charset="-120"/>
            </a:endParaRPr>
          </a:p>
          <a:p>
            <a:pPr marL="355600" indent="-355600"/>
            <a:r>
              <a:rPr lang="zh-TW" altLang="en-US" sz="3200" b="0">
                <a:latin typeface="標楷體" pitchFamily="65" charset="-120"/>
                <a:ea typeface="標楷體" pitchFamily="65" charset="-120"/>
              </a:rPr>
              <a:t>   </a:t>
            </a:r>
            <a:r>
              <a:rPr lang="zh-TW" altLang="zh-TW" sz="3200" b="0">
                <a:latin typeface="標楷體" pitchFamily="65" charset="-120"/>
                <a:ea typeface="標楷體" pitchFamily="65" charset="-120"/>
              </a:rPr>
              <a:t>當。</a:t>
            </a:r>
            <a:endParaRPr lang="zh-TW" altLang="en-US" sz="3200" b="0">
              <a:latin typeface="標楷體" pitchFamily="65" charset="-120"/>
              <a:ea typeface="標楷體" pitchFamily="65" charset="-120"/>
            </a:endParaRPr>
          </a:p>
          <a:p>
            <a:pPr marL="355600" indent="-355600"/>
            <a:r>
              <a:rPr lang="zh-TW" altLang="zh-TW" sz="320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 　</a:t>
            </a:r>
            <a:r>
              <a:rPr lang="zh-TW" altLang="en-US" sz="320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sz="280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義近：敝帚千金、敝帚自珍</a:t>
            </a:r>
            <a:r>
              <a:rPr lang="zh-TW" altLang="zh-TW" sz="280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。</a:t>
            </a:r>
            <a:r>
              <a:rPr lang="zh-TW" altLang="en-US" sz="280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反義：棄若敝屣</a:t>
            </a:r>
            <a:r>
              <a:rPr lang="zh-TW" altLang="zh-TW" sz="2800">
                <a:solidFill>
                  <a:srgbClr val="FF0000"/>
                </a:solidFill>
              </a:rPr>
              <a:t>。</a:t>
            </a:r>
            <a:endParaRPr lang="en-US" altLang="zh-TW" sz="280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pPr marL="355600" indent="-355600"/>
            <a:r>
              <a:rPr lang="zh-TW" altLang="en-US" sz="320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1</a:t>
            </a:r>
            <a:r>
              <a:rPr lang="en-US" altLang="zh-TW" sz="320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2</a:t>
            </a:r>
            <a:r>
              <a:rPr lang="zh-TW" altLang="zh-TW" sz="320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.</a:t>
            </a:r>
            <a:r>
              <a:rPr lang="zh-TW" altLang="en-US" sz="320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不自見：</a:t>
            </a:r>
            <a:r>
              <a:rPr lang="zh-TW" altLang="en-US" sz="3200" b="0">
                <a:latin typeface="標楷體" pitchFamily="65" charset="-120"/>
                <a:ea typeface="標楷體" pitchFamily="65" charset="-120"/>
              </a:rPr>
              <a:t>指看不見自己的缺點。</a:t>
            </a:r>
          </a:p>
          <a:p>
            <a:pPr marL="355600" indent="-355600"/>
            <a:r>
              <a:rPr lang="zh-TW" altLang="en-US" sz="320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1</a:t>
            </a:r>
            <a:r>
              <a:rPr lang="en-US" altLang="zh-TW" sz="320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3.</a:t>
            </a:r>
            <a:r>
              <a:rPr lang="zh-TW" altLang="en-US" sz="320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孔融：</a:t>
            </a:r>
            <a:r>
              <a:rPr lang="zh-TW" altLang="en-US" sz="3200" b="0">
                <a:latin typeface="標楷體" pitchFamily="65" charset="-120"/>
                <a:ea typeface="標楷體" pitchFamily="65" charset="-120"/>
              </a:rPr>
              <a:t>字文舉，東漢魯國（今山東省曲阜</a:t>
            </a:r>
          </a:p>
          <a:p>
            <a:pPr marL="355600" indent="-355600"/>
            <a:r>
              <a:rPr lang="zh-TW" altLang="en-US" sz="3200" b="0">
                <a:latin typeface="標楷體" pitchFamily="65" charset="-120"/>
                <a:ea typeface="標楷體" pitchFamily="65" charset="-120"/>
              </a:rPr>
              <a:t>   市）人，孔子二十世孫。漢獻帝時任北海相</a:t>
            </a:r>
          </a:p>
          <a:p>
            <a:pPr marL="355600" indent="-355600"/>
            <a:r>
              <a:rPr lang="zh-TW" altLang="en-US" sz="3200" b="0">
                <a:latin typeface="標楷體" pitchFamily="65" charset="-120"/>
                <a:ea typeface="標楷體" pitchFamily="65" charset="-120"/>
              </a:rPr>
              <a:t>   ，後被曹操所殺，今存</a:t>
            </a:r>
            <a:r>
              <a:rPr lang="zh-TW" altLang="zh-TW" sz="3200" b="0">
                <a:latin typeface="標楷體" pitchFamily="65" charset="-120"/>
                <a:ea typeface="標楷體" pitchFamily="65" charset="-120"/>
              </a:rPr>
              <a:t>《</a:t>
            </a:r>
            <a:r>
              <a:rPr lang="zh-TW" altLang="en-US" sz="3200" b="0">
                <a:latin typeface="標楷體" pitchFamily="65" charset="-120"/>
                <a:ea typeface="標楷體" pitchFamily="65" charset="-120"/>
              </a:rPr>
              <a:t>孔北海集</a:t>
            </a:r>
            <a:r>
              <a:rPr lang="zh-TW" altLang="zh-TW" sz="3200" b="0">
                <a:latin typeface="標楷體" pitchFamily="65" charset="-120"/>
                <a:ea typeface="標楷體" pitchFamily="65" charset="-120"/>
              </a:rPr>
              <a:t>》</a:t>
            </a:r>
            <a:r>
              <a:rPr lang="zh-TW" altLang="en-US" sz="3200" b="0"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sz="3200" b="0">
              <a:latin typeface="標楷體" pitchFamily="65" charset="-120"/>
              <a:ea typeface="標楷體" pitchFamily="65" charset="-120"/>
            </a:endParaRPr>
          </a:p>
        </p:txBody>
      </p:sp>
      <p:grpSp>
        <p:nvGrpSpPr>
          <p:cNvPr id="83972" name="Group 5"/>
          <p:cNvGrpSpPr>
            <a:grpSpLocks/>
          </p:cNvGrpSpPr>
          <p:nvPr/>
        </p:nvGrpSpPr>
        <p:grpSpPr bwMode="auto">
          <a:xfrm>
            <a:off x="8243888" y="4983163"/>
            <a:ext cx="431800" cy="390525"/>
            <a:chOff x="476" y="1434"/>
            <a:chExt cx="272" cy="246"/>
          </a:xfrm>
        </p:grpSpPr>
        <p:sp>
          <p:nvSpPr>
            <p:cNvPr id="83983" name="文字方塊 4"/>
            <p:cNvSpPr txBox="1">
              <a:spLocks noChangeArrowheads="1"/>
            </p:cNvSpPr>
            <p:nvPr/>
          </p:nvSpPr>
          <p:spPr bwMode="auto">
            <a:xfrm>
              <a:off x="476" y="1434"/>
              <a:ext cx="231" cy="2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>
              <a:spAutoFit/>
            </a:bodyPr>
            <a:lstStyle>
              <a:lvl1pPr>
                <a:defRPr kumimoji="1" sz="20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1pPr>
              <a:lvl2pPr marL="742950" indent="-285750">
                <a:defRPr kumimoji="1" sz="28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2pPr>
              <a:lvl3pPr marL="1143000" indent="-228600">
                <a:defRPr kumimoji="1" sz="16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3pPr>
              <a:lvl4pPr marL="1600200" indent="-228600">
                <a:defRPr kumimoji="1" sz="14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4pPr>
              <a:lvl5pPr marL="2057400" indent="-22860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5pPr>
              <a:lvl6pPr marL="25146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6pPr>
              <a:lvl7pPr marL="29718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7pPr>
              <a:lvl8pPr marL="34290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8pPr>
              <a:lvl9pPr marL="38862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9pPr>
            </a:lstStyle>
            <a:p>
              <a:r>
                <a:rPr kumimoji="0" lang="zh-TW" altLang="en-US" sz="1200">
                  <a:solidFill>
                    <a:schemeClr val="tx1"/>
                  </a:solidFill>
                  <a:latin typeface="Arial" pitchFamily="34" charset="0"/>
                  <a:ea typeface="標楷體" pitchFamily="65" charset="-120"/>
                </a:rPr>
                <a:t>ㄈㄨ</a:t>
              </a:r>
              <a:endParaRPr lang="zh-TW" altLang="en-US" sz="1200">
                <a:solidFill>
                  <a:schemeClr val="tx1"/>
                </a:solidFill>
                <a:latin typeface="Arial" pitchFamily="34" charset="0"/>
                <a:ea typeface="標楷體" pitchFamily="65" charset="-120"/>
              </a:endParaRPr>
            </a:p>
          </p:txBody>
        </p:sp>
        <p:pic>
          <p:nvPicPr>
            <p:cNvPr id="83984" name="Picture 45" descr="D:\City\公事\THE PEOPLE\10202\102-PPT-II修訂\注音ICON\黑-四聲-小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" y="1480"/>
              <a:ext cx="136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3973" name="Group 9"/>
          <p:cNvGrpSpPr>
            <a:grpSpLocks/>
          </p:cNvGrpSpPr>
          <p:nvPr/>
        </p:nvGrpSpPr>
        <p:grpSpPr bwMode="auto">
          <a:xfrm>
            <a:off x="2771775" y="981075"/>
            <a:ext cx="465138" cy="539750"/>
            <a:chOff x="612" y="981"/>
            <a:chExt cx="293" cy="340"/>
          </a:xfrm>
        </p:grpSpPr>
        <p:sp>
          <p:nvSpPr>
            <p:cNvPr id="83981" name="文字方塊 3"/>
            <p:cNvSpPr txBox="1">
              <a:spLocks noChangeArrowheads="1"/>
            </p:cNvSpPr>
            <p:nvPr/>
          </p:nvSpPr>
          <p:spPr bwMode="auto">
            <a:xfrm>
              <a:off x="612" y="981"/>
              <a:ext cx="231" cy="3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>
              <a:spAutoFit/>
            </a:bodyPr>
            <a:lstStyle>
              <a:lvl1pPr>
                <a:defRPr kumimoji="1" sz="20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1pPr>
              <a:lvl2pPr marL="742950" indent="-285750">
                <a:defRPr kumimoji="1" sz="28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2pPr>
              <a:lvl3pPr marL="1143000" indent="-228600">
                <a:defRPr kumimoji="1" sz="16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3pPr>
              <a:lvl4pPr marL="1600200" indent="-228600">
                <a:defRPr kumimoji="1" sz="14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4pPr>
              <a:lvl5pPr marL="2057400" indent="-22860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5pPr>
              <a:lvl6pPr marL="25146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6pPr>
              <a:lvl7pPr marL="29718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7pPr>
              <a:lvl8pPr marL="34290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8pPr>
              <a:lvl9pPr marL="38862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9pPr>
            </a:lstStyle>
            <a:p>
              <a:r>
                <a:rPr lang="zh-TW" altLang="en-US" sz="1200">
                  <a:solidFill>
                    <a:schemeClr val="tx1"/>
                  </a:solidFill>
                  <a:latin typeface="Arial" pitchFamily="34" charset="0"/>
                  <a:ea typeface="標楷體" pitchFamily="65" charset="-120"/>
                </a:rPr>
                <a:t>ㄒㄧㄢ</a:t>
              </a:r>
            </a:p>
          </p:txBody>
        </p:sp>
        <p:pic>
          <p:nvPicPr>
            <p:cNvPr id="83982" name="Picture 28" descr="D:\City\公事\THE PEOPLE\10202\102-PPT-II修訂\注音ICON\黑-三聲-小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9" y="1117"/>
              <a:ext cx="136" cy="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3974" name="圖片 5" descr="下方ICON-關閉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6492875"/>
            <a:ext cx="8461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3975" name="Group 13"/>
          <p:cNvGrpSpPr>
            <a:grpSpLocks/>
          </p:cNvGrpSpPr>
          <p:nvPr/>
        </p:nvGrpSpPr>
        <p:grpSpPr bwMode="auto">
          <a:xfrm>
            <a:off x="2555875" y="2565400"/>
            <a:ext cx="433388" cy="390525"/>
            <a:chOff x="793" y="1525"/>
            <a:chExt cx="273" cy="246"/>
          </a:xfrm>
        </p:grpSpPr>
        <p:sp>
          <p:nvSpPr>
            <p:cNvPr id="83979" name="文字方塊 3"/>
            <p:cNvSpPr txBox="1">
              <a:spLocks noChangeArrowheads="1"/>
            </p:cNvSpPr>
            <p:nvPr/>
          </p:nvSpPr>
          <p:spPr bwMode="auto">
            <a:xfrm>
              <a:off x="793" y="1525"/>
              <a:ext cx="231" cy="2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>
              <a:spAutoFit/>
            </a:bodyPr>
            <a:lstStyle>
              <a:lvl1pPr>
                <a:defRPr kumimoji="1" sz="20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1pPr>
              <a:lvl2pPr marL="742950" indent="-285750">
                <a:defRPr kumimoji="1" sz="28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2pPr>
              <a:lvl3pPr marL="1143000" indent="-228600">
                <a:defRPr kumimoji="1" sz="16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3pPr>
              <a:lvl4pPr marL="1600200" indent="-228600">
                <a:defRPr kumimoji="1" sz="14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4pPr>
              <a:lvl5pPr marL="2057400" indent="-22860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5pPr>
              <a:lvl6pPr marL="25146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6pPr>
              <a:lvl7pPr marL="29718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7pPr>
              <a:lvl8pPr marL="34290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8pPr>
              <a:lvl9pPr marL="38862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9pPr>
            </a:lstStyle>
            <a:p>
              <a:r>
                <a:rPr lang="zh-TW" altLang="en-US" sz="1200">
                  <a:solidFill>
                    <a:schemeClr val="tx1"/>
                  </a:solidFill>
                  <a:latin typeface="Arial" pitchFamily="34" charset="0"/>
                  <a:ea typeface="標楷體" pitchFamily="65" charset="-120"/>
                </a:rPr>
                <a:t>ㄓㄡ</a:t>
              </a:r>
              <a:endParaRPr lang="en-US" altLang="zh-TW" sz="1200">
                <a:solidFill>
                  <a:schemeClr val="tx1"/>
                </a:solidFill>
                <a:latin typeface="Arial" pitchFamily="34" charset="0"/>
                <a:ea typeface="標楷體" pitchFamily="65" charset="-120"/>
              </a:endParaRPr>
            </a:p>
          </p:txBody>
        </p:sp>
        <p:pic>
          <p:nvPicPr>
            <p:cNvPr id="83980" name="Picture 28" descr="D:\City\公事\THE PEOPLE\10202\102-PPT-II修訂\注音ICON\黑-三聲-小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0" y="1570"/>
              <a:ext cx="136" cy="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3976" name="Group 18"/>
          <p:cNvGrpSpPr>
            <a:grpSpLocks/>
          </p:cNvGrpSpPr>
          <p:nvPr/>
        </p:nvGrpSpPr>
        <p:grpSpPr bwMode="auto">
          <a:xfrm>
            <a:off x="250825" y="3933825"/>
            <a:ext cx="1008063" cy="549275"/>
            <a:chOff x="385" y="3838"/>
            <a:chExt cx="635" cy="346"/>
          </a:xfrm>
        </p:grpSpPr>
        <p:sp>
          <p:nvSpPr>
            <p:cNvPr id="83977" name="Text Box 19"/>
            <p:cNvSpPr txBox="1">
              <a:spLocks noChangeArrowheads="1"/>
            </p:cNvSpPr>
            <p:nvPr/>
          </p:nvSpPr>
          <p:spPr bwMode="auto">
            <a:xfrm>
              <a:off x="385" y="3838"/>
              <a:ext cx="635" cy="3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kumimoji="1" sz="20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1pPr>
              <a:lvl2pPr marL="742950" indent="-285750">
                <a:defRPr kumimoji="1" sz="28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2pPr>
              <a:lvl3pPr marL="1143000" indent="-228600">
                <a:defRPr kumimoji="1" sz="16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3pPr>
              <a:lvl4pPr marL="1600200" indent="-228600">
                <a:defRPr kumimoji="1" sz="14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4pPr>
              <a:lvl5pPr marL="2057400" indent="-22860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5pPr>
              <a:lvl6pPr marL="25146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6pPr>
              <a:lvl7pPr marL="29718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7pPr>
              <a:lvl8pPr marL="34290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8pPr>
              <a:lvl9pPr marL="38862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zh-TW" altLang="en-US" sz="3000" b="0">
                  <a:solidFill>
                    <a:schemeClr val="tx1"/>
                  </a:solidFill>
                  <a:latin typeface="Arial" pitchFamily="34" charset="0"/>
                  <a:ea typeface="標楷體" pitchFamily="65" charset="-120"/>
                </a:rPr>
                <a:t>補注</a:t>
              </a:r>
            </a:p>
          </p:txBody>
        </p:sp>
        <p:sp>
          <p:nvSpPr>
            <p:cNvPr id="83978" name="Rectangle 20"/>
            <p:cNvSpPr>
              <a:spLocks noChangeArrowheads="1"/>
            </p:cNvSpPr>
            <p:nvPr/>
          </p:nvSpPr>
          <p:spPr bwMode="auto">
            <a:xfrm>
              <a:off x="431" y="3884"/>
              <a:ext cx="499" cy="271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</p:grp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分頁底圖-注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913"/>
            <a:ext cx="9144000" cy="101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5" name="矩形 1"/>
          <p:cNvSpPr>
            <a:spLocks noChangeArrowheads="1"/>
          </p:cNvSpPr>
          <p:nvPr/>
        </p:nvSpPr>
        <p:spPr bwMode="auto">
          <a:xfrm>
            <a:off x="250825" y="981075"/>
            <a:ext cx="8893175" cy="496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55600" indent="-355600"/>
            <a:r>
              <a:rPr lang="zh-TW" altLang="en-US" sz="320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1</a:t>
            </a:r>
            <a:r>
              <a:rPr lang="en-US" altLang="zh-TW" sz="320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4.</a:t>
            </a:r>
            <a:r>
              <a:rPr lang="zh-TW" altLang="en-US" sz="320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陳琳：</a:t>
            </a:r>
            <a:r>
              <a:rPr lang="zh-TW" altLang="en-US" sz="3200" b="0">
                <a:latin typeface="標楷體" pitchFamily="65" charset="-120"/>
                <a:ea typeface="標楷體" pitchFamily="65" charset="-120"/>
              </a:rPr>
              <a:t>字孔璋，東漢廣陵射陽（今江蘇省寶</a:t>
            </a:r>
          </a:p>
          <a:p>
            <a:pPr marL="355600" indent="-355600"/>
            <a:r>
              <a:rPr lang="zh-TW" altLang="en-US" sz="3200" b="0">
                <a:latin typeface="標楷體" pitchFamily="65" charset="-120"/>
                <a:ea typeface="標楷體" pitchFamily="65" charset="-120"/>
              </a:rPr>
              <a:t>   應縣）人。曹操的軍國書檄　（官方文書）</a:t>
            </a:r>
          </a:p>
          <a:p>
            <a:pPr marL="355600" indent="-355600"/>
            <a:r>
              <a:rPr lang="zh-TW" altLang="en-US" sz="3200" b="0">
                <a:latin typeface="標楷體" pitchFamily="65" charset="-120"/>
                <a:ea typeface="標楷體" pitchFamily="65" charset="-120"/>
              </a:rPr>
              <a:t>   多出自其手，今存</a:t>
            </a:r>
            <a:r>
              <a:rPr lang="zh-TW" altLang="zh-TW" sz="3200" b="0">
                <a:latin typeface="標楷體" pitchFamily="65" charset="-120"/>
                <a:ea typeface="標楷體" pitchFamily="65" charset="-120"/>
              </a:rPr>
              <a:t>《</a:t>
            </a:r>
            <a:r>
              <a:rPr lang="zh-TW" altLang="en-US" sz="3200" b="0">
                <a:latin typeface="標楷體" pitchFamily="65" charset="-120"/>
                <a:ea typeface="標楷體" pitchFamily="65" charset="-120"/>
              </a:rPr>
              <a:t>陳記室集</a:t>
            </a:r>
            <a:r>
              <a:rPr lang="zh-TW" altLang="zh-TW" sz="3200" b="0">
                <a:latin typeface="標楷體" pitchFamily="65" charset="-120"/>
                <a:ea typeface="標楷體" pitchFamily="65" charset="-120"/>
              </a:rPr>
              <a:t>》</a:t>
            </a:r>
            <a:r>
              <a:rPr lang="zh-TW" altLang="en-US" sz="3200" b="0"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sz="3200" b="0">
              <a:latin typeface="標楷體" pitchFamily="65" charset="-120"/>
              <a:ea typeface="標楷體" pitchFamily="65" charset="-120"/>
            </a:endParaRPr>
          </a:p>
          <a:p>
            <a:pPr marL="355600" indent="-355600"/>
            <a:r>
              <a:rPr lang="zh-TW" altLang="en-US" sz="320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1</a:t>
            </a:r>
            <a:r>
              <a:rPr lang="en-US" altLang="zh-TW" sz="320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5.</a:t>
            </a:r>
            <a:r>
              <a:rPr lang="zh-TW" altLang="en-US" sz="320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王粲：</a:t>
            </a:r>
            <a:r>
              <a:rPr lang="zh-TW" altLang="en-US" sz="3200" b="0">
                <a:latin typeface="標楷體" pitchFamily="65" charset="-120"/>
                <a:ea typeface="標楷體" pitchFamily="65" charset="-120"/>
              </a:rPr>
              <a:t>字仲宣，東漢山陽高平（今山東省鄒</a:t>
            </a:r>
          </a:p>
          <a:p>
            <a:pPr marL="355600" indent="-355600"/>
            <a:r>
              <a:rPr lang="zh-TW" altLang="en-US" sz="3200" b="0">
                <a:latin typeface="標楷體" pitchFamily="65" charset="-120"/>
                <a:ea typeface="標楷體" pitchFamily="65" charset="-120"/>
              </a:rPr>
              <a:t>   城市）人。初依劉表，後歸曹操，今存</a:t>
            </a:r>
            <a:r>
              <a:rPr lang="en-US" altLang="zh-TW" sz="3200" b="0">
                <a:latin typeface="標楷體" pitchFamily="65" charset="-120"/>
                <a:ea typeface="標楷體" pitchFamily="65" charset="-120"/>
              </a:rPr>
              <a:t>《</a:t>
            </a:r>
            <a:r>
              <a:rPr lang="zh-TW" altLang="en-US" sz="3200" b="0">
                <a:latin typeface="標楷體" pitchFamily="65" charset="-120"/>
                <a:ea typeface="標楷體" pitchFamily="65" charset="-120"/>
              </a:rPr>
              <a:t>王</a:t>
            </a:r>
          </a:p>
          <a:p>
            <a:pPr marL="355600" indent="-355600"/>
            <a:r>
              <a:rPr lang="zh-TW" altLang="en-US" sz="3200" b="0">
                <a:latin typeface="標楷體" pitchFamily="65" charset="-120"/>
                <a:ea typeface="標楷體" pitchFamily="65" charset="-120"/>
              </a:rPr>
              <a:t>   侍中集</a:t>
            </a:r>
            <a:r>
              <a:rPr lang="en-US" altLang="zh-TW" sz="3200" b="0">
                <a:latin typeface="標楷體" pitchFamily="65" charset="-120"/>
                <a:ea typeface="標楷體" pitchFamily="65" charset="-120"/>
              </a:rPr>
              <a:t>》</a:t>
            </a:r>
            <a:r>
              <a:rPr lang="zh-TW" altLang="en-US" sz="3200" b="0"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sz="3200" b="0">
              <a:latin typeface="標楷體" pitchFamily="65" charset="-120"/>
              <a:ea typeface="標楷體" pitchFamily="65" charset="-120"/>
            </a:endParaRPr>
          </a:p>
          <a:p>
            <a:pPr marL="355600" indent="-355600"/>
            <a:r>
              <a:rPr lang="zh-TW" altLang="en-US" sz="320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1</a:t>
            </a:r>
            <a:r>
              <a:rPr lang="en-US" altLang="zh-TW" sz="320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6.</a:t>
            </a:r>
            <a:r>
              <a:rPr lang="zh-TW" altLang="zh-TW" sz="320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徐幹：</a:t>
            </a:r>
            <a:r>
              <a:rPr lang="zh-TW" altLang="zh-TW" sz="3200" b="0">
                <a:latin typeface="標楷體" pitchFamily="65" charset="-120"/>
                <a:ea typeface="標楷體" pitchFamily="65" charset="-120"/>
              </a:rPr>
              <a:t>字偉長，東漢北海劇（今山東省壽光</a:t>
            </a:r>
            <a:endParaRPr lang="zh-TW" altLang="en-US" sz="3200" b="0">
              <a:latin typeface="標楷體" pitchFamily="65" charset="-120"/>
              <a:ea typeface="標楷體" pitchFamily="65" charset="-120"/>
            </a:endParaRPr>
          </a:p>
          <a:p>
            <a:pPr marL="355600" indent="-355600"/>
            <a:r>
              <a:rPr lang="zh-TW" altLang="zh-TW" sz="3200" b="0">
                <a:latin typeface="標楷體" pitchFamily="65" charset="-120"/>
                <a:ea typeface="標楷體" pitchFamily="65" charset="-120"/>
              </a:rPr>
              <a:t>   市）人。今存</a:t>
            </a:r>
            <a:r>
              <a:rPr lang="en-US" altLang="zh-TW" sz="3200" b="0">
                <a:latin typeface="標楷體" pitchFamily="65" charset="-120"/>
                <a:ea typeface="標楷體" pitchFamily="65" charset="-120"/>
              </a:rPr>
              <a:t>《</a:t>
            </a:r>
            <a:r>
              <a:rPr lang="zh-TW" altLang="zh-TW" sz="3200" b="0">
                <a:latin typeface="標楷體" pitchFamily="65" charset="-120"/>
                <a:ea typeface="標楷體" pitchFamily="65" charset="-120"/>
              </a:rPr>
              <a:t>徐偉長集</a:t>
            </a:r>
            <a:r>
              <a:rPr lang="en-US" altLang="zh-TW" sz="3200" b="0">
                <a:latin typeface="標楷體" pitchFamily="65" charset="-120"/>
                <a:ea typeface="標楷體" pitchFamily="65" charset="-120"/>
              </a:rPr>
              <a:t>》</a:t>
            </a:r>
            <a:r>
              <a:rPr lang="zh-TW" altLang="zh-TW" sz="3200" b="0">
                <a:latin typeface="標楷體" pitchFamily="65" charset="-120"/>
                <a:ea typeface="標楷體" pitchFamily="65" charset="-120"/>
              </a:rPr>
              <a:t>，並著有</a:t>
            </a:r>
            <a:r>
              <a:rPr lang="en-US" altLang="zh-TW" sz="3200" b="0">
                <a:latin typeface="標楷體" pitchFamily="65" charset="-120"/>
                <a:ea typeface="標楷體" pitchFamily="65" charset="-120"/>
              </a:rPr>
              <a:t>《</a:t>
            </a:r>
            <a:r>
              <a:rPr lang="zh-TW" altLang="zh-TW" sz="3200" b="0">
                <a:latin typeface="標楷體" pitchFamily="65" charset="-120"/>
                <a:ea typeface="標楷體" pitchFamily="65" charset="-120"/>
              </a:rPr>
              <a:t>中論</a:t>
            </a:r>
            <a:endParaRPr lang="zh-TW" altLang="en-US" sz="3200" b="0">
              <a:latin typeface="標楷體" pitchFamily="65" charset="-120"/>
              <a:ea typeface="標楷體" pitchFamily="65" charset="-120"/>
            </a:endParaRPr>
          </a:p>
          <a:p>
            <a:pPr marL="355600" indent="-355600"/>
            <a:r>
              <a:rPr lang="zh-TW" altLang="zh-TW" sz="3200" b="0"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sz="3200" b="0">
                <a:latin typeface="標楷體" pitchFamily="65" charset="-120"/>
                <a:ea typeface="標楷體" pitchFamily="65" charset="-120"/>
              </a:rPr>
              <a:t>  </a:t>
            </a:r>
            <a:r>
              <a:rPr lang="en-US" altLang="zh-TW" sz="3200" b="0">
                <a:latin typeface="標楷體" pitchFamily="65" charset="-120"/>
                <a:ea typeface="標楷體" pitchFamily="65" charset="-120"/>
              </a:rPr>
              <a:t>》</a:t>
            </a:r>
            <a:r>
              <a:rPr lang="zh-TW" altLang="zh-TW" sz="3200" b="0">
                <a:latin typeface="標楷體" pitchFamily="65" charset="-120"/>
                <a:ea typeface="標楷體" pitchFamily="65" charset="-120"/>
              </a:rPr>
              <a:t>二十篇。</a:t>
            </a:r>
          </a:p>
          <a:p>
            <a:pPr marL="355600" indent="-355600"/>
            <a:endParaRPr lang="zh-TW" altLang="zh-TW" sz="3200" b="0">
              <a:latin typeface="標楷體" pitchFamily="65" charset="-120"/>
              <a:ea typeface="標楷體" pitchFamily="65" charset="-120"/>
            </a:endParaRPr>
          </a:p>
        </p:txBody>
      </p:sp>
      <p:grpSp>
        <p:nvGrpSpPr>
          <p:cNvPr id="84996" name="Group 5"/>
          <p:cNvGrpSpPr>
            <a:grpSpLocks/>
          </p:cNvGrpSpPr>
          <p:nvPr/>
        </p:nvGrpSpPr>
        <p:grpSpPr bwMode="auto">
          <a:xfrm>
            <a:off x="5795963" y="1628775"/>
            <a:ext cx="431800" cy="390525"/>
            <a:chOff x="3470" y="1616"/>
            <a:chExt cx="272" cy="246"/>
          </a:xfrm>
        </p:grpSpPr>
        <p:sp>
          <p:nvSpPr>
            <p:cNvPr id="84998" name="文字方塊 6"/>
            <p:cNvSpPr txBox="1">
              <a:spLocks noChangeArrowheads="1"/>
            </p:cNvSpPr>
            <p:nvPr/>
          </p:nvSpPr>
          <p:spPr bwMode="auto">
            <a:xfrm>
              <a:off x="3470" y="1616"/>
              <a:ext cx="231" cy="2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>
              <a:spAutoFit/>
            </a:bodyPr>
            <a:lstStyle>
              <a:lvl1pPr>
                <a:defRPr kumimoji="1" sz="20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1pPr>
              <a:lvl2pPr marL="742950" indent="-285750">
                <a:defRPr kumimoji="1" sz="28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2pPr>
              <a:lvl3pPr marL="1143000" indent="-228600">
                <a:defRPr kumimoji="1" sz="16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3pPr>
              <a:lvl4pPr marL="1600200" indent="-228600">
                <a:defRPr kumimoji="1" sz="14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4pPr>
              <a:lvl5pPr marL="2057400" indent="-22860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5pPr>
              <a:lvl6pPr marL="25146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6pPr>
              <a:lvl7pPr marL="29718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7pPr>
              <a:lvl8pPr marL="34290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8pPr>
              <a:lvl9pPr marL="38862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9pPr>
            </a:lstStyle>
            <a:p>
              <a:r>
                <a:rPr lang="zh-TW" altLang="en-US" sz="1200">
                  <a:solidFill>
                    <a:schemeClr val="tx1"/>
                  </a:solidFill>
                  <a:latin typeface="Arial" pitchFamily="34" charset="0"/>
                  <a:ea typeface="標楷體" pitchFamily="65" charset="-120"/>
                </a:rPr>
                <a:t>ㄒㄧ</a:t>
              </a:r>
            </a:p>
          </p:txBody>
        </p:sp>
        <p:pic>
          <p:nvPicPr>
            <p:cNvPr id="84999" name="Picture 43" descr="D:\City\公事\THE PEOPLE\10202\102-PPT-II修訂\注音ICON\黑-二聲-小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6" y="1661"/>
              <a:ext cx="136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4997" name="圖片 5" descr="下方ICON-關閉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6492875"/>
            <a:ext cx="8461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直排文字版面配置區 4"/>
          <p:cNvSpPr>
            <a:spLocks/>
          </p:cNvSpPr>
          <p:nvPr/>
        </p:nvSpPr>
        <p:spPr bwMode="auto">
          <a:xfrm>
            <a:off x="755650" y="1700213"/>
            <a:ext cx="641985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/>
          <a:lstStyle/>
          <a:p>
            <a:pPr marL="273050" indent="-228600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None/>
            </a:pPr>
            <a:r>
              <a:rPr kumimoji="0" lang="zh-TW" altLang="en-US" sz="3600">
                <a:solidFill>
                  <a:srgbClr val="009999"/>
                </a:solidFill>
                <a:latin typeface="標楷體" pitchFamily="65" charset="-120"/>
                <a:ea typeface="標楷體" pitchFamily="65" charset="-120"/>
              </a:rPr>
              <a:t>一、</a:t>
            </a:r>
            <a:r>
              <a:rPr kumimoji="0" lang="zh-TW" altLang="en-US" sz="3600">
                <a:solidFill>
                  <a:srgbClr val="009999"/>
                </a:solidFill>
                <a:latin typeface="標楷體" pitchFamily="65" charset="-120"/>
                <a:ea typeface="標楷體" pitchFamily="65" charset="-120"/>
                <a:hlinkClick r:id="rId4" action="ppaction://hlinksldjump"/>
              </a:rPr>
              <a:t>文章題解</a:t>
            </a:r>
            <a:endParaRPr kumimoji="0" lang="zh-TW" altLang="en-US" sz="3600">
              <a:solidFill>
                <a:srgbClr val="009999"/>
              </a:solidFill>
              <a:latin typeface="標楷體" pitchFamily="65" charset="-120"/>
              <a:ea typeface="標楷體" pitchFamily="65" charset="-120"/>
            </a:endParaRPr>
          </a:p>
          <a:p>
            <a:pPr marL="273050" indent="-228600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None/>
            </a:pPr>
            <a:r>
              <a:rPr kumimoji="0" lang="zh-TW" altLang="en-US" sz="3600">
                <a:solidFill>
                  <a:srgbClr val="009999"/>
                </a:solidFill>
                <a:latin typeface="標楷體" pitchFamily="65" charset="-120"/>
                <a:ea typeface="標楷體" pitchFamily="65" charset="-120"/>
              </a:rPr>
              <a:t>二、</a:t>
            </a:r>
            <a:r>
              <a:rPr kumimoji="0" lang="zh-TW" altLang="en-US" sz="3600">
                <a:solidFill>
                  <a:srgbClr val="009999"/>
                </a:solidFill>
                <a:latin typeface="標楷體" pitchFamily="65" charset="-120"/>
                <a:ea typeface="標楷體" pitchFamily="65" charset="-120"/>
                <a:hlinkClick r:id="rId5" action="ppaction://hlinksldjump"/>
              </a:rPr>
              <a:t>作者介紹</a:t>
            </a:r>
            <a:endParaRPr kumimoji="0" lang="zh-TW" altLang="en-US" sz="3600">
              <a:solidFill>
                <a:srgbClr val="009999"/>
              </a:solidFill>
              <a:latin typeface="標楷體" pitchFamily="65" charset="-120"/>
              <a:ea typeface="標楷體" pitchFamily="65" charset="-120"/>
            </a:endParaRPr>
          </a:p>
          <a:p>
            <a:pPr marL="273050" indent="-228600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None/>
            </a:pPr>
            <a:r>
              <a:rPr kumimoji="0" lang="zh-TW" altLang="en-US" sz="3600">
                <a:solidFill>
                  <a:srgbClr val="009999"/>
                </a:solidFill>
                <a:latin typeface="標楷體" pitchFamily="65" charset="-120"/>
                <a:ea typeface="標楷體" pitchFamily="65" charset="-120"/>
              </a:rPr>
              <a:t>三、</a:t>
            </a:r>
            <a:r>
              <a:rPr kumimoji="0" lang="zh-TW" altLang="en-US" sz="3600">
                <a:solidFill>
                  <a:srgbClr val="009999"/>
                </a:solidFill>
                <a:latin typeface="標楷體" pitchFamily="65" charset="-120"/>
                <a:ea typeface="標楷體" pitchFamily="65" charset="-120"/>
                <a:hlinkClick r:id="rId6" action="ppaction://hlinksldjump"/>
              </a:rPr>
              <a:t>課文</a:t>
            </a:r>
            <a:endParaRPr kumimoji="0" lang="zh-TW" altLang="en-US" sz="3600">
              <a:solidFill>
                <a:srgbClr val="009999"/>
              </a:solidFill>
              <a:latin typeface="標楷體" pitchFamily="65" charset="-120"/>
              <a:ea typeface="標楷體" pitchFamily="65" charset="-120"/>
            </a:endParaRPr>
          </a:p>
          <a:p>
            <a:pPr marL="273050" indent="-228600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None/>
            </a:pPr>
            <a:r>
              <a:rPr kumimoji="0" lang="zh-TW" altLang="en-US" sz="3600">
                <a:solidFill>
                  <a:srgbClr val="009999"/>
                </a:solidFill>
                <a:latin typeface="標楷體" pitchFamily="65" charset="-120"/>
                <a:ea typeface="標楷體" pitchFamily="65" charset="-120"/>
              </a:rPr>
              <a:t>四、</a:t>
            </a:r>
            <a:r>
              <a:rPr kumimoji="0" lang="zh-TW" altLang="en-US" sz="3600">
                <a:solidFill>
                  <a:srgbClr val="009999"/>
                </a:solidFill>
                <a:latin typeface="標楷體" pitchFamily="65" charset="-120"/>
                <a:ea typeface="標楷體" pitchFamily="65" charset="-120"/>
                <a:hlinkClick r:id="rId7" action="ppaction://hlinksldjump"/>
              </a:rPr>
              <a:t>結構表</a:t>
            </a:r>
            <a:endParaRPr kumimoji="0" lang="zh-TW" altLang="en-US" sz="3600">
              <a:solidFill>
                <a:srgbClr val="009999"/>
              </a:solidFill>
              <a:latin typeface="標楷體" pitchFamily="65" charset="-120"/>
              <a:ea typeface="標楷體" pitchFamily="65" charset="-120"/>
            </a:endParaRPr>
          </a:p>
          <a:p>
            <a:pPr marL="273050" indent="-228600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None/>
            </a:pPr>
            <a:r>
              <a:rPr kumimoji="0" lang="zh-TW" altLang="en-US" sz="3600">
                <a:solidFill>
                  <a:srgbClr val="009999"/>
                </a:solidFill>
                <a:latin typeface="標楷體" pitchFamily="65" charset="-120"/>
                <a:ea typeface="標楷體" pitchFamily="65" charset="-120"/>
              </a:rPr>
              <a:t>五、</a:t>
            </a:r>
            <a:r>
              <a:rPr kumimoji="0" lang="zh-TW" altLang="en-US" sz="3600">
                <a:solidFill>
                  <a:srgbClr val="009999"/>
                </a:solidFill>
                <a:latin typeface="標楷體" pitchFamily="65" charset="-120"/>
                <a:ea typeface="標楷體" pitchFamily="65" charset="-120"/>
                <a:hlinkClick r:id="rId8" action="ppaction://hlinksldjump"/>
              </a:rPr>
              <a:t>課文賞析</a:t>
            </a:r>
            <a:endParaRPr kumimoji="0" lang="zh-TW" altLang="en-US" sz="3600">
              <a:solidFill>
                <a:srgbClr val="009999"/>
              </a:solidFill>
              <a:latin typeface="標楷體" pitchFamily="65" charset="-120"/>
              <a:ea typeface="標楷體" pitchFamily="65" charset="-120"/>
            </a:endParaRPr>
          </a:p>
          <a:p>
            <a:pPr marL="273050" indent="-228600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None/>
            </a:pPr>
            <a:r>
              <a:rPr kumimoji="0" lang="zh-TW" altLang="en-US" sz="3600">
                <a:solidFill>
                  <a:srgbClr val="009999"/>
                </a:solidFill>
                <a:latin typeface="標楷體" pitchFamily="65" charset="-120"/>
                <a:ea typeface="標楷體" pitchFamily="65" charset="-120"/>
              </a:rPr>
              <a:t>六、</a:t>
            </a:r>
            <a:r>
              <a:rPr kumimoji="0" lang="zh-TW" altLang="en-US" sz="3600">
                <a:solidFill>
                  <a:srgbClr val="009999"/>
                </a:solidFill>
                <a:latin typeface="標楷體" pitchFamily="65" charset="-120"/>
                <a:ea typeface="標楷體" pitchFamily="65" charset="-120"/>
                <a:hlinkClick r:id="rId9" action="ppaction://hlinksldjump"/>
              </a:rPr>
              <a:t>問題討論</a:t>
            </a:r>
            <a:endParaRPr kumimoji="0" lang="zh-TW" altLang="en-US" sz="3600">
              <a:solidFill>
                <a:srgbClr val="009999"/>
              </a:solidFill>
              <a:latin typeface="標楷體" pitchFamily="65" charset="-120"/>
              <a:ea typeface="標楷體" pitchFamily="65" charset="-120"/>
            </a:endParaRPr>
          </a:p>
          <a:p>
            <a:pPr marL="273050" indent="-228600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None/>
            </a:pPr>
            <a:r>
              <a:rPr kumimoji="0" lang="zh-TW" altLang="en-US" sz="3600">
                <a:solidFill>
                  <a:srgbClr val="009999"/>
                </a:solidFill>
                <a:latin typeface="標楷體" pitchFamily="65" charset="-120"/>
                <a:ea typeface="標楷體" pitchFamily="65" charset="-120"/>
              </a:rPr>
              <a:t>七、</a:t>
            </a:r>
            <a:r>
              <a:rPr kumimoji="0" lang="zh-TW" altLang="en-US" sz="3600">
                <a:solidFill>
                  <a:srgbClr val="009999"/>
                </a:solidFill>
                <a:latin typeface="標楷體" pitchFamily="65" charset="-120"/>
                <a:ea typeface="標楷體" pitchFamily="65" charset="-120"/>
                <a:hlinkClick r:id="rId10" action="ppaction://hlinksldjump"/>
              </a:rPr>
              <a:t>應用練習</a:t>
            </a:r>
            <a:endParaRPr kumimoji="0" lang="zh-TW" altLang="en-US" sz="3600">
              <a:solidFill>
                <a:srgbClr val="009999"/>
              </a:solidFill>
              <a:latin typeface="標楷體" pitchFamily="65" charset="-120"/>
              <a:ea typeface="標楷體" pitchFamily="65" charset="-120"/>
            </a:endParaRPr>
          </a:p>
          <a:p>
            <a:pPr marL="273050" indent="-228600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None/>
            </a:pPr>
            <a:r>
              <a:rPr kumimoji="0" lang="zh-TW" altLang="en-US" sz="3600">
                <a:solidFill>
                  <a:srgbClr val="009999"/>
                </a:solidFill>
                <a:latin typeface="標楷體" pitchFamily="65" charset="-120"/>
                <a:ea typeface="標楷體" pitchFamily="65" charset="-120"/>
              </a:rPr>
              <a:t>八、</a:t>
            </a:r>
            <a:r>
              <a:rPr kumimoji="0" lang="zh-TW" altLang="en-US" sz="3600">
                <a:solidFill>
                  <a:srgbClr val="009999"/>
                </a:solidFill>
                <a:latin typeface="標楷體" pitchFamily="65" charset="-120"/>
                <a:ea typeface="標楷體" pitchFamily="65" charset="-120"/>
                <a:hlinkClick r:id="rId11" action="ppaction://hlinksldjump"/>
              </a:rPr>
              <a:t>統測精選</a:t>
            </a:r>
            <a:endParaRPr kumimoji="0" lang="zh-TW" altLang="en-US" sz="3600">
              <a:solidFill>
                <a:srgbClr val="009999"/>
              </a:solidFill>
              <a:latin typeface="標楷體" pitchFamily="65" charset="-120"/>
              <a:ea typeface="標楷體" pitchFamily="65" charset="-120"/>
            </a:endParaRPr>
          </a:p>
          <a:p>
            <a:pPr marL="273050" indent="-228600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None/>
            </a:pPr>
            <a:r>
              <a:rPr kumimoji="0" lang="zh-TW" altLang="en-US" sz="3600">
                <a:solidFill>
                  <a:srgbClr val="009999"/>
                </a:solidFill>
                <a:latin typeface="標楷體" pitchFamily="65" charset="-120"/>
                <a:ea typeface="標楷體" pitchFamily="65" charset="-120"/>
              </a:rPr>
              <a:t>九、</a:t>
            </a:r>
            <a:r>
              <a:rPr kumimoji="0" lang="zh-TW" altLang="en-US" sz="3600">
                <a:solidFill>
                  <a:srgbClr val="009999"/>
                </a:solidFill>
                <a:latin typeface="標楷體" pitchFamily="65" charset="-120"/>
                <a:ea typeface="標楷體" pitchFamily="65" charset="-120"/>
                <a:hlinkClick r:id="rId12" action="ppaction://hlinksldjump"/>
              </a:rPr>
              <a:t>延伸閱讀</a:t>
            </a:r>
            <a:endParaRPr kumimoji="0" lang="zh-TW" altLang="en-US" sz="3600">
              <a:solidFill>
                <a:srgbClr val="009999"/>
              </a:solidFill>
              <a:latin typeface="標楷體" pitchFamily="65" charset="-120"/>
              <a:ea typeface="標楷體" pitchFamily="65" charset="-120"/>
            </a:endParaRPr>
          </a:p>
          <a:p>
            <a:pPr marL="273050" indent="-228600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None/>
            </a:pPr>
            <a:r>
              <a:rPr kumimoji="0" lang="zh-TW" altLang="en-US" sz="3600">
                <a:solidFill>
                  <a:srgbClr val="009999"/>
                </a:solidFill>
                <a:latin typeface="標楷體" pitchFamily="65" charset="-120"/>
                <a:ea typeface="標楷體" pitchFamily="65" charset="-120"/>
              </a:rPr>
              <a:t>十、</a:t>
            </a:r>
            <a:r>
              <a:rPr kumimoji="0" lang="zh-TW" altLang="en-US" sz="3600">
                <a:solidFill>
                  <a:srgbClr val="009999"/>
                </a:solidFill>
                <a:latin typeface="標楷體" pitchFamily="65" charset="-120"/>
                <a:ea typeface="標楷體" pitchFamily="65" charset="-120"/>
                <a:hlinkClick r:id="rId13" action="ppaction://hlinksldjump"/>
              </a:rPr>
              <a:t>網路資源</a:t>
            </a:r>
            <a:endParaRPr kumimoji="0" lang="zh-TW" altLang="en-US" sz="3600">
              <a:solidFill>
                <a:srgbClr val="009999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1507" name="直排標題 3"/>
          <p:cNvSpPr txBox="1">
            <a:spLocks/>
          </p:cNvSpPr>
          <p:nvPr/>
        </p:nvSpPr>
        <p:spPr bwMode="auto">
          <a:xfrm>
            <a:off x="7812088" y="333375"/>
            <a:ext cx="1090612" cy="585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anchor="ctr"/>
          <a:lstStyle>
            <a:lvl1pPr>
              <a:defRPr sz="20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1pPr>
            <a:lvl2pPr marL="742950" indent="-285750">
              <a:defRPr sz="28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2pPr>
            <a:lvl3pPr marL="1143000" indent="-228600">
              <a:defRPr sz="16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3pPr>
            <a:lvl4pPr marL="1600200" indent="-228600">
              <a:defRPr sz="14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4pPr>
            <a:lvl5pPr marL="2057400" indent="-228600"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9pPr>
          </a:lstStyle>
          <a:p>
            <a:pPr algn="ctr"/>
            <a:r>
              <a:rPr lang="zh-TW" altLang="en-US" sz="4400">
                <a:solidFill>
                  <a:schemeClr val="bg1"/>
                </a:solidFill>
                <a:latin typeface="標楷體" pitchFamily="65" charset="-120"/>
              </a:rPr>
              <a:t>目錄</a:t>
            </a:r>
          </a:p>
        </p:txBody>
      </p:sp>
    </p:spTree>
  </p:cSld>
  <p:clrMapOvr>
    <a:masterClrMapping/>
  </p:clrMapOvr>
  <p:transition spd="slow" advClick="0">
    <p:randomBar dir="vert"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分頁底圖-注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913"/>
            <a:ext cx="9144000" cy="101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19" name="矩形 1"/>
          <p:cNvSpPr>
            <a:spLocks noChangeArrowheads="1"/>
          </p:cNvSpPr>
          <p:nvPr/>
        </p:nvSpPr>
        <p:spPr bwMode="auto">
          <a:xfrm>
            <a:off x="250825" y="981075"/>
            <a:ext cx="8893175" cy="301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55600" indent="-355600" eaLnBrk="0"/>
            <a:r>
              <a:rPr lang="zh-TW" altLang="zh-TW" sz="320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17.阮</a:t>
            </a:r>
            <a:r>
              <a:rPr lang="zh-TW" altLang="en-US" sz="320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　</a:t>
            </a:r>
            <a:r>
              <a:rPr lang="zh-TW" altLang="zh-TW" sz="320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瑀　：</a:t>
            </a:r>
            <a:r>
              <a:rPr lang="zh-TW" altLang="zh-TW" sz="3200" b="0">
                <a:latin typeface="標楷體" pitchFamily="65" charset="-120"/>
                <a:ea typeface="標楷體" pitchFamily="65" charset="-120"/>
              </a:rPr>
              <a:t>字元瑜，東漢陳留尉氏（今河南</a:t>
            </a:r>
            <a:endParaRPr lang="zh-TW" altLang="en-US" sz="3200" b="0">
              <a:latin typeface="標楷體" pitchFamily="65" charset="-120"/>
              <a:ea typeface="標楷體" pitchFamily="65" charset="-120"/>
            </a:endParaRPr>
          </a:p>
          <a:p>
            <a:pPr marL="355600" indent="-355600" eaLnBrk="0"/>
            <a:r>
              <a:rPr lang="zh-TW" altLang="en-US" sz="3200" b="0">
                <a:latin typeface="標楷體" pitchFamily="65" charset="-120"/>
                <a:ea typeface="標楷體" pitchFamily="65" charset="-120"/>
              </a:rPr>
              <a:t>   </a:t>
            </a:r>
            <a:r>
              <a:rPr lang="zh-TW" altLang="zh-TW" sz="3200" b="0">
                <a:latin typeface="標楷體" pitchFamily="65" charset="-120"/>
                <a:ea typeface="標楷體" pitchFamily="65" charset="-120"/>
              </a:rPr>
              <a:t>省尉氏縣）人。今存《阮元瑜集》。</a:t>
            </a:r>
          </a:p>
          <a:p>
            <a:pPr marL="355600" indent="-355600" eaLnBrk="0"/>
            <a:r>
              <a:rPr lang="zh-TW" altLang="zh-TW" sz="320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18.應瑒：</a:t>
            </a:r>
            <a:r>
              <a:rPr lang="zh-TW" altLang="zh-TW" sz="3200" b="0">
                <a:latin typeface="標楷體" pitchFamily="65" charset="-120"/>
                <a:ea typeface="標楷體" pitchFamily="65" charset="-120"/>
              </a:rPr>
              <a:t>字德璉，東漢汝南南頓（今河南省汝</a:t>
            </a:r>
            <a:endParaRPr lang="zh-TW" altLang="en-US" sz="3200" b="0">
              <a:latin typeface="標楷體" pitchFamily="65" charset="-120"/>
              <a:ea typeface="標楷體" pitchFamily="65" charset="-120"/>
            </a:endParaRPr>
          </a:p>
          <a:p>
            <a:pPr marL="355600" indent="-355600" eaLnBrk="0"/>
            <a:r>
              <a:rPr lang="zh-TW" altLang="zh-TW" sz="3200" b="0">
                <a:latin typeface="標楷體" pitchFamily="65" charset="-120"/>
                <a:ea typeface="標楷體" pitchFamily="65" charset="-120"/>
              </a:rPr>
              <a:t>   南縣）人。今存《應德璉集》。</a:t>
            </a:r>
          </a:p>
          <a:p>
            <a:pPr marL="355600" indent="-355600" eaLnBrk="0"/>
            <a:r>
              <a:rPr lang="zh-TW" altLang="zh-TW" sz="320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19.</a:t>
            </a:r>
            <a:r>
              <a:rPr lang="zh-TW" altLang="en-US" sz="320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劉楨：</a:t>
            </a:r>
            <a:r>
              <a:rPr lang="zh-TW" altLang="en-US" sz="3200" b="0">
                <a:latin typeface="標楷體" pitchFamily="65" charset="-120"/>
                <a:ea typeface="標楷體" pitchFamily="65" charset="-120"/>
              </a:rPr>
              <a:t>字公幹，東漢東平寧陽（今山東省寧</a:t>
            </a:r>
          </a:p>
          <a:p>
            <a:pPr marL="355600" indent="-355600" eaLnBrk="0"/>
            <a:r>
              <a:rPr lang="zh-TW" altLang="en-US" sz="3200" b="0">
                <a:latin typeface="標楷體" pitchFamily="65" charset="-120"/>
                <a:ea typeface="標楷體" pitchFamily="65" charset="-120"/>
              </a:rPr>
              <a:t>   陽縣）人。今存</a:t>
            </a:r>
            <a:r>
              <a:rPr lang="zh-TW" altLang="zh-TW" sz="3200" b="0">
                <a:latin typeface="標楷體" pitchFamily="65" charset="-120"/>
                <a:ea typeface="標楷體" pitchFamily="65" charset="-120"/>
              </a:rPr>
              <a:t>《</a:t>
            </a:r>
            <a:r>
              <a:rPr lang="zh-TW" altLang="en-US" sz="3200" b="0">
                <a:latin typeface="標楷體" pitchFamily="65" charset="-120"/>
                <a:ea typeface="標楷體" pitchFamily="65" charset="-120"/>
              </a:rPr>
              <a:t>劉公幹集</a:t>
            </a:r>
            <a:r>
              <a:rPr lang="zh-TW" altLang="zh-TW" sz="3200" b="0">
                <a:latin typeface="標楷體" pitchFamily="65" charset="-120"/>
                <a:ea typeface="標楷體" pitchFamily="65" charset="-120"/>
              </a:rPr>
              <a:t>》</a:t>
            </a:r>
            <a:r>
              <a:rPr lang="zh-TW" altLang="en-US" sz="3200" b="0">
                <a:latin typeface="標楷體" pitchFamily="65" charset="-120"/>
                <a:ea typeface="標楷體" pitchFamily="65" charset="-120"/>
              </a:rPr>
              <a:t>。</a:t>
            </a:r>
          </a:p>
        </p:txBody>
      </p:sp>
      <p:pic>
        <p:nvPicPr>
          <p:cNvPr id="86020" name="圖片 5" descr="下方ICON-關閉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6492875"/>
            <a:ext cx="8461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6021" name="Group 7"/>
          <p:cNvGrpSpPr>
            <a:grpSpLocks/>
          </p:cNvGrpSpPr>
          <p:nvPr/>
        </p:nvGrpSpPr>
        <p:grpSpPr bwMode="auto">
          <a:xfrm>
            <a:off x="1331913" y="981075"/>
            <a:ext cx="465137" cy="539750"/>
            <a:chOff x="612" y="981"/>
            <a:chExt cx="293" cy="340"/>
          </a:xfrm>
        </p:grpSpPr>
        <p:sp>
          <p:nvSpPr>
            <p:cNvPr id="86025" name="文字方塊 3"/>
            <p:cNvSpPr txBox="1">
              <a:spLocks noChangeArrowheads="1"/>
            </p:cNvSpPr>
            <p:nvPr/>
          </p:nvSpPr>
          <p:spPr bwMode="auto">
            <a:xfrm>
              <a:off x="612" y="981"/>
              <a:ext cx="231" cy="3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>
              <a:spAutoFit/>
            </a:bodyPr>
            <a:lstStyle>
              <a:lvl1pPr>
                <a:defRPr kumimoji="1" sz="20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1pPr>
              <a:lvl2pPr marL="742950" indent="-285750">
                <a:defRPr kumimoji="1" sz="28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2pPr>
              <a:lvl3pPr marL="1143000" indent="-228600">
                <a:defRPr kumimoji="1" sz="16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3pPr>
              <a:lvl4pPr marL="1600200" indent="-228600">
                <a:defRPr kumimoji="1" sz="14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4pPr>
              <a:lvl5pPr marL="2057400" indent="-22860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5pPr>
              <a:lvl6pPr marL="25146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6pPr>
              <a:lvl7pPr marL="29718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7pPr>
              <a:lvl8pPr marL="34290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8pPr>
              <a:lvl9pPr marL="38862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9pPr>
            </a:lstStyle>
            <a:p>
              <a:r>
                <a:rPr lang="zh-TW" altLang="en-US" sz="1200">
                  <a:solidFill>
                    <a:schemeClr val="tx1"/>
                  </a:solidFill>
                  <a:latin typeface="Arial" pitchFamily="34" charset="0"/>
                  <a:ea typeface="標楷體" pitchFamily="65" charset="-120"/>
                </a:rPr>
                <a:t>ㄖㄨㄢ</a:t>
              </a:r>
            </a:p>
          </p:txBody>
        </p:sp>
        <p:pic>
          <p:nvPicPr>
            <p:cNvPr id="86026" name="Picture 28" descr="D:\City\公事\THE PEOPLE\10202\102-PPT-II修訂\注音ICON\黑-三聲-小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9" y="1117"/>
              <a:ext cx="136" cy="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6022" name="Group 10"/>
          <p:cNvGrpSpPr>
            <a:grpSpLocks/>
          </p:cNvGrpSpPr>
          <p:nvPr/>
        </p:nvGrpSpPr>
        <p:grpSpPr bwMode="auto">
          <a:xfrm>
            <a:off x="2195513" y="1125538"/>
            <a:ext cx="431800" cy="314325"/>
            <a:chOff x="113" y="1071"/>
            <a:chExt cx="272" cy="198"/>
          </a:xfrm>
        </p:grpSpPr>
        <p:sp>
          <p:nvSpPr>
            <p:cNvPr id="86023" name="文字方塊 3"/>
            <p:cNvSpPr txBox="1">
              <a:spLocks noChangeArrowheads="1"/>
            </p:cNvSpPr>
            <p:nvPr/>
          </p:nvSpPr>
          <p:spPr bwMode="auto">
            <a:xfrm>
              <a:off x="113" y="1117"/>
              <a:ext cx="231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>
              <a:spAutoFit/>
            </a:bodyPr>
            <a:lstStyle>
              <a:lvl1pPr>
                <a:defRPr kumimoji="1" sz="20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1pPr>
              <a:lvl2pPr marL="742950" indent="-285750">
                <a:defRPr kumimoji="1" sz="28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2pPr>
              <a:lvl3pPr marL="1143000" indent="-228600">
                <a:defRPr kumimoji="1" sz="16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3pPr>
              <a:lvl4pPr marL="1600200" indent="-228600">
                <a:defRPr kumimoji="1" sz="14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4pPr>
              <a:lvl5pPr marL="2057400" indent="-22860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5pPr>
              <a:lvl6pPr marL="25146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6pPr>
              <a:lvl7pPr marL="29718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7pPr>
              <a:lvl8pPr marL="34290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8pPr>
              <a:lvl9pPr marL="38862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9pPr>
            </a:lstStyle>
            <a:p>
              <a:r>
                <a:rPr lang="zh-TW" altLang="en-US" sz="1200">
                  <a:solidFill>
                    <a:schemeClr val="tx1"/>
                  </a:solidFill>
                  <a:latin typeface="Arial" pitchFamily="34" charset="0"/>
                  <a:ea typeface="標楷體" pitchFamily="65" charset="-120"/>
                </a:rPr>
                <a:t>ㄩ</a:t>
              </a:r>
            </a:p>
          </p:txBody>
        </p:sp>
        <p:pic>
          <p:nvPicPr>
            <p:cNvPr id="86024" name="Picture 28" descr="D:\City\公事\THE PEOPLE\10202\102-PPT-II修訂\注音ICON\黑-三聲-小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" y="1071"/>
              <a:ext cx="136" cy="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分頁底圖-注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913"/>
            <a:ext cx="9144000" cy="101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3" name="矩形 1"/>
          <p:cNvSpPr>
            <a:spLocks noChangeArrowheads="1"/>
          </p:cNvSpPr>
          <p:nvPr/>
        </p:nvSpPr>
        <p:spPr bwMode="auto">
          <a:xfrm>
            <a:off x="250825" y="981075"/>
            <a:ext cx="8893175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55600" indent="-355600" eaLnBrk="0"/>
            <a:r>
              <a:rPr lang="zh-TW" altLang="zh-TW" sz="32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20.</a:t>
            </a:r>
            <a:r>
              <a:rPr lang="zh-TW" altLang="en-US" sz="32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七子：</a:t>
            </a:r>
            <a:r>
              <a:rPr lang="zh-TW" altLang="en-US" sz="3200" b="0" dirty="0">
                <a:latin typeface="標楷體" pitchFamily="65" charset="-120"/>
                <a:ea typeface="標楷體" pitchFamily="65" charset="-120"/>
              </a:rPr>
              <a:t>指以上七人。</a:t>
            </a:r>
            <a:r>
              <a:rPr lang="en-US" altLang="en-US" sz="3200" b="0" dirty="0">
                <a:latin typeface="標楷體" pitchFamily="65" charset="-120"/>
                <a:ea typeface="標楷體" pitchFamily="65" charset="-120"/>
              </a:rPr>
              <a:t>「</a:t>
            </a:r>
            <a:r>
              <a:rPr lang="zh-TW" altLang="en-US" sz="3200" b="0" dirty="0">
                <a:latin typeface="標楷體" pitchFamily="65" charset="-120"/>
                <a:ea typeface="標楷體" pitchFamily="65" charset="-120"/>
              </a:rPr>
              <a:t>七子</a:t>
            </a:r>
            <a:r>
              <a:rPr lang="en-US" altLang="en-US" sz="3200" b="0" dirty="0">
                <a:latin typeface="標楷體" pitchFamily="65" charset="-120"/>
                <a:ea typeface="標楷體" pitchFamily="65" charset="-120"/>
              </a:rPr>
              <a:t>」</a:t>
            </a:r>
            <a:r>
              <a:rPr lang="zh-TW" altLang="en-US" sz="3200" b="0" dirty="0">
                <a:latin typeface="標楷體" pitchFamily="65" charset="-120"/>
                <a:ea typeface="標楷體" pitchFamily="65" charset="-120"/>
              </a:rPr>
              <a:t>之稱始見於此</a:t>
            </a:r>
          </a:p>
          <a:p>
            <a:pPr marL="355600" indent="-355600" eaLnBrk="0"/>
            <a:r>
              <a:rPr lang="zh-TW" altLang="en-US" sz="3200" b="0" dirty="0">
                <a:latin typeface="標楷體" pitchFamily="65" charset="-120"/>
                <a:ea typeface="標楷體" pitchFamily="65" charset="-120"/>
              </a:rPr>
              <a:t>   ，即後世所謂</a:t>
            </a:r>
            <a:r>
              <a:rPr lang="en-US" altLang="en-US" sz="3200" b="0" dirty="0">
                <a:latin typeface="標楷體" pitchFamily="65" charset="-120"/>
                <a:ea typeface="標楷體" pitchFamily="65" charset="-120"/>
              </a:rPr>
              <a:t>「</a:t>
            </a:r>
            <a:r>
              <a:rPr lang="zh-TW" altLang="en-US" sz="3200" b="0" dirty="0">
                <a:latin typeface="標楷體" pitchFamily="65" charset="-120"/>
                <a:ea typeface="標楷體" pitchFamily="65" charset="-120"/>
              </a:rPr>
              <a:t>建安七子</a:t>
            </a:r>
            <a:r>
              <a:rPr lang="en-US" altLang="en-US" sz="3200" b="0" dirty="0">
                <a:latin typeface="標楷體" pitchFamily="65" charset="-120"/>
                <a:ea typeface="標楷體" pitchFamily="65" charset="-120"/>
              </a:rPr>
              <a:t>」</a:t>
            </a:r>
            <a:r>
              <a:rPr lang="zh-TW" altLang="en-US" sz="3200" b="0" dirty="0">
                <a:latin typeface="標楷體" pitchFamily="65" charset="-120"/>
                <a:ea typeface="標楷體" pitchFamily="65" charset="-120"/>
              </a:rPr>
              <a:t>。</a:t>
            </a:r>
          </a:p>
          <a:p>
            <a:pPr marL="355600" indent="-355600" eaLnBrk="0"/>
            <a:r>
              <a:rPr lang="zh-TW" altLang="zh-TW" sz="32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21.</a:t>
            </a:r>
            <a:r>
              <a:rPr lang="zh-TW" altLang="en-US" sz="32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於學無所遺於辭無所</a:t>
            </a:r>
            <a:r>
              <a:rPr lang="zh-TW" altLang="en-US" sz="3200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假　：</a:t>
            </a:r>
            <a:r>
              <a:rPr lang="zh-TW" altLang="en-US" sz="3200" b="0" dirty="0">
                <a:latin typeface="標楷體" pitchFamily="65" charset="-120"/>
                <a:ea typeface="標楷體" pitchFamily="65" charset="-120"/>
              </a:rPr>
              <a:t>在學問上無所</a:t>
            </a:r>
            <a:r>
              <a:rPr lang="zh-TW" altLang="en-US" sz="3200" b="0" dirty="0" smtClean="0">
                <a:latin typeface="標楷體" pitchFamily="65" charset="-120"/>
                <a:ea typeface="標楷體" pitchFamily="65" charset="-120"/>
              </a:rPr>
              <a:t>遺　</a:t>
            </a:r>
            <a:r>
              <a:rPr lang="zh-TW" altLang="en-US" sz="3200" b="0" dirty="0">
                <a:latin typeface="標楷體" pitchFamily="65" charset="-120"/>
                <a:ea typeface="標楷體" pitchFamily="65" charset="-120"/>
              </a:rPr>
              <a:t>　</a:t>
            </a:r>
            <a:endParaRPr lang="en-US" altLang="zh-TW" sz="3200" b="0" dirty="0" smtClean="0">
              <a:latin typeface="標楷體" pitchFamily="65" charset="-120"/>
              <a:ea typeface="標楷體" pitchFamily="65" charset="-120"/>
            </a:endParaRPr>
          </a:p>
          <a:p>
            <a:pPr marL="355600" indent="-355600" eaLnBrk="0"/>
            <a:r>
              <a:rPr lang="zh-TW" altLang="en-US" sz="3200" b="0" dirty="0">
                <a:latin typeface="標楷體" pitchFamily="65" charset="-120"/>
                <a:ea typeface="標楷體" pitchFamily="65" charset="-120"/>
              </a:rPr>
              <a:t>　 </a:t>
            </a:r>
            <a:r>
              <a:rPr lang="zh-TW" altLang="en-US" sz="3200" b="0" dirty="0" smtClean="0">
                <a:latin typeface="標楷體" pitchFamily="65" charset="-120"/>
                <a:ea typeface="標楷體" pitchFamily="65" charset="-120"/>
              </a:rPr>
              <a:t>漏，</a:t>
            </a:r>
            <a:r>
              <a:rPr lang="zh-TW" altLang="en-US" sz="3200" b="0" dirty="0">
                <a:latin typeface="標楷體" pitchFamily="65" charset="-120"/>
                <a:ea typeface="標楷體" pitchFamily="65" charset="-120"/>
              </a:rPr>
              <a:t>寫作文章不抄襲他人。辭，文辭、文章。</a:t>
            </a:r>
          </a:p>
          <a:p>
            <a:pPr marL="355600" indent="-355600" eaLnBrk="0"/>
            <a:r>
              <a:rPr lang="zh-TW" altLang="en-US" sz="3200" b="0" dirty="0">
                <a:latin typeface="標楷體" pitchFamily="65" charset="-120"/>
                <a:ea typeface="標楷體" pitchFamily="65" charset="-120"/>
              </a:rPr>
              <a:t>   假，借，此指沿襲、抄襲。</a:t>
            </a:r>
          </a:p>
        </p:txBody>
      </p:sp>
      <p:pic>
        <p:nvPicPr>
          <p:cNvPr id="87044" name="圖片 5" descr="下方ICON-關閉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6492875"/>
            <a:ext cx="8461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58"/>
          <p:cNvGrpSpPr>
            <a:grpSpLocks/>
          </p:cNvGrpSpPr>
          <p:nvPr/>
        </p:nvGrpSpPr>
        <p:grpSpPr bwMode="auto">
          <a:xfrm>
            <a:off x="5076056" y="1964819"/>
            <a:ext cx="465137" cy="539750"/>
            <a:chOff x="5012" y="3566"/>
            <a:chExt cx="293" cy="340"/>
          </a:xfrm>
        </p:grpSpPr>
        <p:sp>
          <p:nvSpPr>
            <p:cNvPr id="6" name="文字方塊 3"/>
            <p:cNvSpPr txBox="1">
              <a:spLocks noChangeArrowheads="1"/>
            </p:cNvSpPr>
            <p:nvPr/>
          </p:nvSpPr>
          <p:spPr bwMode="auto">
            <a:xfrm>
              <a:off x="5012" y="3566"/>
              <a:ext cx="231" cy="3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>
              <a:spAutoFit/>
            </a:bodyPr>
            <a:lstStyle>
              <a:lvl1pPr>
                <a:defRPr kumimoji="1" sz="20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1pPr>
              <a:lvl2pPr marL="742950" indent="-285750">
                <a:defRPr kumimoji="1" sz="28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2pPr>
              <a:lvl3pPr marL="1143000" indent="-228600">
                <a:defRPr kumimoji="1" sz="16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3pPr>
              <a:lvl4pPr marL="1600200" indent="-228600">
                <a:defRPr kumimoji="1" sz="14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4pPr>
              <a:lvl5pPr marL="2057400" indent="-22860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5pPr>
              <a:lvl6pPr marL="25146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6pPr>
              <a:lvl7pPr marL="29718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7pPr>
              <a:lvl8pPr marL="34290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8pPr>
              <a:lvl9pPr marL="38862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9pPr>
            </a:lstStyle>
            <a:p>
              <a:r>
                <a:rPr lang="zh-TW" altLang="en-US" sz="1200" dirty="0">
                  <a:solidFill>
                    <a:schemeClr val="tx1"/>
                  </a:solidFill>
                  <a:latin typeface="Arial" pitchFamily="34" charset="0"/>
                  <a:ea typeface="標楷體" pitchFamily="65" charset="-120"/>
                </a:rPr>
                <a:t>ㄐㄧㄚ</a:t>
              </a:r>
            </a:p>
          </p:txBody>
        </p:sp>
        <p:pic>
          <p:nvPicPr>
            <p:cNvPr id="7" name="Picture 28" descr="D:\City\公事\THE PEOPLE\10202\102-PPT-II修訂\注音ICON\黑-三聲-小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69" y="3685"/>
              <a:ext cx="136" cy="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分頁底圖-注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913"/>
            <a:ext cx="9144000" cy="101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67" name="矩形 1"/>
          <p:cNvSpPr>
            <a:spLocks noChangeArrowheads="1"/>
          </p:cNvSpPr>
          <p:nvPr/>
        </p:nvSpPr>
        <p:spPr bwMode="auto">
          <a:xfrm>
            <a:off x="250825" y="981075"/>
            <a:ext cx="8893175" cy="350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55600" indent="-355600"/>
            <a:r>
              <a:rPr lang="zh-TW" altLang="zh-TW" sz="320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22.</a:t>
            </a:r>
            <a:r>
              <a:rPr lang="zh-TW" altLang="en-US" sz="320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驥　騄　：</a:t>
            </a:r>
            <a:r>
              <a:rPr lang="zh-TW" altLang="en-US" sz="3200" b="0">
                <a:latin typeface="標楷體" pitchFamily="65" charset="-120"/>
                <a:ea typeface="標楷體" pitchFamily="65" charset="-120"/>
              </a:rPr>
              <a:t>古代良馬名，此比喻七子各具良</a:t>
            </a:r>
          </a:p>
          <a:p>
            <a:pPr marL="355600" indent="-355600"/>
            <a:r>
              <a:rPr lang="zh-TW" altLang="en-US" sz="3200" b="0">
                <a:latin typeface="標楷體" pitchFamily="65" charset="-120"/>
                <a:ea typeface="標楷體" pitchFamily="65" charset="-120"/>
              </a:rPr>
              <a:t>   才。</a:t>
            </a:r>
          </a:p>
          <a:p>
            <a:pPr marL="355600" indent="-355600"/>
            <a:r>
              <a:rPr lang="zh-TW" altLang="zh-TW" sz="320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23.</a:t>
            </a:r>
            <a:r>
              <a:rPr lang="zh-TW" altLang="en-US" sz="320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仰齊足而並馳：</a:t>
            </a:r>
            <a:r>
              <a:rPr lang="zh-TW" altLang="en-US" sz="3200" b="0">
                <a:latin typeface="標楷體" pitchFamily="65" charset="-120"/>
                <a:ea typeface="標楷體" pitchFamily="65" charset="-120"/>
              </a:rPr>
              <a:t>昂首齊步，並駕齊驅；比喻</a:t>
            </a:r>
          </a:p>
          <a:p>
            <a:pPr marL="355600" indent="-355600"/>
            <a:r>
              <a:rPr lang="zh-TW" altLang="en-US" sz="3200" b="0">
                <a:latin typeface="標楷體" pitchFamily="65" charset="-120"/>
                <a:ea typeface="標楷體" pitchFamily="65" charset="-120"/>
              </a:rPr>
              <a:t>   各恃其才，互不相讓。仰，昂首。</a:t>
            </a:r>
          </a:p>
          <a:p>
            <a:pPr marL="355600" indent="-355600"/>
            <a:r>
              <a:rPr lang="zh-TW" altLang="zh-TW" sz="320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24</a:t>
            </a:r>
            <a:r>
              <a:rPr lang="zh-TW" altLang="en-US" sz="320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.服：</a:t>
            </a:r>
            <a:r>
              <a:rPr lang="zh-TW" altLang="en-US" sz="3200" b="0">
                <a:latin typeface="標楷體" pitchFamily="65" charset="-120"/>
                <a:ea typeface="標楷體" pitchFamily="65" charset="-120"/>
              </a:rPr>
              <a:t>佩服。</a:t>
            </a:r>
          </a:p>
          <a:p>
            <a:pPr marL="355600" indent="-355600"/>
            <a:r>
              <a:rPr lang="zh-TW" altLang="en-US" sz="3200" b="0">
                <a:latin typeface="標楷體" pitchFamily="65" charset="-120"/>
                <a:ea typeface="標楷體" pitchFamily="65" charset="-120"/>
              </a:rPr>
              <a:t>    </a:t>
            </a:r>
            <a:r>
              <a:rPr lang="zh-TW" altLang="en-US" sz="2800" b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相，互相；另一說法，做單向解。</a:t>
            </a:r>
            <a:r>
              <a:rPr lang="zh-TW" altLang="en-US" sz="3200" b="0">
                <a:latin typeface="標楷體" pitchFamily="65" charset="-120"/>
                <a:ea typeface="標楷體" pitchFamily="65" charset="-120"/>
              </a:rPr>
              <a:t> </a:t>
            </a:r>
          </a:p>
          <a:p>
            <a:pPr marL="355600" indent="-355600"/>
            <a:r>
              <a:rPr lang="zh-TW" altLang="en-US" sz="320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2</a:t>
            </a:r>
            <a:r>
              <a:rPr lang="en-US" altLang="zh-TW" sz="320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5.</a:t>
            </a:r>
            <a:r>
              <a:rPr lang="zh-TW" altLang="zh-TW" sz="320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良難：</a:t>
            </a:r>
            <a:r>
              <a:rPr lang="zh-TW" altLang="zh-TW" sz="3200" b="0">
                <a:latin typeface="標楷體" pitchFamily="65" charset="-120"/>
                <a:ea typeface="標楷體" pitchFamily="65" charset="-120"/>
              </a:rPr>
              <a:t>確實很難。</a:t>
            </a:r>
          </a:p>
        </p:txBody>
      </p:sp>
      <p:pic>
        <p:nvPicPr>
          <p:cNvPr id="88068" name="圖片 5" descr="下方ICON-關閉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6492875"/>
            <a:ext cx="8461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8069" name="Group 7"/>
          <p:cNvGrpSpPr>
            <a:grpSpLocks/>
          </p:cNvGrpSpPr>
          <p:nvPr/>
        </p:nvGrpSpPr>
        <p:grpSpPr bwMode="auto">
          <a:xfrm>
            <a:off x="1331913" y="1093788"/>
            <a:ext cx="431800" cy="390525"/>
            <a:chOff x="476" y="1434"/>
            <a:chExt cx="272" cy="246"/>
          </a:xfrm>
        </p:grpSpPr>
        <p:sp>
          <p:nvSpPr>
            <p:cNvPr id="88076" name="文字方塊 4"/>
            <p:cNvSpPr txBox="1">
              <a:spLocks noChangeArrowheads="1"/>
            </p:cNvSpPr>
            <p:nvPr/>
          </p:nvSpPr>
          <p:spPr bwMode="auto">
            <a:xfrm>
              <a:off x="476" y="1434"/>
              <a:ext cx="231" cy="2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>
              <a:spAutoFit/>
            </a:bodyPr>
            <a:lstStyle>
              <a:lvl1pPr>
                <a:defRPr kumimoji="1" sz="20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1pPr>
              <a:lvl2pPr marL="742950" indent="-285750">
                <a:defRPr kumimoji="1" sz="28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2pPr>
              <a:lvl3pPr marL="1143000" indent="-228600">
                <a:defRPr kumimoji="1" sz="16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3pPr>
              <a:lvl4pPr marL="1600200" indent="-228600">
                <a:defRPr kumimoji="1" sz="14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4pPr>
              <a:lvl5pPr marL="2057400" indent="-22860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5pPr>
              <a:lvl6pPr marL="25146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6pPr>
              <a:lvl7pPr marL="29718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7pPr>
              <a:lvl8pPr marL="34290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8pPr>
              <a:lvl9pPr marL="38862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9pPr>
            </a:lstStyle>
            <a:p>
              <a:r>
                <a:rPr kumimoji="0" lang="zh-TW" altLang="en-US" sz="1200">
                  <a:solidFill>
                    <a:schemeClr val="tx1"/>
                  </a:solidFill>
                  <a:latin typeface="Arial" pitchFamily="34" charset="0"/>
                  <a:ea typeface="標楷體" pitchFamily="65" charset="-120"/>
                </a:rPr>
                <a:t>ㄐㄧ</a:t>
              </a:r>
              <a:endParaRPr lang="zh-TW" altLang="en-US" sz="1200">
                <a:solidFill>
                  <a:schemeClr val="tx1"/>
                </a:solidFill>
                <a:latin typeface="Arial" pitchFamily="34" charset="0"/>
                <a:ea typeface="標楷體" pitchFamily="65" charset="-120"/>
              </a:endParaRPr>
            </a:p>
          </p:txBody>
        </p:sp>
        <p:pic>
          <p:nvPicPr>
            <p:cNvPr id="88077" name="Picture 45" descr="D:\City\公事\THE PEOPLE\10202\102-PPT-II修訂\注音ICON\黑-四聲-小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" y="1480"/>
              <a:ext cx="136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8070" name="Group 10"/>
          <p:cNvGrpSpPr>
            <a:grpSpLocks/>
          </p:cNvGrpSpPr>
          <p:nvPr/>
        </p:nvGrpSpPr>
        <p:grpSpPr bwMode="auto">
          <a:xfrm>
            <a:off x="2195513" y="1093788"/>
            <a:ext cx="431800" cy="390525"/>
            <a:chOff x="476" y="1434"/>
            <a:chExt cx="272" cy="246"/>
          </a:xfrm>
        </p:grpSpPr>
        <p:sp>
          <p:nvSpPr>
            <p:cNvPr id="88074" name="文字方塊 4"/>
            <p:cNvSpPr txBox="1">
              <a:spLocks noChangeArrowheads="1"/>
            </p:cNvSpPr>
            <p:nvPr/>
          </p:nvSpPr>
          <p:spPr bwMode="auto">
            <a:xfrm>
              <a:off x="476" y="1434"/>
              <a:ext cx="231" cy="2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>
              <a:spAutoFit/>
            </a:bodyPr>
            <a:lstStyle>
              <a:lvl1pPr>
                <a:defRPr kumimoji="1" sz="20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1pPr>
              <a:lvl2pPr marL="742950" indent="-285750">
                <a:defRPr kumimoji="1" sz="28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2pPr>
              <a:lvl3pPr marL="1143000" indent="-228600">
                <a:defRPr kumimoji="1" sz="16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3pPr>
              <a:lvl4pPr marL="1600200" indent="-228600">
                <a:defRPr kumimoji="1" sz="14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4pPr>
              <a:lvl5pPr marL="2057400" indent="-22860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5pPr>
              <a:lvl6pPr marL="25146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6pPr>
              <a:lvl7pPr marL="29718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7pPr>
              <a:lvl8pPr marL="34290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8pPr>
              <a:lvl9pPr marL="38862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9pPr>
            </a:lstStyle>
            <a:p>
              <a:r>
                <a:rPr kumimoji="0" lang="zh-TW" altLang="en-US" sz="1200">
                  <a:solidFill>
                    <a:schemeClr val="tx1"/>
                  </a:solidFill>
                  <a:latin typeface="Arial" pitchFamily="34" charset="0"/>
                  <a:ea typeface="標楷體" pitchFamily="65" charset="-120"/>
                </a:rPr>
                <a:t>ㄌㄨ</a:t>
              </a:r>
              <a:endParaRPr lang="zh-TW" altLang="en-US" sz="1200">
                <a:solidFill>
                  <a:schemeClr val="tx1"/>
                </a:solidFill>
                <a:latin typeface="Arial" pitchFamily="34" charset="0"/>
                <a:ea typeface="標楷體" pitchFamily="65" charset="-120"/>
              </a:endParaRPr>
            </a:p>
          </p:txBody>
        </p:sp>
        <p:pic>
          <p:nvPicPr>
            <p:cNvPr id="88075" name="Picture 45" descr="D:\City\公事\THE PEOPLE\10202\102-PPT-II修訂\注音ICON\黑-四聲-小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" y="1480"/>
              <a:ext cx="136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8071" name="Group 13"/>
          <p:cNvGrpSpPr>
            <a:grpSpLocks/>
          </p:cNvGrpSpPr>
          <p:nvPr/>
        </p:nvGrpSpPr>
        <p:grpSpPr bwMode="auto">
          <a:xfrm>
            <a:off x="250825" y="3429000"/>
            <a:ext cx="1008063" cy="549275"/>
            <a:chOff x="385" y="3838"/>
            <a:chExt cx="635" cy="346"/>
          </a:xfrm>
        </p:grpSpPr>
        <p:sp>
          <p:nvSpPr>
            <p:cNvPr id="88072" name="Text Box 14"/>
            <p:cNvSpPr txBox="1">
              <a:spLocks noChangeArrowheads="1"/>
            </p:cNvSpPr>
            <p:nvPr/>
          </p:nvSpPr>
          <p:spPr bwMode="auto">
            <a:xfrm>
              <a:off x="385" y="3838"/>
              <a:ext cx="635" cy="3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kumimoji="1" sz="20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1pPr>
              <a:lvl2pPr marL="742950" indent="-285750">
                <a:defRPr kumimoji="1" sz="28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2pPr>
              <a:lvl3pPr marL="1143000" indent="-228600">
                <a:defRPr kumimoji="1" sz="16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3pPr>
              <a:lvl4pPr marL="1600200" indent="-228600">
                <a:defRPr kumimoji="1" sz="14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4pPr>
              <a:lvl5pPr marL="2057400" indent="-22860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5pPr>
              <a:lvl6pPr marL="25146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6pPr>
              <a:lvl7pPr marL="29718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7pPr>
              <a:lvl8pPr marL="34290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8pPr>
              <a:lvl9pPr marL="38862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zh-TW" altLang="en-US" sz="3000" b="0">
                  <a:solidFill>
                    <a:schemeClr val="tx1"/>
                  </a:solidFill>
                  <a:latin typeface="Arial" pitchFamily="34" charset="0"/>
                  <a:ea typeface="標楷體" pitchFamily="65" charset="-120"/>
                </a:rPr>
                <a:t>補注</a:t>
              </a:r>
            </a:p>
          </p:txBody>
        </p:sp>
        <p:sp>
          <p:nvSpPr>
            <p:cNvPr id="88073" name="Rectangle 15"/>
            <p:cNvSpPr>
              <a:spLocks noChangeArrowheads="1"/>
            </p:cNvSpPr>
            <p:nvPr/>
          </p:nvSpPr>
          <p:spPr bwMode="auto">
            <a:xfrm>
              <a:off x="431" y="3884"/>
              <a:ext cx="499" cy="271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</p:grp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 descr="分頁底圖-注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913"/>
            <a:ext cx="9144000" cy="101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1" name="矩形 1"/>
          <p:cNvSpPr>
            <a:spLocks noChangeArrowheads="1"/>
          </p:cNvSpPr>
          <p:nvPr/>
        </p:nvSpPr>
        <p:spPr bwMode="auto">
          <a:xfrm>
            <a:off x="250825" y="981075"/>
            <a:ext cx="8893175" cy="252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55600" indent="-355600"/>
            <a:r>
              <a:rPr lang="zh-TW" altLang="zh-TW" sz="320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26.</a:t>
            </a:r>
            <a:r>
              <a:rPr lang="zh-TW" altLang="en-US" sz="320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審己以度　人：</a:t>
            </a:r>
            <a:r>
              <a:rPr lang="zh-TW" altLang="en-US" sz="3200" b="0">
                <a:latin typeface="標楷體" pitchFamily="65" charset="-120"/>
                <a:ea typeface="標楷體" pitchFamily="65" charset="-120"/>
              </a:rPr>
              <a:t>先審視自己，才去評論別人</a:t>
            </a:r>
          </a:p>
          <a:p>
            <a:pPr marL="355600" indent="-355600"/>
            <a:r>
              <a:rPr lang="zh-TW" altLang="en-US" sz="3200" b="0">
                <a:latin typeface="標楷體" pitchFamily="65" charset="-120"/>
                <a:ea typeface="標楷體" pitchFamily="65" charset="-120"/>
              </a:rPr>
              <a:t>　 。度，衡量。</a:t>
            </a:r>
          </a:p>
          <a:p>
            <a:pPr marL="355600" indent="-355600"/>
            <a:r>
              <a:rPr lang="zh-TW" altLang="zh-TW" sz="320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27.</a:t>
            </a:r>
            <a:r>
              <a:rPr lang="zh-TW" altLang="en-US" sz="320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累　：</a:t>
            </a:r>
            <a:r>
              <a:rPr lang="zh-TW" altLang="en-US" sz="3200" b="0">
                <a:latin typeface="標楷體" pitchFamily="65" charset="-120"/>
                <a:ea typeface="標楷體" pitchFamily="65" charset="-120"/>
              </a:rPr>
              <a:t>弊病，指文人相輕而無自知之明的毛</a:t>
            </a:r>
          </a:p>
          <a:p>
            <a:pPr marL="355600" indent="-355600"/>
            <a:r>
              <a:rPr lang="zh-TW" altLang="en-US" sz="3200" b="0">
                <a:latin typeface="標楷體" pitchFamily="65" charset="-120"/>
                <a:ea typeface="標楷體" pitchFamily="65" charset="-120"/>
              </a:rPr>
              <a:t>　 病。</a:t>
            </a:r>
          </a:p>
          <a:p>
            <a:pPr marL="355600" indent="-355600"/>
            <a:endParaRPr lang="zh-TW" altLang="zh-TW" sz="3200" b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89092" name="圖片 5" descr="下方ICON-關閉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6492875"/>
            <a:ext cx="8461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9093" name="Group 7"/>
          <p:cNvGrpSpPr>
            <a:grpSpLocks/>
          </p:cNvGrpSpPr>
          <p:nvPr/>
        </p:nvGrpSpPr>
        <p:grpSpPr bwMode="auto">
          <a:xfrm>
            <a:off x="2555875" y="981075"/>
            <a:ext cx="431800" cy="539750"/>
            <a:chOff x="1610" y="1434"/>
            <a:chExt cx="272" cy="340"/>
          </a:xfrm>
        </p:grpSpPr>
        <p:pic>
          <p:nvPicPr>
            <p:cNvPr id="89097" name="Picture 45" descr="D:\City\公事\THE PEOPLE\10202\102-PPT-II修訂\注音ICON\黑-四聲-小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46" y="1570"/>
              <a:ext cx="136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9098" name="文字方塊 4"/>
            <p:cNvSpPr txBox="1">
              <a:spLocks noChangeArrowheads="1"/>
            </p:cNvSpPr>
            <p:nvPr/>
          </p:nvSpPr>
          <p:spPr bwMode="auto">
            <a:xfrm>
              <a:off x="1610" y="1434"/>
              <a:ext cx="231" cy="3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>
              <a:spAutoFit/>
            </a:bodyPr>
            <a:lstStyle>
              <a:lvl1pPr>
                <a:defRPr kumimoji="1" sz="20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1pPr>
              <a:lvl2pPr marL="742950" indent="-285750">
                <a:defRPr kumimoji="1" sz="28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2pPr>
              <a:lvl3pPr marL="1143000" indent="-228600">
                <a:defRPr kumimoji="1" sz="16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3pPr>
              <a:lvl4pPr marL="1600200" indent="-228600">
                <a:defRPr kumimoji="1" sz="14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4pPr>
              <a:lvl5pPr marL="2057400" indent="-22860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5pPr>
              <a:lvl6pPr marL="25146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6pPr>
              <a:lvl7pPr marL="29718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7pPr>
              <a:lvl8pPr marL="34290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8pPr>
              <a:lvl9pPr marL="38862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9pPr>
            </a:lstStyle>
            <a:p>
              <a:r>
                <a:rPr lang="zh-TW" altLang="en-US" sz="1200">
                  <a:solidFill>
                    <a:schemeClr val="tx1"/>
                  </a:solidFill>
                  <a:latin typeface="Arial" pitchFamily="34" charset="0"/>
                  <a:ea typeface="標楷體" pitchFamily="65" charset="-120"/>
                </a:rPr>
                <a:t>ㄉㄨㄛ</a:t>
              </a:r>
            </a:p>
          </p:txBody>
        </p:sp>
      </p:grpSp>
      <p:grpSp>
        <p:nvGrpSpPr>
          <p:cNvPr id="89094" name="Group 10"/>
          <p:cNvGrpSpPr>
            <a:grpSpLocks/>
          </p:cNvGrpSpPr>
          <p:nvPr/>
        </p:nvGrpSpPr>
        <p:grpSpPr bwMode="auto">
          <a:xfrm>
            <a:off x="1331913" y="2060575"/>
            <a:ext cx="431800" cy="390525"/>
            <a:chOff x="476" y="1434"/>
            <a:chExt cx="272" cy="246"/>
          </a:xfrm>
        </p:grpSpPr>
        <p:sp>
          <p:nvSpPr>
            <p:cNvPr id="89095" name="文字方塊 4"/>
            <p:cNvSpPr txBox="1">
              <a:spLocks noChangeArrowheads="1"/>
            </p:cNvSpPr>
            <p:nvPr/>
          </p:nvSpPr>
          <p:spPr bwMode="auto">
            <a:xfrm>
              <a:off x="476" y="1434"/>
              <a:ext cx="231" cy="2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>
              <a:spAutoFit/>
            </a:bodyPr>
            <a:lstStyle>
              <a:lvl1pPr>
                <a:defRPr kumimoji="1" sz="20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1pPr>
              <a:lvl2pPr marL="742950" indent="-285750">
                <a:defRPr kumimoji="1" sz="28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2pPr>
              <a:lvl3pPr marL="1143000" indent="-228600">
                <a:defRPr kumimoji="1" sz="16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3pPr>
              <a:lvl4pPr marL="1600200" indent="-228600">
                <a:defRPr kumimoji="1" sz="14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4pPr>
              <a:lvl5pPr marL="2057400" indent="-22860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5pPr>
              <a:lvl6pPr marL="25146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6pPr>
              <a:lvl7pPr marL="29718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7pPr>
              <a:lvl8pPr marL="34290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8pPr>
              <a:lvl9pPr marL="38862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9pPr>
            </a:lstStyle>
            <a:p>
              <a:r>
                <a:rPr kumimoji="0" lang="zh-TW" altLang="en-US" sz="1200">
                  <a:solidFill>
                    <a:schemeClr val="tx1"/>
                  </a:solidFill>
                  <a:latin typeface="Arial" pitchFamily="34" charset="0"/>
                  <a:ea typeface="標楷體" pitchFamily="65" charset="-120"/>
                </a:rPr>
                <a:t>ㄌㄟ</a:t>
              </a:r>
              <a:endParaRPr lang="zh-TW" altLang="en-US" sz="1200">
                <a:solidFill>
                  <a:schemeClr val="tx1"/>
                </a:solidFill>
                <a:latin typeface="Arial" pitchFamily="34" charset="0"/>
                <a:ea typeface="標楷體" pitchFamily="65" charset="-120"/>
              </a:endParaRPr>
            </a:p>
          </p:txBody>
        </p:sp>
        <p:pic>
          <p:nvPicPr>
            <p:cNvPr id="89096" name="Picture 45" descr="D:\City\公事\THE PEOPLE\10202\102-PPT-II修訂\注音ICON\黑-四聲-小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" y="1480"/>
              <a:ext cx="136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分頁底圖-注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913"/>
            <a:ext cx="9144000" cy="101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5" name="矩形 1"/>
          <p:cNvSpPr>
            <a:spLocks noChangeArrowheads="1"/>
          </p:cNvSpPr>
          <p:nvPr/>
        </p:nvSpPr>
        <p:spPr bwMode="auto">
          <a:xfrm>
            <a:off x="250825" y="765175"/>
            <a:ext cx="9074150" cy="624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55600" indent="-355600" eaLnBrk="0"/>
            <a:r>
              <a:rPr lang="zh-TW" altLang="zh-TW" sz="320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28.</a:t>
            </a:r>
            <a:r>
              <a:rPr lang="zh-TW" altLang="en-US" sz="320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齊氣：</a:t>
            </a:r>
            <a:r>
              <a:rPr lang="zh-TW" altLang="en-US" sz="3200" b="0">
                <a:latin typeface="標楷體" pitchFamily="65" charset="-120"/>
                <a:ea typeface="標楷體" pitchFamily="65" charset="-120"/>
              </a:rPr>
              <a:t>齊人舒緩的氣質，此指文章風格舒緩。</a:t>
            </a:r>
          </a:p>
          <a:p>
            <a:pPr marL="355600" indent="-355600" eaLnBrk="0"/>
            <a:r>
              <a:rPr lang="zh-TW" altLang="en-US" sz="3200" b="0">
                <a:latin typeface="標楷體" pitchFamily="65" charset="-120"/>
                <a:ea typeface="標楷體" pitchFamily="65" charset="-120"/>
              </a:rPr>
              <a:t>    </a:t>
            </a:r>
            <a:r>
              <a:rPr lang="en-US" altLang="zh-TW" sz="2800" b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《</a:t>
            </a:r>
            <a:r>
              <a:rPr lang="zh-TW" altLang="en-US" sz="2800" b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昭明文選</a:t>
            </a:r>
            <a:r>
              <a:rPr lang="en-US" altLang="zh-TW" sz="2800" b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》</a:t>
            </a:r>
            <a:r>
              <a:rPr lang="zh-TW" altLang="en-US" sz="2800" b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李善</a:t>
            </a:r>
            <a:r>
              <a:rPr lang="en-US" altLang="zh-TW" sz="2800" b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〈</a:t>
            </a:r>
            <a:r>
              <a:rPr lang="zh-TW" altLang="en-US" sz="2800" b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注</a:t>
            </a:r>
            <a:r>
              <a:rPr lang="en-US" altLang="zh-TW" sz="2800" b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〉</a:t>
            </a:r>
            <a:r>
              <a:rPr lang="zh-TW" altLang="en-US" sz="2800" b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：「言齊俗文體舒緩，而</a:t>
            </a:r>
          </a:p>
          <a:p>
            <a:pPr marL="355600" indent="-355600" eaLnBrk="0"/>
            <a:r>
              <a:rPr lang="zh-TW" altLang="en-US" sz="2800" b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    徐幹亦有斯累。」三曹、七子作品多追求慷慨悲壯</a:t>
            </a:r>
          </a:p>
          <a:p>
            <a:pPr marL="355600" indent="-355600" eaLnBrk="0"/>
            <a:r>
              <a:rPr lang="zh-TW" altLang="en-US" sz="2800" b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    、清晰昭明之風，劉勰言「梗概多氣」是建安文學</a:t>
            </a:r>
          </a:p>
          <a:p>
            <a:pPr marL="355600" indent="-355600" eaLnBrk="0"/>
            <a:r>
              <a:rPr lang="zh-TW" altLang="en-US" sz="2800" b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    風貌，故「齊氣」與時代風潮不一致，曹丕不太接</a:t>
            </a:r>
          </a:p>
          <a:p>
            <a:pPr marL="355600" indent="-355600" eaLnBrk="0"/>
            <a:r>
              <a:rPr lang="zh-TW" altLang="en-US" sz="2800" b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    納。</a:t>
            </a:r>
            <a:r>
              <a:rPr lang="zh-TW" altLang="en-US" sz="3200" b="0">
                <a:latin typeface="標楷體" pitchFamily="65" charset="-120"/>
                <a:ea typeface="標楷體" pitchFamily="65" charset="-120"/>
              </a:rPr>
              <a:t> </a:t>
            </a:r>
          </a:p>
          <a:p>
            <a:pPr marL="355600" indent="-355600" eaLnBrk="0"/>
            <a:r>
              <a:rPr lang="zh-TW" altLang="zh-TW" sz="320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29.</a:t>
            </a:r>
            <a:r>
              <a:rPr lang="zh-TW" altLang="en-US" sz="320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匹　：</a:t>
            </a:r>
            <a:r>
              <a:rPr lang="zh-TW" altLang="en-US" sz="3200" b="0">
                <a:latin typeface="標楷體" pitchFamily="65" charset="-120"/>
                <a:ea typeface="標楷體" pitchFamily="65" charset="-120"/>
              </a:rPr>
              <a:t>匹敵、對手。</a:t>
            </a:r>
            <a:r>
              <a:rPr lang="zh-TW" altLang="en-US" sz="320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 </a:t>
            </a:r>
          </a:p>
          <a:p>
            <a:pPr marL="355600" indent="-355600" eaLnBrk="0"/>
            <a:r>
              <a:rPr lang="zh-TW" altLang="zh-TW" sz="320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30</a:t>
            </a:r>
            <a:r>
              <a:rPr lang="zh-TW" altLang="en-US" sz="320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.初征登樓槐　賦征思：</a:t>
            </a:r>
            <a:r>
              <a:rPr lang="en-US" altLang="zh-TW" sz="3200" b="0">
                <a:latin typeface="標楷體" pitchFamily="65" charset="-120"/>
                <a:ea typeface="標楷體" pitchFamily="65" charset="-120"/>
              </a:rPr>
              <a:t>〈</a:t>
            </a:r>
            <a:r>
              <a:rPr lang="zh-TW" altLang="en-US" sz="3200" b="0">
                <a:latin typeface="標楷體" pitchFamily="65" charset="-120"/>
                <a:ea typeface="標楷體" pitchFamily="65" charset="-120"/>
              </a:rPr>
              <a:t>初征</a:t>
            </a:r>
            <a:r>
              <a:rPr lang="en-US" altLang="zh-TW" sz="3200" b="0">
                <a:latin typeface="標楷體" pitchFamily="65" charset="-120"/>
                <a:ea typeface="標楷體" pitchFamily="65" charset="-120"/>
              </a:rPr>
              <a:t>〉</a:t>
            </a:r>
            <a:r>
              <a:rPr lang="zh-TW" altLang="en-US" sz="3200" b="0">
                <a:latin typeface="標楷體" pitchFamily="65" charset="-120"/>
                <a:ea typeface="標楷體" pitchFamily="65" charset="-120"/>
              </a:rPr>
              <a:t>、</a:t>
            </a:r>
            <a:r>
              <a:rPr lang="en-US" altLang="zh-TW" sz="3200" b="0">
                <a:latin typeface="標楷體" pitchFamily="65" charset="-120"/>
                <a:ea typeface="標楷體" pitchFamily="65" charset="-120"/>
              </a:rPr>
              <a:t>〈</a:t>
            </a:r>
            <a:r>
              <a:rPr lang="zh-TW" altLang="en-US" sz="3200" b="0">
                <a:latin typeface="標楷體" pitchFamily="65" charset="-120"/>
                <a:ea typeface="標楷體" pitchFamily="65" charset="-120"/>
              </a:rPr>
              <a:t>槐賦</a:t>
            </a:r>
            <a:r>
              <a:rPr lang="en-US" altLang="zh-TW" sz="3200" b="0">
                <a:latin typeface="標楷體" pitchFamily="65" charset="-120"/>
                <a:ea typeface="標楷體" pitchFamily="65" charset="-120"/>
              </a:rPr>
              <a:t>〉</a:t>
            </a:r>
          </a:p>
          <a:p>
            <a:pPr marL="355600" indent="-355600" eaLnBrk="0"/>
            <a:r>
              <a:rPr lang="zh-TW" altLang="en-US" sz="3200" b="0">
                <a:latin typeface="標楷體" pitchFamily="65" charset="-120"/>
                <a:ea typeface="標楷體" pitchFamily="65" charset="-120"/>
              </a:rPr>
              <a:t>   見嚴可均所輯</a:t>
            </a:r>
            <a:r>
              <a:rPr lang="en-US" altLang="zh-TW" sz="3200" b="0">
                <a:latin typeface="標楷體" pitchFamily="65" charset="-120"/>
                <a:ea typeface="標楷體" pitchFamily="65" charset="-120"/>
              </a:rPr>
              <a:t>《</a:t>
            </a:r>
            <a:r>
              <a:rPr lang="zh-TW" altLang="en-US" sz="3200" b="0">
                <a:latin typeface="標楷體" pitchFamily="65" charset="-120"/>
                <a:ea typeface="標楷體" pitchFamily="65" charset="-120"/>
              </a:rPr>
              <a:t>全後漢文</a:t>
            </a:r>
            <a:r>
              <a:rPr lang="en-US" altLang="zh-TW" sz="3200" b="0">
                <a:latin typeface="標楷體" pitchFamily="65" charset="-120"/>
                <a:ea typeface="標楷體" pitchFamily="65" charset="-120"/>
              </a:rPr>
              <a:t>》</a:t>
            </a:r>
            <a:r>
              <a:rPr lang="zh-TW" altLang="en-US" sz="3200" b="0">
                <a:latin typeface="標楷體" pitchFamily="65" charset="-120"/>
                <a:ea typeface="標楷體" pitchFamily="65" charset="-120"/>
              </a:rPr>
              <a:t>。</a:t>
            </a:r>
            <a:r>
              <a:rPr lang="en-US" altLang="zh-TW" sz="3200" b="0">
                <a:latin typeface="標楷體" pitchFamily="65" charset="-120"/>
                <a:ea typeface="標楷體" pitchFamily="65" charset="-120"/>
              </a:rPr>
              <a:t>〈</a:t>
            </a:r>
            <a:r>
              <a:rPr lang="zh-TW" altLang="en-US" sz="3200" b="0">
                <a:latin typeface="標楷體" pitchFamily="65" charset="-120"/>
                <a:ea typeface="標楷體" pitchFamily="65" charset="-120"/>
              </a:rPr>
              <a:t>登樓賦</a:t>
            </a:r>
            <a:r>
              <a:rPr lang="en-US" altLang="zh-TW" sz="3200" b="0">
                <a:latin typeface="標楷體" pitchFamily="65" charset="-120"/>
                <a:ea typeface="標楷體" pitchFamily="65" charset="-120"/>
              </a:rPr>
              <a:t>〉</a:t>
            </a:r>
            <a:r>
              <a:rPr lang="zh-TW" altLang="en-US" sz="3200" b="0">
                <a:latin typeface="標楷體" pitchFamily="65" charset="-120"/>
                <a:ea typeface="標楷體" pitchFamily="65" charset="-120"/>
              </a:rPr>
              <a:t>見</a:t>
            </a:r>
          </a:p>
          <a:p>
            <a:pPr marL="355600" indent="-355600" eaLnBrk="0"/>
            <a:r>
              <a:rPr lang="en-US" altLang="zh-TW" sz="3200" b="0">
                <a:latin typeface="標楷體" pitchFamily="65" charset="-120"/>
                <a:ea typeface="標楷體" pitchFamily="65" charset="-120"/>
              </a:rPr>
              <a:t>   《</a:t>
            </a:r>
            <a:r>
              <a:rPr lang="zh-TW" altLang="en-US" sz="3200" b="0">
                <a:latin typeface="標楷體" pitchFamily="65" charset="-120"/>
                <a:ea typeface="標楷體" pitchFamily="65" charset="-120"/>
              </a:rPr>
              <a:t>昭明文選</a:t>
            </a:r>
            <a:r>
              <a:rPr lang="en-US" altLang="zh-TW" sz="3200" b="0">
                <a:latin typeface="標楷體" pitchFamily="65" charset="-120"/>
                <a:ea typeface="標楷體" pitchFamily="65" charset="-120"/>
              </a:rPr>
              <a:t>》</a:t>
            </a:r>
            <a:r>
              <a:rPr lang="zh-TW" altLang="en-US" sz="3200" b="0">
                <a:latin typeface="標楷體" pitchFamily="65" charset="-120"/>
                <a:ea typeface="標楷體" pitchFamily="65" charset="-120"/>
              </a:rPr>
              <a:t>。</a:t>
            </a:r>
            <a:r>
              <a:rPr lang="en-US" altLang="zh-TW" sz="3200" b="0">
                <a:latin typeface="標楷體" pitchFamily="65" charset="-120"/>
                <a:ea typeface="標楷體" pitchFamily="65" charset="-120"/>
              </a:rPr>
              <a:t>〈</a:t>
            </a:r>
            <a:r>
              <a:rPr lang="zh-TW" altLang="en-US" sz="3200" b="0">
                <a:latin typeface="標楷體" pitchFamily="65" charset="-120"/>
                <a:ea typeface="標楷體" pitchFamily="65" charset="-120"/>
              </a:rPr>
              <a:t>征思</a:t>
            </a:r>
            <a:r>
              <a:rPr lang="en-US" altLang="zh-TW" sz="3200" b="0">
                <a:latin typeface="標楷體" pitchFamily="65" charset="-120"/>
                <a:ea typeface="標楷體" pitchFamily="65" charset="-120"/>
              </a:rPr>
              <a:t>〉</a:t>
            </a:r>
            <a:r>
              <a:rPr lang="zh-TW" altLang="en-US" sz="3200" b="0">
                <a:latin typeface="標楷體" pitchFamily="65" charset="-120"/>
                <a:ea typeface="標楷體" pitchFamily="65" charset="-120"/>
              </a:rPr>
              <a:t>今已亡佚。</a:t>
            </a:r>
          </a:p>
          <a:p>
            <a:pPr marL="355600" indent="-355600" eaLnBrk="0"/>
            <a:r>
              <a:rPr lang="zh-TW" altLang="en-US" sz="320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3</a:t>
            </a:r>
            <a:r>
              <a:rPr lang="en-US" altLang="zh-TW" sz="320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1.</a:t>
            </a:r>
            <a:r>
              <a:rPr lang="zh-TW" altLang="en-US" sz="320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玄猿漏卮　圓扇橘賦：</a:t>
            </a:r>
            <a:r>
              <a:rPr lang="en-US" altLang="zh-TW" sz="3200" b="0">
                <a:latin typeface="標楷體" pitchFamily="65" charset="-120"/>
                <a:ea typeface="標楷體" pitchFamily="65" charset="-120"/>
              </a:rPr>
              <a:t>〈</a:t>
            </a:r>
            <a:r>
              <a:rPr lang="zh-TW" altLang="en-US" sz="3200" b="0">
                <a:latin typeface="標楷體" pitchFamily="65" charset="-120"/>
                <a:ea typeface="標楷體" pitchFamily="65" charset="-120"/>
              </a:rPr>
              <a:t>圓扇賦</a:t>
            </a:r>
            <a:r>
              <a:rPr lang="en-US" altLang="zh-TW" sz="3200" b="0">
                <a:latin typeface="標楷體" pitchFamily="65" charset="-120"/>
                <a:ea typeface="標楷體" pitchFamily="65" charset="-120"/>
              </a:rPr>
              <a:t>〉</a:t>
            </a:r>
            <a:r>
              <a:rPr lang="zh-TW" altLang="en-US" sz="3200" b="0">
                <a:latin typeface="標楷體" pitchFamily="65" charset="-120"/>
                <a:ea typeface="標楷體" pitchFamily="65" charset="-120"/>
              </a:rPr>
              <a:t>見</a:t>
            </a:r>
            <a:r>
              <a:rPr lang="en-US" altLang="zh-TW" sz="3200" b="0">
                <a:latin typeface="標楷體" pitchFamily="65" charset="-120"/>
                <a:ea typeface="標楷體" pitchFamily="65" charset="-120"/>
              </a:rPr>
              <a:t>《</a:t>
            </a:r>
            <a:r>
              <a:rPr lang="zh-TW" altLang="en-US" sz="3200" b="0">
                <a:latin typeface="標楷體" pitchFamily="65" charset="-120"/>
                <a:ea typeface="標楷體" pitchFamily="65" charset="-120"/>
              </a:rPr>
              <a:t>全後</a:t>
            </a:r>
          </a:p>
          <a:p>
            <a:pPr marL="355600" indent="-355600" eaLnBrk="0"/>
            <a:r>
              <a:rPr lang="zh-TW" altLang="en-US" sz="3200" b="0">
                <a:latin typeface="標楷體" pitchFamily="65" charset="-120"/>
                <a:ea typeface="標楷體" pitchFamily="65" charset="-120"/>
              </a:rPr>
              <a:t>　 漢文</a:t>
            </a:r>
            <a:r>
              <a:rPr lang="en-US" altLang="zh-TW" sz="3200" b="0">
                <a:latin typeface="標楷體" pitchFamily="65" charset="-120"/>
                <a:ea typeface="標楷體" pitchFamily="65" charset="-120"/>
              </a:rPr>
              <a:t>》</a:t>
            </a:r>
            <a:r>
              <a:rPr lang="zh-TW" altLang="en-US" sz="3200" b="0">
                <a:latin typeface="標楷體" pitchFamily="65" charset="-120"/>
                <a:ea typeface="標楷體" pitchFamily="65" charset="-120"/>
              </a:rPr>
              <a:t>，其餘皆已亡佚。卮，酒杯。</a:t>
            </a:r>
            <a:endParaRPr lang="en-US" altLang="zh-TW" sz="3200" b="0">
              <a:latin typeface="標楷體" pitchFamily="65" charset="-120"/>
              <a:ea typeface="標楷體" pitchFamily="65" charset="-120"/>
            </a:endParaRPr>
          </a:p>
          <a:p>
            <a:pPr marL="355600" indent="-355600" eaLnBrk="0"/>
            <a:endParaRPr lang="zh-TW" altLang="zh-TW" sz="3200">
              <a:solidFill>
                <a:srgbClr val="0000FF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90116" name="圖片 5" descr="下方ICON-關閉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6492875"/>
            <a:ext cx="8461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7" name="文字方塊 1"/>
          <p:cNvSpPr txBox="1">
            <a:spLocks noChangeArrowheads="1"/>
          </p:cNvSpPr>
          <p:nvPr/>
        </p:nvSpPr>
        <p:spPr bwMode="auto">
          <a:xfrm>
            <a:off x="2555875" y="5661025"/>
            <a:ext cx="366713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>
            <a:spAutoFit/>
          </a:bodyPr>
          <a:lstStyle>
            <a:lvl1pPr>
              <a:defRPr kumimoji="1" sz="20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1pPr>
            <a:lvl2pPr marL="742950" indent="-285750">
              <a:defRPr kumimoji="1" sz="28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2pPr>
            <a:lvl3pPr marL="1143000" indent="-228600">
              <a:defRPr kumimoji="1" sz="16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3pPr>
            <a:lvl4pPr marL="1600200" indent="-228600">
              <a:defRPr kumimoji="1" sz="14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4pPr>
            <a:lvl5pPr marL="2057400" indent="-22860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5pPr>
            <a:lvl6pPr marL="2514600" indent="-228600" eaLnBrk="0" hangingPunct="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6pPr>
            <a:lvl7pPr marL="2971800" indent="-228600" eaLnBrk="0" hangingPunct="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7pPr>
            <a:lvl8pPr marL="3429000" indent="-228600" eaLnBrk="0" hangingPunct="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8pPr>
            <a:lvl9pPr marL="3886200" indent="-228600" eaLnBrk="0" hangingPunct="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9pPr>
          </a:lstStyle>
          <a:p>
            <a:r>
              <a:rPr lang="zh-TW" altLang="en-US" sz="1200">
                <a:solidFill>
                  <a:schemeClr val="tx1"/>
                </a:solidFill>
                <a:latin typeface="Arial" pitchFamily="34" charset="0"/>
                <a:ea typeface="標楷體" pitchFamily="65" charset="-120"/>
              </a:rPr>
              <a:t>ㄓ</a:t>
            </a:r>
          </a:p>
        </p:txBody>
      </p:sp>
      <p:grpSp>
        <p:nvGrpSpPr>
          <p:cNvPr id="90118" name="Group 8"/>
          <p:cNvGrpSpPr>
            <a:grpSpLocks/>
          </p:cNvGrpSpPr>
          <p:nvPr/>
        </p:nvGrpSpPr>
        <p:grpSpPr bwMode="auto">
          <a:xfrm>
            <a:off x="1403350" y="3644900"/>
            <a:ext cx="433388" cy="390525"/>
            <a:chOff x="793" y="1525"/>
            <a:chExt cx="273" cy="246"/>
          </a:xfrm>
        </p:grpSpPr>
        <p:sp>
          <p:nvSpPr>
            <p:cNvPr id="90125" name="文字方塊 3"/>
            <p:cNvSpPr txBox="1">
              <a:spLocks noChangeArrowheads="1"/>
            </p:cNvSpPr>
            <p:nvPr/>
          </p:nvSpPr>
          <p:spPr bwMode="auto">
            <a:xfrm>
              <a:off x="793" y="1525"/>
              <a:ext cx="231" cy="2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>
              <a:spAutoFit/>
            </a:bodyPr>
            <a:lstStyle>
              <a:lvl1pPr>
                <a:defRPr kumimoji="1" sz="20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1pPr>
              <a:lvl2pPr marL="742950" indent="-285750">
                <a:defRPr kumimoji="1" sz="28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2pPr>
              <a:lvl3pPr marL="1143000" indent="-228600">
                <a:defRPr kumimoji="1" sz="16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3pPr>
              <a:lvl4pPr marL="1600200" indent="-228600">
                <a:defRPr kumimoji="1" sz="14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4pPr>
              <a:lvl5pPr marL="2057400" indent="-22860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5pPr>
              <a:lvl6pPr marL="25146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6pPr>
              <a:lvl7pPr marL="29718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7pPr>
              <a:lvl8pPr marL="34290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8pPr>
              <a:lvl9pPr marL="38862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9pPr>
            </a:lstStyle>
            <a:p>
              <a:r>
                <a:rPr lang="zh-TW" altLang="en-US" sz="1200">
                  <a:solidFill>
                    <a:schemeClr val="tx1"/>
                  </a:solidFill>
                  <a:latin typeface="Arial" pitchFamily="34" charset="0"/>
                  <a:ea typeface="標楷體" pitchFamily="65" charset="-120"/>
                </a:rPr>
                <a:t>ㄆ一</a:t>
              </a:r>
            </a:p>
          </p:txBody>
        </p:sp>
        <p:pic>
          <p:nvPicPr>
            <p:cNvPr id="90126" name="Picture 28" descr="D:\City\公事\THE PEOPLE\10202\102-PPT-II修訂\注音ICON\黑-三聲-小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0" y="1570"/>
              <a:ext cx="136" cy="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0119" name="Group 11"/>
          <p:cNvGrpSpPr>
            <a:grpSpLocks/>
          </p:cNvGrpSpPr>
          <p:nvPr/>
        </p:nvGrpSpPr>
        <p:grpSpPr bwMode="auto">
          <a:xfrm>
            <a:off x="2987675" y="4005263"/>
            <a:ext cx="433388" cy="539750"/>
            <a:chOff x="1019" y="1071"/>
            <a:chExt cx="273" cy="340"/>
          </a:xfrm>
        </p:grpSpPr>
        <p:sp>
          <p:nvSpPr>
            <p:cNvPr id="90123" name="文字方塊 6"/>
            <p:cNvSpPr txBox="1">
              <a:spLocks noChangeArrowheads="1"/>
            </p:cNvSpPr>
            <p:nvPr/>
          </p:nvSpPr>
          <p:spPr bwMode="auto">
            <a:xfrm>
              <a:off x="1019" y="1071"/>
              <a:ext cx="231" cy="3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>
              <a:spAutoFit/>
            </a:bodyPr>
            <a:lstStyle>
              <a:lvl1pPr>
                <a:defRPr kumimoji="1" sz="20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1pPr>
              <a:lvl2pPr marL="742950" indent="-285750">
                <a:defRPr kumimoji="1" sz="28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2pPr>
              <a:lvl3pPr marL="1143000" indent="-228600">
                <a:defRPr kumimoji="1" sz="16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3pPr>
              <a:lvl4pPr marL="1600200" indent="-228600">
                <a:defRPr kumimoji="1" sz="14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4pPr>
              <a:lvl5pPr marL="2057400" indent="-22860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5pPr>
              <a:lvl6pPr marL="25146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6pPr>
              <a:lvl7pPr marL="29718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7pPr>
              <a:lvl8pPr marL="34290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8pPr>
              <a:lvl9pPr marL="38862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9pPr>
            </a:lstStyle>
            <a:p>
              <a:r>
                <a:rPr lang="zh-TW" altLang="en-US" sz="1200">
                  <a:solidFill>
                    <a:schemeClr val="tx1"/>
                  </a:solidFill>
                  <a:latin typeface="Arial" pitchFamily="34" charset="0"/>
                  <a:ea typeface="標楷體" pitchFamily="65" charset="-120"/>
                </a:rPr>
                <a:t>ㄏㄨㄞ</a:t>
              </a:r>
            </a:p>
          </p:txBody>
        </p:sp>
        <p:pic>
          <p:nvPicPr>
            <p:cNvPr id="90124" name="Picture 43" descr="D:\City\公事\THE PEOPLE\10202\102-PPT-II修訂\注音ICON\黑-二聲-小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6" y="1162"/>
              <a:ext cx="136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0120" name="Group 14"/>
          <p:cNvGrpSpPr>
            <a:grpSpLocks/>
          </p:cNvGrpSpPr>
          <p:nvPr/>
        </p:nvGrpSpPr>
        <p:grpSpPr bwMode="auto">
          <a:xfrm>
            <a:off x="250825" y="1268413"/>
            <a:ext cx="1008063" cy="549275"/>
            <a:chOff x="385" y="3838"/>
            <a:chExt cx="635" cy="346"/>
          </a:xfrm>
        </p:grpSpPr>
        <p:sp>
          <p:nvSpPr>
            <p:cNvPr id="90121" name="Text Box 15"/>
            <p:cNvSpPr txBox="1">
              <a:spLocks noChangeArrowheads="1"/>
            </p:cNvSpPr>
            <p:nvPr/>
          </p:nvSpPr>
          <p:spPr bwMode="auto">
            <a:xfrm>
              <a:off x="385" y="3838"/>
              <a:ext cx="635" cy="3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kumimoji="1" sz="20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1pPr>
              <a:lvl2pPr marL="742950" indent="-285750">
                <a:defRPr kumimoji="1" sz="28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2pPr>
              <a:lvl3pPr marL="1143000" indent="-228600">
                <a:defRPr kumimoji="1" sz="16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3pPr>
              <a:lvl4pPr marL="1600200" indent="-228600">
                <a:defRPr kumimoji="1" sz="14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4pPr>
              <a:lvl5pPr marL="2057400" indent="-22860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5pPr>
              <a:lvl6pPr marL="25146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6pPr>
              <a:lvl7pPr marL="29718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7pPr>
              <a:lvl8pPr marL="34290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8pPr>
              <a:lvl9pPr marL="38862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zh-TW" altLang="en-US" sz="3000" b="0">
                  <a:solidFill>
                    <a:schemeClr val="tx1"/>
                  </a:solidFill>
                  <a:latin typeface="Arial" pitchFamily="34" charset="0"/>
                  <a:ea typeface="標楷體" pitchFamily="65" charset="-120"/>
                </a:rPr>
                <a:t>補注</a:t>
              </a:r>
            </a:p>
          </p:txBody>
        </p:sp>
        <p:sp>
          <p:nvSpPr>
            <p:cNvPr id="90122" name="Rectangle 16"/>
            <p:cNvSpPr>
              <a:spLocks noChangeArrowheads="1"/>
            </p:cNvSpPr>
            <p:nvPr/>
          </p:nvSpPr>
          <p:spPr bwMode="auto">
            <a:xfrm>
              <a:off x="431" y="3884"/>
              <a:ext cx="499" cy="271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</p:grp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 descr="分頁底圖-注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913"/>
            <a:ext cx="9144000" cy="101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39" name="矩形 1"/>
          <p:cNvSpPr>
            <a:spLocks noChangeArrowheads="1"/>
          </p:cNvSpPr>
          <p:nvPr/>
        </p:nvSpPr>
        <p:spPr bwMode="auto">
          <a:xfrm>
            <a:off x="250825" y="981075"/>
            <a:ext cx="8893175" cy="252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55600" indent="-355600"/>
            <a:r>
              <a:rPr lang="zh-TW" altLang="en-US" sz="320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3</a:t>
            </a:r>
            <a:r>
              <a:rPr lang="en-US" altLang="zh-TW" sz="320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2.</a:t>
            </a:r>
            <a:r>
              <a:rPr lang="zh-TW" altLang="zh-TW" sz="320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張蔡：</a:t>
            </a:r>
            <a:r>
              <a:rPr lang="zh-TW" altLang="zh-TW" sz="3200" b="0">
                <a:latin typeface="標楷體" pitchFamily="65" charset="-120"/>
                <a:ea typeface="標楷體" pitchFamily="65" charset="-120"/>
              </a:rPr>
              <a:t>張衡、蔡邕　。張衡，字平子，東漢</a:t>
            </a:r>
            <a:endParaRPr lang="zh-TW" altLang="en-US" sz="3200" b="0">
              <a:latin typeface="標楷體" pitchFamily="65" charset="-120"/>
              <a:ea typeface="標楷體" pitchFamily="65" charset="-120"/>
            </a:endParaRPr>
          </a:p>
          <a:p>
            <a:pPr marL="355600" indent="-355600"/>
            <a:r>
              <a:rPr lang="zh-TW" altLang="zh-TW" sz="3200" b="0">
                <a:latin typeface="標楷體" pitchFamily="65" charset="-120"/>
                <a:ea typeface="標楷體" pitchFamily="65" charset="-120"/>
              </a:rPr>
              <a:t>   西鄂　（今河南省南陽市）人，善辭賦，曾</a:t>
            </a:r>
            <a:endParaRPr lang="zh-TW" altLang="en-US" sz="3200" b="0">
              <a:latin typeface="標楷體" pitchFamily="65" charset="-120"/>
              <a:ea typeface="標楷體" pitchFamily="65" charset="-120"/>
            </a:endParaRPr>
          </a:p>
          <a:p>
            <a:pPr marL="355600" indent="-355600"/>
            <a:r>
              <a:rPr lang="zh-TW" altLang="zh-TW" sz="3200" b="0">
                <a:latin typeface="標楷體" pitchFamily="65" charset="-120"/>
                <a:ea typeface="標楷體" pitchFamily="65" charset="-120"/>
              </a:rPr>
              <a:t>   做渾天儀。蔡邕，字伯喈　，東漢陳留人，</a:t>
            </a:r>
            <a:endParaRPr lang="zh-TW" altLang="en-US" sz="3200" b="0">
              <a:latin typeface="標楷體" pitchFamily="65" charset="-120"/>
              <a:ea typeface="標楷體" pitchFamily="65" charset="-120"/>
            </a:endParaRPr>
          </a:p>
          <a:p>
            <a:pPr marL="355600" indent="-355600"/>
            <a:r>
              <a:rPr lang="zh-TW" altLang="zh-TW" sz="3200" b="0">
                <a:latin typeface="標楷體" pitchFamily="65" charset="-120"/>
                <a:ea typeface="標楷體" pitchFamily="65" charset="-120"/>
              </a:rPr>
              <a:t>   博學工辭章，精通音律，擅長書法，今存《</a:t>
            </a:r>
            <a:endParaRPr lang="zh-TW" altLang="en-US" sz="3200" b="0">
              <a:latin typeface="標楷體" pitchFamily="65" charset="-120"/>
              <a:ea typeface="標楷體" pitchFamily="65" charset="-120"/>
            </a:endParaRPr>
          </a:p>
          <a:p>
            <a:pPr marL="355600" indent="-355600"/>
            <a:r>
              <a:rPr lang="zh-TW" altLang="zh-TW" sz="3200" b="0">
                <a:latin typeface="標楷體" pitchFamily="65" charset="-120"/>
                <a:ea typeface="標楷體" pitchFamily="65" charset="-120"/>
              </a:rPr>
              <a:t>   蔡中郎集》。</a:t>
            </a:r>
          </a:p>
        </p:txBody>
      </p:sp>
      <p:sp>
        <p:nvSpPr>
          <p:cNvPr id="91140" name="文字方塊 3"/>
          <p:cNvSpPr txBox="1">
            <a:spLocks noChangeArrowheads="1"/>
          </p:cNvSpPr>
          <p:nvPr/>
        </p:nvSpPr>
        <p:spPr bwMode="auto">
          <a:xfrm>
            <a:off x="4211638" y="1125538"/>
            <a:ext cx="366712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>
            <a:spAutoFit/>
          </a:bodyPr>
          <a:lstStyle>
            <a:lvl1pPr>
              <a:defRPr kumimoji="1" sz="20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1pPr>
            <a:lvl2pPr marL="742950" indent="-285750">
              <a:defRPr kumimoji="1" sz="28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2pPr>
            <a:lvl3pPr marL="1143000" indent="-228600">
              <a:defRPr kumimoji="1" sz="16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3pPr>
            <a:lvl4pPr marL="1600200" indent="-228600">
              <a:defRPr kumimoji="1" sz="14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4pPr>
            <a:lvl5pPr marL="2057400" indent="-22860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5pPr>
            <a:lvl6pPr marL="2514600" indent="-228600" eaLnBrk="0" hangingPunct="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6pPr>
            <a:lvl7pPr marL="2971800" indent="-228600" eaLnBrk="0" hangingPunct="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7pPr>
            <a:lvl8pPr marL="3429000" indent="-228600" eaLnBrk="0" hangingPunct="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8pPr>
            <a:lvl9pPr marL="3886200" indent="-228600" eaLnBrk="0" hangingPunct="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9pPr>
          </a:lstStyle>
          <a:p>
            <a:r>
              <a:rPr lang="zh-TW" altLang="en-US" sz="1200">
                <a:solidFill>
                  <a:schemeClr val="tx1"/>
                </a:solidFill>
                <a:latin typeface="Arial" pitchFamily="34" charset="0"/>
                <a:ea typeface="標楷體" pitchFamily="65" charset="-120"/>
              </a:rPr>
              <a:t>ㄩㄥ</a:t>
            </a:r>
          </a:p>
        </p:txBody>
      </p:sp>
      <p:grpSp>
        <p:nvGrpSpPr>
          <p:cNvPr id="91141" name="Group 7"/>
          <p:cNvGrpSpPr>
            <a:grpSpLocks/>
          </p:cNvGrpSpPr>
          <p:nvPr/>
        </p:nvGrpSpPr>
        <p:grpSpPr bwMode="auto">
          <a:xfrm>
            <a:off x="1692275" y="1700213"/>
            <a:ext cx="431800" cy="241300"/>
            <a:chOff x="2381" y="1706"/>
            <a:chExt cx="272" cy="152"/>
          </a:xfrm>
        </p:grpSpPr>
        <p:pic>
          <p:nvPicPr>
            <p:cNvPr id="91144" name="Picture 45" descr="D:\City\公事\THE PEOPLE\10202\102-PPT-II修訂\注音ICON\黑-四聲-小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7" y="1706"/>
              <a:ext cx="136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1145" name="文字方塊 4"/>
            <p:cNvSpPr txBox="1">
              <a:spLocks noChangeArrowheads="1"/>
            </p:cNvSpPr>
            <p:nvPr/>
          </p:nvSpPr>
          <p:spPr bwMode="auto">
            <a:xfrm>
              <a:off x="2381" y="1706"/>
              <a:ext cx="231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>
              <a:spAutoFit/>
            </a:bodyPr>
            <a:lstStyle>
              <a:lvl1pPr>
                <a:defRPr kumimoji="1" sz="20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1pPr>
              <a:lvl2pPr marL="742950" indent="-285750">
                <a:defRPr kumimoji="1" sz="28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2pPr>
              <a:lvl3pPr marL="1143000" indent="-228600">
                <a:defRPr kumimoji="1" sz="16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3pPr>
              <a:lvl4pPr marL="1600200" indent="-228600">
                <a:defRPr kumimoji="1" sz="14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4pPr>
              <a:lvl5pPr marL="2057400" indent="-22860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5pPr>
              <a:lvl6pPr marL="25146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6pPr>
              <a:lvl7pPr marL="29718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7pPr>
              <a:lvl8pPr marL="34290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8pPr>
              <a:lvl9pPr marL="38862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9pPr>
            </a:lstStyle>
            <a:p>
              <a:r>
                <a:rPr lang="zh-TW" altLang="en-US" sz="1200">
                  <a:solidFill>
                    <a:schemeClr val="tx1"/>
                  </a:solidFill>
                  <a:latin typeface="Arial" pitchFamily="34" charset="0"/>
                  <a:ea typeface="標楷體" pitchFamily="65" charset="-120"/>
                </a:rPr>
                <a:t>ㄜ</a:t>
              </a:r>
            </a:p>
          </p:txBody>
        </p:sp>
      </p:grpSp>
      <p:sp>
        <p:nvSpPr>
          <p:cNvPr id="91142" name="文字方塊 1"/>
          <p:cNvSpPr txBox="1">
            <a:spLocks noChangeArrowheads="1"/>
          </p:cNvSpPr>
          <p:nvPr/>
        </p:nvSpPr>
        <p:spPr bwMode="auto">
          <a:xfrm>
            <a:off x="5435600" y="1989138"/>
            <a:ext cx="366713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>
            <a:spAutoFit/>
          </a:bodyPr>
          <a:lstStyle>
            <a:lvl1pPr>
              <a:defRPr kumimoji="1" sz="20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1pPr>
            <a:lvl2pPr marL="742950" indent="-285750">
              <a:defRPr kumimoji="1" sz="28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2pPr>
            <a:lvl3pPr marL="1143000" indent="-228600">
              <a:defRPr kumimoji="1" sz="16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3pPr>
            <a:lvl4pPr marL="1600200" indent="-228600">
              <a:defRPr kumimoji="1" sz="14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4pPr>
            <a:lvl5pPr marL="2057400" indent="-22860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5pPr>
            <a:lvl6pPr marL="2514600" indent="-228600" eaLnBrk="0" hangingPunct="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6pPr>
            <a:lvl7pPr marL="2971800" indent="-228600" eaLnBrk="0" hangingPunct="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7pPr>
            <a:lvl8pPr marL="3429000" indent="-228600" eaLnBrk="0" hangingPunct="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8pPr>
            <a:lvl9pPr marL="3886200" indent="-228600" eaLnBrk="0" hangingPunct="0">
              <a:defRPr kumimoji="1" sz="1300">
                <a:solidFill>
                  <a:schemeClr val="tx2"/>
                </a:solidFill>
                <a:latin typeface="Cambria" pitchFamily="18" charset="0"/>
                <a:ea typeface="新細明體" pitchFamily="18" charset="-120"/>
              </a:defRPr>
            </a:lvl9pPr>
          </a:lstStyle>
          <a:p>
            <a:r>
              <a:rPr lang="zh-TW" altLang="en-US" sz="1200">
                <a:solidFill>
                  <a:schemeClr val="tx1"/>
                </a:solidFill>
                <a:latin typeface="Arial" pitchFamily="34" charset="0"/>
                <a:ea typeface="標楷體" pitchFamily="65" charset="-120"/>
              </a:rPr>
              <a:t>ㄐㄧㄝ</a:t>
            </a:r>
          </a:p>
        </p:txBody>
      </p:sp>
      <p:pic>
        <p:nvPicPr>
          <p:cNvPr id="91143" name="圖片 5" descr="下方ICON-關閉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6492875"/>
            <a:ext cx="8461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 descr="分頁底圖-注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913"/>
            <a:ext cx="9144000" cy="101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3" name="矩形 1"/>
          <p:cNvSpPr>
            <a:spLocks noChangeArrowheads="1"/>
          </p:cNvSpPr>
          <p:nvPr/>
        </p:nvSpPr>
        <p:spPr bwMode="auto">
          <a:xfrm>
            <a:off x="250825" y="981075"/>
            <a:ext cx="8893175" cy="496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55600" indent="-355600"/>
            <a:r>
              <a:rPr lang="zh-TW" altLang="zh-TW" sz="32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33.</a:t>
            </a:r>
            <a:r>
              <a:rPr lang="zh-TW" altLang="en-US" sz="32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然於他文未能稱　是：</a:t>
            </a:r>
            <a:r>
              <a:rPr lang="zh-TW" altLang="en-US" sz="3200" b="0" dirty="0">
                <a:latin typeface="標楷體" pitchFamily="65" charset="-120"/>
                <a:ea typeface="標楷體" pitchFamily="65" charset="-120"/>
              </a:rPr>
              <a:t>但是二人其他文體的</a:t>
            </a:r>
          </a:p>
          <a:p>
            <a:pPr marL="355600" indent="-355600"/>
            <a:r>
              <a:rPr lang="zh-TW" altLang="en-US" sz="3200" b="0" dirty="0">
                <a:latin typeface="標楷體" pitchFamily="65" charset="-120"/>
                <a:ea typeface="標楷體" pitchFamily="65" charset="-120"/>
              </a:rPr>
              <a:t>   成就，都比不上辭賦。稱，相當。是，此，</a:t>
            </a:r>
          </a:p>
          <a:p>
            <a:pPr marL="355600" indent="-355600"/>
            <a:r>
              <a:rPr lang="zh-TW" altLang="en-US" sz="3200" b="0" dirty="0">
                <a:latin typeface="標楷體" pitchFamily="65" charset="-120"/>
                <a:ea typeface="標楷體" pitchFamily="65" charset="-120"/>
              </a:rPr>
              <a:t>   指辭賦。</a:t>
            </a:r>
          </a:p>
          <a:p>
            <a:pPr marL="355600" indent="-355600"/>
            <a:r>
              <a:rPr lang="zh-TW" altLang="zh-TW" sz="32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34.</a:t>
            </a:r>
            <a:r>
              <a:rPr lang="zh-TW" altLang="en-US" sz="32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章表：</a:t>
            </a:r>
            <a:r>
              <a:rPr lang="zh-TW" altLang="en-US" sz="3200" b="0" dirty="0">
                <a:latin typeface="標楷體" pitchFamily="65" charset="-120"/>
                <a:ea typeface="標楷體" pitchFamily="65" charset="-120"/>
              </a:rPr>
              <a:t>臣子上呈君主的文書。</a:t>
            </a:r>
          </a:p>
          <a:p>
            <a:pPr marL="355600" indent="-355600"/>
            <a:r>
              <a:rPr lang="zh-TW" altLang="zh-TW" sz="32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35.</a:t>
            </a:r>
            <a:r>
              <a:rPr lang="zh-TW" altLang="en-US" sz="32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書記：</a:t>
            </a:r>
            <a:r>
              <a:rPr lang="zh-TW" altLang="en-US" sz="3200" b="0" dirty="0">
                <a:latin typeface="標楷體" pitchFamily="65" charset="-120"/>
                <a:ea typeface="標楷體" pitchFamily="65" charset="-120"/>
              </a:rPr>
              <a:t>泛指各種公文、書信。</a:t>
            </a:r>
          </a:p>
          <a:p>
            <a:pPr marL="355600" indent="-355600"/>
            <a:r>
              <a:rPr lang="zh-TW" altLang="zh-TW" sz="32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36.</a:t>
            </a:r>
            <a:r>
              <a:rPr lang="zh-TW" altLang="en-US" sz="32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雋  ：</a:t>
            </a:r>
            <a:r>
              <a:rPr lang="zh-TW" altLang="en-US" sz="3200" b="0" dirty="0">
                <a:latin typeface="標楷體" pitchFamily="65" charset="-120"/>
                <a:ea typeface="標楷體" pitchFamily="65" charset="-120"/>
              </a:rPr>
              <a:t>通「俊」，此指傑出的作品。</a:t>
            </a:r>
          </a:p>
          <a:p>
            <a:pPr marL="355600" indent="-355600"/>
            <a:r>
              <a:rPr lang="zh-TW" altLang="zh-TW" sz="32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37.</a:t>
            </a:r>
            <a:r>
              <a:rPr lang="zh-TW" altLang="en-US" sz="32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和  而不壯：</a:t>
            </a:r>
            <a:r>
              <a:rPr lang="zh-TW" altLang="en-US" sz="3200" b="0" dirty="0">
                <a:latin typeface="標楷體" pitchFamily="65" charset="-120"/>
                <a:ea typeface="標楷體" pitchFamily="65" charset="-120"/>
              </a:rPr>
              <a:t>文章風格平和卻不夠雄健。</a:t>
            </a:r>
          </a:p>
          <a:p>
            <a:pPr marL="355600" indent="-355600"/>
            <a:r>
              <a:rPr lang="zh-TW" altLang="zh-TW" sz="32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38.</a:t>
            </a:r>
            <a:r>
              <a:rPr lang="zh-TW" altLang="en-US" sz="32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壯而不密：</a:t>
            </a:r>
            <a:r>
              <a:rPr lang="zh-TW" altLang="en-US" sz="3200" b="0" dirty="0">
                <a:latin typeface="標楷體" pitchFamily="65" charset="-120"/>
                <a:ea typeface="標楷體" pitchFamily="65" charset="-120"/>
              </a:rPr>
              <a:t>文章風格雄健卻不夠周密。</a:t>
            </a:r>
          </a:p>
          <a:p>
            <a:pPr marL="355600" indent="-355600"/>
            <a:r>
              <a:rPr lang="zh-TW" altLang="zh-TW" sz="32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39.</a:t>
            </a:r>
            <a:r>
              <a:rPr lang="zh-TW" altLang="en-US" sz="32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體氣：</a:t>
            </a:r>
            <a:r>
              <a:rPr lang="zh-TW" altLang="en-US" sz="3200" b="0" dirty="0">
                <a:latin typeface="標楷體" pitchFamily="65" charset="-120"/>
                <a:ea typeface="標楷體" pitchFamily="65" charset="-120"/>
              </a:rPr>
              <a:t>稟性才氣，此指因才性而呈現出的文</a:t>
            </a:r>
          </a:p>
          <a:p>
            <a:pPr marL="355600" indent="-355600"/>
            <a:r>
              <a:rPr lang="zh-TW" altLang="en-US" sz="3200" b="0" dirty="0">
                <a:latin typeface="標楷體" pitchFamily="65" charset="-120"/>
                <a:ea typeface="標楷體" pitchFamily="65" charset="-120"/>
              </a:rPr>
              <a:t>   章風格。</a:t>
            </a:r>
          </a:p>
        </p:txBody>
      </p:sp>
      <p:grpSp>
        <p:nvGrpSpPr>
          <p:cNvPr id="92164" name="Group 6"/>
          <p:cNvGrpSpPr>
            <a:grpSpLocks/>
          </p:cNvGrpSpPr>
          <p:nvPr/>
        </p:nvGrpSpPr>
        <p:grpSpPr bwMode="auto">
          <a:xfrm>
            <a:off x="1403350" y="3500438"/>
            <a:ext cx="431800" cy="539750"/>
            <a:chOff x="1610" y="1434"/>
            <a:chExt cx="272" cy="340"/>
          </a:xfrm>
        </p:grpSpPr>
        <p:pic>
          <p:nvPicPr>
            <p:cNvPr id="92172" name="Picture 45" descr="D:\City\公事\THE PEOPLE\10202\102-PPT-II修訂\注音ICON\黑-四聲-小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46" y="1570"/>
              <a:ext cx="136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173" name="文字方塊 4"/>
            <p:cNvSpPr txBox="1">
              <a:spLocks noChangeArrowheads="1"/>
            </p:cNvSpPr>
            <p:nvPr/>
          </p:nvSpPr>
          <p:spPr bwMode="auto">
            <a:xfrm>
              <a:off x="1610" y="1434"/>
              <a:ext cx="231" cy="3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>
              <a:spAutoFit/>
            </a:bodyPr>
            <a:lstStyle>
              <a:lvl1pPr>
                <a:defRPr kumimoji="1" sz="20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1pPr>
              <a:lvl2pPr marL="742950" indent="-285750">
                <a:defRPr kumimoji="1" sz="28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2pPr>
              <a:lvl3pPr marL="1143000" indent="-228600">
                <a:defRPr kumimoji="1" sz="16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3pPr>
              <a:lvl4pPr marL="1600200" indent="-228600">
                <a:defRPr kumimoji="1" sz="14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4pPr>
              <a:lvl5pPr marL="2057400" indent="-22860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5pPr>
              <a:lvl6pPr marL="25146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6pPr>
              <a:lvl7pPr marL="29718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7pPr>
              <a:lvl8pPr marL="34290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8pPr>
              <a:lvl9pPr marL="38862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9pPr>
            </a:lstStyle>
            <a:p>
              <a:r>
                <a:rPr lang="zh-TW" altLang="en-US" sz="1200">
                  <a:solidFill>
                    <a:schemeClr val="tx1"/>
                  </a:solidFill>
                  <a:latin typeface="Arial" pitchFamily="34" charset="0"/>
                  <a:ea typeface="標楷體" pitchFamily="65" charset="-120"/>
                </a:rPr>
                <a:t>ㄐㄩㄣ</a:t>
              </a:r>
            </a:p>
          </p:txBody>
        </p:sp>
      </p:grpSp>
      <p:grpSp>
        <p:nvGrpSpPr>
          <p:cNvPr id="92165" name="Group 9"/>
          <p:cNvGrpSpPr>
            <a:grpSpLocks/>
          </p:cNvGrpSpPr>
          <p:nvPr/>
        </p:nvGrpSpPr>
        <p:grpSpPr bwMode="auto">
          <a:xfrm>
            <a:off x="3818731" y="1111250"/>
            <a:ext cx="431800" cy="390525"/>
            <a:chOff x="476" y="1434"/>
            <a:chExt cx="272" cy="246"/>
          </a:xfrm>
        </p:grpSpPr>
        <p:sp>
          <p:nvSpPr>
            <p:cNvPr id="92170" name="文字方塊 4"/>
            <p:cNvSpPr txBox="1">
              <a:spLocks noChangeArrowheads="1"/>
            </p:cNvSpPr>
            <p:nvPr/>
          </p:nvSpPr>
          <p:spPr bwMode="auto">
            <a:xfrm>
              <a:off x="476" y="1434"/>
              <a:ext cx="231" cy="2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>
              <a:spAutoFit/>
            </a:bodyPr>
            <a:lstStyle>
              <a:lvl1pPr>
                <a:defRPr kumimoji="1" sz="20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1pPr>
              <a:lvl2pPr marL="742950" indent="-285750">
                <a:defRPr kumimoji="1" sz="28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2pPr>
              <a:lvl3pPr marL="1143000" indent="-228600">
                <a:defRPr kumimoji="1" sz="16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3pPr>
              <a:lvl4pPr marL="1600200" indent="-228600">
                <a:defRPr kumimoji="1" sz="14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4pPr>
              <a:lvl5pPr marL="2057400" indent="-22860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5pPr>
              <a:lvl6pPr marL="25146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6pPr>
              <a:lvl7pPr marL="29718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7pPr>
              <a:lvl8pPr marL="34290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8pPr>
              <a:lvl9pPr marL="38862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9pPr>
            </a:lstStyle>
            <a:p>
              <a:r>
                <a:rPr kumimoji="0" lang="zh-TW" altLang="en-US" sz="1200">
                  <a:solidFill>
                    <a:schemeClr val="tx1"/>
                  </a:solidFill>
                  <a:latin typeface="Arial" pitchFamily="34" charset="0"/>
                  <a:ea typeface="標楷體" pitchFamily="65" charset="-120"/>
                </a:rPr>
                <a:t>ㄔㄥ</a:t>
              </a:r>
              <a:endParaRPr lang="zh-TW" altLang="en-US" sz="1200">
                <a:solidFill>
                  <a:schemeClr val="tx1"/>
                </a:solidFill>
                <a:latin typeface="Arial" pitchFamily="34" charset="0"/>
                <a:ea typeface="標楷體" pitchFamily="65" charset="-120"/>
              </a:endParaRPr>
            </a:p>
          </p:txBody>
        </p:sp>
        <p:pic>
          <p:nvPicPr>
            <p:cNvPr id="92171" name="Picture 45" descr="D:\City\公事\THE PEOPLE\10202\102-PPT-II修訂\注音ICON\黑-四聲-小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" y="1480"/>
              <a:ext cx="136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2166" name="Group 12"/>
          <p:cNvGrpSpPr>
            <a:grpSpLocks/>
          </p:cNvGrpSpPr>
          <p:nvPr/>
        </p:nvGrpSpPr>
        <p:grpSpPr bwMode="auto">
          <a:xfrm>
            <a:off x="1403350" y="4046538"/>
            <a:ext cx="431800" cy="390525"/>
            <a:chOff x="3470" y="1616"/>
            <a:chExt cx="272" cy="246"/>
          </a:xfrm>
        </p:grpSpPr>
        <p:sp>
          <p:nvSpPr>
            <p:cNvPr id="92168" name="文字方塊 6"/>
            <p:cNvSpPr txBox="1">
              <a:spLocks noChangeArrowheads="1"/>
            </p:cNvSpPr>
            <p:nvPr/>
          </p:nvSpPr>
          <p:spPr bwMode="auto">
            <a:xfrm>
              <a:off x="3470" y="1616"/>
              <a:ext cx="231" cy="2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>
              <a:spAutoFit/>
            </a:bodyPr>
            <a:lstStyle>
              <a:lvl1pPr>
                <a:defRPr kumimoji="1" sz="20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1pPr>
              <a:lvl2pPr marL="742950" indent="-285750">
                <a:defRPr kumimoji="1" sz="28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2pPr>
              <a:lvl3pPr marL="1143000" indent="-228600">
                <a:defRPr kumimoji="1" sz="16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3pPr>
              <a:lvl4pPr marL="1600200" indent="-228600">
                <a:defRPr kumimoji="1" sz="14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4pPr>
              <a:lvl5pPr marL="2057400" indent="-22860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5pPr>
              <a:lvl6pPr marL="25146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6pPr>
              <a:lvl7pPr marL="29718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7pPr>
              <a:lvl8pPr marL="34290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8pPr>
              <a:lvl9pPr marL="38862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9pPr>
            </a:lstStyle>
            <a:p>
              <a:r>
                <a:rPr lang="zh-TW" altLang="en-US" sz="1200">
                  <a:solidFill>
                    <a:schemeClr val="tx1"/>
                  </a:solidFill>
                  <a:latin typeface="Arial" pitchFamily="34" charset="0"/>
                  <a:ea typeface="標楷體" pitchFamily="65" charset="-120"/>
                </a:rPr>
                <a:t>ㄏㄜ</a:t>
              </a:r>
            </a:p>
          </p:txBody>
        </p:sp>
        <p:pic>
          <p:nvPicPr>
            <p:cNvPr id="92169" name="Picture 43" descr="D:\City\公事\THE PEOPLE\10202\102-PPT-II修訂\注音ICON\黑-二聲-小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6" y="1661"/>
              <a:ext cx="136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2167" name="圖片 5" descr="下方ICON-關閉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6492875"/>
            <a:ext cx="8461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 descr="分頁底圖-注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87" name="矩形 1"/>
          <p:cNvSpPr>
            <a:spLocks noChangeArrowheads="1"/>
          </p:cNvSpPr>
          <p:nvPr/>
        </p:nvSpPr>
        <p:spPr bwMode="auto">
          <a:xfrm>
            <a:off x="250825" y="981075"/>
            <a:ext cx="8893175" cy="301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55600" indent="-355600"/>
            <a:r>
              <a:rPr lang="zh-TW" altLang="zh-TW" sz="32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40.</a:t>
            </a:r>
            <a:r>
              <a:rPr lang="zh-TW" altLang="en-US" sz="32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理不勝  辭：</a:t>
            </a:r>
            <a:r>
              <a:rPr lang="zh-TW" altLang="en-US" sz="3200" b="0" dirty="0">
                <a:latin typeface="標楷體" pitchFamily="65" charset="-120"/>
                <a:ea typeface="標楷體" pitchFamily="65" charset="-120"/>
              </a:rPr>
              <a:t>說理比不上辭采，謂孔融的文</a:t>
            </a:r>
          </a:p>
          <a:p>
            <a:pPr marL="355600" indent="-355600"/>
            <a:r>
              <a:rPr lang="zh-TW" altLang="en-US" sz="3200" b="0" dirty="0">
                <a:latin typeface="標楷體" pitchFamily="65" charset="-120"/>
                <a:ea typeface="標楷體" pitchFamily="65" charset="-120"/>
              </a:rPr>
              <a:t>   章長於辭采卻短於說理。</a:t>
            </a:r>
          </a:p>
          <a:p>
            <a:pPr marL="355600" indent="-355600"/>
            <a:r>
              <a:rPr lang="zh-TW" altLang="zh-TW" sz="32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41.</a:t>
            </a:r>
            <a:r>
              <a:rPr lang="zh-TW" altLang="en-US" sz="32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雜以嘲戲：</a:t>
            </a:r>
            <a:r>
              <a:rPr lang="zh-TW" altLang="en-US" sz="3200" b="0" dirty="0">
                <a:latin typeface="標楷體" pitchFamily="65" charset="-120"/>
                <a:ea typeface="標楷體" pitchFamily="65" charset="-120"/>
              </a:rPr>
              <a:t>文中夾雜嘲諷和戲謔　。</a:t>
            </a:r>
          </a:p>
          <a:p>
            <a:pPr marL="355600" indent="-355600"/>
            <a:r>
              <a:rPr lang="zh-TW" altLang="zh-TW" sz="32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42.揚班儔  也：</a:t>
            </a:r>
            <a:r>
              <a:rPr lang="zh-TW" altLang="zh-TW" sz="3200" b="0" dirty="0">
                <a:latin typeface="標楷體" pitchFamily="65" charset="-120"/>
                <a:ea typeface="標楷體" pitchFamily="65" charset="-120"/>
              </a:rPr>
              <a:t>指可以和揚雄、班固的優秀作 </a:t>
            </a:r>
            <a:endParaRPr lang="zh-TW" altLang="en-US" sz="3200" b="0" dirty="0">
              <a:latin typeface="標楷體" pitchFamily="65" charset="-120"/>
              <a:ea typeface="標楷體" pitchFamily="65" charset="-120"/>
            </a:endParaRPr>
          </a:p>
          <a:p>
            <a:pPr marL="355600" indent="-355600"/>
            <a:r>
              <a:rPr lang="zh-TW" altLang="zh-TW" sz="3200" b="0" dirty="0">
                <a:latin typeface="標楷體" pitchFamily="65" charset="-120"/>
                <a:ea typeface="標楷體" pitchFamily="65" charset="-120"/>
              </a:rPr>
              <a:t>   品媲　美。儔，類。</a:t>
            </a:r>
            <a:endParaRPr lang="zh-TW" altLang="en-US" sz="3200" b="0" dirty="0">
              <a:latin typeface="標楷體" pitchFamily="65" charset="-120"/>
              <a:ea typeface="標楷體" pitchFamily="65" charset="-120"/>
            </a:endParaRPr>
          </a:p>
          <a:p>
            <a:pPr marL="355600" indent="-355600"/>
            <a:r>
              <a:rPr lang="zh-TW" altLang="zh-TW" sz="3200" b="0" dirty="0">
                <a:latin typeface="標楷體" pitchFamily="65" charset="-120"/>
                <a:ea typeface="標楷體" pitchFamily="65" charset="-120"/>
              </a:rPr>
              <a:t>    </a:t>
            </a:r>
            <a:r>
              <a:rPr lang="zh-TW" altLang="zh-TW" sz="2800" b="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如揚雄的〈解嘲〉、班固〈答賓戲〉等作品。</a:t>
            </a:r>
            <a:r>
              <a:rPr lang="zh-TW" altLang="zh-TW" sz="3200" b="0" dirty="0">
                <a:latin typeface="標楷體" pitchFamily="65" charset="-120"/>
                <a:ea typeface="標楷體" pitchFamily="65" charset="-120"/>
              </a:rPr>
              <a:t>  </a:t>
            </a:r>
          </a:p>
        </p:txBody>
      </p:sp>
      <p:grpSp>
        <p:nvGrpSpPr>
          <p:cNvPr id="93188" name="Group 5"/>
          <p:cNvGrpSpPr>
            <a:grpSpLocks/>
          </p:cNvGrpSpPr>
          <p:nvPr/>
        </p:nvGrpSpPr>
        <p:grpSpPr bwMode="auto">
          <a:xfrm>
            <a:off x="6659563" y="1989138"/>
            <a:ext cx="431800" cy="539750"/>
            <a:chOff x="1610" y="1434"/>
            <a:chExt cx="272" cy="340"/>
          </a:xfrm>
        </p:grpSpPr>
        <p:pic>
          <p:nvPicPr>
            <p:cNvPr id="93202" name="Picture 45" descr="D:\City\公事\THE PEOPLE\10202\102-PPT-II修訂\注音ICON\黑-四聲-小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46" y="1570"/>
              <a:ext cx="136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3203" name="文字方塊 4"/>
            <p:cNvSpPr txBox="1">
              <a:spLocks noChangeArrowheads="1"/>
            </p:cNvSpPr>
            <p:nvPr/>
          </p:nvSpPr>
          <p:spPr bwMode="auto">
            <a:xfrm>
              <a:off x="1610" y="1434"/>
              <a:ext cx="231" cy="3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>
              <a:spAutoFit/>
            </a:bodyPr>
            <a:lstStyle>
              <a:lvl1pPr>
                <a:defRPr kumimoji="1" sz="20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1pPr>
              <a:lvl2pPr marL="742950" indent="-285750">
                <a:defRPr kumimoji="1" sz="28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2pPr>
              <a:lvl3pPr marL="1143000" indent="-228600">
                <a:defRPr kumimoji="1" sz="16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3pPr>
              <a:lvl4pPr marL="1600200" indent="-228600">
                <a:defRPr kumimoji="1" sz="14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4pPr>
              <a:lvl5pPr marL="2057400" indent="-22860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5pPr>
              <a:lvl6pPr marL="25146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6pPr>
              <a:lvl7pPr marL="29718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7pPr>
              <a:lvl8pPr marL="34290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8pPr>
              <a:lvl9pPr marL="38862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9pPr>
            </a:lstStyle>
            <a:p>
              <a:r>
                <a:rPr lang="zh-TW" altLang="en-US" sz="1200">
                  <a:solidFill>
                    <a:schemeClr val="tx1"/>
                  </a:solidFill>
                  <a:latin typeface="Arial" pitchFamily="34" charset="0"/>
                  <a:ea typeface="標楷體" pitchFamily="65" charset="-120"/>
                </a:rPr>
                <a:t>ㄋㄩㄝ</a:t>
              </a:r>
            </a:p>
          </p:txBody>
        </p:sp>
      </p:grpSp>
      <p:grpSp>
        <p:nvGrpSpPr>
          <p:cNvPr id="93189" name="Group 8"/>
          <p:cNvGrpSpPr>
            <a:grpSpLocks/>
          </p:cNvGrpSpPr>
          <p:nvPr/>
        </p:nvGrpSpPr>
        <p:grpSpPr bwMode="auto">
          <a:xfrm>
            <a:off x="1763713" y="3068638"/>
            <a:ext cx="431800" cy="390525"/>
            <a:chOff x="476" y="1434"/>
            <a:chExt cx="272" cy="246"/>
          </a:xfrm>
        </p:grpSpPr>
        <p:sp>
          <p:nvSpPr>
            <p:cNvPr id="93200" name="文字方塊 4"/>
            <p:cNvSpPr txBox="1">
              <a:spLocks noChangeArrowheads="1"/>
            </p:cNvSpPr>
            <p:nvPr/>
          </p:nvSpPr>
          <p:spPr bwMode="auto">
            <a:xfrm>
              <a:off x="476" y="1434"/>
              <a:ext cx="231" cy="2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>
              <a:spAutoFit/>
            </a:bodyPr>
            <a:lstStyle>
              <a:lvl1pPr>
                <a:defRPr kumimoji="1" sz="20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1pPr>
              <a:lvl2pPr marL="742950" indent="-285750">
                <a:defRPr kumimoji="1" sz="28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2pPr>
              <a:lvl3pPr marL="1143000" indent="-228600">
                <a:defRPr kumimoji="1" sz="16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3pPr>
              <a:lvl4pPr marL="1600200" indent="-228600">
                <a:defRPr kumimoji="1" sz="14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4pPr>
              <a:lvl5pPr marL="2057400" indent="-22860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5pPr>
              <a:lvl6pPr marL="25146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6pPr>
              <a:lvl7pPr marL="29718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7pPr>
              <a:lvl8pPr marL="34290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8pPr>
              <a:lvl9pPr marL="38862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9pPr>
            </a:lstStyle>
            <a:p>
              <a:r>
                <a:rPr kumimoji="0" lang="zh-TW" altLang="en-US" sz="1200">
                  <a:solidFill>
                    <a:schemeClr val="tx1"/>
                  </a:solidFill>
                  <a:latin typeface="Arial" pitchFamily="34" charset="0"/>
                  <a:ea typeface="標楷體" pitchFamily="65" charset="-120"/>
                </a:rPr>
                <a:t>ㄆ一</a:t>
              </a:r>
              <a:endParaRPr lang="zh-TW" altLang="en-US" sz="1200">
                <a:solidFill>
                  <a:schemeClr val="tx1"/>
                </a:solidFill>
                <a:latin typeface="Arial" pitchFamily="34" charset="0"/>
                <a:ea typeface="標楷體" pitchFamily="65" charset="-120"/>
              </a:endParaRPr>
            </a:p>
          </p:txBody>
        </p:sp>
        <p:pic>
          <p:nvPicPr>
            <p:cNvPr id="93201" name="Picture 45" descr="D:\City\公事\THE PEOPLE\10202\102-PPT-II修訂\注音ICON\黑-四聲-小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" y="1480"/>
              <a:ext cx="136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3190" name="圖片 5" descr="下方ICON-關閉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6492875"/>
            <a:ext cx="8461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3191" name="Group 13"/>
          <p:cNvGrpSpPr>
            <a:grpSpLocks/>
          </p:cNvGrpSpPr>
          <p:nvPr/>
        </p:nvGrpSpPr>
        <p:grpSpPr bwMode="auto">
          <a:xfrm>
            <a:off x="2195513" y="1125538"/>
            <a:ext cx="431800" cy="390525"/>
            <a:chOff x="476" y="1434"/>
            <a:chExt cx="272" cy="246"/>
          </a:xfrm>
        </p:grpSpPr>
        <p:sp>
          <p:nvSpPr>
            <p:cNvPr id="93198" name="文字方塊 4"/>
            <p:cNvSpPr txBox="1">
              <a:spLocks noChangeArrowheads="1"/>
            </p:cNvSpPr>
            <p:nvPr/>
          </p:nvSpPr>
          <p:spPr bwMode="auto">
            <a:xfrm>
              <a:off x="476" y="1434"/>
              <a:ext cx="231" cy="2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>
              <a:spAutoFit/>
            </a:bodyPr>
            <a:lstStyle>
              <a:lvl1pPr>
                <a:defRPr kumimoji="1" sz="20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1pPr>
              <a:lvl2pPr marL="742950" indent="-285750">
                <a:defRPr kumimoji="1" sz="28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2pPr>
              <a:lvl3pPr marL="1143000" indent="-228600">
                <a:defRPr kumimoji="1" sz="16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3pPr>
              <a:lvl4pPr marL="1600200" indent="-228600">
                <a:defRPr kumimoji="1" sz="14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4pPr>
              <a:lvl5pPr marL="2057400" indent="-22860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5pPr>
              <a:lvl6pPr marL="25146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6pPr>
              <a:lvl7pPr marL="29718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7pPr>
              <a:lvl8pPr marL="34290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8pPr>
              <a:lvl9pPr marL="38862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9pPr>
            </a:lstStyle>
            <a:p>
              <a:r>
                <a:rPr kumimoji="0" lang="zh-TW" altLang="en-US" sz="1200">
                  <a:solidFill>
                    <a:schemeClr val="tx1"/>
                  </a:solidFill>
                  <a:latin typeface="Arial" pitchFamily="34" charset="0"/>
                  <a:ea typeface="標楷體" pitchFamily="65" charset="-120"/>
                </a:rPr>
                <a:t>ㄕㄥ</a:t>
              </a:r>
              <a:endParaRPr lang="zh-TW" altLang="en-US" sz="1200">
                <a:solidFill>
                  <a:schemeClr val="tx1"/>
                </a:solidFill>
                <a:latin typeface="Arial" pitchFamily="34" charset="0"/>
                <a:ea typeface="標楷體" pitchFamily="65" charset="-120"/>
              </a:endParaRPr>
            </a:p>
          </p:txBody>
        </p:sp>
        <p:pic>
          <p:nvPicPr>
            <p:cNvPr id="93199" name="Picture 45" descr="D:\City\公事\THE PEOPLE\10202\102-PPT-II修訂\注音ICON\黑-四聲-小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" y="1480"/>
              <a:ext cx="136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3192" name="Group 16"/>
          <p:cNvGrpSpPr>
            <a:grpSpLocks/>
          </p:cNvGrpSpPr>
          <p:nvPr/>
        </p:nvGrpSpPr>
        <p:grpSpPr bwMode="auto">
          <a:xfrm>
            <a:off x="2195513" y="2565400"/>
            <a:ext cx="431800" cy="390525"/>
            <a:chOff x="3470" y="1616"/>
            <a:chExt cx="272" cy="246"/>
          </a:xfrm>
        </p:grpSpPr>
        <p:sp>
          <p:nvSpPr>
            <p:cNvPr id="93196" name="文字方塊 6"/>
            <p:cNvSpPr txBox="1">
              <a:spLocks noChangeArrowheads="1"/>
            </p:cNvSpPr>
            <p:nvPr/>
          </p:nvSpPr>
          <p:spPr bwMode="auto">
            <a:xfrm>
              <a:off x="3470" y="1616"/>
              <a:ext cx="231" cy="2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>
              <a:spAutoFit/>
            </a:bodyPr>
            <a:lstStyle>
              <a:lvl1pPr>
                <a:defRPr kumimoji="1" sz="20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1pPr>
              <a:lvl2pPr marL="742950" indent="-285750">
                <a:defRPr kumimoji="1" sz="28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2pPr>
              <a:lvl3pPr marL="1143000" indent="-228600">
                <a:defRPr kumimoji="1" sz="16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3pPr>
              <a:lvl4pPr marL="1600200" indent="-228600">
                <a:defRPr kumimoji="1" sz="14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4pPr>
              <a:lvl5pPr marL="2057400" indent="-22860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5pPr>
              <a:lvl6pPr marL="25146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6pPr>
              <a:lvl7pPr marL="29718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7pPr>
              <a:lvl8pPr marL="34290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8pPr>
              <a:lvl9pPr marL="38862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9pPr>
            </a:lstStyle>
            <a:p>
              <a:r>
                <a:rPr lang="zh-TW" altLang="en-US" sz="1200">
                  <a:solidFill>
                    <a:schemeClr val="tx1"/>
                  </a:solidFill>
                  <a:latin typeface="Arial" pitchFamily="34" charset="0"/>
                  <a:ea typeface="標楷體" pitchFamily="65" charset="-120"/>
                </a:rPr>
                <a:t>ㄔㄡ</a:t>
              </a:r>
            </a:p>
          </p:txBody>
        </p:sp>
        <p:pic>
          <p:nvPicPr>
            <p:cNvPr id="93197" name="Picture 43" descr="D:\City\公事\THE PEOPLE\10202\102-PPT-II修訂\注音ICON\黑-二聲-小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6" y="1661"/>
              <a:ext cx="136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3193" name="Group 19"/>
          <p:cNvGrpSpPr>
            <a:grpSpLocks/>
          </p:cNvGrpSpPr>
          <p:nvPr/>
        </p:nvGrpSpPr>
        <p:grpSpPr bwMode="auto">
          <a:xfrm>
            <a:off x="250825" y="3455988"/>
            <a:ext cx="1008063" cy="549275"/>
            <a:chOff x="385" y="3838"/>
            <a:chExt cx="635" cy="346"/>
          </a:xfrm>
        </p:grpSpPr>
        <p:sp>
          <p:nvSpPr>
            <p:cNvPr id="93194" name="Text Box 20"/>
            <p:cNvSpPr txBox="1">
              <a:spLocks noChangeArrowheads="1"/>
            </p:cNvSpPr>
            <p:nvPr/>
          </p:nvSpPr>
          <p:spPr bwMode="auto">
            <a:xfrm>
              <a:off x="385" y="3838"/>
              <a:ext cx="635" cy="3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kumimoji="1" sz="20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1pPr>
              <a:lvl2pPr marL="742950" indent="-285750">
                <a:defRPr kumimoji="1" sz="28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2pPr>
              <a:lvl3pPr marL="1143000" indent="-228600">
                <a:defRPr kumimoji="1" sz="16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3pPr>
              <a:lvl4pPr marL="1600200" indent="-228600">
                <a:defRPr kumimoji="1" sz="14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4pPr>
              <a:lvl5pPr marL="2057400" indent="-22860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5pPr>
              <a:lvl6pPr marL="25146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6pPr>
              <a:lvl7pPr marL="29718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7pPr>
              <a:lvl8pPr marL="34290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8pPr>
              <a:lvl9pPr marL="38862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zh-TW" altLang="en-US" sz="3000" b="0">
                  <a:solidFill>
                    <a:schemeClr val="tx1"/>
                  </a:solidFill>
                  <a:latin typeface="Arial" pitchFamily="34" charset="0"/>
                  <a:ea typeface="標楷體" pitchFamily="65" charset="-120"/>
                </a:rPr>
                <a:t>補注</a:t>
              </a:r>
            </a:p>
          </p:txBody>
        </p:sp>
        <p:sp>
          <p:nvSpPr>
            <p:cNvPr id="93195" name="Rectangle 21"/>
            <p:cNvSpPr>
              <a:spLocks noChangeArrowheads="1"/>
            </p:cNvSpPr>
            <p:nvPr/>
          </p:nvSpPr>
          <p:spPr bwMode="auto">
            <a:xfrm>
              <a:off x="431" y="3884"/>
              <a:ext cx="499" cy="271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</p:grp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 descr="分頁底圖-注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913"/>
            <a:ext cx="9144000" cy="101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1" name="矩形 1"/>
          <p:cNvSpPr>
            <a:spLocks noChangeArrowheads="1"/>
          </p:cNvSpPr>
          <p:nvPr/>
        </p:nvSpPr>
        <p:spPr bwMode="auto">
          <a:xfrm>
            <a:off x="179388" y="765175"/>
            <a:ext cx="9145587" cy="575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55600" indent="-355600"/>
            <a:r>
              <a:rPr lang="zh-TW" altLang="zh-TW" sz="320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43.</a:t>
            </a:r>
            <a:r>
              <a:rPr lang="zh-TW" altLang="en-US" sz="320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向聲背實：</a:t>
            </a:r>
            <a:r>
              <a:rPr lang="zh-TW" altLang="en-US" sz="3200" b="0">
                <a:latin typeface="標楷體" pitchFamily="65" charset="-120"/>
                <a:ea typeface="標楷體" pitchFamily="65" charset="-120"/>
              </a:rPr>
              <a:t>崇尚虛名，不重實質。向，崇尚。 </a:t>
            </a:r>
          </a:p>
          <a:p>
            <a:pPr marL="355600" indent="-355600"/>
            <a:r>
              <a:rPr lang="zh-TW" altLang="en-US" sz="2800" b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    此指常人評文，往往隨聲附和，沒有真知灼見。</a:t>
            </a:r>
          </a:p>
          <a:p>
            <a:pPr marL="355600" indent="-355600"/>
            <a:r>
              <a:rPr lang="zh-TW" altLang="zh-TW" sz="320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44.</a:t>
            </a:r>
            <a:r>
              <a:rPr lang="zh-TW" altLang="en-US" sz="320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闇  於自見：</a:t>
            </a:r>
            <a:r>
              <a:rPr lang="zh-TW" altLang="en-US" sz="3200" b="0">
                <a:latin typeface="標楷體" pitchFamily="65" charset="-120"/>
                <a:ea typeface="標楷體" pitchFamily="65" charset="-120"/>
              </a:rPr>
              <a:t>看不清自己的短處。闇，陰暗</a:t>
            </a:r>
          </a:p>
          <a:p>
            <a:pPr marL="355600" indent="-355600"/>
            <a:r>
              <a:rPr lang="zh-TW" altLang="en-US" sz="3200" b="0">
                <a:latin typeface="標楷體" pitchFamily="65" charset="-120"/>
                <a:ea typeface="標楷體" pitchFamily="65" charset="-120"/>
              </a:rPr>
              <a:t>   不明。</a:t>
            </a:r>
          </a:p>
          <a:p>
            <a:pPr marL="355600" indent="-355600"/>
            <a:r>
              <a:rPr lang="zh-TW" altLang="zh-TW" sz="320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45</a:t>
            </a:r>
            <a:r>
              <a:rPr lang="zh-TW" altLang="en-US" sz="320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.夫文本同而末異：</a:t>
            </a:r>
            <a:r>
              <a:rPr lang="zh-TW" altLang="en-US" sz="3200" b="0">
                <a:latin typeface="標楷體" pitchFamily="65" charset="-120"/>
                <a:ea typeface="標楷體" pitchFamily="65" charset="-120"/>
              </a:rPr>
              <a:t>意指文章寫作的基本道理</a:t>
            </a:r>
          </a:p>
          <a:p>
            <a:pPr marL="355600" indent="-355600"/>
            <a:r>
              <a:rPr lang="zh-TW" altLang="en-US" sz="3200" b="0">
                <a:latin typeface="標楷體" pitchFamily="65" charset="-120"/>
                <a:ea typeface="標楷體" pitchFamily="65" charset="-120"/>
              </a:rPr>
              <a:t>   雖相同，但文體不同時，作品的特色與作法</a:t>
            </a:r>
          </a:p>
          <a:p>
            <a:pPr marL="355600" indent="-355600"/>
            <a:r>
              <a:rPr lang="zh-TW" altLang="en-US" sz="3200" b="0">
                <a:latin typeface="標楷體" pitchFamily="65" charset="-120"/>
                <a:ea typeface="標楷體" pitchFamily="65" charset="-120"/>
              </a:rPr>
              <a:t>   也隨之而異。</a:t>
            </a:r>
          </a:p>
          <a:p>
            <a:pPr marL="355600" indent="-355600"/>
            <a:r>
              <a:rPr lang="zh-TW" altLang="en-US" sz="320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4</a:t>
            </a:r>
            <a:r>
              <a:rPr lang="en-US" altLang="zh-TW" sz="320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6.</a:t>
            </a:r>
            <a:r>
              <a:rPr lang="zh-TW" altLang="en-US" sz="320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奏議宜雅：</a:t>
            </a:r>
            <a:r>
              <a:rPr lang="zh-TW" altLang="en-US" sz="3200" b="0">
                <a:latin typeface="標楷體" pitchFamily="65" charset="-120"/>
                <a:ea typeface="標楷體" pitchFamily="65" charset="-120"/>
              </a:rPr>
              <a:t>奏議類要典雅莊重。</a:t>
            </a:r>
          </a:p>
          <a:p>
            <a:pPr marL="355600" indent="-355600"/>
            <a:r>
              <a:rPr lang="zh-TW" altLang="en-US" sz="2800" b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    奏，臣下向君主言事的文體。議，臣下向君主議</a:t>
            </a:r>
          </a:p>
          <a:p>
            <a:pPr marL="355600" indent="-355600"/>
            <a:r>
              <a:rPr lang="zh-TW" altLang="en-US" sz="2800" b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    論得失的文體。</a:t>
            </a:r>
            <a:endParaRPr lang="en-US" altLang="zh-TW" sz="2800" b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pPr marL="355600" indent="-355600"/>
            <a:r>
              <a:rPr lang="zh-TW" altLang="en-US" sz="320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4</a:t>
            </a:r>
            <a:r>
              <a:rPr lang="en-US" altLang="zh-TW" sz="320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7.</a:t>
            </a:r>
            <a:r>
              <a:rPr lang="zh-TW" altLang="en-US" sz="320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書論宜理：</a:t>
            </a:r>
            <a:r>
              <a:rPr lang="zh-TW" altLang="en-US" sz="3200" b="0">
                <a:latin typeface="標楷體" pitchFamily="65" charset="-120"/>
                <a:ea typeface="標楷體" pitchFamily="65" charset="-120"/>
              </a:rPr>
              <a:t>書論類要條理清晰。書，文書。</a:t>
            </a:r>
          </a:p>
          <a:p>
            <a:pPr marL="355600" indent="-355600"/>
            <a:r>
              <a:rPr lang="zh-TW" altLang="en-US" sz="3200" b="0">
                <a:latin typeface="標楷體" pitchFamily="65" charset="-120"/>
                <a:ea typeface="標楷體" pitchFamily="65" charset="-120"/>
              </a:rPr>
              <a:t>   論，論事說理的文體。</a:t>
            </a:r>
          </a:p>
        </p:txBody>
      </p:sp>
      <p:pic>
        <p:nvPicPr>
          <p:cNvPr id="94212" name="圖片 5" descr="下方ICON-關閉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6492875"/>
            <a:ext cx="8461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4213" name="Group 7"/>
          <p:cNvGrpSpPr>
            <a:grpSpLocks/>
          </p:cNvGrpSpPr>
          <p:nvPr/>
        </p:nvGrpSpPr>
        <p:grpSpPr bwMode="auto">
          <a:xfrm>
            <a:off x="107950" y="1268413"/>
            <a:ext cx="1008063" cy="549275"/>
            <a:chOff x="385" y="3838"/>
            <a:chExt cx="635" cy="346"/>
          </a:xfrm>
        </p:grpSpPr>
        <p:sp>
          <p:nvSpPr>
            <p:cNvPr id="94220" name="Text Box 8"/>
            <p:cNvSpPr txBox="1">
              <a:spLocks noChangeArrowheads="1"/>
            </p:cNvSpPr>
            <p:nvPr/>
          </p:nvSpPr>
          <p:spPr bwMode="auto">
            <a:xfrm>
              <a:off x="385" y="3838"/>
              <a:ext cx="635" cy="3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kumimoji="1" sz="20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1pPr>
              <a:lvl2pPr marL="742950" indent="-285750">
                <a:defRPr kumimoji="1" sz="28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2pPr>
              <a:lvl3pPr marL="1143000" indent="-228600">
                <a:defRPr kumimoji="1" sz="16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3pPr>
              <a:lvl4pPr marL="1600200" indent="-228600">
                <a:defRPr kumimoji="1" sz="14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4pPr>
              <a:lvl5pPr marL="2057400" indent="-22860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5pPr>
              <a:lvl6pPr marL="25146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6pPr>
              <a:lvl7pPr marL="29718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7pPr>
              <a:lvl8pPr marL="34290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8pPr>
              <a:lvl9pPr marL="38862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zh-TW" altLang="en-US" sz="3000" b="0">
                  <a:solidFill>
                    <a:schemeClr val="tx1"/>
                  </a:solidFill>
                  <a:latin typeface="Arial" pitchFamily="34" charset="0"/>
                  <a:ea typeface="標楷體" pitchFamily="65" charset="-120"/>
                </a:rPr>
                <a:t>補注</a:t>
              </a:r>
            </a:p>
          </p:txBody>
        </p:sp>
        <p:sp>
          <p:nvSpPr>
            <p:cNvPr id="94221" name="Rectangle 9"/>
            <p:cNvSpPr>
              <a:spLocks noChangeArrowheads="1"/>
            </p:cNvSpPr>
            <p:nvPr/>
          </p:nvSpPr>
          <p:spPr bwMode="auto">
            <a:xfrm>
              <a:off x="431" y="3884"/>
              <a:ext cx="499" cy="271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</p:grpSp>
      <p:grpSp>
        <p:nvGrpSpPr>
          <p:cNvPr id="94214" name="Group 10"/>
          <p:cNvGrpSpPr>
            <a:grpSpLocks/>
          </p:cNvGrpSpPr>
          <p:nvPr/>
        </p:nvGrpSpPr>
        <p:grpSpPr bwMode="auto">
          <a:xfrm>
            <a:off x="107950" y="4581525"/>
            <a:ext cx="1008063" cy="549275"/>
            <a:chOff x="385" y="3838"/>
            <a:chExt cx="635" cy="346"/>
          </a:xfrm>
        </p:grpSpPr>
        <p:sp>
          <p:nvSpPr>
            <p:cNvPr id="94218" name="Text Box 11"/>
            <p:cNvSpPr txBox="1">
              <a:spLocks noChangeArrowheads="1"/>
            </p:cNvSpPr>
            <p:nvPr/>
          </p:nvSpPr>
          <p:spPr bwMode="auto">
            <a:xfrm>
              <a:off x="385" y="3838"/>
              <a:ext cx="635" cy="3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kumimoji="1" sz="20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1pPr>
              <a:lvl2pPr marL="742950" indent="-285750">
                <a:defRPr kumimoji="1" sz="28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2pPr>
              <a:lvl3pPr marL="1143000" indent="-228600">
                <a:defRPr kumimoji="1" sz="16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3pPr>
              <a:lvl4pPr marL="1600200" indent="-228600">
                <a:defRPr kumimoji="1" sz="14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4pPr>
              <a:lvl5pPr marL="2057400" indent="-22860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5pPr>
              <a:lvl6pPr marL="25146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6pPr>
              <a:lvl7pPr marL="29718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7pPr>
              <a:lvl8pPr marL="34290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8pPr>
              <a:lvl9pPr marL="38862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zh-TW" altLang="en-US" sz="3000" b="0">
                  <a:solidFill>
                    <a:schemeClr val="tx1"/>
                  </a:solidFill>
                  <a:latin typeface="Arial" pitchFamily="34" charset="0"/>
                  <a:ea typeface="標楷體" pitchFamily="65" charset="-120"/>
                </a:rPr>
                <a:t>補注</a:t>
              </a:r>
            </a:p>
          </p:txBody>
        </p:sp>
        <p:sp>
          <p:nvSpPr>
            <p:cNvPr id="94219" name="Rectangle 12"/>
            <p:cNvSpPr>
              <a:spLocks noChangeArrowheads="1"/>
            </p:cNvSpPr>
            <p:nvPr/>
          </p:nvSpPr>
          <p:spPr bwMode="auto">
            <a:xfrm>
              <a:off x="431" y="3884"/>
              <a:ext cx="499" cy="271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</p:grpSp>
      <p:grpSp>
        <p:nvGrpSpPr>
          <p:cNvPr id="94215" name="Group 13"/>
          <p:cNvGrpSpPr>
            <a:grpSpLocks/>
          </p:cNvGrpSpPr>
          <p:nvPr/>
        </p:nvGrpSpPr>
        <p:grpSpPr bwMode="auto">
          <a:xfrm>
            <a:off x="1260475" y="1844675"/>
            <a:ext cx="431800" cy="241300"/>
            <a:chOff x="2381" y="1706"/>
            <a:chExt cx="272" cy="152"/>
          </a:xfrm>
        </p:grpSpPr>
        <p:pic>
          <p:nvPicPr>
            <p:cNvPr id="94216" name="Picture 45" descr="D:\City\公事\THE PEOPLE\10202\102-PPT-II修訂\注音ICON\黑-四聲-小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7" y="1706"/>
              <a:ext cx="136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4217" name="文字方塊 4"/>
            <p:cNvSpPr txBox="1">
              <a:spLocks noChangeArrowheads="1"/>
            </p:cNvSpPr>
            <p:nvPr/>
          </p:nvSpPr>
          <p:spPr bwMode="auto">
            <a:xfrm>
              <a:off x="2381" y="1706"/>
              <a:ext cx="231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>
              <a:spAutoFit/>
            </a:bodyPr>
            <a:lstStyle>
              <a:lvl1pPr>
                <a:defRPr kumimoji="1" sz="20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1pPr>
              <a:lvl2pPr marL="742950" indent="-285750">
                <a:defRPr kumimoji="1" sz="28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2pPr>
              <a:lvl3pPr marL="1143000" indent="-228600">
                <a:defRPr kumimoji="1" sz="16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3pPr>
              <a:lvl4pPr marL="1600200" indent="-228600">
                <a:defRPr kumimoji="1" sz="14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4pPr>
              <a:lvl5pPr marL="2057400" indent="-22860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5pPr>
              <a:lvl6pPr marL="25146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6pPr>
              <a:lvl7pPr marL="29718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7pPr>
              <a:lvl8pPr marL="34290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8pPr>
              <a:lvl9pPr marL="38862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9pPr>
            </a:lstStyle>
            <a:p>
              <a:r>
                <a:rPr lang="zh-TW" altLang="en-US" sz="1200">
                  <a:solidFill>
                    <a:schemeClr val="tx1"/>
                  </a:solidFill>
                  <a:latin typeface="Arial" pitchFamily="34" charset="0"/>
                  <a:ea typeface="標楷體" pitchFamily="65" charset="-120"/>
                </a:rPr>
                <a:t>ㄢ</a:t>
              </a:r>
            </a:p>
          </p:txBody>
        </p:sp>
      </p:grp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 descr="分頁底圖-注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913"/>
            <a:ext cx="9144000" cy="101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35" name="矩形 1"/>
          <p:cNvSpPr>
            <a:spLocks noChangeArrowheads="1"/>
          </p:cNvSpPr>
          <p:nvPr/>
        </p:nvSpPr>
        <p:spPr bwMode="auto">
          <a:xfrm>
            <a:off x="250825" y="981075"/>
            <a:ext cx="8893175" cy="252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55600" indent="-355600"/>
            <a:r>
              <a:rPr lang="zh-TW" altLang="en-US" sz="320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4</a:t>
            </a:r>
            <a:r>
              <a:rPr lang="en-US" altLang="zh-TW" sz="320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8.</a:t>
            </a:r>
            <a:r>
              <a:rPr lang="zh-TW" altLang="en-US" sz="320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銘誄  尚實：</a:t>
            </a:r>
            <a:r>
              <a:rPr lang="zh-TW" altLang="en-US" sz="3200" b="0">
                <a:latin typeface="標楷體" pitchFamily="65" charset="-120"/>
                <a:ea typeface="標楷體" pitchFamily="65" charset="-120"/>
              </a:rPr>
              <a:t>銘誄類貴在合乎事實。銘，用</a:t>
            </a:r>
          </a:p>
          <a:p>
            <a:pPr marL="355600" indent="-355600"/>
            <a:r>
              <a:rPr lang="zh-TW" altLang="en-US" sz="3200" b="0">
                <a:latin typeface="標楷體" pitchFamily="65" charset="-120"/>
                <a:ea typeface="標楷體" pitchFamily="65" charset="-120"/>
              </a:rPr>
              <a:t>   以讚揚功德或自我惕勵的文體。誄，用以稱</a:t>
            </a:r>
          </a:p>
          <a:p>
            <a:pPr marL="355600" indent="-355600"/>
            <a:r>
              <a:rPr lang="zh-TW" altLang="en-US" sz="3200" b="0">
                <a:latin typeface="標楷體" pitchFamily="65" charset="-120"/>
                <a:ea typeface="標楷體" pitchFamily="65" charset="-120"/>
              </a:rPr>
              <a:t>   頌死者生前功業的文體。</a:t>
            </a:r>
            <a:endParaRPr lang="en-US" altLang="zh-TW" sz="3200" b="0">
              <a:latin typeface="標楷體" pitchFamily="65" charset="-120"/>
              <a:ea typeface="標楷體" pitchFamily="65" charset="-120"/>
            </a:endParaRPr>
          </a:p>
          <a:p>
            <a:pPr marL="355600" indent="-355600"/>
            <a:r>
              <a:rPr lang="zh-TW" altLang="en-US" sz="320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4</a:t>
            </a:r>
            <a:r>
              <a:rPr lang="en-US" altLang="zh-TW" sz="320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9.</a:t>
            </a:r>
            <a:r>
              <a:rPr lang="zh-TW" altLang="en-US" sz="320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詩賦欲麗：</a:t>
            </a:r>
            <a:r>
              <a:rPr lang="zh-TW" altLang="en-US" sz="3200" b="0">
                <a:latin typeface="標楷體" pitchFamily="65" charset="-120"/>
                <a:ea typeface="標楷體" pitchFamily="65" charset="-120"/>
              </a:rPr>
              <a:t>詩歌辭賦類要求辭采華美。</a:t>
            </a:r>
            <a:endParaRPr lang="en-US" altLang="zh-TW" sz="3200" b="0">
              <a:latin typeface="標楷體" pitchFamily="65" charset="-120"/>
              <a:ea typeface="標楷體" pitchFamily="65" charset="-120"/>
            </a:endParaRPr>
          </a:p>
          <a:p>
            <a:pPr marL="355600" indent="-355600"/>
            <a:r>
              <a:rPr lang="zh-TW" altLang="en-US" sz="320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5</a:t>
            </a:r>
            <a:r>
              <a:rPr lang="en-US" altLang="zh-TW" sz="320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0.</a:t>
            </a:r>
            <a:r>
              <a:rPr lang="zh-TW" altLang="zh-TW" sz="320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能之者偏：</a:t>
            </a:r>
            <a:r>
              <a:rPr lang="zh-TW" altLang="zh-TW" sz="3200" b="0">
                <a:latin typeface="標楷體" pitchFamily="65" charset="-120"/>
                <a:ea typeface="標楷體" pitchFamily="65" charset="-120"/>
              </a:rPr>
              <a:t>寫作者擅長的文體，各有偏向。</a:t>
            </a:r>
          </a:p>
        </p:txBody>
      </p:sp>
      <p:pic>
        <p:nvPicPr>
          <p:cNvPr id="95236" name="圖片 5" descr="下方ICON-關閉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6492875"/>
            <a:ext cx="8461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5237" name="Group 9"/>
          <p:cNvGrpSpPr>
            <a:grpSpLocks/>
          </p:cNvGrpSpPr>
          <p:nvPr/>
        </p:nvGrpSpPr>
        <p:grpSpPr bwMode="auto">
          <a:xfrm>
            <a:off x="1762125" y="1093788"/>
            <a:ext cx="433388" cy="390525"/>
            <a:chOff x="793" y="1525"/>
            <a:chExt cx="273" cy="246"/>
          </a:xfrm>
        </p:grpSpPr>
        <p:sp>
          <p:nvSpPr>
            <p:cNvPr id="95238" name="文字方塊 3"/>
            <p:cNvSpPr txBox="1">
              <a:spLocks noChangeArrowheads="1"/>
            </p:cNvSpPr>
            <p:nvPr/>
          </p:nvSpPr>
          <p:spPr bwMode="auto">
            <a:xfrm>
              <a:off x="793" y="1525"/>
              <a:ext cx="231" cy="2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>
              <a:spAutoFit/>
            </a:bodyPr>
            <a:lstStyle>
              <a:lvl1pPr>
                <a:defRPr kumimoji="1" sz="20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1pPr>
              <a:lvl2pPr marL="742950" indent="-285750">
                <a:defRPr kumimoji="1" sz="28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2pPr>
              <a:lvl3pPr marL="1143000" indent="-228600">
                <a:defRPr kumimoji="1" sz="16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3pPr>
              <a:lvl4pPr marL="1600200" indent="-228600">
                <a:defRPr kumimoji="1" sz="14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4pPr>
              <a:lvl5pPr marL="2057400" indent="-22860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5pPr>
              <a:lvl6pPr marL="25146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6pPr>
              <a:lvl7pPr marL="29718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7pPr>
              <a:lvl8pPr marL="34290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8pPr>
              <a:lvl9pPr marL="38862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9pPr>
            </a:lstStyle>
            <a:p>
              <a:r>
                <a:rPr lang="zh-TW" altLang="en-US" sz="1200">
                  <a:solidFill>
                    <a:schemeClr val="tx1"/>
                  </a:solidFill>
                  <a:latin typeface="Arial" pitchFamily="34" charset="0"/>
                  <a:ea typeface="標楷體" pitchFamily="65" charset="-120"/>
                </a:rPr>
                <a:t>ㄌㄟ</a:t>
              </a:r>
            </a:p>
          </p:txBody>
        </p:sp>
        <p:pic>
          <p:nvPicPr>
            <p:cNvPr id="95239" name="Picture 28" descr="D:\City\公事\THE PEOPLE\10202\102-PPT-II修訂\注音ICON\黑-三聲-小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0" y="1570"/>
              <a:ext cx="136" cy="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4"/>
          <p:cNvSpPr txBox="1">
            <a:spLocks noChangeArrowheads="1"/>
          </p:cNvSpPr>
          <p:nvPr/>
        </p:nvSpPr>
        <p:spPr bwMode="auto">
          <a:xfrm>
            <a:off x="1763713" y="2420938"/>
            <a:ext cx="5616575" cy="109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1pPr>
            <a:lvl2pPr marL="742950" indent="-285750">
              <a:defRPr sz="28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2pPr>
            <a:lvl3pPr marL="1143000" indent="-228600">
              <a:defRPr sz="16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3pPr>
            <a:lvl4pPr marL="1600200" indent="-228600">
              <a:defRPr sz="14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4pPr>
            <a:lvl5pPr marL="2057400" indent="-228600"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zh-TW" altLang="en-US" sz="6600">
                <a:solidFill>
                  <a:schemeClr val="tx1"/>
                </a:solidFill>
                <a:latin typeface="Arial" pitchFamily="34" charset="0"/>
              </a:rPr>
              <a:t>一、文章題解</a:t>
            </a:r>
          </a:p>
        </p:txBody>
      </p:sp>
      <p:pic>
        <p:nvPicPr>
          <p:cNvPr id="22531" name="Picture 7" descr="下ICON-回主目錄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4150" y="6165850"/>
            <a:ext cx="13763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 descr="分頁底圖-注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913"/>
            <a:ext cx="9144000" cy="101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59" name="矩形 1"/>
          <p:cNvSpPr>
            <a:spLocks noChangeArrowheads="1"/>
          </p:cNvSpPr>
          <p:nvPr/>
        </p:nvSpPr>
        <p:spPr bwMode="auto">
          <a:xfrm>
            <a:off x="250825" y="981075"/>
            <a:ext cx="8893175" cy="569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55600" indent="-355600"/>
            <a:r>
              <a:rPr lang="zh-TW" altLang="zh-TW" sz="32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51.</a:t>
            </a:r>
            <a:r>
              <a:rPr lang="zh-TW" altLang="en-US" sz="32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文以氣為主：</a:t>
            </a:r>
            <a:r>
              <a:rPr lang="zh-TW" altLang="en-US" sz="3200" b="0" dirty="0">
                <a:latin typeface="標楷體" pitchFamily="65" charset="-120"/>
                <a:ea typeface="標楷體" pitchFamily="65" charset="-120"/>
              </a:rPr>
              <a:t>指作家的才情氣質是形成文章</a:t>
            </a:r>
          </a:p>
          <a:p>
            <a:pPr marL="355600" indent="-355600"/>
            <a:r>
              <a:rPr lang="zh-TW" altLang="en-US" sz="3200" b="0" dirty="0">
                <a:latin typeface="標楷體" pitchFamily="65" charset="-120"/>
                <a:ea typeface="標楷體" pitchFamily="65" charset="-120"/>
              </a:rPr>
              <a:t>   風格的主因。</a:t>
            </a:r>
          </a:p>
          <a:p>
            <a:pPr marL="355600" indent="-355600"/>
            <a:r>
              <a:rPr lang="zh-TW" altLang="zh-TW" sz="32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52</a:t>
            </a:r>
            <a:r>
              <a:rPr lang="zh-TW" altLang="en-US" sz="32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.氣之清濁有體：</a:t>
            </a:r>
            <a:r>
              <a:rPr lang="zh-TW" altLang="en-US" sz="3200" b="0" dirty="0">
                <a:latin typeface="標楷體" pitchFamily="65" charset="-120"/>
                <a:ea typeface="標楷體" pitchFamily="65" charset="-120"/>
              </a:rPr>
              <a:t>作者的才情氣質表現在文章</a:t>
            </a:r>
          </a:p>
          <a:p>
            <a:pPr marL="355600" indent="-355600"/>
            <a:r>
              <a:rPr lang="zh-TW" altLang="en-US" sz="3200" b="0" dirty="0">
                <a:latin typeface="標楷體" pitchFamily="65" charset="-120"/>
                <a:ea typeface="標楷體" pitchFamily="65" charset="-120"/>
              </a:rPr>
              <a:t>   上，有輕快俊爽與凝重沉鬱兩種不同的風格</a:t>
            </a:r>
          </a:p>
          <a:p>
            <a:pPr marL="355600" indent="-355600"/>
            <a:r>
              <a:rPr lang="zh-TW" altLang="en-US" sz="3200" b="0" dirty="0">
                <a:latin typeface="標楷體" pitchFamily="65" charset="-120"/>
                <a:ea typeface="標楷體" pitchFamily="65" charset="-120"/>
              </a:rPr>
              <a:t>   。體，風格。</a:t>
            </a:r>
          </a:p>
          <a:p>
            <a:pPr marL="355600" indent="-355600"/>
            <a:r>
              <a:rPr lang="zh-TW" altLang="en-US" sz="3200" b="0" dirty="0">
                <a:latin typeface="標楷體" pitchFamily="65" charset="-120"/>
                <a:ea typeface="標楷體" pitchFamily="65" charset="-120"/>
              </a:rPr>
              <a:t>    </a:t>
            </a:r>
            <a:r>
              <a:rPr lang="zh-TW" altLang="en-US" sz="2800" b="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古人以為混沌之時，輕、清者上浮為天（陽）；</a:t>
            </a:r>
          </a:p>
          <a:p>
            <a:pPr marL="355600" indent="-355600"/>
            <a:r>
              <a:rPr lang="zh-TW" altLang="en-US" sz="2800" b="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　　重、濁者下沉為地（陰）。此說開後世文學陽剛</a:t>
            </a:r>
          </a:p>
          <a:p>
            <a:pPr marL="355600" indent="-355600"/>
            <a:r>
              <a:rPr lang="zh-TW" altLang="en-US" sz="2800" b="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　　、陰柔美之說。曹丕此說並不意味所有文章僅有</a:t>
            </a:r>
          </a:p>
          <a:p>
            <a:pPr marL="355600" indent="-355600"/>
            <a:r>
              <a:rPr lang="zh-TW" altLang="en-US" sz="2800" b="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　　此兩種特徵，可能偏輕清、重濁或清濁兼有，總</a:t>
            </a:r>
          </a:p>
          <a:p>
            <a:pPr marL="355600" indent="-355600"/>
            <a:r>
              <a:rPr lang="zh-TW" altLang="en-US" sz="2800" b="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　　之，各人有各人特性，與他人不同。</a:t>
            </a:r>
          </a:p>
          <a:p>
            <a:pPr marL="355600" indent="-355600"/>
            <a:r>
              <a:rPr lang="zh-TW" altLang="en-US" sz="32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5</a:t>
            </a:r>
            <a:r>
              <a:rPr lang="en-US" altLang="zh-TW" sz="32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3.</a:t>
            </a:r>
            <a:r>
              <a:rPr lang="zh-TW" altLang="en-US" sz="32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力強  而致：</a:t>
            </a:r>
            <a:r>
              <a:rPr lang="zh-TW" altLang="en-US" sz="3200" b="0" dirty="0">
                <a:latin typeface="標楷體" pitchFamily="65" charset="-120"/>
                <a:ea typeface="標楷體" pitchFamily="65" charset="-120"/>
              </a:rPr>
              <a:t>靠努力而勉強得到。強，勉強</a:t>
            </a:r>
          </a:p>
          <a:p>
            <a:pPr marL="355600" indent="-355600"/>
            <a:r>
              <a:rPr lang="zh-TW" altLang="en-US" sz="3200" b="0" dirty="0">
                <a:latin typeface="標楷體" pitchFamily="65" charset="-120"/>
                <a:ea typeface="標楷體" pitchFamily="65" charset="-120"/>
              </a:rPr>
              <a:t>   。</a:t>
            </a:r>
            <a:endParaRPr lang="en-US" altLang="zh-TW" sz="3200" b="0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96260" name="圖片 5" descr="下方ICON-關閉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6492875"/>
            <a:ext cx="8461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6261" name="Group 6"/>
          <p:cNvGrpSpPr>
            <a:grpSpLocks/>
          </p:cNvGrpSpPr>
          <p:nvPr/>
        </p:nvGrpSpPr>
        <p:grpSpPr bwMode="auto">
          <a:xfrm>
            <a:off x="250825" y="3429000"/>
            <a:ext cx="1008063" cy="549275"/>
            <a:chOff x="385" y="3838"/>
            <a:chExt cx="635" cy="346"/>
          </a:xfrm>
        </p:grpSpPr>
        <p:sp>
          <p:nvSpPr>
            <p:cNvPr id="96265" name="Text Box 7"/>
            <p:cNvSpPr txBox="1">
              <a:spLocks noChangeArrowheads="1"/>
            </p:cNvSpPr>
            <p:nvPr/>
          </p:nvSpPr>
          <p:spPr bwMode="auto">
            <a:xfrm>
              <a:off x="385" y="3838"/>
              <a:ext cx="635" cy="3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kumimoji="1" sz="20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1pPr>
              <a:lvl2pPr marL="742950" indent="-285750">
                <a:defRPr kumimoji="1" sz="28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2pPr>
              <a:lvl3pPr marL="1143000" indent="-228600">
                <a:defRPr kumimoji="1" sz="16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3pPr>
              <a:lvl4pPr marL="1600200" indent="-228600">
                <a:defRPr kumimoji="1" sz="14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4pPr>
              <a:lvl5pPr marL="2057400" indent="-22860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5pPr>
              <a:lvl6pPr marL="25146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6pPr>
              <a:lvl7pPr marL="29718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7pPr>
              <a:lvl8pPr marL="34290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8pPr>
              <a:lvl9pPr marL="38862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zh-TW" altLang="en-US" sz="3000" b="0">
                  <a:solidFill>
                    <a:schemeClr val="tx1"/>
                  </a:solidFill>
                  <a:latin typeface="Arial" pitchFamily="34" charset="0"/>
                  <a:ea typeface="標楷體" pitchFamily="65" charset="-120"/>
                </a:rPr>
                <a:t>補注</a:t>
              </a:r>
            </a:p>
          </p:txBody>
        </p:sp>
        <p:sp>
          <p:nvSpPr>
            <p:cNvPr id="96266" name="Rectangle 8"/>
            <p:cNvSpPr>
              <a:spLocks noChangeArrowheads="1"/>
            </p:cNvSpPr>
            <p:nvPr/>
          </p:nvSpPr>
          <p:spPr bwMode="auto">
            <a:xfrm>
              <a:off x="431" y="3884"/>
              <a:ext cx="499" cy="271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</p:grpSp>
      <p:grpSp>
        <p:nvGrpSpPr>
          <p:cNvPr id="96262" name="Group 9"/>
          <p:cNvGrpSpPr>
            <a:grpSpLocks/>
          </p:cNvGrpSpPr>
          <p:nvPr/>
        </p:nvGrpSpPr>
        <p:grpSpPr bwMode="auto">
          <a:xfrm>
            <a:off x="1763713" y="5661025"/>
            <a:ext cx="465137" cy="539750"/>
            <a:chOff x="612" y="981"/>
            <a:chExt cx="293" cy="340"/>
          </a:xfrm>
        </p:grpSpPr>
        <p:sp>
          <p:nvSpPr>
            <p:cNvPr id="96263" name="文字方塊 3"/>
            <p:cNvSpPr txBox="1">
              <a:spLocks noChangeArrowheads="1"/>
            </p:cNvSpPr>
            <p:nvPr/>
          </p:nvSpPr>
          <p:spPr bwMode="auto">
            <a:xfrm>
              <a:off x="612" y="981"/>
              <a:ext cx="231" cy="3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>
              <a:spAutoFit/>
            </a:bodyPr>
            <a:lstStyle>
              <a:lvl1pPr>
                <a:defRPr kumimoji="1" sz="20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1pPr>
              <a:lvl2pPr marL="742950" indent="-285750">
                <a:defRPr kumimoji="1" sz="28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2pPr>
              <a:lvl3pPr marL="1143000" indent="-228600">
                <a:defRPr kumimoji="1" sz="16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3pPr>
              <a:lvl4pPr marL="1600200" indent="-228600">
                <a:defRPr kumimoji="1" sz="14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4pPr>
              <a:lvl5pPr marL="2057400" indent="-22860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5pPr>
              <a:lvl6pPr marL="25146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6pPr>
              <a:lvl7pPr marL="29718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7pPr>
              <a:lvl8pPr marL="34290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8pPr>
              <a:lvl9pPr marL="38862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9pPr>
            </a:lstStyle>
            <a:p>
              <a:r>
                <a:rPr lang="zh-TW" altLang="en-US" sz="1200">
                  <a:solidFill>
                    <a:schemeClr val="tx1"/>
                  </a:solidFill>
                  <a:latin typeface="Arial" pitchFamily="34" charset="0"/>
                  <a:ea typeface="標楷體" pitchFamily="65" charset="-120"/>
                </a:rPr>
                <a:t>ㄑ一ㄤ</a:t>
              </a:r>
            </a:p>
          </p:txBody>
        </p:sp>
        <p:pic>
          <p:nvPicPr>
            <p:cNvPr id="96264" name="Picture 28" descr="D:\City\公事\THE PEOPLE\10202\102-PPT-II修訂\注音ICON\黑-三聲-小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9" y="1117"/>
              <a:ext cx="136" cy="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 descr="分頁底圖-注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913"/>
            <a:ext cx="9144000" cy="101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3" name="矩形 1"/>
          <p:cNvSpPr>
            <a:spLocks noChangeArrowheads="1"/>
          </p:cNvSpPr>
          <p:nvPr/>
        </p:nvSpPr>
        <p:spPr bwMode="auto">
          <a:xfrm>
            <a:off x="250825" y="981075"/>
            <a:ext cx="8893175" cy="545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55600" indent="-355600"/>
            <a:r>
              <a:rPr lang="en-US" altLang="zh-TW" sz="32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54.</a:t>
            </a:r>
            <a:r>
              <a:rPr lang="zh-TW" altLang="en-US" sz="32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曲度雖均：</a:t>
            </a:r>
            <a:r>
              <a:rPr lang="zh-TW" altLang="en-US" sz="3200" b="0" dirty="0">
                <a:latin typeface="標楷體" pitchFamily="65" charset="-120"/>
                <a:ea typeface="標楷體" pitchFamily="65" charset="-120"/>
              </a:rPr>
              <a:t>曲調雖然相同。曲度，指曲調。</a:t>
            </a:r>
          </a:p>
          <a:p>
            <a:pPr marL="355600" indent="-355600"/>
            <a:r>
              <a:rPr lang="zh-TW" altLang="en-US" sz="3200" b="0" dirty="0">
                <a:latin typeface="標楷體" pitchFamily="65" charset="-120"/>
                <a:ea typeface="標楷體" pitchFamily="65" charset="-120"/>
              </a:rPr>
              <a:t>   均，相同。</a:t>
            </a:r>
          </a:p>
          <a:p>
            <a:pPr marL="355600" indent="-355600"/>
            <a:r>
              <a:rPr lang="en-US" altLang="zh-TW" sz="32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55.</a:t>
            </a:r>
            <a:r>
              <a:rPr lang="zh-TW" altLang="en-US" sz="32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節奏同檢：</a:t>
            </a:r>
            <a:r>
              <a:rPr lang="zh-TW" altLang="en-US" sz="3200" b="0" dirty="0">
                <a:latin typeface="標楷體" pitchFamily="65" charset="-120"/>
                <a:ea typeface="標楷體" pitchFamily="65" charset="-120"/>
              </a:rPr>
              <a:t>節奏的快慢、強弱相同。檢，法</a:t>
            </a:r>
          </a:p>
          <a:p>
            <a:pPr marL="355600" indent="-355600"/>
            <a:r>
              <a:rPr lang="zh-TW" altLang="en-US" sz="3200" b="0" dirty="0">
                <a:latin typeface="標楷體" pitchFamily="65" charset="-120"/>
                <a:ea typeface="標楷體" pitchFamily="65" charset="-120"/>
              </a:rPr>
              <a:t>   度。</a:t>
            </a:r>
          </a:p>
          <a:p>
            <a:pPr marL="355600" indent="-355600"/>
            <a:r>
              <a:rPr lang="zh-TW" altLang="en-US" sz="32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5</a:t>
            </a:r>
            <a:r>
              <a:rPr lang="en-US" altLang="zh-TW" sz="32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6.</a:t>
            </a:r>
            <a:r>
              <a:rPr lang="zh-TW" altLang="en-US" sz="32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引氣不齊：</a:t>
            </a:r>
            <a:r>
              <a:rPr lang="zh-TW" altLang="en-US" sz="3200" b="0" dirty="0">
                <a:latin typeface="標楷體" pitchFamily="65" charset="-120"/>
                <a:ea typeface="標楷體" pitchFamily="65" charset="-120"/>
              </a:rPr>
              <a:t>在演唱或吹奏時運氣各不相同，</a:t>
            </a:r>
          </a:p>
          <a:p>
            <a:pPr marL="355600" indent="-355600"/>
            <a:r>
              <a:rPr lang="zh-TW" altLang="en-US" sz="3200" b="0" dirty="0">
                <a:latin typeface="標楷體" pitchFamily="65" charset="-120"/>
                <a:ea typeface="標楷體" pitchFamily="65" charset="-120"/>
              </a:rPr>
              <a:t>   藉以說明由於作者的才情氣質不同，導致文</a:t>
            </a:r>
          </a:p>
          <a:p>
            <a:pPr marL="355600" indent="-355600"/>
            <a:r>
              <a:rPr lang="zh-TW" altLang="en-US" sz="3200" b="0" dirty="0">
                <a:latin typeface="標楷體" pitchFamily="65" charset="-120"/>
                <a:ea typeface="標楷體" pitchFamily="65" charset="-120"/>
              </a:rPr>
              <a:t>   章風格的差異。</a:t>
            </a:r>
            <a:endParaRPr lang="en-US" altLang="zh-TW" sz="3200" b="0" dirty="0">
              <a:latin typeface="標楷體" pitchFamily="65" charset="-120"/>
              <a:ea typeface="標楷體" pitchFamily="65" charset="-120"/>
            </a:endParaRPr>
          </a:p>
          <a:p>
            <a:pPr marL="355600" indent="-355600"/>
            <a:r>
              <a:rPr lang="zh-TW" altLang="en-US" sz="32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5</a:t>
            </a:r>
            <a:r>
              <a:rPr lang="en-US" altLang="zh-TW" sz="32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7.</a:t>
            </a:r>
            <a:r>
              <a:rPr lang="zh-TW" altLang="en-US" sz="32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巧拙有素：</a:t>
            </a:r>
            <a:r>
              <a:rPr lang="zh-TW" altLang="en-US" sz="3200" b="0" dirty="0">
                <a:latin typeface="標楷體" pitchFamily="65" charset="-120"/>
                <a:ea typeface="標楷體" pitchFamily="65" charset="-120"/>
              </a:rPr>
              <a:t>表現優劣將因各人本質的差異而</a:t>
            </a:r>
          </a:p>
          <a:p>
            <a:pPr marL="355600" indent="-355600"/>
            <a:r>
              <a:rPr lang="zh-TW" altLang="en-US" sz="3200" b="0" dirty="0">
                <a:latin typeface="標楷體" pitchFamily="65" charset="-120"/>
                <a:ea typeface="標楷體" pitchFamily="65" charset="-120"/>
              </a:rPr>
              <a:t>   有所不同。素，本質。</a:t>
            </a:r>
            <a:endParaRPr lang="en-US" altLang="zh-TW" sz="3200" b="0" dirty="0">
              <a:latin typeface="標楷體" pitchFamily="65" charset="-120"/>
              <a:ea typeface="標楷體" pitchFamily="65" charset="-120"/>
            </a:endParaRPr>
          </a:p>
          <a:p>
            <a:pPr marL="355600" indent="-355600"/>
            <a:r>
              <a:rPr lang="zh-TW" altLang="en-US" sz="32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5</a:t>
            </a:r>
            <a:r>
              <a:rPr lang="en-US" altLang="zh-TW" sz="32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8.</a:t>
            </a:r>
            <a:r>
              <a:rPr lang="zh-TW" altLang="zh-TW" sz="32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雖在父兄不能以移子弟：</a:t>
            </a:r>
            <a:r>
              <a:rPr lang="zh-TW" altLang="zh-TW" sz="3200" b="0" dirty="0">
                <a:latin typeface="標楷體" pitchFamily="65" charset="-120"/>
                <a:ea typeface="標楷體" pitchFamily="65" charset="-120"/>
              </a:rPr>
              <a:t>即使是父兄，也無</a:t>
            </a:r>
            <a:endParaRPr lang="zh-TW" altLang="en-US" sz="3200" b="0" dirty="0">
              <a:latin typeface="標楷體" pitchFamily="65" charset="-120"/>
              <a:ea typeface="標楷體" pitchFamily="65" charset="-120"/>
            </a:endParaRPr>
          </a:p>
          <a:p>
            <a:pPr marL="355600" indent="-355600"/>
            <a:r>
              <a:rPr lang="zh-TW" altLang="zh-TW" sz="3200" b="0" dirty="0">
                <a:latin typeface="標楷體" pitchFamily="65" charset="-120"/>
                <a:ea typeface="標楷體" pitchFamily="65" charset="-120"/>
              </a:rPr>
              <a:t>   法轉移給子弟。移，轉移。</a:t>
            </a:r>
          </a:p>
        </p:txBody>
      </p:sp>
      <p:pic>
        <p:nvPicPr>
          <p:cNvPr id="97284" name="圖片 5" descr="下方ICON-關閉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6492875"/>
            <a:ext cx="8461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 descr="分頁底圖-注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913"/>
            <a:ext cx="9144000" cy="101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07" name="矩形 1"/>
          <p:cNvSpPr>
            <a:spLocks noChangeArrowheads="1"/>
          </p:cNvSpPr>
          <p:nvPr/>
        </p:nvSpPr>
        <p:spPr bwMode="auto">
          <a:xfrm>
            <a:off x="250825" y="981075"/>
            <a:ext cx="8893175" cy="533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55600" indent="-355600"/>
            <a:r>
              <a:rPr lang="zh-TW" altLang="zh-TW" sz="320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59.</a:t>
            </a:r>
            <a:r>
              <a:rPr lang="zh-TW" altLang="en-US" sz="320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經國：</a:t>
            </a:r>
            <a:r>
              <a:rPr lang="zh-TW" altLang="en-US" sz="3200" b="0">
                <a:latin typeface="標楷體" pitchFamily="65" charset="-120"/>
                <a:ea typeface="標楷體" pitchFamily="65" charset="-120"/>
              </a:rPr>
              <a:t>治國。</a:t>
            </a:r>
            <a:endParaRPr lang="zh-TW" altLang="en-US" sz="3200">
              <a:solidFill>
                <a:srgbClr val="0000FF"/>
              </a:solidFill>
              <a:latin typeface="標楷體" pitchFamily="65" charset="-120"/>
              <a:ea typeface="標楷體" pitchFamily="65" charset="-120"/>
            </a:endParaRPr>
          </a:p>
          <a:p>
            <a:pPr marL="355600" indent="-355600"/>
            <a:r>
              <a:rPr lang="zh-TW" altLang="zh-TW" sz="320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60.</a:t>
            </a:r>
            <a:r>
              <a:rPr lang="zh-TW" altLang="en-US" sz="320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不朽之盛事：</a:t>
            </a:r>
            <a:r>
              <a:rPr lang="zh-TW" altLang="en-US" sz="3200" b="0">
                <a:latin typeface="標楷體" pitchFamily="65" charset="-120"/>
                <a:ea typeface="標楷體" pitchFamily="65" charset="-120"/>
              </a:rPr>
              <a:t>可以流傳久遠的偉大事業。</a:t>
            </a:r>
          </a:p>
          <a:p>
            <a:pPr marL="355600" indent="-355600"/>
            <a:r>
              <a:rPr lang="zh-TW" altLang="en-US" sz="2800" b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　　出自</a:t>
            </a:r>
            <a:r>
              <a:rPr lang="en-US" altLang="zh-TW" sz="2800" b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《</a:t>
            </a:r>
            <a:r>
              <a:rPr lang="zh-TW" altLang="en-US" sz="2800" b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左傳</a:t>
            </a:r>
            <a:r>
              <a:rPr lang="en-US" altLang="zh-TW" sz="2800" b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》</a:t>
            </a:r>
            <a:r>
              <a:rPr lang="zh-TW" altLang="en-US" sz="2800" b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襄公二十四年：「太上有立德，其次</a:t>
            </a:r>
          </a:p>
          <a:p>
            <a:pPr marL="355600" indent="-355600"/>
            <a:r>
              <a:rPr lang="zh-TW" altLang="en-US" sz="2800" b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　　有立功，其次有立言；雖久不廢，此之謂不朽。」　</a:t>
            </a:r>
          </a:p>
          <a:p>
            <a:pPr marL="355600" indent="-355600"/>
            <a:r>
              <a:rPr lang="zh-TW" altLang="zh-TW" sz="320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61.</a:t>
            </a:r>
            <a:r>
              <a:rPr lang="zh-TW" altLang="en-US" sz="320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二者必至之常期：</a:t>
            </a:r>
            <a:r>
              <a:rPr lang="zh-TW" altLang="en-US" sz="3200" b="0">
                <a:latin typeface="標楷體" pitchFamily="65" charset="-120"/>
                <a:ea typeface="標楷體" pitchFamily="65" charset="-120"/>
              </a:rPr>
              <a:t>年壽和榮樂都有一定的期</a:t>
            </a:r>
          </a:p>
          <a:p>
            <a:pPr marL="355600" indent="-355600"/>
            <a:r>
              <a:rPr lang="zh-TW" altLang="en-US" sz="3200" b="0">
                <a:latin typeface="標楷體" pitchFamily="65" charset="-120"/>
                <a:ea typeface="標楷體" pitchFamily="65" charset="-120"/>
              </a:rPr>
              <a:t>   限。二者，指年壽、榮樂。</a:t>
            </a:r>
          </a:p>
          <a:p>
            <a:pPr marL="355600" indent="-355600"/>
            <a:r>
              <a:rPr lang="zh-TW" altLang="zh-TW" sz="320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62. </a:t>
            </a:r>
            <a:r>
              <a:rPr lang="zh-TW" altLang="en-US" sz="320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「寄身於翰墨」二句：</a:t>
            </a:r>
            <a:r>
              <a:rPr lang="zh-TW" altLang="en-US" sz="3200" b="0">
                <a:latin typeface="標楷體" pitchFamily="65" charset="-120"/>
                <a:ea typeface="標楷體" pitchFamily="65" charset="-120"/>
              </a:rPr>
              <a:t>把生命和思想情感寄</a:t>
            </a:r>
          </a:p>
          <a:p>
            <a:pPr marL="355600" indent="-355600"/>
            <a:r>
              <a:rPr lang="zh-TW" altLang="en-US" sz="3200" b="0">
                <a:latin typeface="標楷體" pitchFamily="65" charset="-120"/>
                <a:ea typeface="標楷體" pitchFamily="65" charset="-120"/>
              </a:rPr>
              <a:t>   託表現在文章書籍中。翰墨，即筆墨，此指</a:t>
            </a:r>
          </a:p>
          <a:p>
            <a:pPr marL="355600" indent="-355600"/>
            <a:r>
              <a:rPr lang="zh-TW" altLang="en-US" sz="3200" b="0">
                <a:latin typeface="標楷體" pitchFamily="65" charset="-120"/>
                <a:ea typeface="標楷體" pitchFamily="65" charset="-120"/>
              </a:rPr>
              <a:t>   文章。見  ，表現。</a:t>
            </a:r>
          </a:p>
          <a:p>
            <a:pPr marL="355600" indent="-355600"/>
            <a:r>
              <a:rPr lang="zh-TW" altLang="zh-TW" sz="320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63.</a:t>
            </a:r>
            <a:r>
              <a:rPr lang="zh-TW" altLang="en-US" sz="320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不假良史之辭：</a:t>
            </a:r>
            <a:r>
              <a:rPr lang="zh-TW" altLang="en-US" sz="3200" b="0">
                <a:latin typeface="標楷體" pitchFamily="65" charset="-120"/>
                <a:ea typeface="標楷體" pitchFamily="65" charset="-120"/>
              </a:rPr>
              <a:t>不須借助優秀史官的紀錄。</a:t>
            </a:r>
          </a:p>
          <a:p>
            <a:pPr marL="355600" indent="-355600"/>
            <a:endParaRPr lang="zh-TW" altLang="zh-TW" sz="3200" b="0">
              <a:latin typeface="標楷體" pitchFamily="65" charset="-120"/>
              <a:ea typeface="標楷體" pitchFamily="65" charset="-120"/>
            </a:endParaRPr>
          </a:p>
        </p:txBody>
      </p:sp>
      <p:grpSp>
        <p:nvGrpSpPr>
          <p:cNvPr id="98308" name="Group 5"/>
          <p:cNvGrpSpPr>
            <a:grpSpLocks/>
          </p:cNvGrpSpPr>
          <p:nvPr/>
        </p:nvGrpSpPr>
        <p:grpSpPr bwMode="auto">
          <a:xfrm>
            <a:off x="2555875" y="4797425"/>
            <a:ext cx="431800" cy="539750"/>
            <a:chOff x="1610" y="1434"/>
            <a:chExt cx="272" cy="340"/>
          </a:xfrm>
        </p:grpSpPr>
        <p:pic>
          <p:nvPicPr>
            <p:cNvPr id="98313" name="Picture 45" descr="D:\City\公事\THE PEOPLE\10202\102-PPT-II修訂\注音ICON\黑-四聲-小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46" y="1570"/>
              <a:ext cx="136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8314" name="文字方塊 4"/>
            <p:cNvSpPr txBox="1">
              <a:spLocks noChangeArrowheads="1"/>
            </p:cNvSpPr>
            <p:nvPr/>
          </p:nvSpPr>
          <p:spPr bwMode="auto">
            <a:xfrm>
              <a:off x="1610" y="1434"/>
              <a:ext cx="231" cy="3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>
              <a:spAutoFit/>
            </a:bodyPr>
            <a:lstStyle>
              <a:lvl1pPr>
                <a:defRPr kumimoji="1" sz="20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1pPr>
              <a:lvl2pPr marL="742950" indent="-285750">
                <a:defRPr kumimoji="1" sz="28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2pPr>
              <a:lvl3pPr marL="1143000" indent="-228600">
                <a:defRPr kumimoji="1" sz="16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3pPr>
              <a:lvl4pPr marL="1600200" indent="-228600">
                <a:defRPr kumimoji="1" sz="14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4pPr>
              <a:lvl5pPr marL="2057400" indent="-22860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5pPr>
              <a:lvl6pPr marL="25146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6pPr>
              <a:lvl7pPr marL="29718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7pPr>
              <a:lvl8pPr marL="34290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8pPr>
              <a:lvl9pPr marL="38862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9pPr>
            </a:lstStyle>
            <a:p>
              <a:r>
                <a:rPr lang="zh-TW" altLang="en-US" sz="1200">
                  <a:solidFill>
                    <a:schemeClr val="tx1"/>
                  </a:solidFill>
                  <a:latin typeface="Arial" pitchFamily="34" charset="0"/>
                  <a:ea typeface="標楷體" pitchFamily="65" charset="-120"/>
                </a:rPr>
                <a:t>ㄒㄧㄢ</a:t>
              </a:r>
            </a:p>
          </p:txBody>
        </p:sp>
      </p:grpSp>
      <p:grpSp>
        <p:nvGrpSpPr>
          <p:cNvPr id="98309" name="Group 9"/>
          <p:cNvGrpSpPr>
            <a:grpSpLocks/>
          </p:cNvGrpSpPr>
          <p:nvPr/>
        </p:nvGrpSpPr>
        <p:grpSpPr bwMode="auto">
          <a:xfrm>
            <a:off x="179388" y="1943100"/>
            <a:ext cx="1008062" cy="549275"/>
            <a:chOff x="385" y="3838"/>
            <a:chExt cx="635" cy="346"/>
          </a:xfrm>
        </p:grpSpPr>
        <p:sp>
          <p:nvSpPr>
            <p:cNvPr id="98311" name="Text Box 10"/>
            <p:cNvSpPr txBox="1">
              <a:spLocks noChangeArrowheads="1"/>
            </p:cNvSpPr>
            <p:nvPr/>
          </p:nvSpPr>
          <p:spPr bwMode="auto">
            <a:xfrm>
              <a:off x="385" y="3838"/>
              <a:ext cx="635" cy="3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kumimoji="1" sz="20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1pPr>
              <a:lvl2pPr marL="742950" indent="-285750">
                <a:defRPr kumimoji="1" sz="28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2pPr>
              <a:lvl3pPr marL="1143000" indent="-228600">
                <a:defRPr kumimoji="1" sz="16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3pPr>
              <a:lvl4pPr marL="1600200" indent="-228600">
                <a:defRPr kumimoji="1" sz="14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4pPr>
              <a:lvl5pPr marL="2057400" indent="-22860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5pPr>
              <a:lvl6pPr marL="25146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6pPr>
              <a:lvl7pPr marL="29718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7pPr>
              <a:lvl8pPr marL="34290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8pPr>
              <a:lvl9pPr marL="38862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zh-TW" altLang="en-US" sz="3000" b="0">
                  <a:solidFill>
                    <a:schemeClr val="tx1"/>
                  </a:solidFill>
                  <a:latin typeface="Arial" pitchFamily="34" charset="0"/>
                  <a:ea typeface="標楷體" pitchFamily="65" charset="-120"/>
                </a:rPr>
                <a:t>補注</a:t>
              </a:r>
            </a:p>
          </p:txBody>
        </p:sp>
        <p:sp>
          <p:nvSpPr>
            <p:cNvPr id="98312" name="Rectangle 11"/>
            <p:cNvSpPr>
              <a:spLocks noChangeArrowheads="1"/>
            </p:cNvSpPr>
            <p:nvPr/>
          </p:nvSpPr>
          <p:spPr bwMode="auto">
            <a:xfrm>
              <a:off x="431" y="3884"/>
              <a:ext cx="499" cy="271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</p:grpSp>
      <p:pic>
        <p:nvPicPr>
          <p:cNvPr id="98310" name="圖片 5" descr="下方ICON-關閉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6492875"/>
            <a:ext cx="8461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 descr="分頁底圖-注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913"/>
            <a:ext cx="9144000" cy="101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1" name="矩形 1"/>
          <p:cNvSpPr>
            <a:spLocks noChangeArrowheads="1"/>
          </p:cNvSpPr>
          <p:nvPr/>
        </p:nvSpPr>
        <p:spPr bwMode="auto">
          <a:xfrm>
            <a:off x="250825" y="981075"/>
            <a:ext cx="8893175" cy="545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55600" indent="-355600"/>
            <a:r>
              <a:rPr lang="zh-TW" altLang="zh-TW" sz="320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64.</a:t>
            </a:r>
            <a:r>
              <a:rPr lang="zh-TW" altLang="en-US" sz="320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不託飛馳之勢：</a:t>
            </a:r>
            <a:r>
              <a:rPr lang="zh-TW" altLang="en-US" sz="3200" b="0">
                <a:latin typeface="標楷體" pitchFamily="65" charset="-120"/>
                <a:ea typeface="標楷體" pitchFamily="65" charset="-120"/>
              </a:rPr>
              <a:t>不須依託達官貴人的勢力。</a:t>
            </a:r>
          </a:p>
          <a:p>
            <a:pPr marL="355600" indent="-355600"/>
            <a:r>
              <a:rPr lang="zh-TW" altLang="en-US" sz="3200" b="0">
                <a:latin typeface="標楷體" pitchFamily="65" charset="-120"/>
                <a:ea typeface="標楷體" pitchFamily="65" charset="-120"/>
              </a:rPr>
              <a:t>   飛馳，此指飛黃騰達的權貴。</a:t>
            </a:r>
          </a:p>
          <a:p>
            <a:pPr marL="355600" indent="-355600"/>
            <a:r>
              <a:rPr lang="zh-TW" altLang="zh-TW" sz="320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65.</a:t>
            </a:r>
            <a:r>
              <a:rPr lang="zh-TW" altLang="en-US" sz="320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西伯幽而演易：</a:t>
            </a:r>
            <a:r>
              <a:rPr lang="zh-TW" altLang="en-US" sz="3200" b="0">
                <a:latin typeface="標楷體" pitchFamily="65" charset="-120"/>
                <a:ea typeface="標楷體" pitchFamily="65" charset="-120"/>
              </a:rPr>
              <a:t>是說周文王被商紂  王囚於</a:t>
            </a:r>
          </a:p>
          <a:p>
            <a:pPr marL="355600" indent="-355600"/>
            <a:r>
              <a:rPr lang="zh-TW" altLang="en-US" sz="3200" b="0">
                <a:latin typeface="標楷體" pitchFamily="65" charset="-120"/>
                <a:ea typeface="標楷體" pitchFamily="65" charset="-120"/>
              </a:rPr>
              <a:t>   羑  里時，於獄中推演</a:t>
            </a:r>
            <a:r>
              <a:rPr lang="en-US" altLang="zh-TW" sz="3200" b="0">
                <a:latin typeface="標楷體" pitchFamily="65" charset="-120"/>
                <a:ea typeface="標楷體" pitchFamily="65" charset="-120"/>
              </a:rPr>
              <a:t>《</a:t>
            </a:r>
            <a:r>
              <a:rPr lang="zh-TW" altLang="en-US" sz="3200" b="0">
                <a:latin typeface="標楷體" pitchFamily="65" charset="-120"/>
                <a:ea typeface="標楷體" pitchFamily="65" charset="-120"/>
              </a:rPr>
              <a:t>易經</a:t>
            </a:r>
            <a:r>
              <a:rPr lang="en-US" altLang="zh-TW" sz="3200" b="0">
                <a:latin typeface="標楷體" pitchFamily="65" charset="-120"/>
                <a:ea typeface="標楷體" pitchFamily="65" charset="-120"/>
              </a:rPr>
              <a:t>》</a:t>
            </a:r>
            <a:r>
              <a:rPr lang="zh-TW" altLang="en-US" sz="3200" b="0">
                <a:latin typeface="標楷體" pitchFamily="65" charset="-120"/>
                <a:ea typeface="標楷體" pitchFamily="65" charset="-120"/>
              </a:rPr>
              <a:t>八卦為六十</a:t>
            </a:r>
          </a:p>
          <a:p>
            <a:pPr marL="355600" indent="-355600"/>
            <a:r>
              <a:rPr lang="zh-TW" altLang="en-US" sz="3200" b="0">
                <a:latin typeface="標楷體" pitchFamily="65" charset="-120"/>
                <a:ea typeface="標楷體" pitchFamily="65" charset="-120"/>
              </a:rPr>
              <a:t>   四卦。西伯，周文王，在殷時被封為西伯。</a:t>
            </a:r>
          </a:p>
          <a:p>
            <a:pPr marL="355600" indent="-355600"/>
            <a:r>
              <a:rPr lang="zh-TW" altLang="en-US" sz="3200" b="0">
                <a:latin typeface="標楷體" pitchFamily="65" charset="-120"/>
                <a:ea typeface="標楷體" pitchFamily="65" charset="-120"/>
              </a:rPr>
              <a:t>   幽，囚禁。</a:t>
            </a:r>
          </a:p>
          <a:p>
            <a:pPr marL="355600" indent="-355600"/>
            <a:r>
              <a:rPr lang="zh-TW" altLang="zh-TW" sz="320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66.</a:t>
            </a:r>
            <a:r>
              <a:rPr lang="zh-TW" altLang="en-US" sz="320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周旦顯而制禮：</a:t>
            </a:r>
            <a:r>
              <a:rPr lang="zh-TW" altLang="en-US" sz="3200" b="0">
                <a:latin typeface="標楷體" pitchFamily="65" charset="-120"/>
                <a:ea typeface="標楷體" pitchFamily="65" charset="-120"/>
              </a:rPr>
              <a:t>周公在顯達時作</a:t>
            </a:r>
            <a:r>
              <a:rPr lang="en-US" altLang="zh-TW" sz="3200" b="0">
                <a:latin typeface="標楷體" pitchFamily="65" charset="-120"/>
                <a:ea typeface="標楷體" pitchFamily="65" charset="-120"/>
              </a:rPr>
              <a:t>《</a:t>
            </a:r>
            <a:r>
              <a:rPr lang="zh-TW" altLang="en-US" sz="3200" b="0">
                <a:latin typeface="標楷體" pitchFamily="65" charset="-120"/>
                <a:ea typeface="標楷體" pitchFamily="65" charset="-120"/>
              </a:rPr>
              <a:t>周禮</a:t>
            </a:r>
            <a:r>
              <a:rPr lang="en-US" altLang="zh-TW" sz="3200" b="0">
                <a:latin typeface="標楷體" pitchFamily="65" charset="-120"/>
                <a:ea typeface="標楷體" pitchFamily="65" charset="-120"/>
              </a:rPr>
              <a:t>》</a:t>
            </a:r>
            <a:r>
              <a:rPr lang="zh-TW" altLang="en-US" sz="3200" b="0">
                <a:latin typeface="標楷體" pitchFamily="65" charset="-120"/>
                <a:ea typeface="標楷體" pitchFamily="65" charset="-120"/>
              </a:rPr>
              <a:t>。</a:t>
            </a:r>
          </a:p>
          <a:p>
            <a:pPr marL="355600" indent="-355600"/>
            <a:r>
              <a:rPr lang="zh-TW" altLang="en-US" sz="3200" b="0">
                <a:latin typeface="標楷體" pitchFamily="65" charset="-120"/>
                <a:ea typeface="標楷體" pitchFamily="65" charset="-120"/>
              </a:rPr>
              <a:t>   周旦，即周公，姓姬名旦，相傳</a:t>
            </a:r>
            <a:r>
              <a:rPr lang="en-US" altLang="zh-TW" sz="3200" b="0">
                <a:latin typeface="標楷體" pitchFamily="65" charset="-120"/>
                <a:ea typeface="標楷體" pitchFamily="65" charset="-120"/>
              </a:rPr>
              <a:t>《</a:t>
            </a:r>
            <a:r>
              <a:rPr lang="zh-TW" altLang="en-US" sz="3200" b="0">
                <a:latin typeface="標楷體" pitchFamily="65" charset="-120"/>
                <a:ea typeface="標楷體" pitchFamily="65" charset="-120"/>
              </a:rPr>
              <a:t>周禮</a:t>
            </a:r>
            <a:r>
              <a:rPr lang="en-US" altLang="zh-TW" sz="3200" b="0">
                <a:latin typeface="標楷體" pitchFamily="65" charset="-120"/>
                <a:ea typeface="標楷體" pitchFamily="65" charset="-120"/>
              </a:rPr>
              <a:t>》</a:t>
            </a:r>
            <a:r>
              <a:rPr lang="zh-TW" altLang="en-US" sz="3200" b="0">
                <a:latin typeface="標楷體" pitchFamily="65" charset="-120"/>
                <a:ea typeface="標楷體" pitchFamily="65" charset="-120"/>
              </a:rPr>
              <a:t>為</a:t>
            </a:r>
          </a:p>
          <a:p>
            <a:pPr marL="355600" indent="-355600"/>
            <a:r>
              <a:rPr lang="zh-TW" altLang="en-US" sz="3200" b="0">
                <a:latin typeface="標楷體" pitchFamily="65" charset="-120"/>
                <a:ea typeface="標楷體" pitchFamily="65" charset="-120"/>
              </a:rPr>
              <a:t>   其所作。</a:t>
            </a:r>
          </a:p>
          <a:p>
            <a:pPr marL="355600" indent="-355600"/>
            <a:r>
              <a:rPr lang="zh-TW" altLang="zh-TW" sz="320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67.</a:t>
            </a:r>
            <a:r>
              <a:rPr lang="zh-TW" altLang="en-US" sz="320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不以隱約而弗　務：</a:t>
            </a:r>
            <a:r>
              <a:rPr lang="zh-TW" altLang="en-US" sz="3200" b="0">
                <a:latin typeface="標楷體" pitchFamily="65" charset="-120"/>
                <a:ea typeface="標楷體" pitchFamily="65" charset="-120"/>
              </a:rPr>
              <a:t>不因困頓而不努力著作</a:t>
            </a:r>
          </a:p>
          <a:p>
            <a:pPr marL="355600" indent="-355600"/>
            <a:r>
              <a:rPr lang="zh-TW" altLang="en-US" sz="3200" b="0">
                <a:latin typeface="標楷體" pitchFamily="65" charset="-120"/>
                <a:ea typeface="標楷體" pitchFamily="65" charset="-120"/>
              </a:rPr>
              <a:t>　 。隱約，困窮不得志。務，專心致力。</a:t>
            </a:r>
          </a:p>
        </p:txBody>
      </p:sp>
      <p:grpSp>
        <p:nvGrpSpPr>
          <p:cNvPr id="99332" name="Group 6"/>
          <p:cNvGrpSpPr>
            <a:grpSpLocks/>
          </p:cNvGrpSpPr>
          <p:nvPr/>
        </p:nvGrpSpPr>
        <p:grpSpPr bwMode="auto">
          <a:xfrm>
            <a:off x="7019925" y="2060575"/>
            <a:ext cx="431800" cy="390525"/>
            <a:chOff x="476" y="1434"/>
            <a:chExt cx="272" cy="246"/>
          </a:xfrm>
        </p:grpSpPr>
        <p:sp>
          <p:nvSpPr>
            <p:cNvPr id="99340" name="文字方塊 4"/>
            <p:cNvSpPr txBox="1">
              <a:spLocks noChangeArrowheads="1"/>
            </p:cNvSpPr>
            <p:nvPr/>
          </p:nvSpPr>
          <p:spPr bwMode="auto">
            <a:xfrm>
              <a:off x="476" y="1434"/>
              <a:ext cx="231" cy="2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>
              <a:spAutoFit/>
            </a:bodyPr>
            <a:lstStyle>
              <a:lvl1pPr>
                <a:defRPr kumimoji="1" sz="20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1pPr>
              <a:lvl2pPr marL="742950" indent="-285750">
                <a:defRPr kumimoji="1" sz="28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2pPr>
              <a:lvl3pPr marL="1143000" indent="-228600">
                <a:defRPr kumimoji="1" sz="16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3pPr>
              <a:lvl4pPr marL="1600200" indent="-228600">
                <a:defRPr kumimoji="1" sz="14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4pPr>
              <a:lvl5pPr marL="2057400" indent="-22860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5pPr>
              <a:lvl6pPr marL="25146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6pPr>
              <a:lvl7pPr marL="29718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7pPr>
              <a:lvl8pPr marL="34290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8pPr>
              <a:lvl9pPr marL="38862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9pPr>
            </a:lstStyle>
            <a:p>
              <a:r>
                <a:rPr kumimoji="0" lang="zh-TW" altLang="en-US" sz="1200">
                  <a:solidFill>
                    <a:schemeClr val="tx1"/>
                  </a:solidFill>
                  <a:latin typeface="Arial" pitchFamily="34" charset="0"/>
                  <a:ea typeface="標楷體" pitchFamily="65" charset="-120"/>
                </a:rPr>
                <a:t>ㄓㄡ</a:t>
              </a:r>
              <a:endParaRPr lang="zh-TW" altLang="en-US" sz="1200">
                <a:solidFill>
                  <a:schemeClr val="tx1"/>
                </a:solidFill>
                <a:latin typeface="Arial" pitchFamily="34" charset="0"/>
                <a:ea typeface="標楷體" pitchFamily="65" charset="-120"/>
              </a:endParaRPr>
            </a:p>
          </p:txBody>
        </p:sp>
        <p:pic>
          <p:nvPicPr>
            <p:cNvPr id="99341" name="Picture 45" descr="D:\City\公事\THE PEOPLE\10202\102-PPT-II修訂\注音ICON\黑-四聲-小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" y="1480"/>
              <a:ext cx="136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9333" name="Group 9"/>
          <p:cNvGrpSpPr>
            <a:grpSpLocks/>
          </p:cNvGrpSpPr>
          <p:nvPr/>
        </p:nvGrpSpPr>
        <p:grpSpPr bwMode="auto">
          <a:xfrm>
            <a:off x="1331913" y="2565400"/>
            <a:ext cx="433387" cy="390525"/>
            <a:chOff x="793" y="1525"/>
            <a:chExt cx="273" cy="246"/>
          </a:xfrm>
        </p:grpSpPr>
        <p:sp>
          <p:nvSpPr>
            <p:cNvPr id="99338" name="文字方塊 3"/>
            <p:cNvSpPr txBox="1">
              <a:spLocks noChangeArrowheads="1"/>
            </p:cNvSpPr>
            <p:nvPr/>
          </p:nvSpPr>
          <p:spPr bwMode="auto">
            <a:xfrm>
              <a:off x="793" y="1525"/>
              <a:ext cx="231" cy="2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>
              <a:spAutoFit/>
            </a:bodyPr>
            <a:lstStyle>
              <a:lvl1pPr>
                <a:defRPr kumimoji="1" sz="20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1pPr>
              <a:lvl2pPr marL="742950" indent="-285750">
                <a:defRPr kumimoji="1" sz="28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2pPr>
              <a:lvl3pPr marL="1143000" indent="-228600">
                <a:defRPr kumimoji="1" sz="16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3pPr>
              <a:lvl4pPr marL="1600200" indent="-228600">
                <a:defRPr kumimoji="1" sz="14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4pPr>
              <a:lvl5pPr marL="2057400" indent="-22860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5pPr>
              <a:lvl6pPr marL="25146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6pPr>
              <a:lvl7pPr marL="29718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7pPr>
              <a:lvl8pPr marL="34290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8pPr>
              <a:lvl9pPr marL="38862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9pPr>
            </a:lstStyle>
            <a:p>
              <a:r>
                <a:rPr lang="zh-TW" altLang="en-US" sz="1200">
                  <a:solidFill>
                    <a:schemeClr val="tx1"/>
                  </a:solidFill>
                  <a:latin typeface="Arial" pitchFamily="34" charset="0"/>
                  <a:ea typeface="標楷體" pitchFamily="65" charset="-120"/>
                </a:rPr>
                <a:t>一ㄡ</a:t>
              </a:r>
            </a:p>
          </p:txBody>
        </p:sp>
        <p:pic>
          <p:nvPicPr>
            <p:cNvPr id="99339" name="Picture 28" descr="D:\City\公事\THE PEOPLE\10202\102-PPT-II修訂\注音ICON\黑-三聲-小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0" y="1570"/>
              <a:ext cx="136" cy="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9334" name="Group 13"/>
          <p:cNvGrpSpPr>
            <a:grpSpLocks/>
          </p:cNvGrpSpPr>
          <p:nvPr/>
        </p:nvGrpSpPr>
        <p:grpSpPr bwMode="auto">
          <a:xfrm>
            <a:off x="3348038" y="5486400"/>
            <a:ext cx="431800" cy="390525"/>
            <a:chOff x="3470" y="1616"/>
            <a:chExt cx="272" cy="246"/>
          </a:xfrm>
        </p:grpSpPr>
        <p:sp>
          <p:nvSpPr>
            <p:cNvPr id="99336" name="文字方塊 6"/>
            <p:cNvSpPr txBox="1">
              <a:spLocks noChangeArrowheads="1"/>
            </p:cNvSpPr>
            <p:nvPr/>
          </p:nvSpPr>
          <p:spPr bwMode="auto">
            <a:xfrm>
              <a:off x="3470" y="1616"/>
              <a:ext cx="231" cy="2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>
              <a:spAutoFit/>
            </a:bodyPr>
            <a:lstStyle>
              <a:lvl1pPr>
                <a:defRPr kumimoji="1" sz="20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1pPr>
              <a:lvl2pPr marL="742950" indent="-285750">
                <a:defRPr kumimoji="1" sz="28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2pPr>
              <a:lvl3pPr marL="1143000" indent="-228600">
                <a:defRPr kumimoji="1" sz="16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3pPr>
              <a:lvl4pPr marL="1600200" indent="-228600">
                <a:defRPr kumimoji="1" sz="14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4pPr>
              <a:lvl5pPr marL="2057400" indent="-22860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5pPr>
              <a:lvl6pPr marL="25146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6pPr>
              <a:lvl7pPr marL="29718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7pPr>
              <a:lvl8pPr marL="34290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8pPr>
              <a:lvl9pPr marL="38862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9pPr>
            </a:lstStyle>
            <a:p>
              <a:r>
                <a:rPr lang="zh-TW" altLang="en-US" sz="1200">
                  <a:solidFill>
                    <a:schemeClr val="tx1"/>
                  </a:solidFill>
                  <a:latin typeface="Arial" pitchFamily="34" charset="0"/>
                  <a:ea typeface="標楷體" pitchFamily="65" charset="-120"/>
                </a:rPr>
                <a:t>ㄈㄨ</a:t>
              </a:r>
            </a:p>
          </p:txBody>
        </p:sp>
        <p:pic>
          <p:nvPicPr>
            <p:cNvPr id="99337" name="Picture 43" descr="D:\City\公事\THE PEOPLE\10202\102-PPT-II修訂\注音ICON\黑-二聲-小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6" y="1661"/>
              <a:ext cx="136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9335" name="圖片 5" descr="下方ICON-關閉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6492875"/>
            <a:ext cx="8461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 descr="分頁底圖-注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913"/>
            <a:ext cx="9144000" cy="101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5" name="矩形 1"/>
          <p:cNvSpPr>
            <a:spLocks noChangeArrowheads="1"/>
          </p:cNvSpPr>
          <p:nvPr/>
        </p:nvSpPr>
        <p:spPr bwMode="auto">
          <a:xfrm>
            <a:off x="250825" y="981075"/>
            <a:ext cx="8893175" cy="447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55600" indent="-355600"/>
            <a:r>
              <a:rPr lang="zh-TW" altLang="zh-TW" sz="320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68.</a:t>
            </a:r>
            <a:r>
              <a:rPr lang="zh-TW" altLang="en-US" sz="320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不以康樂而加思：</a:t>
            </a:r>
            <a:r>
              <a:rPr lang="zh-TW" altLang="en-US" sz="3200" b="0">
                <a:latin typeface="標楷體" pitchFamily="65" charset="-120"/>
                <a:ea typeface="標楷體" pitchFamily="65" charset="-120"/>
              </a:rPr>
              <a:t>不因安樂而改變著述的心</a:t>
            </a:r>
          </a:p>
          <a:p>
            <a:pPr marL="355600" indent="-355600"/>
            <a:r>
              <a:rPr lang="zh-TW" altLang="en-US" sz="3200" b="0">
                <a:latin typeface="標楷體" pitchFamily="65" charset="-120"/>
                <a:ea typeface="標楷體" pitchFamily="65" charset="-120"/>
              </a:rPr>
              <a:t>   志。加，此表轉移、改變。</a:t>
            </a:r>
          </a:p>
          <a:p>
            <a:pPr marL="355600" indent="-355600"/>
            <a:r>
              <a:rPr lang="zh-TW" altLang="zh-TW" sz="320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69</a:t>
            </a:r>
            <a:r>
              <a:rPr lang="zh-TW" altLang="en-US" sz="320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.則：</a:t>
            </a:r>
            <a:r>
              <a:rPr lang="zh-TW" altLang="en-US" sz="3200" b="0">
                <a:latin typeface="標楷體" pitchFamily="65" charset="-120"/>
                <a:ea typeface="標楷體" pitchFamily="65" charset="-120"/>
              </a:rPr>
              <a:t>意同「故」，所以。</a:t>
            </a:r>
          </a:p>
          <a:p>
            <a:pPr marL="355600" indent="-355600"/>
            <a:r>
              <a:rPr lang="zh-TW" altLang="en-US" sz="320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7</a:t>
            </a:r>
            <a:r>
              <a:rPr lang="en-US" altLang="zh-TW" sz="320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0.</a:t>
            </a:r>
            <a:r>
              <a:rPr lang="zh-TW" altLang="en-US" sz="320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賤尺璧而重寸陰：</a:t>
            </a:r>
            <a:r>
              <a:rPr lang="zh-TW" altLang="en-US" sz="3200" b="0">
                <a:latin typeface="標楷體" pitchFamily="65" charset="-120"/>
                <a:ea typeface="標楷體" pitchFamily="65" charset="-120"/>
              </a:rPr>
              <a:t>輕視珍貴的</a:t>
            </a:r>
          </a:p>
          <a:p>
            <a:pPr marL="355600" indent="-355600"/>
            <a:r>
              <a:rPr lang="zh-TW" altLang="en-US" sz="3200" b="0">
                <a:latin typeface="標楷體" pitchFamily="65" charset="-120"/>
                <a:ea typeface="標楷體" pitchFamily="65" charset="-120"/>
              </a:rPr>
              <a:t>   寶物而重視短暫的光陰。尺璧</a:t>
            </a:r>
          </a:p>
          <a:p>
            <a:pPr marL="355600" indent="-355600"/>
            <a:r>
              <a:rPr lang="zh-TW" altLang="en-US" sz="3200" b="0">
                <a:latin typeface="標楷體" pitchFamily="65" charset="-120"/>
                <a:ea typeface="標楷體" pitchFamily="65" charset="-120"/>
              </a:rPr>
              <a:t>   ，直徑一尺的璧玉，比喻貴重</a:t>
            </a:r>
          </a:p>
          <a:p>
            <a:pPr marL="355600" indent="-355600"/>
            <a:r>
              <a:rPr lang="zh-TW" altLang="en-US" sz="3200" b="0">
                <a:latin typeface="標楷體" pitchFamily="65" charset="-120"/>
                <a:ea typeface="標楷體" pitchFamily="65" charset="-120"/>
              </a:rPr>
              <a:t>   之物。                         </a:t>
            </a:r>
            <a:r>
              <a:rPr lang="en-US" altLang="zh-TW" sz="3200" b="0">
                <a:solidFill>
                  <a:srgbClr val="CC99FF"/>
                </a:solidFill>
                <a:ea typeface="標楷體" pitchFamily="65" charset="-120"/>
              </a:rPr>
              <a:t>◎</a:t>
            </a:r>
            <a:r>
              <a:rPr lang="zh-TW" altLang="en-US" sz="3200" b="0">
                <a:solidFill>
                  <a:srgbClr val="CC99FF"/>
                </a:solidFill>
                <a:ea typeface="標楷體" pitchFamily="65" charset="-120"/>
              </a:rPr>
              <a:t>璧</a:t>
            </a:r>
            <a:endParaRPr lang="zh-TW" altLang="en-US" sz="3200" b="0">
              <a:solidFill>
                <a:srgbClr val="CC99FF"/>
              </a:solidFill>
              <a:latin typeface="標楷體" pitchFamily="65" charset="-120"/>
              <a:ea typeface="標楷體" pitchFamily="65" charset="-120"/>
            </a:endParaRPr>
          </a:p>
          <a:p>
            <a:pPr marL="355600" indent="-355600"/>
            <a:r>
              <a:rPr lang="zh-TW" altLang="en-US" sz="320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7</a:t>
            </a:r>
            <a:r>
              <a:rPr lang="en-US" altLang="zh-TW" sz="320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1.</a:t>
            </a:r>
            <a:r>
              <a:rPr lang="zh-TW" altLang="en-US" sz="320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已：</a:t>
            </a:r>
            <a:r>
              <a:rPr lang="zh-TW" altLang="en-US" sz="3200" b="0">
                <a:latin typeface="標楷體" pitchFamily="65" charset="-120"/>
                <a:ea typeface="標楷體" pitchFamily="65" charset="-120"/>
              </a:rPr>
              <a:t>助詞，無義。</a:t>
            </a:r>
            <a:endParaRPr lang="en-US" altLang="zh-TW" sz="3200" b="0">
              <a:latin typeface="標楷體" pitchFamily="65" charset="-120"/>
              <a:ea typeface="標楷體" pitchFamily="65" charset="-120"/>
            </a:endParaRPr>
          </a:p>
          <a:p>
            <a:pPr marL="355600" indent="-355600"/>
            <a:r>
              <a:rPr lang="zh-TW" altLang="en-US" sz="320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7</a:t>
            </a:r>
            <a:r>
              <a:rPr lang="en-US" altLang="zh-TW" sz="320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2.</a:t>
            </a:r>
            <a:r>
              <a:rPr lang="zh-TW" altLang="zh-TW" sz="320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強  力：</a:t>
            </a:r>
            <a:r>
              <a:rPr lang="zh-TW" altLang="zh-TW" sz="3200" b="0">
                <a:latin typeface="標楷體" pitchFamily="65" charset="-120"/>
                <a:ea typeface="標楷體" pitchFamily="65" charset="-120"/>
              </a:rPr>
              <a:t>努力自勉。強，奮勉。</a:t>
            </a:r>
          </a:p>
        </p:txBody>
      </p:sp>
      <p:pic>
        <p:nvPicPr>
          <p:cNvPr id="100356" name="Picture 5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3F3E3C"/>
              </a:clrFrom>
              <a:clrTo>
                <a:srgbClr val="3F3E3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1657350"/>
            <a:ext cx="2447925" cy="227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0357" name="Group 7"/>
          <p:cNvGrpSpPr>
            <a:grpSpLocks/>
          </p:cNvGrpSpPr>
          <p:nvPr/>
        </p:nvGrpSpPr>
        <p:grpSpPr bwMode="auto">
          <a:xfrm>
            <a:off x="1331913" y="4905375"/>
            <a:ext cx="465137" cy="539750"/>
            <a:chOff x="612" y="981"/>
            <a:chExt cx="293" cy="340"/>
          </a:xfrm>
        </p:grpSpPr>
        <p:sp>
          <p:nvSpPr>
            <p:cNvPr id="100359" name="文字方塊 3"/>
            <p:cNvSpPr txBox="1">
              <a:spLocks noChangeArrowheads="1"/>
            </p:cNvSpPr>
            <p:nvPr/>
          </p:nvSpPr>
          <p:spPr bwMode="auto">
            <a:xfrm>
              <a:off x="612" y="981"/>
              <a:ext cx="231" cy="3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>
              <a:spAutoFit/>
            </a:bodyPr>
            <a:lstStyle>
              <a:lvl1pPr>
                <a:defRPr kumimoji="1" sz="20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1pPr>
              <a:lvl2pPr marL="742950" indent="-285750">
                <a:defRPr kumimoji="1" sz="28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2pPr>
              <a:lvl3pPr marL="1143000" indent="-228600">
                <a:defRPr kumimoji="1" sz="16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3pPr>
              <a:lvl4pPr marL="1600200" indent="-228600">
                <a:defRPr kumimoji="1" sz="14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4pPr>
              <a:lvl5pPr marL="2057400" indent="-22860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5pPr>
              <a:lvl6pPr marL="25146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6pPr>
              <a:lvl7pPr marL="29718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7pPr>
              <a:lvl8pPr marL="34290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8pPr>
              <a:lvl9pPr marL="38862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9pPr>
            </a:lstStyle>
            <a:p>
              <a:r>
                <a:rPr lang="zh-TW" altLang="en-US" sz="1200">
                  <a:solidFill>
                    <a:schemeClr val="tx1"/>
                  </a:solidFill>
                  <a:latin typeface="Arial" pitchFamily="34" charset="0"/>
                  <a:ea typeface="標楷體" pitchFamily="65" charset="-120"/>
                </a:rPr>
                <a:t>ㄑ一ㄤ</a:t>
              </a:r>
            </a:p>
          </p:txBody>
        </p:sp>
        <p:pic>
          <p:nvPicPr>
            <p:cNvPr id="100360" name="Picture 28" descr="D:\City\公事\THE PEOPLE\10202\102-PPT-II修訂\注音ICON\黑-三聲-小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9" y="1117"/>
              <a:ext cx="136" cy="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0358" name="圖片 5" descr="下方ICON-關閉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6492875"/>
            <a:ext cx="8461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 descr="分頁底圖-注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913"/>
            <a:ext cx="9144000" cy="101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79" name="矩形 1"/>
          <p:cNvSpPr>
            <a:spLocks noChangeArrowheads="1"/>
          </p:cNvSpPr>
          <p:nvPr/>
        </p:nvSpPr>
        <p:spPr bwMode="auto">
          <a:xfrm>
            <a:off x="250825" y="981075"/>
            <a:ext cx="8893175" cy="390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55600" indent="-355600"/>
            <a:r>
              <a:rPr lang="zh-TW" altLang="zh-TW" sz="320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73.</a:t>
            </a:r>
            <a:r>
              <a:rPr lang="zh-TW" altLang="en-US" sz="320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懾  ：</a:t>
            </a:r>
            <a:r>
              <a:rPr lang="zh-TW" altLang="en-US" sz="3200" b="0">
                <a:latin typeface="標楷體" pitchFamily="65" charset="-120"/>
                <a:ea typeface="標楷體" pitchFamily="65" charset="-120"/>
              </a:rPr>
              <a:t>害怕。</a:t>
            </a:r>
          </a:p>
          <a:p>
            <a:pPr marL="355600" indent="-355600"/>
            <a:r>
              <a:rPr lang="zh-TW" altLang="zh-TW" sz="320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74.</a:t>
            </a:r>
            <a:r>
              <a:rPr lang="zh-TW" altLang="en-US" sz="320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遷化：</a:t>
            </a:r>
            <a:r>
              <a:rPr lang="zh-TW" altLang="en-US" sz="3200" b="0">
                <a:latin typeface="標楷體" pitchFamily="65" charset="-120"/>
                <a:ea typeface="標楷體" pitchFamily="65" charset="-120"/>
              </a:rPr>
              <a:t>遷移變化，此指死亡。</a:t>
            </a:r>
          </a:p>
          <a:p>
            <a:pPr marL="355600" indent="-355600"/>
            <a:r>
              <a:rPr lang="zh-TW" altLang="en-US" sz="2800" b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     與死亡相關的詞語：羽化、圓寂、見背、赴黃泉</a:t>
            </a:r>
          </a:p>
          <a:p>
            <a:pPr marL="355600" indent="-355600"/>
            <a:r>
              <a:rPr lang="zh-TW" altLang="en-US" sz="2800" b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     、填溝壑。</a:t>
            </a:r>
          </a:p>
          <a:p>
            <a:pPr marL="355600" indent="-355600"/>
            <a:r>
              <a:rPr lang="zh-TW" altLang="zh-TW" sz="320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75.</a:t>
            </a:r>
            <a:r>
              <a:rPr lang="zh-TW" altLang="en-US" sz="320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惟幹著論：</a:t>
            </a:r>
            <a:r>
              <a:rPr lang="zh-TW" altLang="en-US" sz="3200" b="0">
                <a:latin typeface="標楷體" pitchFamily="65" charset="-120"/>
                <a:ea typeface="標楷體" pitchFamily="65" charset="-120"/>
              </a:rPr>
              <a:t>只有徐幹寫</a:t>
            </a:r>
            <a:r>
              <a:rPr lang="en-US" altLang="zh-TW" sz="3200" b="0">
                <a:latin typeface="標楷體" pitchFamily="65" charset="-120"/>
                <a:ea typeface="標楷體" pitchFamily="65" charset="-120"/>
              </a:rPr>
              <a:t>《</a:t>
            </a:r>
            <a:r>
              <a:rPr lang="zh-TW" altLang="en-US" sz="3200" b="0">
                <a:latin typeface="標楷體" pitchFamily="65" charset="-120"/>
                <a:ea typeface="標楷體" pitchFamily="65" charset="-120"/>
              </a:rPr>
              <a:t>中論</a:t>
            </a:r>
            <a:r>
              <a:rPr lang="en-US" altLang="zh-TW" sz="3200" b="0">
                <a:latin typeface="標楷體" pitchFamily="65" charset="-120"/>
                <a:ea typeface="標楷體" pitchFamily="65" charset="-120"/>
              </a:rPr>
              <a:t>》</a:t>
            </a:r>
            <a:r>
              <a:rPr lang="zh-TW" altLang="en-US" sz="3200" b="0">
                <a:latin typeface="標楷體" pitchFamily="65" charset="-120"/>
                <a:ea typeface="標楷體" pitchFamily="65" charset="-120"/>
              </a:rPr>
              <a:t>一書。</a:t>
            </a:r>
          </a:p>
          <a:p>
            <a:pPr marL="355600" indent="-355600"/>
            <a:r>
              <a:rPr lang="zh-TW" altLang="zh-TW" sz="320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76.成一家言：</a:t>
            </a:r>
            <a:r>
              <a:rPr lang="zh-TW" altLang="zh-TW" sz="3200" b="0">
                <a:latin typeface="標楷體" pitchFamily="65" charset="-120"/>
                <a:ea typeface="標楷體" pitchFamily="65" charset="-120"/>
              </a:rPr>
              <a:t>建立見解獨特、自成一家的學說。</a:t>
            </a:r>
          </a:p>
          <a:p>
            <a:pPr marL="355600" indent="-355600"/>
            <a:endParaRPr lang="zh-TW" altLang="en-US" sz="3200" b="0">
              <a:latin typeface="標楷體" pitchFamily="65" charset="-120"/>
              <a:ea typeface="標楷體" pitchFamily="65" charset="-120"/>
            </a:endParaRPr>
          </a:p>
          <a:p>
            <a:pPr marL="355600" indent="-355600"/>
            <a:r>
              <a:rPr lang="zh-TW" altLang="zh-TW" sz="3200" b="0">
                <a:latin typeface="標楷體" pitchFamily="65" charset="-120"/>
                <a:ea typeface="標楷體" pitchFamily="65" charset="-120"/>
              </a:rPr>
              <a:t>   </a:t>
            </a:r>
          </a:p>
        </p:txBody>
      </p:sp>
      <p:pic>
        <p:nvPicPr>
          <p:cNvPr id="101380" name="圖片 5" descr="下方ICON-關閉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6492875"/>
            <a:ext cx="8461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1381" name="Group 9"/>
          <p:cNvGrpSpPr>
            <a:grpSpLocks/>
          </p:cNvGrpSpPr>
          <p:nvPr/>
        </p:nvGrpSpPr>
        <p:grpSpPr bwMode="auto">
          <a:xfrm>
            <a:off x="1331913" y="1125538"/>
            <a:ext cx="431800" cy="390525"/>
            <a:chOff x="3470" y="1616"/>
            <a:chExt cx="272" cy="246"/>
          </a:xfrm>
        </p:grpSpPr>
        <p:sp>
          <p:nvSpPr>
            <p:cNvPr id="101385" name="文字方塊 6"/>
            <p:cNvSpPr txBox="1">
              <a:spLocks noChangeArrowheads="1"/>
            </p:cNvSpPr>
            <p:nvPr/>
          </p:nvSpPr>
          <p:spPr bwMode="auto">
            <a:xfrm>
              <a:off x="3470" y="1616"/>
              <a:ext cx="231" cy="2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>
              <a:spAutoFit/>
            </a:bodyPr>
            <a:lstStyle>
              <a:lvl1pPr>
                <a:defRPr kumimoji="1" sz="20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1pPr>
              <a:lvl2pPr marL="742950" indent="-285750">
                <a:defRPr kumimoji="1" sz="28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2pPr>
              <a:lvl3pPr marL="1143000" indent="-228600">
                <a:defRPr kumimoji="1" sz="16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3pPr>
              <a:lvl4pPr marL="1600200" indent="-228600">
                <a:defRPr kumimoji="1" sz="14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4pPr>
              <a:lvl5pPr marL="2057400" indent="-22860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5pPr>
              <a:lvl6pPr marL="25146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6pPr>
              <a:lvl7pPr marL="29718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7pPr>
              <a:lvl8pPr marL="34290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8pPr>
              <a:lvl9pPr marL="38862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9pPr>
            </a:lstStyle>
            <a:p>
              <a:r>
                <a:rPr lang="zh-TW" altLang="en-US" sz="1200">
                  <a:solidFill>
                    <a:schemeClr val="tx1"/>
                  </a:solidFill>
                  <a:latin typeface="Arial" pitchFamily="34" charset="0"/>
                  <a:ea typeface="標楷體" pitchFamily="65" charset="-120"/>
                </a:rPr>
                <a:t>ㄓㄜ</a:t>
              </a:r>
            </a:p>
          </p:txBody>
        </p:sp>
        <p:pic>
          <p:nvPicPr>
            <p:cNvPr id="101386" name="Picture 43" descr="D:\City\公事\THE PEOPLE\10202\102-PPT-II修訂\注音ICON\黑-二聲-小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6" y="1661"/>
              <a:ext cx="136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1382" name="Group 12"/>
          <p:cNvGrpSpPr>
            <a:grpSpLocks/>
          </p:cNvGrpSpPr>
          <p:nvPr/>
        </p:nvGrpSpPr>
        <p:grpSpPr bwMode="auto">
          <a:xfrm>
            <a:off x="323850" y="1989138"/>
            <a:ext cx="1008063" cy="549275"/>
            <a:chOff x="385" y="3838"/>
            <a:chExt cx="635" cy="346"/>
          </a:xfrm>
        </p:grpSpPr>
        <p:sp>
          <p:nvSpPr>
            <p:cNvPr id="101383" name="Text Box 13"/>
            <p:cNvSpPr txBox="1">
              <a:spLocks noChangeArrowheads="1"/>
            </p:cNvSpPr>
            <p:nvPr/>
          </p:nvSpPr>
          <p:spPr bwMode="auto">
            <a:xfrm>
              <a:off x="385" y="3838"/>
              <a:ext cx="635" cy="3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kumimoji="1" sz="20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1pPr>
              <a:lvl2pPr marL="742950" indent="-285750">
                <a:defRPr kumimoji="1" sz="28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2pPr>
              <a:lvl3pPr marL="1143000" indent="-228600">
                <a:defRPr kumimoji="1" sz="16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3pPr>
              <a:lvl4pPr marL="1600200" indent="-228600">
                <a:defRPr kumimoji="1" sz="14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4pPr>
              <a:lvl5pPr marL="2057400" indent="-22860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5pPr>
              <a:lvl6pPr marL="25146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6pPr>
              <a:lvl7pPr marL="29718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7pPr>
              <a:lvl8pPr marL="34290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8pPr>
              <a:lvl9pPr marL="3886200" indent="-228600" eaLnBrk="0" hangingPunct="0">
                <a:defRPr kumimoji="1" sz="1300">
                  <a:solidFill>
                    <a:schemeClr val="tx2"/>
                  </a:solidFill>
                  <a:latin typeface="Cambria" pitchFamily="18" charset="0"/>
                  <a:ea typeface="新細明體" pitchFamily="18" charset="-12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zh-TW" altLang="en-US" sz="3000" b="0">
                  <a:solidFill>
                    <a:schemeClr val="tx1"/>
                  </a:solidFill>
                  <a:latin typeface="Arial" pitchFamily="34" charset="0"/>
                  <a:ea typeface="標楷體" pitchFamily="65" charset="-120"/>
                </a:rPr>
                <a:t>補注</a:t>
              </a:r>
            </a:p>
          </p:txBody>
        </p:sp>
        <p:sp>
          <p:nvSpPr>
            <p:cNvPr id="101384" name="Rectangle 14"/>
            <p:cNvSpPr>
              <a:spLocks noChangeArrowheads="1"/>
            </p:cNvSpPr>
            <p:nvPr/>
          </p:nvSpPr>
          <p:spPr bwMode="auto">
            <a:xfrm>
              <a:off x="431" y="3884"/>
              <a:ext cx="499" cy="271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</p:grp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 descr="分頁底圖-語譯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888"/>
            <a:ext cx="9144000" cy="101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03" name="Rectangle 2"/>
          <p:cNvSpPr>
            <a:spLocks/>
          </p:cNvSpPr>
          <p:nvPr/>
        </p:nvSpPr>
        <p:spPr bwMode="auto">
          <a:xfrm>
            <a:off x="457200" y="-244475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kumimoji="0" lang="zh-TW" altLang="en-US" sz="440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第一段</a:t>
            </a:r>
            <a:endParaRPr kumimoji="0" lang="zh-TW" altLang="en-US" sz="4400" b="0" u="sng">
              <a:solidFill>
                <a:schemeClr val="bg1"/>
              </a:solidFill>
              <a:latin typeface="華康正顏楷體W5" pitchFamily="65" charset="-120"/>
              <a:ea typeface="華康正顏楷體W5" pitchFamily="65" charset="-120"/>
            </a:endParaRPr>
          </a:p>
        </p:txBody>
      </p:sp>
      <p:sp>
        <p:nvSpPr>
          <p:cNvPr id="102404" name="Rectangle 3"/>
          <p:cNvSpPr>
            <a:spLocks/>
          </p:cNvSpPr>
          <p:nvPr/>
        </p:nvSpPr>
        <p:spPr bwMode="auto">
          <a:xfrm>
            <a:off x="179388" y="836613"/>
            <a:ext cx="8964612" cy="294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20000"/>
              </a:lnSpc>
            </a:pPr>
            <a:r>
              <a:rPr kumimoji="0" lang="zh-TW" altLang="zh-TW" sz="3200" b="0">
                <a:solidFill>
                  <a:srgbClr val="000000"/>
                </a:solidFill>
                <a:latin typeface="Arial" pitchFamily="34" charset="0"/>
                <a:ea typeface="標楷體" pitchFamily="65" charset="-120"/>
              </a:rPr>
              <a:t>　　文人互相輕視，自古就已如此。傅毅比起班固，文才不相上下</a:t>
            </a:r>
            <a:r>
              <a:rPr kumimoji="0" lang="zh-TW" altLang="zh-TW" sz="3200" b="0">
                <a:solidFill>
                  <a:srgbClr val="000000"/>
                </a:solidFill>
              </a:rPr>
              <a:t>，</a:t>
            </a:r>
            <a:r>
              <a:rPr kumimoji="0" lang="zh-TW" altLang="zh-TW" sz="3200" b="0">
                <a:solidFill>
                  <a:srgbClr val="000000"/>
                </a:solidFill>
                <a:latin typeface="Arial" pitchFamily="34" charset="0"/>
                <a:ea typeface="標楷體" pitchFamily="65" charset="-120"/>
              </a:rPr>
              <a:t>可是班固卻輕視他，在寫給弟弟班超的信上說：「武仲因為擅長寫文章而擔任蘭臺令史，可是他一下筆就停不下來。」一般人容易看到自己的優點，可是文章並非只有一種體裁，很少人能</a:t>
            </a:r>
            <a:endParaRPr kumimoji="0" lang="zh-TW" altLang="en-US" sz="3200" b="0">
              <a:solidFill>
                <a:srgbClr val="000000"/>
              </a:solidFill>
              <a:latin typeface="Arial" pitchFamily="34" charset="0"/>
              <a:ea typeface="標楷體" pitchFamily="65" charset="-120"/>
            </a:endParaRPr>
          </a:p>
        </p:txBody>
      </p:sp>
      <p:pic>
        <p:nvPicPr>
          <p:cNvPr id="102405" name="圖片 5" descr="下方ICON-關閉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6492875"/>
            <a:ext cx="8461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 descr="分頁底圖-語譯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888"/>
            <a:ext cx="9144000" cy="101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27" name="Rectangle 2"/>
          <p:cNvSpPr>
            <a:spLocks/>
          </p:cNvSpPr>
          <p:nvPr/>
        </p:nvSpPr>
        <p:spPr bwMode="auto">
          <a:xfrm>
            <a:off x="457200" y="-244475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kumimoji="0" lang="zh-TW" altLang="en-US" sz="440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第一段</a:t>
            </a:r>
            <a:endParaRPr kumimoji="0" lang="zh-TW" altLang="en-US" sz="4400" b="0" u="sng">
              <a:solidFill>
                <a:schemeClr val="bg1"/>
              </a:solidFill>
              <a:latin typeface="華康正顏楷體W5" pitchFamily="65" charset="-120"/>
              <a:ea typeface="華康正顏楷體W5" pitchFamily="65" charset="-120"/>
            </a:endParaRPr>
          </a:p>
        </p:txBody>
      </p:sp>
      <p:sp>
        <p:nvSpPr>
          <p:cNvPr id="103428" name="Rectangle 3"/>
          <p:cNvSpPr>
            <a:spLocks/>
          </p:cNvSpPr>
          <p:nvPr/>
        </p:nvSpPr>
        <p:spPr bwMode="auto">
          <a:xfrm>
            <a:off x="179388" y="836613"/>
            <a:ext cx="8964612" cy="294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20000"/>
              </a:lnSpc>
            </a:pPr>
            <a:r>
              <a:rPr kumimoji="0" lang="zh-TW" altLang="zh-TW" sz="3200" b="0">
                <a:solidFill>
                  <a:srgbClr val="000000"/>
                </a:solidFill>
                <a:latin typeface="Arial" pitchFamily="34" charset="0"/>
                <a:ea typeface="標楷體" pitchFamily="65" charset="-120"/>
              </a:rPr>
              <a:t>全部擅長</a:t>
            </a:r>
            <a:r>
              <a:rPr kumimoji="0" lang="zh-TW" altLang="en-US" sz="3200" b="0">
                <a:solidFill>
                  <a:srgbClr val="000000"/>
                </a:solidFill>
                <a:latin typeface="Arial" pitchFamily="34" charset="0"/>
                <a:ea typeface="標楷體" pitchFamily="65" charset="-120"/>
              </a:rPr>
              <a:t>。</a:t>
            </a:r>
            <a:r>
              <a:rPr kumimoji="0" lang="zh-TW" altLang="zh-TW" sz="3200" b="0">
                <a:solidFill>
                  <a:srgbClr val="000000"/>
                </a:solidFill>
                <a:latin typeface="Arial" pitchFamily="34" charset="0"/>
                <a:ea typeface="標楷體" pitchFamily="65" charset="-120"/>
              </a:rPr>
              <a:t>因此各拿自己的長處，輕視別人的短處。俗語說：「自家的破掃帚，卻當做千金之寶。」這就是看不見自己缺點的弊病啊！當今的文人有：魯國的孔文舉、廣陵的陳孔璋、山陽的王仲宣、北海的徐偉長、陳留的阮元瑜、</a:t>
            </a:r>
            <a:endParaRPr kumimoji="0" lang="zh-TW" altLang="en-US" sz="3200" b="0">
              <a:solidFill>
                <a:srgbClr val="000000"/>
              </a:solidFill>
              <a:latin typeface="Arial" pitchFamily="34" charset="0"/>
              <a:ea typeface="標楷體" pitchFamily="65" charset="-120"/>
            </a:endParaRPr>
          </a:p>
        </p:txBody>
      </p:sp>
      <p:pic>
        <p:nvPicPr>
          <p:cNvPr id="103429" name="圖片 5" descr="下方ICON-關閉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6492875"/>
            <a:ext cx="8461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 descr="分頁底圖-語譯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888"/>
            <a:ext cx="9144000" cy="101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51" name="Rectangle 2"/>
          <p:cNvSpPr>
            <a:spLocks/>
          </p:cNvSpPr>
          <p:nvPr/>
        </p:nvSpPr>
        <p:spPr bwMode="auto">
          <a:xfrm>
            <a:off x="457200" y="-244475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kumimoji="0" lang="zh-TW" altLang="en-US" sz="440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第一段</a:t>
            </a:r>
            <a:endParaRPr kumimoji="0" lang="zh-TW" altLang="en-US" sz="4400" b="0" u="sng">
              <a:solidFill>
                <a:schemeClr val="bg1"/>
              </a:solidFill>
              <a:latin typeface="華康正顏楷體W5" pitchFamily="65" charset="-120"/>
              <a:ea typeface="華康正顏楷體W5" pitchFamily="65" charset="-120"/>
            </a:endParaRPr>
          </a:p>
        </p:txBody>
      </p:sp>
      <p:sp>
        <p:nvSpPr>
          <p:cNvPr id="104452" name="Rectangle 3"/>
          <p:cNvSpPr>
            <a:spLocks/>
          </p:cNvSpPr>
          <p:nvPr/>
        </p:nvSpPr>
        <p:spPr bwMode="auto">
          <a:xfrm>
            <a:off x="179388" y="836613"/>
            <a:ext cx="8964612" cy="294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>
              <a:lnSpc>
                <a:spcPct val="120000"/>
              </a:lnSpc>
            </a:pPr>
            <a:r>
              <a:rPr kumimoji="0" lang="zh-TW" altLang="zh-TW" sz="3200" b="0">
                <a:solidFill>
                  <a:srgbClr val="000000"/>
                </a:solidFill>
                <a:latin typeface="Arial" pitchFamily="34" charset="0"/>
                <a:ea typeface="標楷體" pitchFamily="65" charset="-120"/>
              </a:rPr>
              <a:t>汝南的應德璉、東平的劉公幹，這七位先生，在學問上無所遺漏，在文章上不抄襲他人，都自以為是馳騁千里的良駒，昂首齊步而並駕齊驅。想要使他們互相佩服，確實很難啊！君子因能先審視自己才去評論別人，</a:t>
            </a:r>
          </a:p>
          <a:p>
            <a:pPr>
              <a:lnSpc>
                <a:spcPct val="120000"/>
              </a:lnSpc>
            </a:pPr>
            <a:endParaRPr kumimoji="0" lang="zh-TW" altLang="zh-TW" sz="3200" b="0">
              <a:solidFill>
                <a:srgbClr val="000000"/>
              </a:solidFill>
              <a:latin typeface="Arial" pitchFamily="34" charset="0"/>
              <a:ea typeface="標楷體" pitchFamily="65" charset="-120"/>
            </a:endParaRPr>
          </a:p>
          <a:p>
            <a:pPr>
              <a:lnSpc>
                <a:spcPct val="120000"/>
              </a:lnSpc>
            </a:pPr>
            <a:endParaRPr kumimoji="0" lang="zh-TW" altLang="en-US" sz="3200" b="0">
              <a:solidFill>
                <a:srgbClr val="000000"/>
              </a:solidFill>
              <a:latin typeface="Arial" pitchFamily="34" charset="0"/>
              <a:ea typeface="標楷體" pitchFamily="65" charset="-120"/>
            </a:endParaRPr>
          </a:p>
        </p:txBody>
      </p:sp>
      <p:pic>
        <p:nvPicPr>
          <p:cNvPr id="104453" name="圖片 5" descr="下方ICON-關閉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6492875"/>
            <a:ext cx="8461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 descr="分頁底圖-語譯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888"/>
            <a:ext cx="9144000" cy="101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475" name="Rectangle 2"/>
          <p:cNvSpPr>
            <a:spLocks/>
          </p:cNvSpPr>
          <p:nvPr/>
        </p:nvSpPr>
        <p:spPr bwMode="auto">
          <a:xfrm>
            <a:off x="457200" y="-244475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kumimoji="0" lang="zh-TW" altLang="en-US" sz="440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第一段</a:t>
            </a:r>
            <a:endParaRPr kumimoji="0" lang="zh-TW" altLang="en-US" sz="4400" b="0" u="sng">
              <a:solidFill>
                <a:schemeClr val="bg1"/>
              </a:solidFill>
              <a:latin typeface="華康正顏楷體W5" pitchFamily="65" charset="-120"/>
              <a:ea typeface="華康正顏楷體W5" pitchFamily="65" charset="-120"/>
            </a:endParaRPr>
          </a:p>
        </p:txBody>
      </p:sp>
      <p:sp>
        <p:nvSpPr>
          <p:cNvPr id="105476" name="Rectangle 3"/>
          <p:cNvSpPr>
            <a:spLocks/>
          </p:cNvSpPr>
          <p:nvPr/>
        </p:nvSpPr>
        <p:spPr bwMode="auto">
          <a:xfrm>
            <a:off x="179388" y="836613"/>
            <a:ext cx="8964612" cy="294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>
              <a:lnSpc>
                <a:spcPct val="120000"/>
              </a:lnSpc>
            </a:pPr>
            <a:r>
              <a:rPr kumimoji="0" lang="zh-TW" altLang="zh-TW" sz="3200" b="0">
                <a:solidFill>
                  <a:srgbClr val="000000"/>
                </a:solidFill>
                <a:latin typeface="Arial" pitchFamily="34" charset="0"/>
                <a:ea typeface="標楷體" pitchFamily="65" charset="-120"/>
              </a:rPr>
              <a:t>所以能夠免除上述的弊端，我本著這個觀念，而寫了這篇〈論文〉。</a:t>
            </a:r>
          </a:p>
          <a:p>
            <a:pPr>
              <a:lnSpc>
                <a:spcPct val="120000"/>
              </a:lnSpc>
            </a:pPr>
            <a:endParaRPr kumimoji="0" lang="zh-TW" altLang="zh-TW" sz="3200" b="0">
              <a:solidFill>
                <a:srgbClr val="000000"/>
              </a:solidFill>
              <a:latin typeface="Arial" pitchFamily="34" charset="0"/>
              <a:ea typeface="標楷體" pitchFamily="65" charset="-120"/>
            </a:endParaRPr>
          </a:p>
          <a:p>
            <a:pPr>
              <a:lnSpc>
                <a:spcPct val="120000"/>
              </a:lnSpc>
            </a:pPr>
            <a:endParaRPr kumimoji="0" lang="zh-TW" altLang="zh-TW" sz="3200" b="0">
              <a:solidFill>
                <a:srgbClr val="000000"/>
              </a:solidFill>
              <a:latin typeface="Arial" pitchFamily="34" charset="0"/>
              <a:ea typeface="標楷體" pitchFamily="65" charset="-120"/>
            </a:endParaRPr>
          </a:p>
          <a:p>
            <a:pPr>
              <a:lnSpc>
                <a:spcPct val="120000"/>
              </a:lnSpc>
            </a:pPr>
            <a:endParaRPr kumimoji="0" lang="zh-TW" altLang="en-US" sz="3200" b="0">
              <a:solidFill>
                <a:srgbClr val="000000"/>
              </a:solidFill>
              <a:latin typeface="Arial" pitchFamily="34" charset="0"/>
              <a:ea typeface="標楷體" pitchFamily="65" charset="-120"/>
            </a:endParaRPr>
          </a:p>
        </p:txBody>
      </p:sp>
      <p:pic>
        <p:nvPicPr>
          <p:cNvPr id="105477" name="圖片 5" descr="下方ICON-關閉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6492875"/>
            <a:ext cx="8461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buFont typeface="Wingdings 2" pitchFamily="18" charset="2"/>
              <a:buNone/>
              <a:defRPr/>
            </a:pPr>
            <a:r>
              <a:rPr lang="en-US" altLang="zh-TW" sz="3200" dirty="0" smtClean="0">
                <a:solidFill>
                  <a:schemeClr val="tx1"/>
                </a:solidFill>
              </a:rPr>
              <a:t>1.</a:t>
            </a:r>
            <a:r>
              <a:rPr lang="zh-TW" altLang="en-US" sz="3200" dirty="0" smtClean="0">
                <a:solidFill>
                  <a:schemeClr val="tx1"/>
                </a:solidFill>
              </a:rPr>
              <a:t>李善：</a:t>
            </a:r>
            <a:r>
              <a:rPr lang="zh-TW" altLang="zh-TW" sz="3200" dirty="0" smtClean="0">
                <a:solidFill>
                  <a:schemeClr val="tx1"/>
                </a:solidFill>
              </a:rPr>
              <a:t>「</a:t>
            </a:r>
            <a:r>
              <a:rPr lang="zh-TW" altLang="en-US" sz="3200" dirty="0" smtClean="0">
                <a:solidFill>
                  <a:schemeClr val="tx1"/>
                </a:solidFill>
              </a:rPr>
              <a:t>典者，常也，法也。</a:t>
            </a:r>
            <a:r>
              <a:rPr lang="zh-TW" altLang="zh-TW" sz="3200" dirty="0" smtClean="0">
                <a:solidFill>
                  <a:schemeClr val="tx1"/>
                </a:solidFill>
              </a:rPr>
              <a:t>」</a:t>
            </a:r>
            <a:r>
              <a:rPr lang="zh-TW" altLang="en-US" sz="3200" dirty="0" smtClean="0">
                <a:solidFill>
                  <a:schemeClr val="tx1"/>
                </a:solidFill>
              </a:rPr>
              <a:t>認為</a:t>
            </a:r>
            <a:r>
              <a:rPr lang="zh-TW" altLang="zh-TW" sz="3200" dirty="0" smtClean="0">
                <a:solidFill>
                  <a:schemeClr val="tx1"/>
                </a:solidFill>
              </a:rPr>
              <a:t>《</a:t>
            </a:r>
            <a:r>
              <a:rPr lang="zh-TW" altLang="en-US" sz="3200" dirty="0" smtClean="0">
                <a:solidFill>
                  <a:schemeClr val="tx1"/>
                </a:solidFill>
              </a:rPr>
              <a:t>典論</a:t>
            </a:r>
            <a:r>
              <a:rPr lang="zh-TW" altLang="zh-TW" sz="3200" dirty="0" smtClean="0">
                <a:solidFill>
                  <a:schemeClr val="tx1"/>
                </a:solidFill>
              </a:rPr>
              <a:t>》</a:t>
            </a:r>
            <a:r>
              <a:rPr lang="zh-TW" altLang="en-US" sz="3200" dirty="0" smtClean="0">
                <a:solidFill>
                  <a:schemeClr val="tx1"/>
                </a:solidFill>
              </a:rPr>
              <a:t>是討論各種事物的法則。</a:t>
            </a:r>
          </a:p>
          <a:p>
            <a:pPr>
              <a:buFont typeface="Wingdings 2" pitchFamily="18" charset="2"/>
              <a:buNone/>
              <a:defRPr/>
            </a:pPr>
            <a:r>
              <a:rPr lang="en-US" altLang="zh-TW" sz="3200" dirty="0" smtClean="0">
                <a:solidFill>
                  <a:schemeClr val="tx1"/>
                </a:solidFill>
              </a:rPr>
              <a:t>2.</a:t>
            </a:r>
            <a:r>
              <a:rPr lang="zh-TW" altLang="en-US" sz="3200" dirty="0" smtClean="0">
                <a:solidFill>
                  <a:schemeClr val="tx1"/>
                </a:solidFill>
              </a:rPr>
              <a:t>清人孫馮翼以為</a:t>
            </a:r>
            <a:r>
              <a:rPr lang="zh-TW" altLang="zh-TW" sz="3200" dirty="0" smtClean="0">
                <a:solidFill>
                  <a:schemeClr val="tx1"/>
                </a:solidFill>
              </a:rPr>
              <a:t>《</a:t>
            </a:r>
            <a:r>
              <a:rPr lang="zh-TW" altLang="en-US" sz="3200" dirty="0" smtClean="0">
                <a:solidFill>
                  <a:schemeClr val="tx1"/>
                </a:solidFill>
              </a:rPr>
              <a:t>典論</a:t>
            </a:r>
            <a:r>
              <a:rPr lang="zh-TW" altLang="zh-TW" sz="3200" dirty="0" smtClean="0">
                <a:solidFill>
                  <a:schemeClr val="tx1"/>
                </a:solidFill>
              </a:rPr>
              <a:t>》</a:t>
            </a:r>
            <a:r>
              <a:rPr lang="zh-TW" altLang="en-US" sz="3200" dirty="0" smtClean="0">
                <a:solidFill>
                  <a:schemeClr val="tx1"/>
                </a:solidFill>
              </a:rPr>
              <a:t>就是正論，有</a:t>
            </a:r>
            <a:r>
              <a:rPr lang="zh-TW" altLang="zh-TW" sz="3200" dirty="0" smtClean="0">
                <a:solidFill>
                  <a:schemeClr val="tx1"/>
                </a:solidFill>
              </a:rPr>
              <a:t>「</a:t>
            </a:r>
            <a:r>
              <a:rPr lang="zh-TW" altLang="en-US" sz="3200" dirty="0" smtClean="0">
                <a:solidFill>
                  <a:schemeClr val="tx1"/>
                </a:solidFill>
              </a:rPr>
              <a:t>端正天下之論</a:t>
            </a:r>
            <a:r>
              <a:rPr lang="zh-TW" altLang="zh-TW" sz="3200" dirty="0" smtClean="0">
                <a:solidFill>
                  <a:schemeClr val="tx1"/>
                </a:solidFill>
              </a:rPr>
              <a:t>」</a:t>
            </a:r>
            <a:r>
              <a:rPr lang="zh-TW" altLang="en-US" sz="3200" dirty="0" smtClean="0">
                <a:solidFill>
                  <a:schemeClr val="tx1"/>
                </a:solidFill>
              </a:rPr>
              <a:t>的意思。</a:t>
            </a:r>
          </a:p>
        </p:txBody>
      </p:sp>
      <p:sp>
        <p:nvSpPr>
          <p:cNvPr id="23555" name="Text Box 11"/>
          <p:cNvSpPr txBox="1">
            <a:spLocks noChangeArrowheads="1"/>
          </p:cNvSpPr>
          <p:nvPr/>
        </p:nvSpPr>
        <p:spPr bwMode="auto">
          <a:xfrm>
            <a:off x="827088" y="-69850"/>
            <a:ext cx="792162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1pPr>
            <a:lvl2pPr marL="742950" indent="-285750">
              <a:defRPr sz="28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2pPr>
            <a:lvl3pPr marL="1143000" indent="-228600">
              <a:defRPr sz="16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3pPr>
            <a:lvl4pPr marL="1600200" indent="-228600">
              <a:defRPr sz="14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4pPr>
            <a:lvl5pPr marL="2057400" indent="-228600"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506E94"/>
              </a:buClr>
              <a:defRPr sz="1300">
                <a:solidFill>
                  <a:schemeClr val="tx2"/>
                </a:solidFill>
                <a:latin typeface="Cambria" pitchFamily="18" charset="0"/>
                <a:ea typeface="標楷體" pitchFamily="65" charset="-120"/>
              </a:defRPr>
            </a:lvl9pPr>
          </a:lstStyle>
          <a:p>
            <a:pPr algn="ctr"/>
            <a:r>
              <a:rPr lang="zh-TW" altLang="en-US" sz="4400">
                <a:solidFill>
                  <a:schemeClr val="bg1"/>
                </a:solidFill>
                <a:latin typeface="標楷體" pitchFamily="65" charset="-120"/>
              </a:rPr>
              <a:t>「典論」書名的意義</a:t>
            </a:r>
          </a:p>
        </p:txBody>
      </p:sp>
      <p:pic>
        <p:nvPicPr>
          <p:cNvPr id="23556" name="Picture 12" descr="下一頁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6165850"/>
            <a:ext cx="13684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 descr="分頁底圖-語譯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888"/>
            <a:ext cx="9144000" cy="101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499" name="Rectangle 2"/>
          <p:cNvSpPr>
            <a:spLocks/>
          </p:cNvSpPr>
          <p:nvPr/>
        </p:nvSpPr>
        <p:spPr bwMode="auto">
          <a:xfrm>
            <a:off x="457200" y="-244475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kumimoji="0" lang="zh-TW" altLang="en-US" sz="440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第二段</a:t>
            </a:r>
            <a:endParaRPr kumimoji="0" lang="zh-TW" altLang="en-US" sz="4400" b="0" u="sng">
              <a:solidFill>
                <a:schemeClr val="bg1"/>
              </a:solidFill>
              <a:latin typeface="華康正顏楷體W5" pitchFamily="65" charset="-120"/>
              <a:ea typeface="華康正顏楷體W5" pitchFamily="65" charset="-120"/>
            </a:endParaRPr>
          </a:p>
        </p:txBody>
      </p:sp>
      <p:sp>
        <p:nvSpPr>
          <p:cNvPr id="106500" name="Rectangle 3"/>
          <p:cNvSpPr>
            <a:spLocks/>
          </p:cNvSpPr>
          <p:nvPr/>
        </p:nvSpPr>
        <p:spPr bwMode="auto">
          <a:xfrm>
            <a:off x="179388" y="836613"/>
            <a:ext cx="8964612" cy="294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>
              <a:lnSpc>
                <a:spcPct val="120000"/>
              </a:lnSpc>
            </a:pPr>
            <a:r>
              <a:rPr kumimoji="0" lang="zh-TW" altLang="zh-TW" sz="3200" b="0">
                <a:solidFill>
                  <a:srgbClr val="000000"/>
                </a:solidFill>
                <a:latin typeface="Arial" pitchFamily="34" charset="0"/>
                <a:ea typeface="標楷體" pitchFamily="65" charset="-120"/>
              </a:rPr>
              <a:t>　　王粲擅長辭賦，而徐幹的辭賦時常帶有舒緩的語氣，但是與王粲是可匹敵的對手。像王粲的</a:t>
            </a:r>
            <a:r>
              <a:rPr kumimoji="0" lang="en-US" altLang="zh-TW" sz="3200" b="0">
                <a:solidFill>
                  <a:srgbClr val="000000"/>
                </a:solidFill>
                <a:latin typeface="Arial" pitchFamily="34" charset="0"/>
                <a:ea typeface="標楷體" pitchFamily="65" charset="-120"/>
              </a:rPr>
              <a:t>〈</a:t>
            </a:r>
            <a:r>
              <a:rPr kumimoji="0" lang="zh-TW" altLang="zh-TW" sz="3200" b="0">
                <a:solidFill>
                  <a:srgbClr val="000000"/>
                </a:solidFill>
                <a:latin typeface="Arial" pitchFamily="34" charset="0"/>
                <a:ea typeface="標楷體" pitchFamily="65" charset="-120"/>
              </a:rPr>
              <a:t>初征</a:t>
            </a:r>
            <a:r>
              <a:rPr kumimoji="0" lang="en-US" altLang="zh-TW" sz="3200" b="0">
                <a:solidFill>
                  <a:srgbClr val="000000"/>
                </a:solidFill>
                <a:latin typeface="Arial" pitchFamily="34" charset="0"/>
                <a:ea typeface="標楷體" pitchFamily="65" charset="-120"/>
              </a:rPr>
              <a:t>〉</a:t>
            </a:r>
            <a:r>
              <a:rPr kumimoji="0" lang="zh-TW" altLang="zh-TW" sz="3200" b="0">
                <a:solidFill>
                  <a:srgbClr val="000000"/>
                </a:solidFill>
                <a:latin typeface="Arial" pitchFamily="34" charset="0"/>
                <a:ea typeface="標楷體" pitchFamily="65" charset="-120"/>
              </a:rPr>
              <a:t>、</a:t>
            </a:r>
            <a:r>
              <a:rPr kumimoji="0" lang="en-US" altLang="zh-TW" sz="3200" b="0">
                <a:solidFill>
                  <a:srgbClr val="000000"/>
                </a:solidFill>
                <a:latin typeface="Arial" pitchFamily="34" charset="0"/>
                <a:ea typeface="標楷體" pitchFamily="65" charset="-120"/>
              </a:rPr>
              <a:t>〈</a:t>
            </a:r>
            <a:r>
              <a:rPr kumimoji="0" lang="zh-TW" altLang="zh-TW" sz="3200" b="0">
                <a:solidFill>
                  <a:srgbClr val="000000"/>
                </a:solidFill>
                <a:latin typeface="Arial" pitchFamily="34" charset="0"/>
                <a:ea typeface="標楷體" pitchFamily="65" charset="-120"/>
              </a:rPr>
              <a:t>登樓</a:t>
            </a:r>
            <a:r>
              <a:rPr kumimoji="0" lang="en-US" altLang="zh-TW" sz="3200" b="0">
                <a:solidFill>
                  <a:srgbClr val="000000"/>
                </a:solidFill>
                <a:latin typeface="Arial" pitchFamily="34" charset="0"/>
                <a:ea typeface="標楷體" pitchFamily="65" charset="-120"/>
              </a:rPr>
              <a:t>〉</a:t>
            </a:r>
            <a:r>
              <a:rPr kumimoji="0" lang="zh-TW" altLang="zh-TW" sz="3200" b="0">
                <a:solidFill>
                  <a:srgbClr val="000000"/>
                </a:solidFill>
                <a:latin typeface="Arial" pitchFamily="34" charset="0"/>
                <a:ea typeface="標楷體" pitchFamily="65" charset="-120"/>
              </a:rPr>
              <a:t>、</a:t>
            </a:r>
            <a:r>
              <a:rPr kumimoji="0" lang="en-US" altLang="zh-TW" sz="3200" b="0">
                <a:solidFill>
                  <a:srgbClr val="000000"/>
                </a:solidFill>
                <a:latin typeface="Arial" pitchFamily="34" charset="0"/>
                <a:ea typeface="標楷體" pitchFamily="65" charset="-120"/>
              </a:rPr>
              <a:t>〈</a:t>
            </a:r>
            <a:r>
              <a:rPr kumimoji="0" lang="zh-TW" altLang="zh-TW" sz="3200" b="0">
                <a:solidFill>
                  <a:srgbClr val="000000"/>
                </a:solidFill>
                <a:latin typeface="Arial" pitchFamily="34" charset="0"/>
                <a:ea typeface="標楷體" pitchFamily="65" charset="-120"/>
              </a:rPr>
              <a:t>槐賦</a:t>
            </a:r>
            <a:r>
              <a:rPr kumimoji="0" lang="en-US" altLang="zh-TW" sz="3200" b="0">
                <a:solidFill>
                  <a:srgbClr val="000000"/>
                </a:solidFill>
                <a:latin typeface="Arial" pitchFamily="34" charset="0"/>
                <a:ea typeface="標楷體" pitchFamily="65" charset="-120"/>
              </a:rPr>
              <a:t>〉</a:t>
            </a:r>
            <a:r>
              <a:rPr kumimoji="0" lang="zh-TW" altLang="zh-TW" sz="3200" b="0">
                <a:solidFill>
                  <a:srgbClr val="000000"/>
                </a:solidFill>
                <a:latin typeface="Arial" pitchFamily="34" charset="0"/>
                <a:ea typeface="標楷體" pitchFamily="65" charset="-120"/>
              </a:rPr>
              <a:t>、</a:t>
            </a:r>
            <a:r>
              <a:rPr kumimoji="0" lang="en-US" altLang="zh-TW" sz="3200" b="0">
                <a:solidFill>
                  <a:srgbClr val="000000"/>
                </a:solidFill>
                <a:latin typeface="Arial" pitchFamily="34" charset="0"/>
                <a:ea typeface="標楷體" pitchFamily="65" charset="-120"/>
              </a:rPr>
              <a:t>〈</a:t>
            </a:r>
            <a:r>
              <a:rPr kumimoji="0" lang="zh-TW" altLang="zh-TW" sz="3200" b="0">
                <a:solidFill>
                  <a:srgbClr val="000000"/>
                </a:solidFill>
                <a:latin typeface="Arial" pitchFamily="34" charset="0"/>
                <a:ea typeface="標楷體" pitchFamily="65" charset="-120"/>
              </a:rPr>
              <a:t>征思</a:t>
            </a:r>
            <a:r>
              <a:rPr kumimoji="0" lang="en-US" altLang="zh-TW" sz="3200" b="0">
                <a:solidFill>
                  <a:srgbClr val="000000"/>
                </a:solidFill>
                <a:latin typeface="Arial" pitchFamily="34" charset="0"/>
                <a:ea typeface="標楷體" pitchFamily="65" charset="-120"/>
              </a:rPr>
              <a:t>〉</a:t>
            </a:r>
            <a:r>
              <a:rPr kumimoji="0" lang="zh-TW" altLang="zh-TW" sz="3200" b="0">
                <a:solidFill>
                  <a:srgbClr val="000000"/>
                </a:solidFill>
                <a:latin typeface="Arial" pitchFamily="34" charset="0"/>
                <a:ea typeface="標楷體" pitchFamily="65" charset="-120"/>
              </a:rPr>
              <a:t>，徐幹的</a:t>
            </a:r>
            <a:r>
              <a:rPr kumimoji="0" lang="en-US" altLang="zh-TW" sz="3200" b="0">
                <a:solidFill>
                  <a:srgbClr val="000000"/>
                </a:solidFill>
                <a:latin typeface="Arial" pitchFamily="34" charset="0"/>
                <a:ea typeface="標楷體" pitchFamily="65" charset="-120"/>
              </a:rPr>
              <a:t>〈</a:t>
            </a:r>
            <a:r>
              <a:rPr kumimoji="0" lang="zh-TW" altLang="zh-TW" sz="3200" b="0">
                <a:solidFill>
                  <a:srgbClr val="000000"/>
                </a:solidFill>
                <a:latin typeface="Arial" pitchFamily="34" charset="0"/>
                <a:ea typeface="標楷體" pitchFamily="65" charset="-120"/>
              </a:rPr>
              <a:t>玄猿</a:t>
            </a:r>
            <a:r>
              <a:rPr kumimoji="0" lang="en-US" altLang="zh-TW" sz="3200" b="0">
                <a:solidFill>
                  <a:srgbClr val="000000"/>
                </a:solidFill>
                <a:latin typeface="Arial" pitchFamily="34" charset="0"/>
                <a:ea typeface="標楷體" pitchFamily="65" charset="-120"/>
              </a:rPr>
              <a:t>〉</a:t>
            </a:r>
            <a:r>
              <a:rPr kumimoji="0" lang="zh-TW" altLang="zh-TW" sz="3200" b="0">
                <a:solidFill>
                  <a:srgbClr val="000000"/>
                </a:solidFill>
                <a:latin typeface="Arial" pitchFamily="34" charset="0"/>
                <a:ea typeface="標楷體" pitchFamily="65" charset="-120"/>
              </a:rPr>
              <a:t>、</a:t>
            </a:r>
            <a:r>
              <a:rPr kumimoji="0" lang="en-US" altLang="zh-TW" sz="3200" b="0">
                <a:solidFill>
                  <a:srgbClr val="000000"/>
                </a:solidFill>
                <a:latin typeface="Arial" pitchFamily="34" charset="0"/>
                <a:ea typeface="標楷體" pitchFamily="65" charset="-120"/>
              </a:rPr>
              <a:t>〈</a:t>
            </a:r>
            <a:r>
              <a:rPr kumimoji="0" lang="zh-TW" altLang="zh-TW" sz="3200" b="0">
                <a:solidFill>
                  <a:srgbClr val="000000"/>
                </a:solidFill>
                <a:latin typeface="Arial" pitchFamily="34" charset="0"/>
                <a:ea typeface="標楷體" pitchFamily="65" charset="-120"/>
              </a:rPr>
              <a:t>漏卮</a:t>
            </a:r>
            <a:r>
              <a:rPr kumimoji="0" lang="en-US" altLang="zh-TW" sz="3200" b="0">
                <a:solidFill>
                  <a:srgbClr val="000000"/>
                </a:solidFill>
                <a:latin typeface="Arial" pitchFamily="34" charset="0"/>
                <a:ea typeface="標楷體" pitchFamily="65" charset="-120"/>
              </a:rPr>
              <a:t>〉</a:t>
            </a:r>
            <a:r>
              <a:rPr kumimoji="0" lang="zh-TW" altLang="zh-TW" sz="3200" b="0">
                <a:solidFill>
                  <a:srgbClr val="000000"/>
                </a:solidFill>
                <a:latin typeface="Arial" pitchFamily="34" charset="0"/>
                <a:ea typeface="標楷體" pitchFamily="65" charset="-120"/>
              </a:rPr>
              <a:t>、</a:t>
            </a:r>
            <a:r>
              <a:rPr kumimoji="0" lang="en-US" altLang="zh-TW" sz="3200" b="0">
                <a:solidFill>
                  <a:srgbClr val="000000"/>
                </a:solidFill>
                <a:latin typeface="Arial" pitchFamily="34" charset="0"/>
                <a:ea typeface="標楷體" pitchFamily="65" charset="-120"/>
              </a:rPr>
              <a:t>〈</a:t>
            </a:r>
            <a:r>
              <a:rPr kumimoji="0" lang="zh-TW" altLang="zh-TW" sz="3200" b="0">
                <a:solidFill>
                  <a:srgbClr val="000000"/>
                </a:solidFill>
                <a:latin typeface="Arial" pitchFamily="34" charset="0"/>
                <a:ea typeface="標楷體" pitchFamily="65" charset="-120"/>
              </a:rPr>
              <a:t>圓扇</a:t>
            </a:r>
            <a:r>
              <a:rPr kumimoji="0" lang="en-US" altLang="zh-TW" sz="3200" b="0">
                <a:solidFill>
                  <a:srgbClr val="000000"/>
                </a:solidFill>
                <a:latin typeface="Arial" pitchFamily="34" charset="0"/>
                <a:ea typeface="標楷體" pitchFamily="65" charset="-120"/>
              </a:rPr>
              <a:t>〉</a:t>
            </a:r>
            <a:r>
              <a:rPr kumimoji="0" lang="zh-TW" altLang="zh-TW" sz="3200" b="0">
                <a:solidFill>
                  <a:srgbClr val="000000"/>
                </a:solidFill>
                <a:latin typeface="Arial" pitchFamily="34" charset="0"/>
                <a:ea typeface="標楷體" pitchFamily="65" charset="-120"/>
              </a:rPr>
              <a:t>、</a:t>
            </a:r>
            <a:r>
              <a:rPr kumimoji="0" lang="en-US" altLang="zh-TW" sz="3200" b="0">
                <a:solidFill>
                  <a:srgbClr val="000000"/>
                </a:solidFill>
                <a:latin typeface="Arial" pitchFamily="34" charset="0"/>
                <a:ea typeface="標楷體" pitchFamily="65" charset="-120"/>
              </a:rPr>
              <a:t>〈</a:t>
            </a:r>
            <a:r>
              <a:rPr kumimoji="0" lang="zh-TW" altLang="zh-TW" sz="3200" b="0">
                <a:solidFill>
                  <a:srgbClr val="000000"/>
                </a:solidFill>
                <a:latin typeface="Arial" pitchFamily="34" charset="0"/>
                <a:ea typeface="標楷體" pitchFamily="65" charset="-120"/>
              </a:rPr>
              <a:t>橘賦</a:t>
            </a:r>
            <a:r>
              <a:rPr kumimoji="0" lang="en-US" altLang="zh-TW" sz="3200" b="0">
                <a:solidFill>
                  <a:srgbClr val="000000"/>
                </a:solidFill>
                <a:latin typeface="Arial" pitchFamily="34" charset="0"/>
                <a:ea typeface="標楷體" pitchFamily="65" charset="-120"/>
              </a:rPr>
              <a:t>〉</a:t>
            </a:r>
            <a:r>
              <a:rPr kumimoji="0" lang="zh-TW" altLang="zh-TW" sz="3200" b="0">
                <a:solidFill>
                  <a:srgbClr val="000000"/>
                </a:solidFill>
                <a:latin typeface="Arial" pitchFamily="34" charset="0"/>
                <a:ea typeface="標楷體" pitchFamily="65" charset="-120"/>
              </a:rPr>
              <a:t>，即使是張衡和蔡邕的作品也無法超越他們</a:t>
            </a:r>
            <a:r>
              <a:rPr kumimoji="0" lang="zh-TW" altLang="en-US" sz="3200" b="0">
                <a:solidFill>
                  <a:srgbClr val="000000"/>
                </a:solidFill>
                <a:latin typeface="Arial" pitchFamily="34" charset="0"/>
                <a:ea typeface="標楷體" pitchFamily="65" charset="-120"/>
              </a:rPr>
              <a:t>。</a:t>
            </a:r>
          </a:p>
        </p:txBody>
      </p:sp>
      <p:pic>
        <p:nvPicPr>
          <p:cNvPr id="106501" name="圖片 5" descr="下方ICON-關閉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6492875"/>
            <a:ext cx="8461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 descr="分頁底圖-語譯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888"/>
            <a:ext cx="9144000" cy="101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3" name="Rectangle 2"/>
          <p:cNvSpPr>
            <a:spLocks/>
          </p:cNvSpPr>
          <p:nvPr/>
        </p:nvSpPr>
        <p:spPr bwMode="auto">
          <a:xfrm>
            <a:off x="457200" y="-244475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kumimoji="0" lang="zh-TW" altLang="en-US" sz="440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第二段</a:t>
            </a:r>
            <a:endParaRPr kumimoji="0" lang="zh-TW" altLang="en-US" sz="4400" b="0" u="sng">
              <a:solidFill>
                <a:schemeClr val="bg1"/>
              </a:solidFill>
              <a:latin typeface="華康正顏楷體W5" pitchFamily="65" charset="-120"/>
              <a:ea typeface="華康正顏楷體W5" pitchFamily="65" charset="-120"/>
            </a:endParaRPr>
          </a:p>
        </p:txBody>
      </p:sp>
      <p:sp>
        <p:nvSpPr>
          <p:cNvPr id="107524" name="Rectangle 3"/>
          <p:cNvSpPr>
            <a:spLocks/>
          </p:cNvSpPr>
          <p:nvPr/>
        </p:nvSpPr>
        <p:spPr bwMode="auto">
          <a:xfrm>
            <a:off x="179388" y="836613"/>
            <a:ext cx="8964612" cy="294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>
              <a:lnSpc>
                <a:spcPct val="120000"/>
              </a:lnSpc>
            </a:pPr>
            <a:r>
              <a:rPr kumimoji="0" lang="zh-TW" altLang="zh-TW" sz="3200" b="0">
                <a:solidFill>
                  <a:srgbClr val="000000"/>
                </a:solidFill>
                <a:latin typeface="Arial" pitchFamily="34" charset="0"/>
                <a:ea typeface="標楷體" pitchFamily="65" charset="-120"/>
              </a:rPr>
              <a:t>可是王、徐二人其他文體的成就，都比不上辭賦。陳琳、阮瑀的章表書記，是當今最傑出的。應瑒的文章風格平和卻不夠雄健，劉楨的文章風格雄健卻不夠周密。孔融的文章風格高超美妙，有勝過常人之處，可是卻不擅長議論，說理不能勝過文辭，以至於文中夾雜嘲諷和戲謔。至於他所擅長的作品，卻可以和揚雄、班固媲美。</a:t>
            </a:r>
          </a:p>
          <a:p>
            <a:pPr eaLnBrk="0">
              <a:lnSpc>
                <a:spcPct val="120000"/>
              </a:lnSpc>
            </a:pPr>
            <a:endParaRPr kumimoji="0" lang="zh-TW" altLang="en-US" sz="3200" b="0">
              <a:solidFill>
                <a:srgbClr val="000000"/>
              </a:solidFill>
              <a:latin typeface="Arial" pitchFamily="34" charset="0"/>
              <a:ea typeface="標楷體" pitchFamily="65" charset="-120"/>
            </a:endParaRPr>
          </a:p>
        </p:txBody>
      </p:sp>
      <p:pic>
        <p:nvPicPr>
          <p:cNvPr id="107525" name="圖片 5" descr="下方ICON-關閉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6492875"/>
            <a:ext cx="8461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 descr="分頁底圖-語譯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888"/>
            <a:ext cx="9144000" cy="101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547" name="Rectangle 2"/>
          <p:cNvSpPr>
            <a:spLocks/>
          </p:cNvSpPr>
          <p:nvPr/>
        </p:nvSpPr>
        <p:spPr bwMode="auto">
          <a:xfrm>
            <a:off x="457200" y="-244475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kumimoji="0" lang="zh-TW" altLang="en-US" sz="440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第三段</a:t>
            </a:r>
            <a:endParaRPr kumimoji="0" lang="zh-TW" altLang="en-US" sz="4400" b="0" u="sng">
              <a:solidFill>
                <a:schemeClr val="bg1"/>
              </a:solidFill>
              <a:latin typeface="華康正顏楷體W5" pitchFamily="65" charset="-120"/>
              <a:ea typeface="華康正顏楷體W5" pitchFamily="65" charset="-120"/>
            </a:endParaRPr>
          </a:p>
        </p:txBody>
      </p:sp>
      <p:sp>
        <p:nvSpPr>
          <p:cNvPr id="108548" name="Rectangle 3"/>
          <p:cNvSpPr>
            <a:spLocks/>
          </p:cNvSpPr>
          <p:nvPr/>
        </p:nvSpPr>
        <p:spPr bwMode="auto">
          <a:xfrm>
            <a:off x="179388" y="836613"/>
            <a:ext cx="8964612" cy="294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>
              <a:lnSpc>
                <a:spcPct val="120000"/>
              </a:lnSpc>
            </a:pPr>
            <a:r>
              <a:rPr kumimoji="0" lang="zh-TW" altLang="zh-TW" sz="3200" b="0">
                <a:solidFill>
                  <a:srgbClr val="000000"/>
                </a:solidFill>
                <a:latin typeface="Arial" pitchFamily="34" charset="0"/>
                <a:ea typeface="標楷體" pitchFamily="65" charset="-120"/>
              </a:rPr>
              <a:t>　　一般人貴古賤今，崇尚虛名不重實質，又患了看不清自己短處的毛病，總認為自己的文章最好。文章寫作的基本道理雖相同，但文體不同時，作品的特色與作法也隨之而異。如奏議類要典雅莊重，書論類要條理清晰，銘誄類貴在合乎事實，詩歌辭賦類要求辭采華美。這四類文體的表現方法各不相同，所以寫作者擅長的文體，各有偏向，只有通才者才能同時精通各類文體。</a:t>
            </a:r>
            <a:endParaRPr kumimoji="0" lang="zh-TW" altLang="en-US" sz="3200" b="0">
              <a:solidFill>
                <a:srgbClr val="000000"/>
              </a:solidFill>
              <a:latin typeface="Arial" pitchFamily="34" charset="0"/>
              <a:ea typeface="標楷體" pitchFamily="65" charset="-120"/>
            </a:endParaRPr>
          </a:p>
        </p:txBody>
      </p:sp>
      <p:pic>
        <p:nvPicPr>
          <p:cNvPr id="108549" name="圖片 5" descr="下方ICON-關閉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6492875"/>
            <a:ext cx="8461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 descr="分頁底圖-語譯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888"/>
            <a:ext cx="9144000" cy="101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571" name="Rectangle 2"/>
          <p:cNvSpPr>
            <a:spLocks/>
          </p:cNvSpPr>
          <p:nvPr/>
        </p:nvSpPr>
        <p:spPr bwMode="auto">
          <a:xfrm>
            <a:off x="457200" y="-244475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kumimoji="0" lang="zh-TW" altLang="en-US" sz="440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第四段</a:t>
            </a:r>
            <a:endParaRPr kumimoji="0" lang="zh-TW" altLang="en-US" sz="4400" b="0" u="sng">
              <a:solidFill>
                <a:schemeClr val="bg1"/>
              </a:solidFill>
              <a:latin typeface="華康正顏楷體W5" pitchFamily="65" charset="-120"/>
              <a:ea typeface="華康正顏楷體W5" pitchFamily="65" charset="-120"/>
            </a:endParaRPr>
          </a:p>
        </p:txBody>
      </p:sp>
      <p:sp>
        <p:nvSpPr>
          <p:cNvPr id="109572" name="Rectangle 3"/>
          <p:cNvSpPr>
            <a:spLocks/>
          </p:cNvSpPr>
          <p:nvPr/>
        </p:nvSpPr>
        <p:spPr bwMode="auto">
          <a:xfrm>
            <a:off x="179388" y="836613"/>
            <a:ext cx="8964612" cy="294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20000"/>
              </a:lnSpc>
            </a:pPr>
            <a:r>
              <a:rPr kumimoji="0" lang="zh-TW" altLang="zh-TW" sz="3200" b="0">
                <a:solidFill>
                  <a:srgbClr val="000000"/>
                </a:solidFill>
                <a:latin typeface="Arial" pitchFamily="34" charset="0"/>
                <a:ea typeface="標楷體" pitchFamily="65" charset="-120"/>
              </a:rPr>
              <a:t>　　作家的才情氣質是形成文章風格的主因，而作者的才情氣質表現在文章上，有輕快俊爽與凝重沉鬱兩種不同的風格，這不是靠努力而勉強得到的。譬如音樂，曲調雖然相同，節奏的快慢、強弱也一樣，由於運氣各不相同，表現優劣因各人本質的差異而有所不同，即使父兄有高超的技巧，也無法轉移給自己的子弟。</a:t>
            </a:r>
          </a:p>
          <a:p>
            <a:pPr>
              <a:lnSpc>
                <a:spcPct val="120000"/>
              </a:lnSpc>
            </a:pPr>
            <a:endParaRPr kumimoji="0" lang="zh-TW" altLang="en-US" sz="3200" b="0">
              <a:solidFill>
                <a:srgbClr val="000000"/>
              </a:solidFill>
              <a:latin typeface="Arial" pitchFamily="34" charset="0"/>
              <a:ea typeface="標楷體" pitchFamily="65" charset="-120"/>
            </a:endParaRPr>
          </a:p>
        </p:txBody>
      </p:sp>
      <p:pic>
        <p:nvPicPr>
          <p:cNvPr id="109573" name="圖片 5" descr="下方ICON-關閉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6492875"/>
            <a:ext cx="8461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 descr="分頁底圖-語譯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888"/>
            <a:ext cx="9144000" cy="101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595" name="Rectangle 2"/>
          <p:cNvSpPr>
            <a:spLocks/>
          </p:cNvSpPr>
          <p:nvPr/>
        </p:nvSpPr>
        <p:spPr bwMode="auto">
          <a:xfrm>
            <a:off x="457200" y="-244475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kumimoji="0" lang="zh-TW" altLang="en-US" sz="440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第五段</a:t>
            </a:r>
            <a:endParaRPr kumimoji="0" lang="zh-TW" altLang="en-US" sz="4400" b="0" u="sng">
              <a:solidFill>
                <a:schemeClr val="bg1"/>
              </a:solidFill>
              <a:latin typeface="華康正顏楷體W5" pitchFamily="65" charset="-120"/>
              <a:ea typeface="華康正顏楷體W5" pitchFamily="65" charset="-120"/>
            </a:endParaRPr>
          </a:p>
        </p:txBody>
      </p:sp>
      <p:sp>
        <p:nvSpPr>
          <p:cNvPr id="110596" name="Rectangle 3"/>
          <p:cNvSpPr>
            <a:spLocks/>
          </p:cNvSpPr>
          <p:nvPr/>
        </p:nvSpPr>
        <p:spPr bwMode="auto">
          <a:xfrm>
            <a:off x="179388" y="836613"/>
            <a:ext cx="8964612" cy="294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20000"/>
              </a:lnSpc>
            </a:pPr>
            <a:r>
              <a:rPr kumimoji="0" lang="zh-TW" altLang="zh-TW" sz="3200" b="0">
                <a:solidFill>
                  <a:srgbClr val="000000"/>
                </a:solidFill>
                <a:latin typeface="Arial" pitchFamily="34" charset="0"/>
                <a:ea typeface="標楷體" pitchFamily="65" charset="-120"/>
              </a:rPr>
              <a:t>　　文章，是治理國家的大事業，也是可以流傳久遠的大事。人的壽命總有終了的時候，享受榮華安樂只限於生前，此二者都有一定的期限，不像文章可以永遠流傳。古代的作家，把生命和思想情感寄託表現在文章書籍中，不須借助優秀史官的紀錄，也不須依託達官貴人的勢力，</a:t>
            </a:r>
            <a:endParaRPr kumimoji="0" lang="zh-TW" altLang="en-US" sz="3200" b="0">
              <a:solidFill>
                <a:srgbClr val="000000"/>
              </a:solidFill>
              <a:latin typeface="Arial" pitchFamily="34" charset="0"/>
              <a:ea typeface="標楷體" pitchFamily="65" charset="-120"/>
            </a:endParaRPr>
          </a:p>
        </p:txBody>
      </p:sp>
      <p:pic>
        <p:nvPicPr>
          <p:cNvPr id="110597" name="圖片 5" descr="下方ICON-關閉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6492875"/>
            <a:ext cx="8461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" descr="分頁底圖-語譯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888"/>
            <a:ext cx="9144000" cy="101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619" name="Rectangle 2"/>
          <p:cNvSpPr>
            <a:spLocks/>
          </p:cNvSpPr>
          <p:nvPr/>
        </p:nvSpPr>
        <p:spPr bwMode="auto">
          <a:xfrm>
            <a:off x="457200" y="-244475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kumimoji="0" lang="zh-TW" altLang="en-US" sz="440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第五段</a:t>
            </a:r>
            <a:endParaRPr kumimoji="0" lang="zh-TW" altLang="en-US" sz="4400" b="0" u="sng">
              <a:solidFill>
                <a:schemeClr val="bg1"/>
              </a:solidFill>
              <a:latin typeface="華康正顏楷體W5" pitchFamily="65" charset="-120"/>
              <a:ea typeface="華康正顏楷體W5" pitchFamily="65" charset="-120"/>
            </a:endParaRPr>
          </a:p>
        </p:txBody>
      </p:sp>
      <p:sp>
        <p:nvSpPr>
          <p:cNvPr id="111620" name="Rectangle 3"/>
          <p:cNvSpPr>
            <a:spLocks/>
          </p:cNvSpPr>
          <p:nvPr/>
        </p:nvSpPr>
        <p:spPr bwMode="auto">
          <a:xfrm>
            <a:off x="179388" y="836613"/>
            <a:ext cx="8964612" cy="294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20000"/>
              </a:lnSpc>
            </a:pPr>
            <a:r>
              <a:rPr kumimoji="0" lang="zh-TW" altLang="zh-TW" sz="3200" b="0">
                <a:solidFill>
                  <a:srgbClr val="000000"/>
                </a:solidFill>
                <a:latin typeface="Arial" pitchFamily="34" charset="0"/>
                <a:ea typeface="標楷體" pitchFamily="65" charset="-120"/>
              </a:rPr>
              <a:t>聲名自然能流傳到後世。所以，文王被囚禁時推演易卦，周公顯達後制作</a:t>
            </a:r>
            <a:r>
              <a:rPr kumimoji="0" lang="en-US" altLang="zh-TW" sz="3200" b="0">
                <a:solidFill>
                  <a:srgbClr val="000000"/>
                </a:solidFill>
                <a:latin typeface="Arial" pitchFamily="34" charset="0"/>
                <a:ea typeface="標楷體" pitchFamily="65" charset="-120"/>
              </a:rPr>
              <a:t>《</a:t>
            </a:r>
            <a:r>
              <a:rPr kumimoji="0" lang="zh-TW" altLang="zh-TW" sz="3200" b="0">
                <a:solidFill>
                  <a:srgbClr val="000000"/>
                </a:solidFill>
                <a:latin typeface="Arial" pitchFamily="34" charset="0"/>
                <a:ea typeface="標楷體" pitchFamily="65" charset="-120"/>
              </a:rPr>
              <a:t>周禮</a:t>
            </a:r>
            <a:r>
              <a:rPr kumimoji="0" lang="en-US" altLang="zh-TW" sz="3200" b="0">
                <a:solidFill>
                  <a:srgbClr val="000000"/>
                </a:solidFill>
                <a:latin typeface="Arial" pitchFamily="34" charset="0"/>
                <a:ea typeface="標楷體" pitchFamily="65" charset="-120"/>
              </a:rPr>
              <a:t>》</a:t>
            </a:r>
            <a:r>
              <a:rPr kumimoji="0" lang="zh-TW" altLang="zh-TW" sz="3200" b="0">
                <a:solidFill>
                  <a:srgbClr val="000000"/>
                </a:solidFill>
                <a:latin typeface="Arial" pitchFamily="34" charset="0"/>
                <a:ea typeface="標楷體" pitchFamily="65" charset="-120"/>
              </a:rPr>
              <a:t>，他們不因困頓而不努力著作，也不因安樂而轉移著述的心志。如此看來，古人之所以輕視徑尺的璧玉而珍惜分寸的光陰，就是因為害怕時間白白的流逝。可是一般人大多不夠努力自勉，</a:t>
            </a:r>
            <a:endParaRPr kumimoji="0" lang="zh-TW" altLang="en-US" sz="3200" b="0">
              <a:solidFill>
                <a:srgbClr val="000000"/>
              </a:solidFill>
              <a:latin typeface="Arial" pitchFamily="34" charset="0"/>
              <a:ea typeface="標楷體" pitchFamily="65" charset="-120"/>
            </a:endParaRPr>
          </a:p>
        </p:txBody>
      </p:sp>
      <p:pic>
        <p:nvPicPr>
          <p:cNvPr id="111621" name="圖片 5" descr="下方ICON-關閉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6492875"/>
            <a:ext cx="8461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 descr="分頁底圖-語譯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888"/>
            <a:ext cx="9144000" cy="101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43" name="Rectangle 2"/>
          <p:cNvSpPr>
            <a:spLocks/>
          </p:cNvSpPr>
          <p:nvPr/>
        </p:nvSpPr>
        <p:spPr bwMode="auto">
          <a:xfrm>
            <a:off x="457200" y="-244475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kumimoji="0" lang="zh-TW" altLang="en-US" sz="440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第五段</a:t>
            </a:r>
            <a:endParaRPr kumimoji="0" lang="zh-TW" altLang="en-US" sz="4400" b="0" u="sng">
              <a:solidFill>
                <a:schemeClr val="bg1"/>
              </a:solidFill>
              <a:latin typeface="華康正顏楷體W5" pitchFamily="65" charset="-120"/>
              <a:ea typeface="華康正顏楷體W5" pitchFamily="65" charset="-120"/>
            </a:endParaRPr>
          </a:p>
        </p:txBody>
      </p:sp>
      <p:sp>
        <p:nvSpPr>
          <p:cNvPr id="112644" name="Rectangle 3"/>
          <p:cNvSpPr>
            <a:spLocks/>
          </p:cNvSpPr>
          <p:nvPr/>
        </p:nvSpPr>
        <p:spPr bwMode="auto">
          <a:xfrm>
            <a:off x="179388" y="836613"/>
            <a:ext cx="8964612" cy="294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>
              <a:lnSpc>
                <a:spcPct val="120000"/>
              </a:lnSpc>
            </a:pPr>
            <a:r>
              <a:rPr kumimoji="0" lang="zh-TW" altLang="zh-TW" sz="3200" b="0">
                <a:solidFill>
                  <a:srgbClr val="000000"/>
                </a:solidFill>
                <a:latin typeface="Arial" pitchFamily="34" charset="0"/>
                <a:ea typeface="標楷體" pitchFamily="65" charset="-120"/>
              </a:rPr>
              <a:t>貧賤時就畏懼飢寒，富貴時就縱情享樂，只圖眼前的事務，卻遺忘了流傳千秋的著作功業。歲月消逝，體貌衰老，人很快的就隨著萬物一同死去，這是有志之士最大的悲痛啊！孔融等人已經去世，只有徐幹著有</a:t>
            </a:r>
            <a:r>
              <a:rPr kumimoji="0" lang="en-US" altLang="zh-TW" sz="3200" b="0">
                <a:solidFill>
                  <a:srgbClr val="000000"/>
                </a:solidFill>
                <a:latin typeface="Arial" pitchFamily="34" charset="0"/>
                <a:ea typeface="標楷體" pitchFamily="65" charset="-120"/>
              </a:rPr>
              <a:t>《</a:t>
            </a:r>
            <a:r>
              <a:rPr kumimoji="0" lang="zh-TW" altLang="zh-TW" sz="3200" b="0">
                <a:solidFill>
                  <a:srgbClr val="000000"/>
                </a:solidFill>
                <a:latin typeface="Arial" pitchFamily="34" charset="0"/>
                <a:ea typeface="標楷體" pitchFamily="65" charset="-120"/>
              </a:rPr>
              <a:t>中論</a:t>
            </a:r>
            <a:r>
              <a:rPr kumimoji="0" lang="en-US" altLang="zh-TW" sz="3200" b="0">
                <a:solidFill>
                  <a:srgbClr val="000000"/>
                </a:solidFill>
                <a:latin typeface="Arial" pitchFamily="34" charset="0"/>
                <a:ea typeface="標楷體" pitchFamily="65" charset="-120"/>
              </a:rPr>
              <a:t>》</a:t>
            </a:r>
            <a:r>
              <a:rPr kumimoji="0" lang="zh-TW" altLang="zh-TW" sz="3200" b="0">
                <a:solidFill>
                  <a:srgbClr val="000000"/>
                </a:solidFill>
                <a:latin typeface="Arial" pitchFamily="34" charset="0"/>
                <a:ea typeface="標楷體" pitchFamily="65" charset="-120"/>
              </a:rPr>
              <a:t>一書，建立見解獨特、自成一家的學說。</a:t>
            </a:r>
            <a:endParaRPr kumimoji="0" lang="zh-TW" altLang="en-US" sz="3200" b="0">
              <a:solidFill>
                <a:srgbClr val="000000"/>
              </a:solidFill>
              <a:latin typeface="Arial" pitchFamily="34" charset="0"/>
              <a:ea typeface="標楷體" pitchFamily="65" charset="-120"/>
            </a:endParaRPr>
          </a:p>
        </p:txBody>
      </p:sp>
      <p:pic>
        <p:nvPicPr>
          <p:cNvPr id="112645" name="圖片 5" descr="下方ICON-關閉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6492875"/>
            <a:ext cx="8461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 descr="分頁底圖-字辯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2563"/>
            <a:ext cx="9144000" cy="101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07014" name="Group 102"/>
          <p:cNvGraphicFramePr>
            <a:graphicFrameLocks noGrp="1"/>
          </p:cNvGraphicFramePr>
          <p:nvPr/>
        </p:nvGraphicFramePr>
        <p:xfrm>
          <a:off x="260350" y="1009650"/>
          <a:ext cx="8559800" cy="4941972"/>
        </p:xfrm>
        <a:graphic>
          <a:graphicData uri="http://schemas.openxmlformats.org/drawingml/2006/table">
            <a:tbl>
              <a:tblPr/>
              <a:tblGrid>
                <a:gridCol w="635000"/>
                <a:gridCol w="723900"/>
                <a:gridCol w="1944688"/>
                <a:gridCol w="5256212"/>
              </a:tblGrid>
              <a:tr h="579100">
                <a:tc>
                  <a:txBody>
                    <a:bodyPr/>
                    <a:lstStyle/>
                    <a:p>
                      <a:pPr marL="4445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kumimoji="1" lang="zh-TW" alt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mbria" pitchFamily="18" charset="0"/>
                          <a:ea typeface="標楷體" pitchFamily="65" charset="-120"/>
                        </a:rPr>
                        <a:t>字</a:t>
                      </a:r>
                    </a:p>
                  </a:txBody>
                  <a:tcPr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FF"/>
                    </a:solidFill>
                  </a:tcPr>
                </a:tc>
                <a:tc>
                  <a:txBody>
                    <a:bodyPr/>
                    <a:lstStyle/>
                    <a:p>
                      <a:pPr marL="4445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kumimoji="1" lang="zh-TW" alt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mbria" pitchFamily="18" charset="0"/>
                          <a:ea typeface="標楷體" pitchFamily="65" charset="-120"/>
                        </a:rPr>
                        <a:t>音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FF"/>
                    </a:solidFill>
                  </a:tcPr>
                </a:tc>
                <a:tc>
                  <a:txBody>
                    <a:bodyPr/>
                    <a:lstStyle/>
                    <a:p>
                      <a:pPr marL="4445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kumimoji="1" lang="zh-TW" alt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mbria" pitchFamily="18" charset="0"/>
                          <a:ea typeface="標楷體" pitchFamily="65" charset="-120"/>
                        </a:rPr>
                        <a:t>義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FF"/>
                    </a:solidFill>
                  </a:tcPr>
                </a:tc>
                <a:tc>
                  <a:txBody>
                    <a:bodyPr/>
                    <a:lstStyle/>
                    <a:p>
                      <a:pPr marL="4445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kumimoji="1" lang="zh-TW" alt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mbria" pitchFamily="18" charset="0"/>
                          <a:ea typeface="標楷體" pitchFamily="65" charset="-120"/>
                        </a:rPr>
                        <a:t>例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FF"/>
                    </a:solidFill>
                  </a:tcPr>
                </a:tc>
              </a:tr>
              <a:tr h="501590">
                <a:tc rowSpan="5">
                  <a:txBody>
                    <a:bodyPr/>
                    <a:lstStyle/>
                    <a:p>
                      <a:pPr marL="4445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kumimoji="0" lang="zh-TW" alt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屬</a:t>
                      </a:r>
                    </a:p>
                  </a:txBody>
                  <a:tcPr marL="90000" marR="90000" marT="46795" marB="46795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marL="4445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Arial Unicode MS" pitchFamily="34" charset="-120"/>
                        </a:rPr>
                        <a:t>ㄓ</a:t>
                      </a:r>
                    </a:p>
                    <a:p>
                      <a:pPr marL="4445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Arial Unicode MS" pitchFamily="34" charset="-120"/>
                        </a:rPr>
                        <a:t>ㄨ</a:t>
                      </a:r>
                    </a:p>
                  </a:txBody>
                  <a:tcPr marL="90000" marR="90000" marT="46795" marB="46795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4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kumimoji="1" lang="zh-TW" alt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ea typeface="標楷體" pitchFamily="65" charset="-120"/>
                        </a:rPr>
                        <a:t>連綴</a:t>
                      </a:r>
                    </a:p>
                  </a:txBody>
                  <a:tcPr marL="90000" marR="90000" marT="46795" marB="4679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4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kumimoji="1" lang="zh-TW" alt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武仲以能</a:t>
                      </a:r>
                      <a:r>
                        <a:rPr kumimoji="1" lang="zh-TW" alt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66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屬</a:t>
                      </a:r>
                      <a:r>
                        <a:rPr kumimoji="1" lang="zh-TW" alt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文</a:t>
                      </a:r>
                    </a:p>
                  </a:txBody>
                  <a:tcPr marL="90000" marR="90000" marT="46795" marB="4679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65299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44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kumimoji="1" lang="zh-TW" alt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通「囑」，</a:t>
                      </a:r>
                    </a:p>
                    <a:p>
                      <a:pPr marL="444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kumimoji="1" lang="zh-TW" alt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請託</a:t>
                      </a:r>
                    </a:p>
                  </a:txBody>
                  <a:tcPr marL="90000" marR="90000" marT="46795" marB="4679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4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kumimoji="1" lang="zh-TW" alt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66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屬</a:t>
                      </a:r>
                      <a:r>
                        <a:rPr kumimoji="1" lang="zh-TW" alt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予作文以記之　　　　</a:t>
                      </a:r>
                    </a:p>
                    <a:p>
                      <a:pPr marL="444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kumimoji="1" lang="zh-TW" alt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（范仲淹</a:t>
                      </a:r>
                      <a:r>
                        <a:rPr kumimoji="1" lang="en-US" altLang="zh-TW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〈</a:t>
                      </a:r>
                      <a:r>
                        <a:rPr kumimoji="1" lang="zh-TW" alt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岳陽樓記</a:t>
                      </a:r>
                      <a:r>
                        <a:rPr kumimoji="1" lang="en-US" altLang="zh-TW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〉</a:t>
                      </a:r>
                      <a:r>
                        <a:rPr kumimoji="1" lang="zh-TW" alt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）</a:t>
                      </a:r>
                    </a:p>
                  </a:txBody>
                  <a:tcPr marL="90000" marR="90000" marT="46795" marB="4679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65299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44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kumimoji="1" lang="zh-TW" alt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勸飲</a:t>
                      </a:r>
                    </a:p>
                  </a:txBody>
                  <a:tcPr marL="90000" marR="90000" marT="46795" marB="4679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4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kumimoji="1" lang="zh-TW" alt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ea typeface="標楷體" pitchFamily="65" charset="-120"/>
                        </a:rPr>
                        <a:t>「舉酒</a:t>
                      </a:r>
                      <a:r>
                        <a:rPr kumimoji="1" lang="zh-TW" alt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66FF"/>
                          </a:solidFill>
                          <a:effectLst/>
                          <a:latin typeface="Cambria" pitchFamily="18" charset="0"/>
                          <a:ea typeface="標楷體" pitchFamily="65" charset="-120"/>
                        </a:rPr>
                        <a:t>屬</a:t>
                      </a:r>
                      <a:r>
                        <a:rPr kumimoji="1" lang="zh-TW" alt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ea typeface="標楷體" pitchFamily="65" charset="-120"/>
                        </a:rPr>
                        <a:t>客」、</a:t>
                      </a:r>
                      <a:r>
                        <a:rPr kumimoji="1" lang="en-US" alt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ea typeface="標楷體" pitchFamily="65" charset="-120"/>
                        </a:rPr>
                        <a:t>「</a:t>
                      </a:r>
                      <a:r>
                        <a:rPr kumimoji="1" lang="zh-TW" alt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ea typeface="標楷體" pitchFamily="65" charset="-120"/>
                        </a:rPr>
                        <a:t>舉匏樽以相</a:t>
                      </a:r>
                      <a:r>
                        <a:rPr kumimoji="1" lang="zh-TW" alt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66FF"/>
                          </a:solidFill>
                          <a:effectLst/>
                          <a:latin typeface="Cambria" pitchFamily="18" charset="0"/>
                          <a:ea typeface="標楷體" pitchFamily="65" charset="-120"/>
                        </a:rPr>
                        <a:t>屬</a:t>
                      </a:r>
                      <a:r>
                        <a:rPr kumimoji="1" lang="en-US" alt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ea typeface="標楷體" pitchFamily="65" charset="-120"/>
                        </a:rPr>
                        <a:t>」</a:t>
                      </a:r>
                      <a:endParaRPr kumimoji="1" lang="en-US" altLang="zh-TW" sz="2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itchFamily="18" charset="0"/>
                        <a:ea typeface="標楷體" pitchFamily="65" charset="-120"/>
                      </a:endParaRPr>
                    </a:p>
                    <a:p>
                      <a:pPr marL="444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kumimoji="1" lang="zh-TW" alt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ea typeface="標楷體" pitchFamily="65" charset="-120"/>
                        </a:rPr>
                        <a:t>（蘇軾 </a:t>
                      </a:r>
                      <a:r>
                        <a:rPr kumimoji="1" lang="en-US" altLang="zh-TW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ea typeface="標楷體" pitchFamily="65" charset="-120"/>
                        </a:rPr>
                        <a:t>〈</a:t>
                      </a:r>
                      <a:r>
                        <a:rPr kumimoji="1" lang="zh-TW" alt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ea typeface="標楷體" pitchFamily="65" charset="-120"/>
                        </a:rPr>
                        <a:t>赤壁賦</a:t>
                      </a:r>
                      <a:r>
                        <a:rPr kumimoji="1" lang="en-US" altLang="zh-TW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〉</a:t>
                      </a:r>
                      <a:r>
                        <a:rPr kumimoji="1" lang="zh-TW" alt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ea typeface="標楷體" pitchFamily="65" charset="-120"/>
                        </a:rPr>
                        <a:t> ）</a:t>
                      </a:r>
                    </a:p>
                  </a:txBody>
                  <a:tcPr marL="90000" marR="90000" marT="46795" marB="4679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65299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4445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Arial Unicode MS" pitchFamily="34" charset="-120"/>
                        </a:rPr>
                        <a:t>ㄕ</a:t>
                      </a:r>
                    </a:p>
                    <a:p>
                      <a:pPr marL="4445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Arial Unicode MS" pitchFamily="34" charset="-120"/>
                        </a:rPr>
                        <a:t>ㄨ</a:t>
                      </a:r>
                    </a:p>
                  </a:txBody>
                  <a:tcPr marL="90000" marR="90000" marT="46795" marB="46795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4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kumimoji="1" lang="zh-TW" alt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ea typeface="標楷體" pitchFamily="65" charset="-120"/>
                        </a:rPr>
                        <a:t>類</a:t>
                      </a:r>
                    </a:p>
                  </a:txBody>
                  <a:tcPr marL="90000" marR="90000" marT="46795" marB="4679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4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kumimoji="1" lang="zh-TW" alt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有良田、美池、桑、竹之</a:t>
                      </a:r>
                      <a:r>
                        <a:rPr kumimoji="1" lang="zh-TW" alt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66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屬</a:t>
                      </a:r>
                    </a:p>
                    <a:p>
                      <a:pPr marL="444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kumimoji="1" lang="zh-TW" alt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（陶淵明</a:t>
                      </a:r>
                      <a:r>
                        <a:rPr kumimoji="1" lang="en-US" altLang="zh-TW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〈</a:t>
                      </a:r>
                      <a:r>
                        <a:rPr kumimoji="1" lang="zh-TW" alt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桃花源記</a:t>
                      </a:r>
                      <a:r>
                        <a:rPr kumimoji="1" lang="en-US" altLang="zh-TW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〉</a:t>
                      </a:r>
                      <a:r>
                        <a:rPr kumimoji="1" lang="zh-TW" alt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）</a:t>
                      </a:r>
                    </a:p>
                  </a:txBody>
                  <a:tcPr marL="90000" marR="90000" marT="46795" marB="4679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65299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44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kumimoji="1" lang="zh-TW" alt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ea typeface="標楷體" pitchFamily="65" charset="-120"/>
                        </a:rPr>
                        <a:t>隸屬</a:t>
                      </a:r>
                    </a:p>
                  </a:txBody>
                  <a:tcPr marL="90000" marR="90000" marT="46795" marB="4679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4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kumimoji="1" lang="zh-TW" alt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名</a:t>
                      </a:r>
                      <a:r>
                        <a:rPr kumimoji="1" lang="zh-TW" alt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66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屬</a:t>
                      </a:r>
                      <a:r>
                        <a:rPr kumimoji="1" lang="zh-TW" alt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教坊第一部　　　</a:t>
                      </a:r>
                    </a:p>
                    <a:p>
                      <a:pPr marL="444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kumimoji="1" lang="zh-TW" alt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（白居易</a:t>
                      </a:r>
                      <a:r>
                        <a:rPr kumimoji="1" lang="en-US" altLang="zh-TW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〈</a:t>
                      </a:r>
                      <a:r>
                        <a:rPr kumimoji="1" lang="zh-TW" alt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琵琶行并序</a:t>
                      </a:r>
                      <a:r>
                        <a:rPr kumimoji="1" lang="en-US" altLang="zh-TW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〉</a:t>
                      </a:r>
                      <a:r>
                        <a:rPr kumimoji="1" lang="zh-TW" alt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）</a:t>
                      </a:r>
                    </a:p>
                  </a:txBody>
                  <a:tcPr marL="90000" marR="90000" marT="46795" marB="4679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13697" name="Picture 68" descr="黑-三聲-小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4795838"/>
            <a:ext cx="288925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698" name="Picture 69" descr="黑-三聲-小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2708275"/>
            <a:ext cx="288925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699" name="圖片 5" descr="下方ICON-關閉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6492875"/>
            <a:ext cx="8461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2" descr="分頁底圖-字辯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09092" name="Group 132"/>
          <p:cNvGraphicFramePr>
            <a:graphicFrameLocks noGrp="1"/>
          </p:cNvGraphicFramePr>
          <p:nvPr/>
        </p:nvGraphicFramePr>
        <p:xfrm>
          <a:off x="117475" y="620713"/>
          <a:ext cx="8991600" cy="5704004"/>
        </p:xfrm>
        <a:graphic>
          <a:graphicData uri="http://schemas.openxmlformats.org/drawingml/2006/table">
            <a:tbl>
              <a:tblPr/>
              <a:tblGrid>
                <a:gridCol w="635000"/>
                <a:gridCol w="650875"/>
                <a:gridCol w="1223963"/>
                <a:gridCol w="6481762"/>
              </a:tblGrid>
              <a:tr h="579077">
                <a:tc>
                  <a:txBody>
                    <a:bodyPr/>
                    <a:lstStyle/>
                    <a:p>
                      <a:pPr marL="4445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kumimoji="1" lang="zh-TW" alt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mbria" pitchFamily="18" charset="0"/>
                          <a:ea typeface="標楷體" pitchFamily="65" charset="-120"/>
                        </a:rPr>
                        <a:t>字</a:t>
                      </a:r>
                    </a:p>
                  </a:txBody>
                  <a:tcPr marT="45707" marB="4570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FF"/>
                    </a:solidFill>
                  </a:tcPr>
                </a:tc>
                <a:tc>
                  <a:txBody>
                    <a:bodyPr/>
                    <a:lstStyle/>
                    <a:p>
                      <a:pPr marL="4445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kumimoji="1" lang="zh-TW" alt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mbria" pitchFamily="18" charset="0"/>
                          <a:ea typeface="標楷體" pitchFamily="65" charset="-120"/>
                        </a:rPr>
                        <a:t>音</a:t>
                      </a:r>
                    </a:p>
                  </a:txBody>
                  <a:tcPr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FF"/>
                    </a:solidFill>
                  </a:tcPr>
                </a:tc>
                <a:tc>
                  <a:txBody>
                    <a:bodyPr/>
                    <a:lstStyle/>
                    <a:p>
                      <a:pPr marL="4445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kumimoji="1" lang="zh-TW" alt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mbria" pitchFamily="18" charset="0"/>
                          <a:ea typeface="標楷體" pitchFamily="65" charset="-120"/>
                        </a:rPr>
                        <a:t>義</a:t>
                      </a:r>
                    </a:p>
                  </a:txBody>
                  <a:tcPr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FF"/>
                    </a:solidFill>
                  </a:tcPr>
                </a:tc>
                <a:tc>
                  <a:txBody>
                    <a:bodyPr/>
                    <a:lstStyle/>
                    <a:p>
                      <a:pPr marL="4445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kumimoji="1" lang="zh-TW" alt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mbria" pitchFamily="18" charset="0"/>
                          <a:ea typeface="標楷體" pitchFamily="65" charset="-120"/>
                        </a:rPr>
                        <a:t>例</a:t>
                      </a:r>
                    </a:p>
                  </a:txBody>
                  <a:tcPr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FF"/>
                    </a:solidFill>
                  </a:tcPr>
                </a:tc>
              </a:tr>
              <a:tr h="501508">
                <a:tc rowSpan="7">
                  <a:txBody>
                    <a:bodyPr/>
                    <a:lstStyle/>
                    <a:p>
                      <a:pPr marL="4445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kumimoji="0" lang="zh-TW" alt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見</a:t>
                      </a:r>
                    </a:p>
                  </a:txBody>
                  <a:tcPr marL="90000" marR="90000" marT="46786" marB="46786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marL="4445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Arial Unicode MS" pitchFamily="34" charset="-120"/>
                        </a:rPr>
                        <a:t>ㄐ</a:t>
                      </a:r>
                    </a:p>
                    <a:p>
                      <a:pPr marL="4445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Arial Unicode MS" pitchFamily="34" charset="-120"/>
                        </a:rPr>
                        <a:t>一</a:t>
                      </a:r>
                    </a:p>
                    <a:p>
                      <a:pPr marL="4445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Arial Unicode MS" pitchFamily="34" charset="-120"/>
                        </a:rPr>
                        <a:t>ㄢ</a:t>
                      </a:r>
                    </a:p>
                  </a:txBody>
                  <a:tcPr marL="90000" marR="90000" marT="46786" marB="46786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444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kumimoji="1" lang="zh-TW" alt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ea typeface="標楷體" pitchFamily="65" charset="-120"/>
                        </a:rPr>
                        <a:t>看見</a:t>
                      </a:r>
                    </a:p>
                  </a:txBody>
                  <a:tcPr marL="90000" marR="90000" marT="46786" marB="4678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4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kumimoji="1" lang="zh-TW" alt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「斯不自</a:t>
                      </a:r>
                      <a:r>
                        <a:rPr kumimoji="1" lang="zh-TW" alt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66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見</a:t>
                      </a:r>
                      <a:r>
                        <a:rPr kumimoji="1" lang="zh-TW" alt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之患也」、「又患闇於自</a:t>
                      </a:r>
                      <a:r>
                        <a:rPr kumimoji="1" lang="zh-TW" alt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66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見</a:t>
                      </a:r>
                      <a:r>
                        <a:rPr kumimoji="1" lang="zh-TW" alt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」</a:t>
                      </a:r>
                    </a:p>
                  </a:txBody>
                  <a:tcPr marL="90000" marR="90000" marT="46786" marB="4678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86027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44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kumimoji="1" lang="zh-TW" alt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誠能</a:t>
                      </a:r>
                      <a:r>
                        <a:rPr kumimoji="1" lang="zh-TW" alt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66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見</a:t>
                      </a:r>
                      <a:r>
                        <a:rPr kumimoji="1" lang="zh-TW" alt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可欲，則思知足以自戒 </a:t>
                      </a:r>
                    </a:p>
                    <a:p>
                      <a:pPr marL="444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kumimoji="1" lang="zh-TW" alt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（魏徵</a:t>
                      </a:r>
                      <a:r>
                        <a:rPr kumimoji="1" lang="en-US" altLang="zh-TW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〈</a:t>
                      </a:r>
                      <a:r>
                        <a:rPr kumimoji="1" lang="zh-TW" alt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諫太宗十思疏</a:t>
                      </a:r>
                      <a:r>
                        <a:rPr kumimoji="1" lang="en-US" altLang="zh-TW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〉</a:t>
                      </a:r>
                      <a:r>
                        <a:rPr kumimoji="1" lang="zh-TW" alt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）</a:t>
                      </a:r>
                    </a:p>
                  </a:txBody>
                  <a:tcPr marL="90000" marR="90000" marT="46786" marB="4678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309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44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kumimoji="1" lang="zh-TW" alt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被</a:t>
                      </a:r>
                    </a:p>
                  </a:txBody>
                  <a:tcPr marL="90000" marR="90000" marT="46786" marB="4678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4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kumimoji="1" lang="zh-TW" altLang="en-US" sz="2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ea typeface="標楷體" pitchFamily="65" charset="-120"/>
                        </a:rPr>
                        <a:t>匹夫</a:t>
                      </a:r>
                      <a:r>
                        <a:rPr kumimoji="1" lang="zh-TW" altLang="en-US" sz="2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66FF"/>
                          </a:solidFill>
                          <a:effectLst/>
                          <a:latin typeface="Cambria" pitchFamily="18" charset="0"/>
                          <a:ea typeface="標楷體" pitchFamily="65" charset="-120"/>
                        </a:rPr>
                        <a:t>見</a:t>
                      </a:r>
                      <a:r>
                        <a:rPr kumimoji="1" lang="zh-TW" altLang="en-US" sz="2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ea typeface="標楷體" pitchFamily="65" charset="-120"/>
                        </a:rPr>
                        <a:t>辱，拔劍而起</a:t>
                      </a:r>
                      <a:r>
                        <a:rPr kumimoji="1" lang="zh-TW" alt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ea typeface="標楷體" pitchFamily="65" charset="-120"/>
                        </a:rPr>
                        <a:t>（蘇軾</a:t>
                      </a:r>
                      <a:r>
                        <a:rPr kumimoji="1" lang="en-US" altLang="zh-TW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ea typeface="標楷體" pitchFamily="65" charset="-120"/>
                        </a:rPr>
                        <a:t>〈</a:t>
                      </a:r>
                      <a:r>
                        <a:rPr kumimoji="1" lang="zh-TW" alt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ea typeface="標楷體" pitchFamily="65" charset="-120"/>
                        </a:rPr>
                        <a:t>留侯論</a:t>
                      </a:r>
                      <a:r>
                        <a:rPr kumimoji="1" lang="en-US" altLang="zh-TW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ea typeface="標楷體" pitchFamily="65" charset="-120"/>
                        </a:rPr>
                        <a:t>〉</a:t>
                      </a:r>
                      <a:r>
                        <a:rPr kumimoji="1" lang="zh-TW" alt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ea typeface="標楷體" pitchFamily="65" charset="-120"/>
                        </a:rPr>
                        <a:t>）</a:t>
                      </a:r>
                    </a:p>
                  </a:txBody>
                  <a:tcPr marL="90000" marR="90000" marT="46786" marB="4678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86027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44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kumimoji="1" lang="zh-TW" alt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ea typeface="標楷體" pitchFamily="65" charset="-120"/>
                        </a:rPr>
                        <a:t>代詞性助詞</a:t>
                      </a:r>
                    </a:p>
                  </a:txBody>
                  <a:tcPr marL="90000" marR="90000" marT="46786" marB="4678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4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kumimoji="1" lang="zh-TW" altLang="en-US" sz="2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生孩六月，慈父</a:t>
                      </a:r>
                      <a:r>
                        <a:rPr kumimoji="1" lang="zh-TW" altLang="en-US" sz="2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66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見</a:t>
                      </a:r>
                      <a:r>
                        <a:rPr kumimoji="1" lang="zh-TW" altLang="en-US" sz="2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背</a:t>
                      </a:r>
                      <a:r>
                        <a:rPr kumimoji="1" lang="zh-TW" alt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（李密</a:t>
                      </a:r>
                      <a:r>
                        <a:rPr kumimoji="1" lang="en-US" altLang="zh-TW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〈</a:t>
                      </a:r>
                      <a:r>
                        <a:rPr kumimoji="1" lang="zh-TW" alt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陳情表</a:t>
                      </a:r>
                      <a:r>
                        <a:rPr kumimoji="1" lang="en-US" altLang="zh-TW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〉</a:t>
                      </a:r>
                      <a:r>
                        <a:rPr kumimoji="1" lang="zh-TW" alt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）</a:t>
                      </a:r>
                    </a:p>
                  </a:txBody>
                  <a:tcPr marL="90000" marR="90000" marT="46786" marB="4678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6099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marL="4445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Arial Unicode MS" pitchFamily="34" charset="-120"/>
                        </a:rPr>
                        <a:t>ㄒ</a:t>
                      </a:r>
                    </a:p>
                    <a:p>
                      <a:pPr marL="4445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Arial Unicode MS" pitchFamily="34" charset="-120"/>
                        </a:rPr>
                        <a:t>ㄧ</a:t>
                      </a:r>
                    </a:p>
                    <a:p>
                      <a:pPr marL="4445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Arial Unicode MS" pitchFamily="34" charset="-120"/>
                        </a:rPr>
                        <a:t>ㄢ</a:t>
                      </a:r>
                    </a:p>
                  </a:txBody>
                  <a:tcPr marL="90000" marR="90000" marT="46786" marB="46786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marL="44450" marR="0" lvl="0" indent="0" algn="l" defTabSz="914400" rtl="0" eaLnBrk="0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kumimoji="1" lang="zh-TW" alt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ea typeface="標楷體" pitchFamily="65" charset="-120"/>
                        </a:rPr>
                        <a:t>通「現」，表現</a:t>
                      </a:r>
                    </a:p>
                  </a:txBody>
                  <a:tcPr marL="90000" marR="90000" marT="46786" marB="4678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4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kumimoji="1" lang="zh-TW" alt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寄身於翰墨，</a:t>
                      </a:r>
                      <a:r>
                        <a:rPr kumimoji="1" lang="zh-TW" alt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66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見</a:t>
                      </a:r>
                      <a:r>
                        <a:rPr kumimoji="1" lang="zh-TW" alt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意於篇籍</a:t>
                      </a:r>
                    </a:p>
                  </a:txBody>
                  <a:tcPr marL="90000" marR="90000" marT="46786" marB="4678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86027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44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kumimoji="1" lang="zh-TW" alt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時窮節乃</a:t>
                      </a:r>
                      <a:r>
                        <a:rPr kumimoji="1" lang="zh-TW" alt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66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見</a:t>
                      </a:r>
                      <a:r>
                        <a:rPr kumimoji="1" lang="zh-TW" alt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，一一垂丹青</a:t>
                      </a:r>
                    </a:p>
                    <a:p>
                      <a:pPr marL="444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kumimoji="1" lang="zh-TW" alt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（文天祥</a:t>
                      </a:r>
                      <a:r>
                        <a:rPr kumimoji="1" lang="en-US" altLang="zh-TW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〈</a:t>
                      </a:r>
                      <a:r>
                        <a:rPr kumimoji="1" lang="zh-TW" alt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正氣歌并序</a:t>
                      </a:r>
                      <a:r>
                        <a:rPr kumimoji="1" lang="en-US" altLang="zh-TW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〉</a:t>
                      </a:r>
                      <a:r>
                        <a:rPr kumimoji="1" lang="zh-TW" alt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）</a:t>
                      </a:r>
                    </a:p>
                  </a:txBody>
                  <a:tcPr marL="90000" marR="90000" marT="46786" marB="4678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86027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44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kumimoji="1" lang="zh-TW" alt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動乎其言而</a:t>
                      </a:r>
                      <a:r>
                        <a:rPr kumimoji="1" lang="zh-TW" alt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66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見</a:t>
                      </a:r>
                      <a:r>
                        <a:rPr kumimoji="1" lang="zh-TW" alt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乎其文</a:t>
                      </a:r>
                    </a:p>
                    <a:p>
                      <a:pPr marL="444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kumimoji="1" lang="zh-TW" alt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（蘇轍</a:t>
                      </a:r>
                      <a:r>
                        <a:rPr kumimoji="1" lang="en-US" altLang="zh-TW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〈</a:t>
                      </a:r>
                      <a:r>
                        <a:rPr kumimoji="1" lang="zh-TW" alt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上樞密韓太尉書</a:t>
                      </a:r>
                      <a:r>
                        <a:rPr kumimoji="1" lang="en-US" altLang="zh-TW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〉</a:t>
                      </a:r>
                      <a:r>
                        <a:rPr kumimoji="1" lang="zh-TW" alt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）</a:t>
                      </a:r>
                    </a:p>
                  </a:txBody>
                  <a:tcPr marL="90000" marR="90000" marT="46786" marB="4678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14724" name="Picture 45" descr="D:\City\公事\THE PEOPLE\10202\102-PPT-II修訂\注音ICON\黑-四聲-小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5084763"/>
            <a:ext cx="360362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725" name="Picture 45" descr="D:\City\公事\THE PEOPLE\10202\102-PPT-II修訂\注音ICON\黑-四聲-小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2565400"/>
            <a:ext cx="360362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726" name="圖片 5" descr="下方ICON-關閉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6492875"/>
            <a:ext cx="8461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 descr="分頁底圖-字辯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2563"/>
            <a:ext cx="9144000" cy="101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12222" name="Group 190"/>
          <p:cNvGraphicFramePr>
            <a:graphicFrameLocks noGrp="1"/>
          </p:cNvGraphicFramePr>
          <p:nvPr/>
        </p:nvGraphicFramePr>
        <p:xfrm>
          <a:off x="260350" y="1293813"/>
          <a:ext cx="8632825" cy="4368801"/>
        </p:xfrm>
        <a:graphic>
          <a:graphicData uri="http://schemas.openxmlformats.org/drawingml/2006/table">
            <a:tbl>
              <a:tblPr/>
              <a:tblGrid>
                <a:gridCol w="639763"/>
                <a:gridCol w="647700"/>
                <a:gridCol w="3527425"/>
                <a:gridCol w="3817937"/>
              </a:tblGrid>
              <a:tr h="579179">
                <a:tc>
                  <a:txBody>
                    <a:bodyPr/>
                    <a:lstStyle/>
                    <a:p>
                      <a:pPr marL="4445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kumimoji="1" lang="zh-TW" alt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mbria" pitchFamily="18" charset="0"/>
                          <a:ea typeface="標楷體" pitchFamily="65" charset="-120"/>
                        </a:rPr>
                        <a:t>字</a:t>
                      </a:r>
                    </a:p>
                  </a:txBody>
                  <a:tcPr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FF"/>
                    </a:solidFill>
                  </a:tcPr>
                </a:tc>
                <a:tc>
                  <a:txBody>
                    <a:bodyPr/>
                    <a:lstStyle/>
                    <a:p>
                      <a:pPr marL="4445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kumimoji="1" lang="zh-TW" alt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mbria" pitchFamily="18" charset="0"/>
                          <a:ea typeface="標楷體" pitchFamily="65" charset="-120"/>
                        </a:rPr>
                        <a:t>音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FF"/>
                    </a:solidFill>
                  </a:tcPr>
                </a:tc>
                <a:tc>
                  <a:txBody>
                    <a:bodyPr/>
                    <a:lstStyle/>
                    <a:p>
                      <a:pPr marL="4445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kumimoji="1" lang="zh-TW" alt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mbria" pitchFamily="18" charset="0"/>
                          <a:ea typeface="標楷體" pitchFamily="65" charset="-120"/>
                        </a:rPr>
                        <a:t>義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FF"/>
                    </a:solidFill>
                  </a:tcPr>
                </a:tc>
                <a:tc>
                  <a:txBody>
                    <a:bodyPr/>
                    <a:lstStyle/>
                    <a:p>
                      <a:pPr marL="4445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kumimoji="1" lang="zh-TW" alt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mbria" pitchFamily="18" charset="0"/>
                          <a:ea typeface="標楷體" pitchFamily="65" charset="-120"/>
                        </a:rPr>
                        <a:t>例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FF"/>
                    </a:solidFill>
                  </a:tcPr>
                </a:tc>
              </a:tr>
              <a:tr h="501701">
                <a:tc rowSpan="5">
                  <a:txBody>
                    <a:bodyPr/>
                    <a:lstStyle/>
                    <a:p>
                      <a:pPr marL="4445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kumimoji="0" lang="zh-TW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度</a:t>
                      </a:r>
                    </a:p>
                  </a:txBody>
                  <a:tcPr marL="90000" marR="90000" marT="46805" marB="46805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4445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Arial Unicode MS" pitchFamily="34" charset="-120"/>
                        </a:rPr>
                        <a:t>ㄉ</a:t>
                      </a:r>
                    </a:p>
                    <a:p>
                      <a:pPr marL="4445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Arial Unicode MS" pitchFamily="34" charset="-120"/>
                        </a:rPr>
                        <a:t>ㄨ</a:t>
                      </a:r>
                    </a:p>
                    <a:p>
                      <a:pPr marL="4445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Arial Unicode MS" pitchFamily="34" charset="-120"/>
                        </a:rPr>
                        <a:t>ㄛ</a:t>
                      </a:r>
                    </a:p>
                  </a:txBody>
                  <a:tcPr marL="90000" marR="90000" marT="46805" marB="46805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4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kumimoji="1" lang="zh-TW" alt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ea typeface="標楷體" pitchFamily="65" charset="-120"/>
                        </a:rPr>
                        <a:t>衡量</a:t>
                      </a:r>
                    </a:p>
                  </a:txBody>
                  <a:tcPr marL="90000" marR="90000" marT="46805" marB="4680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4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kumimoji="1" lang="zh-TW" alt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蓋君子審己以</a:t>
                      </a:r>
                      <a:r>
                        <a:rPr kumimoji="1" lang="zh-TW" alt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66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度</a:t>
                      </a:r>
                      <a:r>
                        <a:rPr kumimoji="1" lang="zh-TW" alt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人</a:t>
                      </a:r>
                    </a:p>
                  </a:txBody>
                  <a:tcPr marL="90000" marR="90000" marT="46805" marB="4680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58857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44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kumimoji="1" lang="zh-TW" alt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推測</a:t>
                      </a:r>
                    </a:p>
                  </a:txBody>
                  <a:tcPr marL="90000" marR="90000" marT="46805" marB="4680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4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kumimoji="1" lang="zh-TW" alt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揣</a:t>
                      </a:r>
                      <a:r>
                        <a:rPr kumimoji="1" lang="zh-TW" alt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66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度</a:t>
                      </a:r>
                    </a:p>
                  </a:txBody>
                  <a:tcPr marL="90000" marR="90000" marT="46805" marB="4680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8617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marL="4445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Arial Unicode MS" pitchFamily="34" charset="-120"/>
                        </a:rPr>
                        <a:t>ㄉ</a:t>
                      </a:r>
                    </a:p>
                    <a:p>
                      <a:pPr marL="4445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Arial Unicode MS" pitchFamily="34" charset="-120"/>
                        </a:rPr>
                        <a:t>ㄨ</a:t>
                      </a:r>
                    </a:p>
                  </a:txBody>
                  <a:tcPr marL="90000" marR="90000" marT="46805" marB="46805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4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kumimoji="1" lang="zh-TW" alt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表示物質的相關性質所達到的狀況</a:t>
                      </a:r>
                    </a:p>
                  </a:txBody>
                  <a:tcPr marL="90000" marR="90000" marT="46805" marB="4680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4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kumimoji="1" lang="zh-TW" alt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ea typeface="標楷體" pitchFamily="65" charset="-120"/>
                        </a:rPr>
                        <a:t>曲</a:t>
                      </a:r>
                      <a:r>
                        <a:rPr kumimoji="1" lang="zh-TW" alt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66FF"/>
                          </a:solidFill>
                          <a:effectLst/>
                          <a:latin typeface="Cambria" pitchFamily="18" charset="0"/>
                          <a:ea typeface="標楷體" pitchFamily="65" charset="-120"/>
                        </a:rPr>
                        <a:t>度</a:t>
                      </a:r>
                      <a:r>
                        <a:rPr kumimoji="1" lang="zh-TW" alt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ea typeface="標楷體" pitchFamily="65" charset="-120"/>
                        </a:rPr>
                        <a:t>雖均，節奏同檢</a:t>
                      </a:r>
                    </a:p>
                  </a:txBody>
                  <a:tcPr marL="90000" marR="90000" marT="46805" marB="4680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6044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44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kumimoji="1" lang="zh-TW" alt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ea typeface="標楷體" pitchFamily="65" charset="-120"/>
                        </a:rPr>
                        <a:t>法制、規範</a:t>
                      </a:r>
                    </a:p>
                  </a:txBody>
                  <a:tcPr marL="90000" marR="90000" marT="46805" marB="4680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4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kumimoji="1" lang="zh-TW" alt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制</a:t>
                      </a:r>
                      <a:r>
                        <a:rPr kumimoji="1" lang="zh-TW" alt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66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度</a:t>
                      </a:r>
                    </a:p>
                  </a:txBody>
                  <a:tcPr marL="90000" marR="90000" marT="46805" marB="4680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82449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44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kumimoji="1" lang="zh-TW" alt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ea typeface="標楷體" pitchFamily="65" charset="-120"/>
                        </a:rPr>
                        <a:t>通「渡」，通過、跨越</a:t>
                      </a:r>
                    </a:p>
                  </a:txBody>
                  <a:tcPr marL="90000" marR="90000" marT="46805" marB="4680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4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kumimoji="1" lang="zh-TW" alt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羌笛何須怨</a:t>
                      </a:r>
                      <a:r>
                        <a:rPr kumimoji="1" lang="zh-TW" altLang="zh-TW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〈</a:t>
                      </a:r>
                      <a:r>
                        <a:rPr kumimoji="1" lang="zh-TW" alt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楊柳</a:t>
                      </a:r>
                      <a:r>
                        <a:rPr kumimoji="1" lang="zh-TW" altLang="zh-TW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〉</a:t>
                      </a:r>
                      <a:r>
                        <a:rPr kumimoji="1" lang="zh-TW" alt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，春風不</a:t>
                      </a:r>
                      <a:r>
                        <a:rPr kumimoji="1" lang="zh-TW" alt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66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度</a:t>
                      </a:r>
                      <a:r>
                        <a:rPr kumimoji="1" lang="zh-TW" alt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玉門關 </a:t>
                      </a:r>
                    </a:p>
                    <a:p>
                      <a:pPr marL="444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kumimoji="1" lang="en-US" altLang="zh-TW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(</a:t>
                      </a:r>
                      <a:r>
                        <a:rPr kumimoji="1" lang="zh-TW" alt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王之渙</a:t>
                      </a:r>
                      <a:r>
                        <a:rPr kumimoji="1" lang="zh-TW" altLang="zh-TW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〈</a:t>
                      </a:r>
                      <a:r>
                        <a:rPr kumimoji="1" lang="zh-TW" alt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涼州詞</a:t>
                      </a:r>
                      <a:r>
                        <a:rPr kumimoji="1" lang="zh-TW" altLang="zh-TW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〉</a:t>
                      </a:r>
                      <a:r>
                        <a:rPr kumimoji="1" lang="en-US" altLang="zh-TW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)</a:t>
                      </a:r>
                    </a:p>
                  </a:txBody>
                  <a:tcPr marL="90000" marR="90000" marT="46805" marB="4680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15745" name="Picture 45" descr="D:\City\公事\THE PEOPLE\10202\102-PPT-II修訂\注音ICON\黑-四聲-小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2347913"/>
            <a:ext cx="360362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5746" name="Picture 45" descr="D:\City\公事\THE PEOPLE\10202\102-PPT-II修訂\注音ICON\黑-四聲-小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4148138"/>
            <a:ext cx="360362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5747" name="圖片 5" descr="下方ICON-關閉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6492875"/>
            <a:ext cx="8461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格線">
  <a:themeElements>
    <a:clrScheme name="角度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Book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黑体"/>
        <a:font script="Hant" typeface="標楷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ambria"/>
        <a:ea typeface=""/>
        <a:cs typeface=""/>
        <a:font script="Jpan" typeface="ＭＳ Ｐ明朝"/>
        <a:font script="Hang" typeface="HY견명조"/>
        <a:font script="Hans" typeface="方正舒体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格線">
      <a:fillStyleLst>
        <a:solidFill>
          <a:schemeClr val="phClr"/>
        </a:solidFill>
        <a:solidFill>
          <a:schemeClr val="phClr">
            <a:tint val="5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175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3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3000"/>
                <a:satMod val="11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6_格線">
  <a:themeElements>
    <a:clrScheme name="6_格線 1">
      <a:dk1>
        <a:srgbClr val="000000"/>
      </a:dk1>
      <a:lt1>
        <a:srgbClr val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FFFFFF"/>
      </a:accent3>
      <a:accent4>
        <a:srgbClr val="000000"/>
      </a:accent4>
      <a:accent5>
        <a:srgbClr val="B3B3C4"/>
      </a:accent5>
      <a:accent6>
        <a:srgbClr val="3C7379"/>
      </a:accent6>
      <a:hlink>
        <a:srgbClr val="67AFBD"/>
      </a:hlink>
      <a:folHlink>
        <a:srgbClr val="C2A874"/>
      </a:folHlink>
    </a:clrScheme>
    <a:fontScheme name="6_格線">
      <a:majorFont>
        <a:latin typeface="Calibri"/>
        <a:ea typeface="新細明體"/>
        <a:cs typeface=""/>
      </a:majorFont>
      <a:minorFont>
        <a:latin typeface="Cambria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6_格線 1">
        <a:dk1>
          <a:srgbClr val="000000"/>
        </a:dk1>
        <a:lt1>
          <a:srgbClr val="FFFFFF"/>
        </a:lt1>
        <a:dk2>
          <a:srgbClr val="424456"/>
        </a:dk2>
        <a:lt2>
          <a:srgbClr val="DEDEDE"/>
        </a:lt2>
        <a:accent1>
          <a:srgbClr val="53548A"/>
        </a:accent1>
        <a:accent2>
          <a:srgbClr val="438086"/>
        </a:accent2>
        <a:accent3>
          <a:srgbClr val="FFFFFF"/>
        </a:accent3>
        <a:accent4>
          <a:srgbClr val="000000"/>
        </a:accent4>
        <a:accent5>
          <a:srgbClr val="B3B3C4"/>
        </a:accent5>
        <a:accent6>
          <a:srgbClr val="3C7379"/>
        </a:accent6>
        <a:hlink>
          <a:srgbClr val="67AFBD"/>
        </a:hlink>
        <a:folHlink>
          <a:srgbClr val="C2A87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7_格線">
  <a:themeElements>
    <a:clrScheme name="7_格線 1">
      <a:dk1>
        <a:srgbClr val="000000"/>
      </a:dk1>
      <a:lt1>
        <a:srgbClr val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FFFFFF"/>
      </a:accent3>
      <a:accent4>
        <a:srgbClr val="000000"/>
      </a:accent4>
      <a:accent5>
        <a:srgbClr val="B3B3C4"/>
      </a:accent5>
      <a:accent6>
        <a:srgbClr val="3C7379"/>
      </a:accent6>
      <a:hlink>
        <a:srgbClr val="67AFBD"/>
      </a:hlink>
      <a:folHlink>
        <a:srgbClr val="C2A874"/>
      </a:folHlink>
    </a:clrScheme>
    <a:fontScheme name="7_格線">
      <a:majorFont>
        <a:latin typeface="Calibri"/>
        <a:ea typeface="新細明體"/>
        <a:cs typeface=""/>
      </a:majorFont>
      <a:minorFont>
        <a:latin typeface="Cambria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7_格線 1">
        <a:dk1>
          <a:srgbClr val="000000"/>
        </a:dk1>
        <a:lt1>
          <a:srgbClr val="FFFFFF"/>
        </a:lt1>
        <a:dk2>
          <a:srgbClr val="424456"/>
        </a:dk2>
        <a:lt2>
          <a:srgbClr val="DEDEDE"/>
        </a:lt2>
        <a:accent1>
          <a:srgbClr val="53548A"/>
        </a:accent1>
        <a:accent2>
          <a:srgbClr val="438086"/>
        </a:accent2>
        <a:accent3>
          <a:srgbClr val="FFFFFF"/>
        </a:accent3>
        <a:accent4>
          <a:srgbClr val="000000"/>
        </a:accent4>
        <a:accent5>
          <a:srgbClr val="B3B3C4"/>
        </a:accent5>
        <a:accent6>
          <a:srgbClr val="3C7379"/>
        </a:accent6>
        <a:hlink>
          <a:srgbClr val="67AFBD"/>
        </a:hlink>
        <a:folHlink>
          <a:srgbClr val="C2A87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8_格線">
  <a:themeElements>
    <a:clrScheme name="8_格線 1">
      <a:dk1>
        <a:srgbClr val="000000"/>
      </a:dk1>
      <a:lt1>
        <a:srgbClr val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FFFFFF"/>
      </a:accent3>
      <a:accent4>
        <a:srgbClr val="000000"/>
      </a:accent4>
      <a:accent5>
        <a:srgbClr val="B3B3C4"/>
      </a:accent5>
      <a:accent6>
        <a:srgbClr val="3C7379"/>
      </a:accent6>
      <a:hlink>
        <a:srgbClr val="67AFBD"/>
      </a:hlink>
      <a:folHlink>
        <a:srgbClr val="C2A874"/>
      </a:folHlink>
    </a:clrScheme>
    <a:fontScheme name="8_格線">
      <a:majorFont>
        <a:latin typeface="Calibri"/>
        <a:ea typeface="新細明體"/>
        <a:cs typeface=""/>
      </a:majorFont>
      <a:minorFont>
        <a:latin typeface="Cambria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8_格線 1">
        <a:dk1>
          <a:srgbClr val="000000"/>
        </a:dk1>
        <a:lt1>
          <a:srgbClr val="FFFFFF"/>
        </a:lt1>
        <a:dk2>
          <a:srgbClr val="424456"/>
        </a:dk2>
        <a:lt2>
          <a:srgbClr val="DEDEDE"/>
        </a:lt2>
        <a:accent1>
          <a:srgbClr val="53548A"/>
        </a:accent1>
        <a:accent2>
          <a:srgbClr val="438086"/>
        </a:accent2>
        <a:accent3>
          <a:srgbClr val="FFFFFF"/>
        </a:accent3>
        <a:accent4>
          <a:srgbClr val="000000"/>
        </a:accent4>
        <a:accent5>
          <a:srgbClr val="B3B3C4"/>
        </a:accent5>
        <a:accent6>
          <a:srgbClr val="3C7379"/>
        </a:accent6>
        <a:hlink>
          <a:srgbClr val="67AFBD"/>
        </a:hlink>
        <a:folHlink>
          <a:srgbClr val="C2A87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9_格線">
  <a:themeElements>
    <a:clrScheme name="9_格線 1">
      <a:dk1>
        <a:srgbClr val="000000"/>
      </a:dk1>
      <a:lt1>
        <a:srgbClr val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FFFFFF"/>
      </a:accent3>
      <a:accent4>
        <a:srgbClr val="000000"/>
      </a:accent4>
      <a:accent5>
        <a:srgbClr val="B3B3C4"/>
      </a:accent5>
      <a:accent6>
        <a:srgbClr val="3C7379"/>
      </a:accent6>
      <a:hlink>
        <a:srgbClr val="67AFBD"/>
      </a:hlink>
      <a:folHlink>
        <a:srgbClr val="C2A874"/>
      </a:folHlink>
    </a:clrScheme>
    <a:fontScheme name="9_格線">
      <a:majorFont>
        <a:latin typeface="Calibri"/>
        <a:ea typeface="新細明體"/>
        <a:cs typeface=""/>
      </a:majorFont>
      <a:minorFont>
        <a:latin typeface="Cambria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9_格線 1">
        <a:dk1>
          <a:srgbClr val="000000"/>
        </a:dk1>
        <a:lt1>
          <a:srgbClr val="FFFFFF"/>
        </a:lt1>
        <a:dk2>
          <a:srgbClr val="424456"/>
        </a:dk2>
        <a:lt2>
          <a:srgbClr val="DEDEDE"/>
        </a:lt2>
        <a:accent1>
          <a:srgbClr val="53548A"/>
        </a:accent1>
        <a:accent2>
          <a:srgbClr val="438086"/>
        </a:accent2>
        <a:accent3>
          <a:srgbClr val="FFFFFF"/>
        </a:accent3>
        <a:accent4>
          <a:srgbClr val="000000"/>
        </a:accent4>
        <a:accent5>
          <a:srgbClr val="B3B3C4"/>
        </a:accent5>
        <a:accent6>
          <a:srgbClr val="3C7379"/>
        </a:accent6>
        <a:hlink>
          <a:srgbClr val="67AFBD"/>
        </a:hlink>
        <a:folHlink>
          <a:srgbClr val="C2A87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0_格線">
  <a:themeElements>
    <a:clrScheme name="10_格線 1">
      <a:dk1>
        <a:srgbClr val="000000"/>
      </a:dk1>
      <a:lt1>
        <a:srgbClr val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FFFFFF"/>
      </a:accent3>
      <a:accent4>
        <a:srgbClr val="000000"/>
      </a:accent4>
      <a:accent5>
        <a:srgbClr val="B3B3C4"/>
      </a:accent5>
      <a:accent6>
        <a:srgbClr val="3C7379"/>
      </a:accent6>
      <a:hlink>
        <a:srgbClr val="67AFBD"/>
      </a:hlink>
      <a:folHlink>
        <a:srgbClr val="C2A874"/>
      </a:folHlink>
    </a:clrScheme>
    <a:fontScheme name="10_格線">
      <a:majorFont>
        <a:latin typeface="Calibri"/>
        <a:ea typeface="新細明體"/>
        <a:cs typeface=""/>
      </a:majorFont>
      <a:minorFont>
        <a:latin typeface="Cambria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0_格線 1">
        <a:dk1>
          <a:srgbClr val="000000"/>
        </a:dk1>
        <a:lt1>
          <a:srgbClr val="FFFFFF"/>
        </a:lt1>
        <a:dk2>
          <a:srgbClr val="424456"/>
        </a:dk2>
        <a:lt2>
          <a:srgbClr val="DEDEDE"/>
        </a:lt2>
        <a:accent1>
          <a:srgbClr val="53548A"/>
        </a:accent1>
        <a:accent2>
          <a:srgbClr val="438086"/>
        </a:accent2>
        <a:accent3>
          <a:srgbClr val="FFFFFF"/>
        </a:accent3>
        <a:accent4>
          <a:srgbClr val="000000"/>
        </a:accent4>
        <a:accent5>
          <a:srgbClr val="B3B3C4"/>
        </a:accent5>
        <a:accent6>
          <a:srgbClr val="3C7379"/>
        </a:accent6>
        <a:hlink>
          <a:srgbClr val="67AFBD"/>
        </a:hlink>
        <a:folHlink>
          <a:srgbClr val="C2A87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1_格線">
  <a:themeElements>
    <a:clrScheme name="11_格線 1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FFFFFF"/>
      </a:accent3>
      <a:accent4>
        <a:srgbClr val="000000"/>
      </a:accent4>
      <a:accent5>
        <a:srgbClr val="BEBFC0"/>
      </a:accent5>
      <a:accent6>
        <a:srgbClr val="E25F17"/>
      </a:accent6>
      <a:hlink>
        <a:srgbClr val="5F5F5F"/>
      </a:hlink>
      <a:folHlink>
        <a:srgbClr val="969696"/>
      </a:folHlink>
    </a:clrScheme>
    <a:fontScheme name="11_格線">
      <a:majorFont>
        <a:latin typeface="Calibri"/>
        <a:ea typeface="新細明體"/>
        <a:cs typeface=""/>
      </a:majorFont>
      <a:minorFont>
        <a:latin typeface="Cambria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1_格線 1">
        <a:dk1>
          <a:srgbClr val="000000"/>
        </a:dk1>
        <a:lt1>
          <a:srgbClr val="FFFFFF"/>
        </a:lt1>
        <a:dk2>
          <a:srgbClr val="434342"/>
        </a:dk2>
        <a:lt2>
          <a:srgbClr val="CDD7D9"/>
        </a:lt2>
        <a:accent1>
          <a:srgbClr val="797B7E"/>
        </a:accent1>
        <a:accent2>
          <a:srgbClr val="F96A1B"/>
        </a:accent2>
        <a:accent3>
          <a:srgbClr val="FFFFFF"/>
        </a:accent3>
        <a:accent4>
          <a:srgbClr val="000000"/>
        </a:accent4>
        <a:accent5>
          <a:srgbClr val="BEBFC0"/>
        </a:accent5>
        <a:accent6>
          <a:srgbClr val="E25F17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2_格線">
  <a:themeElements>
    <a:clrScheme name="12_格線 1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FFFFFF"/>
      </a:accent3>
      <a:accent4>
        <a:srgbClr val="000000"/>
      </a:accent4>
      <a:accent5>
        <a:srgbClr val="BEBFC0"/>
      </a:accent5>
      <a:accent6>
        <a:srgbClr val="E25F17"/>
      </a:accent6>
      <a:hlink>
        <a:srgbClr val="5F5F5F"/>
      </a:hlink>
      <a:folHlink>
        <a:srgbClr val="969696"/>
      </a:folHlink>
    </a:clrScheme>
    <a:fontScheme name="12_格線">
      <a:majorFont>
        <a:latin typeface="Calibri"/>
        <a:ea typeface="新細明體"/>
        <a:cs typeface=""/>
      </a:majorFont>
      <a:minorFont>
        <a:latin typeface="Cambria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2_格線 1">
        <a:dk1>
          <a:srgbClr val="000000"/>
        </a:dk1>
        <a:lt1>
          <a:srgbClr val="FFFFFF"/>
        </a:lt1>
        <a:dk2>
          <a:srgbClr val="434342"/>
        </a:dk2>
        <a:lt2>
          <a:srgbClr val="CDD7D9"/>
        </a:lt2>
        <a:accent1>
          <a:srgbClr val="797B7E"/>
        </a:accent1>
        <a:accent2>
          <a:srgbClr val="F96A1B"/>
        </a:accent2>
        <a:accent3>
          <a:srgbClr val="FFFFFF"/>
        </a:accent3>
        <a:accent4>
          <a:srgbClr val="000000"/>
        </a:accent4>
        <a:accent5>
          <a:srgbClr val="BEBFC0"/>
        </a:accent5>
        <a:accent6>
          <a:srgbClr val="E25F17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3_格線">
  <a:themeElements>
    <a:clrScheme name="13_格線 1">
      <a:dk1>
        <a:srgbClr val="000000"/>
      </a:dk1>
      <a:lt1>
        <a:srgbClr val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FFFFFF"/>
      </a:accent3>
      <a:accent4>
        <a:srgbClr val="000000"/>
      </a:accent4>
      <a:accent5>
        <a:srgbClr val="B3B3C4"/>
      </a:accent5>
      <a:accent6>
        <a:srgbClr val="3C7379"/>
      </a:accent6>
      <a:hlink>
        <a:srgbClr val="67AFBD"/>
      </a:hlink>
      <a:folHlink>
        <a:srgbClr val="C2A874"/>
      </a:folHlink>
    </a:clrScheme>
    <a:fontScheme name="13_格線">
      <a:majorFont>
        <a:latin typeface="Calibri"/>
        <a:ea typeface="新細明體"/>
        <a:cs typeface=""/>
      </a:majorFont>
      <a:minorFont>
        <a:latin typeface="Cambria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3_格線 1">
        <a:dk1>
          <a:srgbClr val="000000"/>
        </a:dk1>
        <a:lt1>
          <a:srgbClr val="FFFFFF"/>
        </a:lt1>
        <a:dk2>
          <a:srgbClr val="424456"/>
        </a:dk2>
        <a:lt2>
          <a:srgbClr val="DEDEDE"/>
        </a:lt2>
        <a:accent1>
          <a:srgbClr val="53548A"/>
        </a:accent1>
        <a:accent2>
          <a:srgbClr val="438086"/>
        </a:accent2>
        <a:accent3>
          <a:srgbClr val="FFFFFF"/>
        </a:accent3>
        <a:accent4>
          <a:srgbClr val="000000"/>
        </a:accent4>
        <a:accent5>
          <a:srgbClr val="B3B3C4"/>
        </a:accent5>
        <a:accent6>
          <a:srgbClr val="3C7379"/>
        </a:accent6>
        <a:hlink>
          <a:srgbClr val="67AFBD"/>
        </a:hlink>
        <a:folHlink>
          <a:srgbClr val="C2A87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角度">
    <a:dk1>
      <a:srgbClr val="000000"/>
    </a:dk1>
    <a:lt1>
      <a:srgbClr val="FFFFFF"/>
    </a:lt1>
    <a:dk2>
      <a:srgbClr val="434342"/>
    </a:dk2>
    <a:lt2>
      <a:srgbClr val="CDD7D9"/>
    </a:lt2>
    <a:accent1>
      <a:srgbClr val="797B7E"/>
    </a:accent1>
    <a:accent2>
      <a:srgbClr val="F96A1B"/>
    </a:accent2>
    <a:accent3>
      <a:srgbClr val="08A1D9"/>
    </a:accent3>
    <a:accent4>
      <a:srgbClr val="7C984A"/>
    </a:accent4>
    <a:accent5>
      <a:srgbClr val="C2AD8D"/>
    </a:accent5>
    <a:accent6>
      <a:srgbClr val="506E94"/>
    </a:accent6>
    <a:hlink>
      <a:srgbClr val="5F5F5F"/>
    </a:hlink>
    <a:folHlink>
      <a:srgbClr val="969696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Grid</Template>
  <TotalTime>9910</TotalTime>
  <Words>9926</Words>
  <Application>Microsoft Office PowerPoint</Application>
  <PresentationFormat>如螢幕大小 (4:3)</PresentationFormat>
  <Paragraphs>1402</Paragraphs>
  <Slides>169</Slides>
  <Notes>3</Notes>
  <HiddenSlides>68</HiddenSlides>
  <MMClips>0</MMClips>
  <ScaleCrop>false</ScaleCrop>
  <HeadingPairs>
    <vt:vector size="4" baseType="variant">
      <vt:variant>
        <vt:lpstr>佈景主題</vt:lpstr>
      </vt:variant>
      <vt:variant>
        <vt:i4>9</vt:i4>
      </vt:variant>
      <vt:variant>
        <vt:lpstr>投影片標題</vt:lpstr>
      </vt:variant>
      <vt:variant>
        <vt:i4>169</vt:i4>
      </vt:variant>
    </vt:vector>
  </HeadingPairs>
  <TitlesOfParts>
    <vt:vector size="178" baseType="lpstr">
      <vt:lpstr>格線</vt:lpstr>
      <vt:lpstr>6_格線</vt:lpstr>
      <vt:lpstr>7_格線</vt:lpstr>
      <vt:lpstr>8_格線</vt:lpstr>
      <vt:lpstr>9_格線</vt:lpstr>
      <vt:lpstr>10_格線</vt:lpstr>
      <vt:lpstr>11_格線</vt:lpstr>
      <vt:lpstr>12_格線</vt:lpstr>
      <vt:lpstr>13_格線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喜菡</dc:creator>
  <cp:lastModifiedBy>編三部高職國文組劉家伶</cp:lastModifiedBy>
  <cp:revision>2029</cp:revision>
  <dcterms:created xsi:type="dcterms:W3CDTF">2011-10-14T08:11:41Z</dcterms:created>
  <dcterms:modified xsi:type="dcterms:W3CDTF">2018-10-24T09:14:15Z</dcterms:modified>
</cp:coreProperties>
</file>