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5" r:id="rId1"/>
    <p:sldMasterId id="2147485147" r:id="rId2"/>
    <p:sldMasterId id="2147485135" r:id="rId3"/>
    <p:sldMasterId id="2147485204" r:id="rId4"/>
    <p:sldMasterId id="2147485216" r:id="rId5"/>
    <p:sldMasterId id="2147485228" r:id="rId6"/>
    <p:sldMasterId id="2147485274" r:id="rId7"/>
    <p:sldMasterId id="2147485275" r:id="rId8"/>
    <p:sldMasterId id="2147485276" r:id="rId9"/>
    <p:sldMasterId id="2147485277" r:id="rId10"/>
    <p:sldMasterId id="2147485278" r:id="rId11"/>
    <p:sldMasterId id="2147485280" r:id="rId12"/>
    <p:sldMasterId id="2147485281" r:id="rId13"/>
  </p:sldMasterIdLst>
  <p:notesMasterIdLst>
    <p:notesMasterId r:id="rId261"/>
  </p:notesMasterIdLst>
  <p:handoutMasterIdLst>
    <p:handoutMasterId r:id="rId262"/>
  </p:handoutMasterIdLst>
  <p:sldIdLst>
    <p:sldId id="1232" r:id="rId14"/>
    <p:sldId id="1234" r:id="rId15"/>
    <p:sldId id="1930" r:id="rId16"/>
    <p:sldId id="667" r:id="rId17"/>
    <p:sldId id="1236" r:id="rId18"/>
    <p:sldId id="1238" r:id="rId19"/>
    <p:sldId id="722" r:id="rId20"/>
    <p:sldId id="1484" r:id="rId21"/>
    <p:sldId id="1485" r:id="rId22"/>
    <p:sldId id="793" r:id="rId23"/>
    <p:sldId id="1486" r:id="rId24"/>
    <p:sldId id="1487" r:id="rId25"/>
    <p:sldId id="1622" r:id="rId26"/>
    <p:sldId id="1624" r:id="rId27"/>
    <p:sldId id="1623" r:id="rId28"/>
    <p:sldId id="1625" r:id="rId29"/>
    <p:sldId id="1626" r:id="rId30"/>
    <p:sldId id="1627" r:id="rId31"/>
    <p:sldId id="1628" r:id="rId32"/>
    <p:sldId id="1629" r:id="rId33"/>
    <p:sldId id="1488" r:id="rId34"/>
    <p:sldId id="1489" r:id="rId35"/>
    <p:sldId id="1490" r:id="rId36"/>
    <p:sldId id="1491" r:id="rId37"/>
    <p:sldId id="1492" r:id="rId38"/>
    <p:sldId id="1494" r:id="rId39"/>
    <p:sldId id="1495" r:id="rId40"/>
    <p:sldId id="1496" r:id="rId41"/>
    <p:sldId id="1497" r:id="rId42"/>
    <p:sldId id="1498" r:id="rId43"/>
    <p:sldId id="1499" r:id="rId44"/>
    <p:sldId id="1500" r:id="rId45"/>
    <p:sldId id="1464" r:id="rId46"/>
    <p:sldId id="1465" r:id="rId47"/>
    <p:sldId id="1633" r:id="rId48"/>
    <p:sldId id="1931" r:id="rId49"/>
    <p:sldId id="1502" r:id="rId50"/>
    <p:sldId id="1503" r:id="rId51"/>
    <p:sldId id="1240" r:id="rId52"/>
    <p:sldId id="794" r:id="rId53"/>
    <p:sldId id="839" r:id="rId54"/>
    <p:sldId id="838" r:id="rId55"/>
    <p:sldId id="1504" r:id="rId56"/>
    <p:sldId id="796" r:id="rId57"/>
    <p:sldId id="797" r:id="rId58"/>
    <p:sldId id="1505" r:id="rId59"/>
    <p:sldId id="1630" r:id="rId60"/>
    <p:sldId id="1631" r:id="rId61"/>
    <p:sldId id="1466" r:id="rId62"/>
    <p:sldId id="1506" r:id="rId63"/>
    <p:sldId id="1467" r:id="rId64"/>
    <p:sldId id="1468" r:id="rId65"/>
    <p:sldId id="1469" r:id="rId66"/>
    <p:sldId id="1470" r:id="rId67"/>
    <p:sldId id="1471" r:id="rId68"/>
    <p:sldId id="1479" r:id="rId69"/>
    <p:sldId id="1478" r:id="rId70"/>
    <p:sldId id="1472" r:id="rId71"/>
    <p:sldId id="1473" r:id="rId72"/>
    <p:sldId id="1474" r:id="rId73"/>
    <p:sldId id="1476" r:id="rId74"/>
    <p:sldId id="1475" r:id="rId75"/>
    <p:sldId id="1507" r:id="rId76"/>
    <p:sldId id="1508" r:id="rId77"/>
    <p:sldId id="1242" r:id="rId78"/>
    <p:sldId id="1634" r:id="rId79"/>
    <p:sldId id="1635" r:id="rId80"/>
    <p:sldId id="1636" r:id="rId81"/>
    <p:sldId id="1637" r:id="rId82"/>
    <p:sldId id="1638" r:id="rId83"/>
    <p:sldId id="1639" r:id="rId84"/>
    <p:sldId id="1640" r:id="rId85"/>
    <p:sldId id="1641" r:id="rId86"/>
    <p:sldId id="1887" r:id="rId87"/>
    <p:sldId id="1642" r:id="rId88"/>
    <p:sldId id="1643" r:id="rId89"/>
    <p:sldId id="1888" r:id="rId90"/>
    <p:sldId id="1644" r:id="rId91"/>
    <p:sldId id="1645" r:id="rId92"/>
    <p:sldId id="1646" r:id="rId93"/>
    <p:sldId id="1647" r:id="rId94"/>
    <p:sldId id="1886" r:id="rId95"/>
    <p:sldId id="1648" r:id="rId96"/>
    <p:sldId id="1649" r:id="rId97"/>
    <p:sldId id="1889" r:id="rId98"/>
    <p:sldId id="1650" r:id="rId99"/>
    <p:sldId id="1651" r:id="rId100"/>
    <p:sldId id="1662" r:id="rId101"/>
    <p:sldId id="1652" r:id="rId102"/>
    <p:sldId id="1659" r:id="rId103"/>
    <p:sldId id="1916" r:id="rId104"/>
    <p:sldId id="1653" r:id="rId105"/>
    <p:sldId id="1890" r:id="rId106"/>
    <p:sldId id="1917" r:id="rId107"/>
    <p:sldId id="1654" r:id="rId108"/>
    <p:sldId id="1657" r:id="rId109"/>
    <p:sldId id="1918" r:id="rId110"/>
    <p:sldId id="1919" r:id="rId111"/>
    <p:sldId id="1655" r:id="rId112"/>
    <p:sldId id="1660" r:id="rId113"/>
    <p:sldId id="1656" r:id="rId114"/>
    <p:sldId id="1661" r:id="rId115"/>
    <p:sldId id="1663" r:id="rId116"/>
    <p:sldId id="1664" r:id="rId117"/>
    <p:sldId id="1665" r:id="rId118"/>
    <p:sldId id="1920" r:id="rId119"/>
    <p:sldId id="1667" r:id="rId120"/>
    <p:sldId id="1668" r:id="rId121"/>
    <p:sldId id="1669" r:id="rId122"/>
    <p:sldId id="1921" r:id="rId123"/>
    <p:sldId id="1670" r:id="rId124"/>
    <p:sldId id="1671" r:id="rId125"/>
    <p:sldId id="1672" r:id="rId126"/>
    <p:sldId id="1673" r:id="rId127"/>
    <p:sldId id="1674" r:id="rId128"/>
    <p:sldId id="1675" r:id="rId129"/>
    <p:sldId id="1922" r:id="rId130"/>
    <p:sldId id="1676" r:id="rId131"/>
    <p:sldId id="1677" r:id="rId132"/>
    <p:sldId id="1678" r:id="rId133"/>
    <p:sldId id="1923" r:id="rId134"/>
    <p:sldId id="1679" r:id="rId135"/>
    <p:sldId id="1680" r:id="rId136"/>
    <p:sldId id="1681" r:id="rId137"/>
    <p:sldId id="1924" r:id="rId138"/>
    <p:sldId id="1682" r:id="rId139"/>
    <p:sldId id="1683" r:id="rId140"/>
    <p:sldId id="1891" r:id="rId141"/>
    <p:sldId id="1892" r:id="rId142"/>
    <p:sldId id="1684" r:id="rId143"/>
    <p:sldId id="1893" r:id="rId144"/>
    <p:sldId id="1894" r:id="rId145"/>
    <p:sldId id="1685" r:id="rId146"/>
    <p:sldId id="1895" r:id="rId147"/>
    <p:sldId id="1896" r:id="rId148"/>
    <p:sldId id="1897" r:id="rId149"/>
    <p:sldId id="1898" r:id="rId150"/>
    <p:sldId id="1686" r:id="rId151"/>
    <p:sldId id="1899" r:id="rId152"/>
    <p:sldId id="1900" r:id="rId153"/>
    <p:sldId id="1687" r:id="rId154"/>
    <p:sldId id="1902" r:id="rId155"/>
    <p:sldId id="1901" r:id="rId156"/>
    <p:sldId id="1903" r:id="rId157"/>
    <p:sldId id="1904" r:id="rId158"/>
    <p:sldId id="1905" r:id="rId159"/>
    <p:sldId id="1688" r:id="rId160"/>
    <p:sldId id="1906" r:id="rId161"/>
    <p:sldId id="1689" r:id="rId162"/>
    <p:sldId id="1907" r:id="rId163"/>
    <p:sldId id="1691" r:id="rId164"/>
    <p:sldId id="1909" r:id="rId165"/>
    <p:sldId id="1692" r:id="rId166"/>
    <p:sldId id="1908" r:id="rId167"/>
    <p:sldId id="1693" r:id="rId168"/>
    <p:sldId id="1910" r:id="rId169"/>
    <p:sldId id="1694" r:id="rId170"/>
    <p:sldId id="1911" r:id="rId171"/>
    <p:sldId id="1912" r:id="rId172"/>
    <p:sldId id="1913" r:id="rId173"/>
    <p:sldId id="1914" r:id="rId174"/>
    <p:sldId id="1425" r:id="rId175"/>
    <p:sldId id="1427" r:id="rId176"/>
    <p:sldId id="1429" r:id="rId177"/>
    <p:sldId id="1217" r:id="rId178"/>
    <p:sldId id="1220" r:id="rId179"/>
    <p:sldId id="1219" r:id="rId180"/>
    <p:sldId id="1222" r:id="rId181"/>
    <p:sldId id="1430" r:id="rId182"/>
    <p:sldId id="1431" r:id="rId183"/>
    <p:sldId id="1434" r:id="rId184"/>
    <p:sldId id="554" r:id="rId185"/>
    <p:sldId id="766" r:id="rId186"/>
    <p:sldId id="1435" r:id="rId187"/>
    <p:sldId id="589" r:id="rId188"/>
    <p:sldId id="1438" r:id="rId189"/>
    <p:sldId id="556" r:id="rId190"/>
    <p:sldId id="557" r:id="rId191"/>
    <p:sldId id="558" r:id="rId192"/>
    <p:sldId id="560" r:id="rId193"/>
    <p:sldId id="561" r:id="rId194"/>
    <p:sldId id="562" r:id="rId195"/>
    <p:sldId id="564" r:id="rId196"/>
    <p:sldId id="566" r:id="rId197"/>
    <p:sldId id="567" r:id="rId198"/>
    <p:sldId id="568" r:id="rId199"/>
    <p:sldId id="569" r:id="rId200"/>
    <p:sldId id="570" r:id="rId201"/>
    <p:sldId id="571" r:id="rId202"/>
    <p:sldId id="970" r:id="rId203"/>
    <p:sldId id="971" r:id="rId204"/>
    <p:sldId id="972" r:id="rId205"/>
    <p:sldId id="579" r:id="rId206"/>
    <p:sldId id="975" r:id="rId207"/>
    <p:sldId id="1440" r:id="rId208"/>
    <p:sldId id="1441" r:id="rId209"/>
    <p:sldId id="1442" r:id="rId210"/>
    <p:sldId id="1443" r:id="rId211"/>
    <p:sldId id="1445" r:id="rId212"/>
    <p:sldId id="1444" r:id="rId213"/>
    <p:sldId id="1446" r:id="rId214"/>
    <p:sldId id="1448" r:id="rId215"/>
    <p:sldId id="1449" r:id="rId216"/>
    <p:sldId id="1451" r:id="rId217"/>
    <p:sldId id="1452" r:id="rId218"/>
    <p:sldId id="1454" r:id="rId219"/>
    <p:sldId id="754" r:id="rId220"/>
    <p:sldId id="1457" r:id="rId221"/>
    <p:sldId id="1455" r:id="rId222"/>
    <p:sldId id="755" r:id="rId223"/>
    <p:sldId id="772" r:id="rId224"/>
    <p:sldId id="826" r:id="rId225"/>
    <p:sldId id="827" r:id="rId226"/>
    <p:sldId id="977" r:id="rId227"/>
    <p:sldId id="1620" r:id="rId228"/>
    <p:sldId id="1621" r:id="rId229"/>
    <p:sldId id="1927" r:id="rId230"/>
    <p:sldId id="1925" r:id="rId231"/>
    <p:sldId id="1928" r:id="rId232"/>
    <p:sldId id="1926" r:id="rId233"/>
    <p:sldId id="1929" r:id="rId234"/>
    <p:sldId id="1934" r:id="rId235"/>
    <p:sldId id="1935" r:id="rId236"/>
    <p:sldId id="1936" r:id="rId237"/>
    <p:sldId id="1937" r:id="rId238"/>
    <p:sldId id="1938" r:id="rId239"/>
    <p:sldId id="1939" r:id="rId240"/>
    <p:sldId id="1941" r:id="rId241"/>
    <p:sldId id="1940" r:id="rId242"/>
    <p:sldId id="1942" r:id="rId243"/>
    <p:sldId id="1943" r:id="rId244"/>
    <p:sldId id="1944" r:id="rId245"/>
    <p:sldId id="1945" r:id="rId246"/>
    <p:sldId id="1460" r:id="rId247"/>
    <p:sldId id="1534" r:id="rId248"/>
    <p:sldId id="1535" r:id="rId249"/>
    <p:sldId id="1536" r:id="rId250"/>
    <p:sldId id="1537" r:id="rId251"/>
    <p:sldId id="1538" r:id="rId252"/>
    <p:sldId id="1539" r:id="rId253"/>
    <p:sldId id="1540" r:id="rId254"/>
    <p:sldId id="1541" r:id="rId255"/>
    <p:sldId id="1542" r:id="rId256"/>
    <p:sldId id="1543" r:id="rId257"/>
    <p:sldId id="1544" r:id="rId258"/>
    <p:sldId id="1462" r:id="rId259"/>
    <p:sldId id="744" r:id="rId260"/>
  </p:sldIdLst>
  <p:sldSz cx="9144000" cy="6858000" type="screen4x3"/>
  <p:notesSz cx="9866313" cy="6735763"/>
  <p:defaultTextStyle>
    <a:defPPr>
      <a:defRPr lang="zh-TW"/>
    </a:defPPr>
    <a:lvl1pPr algn="l" rtl="0" eaLnBrk="0" fontAlgn="base">
      <a:lnSpc>
        <a:spcPct val="180000"/>
      </a:lnSpc>
      <a:spcBef>
        <a:spcPct val="20000"/>
      </a:spcBef>
      <a:spcAft>
        <a:spcPct val="0"/>
      </a:spcAft>
      <a:buClr>
        <a:schemeClr val="accent1"/>
      </a:buClr>
      <a:buFont typeface="Wingdings 2" pitchFamily="18" charset="2"/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1pPr>
    <a:lvl2pPr marL="457200" algn="l" rtl="0" eaLnBrk="0" fontAlgn="base">
      <a:lnSpc>
        <a:spcPct val="180000"/>
      </a:lnSpc>
      <a:spcBef>
        <a:spcPct val="20000"/>
      </a:spcBef>
      <a:spcAft>
        <a:spcPct val="0"/>
      </a:spcAft>
      <a:buClr>
        <a:schemeClr val="accent1"/>
      </a:buClr>
      <a:buFont typeface="Wingdings 2" pitchFamily="18" charset="2"/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2pPr>
    <a:lvl3pPr marL="914400" algn="l" rtl="0" eaLnBrk="0" fontAlgn="base">
      <a:lnSpc>
        <a:spcPct val="180000"/>
      </a:lnSpc>
      <a:spcBef>
        <a:spcPct val="20000"/>
      </a:spcBef>
      <a:spcAft>
        <a:spcPct val="0"/>
      </a:spcAft>
      <a:buClr>
        <a:schemeClr val="accent1"/>
      </a:buClr>
      <a:buFont typeface="Wingdings 2" pitchFamily="18" charset="2"/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3pPr>
    <a:lvl4pPr marL="1371600" algn="l" rtl="0" eaLnBrk="0" fontAlgn="base">
      <a:lnSpc>
        <a:spcPct val="180000"/>
      </a:lnSpc>
      <a:spcBef>
        <a:spcPct val="20000"/>
      </a:spcBef>
      <a:spcAft>
        <a:spcPct val="0"/>
      </a:spcAft>
      <a:buClr>
        <a:schemeClr val="accent1"/>
      </a:buClr>
      <a:buFont typeface="Wingdings 2" pitchFamily="18" charset="2"/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4pPr>
    <a:lvl5pPr marL="1828800" algn="l" rtl="0" eaLnBrk="0" fontAlgn="base">
      <a:lnSpc>
        <a:spcPct val="180000"/>
      </a:lnSpc>
      <a:spcBef>
        <a:spcPct val="20000"/>
      </a:spcBef>
      <a:spcAft>
        <a:spcPct val="0"/>
      </a:spcAft>
      <a:buClr>
        <a:schemeClr val="accent1"/>
      </a:buClr>
      <a:buFont typeface="Wingdings 2" pitchFamily="18" charset="2"/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mbria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33FF"/>
    <a:srgbClr val="008000"/>
    <a:srgbClr val="FF0000"/>
    <a:srgbClr val="6C96F4"/>
    <a:srgbClr val="6666FF"/>
    <a:srgbClr val="0095D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42" autoAdjust="0"/>
    <p:restoredTop sz="99297" autoAdjust="0"/>
  </p:normalViewPr>
  <p:slideViewPr>
    <p:cSldViewPr>
      <p:cViewPr>
        <p:scale>
          <a:sx n="90" d="100"/>
          <a:sy n="90" d="100"/>
        </p:scale>
        <p:origin x="-70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52"/>
    </p:cViewPr>
  </p:sorterViewPr>
  <p:notesViewPr>
    <p:cSldViewPr>
      <p:cViewPr varScale="1">
        <p:scale>
          <a:sx n="71" d="100"/>
          <a:sy n="71" d="100"/>
        </p:scale>
        <p:origin x="-1564" y="-80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38" Type="http://schemas.openxmlformats.org/officeDocument/2006/relationships/slide" Target="slides/slide125.xml"/><Relationship Id="rId159" Type="http://schemas.openxmlformats.org/officeDocument/2006/relationships/slide" Target="slides/slide146.xml"/><Relationship Id="rId170" Type="http://schemas.openxmlformats.org/officeDocument/2006/relationships/slide" Target="slides/slide157.xml"/><Relationship Id="rId191" Type="http://schemas.openxmlformats.org/officeDocument/2006/relationships/slide" Target="slides/slide178.xml"/><Relationship Id="rId205" Type="http://schemas.openxmlformats.org/officeDocument/2006/relationships/slide" Target="slides/slide192.xml"/><Relationship Id="rId226" Type="http://schemas.openxmlformats.org/officeDocument/2006/relationships/slide" Target="slides/slide213.xml"/><Relationship Id="rId247" Type="http://schemas.openxmlformats.org/officeDocument/2006/relationships/slide" Target="slides/slide234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53" Type="http://schemas.openxmlformats.org/officeDocument/2006/relationships/slide" Target="slides/slide40.xml"/><Relationship Id="rId74" Type="http://schemas.openxmlformats.org/officeDocument/2006/relationships/slide" Target="slides/slide61.xml"/><Relationship Id="rId128" Type="http://schemas.openxmlformats.org/officeDocument/2006/relationships/slide" Target="slides/slide115.xml"/><Relationship Id="rId149" Type="http://schemas.openxmlformats.org/officeDocument/2006/relationships/slide" Target="slides/slide13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2.xml"/><Relationship Id="rId160" Type="http://schemas.openxmlformats.org/officeDocument/2006/relationships/slide" Target="slides/slide147.xml"/><Relationship Id="rId181" Type="http://schemas.openxmlformats.org/officeDocument/2006/relationships/slide" Target="slides/slide168.xml"/><Relationship Id="rId216" Type="http://schemas.openxmlformats.org/officeDocument/2006/relationships/slide" Target="slides/slide203.xml"/><Relationship Id="rId237" Type="http://schemas.openxmlformats.org/officeDocument/2006/relationships/slide" Target="slides/slide224.xml"/><Relationship Id="rId258" Type="http://schemas.openxmlformats.org/officeDocument/2006/relationships/slide" Target="slides/slide245.xml"/><Relationship Id="rId22" Type="http://schemas.openxmlformats.org/officeDocument/2006/relationships/slide" Target="slides/slide9.xml"/><Relationship Id="rId43" Type="http://schemas.openxmlformats.org/officeDocument/2006/relationships/slide" Target="slides/slide30.xml"/><Relationship Id="rId64" Type="http://schemas.openxmlformats.org/officeDocument/2006/relationships/slide" Target="slides/slide51.xml"/><Relationship Id="rId118" Type="http://schemas.openxmlformats.org/officeDocument/2006/relationships/slide" Target="slides/slide105.xml"/><Relationship Id="rId139" Type="http://schemas.openxmlformats.org/officeDocument/2006/relationships/slide" Target="slides/slide126.xml"/><Relationship Id="rId85" Type="http://schemas.openxmlformats.org/officeDocument/2006/relationships/slide" Target="slides/slide72.xml"/><Relationship Id="rId150" Type="http://schemas.openxmlformats.org/officeDocument/2006/relationships/slide" Target="slides/slide137.xml"/><Relationship Id="rId171" Type="http://schemas.openxmlformats.org/officeDocument/2006/relationships/slide" Target="slides/slide158.xml"/><Relationship Id="rId192" Type="http://schemas.openxmlformats.org/officeDocument/2006/relationships/slide" Target="slides/slide179.xml"/><Relationship Id="rId206" Type="http://schemas.openxmlformats.org/officeDocument/2006/relationships/slide" Target="slides/slide193.xml"/><Relationship Id="rId227" Type="http://schemas.openxmlformats.org/officeDocument/2006/relationships/slide" Target="slides/slide214.xml"/><Relationship Id="rId248" Type="http://schemas.openxmlformats.org/officeDocument/2006/relationships/slide" Target="slides/slide235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20.xml"/><Relationship Id="rId108" Type="http://schemas.openxmlformats.org/officeDocument/2006/relationships/slide" Target="slides/slide95.xml"/><Relationship Id="rId129" Type="http://schemas.openxmlformats.org/officeDocument/2006/relationships/slide" Target="slides/slide116.xml"/><Relationship Id="rId54" Type="http://schemas.openxmlformats.org/officeDocument/2006/relationships/slide" Target="slides/slide41.xml"/><Relationship Id="rId75" Type="http://schemas.openxmlformats.org/officeDocument/2006/relationships/slide" Target="slides/slide62.xml"/><Relationship Id="rId96" Type="http://schemas.openxmlformats.org/officeDocument/2006/relationships/slide" Target="slides/slide83.xml"/><Relationship Id="rId140" Type="http://schemas.openxmlformats.org/officeDocument/2006/relationships/slide" Target="slides/slide127.xml"/><Relationship Id="rId161" Type="http://schemas.openxmlformats.org/officeDocument/2006/relationships/slide" Target="slides/slide148.xml"/><Relationship Id="rId182" Type="http://schemas.openxmlformats.org/officeDocument/2006/relationships/slide" Target="slides/slide169.xml"/><Relationship Id="rId217" Type="http://schemas.openxmlformats.org/officeDocument/2006/relationships/slide" Target="slides/slide204.xml"/><Relationship Id="rId6" Type="http://schemas.openxmlformats.org/officeDocument/2006/relationships/slideMaster" Target="slideMasters/slideMaster6.xml"/><Relationship Id="rId238" Type="http://schemas.openxmlformats.org/officeDocument/2006/relationships/slide" Target="slides/slide225.xml"/><Relationship Id="rId259" Type="http://schemas.openxmlformats.org/officeDocument/2006/relationships/slide" Target="slides/slide24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slide" Target="slides/slide106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slide" Target="slides/slide117.xml"/><Relationship Id="rId135" Type="http://schemas.openxmlformats.org/officeDocument/2006/relationships/slide" Target="slides/slide122.xml"/><Relationship Id="rId151" Type="http://schemas.openxmlformats.org/officeDocument/2006/relationships/slide" Target="slides/slide138.xml"/><Relationship Id="rId156" Type="http://schemas.openxmlformats.org/officeDocument/2006/relationships/slide" Target="slides/slide143.xml"/><Relationship Id="rId177" Type="http://schemas.openxmlformats.org/officeDocument/2006/relationships/slide" Target="slides/slide164.xml"/><Relationship Id="rId198" Type="http://schemas.openxmlformats.org/officeDocument/2006/relationships/slide" Target="slides/slide185.xml"/><Relationship Id="rId172" Type="http://schemas.openxmlformats.org/officeDocument/2006/relationships/slide" Target="slides/slide159.xml"/><Relationship Id="rId193" Type="http://schemas.openxmlformats.org/officeDocument/2006/relationships/slide" Target="slides/slide180.xml"/><Relationship Id="rId202" Type="http://schemas.openxmlformats.org/officeDocument/2006/relationships/slide" Target="slides/slide189.xml"/><Relationship Id="rId207" Type="http://schemas.openxmlformats.org/officeDocument/2006/relationships/slide" Target="slides/slide194.xml"/><Relationship Id="rId223" Type="http://schemas.openxmlformats.org/officeDocument/2006/relationships/slide" Target="slides/slide210.xml"/><Relationship Id="rId228" Type="http://schemas.openxmlformats.org/officeDocument/2006/relationships/slide" Target="slides/slide215.xml"/><Relationship Id="rId244" Type="http://schemas.openxmlformats.org/officeDocument/2006/relationships/slide" Target="slides/slide231.xml"/><Relationship Id="rId249" Type="http://schemas.openxmlformats.org/officeDocument/2006/relationships/slide" Target="slides/slide236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260" Type="http://schemas.openxmlformats.org/officeDocument/2006/relationships/slide" Target="slides/slide247.xml"/><Relationship Id="rId265" Type="http://schemas.openxmlformats.org/officeDocument/2006/relationships/theme" Target="theme/theme1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slide" Target="slides/slide107.xml"/><Relationship Id="rId125" Type="http://schemas.openxmlformats.org/officeDocument/2006/relationships/slide" Target="slides/slide112.xml"/><Relationship Id="rId141" Type="http://schemas.openxmlformats.org/officeDocument/2006/relationships/slide" Target="slides/slide128.xml"/><Relationship Id="rId146" Type="http://schemas.openxmlformats.org/officeDocument/2006/relationships/slide" Target="slides/slide133.xml"/><Relationship Id="rId167" Type="http://schemas.openxmlformats.org/officeDocument/2006/relationships/slide" Target="slides/slide154.xml"/><Relationship Id="rId188" Type="http://schemas.openxmlformats.org/officeDocument/2006/relationships/slide" Target="slides/slide17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162" Type="http://schemas.openxmlformats.org/officeDocument/2006/relationships/slide" Target="slides/slide149.xml"/><Relationship Id="rId183" Type="http://schemas.openxmlformats.org/officeDocument/2006/relationships/slide" Target="slides/slide170.xml"/><Relationship Id="rId213" Type="http://schemas.openxmlformats.org/officeDocument/2006/relationships/slide" Target="slides/slide200.xml"/><Relationship Id="rId218" Type="http://schemas.openxmlformats.org/officeDocument/2006/relationships/slide" Target="slides/slide205.xml"/><Relationship Id="rId234" Type="http://schemas.openxmlformats.org/officeDocument/2006/relationships/slide" Target="slides/slide221.xml"/><Relationship Id="rId239" Type="http://schemas.openxmlformats.org/officeDocument/2006/relationships/slide" Target="slides/slide22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50" Type="http://schemas.openxmlformats.org/officeDocument/2006/relationships/slide" Target="slides/slide237.xml"/><Relationship Id="rId255" Type="http://schemas.openxmlformats.org/officeDocument/2006/relationships/slide" Target="slides/slide242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131" Type="http://schemas.openxmlformats.org/officeDocument/2006/relationships/slide" Target="slides/slide118.xml"/><Relationship Id="rId136" Type="http://schemas.openxmlformats.org/officeDocument/2006/relationships/slide" Target="slides/slide123.xml"/><Relationship Id="rId157" Type="http://schemas.openxmlformats.org/officeDocument/2006/relationships/slide" Target="slides/slide144.xml"/><Relationship Id="rId178" Type="http://schemas.openxmlformats.org/officeDocument/2006/relationships/slide" Target="slides/slide16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52" Type="http://schemas.openxmlformats.org/officeDocument/2006/relationships/slide" Target="slides/slide139.xml"/><Relationship Id="rId173" Type="http://schemas.openxmlformats.org/officeDocument/2006/relationships/slide" Target="slides/slide160.xml"/><Relationship Id="rId194" Type="http://schemas.openxmlformats.org/officeDocument/2006/relationships/slide" Target="slides/slide181.xml"/><Relationship Id="rId199" Type="http://schemas.openxmlformats.org/officeDocument/2006/relationships/slide" Target="slides/slide186.xml"/><Relationship Id="rId203" Type="http://schemas.openxmlformats.org/officeDocument/2006/relationships/slide" Target="slides/slide190.xml"/><Relationship Id="rId208" Type="http://schemas.openxmlformats.org/officeDocument/2006/relationships/slide" Target="slides/slide195.xml"/><Relationship Id="rId229" Type="http://schemas.openxmlformats.org/officeDocument/2006/relationships/slide" Target="slides/slide216.xml"/><Relationship Id="rId19" Type="http://schemas.openxmlformats.org/officeDocument/2006/relationships/slide" Target="slides/slide6.xml"/><Relationship Id="rId224" Type="http://schemas.openxmlformats.org/officeDocument/2006/relationships/slide" Target="slides/slide211.xml"/><Relationship Id="rId240" Type="http://schemas.openxmlformats.org/officeDocument/2006/relationships/slide" Target="slides/slide227.xml"/><Relationship Id="rId245" Type="http://schemas.openxmlformats.org/officeDocument/2006/relationships/slide" Target="slides/slide232.xml"/><Relationship Id="rId261" Type="http://schemas.openxmlformats.org/officeDocument/2006/relationships/notesMaster" Target="notesMasters/notesMaster1.xml"/><Relationship Id="rId266" Type="http://schemas.openxmlformats.org/officeDocument/2006/relationships/tableStyles" Target="tableStyles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slide" Target="slides/slide113.xml"/><Relationship Id="rId147" Type="http://schemas.openxmlformats.org/officeDocument/2006/relationships/slide" Target="slides/slide134.xml"/><Relationship Id="rId168" Type="http://schemas.openxmlformats.org/officeDocument/2006/relationships/slide" Target="slides/slide1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slide" Target="slides/slide108.xml"/><Relationship Id="rId142" Type="http://schemas.openxmlformats.org/officeDocument/2006/relationships/slide" Target="slides/slide129.xml"/><Relationship Id="rId163" Type="http://schemas.openxmlformats.org/officeDocument/2006/relationships/slide" Target="slides/slide150.xml"/><Relationship Id="rId184" Type="http://schemas.openxmlformats.org/officeDocument/2006/relationships/slide" Target="slides/slide171.xml"/><Relationship Id="rId189" Type="http://schemas.openxmlformats.org/officeDocument/2006/relationships/slide" Target="slides/slide176.xml"/><Relationship Id="rId219" Type="http://schemas.openxmlformats.org/officeDocument/2006/relationships/slide" Target="slides/slide20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1.xml"/><Relationship Id="rId230" Type="http://schemas.openxmlformats.org/officeDocument/2006/relationships/slide" Target="slides/slide217.xml"/><Relationship Id="rId235" Type="http://schemas.openxmlformats.org/officeDocument/2006/relationships/slide" Target="slides/slide222.xml"/><Relationship Id="rId251" Type="http://schemas.openxmlformats.org/officeDocument/2006/relationships/slide" Target="slides/slide238.xml"/><Relationship Id="rId256" Type="http://schemas.openxmlformats.org/officeDocument/2006/relationships/slide" Target="slides/slide24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137" Type="http://schemas.openxmlformats.org/officeDocument/2006/relationships/slide" Target="slides/slide124.xml"/><Relationship Id="rId158" Type="http://schemas.openxmlformats.org/officeDocument/2006/relationships/slide" Target="slides/slide14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32" Type="http://schemas.openxmlformats.org/officeDocument/2006/relationships/slide" Target="slides/slide119.xml"/><Relationship Id="rId153" Type="http://schemas.openxmlformats.org/officeDocument/2006/relationships/slide" Target="slides/slide140.xml"/><Relationship Id="rId174" Type="http://schemas.openxmlformats.org/officeDocument/2006/relationships/slide" Target="slides/slide161.xml"/><Relationship Id="rId179" Type="http://schemas.openxmlformats.org/officeDocument/2006/relationships/slide" Target="slides/slide166.xml"/><Relationship Id="rId195" Type="http://schemas.openxmlformats.org/officeDocument/2006/relationships/slide" Target="slides/slide182.xml"/><Relationship Id="rId209" Type="http://schemas.openxmlformats.org/officeDocument/2006/relationships/slide" Target="slides/slide196.xml"/><Relationship Id="rId190" Type="http://schemas.openxmlformats.org/officeDocument/2006/relationships/slide" Target="slides/slide177.xml"/><Relationship Id="rId204" Type="http://schemas.openxmlformats.org/officeDocument/2006/relationships/slide" Target="slides/slide191.xml"/><Relationship Id="rId220" Type="http://schemas.openxmlformats.org/officeDocument/2006/relationships/slide" Target="slides/slide207.xml"/><Relationship Id="rId225" Type="http://schemas.openxmlformats.org/officeDocument/2006/relationships/slide" Target="slides/slide212.xml"/><Relationship Id="rId241" Type="http://schemas.openxmlformats.org/officeDocument/2006/relationships/slide" Target="slides/slide228.xml"/><Relationship Id="rId246" Type="http://schemas.openxmlformats.org/officeDocument/2006/relationships/slide" Target="slides/slide233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slide" Target="slides/slide114.xml"/><Relationship Id="rId262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slide" Target="slides/slide109.xml"/><Relationship Id="rId143" Type="http://schemas.openxmlformats.org/officeDocument/2006/relationships/slide" Target="slides/slide130.xml"/><Relationship Id="rId148" Type="http://schemas.openxmlformats.org/officeDocument/2006/relationships/slide" Target="slides/slide135.xml"/><Relationship Id="rId164" Type="http://schemas.openxmlformats.org/officeDocument/2006/relationships/slide" Target="slides/slide151.xml"/><Relationship Id="rId169" Type="http://schemas.openxmlformats.org/officeDocument/2006/relationships/slide" Target="slides/slide156.xml"/><Relationship Id="rId185" Type="http://schemas.openxmlformats.org/officeDocument/2006/relationships/slide" Target="slides/slide17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67.xml"/><Relationship Id="rId210" Type="http://schemas.openxmlformats.org/officeDocument/2006/relationships/slide" Target="slides/slide197.xml"/><Relationship Id="rId215" Type="http://schemas.openxmlformats.org/officeDocument/2006/relationships/slide" Target="slides/slide202.xml"/><Relationship Id="rId236" Type="http://schemas.openxmlformats.org/officeDocument/2006/relationships/slide" Target="slides/slide223.xml"/><Relationship Id="rId257" Type="http://schemas.openxmlformats.org/officeDocument/2006/relationships/slide" Target="slides/slide244.xml"/><Relationship Id="rId26" Type="http://schemas.openxmlformats.org/officeDocument/2006/relationships/slide" Target="slides/slide13.xml"/><Relationship Id="rId231" Type="http://schemas.openxmlformats.org/officeDocument/2006/relationships/slide" Target="slides/slide218.xml"/><Relationship Id="rId252" Type="http://schemas.openxmlformats.org/officeDocument/2006/relationships/slide" Target="slides/slide239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33" Type="http://schemas.openxmlformats.org/officeDocument/2006/relationships/slide" Target="slides/slide120.xml"/><Relationship Id="rId154" Type="http://schemas.openxmlformats.org/officeDocument/2006/relationships/slide" Target="slides/slide141.xml"/><Relationship Id="rId175" Type="http://schemas.openxmlformats.org/officeDocument/2006/relationships/slide" Target="slides/slide162.xml"/><Relationship Id="rId196" Type="http://schemas.openxmlformats.org/officeDocument/2006/relationships/slide" Target="slides/slide183.xml"/><Relationship Id="rId200" Type="http://schemas.openxmlformats.org/officeDocument/2006/relationships/slide" Target="slides/slide187.xml"/><Relationship Id="rId16" Type="http://schemas.openxmlformats.org/officeDocument/2006/relationships/slide" Target="slides/slide3.xml"/><Relationship Id="rId221" Type="http://schemas.openxmlformats.org/officeDocument/2006/relationships/slide" Target="slides/slide208.xml"/><Relationship Id="rId242" Type="http://schemas.openxmlformats.org/officeDocument/2006/relationships/slide" Target="slides/slide229.xml"/><Relationship Id="rId263" Type="http://schemas.openxmlformats.org/officeDocument/2006/relationships/presProps" Target="presProps.xml"/><Relationship Id="rId37" Type="http://schemas.openxmlformats.org/officeDocument/2006/relationships/slide" Target="slides/slide24.xml"/><Relationship Id="rId58" Type="http://schemas.openxmlformats.org/officeDocument/2006/relationships/slide" Target="slides/slide45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slide" Target="slides/slide110.xml"/><Relationship Id="rId144" Type="http://schemas.openxmlformats.org/officeDocument/2006/relationships/slide" Target="slides/slide131.xml"/><Relationship Id="rId90" Type="http://schemas.openxmlformats.org/officeDocument/2006/relationships/slide" Target="slides/slide77.xml"/><Relationship Id="rId165" Type="http://schemas.openxmlformats.org/officeDocument/2006/relationships/slide" Target="slides/slide152.xml"/><Relationship Id="rId186" Type="http://schemas.openxmlformats.org/officeDocument/2006/relationships/slide" Target="slides/slide173.xml"/><Relationship Id="rId211" Type="http://schemas.openxmlformats.org/officeDocument/2006/relationships/slide" Target="slides/slide198.xml"/><Relationship Id="rId232" Type="http://schemas.openxmlformats.org/officeDocument/2006/relationships/slide" Target="slides/slide219.xml"/><Relationship Id="rId253" Type="http://schemas.openxmlformats.org/officeDocument/2006/relationships/slide" Target="slides/slide240.xml"/><Relationship Id="rId27" Type="http://schemas.openxmlformats.org/officeDocument/2006/relationships/slide" Target="slides/slide14.xml"/><Relationship Id="rId48" Type="http://schemas.openxmlformats.org/officeDocument/2006/relationships/slide" Target="slides/slide35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34" Type="http://schemas.openxmlformats.org/officeDocument/2006/relationships/slide" Target="slides/slide121.xml"/><Relationship Id="rId80" Type="http://schemas.openxmlformats.org/officeDocument/2006/relationships/slide" Target="slides/slide67.xml"/><Relationship Id="rId155" Type="http://schemas.openxmlformats.org/officeDocument/2006/relationships/slide" Target="slides/slide142.xml"/><Relationship Id="rId176" Type="http://schemas.openxmlformats.org/officeDocument/2006/relationships/slide" Target="slides/slide163.xml"/><Relationship Id="rId197" Type="http://schemas.openxmlformats.org/officeDocument/2006/relationships/slide" Target="slides/slide184.xml"/><Relationship Id="rId201" Type="http://schemas.openxmlformats.org/officeDocument/2006/relationships/slide" Target="slides/slide188.xml"/><Relationship Id="rId222" Type="http://schemas.openxmlformats.org/officeDocument/2006/relationships/slide" Target="slides/slide209.xml"/><Relationship Id="rId243" Type="http://schemas.openxmlformats.org/officeDocument/2006/relationships/slide" Target="slides/slide230.xml"/><Relationship Id="rId264" Type="http://schemas.openxmlformats.org/officeDocument/2006/relationships/viewProps" Target="viewProps.xml"/><Relationship Id="rId17" Type="http://schemas.openxmlformats.org/officeDocument/2006/relationships/slide" Target="slides/slide4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24" Type="http://schemas.openxmlformats.org/officeDocument/2006/relationships/slide" Target="slides/slide111.xml"/><Relationship Id="rId70" Type="http://schemas.openxmlformats.org/officeDocument/2006/relationships/slide" Target="slides/slide57.xml"/><Relationship Id="rId91" Type="http://schemas.openxmlformats.org/officeDocument/2006/relationships/slide" Target="slides/slide78.xml"/><Relationship Id="rId145" Type="http://schemas.openxmlformats.org/officeDocument/2006/relationships/slide" Target="slides/slide132.xml"/><Relationship Id="rId166" Type="http://schemas.openxmlformats.org/officeDocument/2006/relationships/slide" Target="slides/slide153.xml"/><Relationship Id="rId187" Type="http://schemas.openxmlformats.org/officeDocument/2006/relationships/slide" Target="slides/slide17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199.xml"/><Relationship Id="rId233" Type="http://schemas.openxmlformats.org/officeDocument/2006/relationships/slide" Target="slides/slide220.xml"/><Relationship Id="rId254" Type="http://schemas.openxmlformats.org/officeDocument/2006/relationships/slide" Target="slides/slide2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FAFFA0-134A-4C55-ABE7-69F8841FC09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A8C094-1C70-47C1-8AF1-41548406C0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872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0059" y="1"/>
            <a:ext cx="4273929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2AB158-4E13-48C9-A0CD-9A35AD83E70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8260" y="3200436"/>
            <a:ext cx="7892120" cy="30302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0059" y="6397620"/>
            <a:ext cx="4273929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584D65-19AC-4AB1-9B8D-30B0567A0A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5609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55E723-9418-4EB1-9C60-EC8436E3BDE0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C51CC-1D1B-4C28-AA42-65F2C6B029A9}" type="slidenum">
              <a:rPr lang="zh-TW" altLang="en-US"/>
              <a:pPr>
                <a:defRPr/>
              </a:pPr>
              <a:t>1</a:t>
            </a:fld>
            <a:endParaRPr lang="zh-TW" altLang="en-US"/>
          </a:p>
        </p:txBody>
      </p:sp>
      <p:sp>
        <p:nvSpPr>
          <p:cNvPr id="308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E9C5539-AF4F-44F3-9C85-5C13AA012A7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79749-2059-4BA2-952C-444803A51228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30925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4" name="投影片編號版面配置區 3"/>
          <p:cNvSpPr txBox="1">
            <a:spLocks noGrp="1"/>
          </p:cNvSpPr>
          <p:nvPr/>
        </p:nvSpPr>
        <p:spPr bwMode="auto">
          <a:xfrm>
            <a:off x="5590059" y="6397620"/>
            <a:ext cx="4273929" cy="3370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4BAD864A-BBB7-4B8D-83EB-C9FB42674373}" type="slidenum">
              <a:rPr kumimoji="0" lang="zh-TW" altLang="en-US" sz="1200">
                <a:latin typeface="+mn-lt"/>
                <a:ea typeface="+mn-ea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kumimoji="0" lang="zh-TW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2D768B-C999-48ED-943D-C6A09C6852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6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499E4-EAD2-41F3-A48A-997D4FAF6A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548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171D-9CBA-4D4A-A301-9FA8B06344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1449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92377-6E9B-44B9-818B-6C86F3C488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551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DC82-D9CE-4882-918F-920BA11757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2634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EBBA-0D60-47FC-87CB-1F7B17CA57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98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6C62-CFB1-471E-A8C8-4C42AFDE25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96639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5365-5507-44D7-ADC0-0A3883C4A4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906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B143-69F8-4B98-9C57-0267FCA382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028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2A8F-A5FE-4FAB-A886-F93192D38E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9627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88A0-DE17-40E6-BE5D-4613E27EE0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4704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07E0-7836-4CA9-92CE-786AEEF5C3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79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26C-0D5A-4274-8A32-FA2197EFDC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671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7B97B-81A2-4309-BC5F-D58B26F7C4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5110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DD596-883C-4F89-9146-DBB232993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5664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4431-7CA0-40FA-B77D-E5E55885FD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7823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FB02-E1DD-4219-85D9-075E638E29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0330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42EE-9877-444F-9662-19F45FDF54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481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D06-50B2-4BE0-B132-6C2BD63B6B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993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D0B1-C63F-405F-846D-5B5E36C2EE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5957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1AD0-C8FD-49F3-82AE-B783451BA9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3275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D799-A4D0-4077-B48A-E0524B1F2E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2810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D6E5-F9FE-4E07-97C2-44081FC183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21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5A960-B738-4EA0-86A6-ADFCC48C92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8637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C93D-E297-40BB-B871-EF7B275B0F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6770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CA74-01BE-47D8-A0AC-493EE640FF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186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AB47A-57FC-44EA-8A3B-47A5D918E4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220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EE40-1E14-44EE-AA21-7DD3798ECB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6467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C8B5-51A9-4D29-A2A8-C19346C99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8194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FE300-1723-4AE4-8632-B1F757F501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6634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8833-E61C-4E56-AC6F-5AF72C79DF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071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2259-3AB1-4923-B047-034B2BC9A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221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FAAAA-9647-4871-BA2F-B0B6B9B351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7125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CB04-7D8D-41E9-88DD-41BAEC24EE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24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11F7-EFF4-4888-8F13-37020C6806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7339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E603-3937-4949-B1E5-64EEECE8A5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0348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EDFF-6BF1-4D8B-B7C5-861758B6C5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1075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7EA7-119E-4E30-8170-278B04359A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198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1A22-FC36-4714-87BF-9EA7D517B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0013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4FAB-715A-416D-9236-76204C1B8A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2448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7FD1-1A41-476C-A1F4-E4445D9792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0553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A465-6AB8-4D81-857E-52FF17515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5444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A465-51DD-4663-B5FB-001BB6F0CD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7239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C227-BD05-4DED-BB27-760370AA94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012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EB42-AD6C-4C69-905C-9912262543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8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1B5D-6CD6-45A4-BB45-9B6A4020D2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9191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9C098-CC26-461C-A42D-468E3C87B8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49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2F44-ADA8-477C-AC10-18B5F0C6A5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869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7C7092-EC7A-4CD5-B702-D3BB6DC7481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38BF-4E1D-4023-9606-EE838A219B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46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EA315C9-C4FD-4109-9C94-3D57715ABF0F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0CDC-8A64-4992-A228-56020C07F2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52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58D308-6F42-4E68-9D84-71C696636BC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6E0F-D5C0-47E8-B406-2854617B3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32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52BF-A89B-4E0F-8A81-D4C07070BA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8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D4478-F24C-4143-9727-C1F27AAE5E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043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D8D8-D0DD-4082-91DE-FC21DE9319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542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8730-0EA0-41AB-AA88-AE5D57150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12A0-EEEF-4141-A3E9-E2A3213BD6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33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B33B-9165-4AAA-875C-D9ECD3AE31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96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7A31-9222-4096-85C2-0DA8CB9E2F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41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1604-C478-4C8A-85C3-D3AB171392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5481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992F-4896-476A-B3C1-0EADB3DDB3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998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E243-CC67-434B-991C-A9526C9E8F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125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CE3B3C-169D-4940-85D3-77DD566CA943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D309-CDE9-4892-A63A-B619DB1FF8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82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FBAA81-8544-4C3A-BCC5-30374CC2FA9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831D-96D7-4C42-BEC5-817B4CE663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16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77E9FE-2358-4273-8C55-E61D91DEDD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94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7175-EEAA-4069-9DF1-A31FA46B7E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046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1240-91CD-4B49-AA90-10F63A5C64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39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C0A1-6577-4C3D-AA27-D15A49B662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868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245D4-8D0F-42EF-8D72-72825A4641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038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C78698-E51E-478B-B553-06A7D68BDA8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4A62E3-2762-479C-A3E2-A8778A6F2B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624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3B4999-A049-4D2F-A7D1-94E2D8B2DC7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CEBC445-6631-4345-A554-7D658541B0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14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4F09E1-B86A-49C3-AA11-CEF63B4BAB5A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8EAC3F-3F48-481E-84C4-8FCD19F427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4233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87165AB-8FED-4FCB-BFF6-0FC706864F2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417F50-E341-4D9B-9D8F-3F3360A9AA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91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345B875-EE54-4051-BC26-D1DB01724CC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082E88-72CD-4521-9322-F8FF9C7DDD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091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F94166-8B5F-4FC8-835F-856B9ECCF0D8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0CBB23-16F8-45E5-9A10-FED5A9403B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9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F04C5B-A6B4-495E-8F1E-15EB208C2DB0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5DD7-3CBA-4B29-BB49-E11B55F582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747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53B81E-4D89-4171-89D1-2BEF9304764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4A9297-81D0-40DA-BDF8-31700F36F6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36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71F504-4C32-4997-A5EA-C14B0B295C5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58FA80-10BF-43E5-8E30-7A6123F060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7287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2962F5-B83B-4DCC-993C-151DA2E3D6D6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2E2E9F-3BB9-4D7E-A3C0-CCDC15A796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71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CBD8BA0-BBEA-4B43-B1E9-B4ACE1D720FE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081EC8-E48F-4083-BAF5-90226E87BD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86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3E4B9A-9A8F-4250-949F-46A95F97218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C28274-0F60-4D01-ACC9-74AC1C71D0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563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BD63CC-5EC5-4451-8CE0-AF0BB43B83C6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CF5366-4259-4617-B6E7-1489509F56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78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DDFB64-6139-439E-8488-8AAAB94EA494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EBE87F-5E53-473F-AB5C-06AF0B48AC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3958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78CB9F-A774-4730-86D5-8DC0020DCFA8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FB717C4-15C5-4EFA-A300-C3830E830E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7631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B7B4EA-A790-4F49-B70B-F091DE6A445C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3EE6E7F-B67E-4912-B1E8-F0CF799F40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9854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401E02-0A33-4D48-81F4-3FCEC62A899C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84A6BD-C45F-4248-9E73-046A010E47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153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D73B-7E2A-4BCD-96DC-C537D1AD1B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1819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C06DAC-0941-4199-953C-211F4F8068D6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F41E8F-FE71-42C9-BC99-2FB37FD4DC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154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235045-58EC-4944-8162-A424AF54C5BE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E0BE43-CCB0-47FB-84F7-3F5B9A3DF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626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38422B7-814D-4CDE-9360-9DD6181FB6A3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919A5D-1DA0-48F0-A9E7-770701E864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4852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B91054-94B9-4055-ADC5-44B7E4F0A87A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371F78-1E26-4ED8-9448-9B74BACC2C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129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04889C-87A2-43FE-B04C-0C19CBF3DE3F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2CE9C3-D14E-4F8A-81DF-54D8825ADD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7505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898905-9ED6-4F2F-8DF0-AD7BA780949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4A950A-A216-41D1-B616-42F742F6C0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582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1C1160-14D1-4A96-A61B-38B3D867D8B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3D212B-5CB8-4519-8BB5-85C821E0C0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54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56236E-25B9-404D-AC98-8741ACAAF79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6DBA61-A22D-4D37-8F83-9F4970E84B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888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5CD1E1-7727-46F9-9BE2-1C52623C742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2F8E595-82B7-41A4-88E8-E57DACE52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925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831801-D61F-44B5-A2D8-C4484D74908B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59A5112-F663-4BE9-8E1D-CB93C399E2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69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DF8E-C4DF-4AFB-9C15-DA92FBCDB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613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B5D420-DB0A-4D33-880C-D083B05444DF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985B5F-5393-416C-A073-9BD5A29FB2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366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5C2981-9E83-4ED0-9B28-9A94A1161D44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E48E1B-0D62-457E-B4F2-D4853FADAA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834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62D1A5-91DD-412A-BC20-3CDFBF365D35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8DB8CC-01AE-41EA-A772-8308830FF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905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2DA5C3-D4B1-4ADC-B2E1-C37CEC70983C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Franklin Gothic Medium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0541BE-F20B-4E7B-AA5E-9620952581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560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A9F0-774A-401D-BEC5-DAE7E6A89C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2053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FACA-9A3A-437E-B706-5A4787AB8E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704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B219-1510-4108-8041-8E05E86C34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784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1FA6-2886-43A0-B043-20B22355AA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708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A1FD-93B6-4ECC-9182-F9A2E38F13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76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3BB4-3855-4499-AC14-E58AFD689D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7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1ACD-46A3-4E41-9C55-8DCB3AB8E1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6702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58C6-BE1A-48FF-A98D-05C809BBE3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1770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2495-7CBF-4D43-879B-BD33283B14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053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9758-D070-466A-BE54-5195A4A09C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253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0DE4-D8A3-445E-9385-EBEB43F161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9028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D08FC-C079-4CBE-BD69-76EB24F2FB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9485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DD41-E9C6-46AF-8ADD-32487B149E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129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B391-9BA7-4F75-AFEE-FE7E2DBA51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367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6A7E-A8E6-46AA-ADE6-27C821CA44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278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6D968-2730-4C0A-8FDB-D5E8F9D0B2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72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C204-4256-463B-9BA8-6861143011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5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E47630-547D-4B3A-B031-08C5967E96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10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8675-2711-44B0-AF6B-60AFFA8B3B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629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1B47-0581-4263-A3AD-AE23C128C1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227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AEC1-2A46-4998-BBCB-649C52C71A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5253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0F68-BF80-404C-BD4A-2724716437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0415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40F2-48F8-4CDE-AE87-281981D7AA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130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2644-55AA-4F2B-9CBC-E5148CB787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911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339C-5CBC-401D-B4A3-E9554D48E6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539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900D-9112-429C-98CB-836CB11F13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58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8B9C-FC7B-4EA6-990B-7C1253474A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788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60900" y="1719263"/>
            <a:ext cx="4127500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5E52-5BB1-4900-9628-3C6352B7EB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14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B65623-D3BB-45B3-ACE6-87039D71108B}" type="datetime1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800"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TW" altLang="en-US"/>
              <a:t>徐文濤老師製作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4EBE-B741-4838-8D84-A84D0479C8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18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0A17-B52D-425A-93AE-2A735CE13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355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CFFF-EE8D-46D3-A5BF-F2C2F093FB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8921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DCC0-4DD0-47AC-9809-EAF7B2F29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842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F23C-6020-42D5-A9BB-FC1CD2016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928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808F-0543-4AA4-9ECB-E7D9F132AC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0764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0E4D7-C895-4856-99E6-1DB3F2DD85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8622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86550" y="355600"/>
            <a:ext cx="2101850" cy="5770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81000" y="355600"/>
            <a:ext cx="6153150" cy="5770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8DF7-FBB7-4850-86F9-614B577DD9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5247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297C-CF85-4029-9B90-D895522591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956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9548C-D11E-44E3-8A08-D4AD1A8337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7459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8780-97EB-41CB-B260-E17F04558F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32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E22D6F-3BD7-4834-82D7-F4F871B6A8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2" r:id="rId1"/>
    <p:sldLayoutId id="2147486242" r:id="rId2"/>
    <p:sldLayoutId id="2147486353" r:id="rId3"/>
    <p:sldLayoutId id="2147486354" r:id="rId4"/>
    <p:sldLayoutId id="2147486243" r:id="rId5"/>
    <p:sldLayoutId id="2147486244" r:id="rId6"/>
    <p:sldLayoutId id="2147486355" r:id="rId7"/>
    <p:sldLayoutId id="2147486356" r:id="rId8"/>
    <p:sldLayoutId id="2147486357" r:id="rId9"/>
    <p:sldLayoutId id="2147486245" r:id="rId10"/>
    <p:sldLayoutId id="21474862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aramond" pitchFamily="18" charset="0"/>
          <a:ea typeface="標楷體" pitchFamily="65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1024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0628BBC9-E731-4386-972B-F8B4348A1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7" r:id="rId1"/>
    <p:sldLayoutId id="2147486298" r:id="rId2"/>
    <p:sldLayoutId id="2147486299" r:id="rId3"/>
    <p:sldLayoutId id="2147486300" r:id="rId4"/>
    <p:sldLayoutId id="2147486301" r:id="rId5"/>
    <p:sldLayoutId id="2147486302" r:id="rId6"/>
    <p:sldLayoutId id="2147486303" r:id="rId7"/>
    <p:sldLayoutId id="2147486304" r:id="rId8"/>
    <p:sldLayoutId id="2147486305" r:id="rId9"/>
    <p:sldLayoutId id="2147486306" r:id="rId10"/>
    <p:sldLayoutId id="214748630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6325AD6E-8118-4877-80DC-C56125CFD4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08" r:id="rId1"/>
    <p:sldLayoutId id="2147486309" r:id="rId2"/>
    <p:sldLayoutId id="2147486310" r:id="rId3"/>
    <p:sldLayoutId id="2147486311" r:id="rId4"/>
    <p:sldLayoutId id="2147486312" r:id="rId5"/>
    <p:sldLayoutId id="2147486313" r:id="rId6"/>
    <p:sldLayoutId id="2147486314" r:id="rId7"/>
    <p:sldLayoutId id="2147486315" r:id="rId8"/>
    <p:sldLayoutId id="2147486316" r:id="rId9"/>
    <p:sldLayoutId id="2147486317" r:id="rId10"/>
    <p:sldLayoutId id="21474863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331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768280A7-A9D2-4F50-8A70-6F197363A5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1434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BBA1D7C3-3175-4FCE-B153-3AAFAD5598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1" r:id="rId1"/>
    <p:sldLayoutId id="2147486342" r:id="rId2"/>
    <p:sldLayoutId id="2147486343" r:id="rId3"/>
    <p:sldLayoutId id="2147486344" r:id="rId4"/>
    <p:sldLayoutId id="2147486345" r:id="rId5"/>
    <p:sldLayoutId id="2147486346" r:id="rId6"/>
    <p:sldLayoutId id="2147486347" r:id="rId7"/>
    <p:sldLayoutId id="2147486348" r:id="rId8"/>
    <p:sldLayoutId id="2147486349" r:id="rId9"/>
    <p:sldLayoutId id="2147486350" r:id="rId10"/>
    <p:sldLayoutId id="21474863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1AA91A-DF0D-4CE2-8F6D-2F6A760872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7" r:id="rId1"/>
    <p:sldLayoutId id="2147486248" r:id="rId2"/>
    <p:sldLayoutId id="2147486249" r:id="rId3"/>
    <p:sldLayoutId id="2147486250" r:id="rId4"/>
    <p:sldLayoutId id="2147486358" r:id="rId5"/>
    <p:sldLayoutId id="2147486359" r:id="rId6"/>
    <p:sldLayoutId id="2147486360" r:id="rId7"/>
    <p:sldLayoutId id="2147486251" r:id="rId8"/>
    <p:sldLayoutId id="2147486252" r:id="rId9"/>
    <p:sldLayoutId id="2147486253" r:id="rId10"/>
    <p:sldLayoutId id="21474862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9451EA3-B543-4A50-99AF-8D21250A25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5" r:id="rId1"/>
    <p:sldLayoutId id="2147486256" r:id="rId2"/>
    <p:sldLayoutId id="2147486257" r:id="rId3"/>
    <p:sldLayoutId id="2147486258" r:id="rId4"/>
    <p:sldLayoutId id="2147486259" r:id="rId5"/>
    <p:sldLayoutId id="2147486361" r:id="rId6"/>
    <p:sldLayoutId id="2147486362" r:id="rId7"/>
    <p:sldLayoutId id="2147486260" r:id="rId8"/>
    <p:sldLayoutId id="2147486261" r:id="rId9"/>
    <p:sldLayoutId id="2147486262" r:id="rId10"/>
    <p:sldLayoutId id="21474862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8E376428-B833-4713-94BC-1D173CD0D922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8AF6B86F-11FB-4318-945D-F4FE47F068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3" r:id="rId1"/>
    <p:sldLayoutId id="2147486364" r:id="rId2"/>
    <p:sldLayoutId id="2147486365" r:id="rId3"/>
    <p:sldLayoutId id="2147486366" r:id="rId4"/>
    <p:sldLayoutId id="2147486367" r:id="rId5"/>
    <p:sldLayoutId id="2147486368" r:id="rId6"/>
    <p:sldLayoutId id="2147486369" r:id="rId7"/>
    <p:sldLayoutId id="2147486370" r:id="rId8"/>
    <p:sldLayoutId id="2147486371" r:id="rId9"/>
    <p:sldLayoutId id="2147486372" r:id="rId10"/>
    <p:sldLayoutId id="21474863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4CD75B-387C-4828-A73D-7869B0196064}" type="datetimeFigureOut">
              <a:rPr lang="en-US" altLang="zh-TW"/>
              <a:pPr>
                <a:defRPr/>
              </a:pPr>
              <a:t>10/29/2018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AD7BB7EE-6C8D-4BDC-BE8C-241EDBE491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7" name="Picture 8" descr="PPT底圖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1079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logo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042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375" r:id="rId2"/>
    <p:sldLayoutId id="2147486376" r:id="rId3"/>
    <p:sldLayoutId id="2147486377" r:id="rId4"/>
    <p:sldLayoutId id="2147486378" r:id="rId5"/>
    <p:sldLayoutId id="2147486379" r:id="rId6"/>
    <p:sldLayoutId id="2147486380" r:id="rId7"/>
    <p:sldLayoutId id="2147486381" r:id="rId8"/>
    <p:sldLayoutId id="2147486382" r:id="rId9"/>
    <p:sldLayoutId id="214748638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0E8CFA28-F14B-4630-A17A-31AEC2DB4EE1}" type="datetimeFigureOut">
              <a:rPr lang="zh-TW" altLang="en-US"/>
              <a:pPr>
                <a:defRPr/>
              </a:pPr>
              <a:t>2018/10/29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20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0EB0EC2-4EA7-467C-B6EB-5C06E94A19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4" r:id="rId1"/>
    <p:sldLayoutId id="2147486385" r:id="rId2"/>
    <p:sldLayoutId id="2147486386" r:id="rId3"/>
    <p:sldLayoutId id="2147486387" r:id="rId4"/>
    <p:sldLayoutId id="2147486388" r:id="rId5"/>
    <p:sldLayoutId id="2147486389" r:id="rId6"/>
    <p:sldLayoutId id="2147486390" r:id="rId7"/>
    <p:sldLayoutId id="2147486391" r:id="rId8"/>
    <p:sldLayoutId id="214748639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4BC88240-0D7B-47B3-9DC8-7FAF68A075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19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923BD748-9666-43EA-9604-B05222094A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sz="1800" dirty="0"/>
          </a:p>
        </p:txBody>
      </p:sp>
      <p:sp>
        <p:nvSpPr>
          <p:cNvPr id="9220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55600"/>
            <a:ext cx="838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719263"/>
            <a:ext cx="8407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100">
                <a:solidFill>
                  <a:schemeClr val="tx2"/>
                </a:solidFill>
                <a:latin typeface="Franklin Gothic Medium" pitchFamily="34" charset="0"/>
                <a:ea typeface="+mn-ea"/>
              </a:defRPr>
            </a:lvl1pPr>
          </a:lstStyle>
          <a:p>
            <a:pPr>
              <a:defRPr/>
            </a:pPr>
            <a:fld id="{02F6D304-2ABD-4ED3-870C-235F41BA10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6" r:id="rId1"/>
    <p:sldLayoutId id="2147486287" r:id="rId2"/>
    <p:sldLayoutId id="2147486288" r:id="rId3"/>
    <p:sldLayoutId id="2147486289" r:id="rId4"/>
    <p:sldLayoutId id="2147486290" r:id="rId5"/>
    <p:sldLayoutId id="2147486291" r:id="rId6"/>
    <p:sldLayoutId id="2147486292" r:id="rId7"/>
    <p:sldLayoutId id="2147486293" r:id="rId8"/>
    <p:sldLayoutId id="2147486294" r:id="rId9"/>
    <p:sldLayoutId id="2147486295" r:id="rId10"/>
    <p:sldLayoutId id="214748629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新細明體" pitchFamily="18" charset="-12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kumimoji="1" sz="20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2"/>
          </a:solidFill>
          <a:latin typeface="+mn-lt"/>
          <a:ea typeface="+mn-ea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Wingdings" pitchFamily="2" charset="2"/>
        <a:buChar char="§"/>
        <a:defRPr kumimoji="1" sz="1600">
          <a:solidFill>
            <a:schemeClr val="tx2"/>
          </a:solidFill>
          <a:latin typeface="+mn-lt"/>
          <a:ea typeface="+mn-ea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Wingdings" pitchFamily="2" charset="2"/>
        <a:buChar char="§"/>
        <a:defRPr kumimoji="1" sz="1400">
          <a:solidFill>
            <a:schemeClr val="tx2"/>
          </a:solidFill>
          <a:latin typeface="+mn-lt"/>
          <a:ea typeface="+mn-ea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5pPr>
      <a:lvl6pPr marL="17367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6pPr>
      <a:lvl7pPr marL="21939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7pPr>
      <a:lvl8pPr marL="26511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8pPr>
      <a:lvl9pPr marL="3108325" indent="-182563" algn="l" rtl="0" fontAlgn="base">
        <a:spcBef>
          <a:spcPct val="20000"/>
        </a:spcBef>
        <a:spcAft>
          <a:spcPct val="0"/>
        </a:spcAft>
        <a:buClr>
          <a:srgbClr val="506E94"/>
        </a:buClr>
        <a:buFont typeface="Wingdings" pitchFamily="2" charset="2"/>
        <a:buChar char="§"/>
        <a:defRPr kumimoji="1" sz="13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6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5.png"/><Relationship Id="rId5" Type="http://schemas.openxmlformats.org/officeDocument/2006/relationships/image" Target="../media/image125.png"/><Relationship Id="rId4" Type="http://schemas.openxmlformats.org/officeDocument/2006/relationships/slide" Target="slide6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6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png"/><Relationship Id="rId5" Type="http://schemas.openxmlformats.org/officeDocument/2006/relationships/image" Target="../media/image125.png"/><Relationship Id="rId4" Type="http://schemas.openxmlformats.org/officeDocument/2006/relationships/slide" Target="slide6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7.png"/><Relationship Id="rId5" Type="http://schemas.openxmlformats.org/officeDocument/2006/relationships/image" Target="../media/image125.png"/><Relationship Id="rId4" Type="http://schemas.openxmlformats.org/officeDocument/2006/relationships/slide" Target="slide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slide" Target="slide70.xml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png"/><Relationship Id="rId5" Type="http://schemas.openxmlformats.org/officeDocument/2006/relationships/image" Target="../media/image125.png"/><Relationship Id="rId4" Type="http://schemas.openxmlformats.org/officeDocument/2006/relationships/slide" Target="slide7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25.png"/><Relationship Id="rId5" Type="http://schemas.openxmlformats.org/officeDocument/2006/relationships/slide" Target="slide75.xml"/><Relationship Id="rId4" Type="http://schemas.openxmlformats.org/officeDocument/2006/relationships/image" Target="../media/image1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png"/><Relationship Id="rId5" Type="http://schemas.openxmlformats.org/officeDocument/2006/relationships/image" Target="../media/image125.png"/><Relationship Id="rId4" Type="http://schemas.openxmlformats.org/officeDocument/2006/relationships/slide" Target="slide76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7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25.png"/><Relationship Id="rId5" Type="http://schemas.openxmlformats.org/officeDocument/2006/relationships/slide" Target="slide78.xml"/><Relationship Id="rId4" Type="http://schemas.openxmlformats.org/officeDocument/2006/relationships/image" Target="../media/image1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80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8.png"/><Relationship Id="rId5" Type="http://schemas.openxmlformats.org/officeDocument/2006/relationships/image" Target="../media/image125.png"/><Relationship Id="rId4" Type="http://schemas.openxmlformats.org/officeDocument/2006/relationships/slide" Target="slide8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25.png"/><Relationship Id="rId5" Type="http://schemas.openxmlformats.org/officeDocument/2006/relationships/slide" Target="slide82.xml"/><Relationship Id="rId4" Type="http://schemas.openxmlformats.org/officeDocument/2006/relationships/image" Target="../media/image4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8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6.png"/><Relationship Id="rId5" Type="http://schemas.openxmlformats.org/officeDocument/2006/relationships/image" Target="../media/image125.png"/><Relationship Id="rId4" Type="http://schemas.openxmlformats.org/officeDocument/2006/relationships/slide" Target="slide8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25.png"/><Relationship Id="rId4" Type="http://schemas.openxmlformats.org/officeDocument/2006/relationships/slide" Target="slide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6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6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0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7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8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25.png"/><Relationship Id="rId4" Type="http://schemas.openxmlformats.org/officeDocument/2006/relationships/slide" Target="slide8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2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5.png"/><Relationship Id="rId5" Type="http://schemas.openxmlformats.org/officeDocument/2006/relationships/image" Target="../media/image125.png"/><Relationship Id="rId4" Type="http://schemas.openxmlformats.org/officeDocument/2006/relationships/slide" Target="slide7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25.png"/><Relationship Id="rId4" Type="http://schemas.openxmlformats.org/officeDocument/2006/relationships/slide" Target="slide7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2.png"/><Relationship Id="rId5" Type="http://schemas.openxmlformats.org/officeDocument/2006/relationships/slide" Target="slide86.xml"/><Relationship Id="rId4" Type="http://schemas.openxmlformats.org/officeDocument/2006/relationships/image" Target="../media/image13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65.xml.rels><?xml version="1.0" encoding="UTF-8" standalone="yes"?>
<Relationships xmlns="http://schemas.openxmlformats.org/package/2006/relationships"><Relationship Id="rId8" Type="http://schemas.openxmlformats.org/officeDocument/2006/relationships/slide" Target="slide170.xml"/><Relationship Id="rId3" Type="http://schemas.openxmlformats.org/officeDocument/2006/relationships/slide" Target="slide166.xml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169.xml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3.png"/><Relationship Id="rId4" Type="http://schemas.openxmlformats.org/officeDocument/2006/relationships/slide" Target="slide1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3.png"/><Relationship Id="rId4" Type="http://schemas.openxmlformats.org/officeDocument/2006/relationships/slide" Target="slide165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wmf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9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20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20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35.png"/><Relationship Id="rId4" Type="http://schemas.openxmlformats.org/officeDocument/2006/relationships/image" Target="../media/image8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3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13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4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24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slide" Target="slide24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hyperlink" Target="http://hk.chiculture.net/0404/html/index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hyperlink" Target="http://chincenter.fg.tp.edu.tw/~literature/main/home/tw/column_edit.php?id=12&amp;page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CSuMwAOQy0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www.youtube.com/watch?v=cwz24rsOgHQ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2.&#32752;&#26519;&#21543;&#20316;&#32773;&#21205;&#30059;&#9472;&#21496;&#39340;&#36983;.wmv" TargetMode="External"/><Relationship Id="rId4" Type="http://schemas.openxmlformats.org/officeDocument/2006/relationships/slide" Target="slide4.xml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1.png"/><Relationship Id="rId4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slide" Target="slide4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image" Target="../media/image23.jpeg"/><Relationship Id="rId4" Type="http://schemas.openxmlformats.org/officeDocument/2006/relationships/slide" Target="slide4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slide" Target="slide51.xml"/><Relationship Id="rId7" Type="http://schemas.openxmlformats.org/officeDocument/2006/relationships/slide" Target="slide5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54.xml"/><Relationship Id="rId10" Type="http://schemas.openxmlformats.org/officeDocument/2006/relationships/image" Target="../media/image8.png"/><Relationship Id="rId4" Type="http://schemas.openxmlformats.org/officeDocument/2006/relationships/image" Target="../media/image23.jpeg"/><Relationship Id="rId9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56.xml"/><Relationship Id="rId7" Type="http://schemas.openxmlformats.org/officeDocument/2006/relationships/slide" Target="slide4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57.xml"/><Relationship Id="rId4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slide" Target="slide63.xml"/><Relationship Id="rId7" Type="http://schemas.openxmlformats.org/officeDocument/2006/relationships/slide" Target="slide6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60.xml"/><Relationship Id="rId11" Type="http://schemas.openxmlformats.org/officeDocument/2006/relationships/image" Target="../media/image8.png"/><Relationship Id="rId5" Type="http://schemas.openxmlformats.org/officeDocument/2006/relationships/slide" Target="slide64.xml"/><Relationship Id="rId10" Type="http://schemas.openxmlformats.org/officeDocument/2006/relationships/slide" Target="slide44.xml"/><Relationship Id="rId4" Type="http://schemas.openxmlformats.org/officeDocument/2006/relationships/image" Target="../media/image23.jpeg"/><Relationship Id="rId9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4.xml"/><Relationship Id="rId13" Type="http://schemas.openxmlformats.org/officeDocument/2006/relationships/slide" Target="slide246.xml"/><Relationship Id="rId3" Type="http://schemas.openxmlformats.org/officeDocument/2006/relationships/image" Target="../media/image12.jpeg"/><Relationship Id="rId7" Type="http://schemas.openxmlformats.org/officeDocument/2006/relationships/slide" Target="slide162.xml"/><Relationship Id="rId12" Type="http://schemas.openxmlformats.org/officeDocument/2006/relationships/slide" Target="slide2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5.xml"/><Relationship Id="rId11" Type="http://schemas.openxmlformats.org/officeDocument/2006/relationships/slide" Target="slide206.xml"/><Relationship Id="rId5" Type="http://schemas.openxmlformats.org/officeDocument/2006/relationships/slide" Target="slide39.xml"/><Relationship Id="rId10" Type="http://schemas.openxmlformats.org/officeDocument/2006/relationships/slide" Target="slide176.xml"/><Relationship Id="rId4" Type="http://schemas.openxmlformats.org/officeDocument/2006/relationships/slide" Target="slide6.xml"/><Relationship Id="rId9" Type="http://schemas.openxmlformats.org/officeDocument/2006/relationships/slide" Target="slide17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8.png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6" Type="http://schemas.openxmlformats.org/officeDocument/2006/relationships/slide" Target="slide4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png"/><Relationship Id="rId4" Type="http://schemas.openxmlformats.org/officeDocument/2006/relationships/slide" Target="slide4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85.xml"/><Relationship Id="rId3" Type="http://schemas.openxmlformats.org/officeDocument/2006/relationships/slide" Target="slide66.xml"/><Relationship Id="rId7" Type="http://schemas.openxmlformats.org/officeDocument/2006/relationships/slide" Target="slide8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77.xml"/><Relationship Id="rId5" Type="http://schemas.openxmlformats.org/officeDocument/2006/relationships/slide" Target="slide74.xml"/><Relationship Id="rId10" Type="http://schemas.openxmlformats.org/officeDocument/2006/relationships/image" Target="../media/image13.png"/><Relationship Id="rId4" Type="http://schemas.openxmlformats.org/officeDocument/2006/relationships/slide" Target="slide69.xml"/><Relationship Id="rId9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slide" Target="slide103.xml"/><Relationship Id="rId21" Type="http://schemas.openxmlformats.org/officeDocument/2006/relationships/image" Target="../media/image38.png"/><Relationship Id="rId7" Type="http://schemas.openxmlformats.org/officeDocument/2006/relationships/slide" Target="slide104.xml"/><Relationship Id="rId12" Type="http://schemas.openxmlformats.org/officeDocument/2006/relationships/image" Target="../media/image32.png"/><Relationship Id="rId17" Type="http://schemas.openxmlformats.org/officeDocument/2006/relationships/slide" Target="slide88.xml"/><Relationship Id="rId2" Type="http://schemas.openxmlformats.org/officeDocument/2006/relationships/image" Target="../media/image7.jpe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8.png"/><Relationship Id="rId5" Type="http://schemas.openxmlformats.org/officeDocument/2006/relationships/image" Target="../media/image26.png"/><Relationship Id="rId15" Type="http://schemas.openxmlformats.org/officeDocument/2006/relationships/slide" Target="slide87.xml"/><Relationship Id="rId23" Type="http://schemas.openxmlformats.org/officeDocument/2006/relationships/slide" Target="slide67.xml"/><Relationship Id="rId10" Type="http://schemas.openxmlformats.org/officeDocument/2006/relationships/image" Target="../media/image30.png"/><Relationship Id="rId19" Type="http://schemas.openxmlformats.org/officeDocument/2006/relationships/slide" Target="slide130.xml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8.png"/><Relationship Id="rId18" Type="http://schemas.openxmlformats.org/officeDocument/2006/relationships/image" Target="../media/image17.png"/><Relationship Id="rId3" Type="http://schemas.openxmlformats.org/officeDocument/2006/relationships/slide" Target="slide106.xml"/><Relationship Id="rId7" Type="http://schemas.openxmlformats.org/officeDocument/2006/relationships/image" Target="../media/image42.png"/><Relationship Id="rId12" Type="http://schemas.openxmlformats.org/officeDocument/2006/relationships/slide" Target="slide68.xml"/><Relationship Id="rId17" Type="http://schemas.openxmlformats.org/officeDocument/2006/relationships/image" Target="../media/image34.png"/><Relationship Id="rId2" Type="http://schemas.openxmlformats.org/officeDocument/2006/relationships/image" Target="../media/image7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6.xml"/><Relationship Id="rId6" Type="http://schemas.openxmlformats.org/officeDocument/2006/relationships/slide" Target="slide105.xml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5" Type="http://schemas.openxmlformats.org/officeDocument/2006/relationships/image" Target="../media/image37.png"/><Relationship Id="rId10" Type="http://schemas.openxmlformats.org/officeDocument/2006/relationships/image" Target="../media/image1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slide" Target="slide13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65.xml"/><Relationship Id="rId3" Type="http://schemas.openxmlformats.org/officeDocument/2006/relationships/slide" Target="slide107.xml"/><Relationship Id="rId7" Type="http://schemas.openxmlformats.org/officeDocument/2006/relationships/slide" Target="slide132.xml"/><Relationship Id="rId12" Type="http://schemas.openxmlformats.org/officeDocument/2006/relationships/image" Target="../media/image8.png"/><Relationship Id="rId17" Type="http://schemas.openxmlformats.org/officeDocument/2006/relationships/image" Target="../media/image51.png"/><Relationship Id="rId2" Type="http://schemas.openxmlformats.org/officeDocument/2006/relationships/image" Target="../media/image7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8.png"/><Relationship Id="rId11" Type="http://schemas.openxmlformats.org/officeDocument/2006/relationships/slide" Target="slide69.xml"/><Relationship Id="rId5" Type="http://schemas.openxmlformats.org/officeDocument/2006/relationships/image" Target="../media/image47.png"/><Relationship Id="rId1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46.png"/><Relationship Id="rId9" Type="http://schemas.openxmlformats.org/officeDocument/2006/relationships/image" Target="../media/image33.png"/><Relationship Id="rId1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36.png"/><Relationship Id="rId18" Type="http://schemas.openxmlformats.org/officeDocument/2006/relationships/image" Target="../media/image34.png"/><Relationship Id="rId3" Type="http://schemas.openxmlformats.org/officeDocument/2006/relationships/slide" Target="slide70.xml"/><Relationship Id="rId21" Type="http://schemas.openxmlformats.org/officeDocument/2006/relationships/image" Target="../media/image57.png"/><Relationship Id="rId7" Type="http://schemas.openxmlformats.org/officeDocument/2006/relationships/image" Target="../media/image53.png"/><Relationship Id="rId12" Type="http://schemas.openxmlformats.org/officeDocument/2006/relationships/slide" Target="slide90.xml"/><Relationship Id="rId17" Type="http://schemas.openxmlformats.org/officeDocument/2006/relationships/image" Target="../media/image35.png"/><Relationship Id="rId2" Type="http://schemas.openxmlformats.org/officeDocument/2006/relationships/image" Target="../media/image7.jpeg"/><Relationship Id="rId16" Type="http://schemas.openxmlformats.org/officeDocument/2006/relationships/slide" Target="slide89.xml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2.png"/><Relationship Id="rId11" Type="http://schemas.openxmlformats.org/officeDocument/2006/relationships/image" Target="../media/image16.png"/><Relationship Id="rId5" Type="http://schemas.openxmlformats.org/officeDocument/2006/relationships/slide" Target="slide108.xml"/><Relationship Id="rId15" Type="http://schemas.openxmlformats.org/officeDocument/2006/relationships/image" Target="../media/image37.png"/><Relationship Id="rId23" Type="http://schemas.openxmlformats.org/officeDocument/2006/relationships/image" Target="../media/image33.png"/><Relationship Id="rId10" Type="http://schemas.openxmlformats.org/officeDocument/2006/relationships/image" Target="../media/image45.png"/><Relationship Id="rId19" Type="http://schemas.openxmlformats.org/officeDocument/2006/relationships/slide" Target="slide109.xml"/><Relationship Id="rId4" Type="http://schemas.openxmlformats.org/officeDocument/2006/relationships/image" Target="../media/image8.png"/><Relationship Id="rId9" Type="http://schemas.openxmlformats.org/officeDocument/2006/relationships/image" Target="../media/image55.png"/><Relationship Id="rId14" Type="http://schemas.openxmlformats.org/officeDocument/2006/relationships/slide" Target="slide133.xml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3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71.xml"/><Relationship Id="rId3" Type="http://schemas.openxmlformats.org/officeDocument/2006/relationships/slide" Target="slide110.xml"/><Relationship Id="rId7" Type="http://schemas.openxmlformats.org/officeDocument/2006/relationships/image" Target="../media/image61.png"/><Relationship Id="rId12" Type="http://schemas.openxmlformats.org/officeDocument/2006/relationships/image" Target="../media/image33.png"/><Relationship Id="rId2" Type="http://schemas.openxmlformats.org/officeDocument/2006/relationships/image" Target="../media/image7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0.png"/><Relationship Id="rId11" Type="http://schemas.openxmlformats.org/officeDocument/2006/relationships/image" Target="../media/image37.png"/><Relationship Id="rId5" Type="http://schemas.openxmlformats.org/officeDocument/2006/relationships/image" Target="../media/image59.png"/><Relationship Id="rId15" Type="http://schemas.openxmlformats.org/officeDocument/2006/relationships/image" Target="../media/image17.png"/><Relationship Id="rId10" Type="http://schemas.openxmlformats.org/officeDocument/2006/relationships/slide" Target="slide134.xml"/><Relationship Id="rId4" Type="http://schemas.openxmlformats.org/officeDocument/2006/relationships/image" Target="../media/image58.png"/><Relationship Id="rId9" Type="http://schemas.openxmlformats.org/officeDocument/2006/relationships/image" Target="../media/image45.png"/><Relationship Id="rId1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35.xml"/><Relationship Id="rId13" Type="http://schemas.openxmlformats.org/officeDocument/2006/relationships/slide" Target="slide159.xml"/><Relationship Id="rId3" Type="http://schemas.openxmlformats.org/officeDocument/2006/relationships/slide" Target="slide111.xml"/><Relationship Id="rId7" Type="http://schemas.openxmlformats.org/officeDocument/2006/relationships/image" Target="../media/image65.png"/><Relationship Id="rId12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4.png"/><Relationship Id="rId11" Type="http://schemas.openxmlformats.org/officeDocument/2006/relationships/slide" Target="slide72.xml"/><Relationship Id="rId5" Type="http://schemas.openxmlformats.org/officeDocument/2006/relationships/image" Target="../media/image63.png"/><Relationship Id="rId10" Type="http://schemas.openxmlformats.org/officeDocument/2006/relationships/image" Target="../media/image33.png"/><Relationship Id="rId4" Type="http://schemas.openxmlformats.org/officeDocument/2006/relationships/image" Target="../media/image62.png"/><Relationship Id="rId9" Type="http://schemas.openxmlformats.org/officeDocument/2006/relationships/image" Target="../media/image37.png"/><Relationship Id="rId1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37.png"/><Relationship Id="rId18" Type="http://schemas.openxmlformats.org/officeDocument/2006/relationships/slide" Target="slide73.xml"/><Relationship Id="rId3" Type="http://schemas.openxmlformats.org/officeDocument/2006/relationships/slide" Target="slide112.xml"/><Relationship Id="rId7" Type="http://schemas.openxmlformats.org/officeDocument/2006/relationships/image" Target="../media/image16.png"/><Relationship Id="rId12" Type="http://schemas.openxmlformats.org/officeDocument/2006/relationships/slide" Target="slide136.xml"/><Relationship Id="rId17" Type="http://schemas.openxmlformats.org/officeDocument/2006/relationships/slide" Target="slide161.xml"/><Relationship Id="rId2" Type="http://schemas.openxmlformats.org/officeDocument/2006/relationships/image" Target="../media/image7.jpeg"/><Relationship Id="rId16" Type="http://schemas.openxmlformats.org/officeDocument/2006/relationships/image" Target="../media/image66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slide" Target="slide113.xml"/><Relationship Id="rId15" Type="http://schemas.openxmlformats.org/officeDocument/2006/relationships/slide" Target="slide160.xml"/><Relationship Id="rId10" Type="http://schemas.openxmlformats.org/officeDocument/2006/relationships/image" Target="../media/image71.png"/><Relationship Id="rId19" Type="http://schemas.openxmlformats.org/officeDocument/2006/relationships/image" Target="../media/image8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Relationship Id="rId1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5.png"/><Relationship Id="rId3" Type="http://schemas.openxmlformats.org/officeDocument/2006/relationships/slide" Target="slide114.xml"/><Relationship Id="rId7" Type="http://schemas.openxmlformats.org/officeDocument/2006/relationships/image" Target="../media/image37.png"/><Relationship Id="rId12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slide" Target="slide137.xml"/><Relationship Id="rId11" Type="http://schemas.openxmlformats.org/officeDocument/2006/relationships/slide" Target="slide65.xml"/><Relationship Id="rId5" Type="http://schemas.openxmlformats.org/officeDocument/2006/relationships/image" Target="../media/image74.png"/><Relationship Id="rId10" Type="http://schemas.openxmlformats.org/officeDocument/2006/relationships/image" Target="../media/image8.png"/><Relationship Id="rId4" Type="http://schemas.openxmlformats.org/officeDocument/2006/relationships/image" Target="../media/image73.png"/><Relationship Id="rId9" Type="http://schemas.openxmlformats.org/officeDocument/2006/relationships/slide" Target="slide74.xml"/><Relationship Id="rId14" Type="http://schemas.openxmlformats.org/officeDocument/2006/relationships/image" Target="../media/image4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93.xml"/><Relationship Id="rId13" Type="http://schemas.openxmlformats.org/officeDocument/2006/relationships/image" Target="../media/image35.png"/><Relationship Id="rId3" Type="http://schemas.openxmlformats.org/officeDocument/2006/relationships/slide" Target="slide115.xml"/><Relationship Id="rId7" Type="http://schemas.openxmlformats.org/officeDocument/2006/relationships/image" Target="../media/image15.png"/><Relationship Id="rId12" Type="http://schemas.openxmlformats.org/officeDocument/2006/relationships/slide" Target="slide92.xml"/><Relationship Id="rId2" Type="http://schemas.openxmlformats.org/officeDocument/2006/relationships/image" Target="../media/image7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8.png"/><Relationship Id="rId11" Type="http://schemas.openxmlformats.org/officeDocument/2006/relationships/image" Target="../media/image37.png"/><Relationship Id="rId5" Type="http://schemas.openxmlformats.org/officeDocument/2006/relationships/image" Target="../media/image77.png"/><Relationship Id="rId15" Type="http://schemas.openxmlformats.org/officeDocument/2006/relationships/slide" Target="slide75.xml"/><Relationship Id="rId10" Type="http://schemas.openxmlformats.org/officeDocument/2006/relationships/slide" Target="slide138.xml"/><Relationship Id="rId4" Type="http://schemas.openxmlformats.org/officeDocument/2006/relationships/image" Target="../media/image76.png"/><Relationship Id="rId9" Type="http://schemas.openxmlformats.org/officeDocument/2006/relationships/image" Target="../media/image36.png"/><Relationship Id="rId1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81.png"/><Relationship Id="rId12" Type="http://schemas.openxmlformats.org/officeDocument/2006/relationships/slide" Target="slide139.xml"/><Relationship Id="rId17" Type="http://schemas.openxmlformats.org/officeDocument/2006/relationships/image" Target="../media/image34.png"/><Relationship Id="rId2" Type="http://schemas.openxmlformats.org/officeDocument/2006/relationships/image" Target="../media/image7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79.png"/><Relationship Id="rId15" Type="http://schemas.openxmlformats.org/officeDocument/2006/relationships/image" Target="../media/image8.png"/><Relationship Id="rId10" Type="http://schemas.openxmlformats.org/officeDocument/2006/relationships/image" Target="../media/image82.png"/><Relationship Id="rId4" Type="http://schemas.openxmlformats.org/officeDocument/2006/relationships/slide" Target="slide116.xml"/><Relationship Id="rId9" Type="http://schemas.openxmlformats.org/officeDocument/2006/relationships/slide" Target="slide117.xml"/><Relationship Id="rId1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77.xml"/><Relationship Id="rId3" Type="http://schemas.openxmlformats.org/officeDocument/2006/relationships/slide" Target="slide118.xml"/><Relationship Id="rId7" Type="http://schemas.openxmlformats.org/officeDocument/2006/relationships/image" Target="../media/image86.png"/><Relationship Id="rId12" Type="http://schemas.openxmlformats.org/officeDocument/2006/relationships/image" Target="../media/image37.png"/><Relationship Id="rId17" Type="http://schemas.openxmlformats.org/officeDocument/2006/relationships/image" Target="../media/image33.png"/><Relationship Id="rId2" Type="http://schemas.openxmlformats.org/officeDocument/2006/relationships/image" Target="../media/image7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5.png"/><Relationship Id="rId11" Type="http://schemas.openxmlformats.org/officeDocument/2006/relationships/slide" Target="slide140.xml"/><Relationship Id="rId5" Type="http://schemas.openxmlformats.org/officeDocument/2006/relationships/image" Target="../media/image85.png"/><Relationship Id="rId15" Type="http://schemas.openxmlformats.org/officeDocument/2006/relationships/slide" Target="slide65.xml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Relationship Id="rId1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37.png"/><Relationship Id="rId18" Type="http://schemas.openxmlformats.org/officeDocument/2006/relationships/image" Target="../media/image91.png"/><Relationship Id="rId3" Type="http://schemas.openxmlformats.org/officeDocument/2006/relationships/slide" Target="slide78.xml"/><Relationship Id="rId7" Type="http://schemas.openxmlformats.org/officeDocument/2006/relationships/slide" Target="slide119.xml"/><Relationship Id="rId12" Type="http://schemas.openxmlformats.org/officeDocument/2006/relationships/slide" Target="slide141.xml"/><Relationship Id="rId17" Type="http://schemas.openxmlformats.org/officeDocument/2006/relationships/image" Target="../media/image45.png"/><Relationship Id="rId2" Type="http://schemas.openxmlformats.org/officeDocument/2006/relationships/image" Target="../media/image7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6.png"/><Relationship Id="rId15" Type="http://schemas.openxmlformats.org/officeDocument/2006/relationships/image" Target="../media/image35.png"/><Relationship Id="rId10" Type="http://schemas.openxmlformats.org/officeDocument/2006/relationships/slide" Target="slide96.xml"/><Relationship Id="rId4" Type="http://schemas.openxmlformats.org/officeDocument/2006/relationships/image" Target="../media/image8.png"/><Relationship Id="rId9" Type="http://schemas.openxmlformats.org/officeDocument/2006/relationships/image" Target="../media/image90.png"/><Relationship Id="rId14" Type="http://schemas.openxmlformats.org/officeDocument/2006/relationships/slide" Target="slide9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37.png"/><Relationship Id="rId1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12" Type="http://schemas.openxmlformats.org/officeDocument/2006/relationships/slide" Target="slide142.xml"/><Relationship Id="rId17" Type="http://schemas.openxmlformats.org/officeDocument/2006/relationships/image" Target="../media/image97.png"/><Relationship Id="rId2" Type="http://schemas.openxmlformats.org/officeDocument/2006/relationships/image" Target="../media/image7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3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5" Type="http://schemas.openxmlformats.org/officeDocument/2006/relationships/image" Target="../media/image8.png"/><Relationship Id="rId10" Type="http://schemas.openxmlformats.org/officeDocument/2006/relationships/image" Target="../media/image95.png"/><Relationship Id="rId4" Type="http://schemas.openxmlformats.org/officeDocument/2006/relationships/slide" Target="slide120.xml"/><Relationship Id="rId9" Type="http://schemas.openxmlformats.org/officeDocument/2006/relationships/slide" Target="slide121.xml"/><Relationship Id="rId1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0.png"/><Relationship Id="rId3" Type="http://schemas.openxmlformats.org/officeDocument/2006/relationships/image" Target="../media/image15.png"/><Relationship Id="rId7" Type="http://schemas.openxmlformats.org/officeDocument/2006/relationships/slide" Target="slide143.xml"/><Relationship Id="rId12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9.png"/><Relationship Id="rId11" Type="http://schemas.openxmlformats.org/officeDocument/2006/relationships/image" Target="../media/image33.png"/><Relationship Id="rId5" Type="http://schemas.openxmlformats.org/officeDocument/2006/relationships/image" Target="../media/image98.png"/><Relationship Id="rId10" Type="http://schemas.openxmlformats.org/officeDocument/2006/relationships/image" Target="../media/image8.png"/><Relationship Id="rId4" Type="http://schemas.openxmlformats.org/officeDocument/2006/relationships/slide" Target="slide122.xml"/><Relationship Id="rId9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5" Type="http://schemas.openxmlformats.org/officeDocument/2006/relationships/image" Target="../media/image8.png"/><Relationship Id="rId10" Type="http://schemas.openxmlformats.org/officeDocument/2006/relationships/slide" Target="slide36.xml"/><Relationship Id="rId4" Type="http://schemas.openxmlformats.org/officeDocument/2006/relationships/slide" Target="slide9.xml"/><Relationship Id="rId9" Type="http://schemas.openxmlformats.org/officeDocument/2006/relationships/slide" Target="slide3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123.xml"/><Relationship Id="rId7" Type="http://schemas.openxmlformats.org/officeDocument/2006/relationships/slide" Target="slide144.xml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102.png"/><Relationship Id="rId10" Type="http://schemas.openxmlformats.org/officeDocument/2006/relationships/image" Target="../media/image8.png"/><Relationship Id="rId4" Type="http://schemas.openxmlformats.org/officeDocument/2006/relationships/image" Target="../media/image101.png"/><Relationship Id="rId9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" Target="slide145.xml"/><Relationship Id="rId7" Type="http://schemas.openxmlformats.org/officeDocument/2006/relationships/slide" Target="slide6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png"/><Relationship Id="rId5" Type="http://schemas.openxmlformats.org/officeDocument/2006/relationships/slide" Target="slide82.xml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100.xml"/><Relationship Id="rId18" Type="http://schemas.openxmlformats.org/officeDocument/2006/relationships/image" Target="../media/image35.png"/><Relationship Id="rId3" Type="http://schemas.openxmlformats.org/officeDocument/2006/relationships/slide" Target="slide83.xml"/><Relationship Id="rId21" Type="http://schemas.openxmlformats.org/officeDocument/2006/relationships/image" Target="../media/image33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17" Type="http://schemas.openxmlformats.org/officeDocument/2006/relationships/slide" Target="slide99.xml"/><Relationship Id="rId2" Type="http://schemas.openxmlformats.org/officeDocument/2006/relationships/image" Target="../media/image7.jpeg"/><Relationship Id="rId16" Type="http://schemas.openxmlformats.org/officeDocument/2006/relationships/image" Target="../media/image37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3.png"/><Relationship Id="rId11" Type="http://schemas.openxmlformats.org/officeDocument/2006/relationships/image" Target="../media/image106.png"/><Relationship Id="rId5" Type="http://schemas.openxmlformats.org/officeDocument/2006/relationships/slide" Target="slide124.xml"/><Relationship Id="rId15" Type="http://schemas.openxmlformats.org/officeDocument/2006/relationships/slide" Target="slide146.xml"/><Relationship Id="rId23" Type="http://schemas.openxmlformats.org/officeDocument/2006/relationships/image" Target="../media/image109.png"/><Relationship Id="rId10" Type="http://schemas.openxmlformats.org/officeDocument/2006/relationships/image" Target="../media/image45.png"/><Relationship Id="rId19" Type="http://schemas.openxmlformats.org/officeDocument/2006/relationships/slide" Target="slide151.xml"/><Relationship Id="rId4" Type="http://schemas.openxmlformats.org/officeDocument/2006/relationships/image" Target="../media/image8.png"/><Relationship Id="rId9" Type="http://schemas.openxmlformats.org/officeDocument/2006/relationships/image" Target="../media/image105.png"/><Relationship Id="rId14" Type="http://schemas.openxmlformats.org/officeDocument/2006/relationships/image" Target="../media/image36.png"/><Relationship Id="rId22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4.xml"/><Relationship Id="rId3" Type="http://schemas.openxmlformats.org/officeDocument/2006/relationships/slide" Target="slide126.xml"/><Relationship Id="rId7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7.png"/><Relationship Id="rId11" Type="http://schemas.openxmlformats.org/officeDocument/2006/relationships/image" Target="../media/image112.png"/><Relationship Id="rId5" Type="http://schemas.openxmlformats.org/officeDocument/2006/relationships/slide" Target="slide147.xml"/><Relationship Id="rId10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slide" Target="slide85.xml"/><Relationship Id="rId18" Type="http://schemas.openxmlformats.org/officeDocument/2006/relationships/image" Target="../media/image16.png"/><Relationship Id="rId3" Type="http://schemas.openxmlformats.org/officeDocument/2006/relationships/slide" Target="slide127.xml"/><Relationship Id="rId7" Type="http://schemas.openxmlformats.org/officeDocument/2006/relationships/image" Target="../media/image116.png"/><Relationship Id="rId12" Type="http://schemas.openxmlformats.org/officeDocument/2006/relationships/image" Target="../media/image33.png"/><Relationship Id="rId17" Type="http://schemas.openxmlformats.org/officeDocument/2006/relationships/image" Target="../media/image118.png"/><Relationship Id="rId2" Type="http://schemas.openxmlformats.org/officeDocument/2006/relationships/image" Target="../media/image7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15.png"/><Relationship Id="rId11" Type="http://schemas.openxmlformats.org/officeDocument/2006/relationships/image" Target="../media/image37.png"/><Relationship Id="rId5" Type="http://schemas.openxmlformats.org/officeDocument/2006/relationships/image" Target="../media/image114.png"/><Relationship Id="rId15" Type="http://schemas.openxmlformats.org/officeDocument/2006/relationships/slide" Target="slide65.xml"/><Relationship Id="rId10" Type="http://schemas.openxmlformats.org/officeDocument/2006/relationships/slide" Target="slide148.xml"/><Relationship Id="rId19" Type="http://schemas.openxmlformats.org/officeDocument/2006/relationships/image" Target="../media/image18.png"/><Relationship Id="rId4" Type="http://schemas.openxmlformats.org/officeDocument/2006/relationships/image" Target="../media/image113.png"/><Relationship Id="rId9" Type="http://schemas.openxmlformats.org/officeDocument/2006/relationships/image" Target="../media/image15.png"/><Relationship Id="rId14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5.png"/><Relationship Id="rId18" Type="http://schemas.openxmlformats.org/officeDocument/2006/relationships/image" Target="../media/image34.png"/><Relationship Id="rId3" Type="http://schemas.openxmlformats.org/officeDocument/2006/relationships/slide" Target="slide102.xml"/><Relationship Id="rId7" Type="http://schemas.openxmlformats.org/officeDocument/2006/relationships/slide" Target="slide101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image" Target="../media/image7.jpe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37.png"/><Relationship Id="rId11" Type="http://schemas.openxmlformats.org/officeDocument/2006/relationships/slide" Target="slide86.xml"/><Relationship Id="rId5" Type="http://schemas.openxmlformats.org/officeDocument/2006/relationships/slide" Target="slide149.xml"/><Relationship Id="rId15" Type="http://schemas.openxmlformats.org/officeDocument/2006/relationships/image" Target="../media/image119.png"/><Relationship Id="rId10" Type="http://schemas.openxmlformats.org/officeDocument/2006/relationships/image" Target="../media/image108.png"/><Relationship Id="rId4" Type="http://schemas.openxmlformats.org/officeDocument/2006/relationships/image" Target="../media/image36.png"/><Relationship Id="rId9" Type="http://schemas.openxmlformats.org/officeDocument/2006/relationships/slide" Target="slide155.xml"/><Relationship Id="rId14" Type="http://schemas.openxmlformats.org/officeDocument/2006/relationships/slide" Target="slide12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33.png"/><Relationship Id="rId18" Type="http://schemas.openxmlformats.org/officeDocument/2006/relationships/image" Target="../media/image13.png"/><Relationship Id="rId3" Type="http://schemas.openxmlformats.org/officeDocument/2006/relationships/slide" Target="slide129.xml"/><Relationship Id="rId7" Type="http://schemas.openxmlformats.org/officeDocument/2006/relationships/slide" Target="slide157.xml"/><Relationship Id="rId12" Type="http://schemas.openxmlformats.org/officeDocument/2006/relationships/image" Target="../media/image49.png"/><Relationship Id="rId17" Type="http://schemas.openxmlformats.org/officeDocument/2006/relationships/slide" Target="slide5.xml"/><Relationship Id="rId2" Type="http://schemas.openxmlformats.org/officeDocument/2006/relationships/image" Target="../media/image7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6.png"/><Relationship Id="rId11" Type="http://schemas.openxmlformats.org/officeDocument/2006/relationships/slide" Target="slide65.xml"/><Relationship Id="rId5" Type="http://schemas.openxmlformats.org/officeDocument/2006/relationships/image" Target="../media/image122.png"/><Relationship Id="rId15" Type="http://schemas.openxmlformats.org/officeDocument/2006/relationships/image" Target="../media/image123.png"/><Relationship Id="rId10" Type="http://schemas.openxmlformats.org/officeDocument/2006/relationships/image" Target="../media/image37.png"/><Relationship Id="rId4" Type="http://schemas.openxmlformats.org/officeDocument/2006/relationships/image" Target="../media/image121.png"/><Relationship Id="rId9" Type="http://schemas.openxmlformats.org/officeDocument/2006/relationships/slide" Target="slide150.xml"/><Relationship Id="rId14" Type="http://schemas.openxmlformats.org/officeDocument/2006/relationships/slide" Target="slide16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8.png"/><Relationship Id="rId5" Type="http://schemas.openxmlformats.org/officeDocument/2006/relationships/image" Target="../media/image125.png"/><Relationship Id="rId4" Type="http://schemas.openxmlformats.org/officeDocument/2006/relationships/slide" Target="slide6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6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" Target="slide38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png"/><Relationship Id="rId4" Type="http://schemas.openxmlformats.org/officeDocument/2006/relationships/slide" Target="slide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125.png"/><Relationship Id="rId4" Type="http://schemas.openxmlformats.org/officeDocument/2006/relationships/slide" Target="slide6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png"/><Relationship Id="rId4" Type="http://schemas.openxmlformats.org/officeDocument/2006/relationships/slide" Target="slide9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8.png"/><Relationship Id="rId5" Type="http://schemas.openxmlformats.org/officeDocument/2006/relationships/image" Target="../media/image125.png"/><Relationship Id="rId4" Type="http://schemas.openxmlformats.org/officeDocument/2006/relationships/slide" Target="slide7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7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8.png"/><Relationship Id="rId4" Type="http://schemas.openxmlformats.org/officeDocument/2006/relationships/slide" Target="slide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8.png"/><Relationship Id="rId4" Type="http://schemas.openxmlformats.org/officeDocument/2006/relationships/slide" Target="slide9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8.png"/><Relationship Id="rId5" Type="http://schemas.openxmlformats.org/officeDocument/2006/relationships/image" Target="../media/image125.png"/><Relationship Id="rId4" Type="http://schemas.openxmlformats.org/officeDocument/2006/relationships/slide" Target="slide7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25.png"/><Relationship Id="rId4" Type="http://schemas.openxmlformats.org/officeDocument/2006/relationships/slide" Target="slid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-36513" y="4868863"/>
            <a:ext cx="7869238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第二課</a:t>
            </a:r>
            <a:r>
              <a:rPr lang="zh-TW" alt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　</a:t>
            </a:r>
            <a:r>
              <a:rPr lang="zh-TW" altLang="en-US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鴻門宴</a:t>
            </a:r>
            <a:r>
              <a:rPr lang="zh-TW" alt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 </a:t>
            </a:r>
            <a:r>
              <a:rPr lang="en-US" altLang="zh-TW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/>
            </a:r>
            <a:br>
              <a:rPr lang="en-US" altLang="zh-TW" sz="6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</a:br>
            <a:endParaRPr lang="zh-TW" altLang="en-US" sz="66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588125" y="5475288"/>
            <a:ext cx="2376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kumimoji="0" lang="zh-TW" altLang="en-US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司馬遷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2263" y="620713"/>
            <a:ext cx="8713787" cy="5911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</a:rPr>
              <a:t>◆寫作背景</a:t>
            </a:r>
            <a:endParaRPr lang="zh-TW" altLang="en-US" sz="3200" b="1" dirty="0" smtClean="0">
              <a:latin typeface="標楷體" pitchFamily="65" charset="-120"/>
            </a:endParaRPr>
          </a:p>
          <a:p>
            <a:pPr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latin typeface="標楷體" pitchFamily="65" charset="-120"/>
              </a:rPr>
              <a:t>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「秦失其鹿，天下共逐之」，秦末失政，</a:t>
            </a:r>
          </a:p>
          <a:p>
            <a:pPr hangingPunct="1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陳涉起義，鬆動秦朝根基，群雄並起抗秦，秦亡之後，中原逐鹿，即以項羽、劉邦為首，展開一場風雲詭譎的爭霸戰局。西元前二○八年，項梁戰死，懷王派項羽等去救援被秦軍圍困的趙國，同時派劉邦領兵攻打函谷關。臨行時，懷王與諸將約定，誰先入關，便封為關中王。項羽在鉅鹿（在今河北）大敗秦軍，消滅了秦軍的主力，成就項羽之威名。同時，劉邦從黃河以南打進武關，攻下咸陽，秦王子嬰投降。</a:t>
            </a:r>
          </a:p>
        </p:txBody>
      </p:sp>
      <p:pic>
        <p:nvPicPr>
          <p:cNvPr id="66563" name="Picture 1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第五段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9748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先透過對話表現劉邦的窘迫、樊噲的見識過人、張良的細心周延；再透過敘事說明劉邦返回霸上的過程，也顯見劉邦在倉促狼狽之中仍不失鎮定。</a:t>
            </a:r>
          </a:p>
        </p:txBody>
      </p:sp>
      <p:pic>
        <p:nvPicPr>
          <p:cNvPr id="15974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第六段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0772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寫張良入內謝罪，范增暗責項羽，而劉邦歸營後誅殺內奸。</a:t>
            </a:r>
          </a:p>
        </p:txBody>
      </p:sp>
      <p:pic>
        <p:nvPicPr>
          <p:cNvPr id="16077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第六段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1796" name="Rectangle 3"/>
          <p:cNvSpPr>
            <a:spLocks/>
          </p:cNvSpPr>
          <p:nvPr/>
        </p:nvSpPr>
        <p:spPr bwMode="auto">
          <a:xfrm>
            <a:off x="-36513" y="908050"/>
            <a:ext cx="9109076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000">
                <a:solidFill>
                  <a:srgbClr val="000000"/>
                </a:solidFill>
              </a:rPr>
              <a:t>此段著重描寫劉邦走後，宴會上雙方的表現。張良鎮定從容，項羽不以為意，而范增則在動作、言語上流露憤怒與失望。段末以劉邦誅殺內奸作結，與宴會前的內容遙相呼應。</a:t>
            </a:r>
            <a:endParaRPr lang="zh-TW" altLang="en-US" sz="3000">
              <a:solidFill>
                <a:srgbClr val="000000"/>
              </a:solidFill>
            </a:endParaRPr>
          </a:p>
          <a:p>
            <a:pPr marL="425450" indent="-3810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000">
                <a:solidFill>
                  <a:srgbClr val="000000"/>
                </a:solidFill>
              </a:rPr>
              <a:t>張良與劉邦二者相較，張良地位低，其實由他殿後更危險，由此更可見張良的沉著鎮定足以化險為夷。</a:t>
            </a:r>
          </a:p>
          <a:p>
            <a:pPr marL="425450" indent="-3810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000">
                <a:solidFill>
                  <a:srgbClr val="000000"/>
                </a:solidFill>
              </a:rPr>
              <a:t>清郭嵩燾評論項羽說：「項羽本無經營天下心，始滅秦而分封諸侯，自王彭城，欲得保守鄉里而已。方與漢爭而遽引兵東歸，是其氣先餒，其心亦自解散，無復進取之志矣。所以速亡者，由是苟偷旦暮之心，本無遠略故也。」</a:t>
            </a:r>
          </a:p>
        </p:txBody>
      </p:sp>
      <p:pic>
        <p:nvPicPr>
          <p:cNvPr id="16179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1.楚軍：</a:t>
            </a:r>
            <a:r>
              <a:rPr lang="zh-TW" altLang="zh-TW">
                <a:latin typeface="標楷體" pitchFamily="65" charset="-120"/>
              </a:rPr>
              <a:t>指項羽軍隊。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2.坑：</a:t>
            </a:r>
            <a:r>
              <a:rPr lang="zh-TW" altLang="zh-TW">
                <a:latin typeface="標楷體" pitchFamily="65" charset="-120"/>
              </a:rPr>
              <a:t>活埋。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3.新安：</a:t>
            </a:r>
            <a:r>
              <a:rPr lang="zh-TW" altLang="zh-TW">
                <a:latin typeface="標楷體" pitchFamily="65" charset="-120"/>
              </a:rPr>
              <a:t>在今河南省新安縣。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4.行：</a:t>
            </a:r>
            <a:r>
              <a:rPr lang="zh-TW" altLang="zh-TW">
                <a:latin typeface="標楷體" pitchFamily="65" charset="-120"/>
              </a:rPr>
              <a:t>前進，指進軍。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/>
              <a:t>補注</a:t>
            </a:r>
            <a:r>
              <a:rPr lang="zh-TW" altLang="zh-TW" sz="2800"/>
              <a:t> </a:t>
            </a:r>
            <a:r>
              <a:rPr lang="zh-TW" altLang="zh-TW" sz="2800">
                <a:solidFill>
                  <a:srgbClr val="FF0000"/>
                </a:solidFill>
              </a:rPr>
              <a:t>一說「將要」。</a:t>
            </a:r>
            <a:endParaRPr lang="zh-TW" altLang="zh-TW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5.略定：</a:t>
            </a:r>
            <a:r>
              <a:rPr lang="zh-TW" altLang="zh-TW">
                <a:latin typeface="標楷體" pitchFamily="65" charset="-120"/>
              </a:rPr>
              <a:t>攻取平定。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/>
              <a:t>補注</a:t>
            </a:r>
            <a:r>
              <a:rPr lang="zh-TW" altLang="en-US" sz="2800"/>
              <a:t> </a:t>
            </a:r>
            <a:r>
              <a:rPr lang="zh-TW" altLang="en-US" sz="2800">
                <a:solidFill>
                  <a:srgbClr val="FF0000"/>
                </a:solidFill>
              </a:rPr>
              <a:t>略：亦作</a:t>
            </a:r>
            <a:r>
              <a:rPr lang="en-US" altLang="en-US" sz="2800">
                <a:solidFill>
                  <a:srgbClr val="FF0000"/>
                </a:solidFill>
              </a:rPr>
              <a:t>「</a:t>
            </a:r>
            <a:r>
              <a:rPr lang="zh-TW" altLang="en-US" sz="2800">
                <a:solidFill>
                  <a:srgbClr val="FF0000"/>
                </a:solidFill>
              </a:rPr>
              <a:t>掠</a:t>
            </a:r>
            <a:r>
              <a:rPr lang="en-US" altLang="en-US" sz="2800">
                <a:solidFill>
                  <a:srgbClr val="FF0000"/>
                </a:solidFill>
              </a:rPr>
              <a:t>」</a:t>
            </a:r>
            <a:r>
              <a:rPr lang="zh-TW" altLang="en-US" sz="2800">
                <a:solidFill>
                  <a:srgbClr val="FF0000"/>
                </a:solidFill>
              </a:rPr>
              <a:t>，掠奪、奪取。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6.沛公：</a:t>
            </a:r>
            <a:r>
              <a:rPr lang="zh-TW" altLang="zh-TW">
                <a:latin typeface="標楷體" pitchFamily="65" charset="-120"/>
              </a:rPr>
              <a:t>劉邦，起兵於沛（今江蘇省沛縣），自 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</a:t>
            </a:r>
            <a:r>
              <a:rPr lang="zh-TW" altLang="en-US">
                <a:latin typeface="標楷體" pitchFamily="65" charset="-120"/>
              </a:rPr>
              <a:t> </a:t>
            </a:r>
            <a:r>
              <a:rPr lang="zh-TW" altLang="zh-TW">
                <a:latin typeface="標楷體" pitchFamily="65" charset="-120"/>
              </a:rPr>
              <a:t>立為沛公。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7.項羽：</a:t>
            </a:r>
            <a:r>
              <a:rPr lang="zh-TW" altLang="zh-TW">
                <a:latin typeface="標楷體" pitchFamily="65" charset="-120"/>
              </a:rPr>
              <a:t>名籍，字羽，楚軍主帥，滅秦之後，自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</a:t>
            </a:r>
            <a:r>
              <a:rPr lang="zh-TW" altLang="zh-TW">
                <a:latin typeface="標楷體" pitchFamily="65" charset="-120"/>
              </a:rPr>
              <a:t>稱西楚霸王。</a:t>
            </a:r>
          </a:p>
        </p:txBody>
      </p:sp>
      <p:pic>
        <p:nvPicPr>
          <p:cNvPr id="16282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1" name="Rectangle 6"/>
          <p:cNvSpPr>
            <a:spLocks noChangeArrowheads="1"/>
          </p:cNvSpPr>
          <p:nvPr/>
        </p:nvSpPr>
        <p:spPr bwMode="auto">
          <a:xfrm>
            <a:off x="323850" y="2997200"/>
            <a:ext cx="792163" cy="503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2" name="Rectangle 7"/>
          <p:cNvSpPr>
            <a:spLocks noChangeArrowheads="1"/>
          </p:cNvSpPr>
          <p:nvPr/>
        </p:nvSpPr>
        <p:spPr bwMode="auto">
          <a:xfrm>
            <a:off x="323850" y="3933825"/>
            <a:ext cx="792163" cy="503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b="1">
                <a:solidFill>
                  <a:srgbClr val="0000FF"/>
                </a:solidFill>
                <a:latin typeface="標楷體" pitchFamily="65" charset="-120"/>
              </a:rPr>
              <a:t>8.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當陽君：</a:t>
            </a:r>
            <a:r>
              <a:rPr lang="zh-TW" altLang="en-US">
                <a:latin typeface="標楷體" pitchFamily="65" charset="-120"/>
              </a:rPr>
              <a:t>英布，起義反秦時號當陽君，為項羽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部將。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latin typeface="標楷體" pitchFamily="65" charset="-120"/>
              </a:rPr>
              <a:t>補注</a:t>
            </a:r>
            <a:r>
              <a:rPr kumimoji="0" lang="zh-TW" altLang="en-US" sz="3000">
                <a:solidFill>
                  <a:srgbClr val="FF0000"/>
                </a:solidFill>
                <a:latin typeface="標楷體" pitchFamily="65" charset="-120"/>
              </a:rPr>
              <a:t> </a:t>
            </a:r>
            <a:r>
              <a:rPr kumimoji="0" lang="zh-TW" altLang="en-US" sz="2800">
                <a:solidFill>
                  <a:srgbClr val="FF0000"/>
                </a:solidFill>
                <a:latin typeface="標楷體" pitchFamily="65" charset="-120"/>
              </a:rPr>
              <a:t>英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布曾犯法遭黥面，所以也稱黥布，秦末率驪山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 囚徒起義。楚、漢相爭時，背楚歸漢。高祖殺韓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信、彭越等開國功臣，英布心生恐懼，遂起兵叛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亂，戰敗被殺。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9</a:t>
            </a:r>
            <a:r>
              <a:rPr lang="en-US" altLang="zh-TW" b="1">
                <a:solidFill>
                  <a:srgbClr val="0000FF"/>
                </a:solidFill>
                <a:latin typeface="標楷體" pitchFamily="65" charset="-120"/>
              </a:rPr>
              <a:t>.</a:t>
            </a:r>
            <a:r>
              <a:rPr lang="zh-TW" altLang="zh-TW" b="1">
                <a:solidFill>
                  <a:srgbClr val="0000FF"/>
                </a:solidFill>
                <a:latin typeface="Franklin Gothic Medium" pitchFamily="34" charset="0"/>
              </a:rPr>
              <a:t>戲西：</a:t>
            </a:r>
            <a:r>
              <a:rPr lang="zh-TW" altLang="zh-TW">
                <a:latin typeface="Franklin Gothic Medium" pitchFamily="34" charset="0"/>
              </a:rPr>
              <a:t>戲水（今名戲河，位於陝西省西安市臨</a:t>
            </a:r>
            <a:endParaRPr lang="zh-TW" altLang="en-US">
              <a:latin typeface="Franklin Gothic Medium" pitchFamily="34" charset="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    </a:t>
            </a:r>
            <a:r>
              <a:rPr lang="zh-TW" altLang="zh-TW">
                <a:latin typeface="Franklin Gothic Medium" pitchFamily="34" charset="0"/>
              </a:rPr>
              <a:t>潼區）西邊。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0000FF"/>
                </a:solidFill>
                <a:latin typeface="標楷體" pitchFamily="65" charset="-120"/>
              </a:rPr>
              <a:t>1</a:t>
            </a:r>
            <a:r>
              <a:rPr lang="zh-TW" altLang="en-US" b="1">
                <a:solidFill>
                  <a:srgbClr val="0000FF"/>
                </a:solidFill>
                <a:latin typeface="標楷體" pitchFamily="65" charset="-120"/>
              </a:rPr>
              <a:t>0</a:t>
            </a:r>
            <a:r>
              <a:rPr lang="en-US" altLang="zh-TW" b="1">
                <a:solidFill>
                  <a:srgbClr val="0000FF"/>
                </a:solidFill>
                <a:latin typeface="標楷體" pitchFamily="65" charset="-120"/>
              </a:rPr>
              <a:t>.</a:t>
            </a:r>
            <a:r>
              <a:rPr lang="zh-TW" altLang="zh-TW" b="1">
                <a:solidFill>
                  <a:srgbClr val="0000FF"/>
                </a:solidFill>
                <a:latin typeface="Franklin Gothic Medium" pitchFamily="34" charset="0"/>
              </a:rPr>
              <a:t>軍霸上：</a:t>
            </a:r>
            <a:r>
              <a:rPr lang="zh-TW" altLang="zh-TW">
                <a:latin typeface="Franklin Gothic Medium" pitchFamily="34" charset="0"/>
              </a:rPr>
              <a:t>駐紮於霸上（亦作灞上，在今陝西</a:t>
            </a:r>
            <a:endParaRPr lang="zh-TW" altLang="en-US">
              <a:latin typeface="Franklin Gothic Medium" pitchFamily="34" charset="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Franklin Gothic Medium" pitchFamily="34" charset="0"/>
              </a:rPr>
              <a:t>      省西安市）。軍，此作動詞，駐紮。</a:t>
            </a:r>
          </a:p>
        </p:txBody>
      </p:sp>
      <p:pic>
        <p:nvPicPr>
          <p:cNvPr id="16384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Rectangle 6"/>
          <p:cNvSpPr>
            <a:spLocks noChangeArrowheads="1"/>
          </p:cNvSpPr>
          <p:nvPr/>
        </p:nvSpPr>
        <p:spPr bwMode="auto">
          <a:xfrm>
            <a:off x="323850" y="1989138"/>
            <a:ext cx="792163" cy="5032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矩形 1"/>
          <p:cNvSpPr>
            <a:spLocks noChangeArrowheads="1"/>
          </p:cNvSpPr>
          <p:nvPr/>
        </p:nvSpPr>
        <p:spPr bwMode="auto">
          <a:xfrm>
            <a:off x="0" y="692150"/>
            <a:ext cx="91440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b="1">
                <a:solidFill>
                  <a:srgbClr val="3333FF"/>
                </a:solidFill>
                <a:latin typeface="標楷體" pitchFamily="65" charset="-120"/>
              </a:rPr>
              <a:t>11.左司馬：</a:t>
            </a:r>
            <a:r>
              <a:rPr lang="zh-TW" altLang="zh-TW" sz="3000">
                <a:latin typeface="標楷體" pitchFamily="65" charset="-120"/>
              </a:rPr>
              <a:t>職官名。司馬分左、右二職，掌管軍政和</a:t>
            </a:r>
            <a:endParaRPr lang="zh-TW" altLang="en-US" sz="30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   軍賦。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b="1">
                <a:solidFill>
                  <a:srgbClr val="3333FF"/>
                </a:solidFill>
                <a:latin typeface="標楷體" pitchFamily="65" charset="-120"/>
              </a:rPr>
              <a:t>12.王　：</a:t>
            </a:r>
            <a:r>
              <a:rPr lang="zh-TW" altLang="zh-TW" sz="3000">
                <a:latin typeface="標楷體" pitchFamily="65" charset="-120"/>
              </a:rPr>
              <a:t>此作動詞，稱王。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b="1">
                <a:solidFill>
                  <a:srgbClr val="3333FF"/>
                </a:solidFill>
                <a:latin typeface="標楷體" pitchFamily="65" charset="-120"/>
              </a:rPr>
              <a:t>13.子嬰：</a:t>
            </a:r>
            <a:r>
              <a:rPr lang="zh-TW" altLang="zh-TW" sz="3000">
                <a:latin typeface="標楷體" pitchFamily="65" charset="-120"/>
              </a:rPr>
              <a:t>秦朝最後一個統治者，為秦始皇太子扶蘇之</a:t>
            </a:r>
            <a:endParaRPr lang="zh-TW" altLang="en-US" sz="30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   子。趙高殺二世（秦始皇少子胡亥），立子嬰為秦</a:t>
            </a:r>
            <a:endParaRPr lang="zh-TW" altLang="en-US" sz="30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   王。劉邦入關，子嬰降，在位僅四十六天，後被項</a:t>
            </a:r>
            <a:endParaRPr lang="zh-TW" altLang="en-US" sz="30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   羽所殺。</a:t>
            </a:r>
            <a:endParaRPr lang="zh-TW" altLang="en-US" sz="30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《史記．高祖本紀》：「諸將或言誅秦王（子嬰）。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沛公曰：『始懷王遣我（攻秦），固以能寬容（原本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    就因為我能寬容大量）；且人已服降，又殺之，不祥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    。』乃以秦王屬　（交付）吏。」劉邦是把子嬰交給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    主管官吏處置，而非任命為相，可見曹無傷之言意在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    挑撥。</a:t>
            </a:r>
          </a:p>
        </p:txBody>
      </p:sp>
      <p:pic>
        <p:nvPicPr>
          <p:cNvPr id="16486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69" name="Group 9"/>
          <p:cNvGrpSpPr>
            <a:grpSpLocks/>
          </p:cNvGrpSpPr>
          <p:nvPr/>
        </p:nvGrpSpPr>
        <p:grpSpPr bwMode="auto">
          <a:xfrm>
            <a:off x="1042988" y="1700213"/>
            <a:ext cx="431800" cy="390525"/>
            <a:chOff x="476" y="1434"/>
            <a:chExt cx="272" cy="246"/>
          </a:xfrm>
        </p:grpSpPr>
        <p:sp>
          <p:nvSpPr>
            <p:cNvPr id="164874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ㄨㄤ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6487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70" name="Rectangle 15"/>
          <p:cNvSpPr>
            <a:spLocks noChangeArrowheads="1"/>
          </p:cNvSpPr>
          <p:nvPr/>
        </p:nvSpPr>
        <p:spPr bwMode="auto">
          <a:xfrm>
            <a:off x="107950" y="3933825"/>
            <a:ext cx="792163" cy="503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64871" name="Group 13"/>
          <p:cNvGrpSpPr>
            <a:grpSpLocks/>
          </p:cNvGrpSpPr>
          <p:nvPr/>
        </p:nvGrpSpPr>
        <p:grpSpPr bwMode="auto">
          <a:xfrm>
            <a:off x="3276600" y="5300663"/>
            <a:ext cx="431800" cy="390525"/>
            <a:chOff x="2064" y="3339"/>
            <a:chExt cx="272" cy="246"/>
          </a:xfrm>
        </p:grpSpPr>
        <p:sp>
          <p:nvSpPr>
            <p:cNvPr id="164872" name="文字方塊 3"/>
            <p:cNvSpPr txBox="1">
              <a:spLocks noChangeArrowheads="1"/>
            </p:cNvSpPr>
            <p:nvPr/>
          </p:nvSpPr>
          <p:spPr bwMode="auto">
            <a:xfrm>
              <a:off x="2064" y="3339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5DA"/>
                  </a:solidFill>
                  <a:latin typeface="Arial" charset="0"/>
                </a:rPr>
                <a:t>ㄓㄨ</a:t>
              </a:r>
            </a:p>
          </p:txBody>
        </p:sp>
        <p:pic>
          <p:nvPicPr>
            <p:cNvPr id="164873" name="Picture 12" descr="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矩形 1"/>
          <p:cNvSpPr>
            <a:spLocks noChangeArrowheads="1"/>
          </p:cNvSpPr>
          <p:nvPr/>
        </p:nvSpPr>
        <p:spPr bwMode="auto">
          <a:xfrm>
            <a:off x="0" y="69215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14.旦日：</a:t>
            </a:r>
            <a:r>
              <a:rPr lang="zh-TW" altLang="zh-TW">
                <a:latin typeface="標楷體" pitchFamily="65" charset="-120"/>
              </a:rPr>
              <a:t>明晨。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15.饗　：</a:t>
            </a:r>
            <a:r>
              <a:rPr lang="zh-TW" altLang="zh-TW">
                <a:latin typeface="標楷體" pitchFamily="65" charset="-120"/>
              </a:rPr>
              <a:t>用酒食款待，此指犒　賞慰勞。</a:t>
            </a:r>
          </a:p>
        </p:txBody>
      </p:sp>
      <p:pic>
        <p:nvPicPr>
          <p:cNvPr id="16589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893" name="Group 16"/>
          <p:cNvGrpSpPr>
            <a:grpSpLocks/>
          </p:cNvGrpSpPr>
          <p:nvPr/>
        </p:nvGrpSpPr>
        <p:grpSpPr bwMode="auto">
          <a:xfrm>
            <a:off x="1116013" y="1196975"/>
            <a:ext cx="465137" cy="539750"/>
            <a:chOff x="612" y="981"/>
            <a:chExt cx="293" cy="340"/>
          </a:xfrm>
        </p:grpSpPr>
        <p:sp>
          <p:nvSpPr>
            <p:cNvPr id="165897" name="文字方塊 3"/>
            <p:cNvSpPr txBox="1">
              <a:spLocks noChangeArrowheads="1"/>
            </p:cNvSpPr>
            <p:nvPr/>
          </p:nvSpPr>
          <p:spPr bwMode="auto">
            <a:xfrm>
              <a:off x="612" y="98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ㄒㄧㄤ</a:t>
              </a:r>
            </a:p>
          </p:txBody>
        </p:sp>
        <p:pic>
          <p:nvPicPr>
            <p:cNvPr id="165898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117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894" name="Group 19"/>
          <p:cNvGrpSpPr>
            <a:grpSpLocks/>
          </p:cNvGrpSpPr>
          <p:nvPr/>
        </p:nvGrpSpPr>
        <p:grpSpPr bwMode="auto">
          <a:xfrm>
            <a:off x="5580063" y="1268413"/>
            <a:ext cx="431800" cy="390525"/>
            <a:chOff x="476" y="1434"/>
            <a:chExt cx="272" cy="246"/>
          </a:xfrm>
        </p:grpSpPr>
        <p:sp>
          <p:nvSpPr>
            <p:cNvPr id="165895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ㄎㄠ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6589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16.范增：</a:t>
            </a:r>
            <a:r>
              <a:rPr lang="zh-TW" altLang="zh-TW">
                <a:latin typeface="標楷體" pitchFamily="65" charset="-120"/>
              </a:rPr>
              <a:t>項羽的謀士，獨具見識，年七十，輔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助項羽稱霸諸侯。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17.山東：</a:t>
            </a:r>
            <a:r>
              <a:rPr lang="zh-TW" altLang="zh-TW">
                <a:latin typeface="標楷體" pitchFamily="65" charset="-120"/>
              </a:rPr>
              <a:t>指函谷關、崤　山以東。</a:t>
            </a:r>
            <a:endParaRPr lang="zh-TW" altLang="en-US" b="1">
              <a:solidFill>
                <a:srgbClr val="3333FF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18.婦女無所幸：</a:t>
            </a:r>
            <a:r>
              <a:rPr lang="zh-TW" altLang="zh-TW">
                <a:latin typeface="標楷體" pitchFamily="65" charset="-120"/>
              </a:rPr>
              <a:t>沒有寵幸任何女子，意謂不近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女色。幸，寵幸。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19.望其氣：</a:t>
            </a:r>
            <a:r>
              <a:rPr lang="zh-TW" altLang="zh-TW">
                <a:latin typeface="標楷體" pitchFamily="65" charset="-120"/>
              </a:rPr>
              <a:t>觀測劉邦頭頂上的雲氣。望氣，古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代方士常以天象、雲氣變化來推測成敗吉凶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。其，指劉邦。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20.五采：</a:t>
            </a:r>
            <a:r>
              <a:rPr lang="zh-TW" altLang="zh-TW">
                <a:latin typeface="標楷體" pitchFamily="65" charset="-120"/>
              </a:rPr>
              <a:t>本指紅、白、黃、黑、青五種顏色，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後泛指多種顏色。亦作「五彩」。</a:t>
            </a:r>
          </a:p>
        </p:txBody>
      </p:sp>
      <p:pic>
        <p:nvPicPr>
          <p:cNvPr id="16691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6917" name="Group 22"/>
          <p:cNvGrpSpPr>
            <a:grpSpLocks/>
          </p:cNvGrpSpPr>
          <p:nvPr/>
        </p:nvGrpSpPr>
        <p:grpSpPr bwMode="auto">
          <a:xfrm>
            <a:off x="4645025" y="2030413"/>
            <a:ext cx="431800" cy="390525"/>
            <a:chOff x="3470" y="1616"/>
            <a:chExt cx="272" cy="246"/>
          </a:xfrm>
        </p:grpSpPr>
        <p:sp>
          <p:nvSpPr>
            <p:cNvPr id="166918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一ㄠ</a:t>
              </a:r>
            </a:p>
          </p:txBody>
        </p:sp>
        <p:pic>
          <p:nvPicPr>
            <p:cNvPr id="166919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21.楚左尹 ：</a:t>
            </a:r>
            <a:r>
              <a:rPr lang="zh-TW" altLang="zh-TW" dirty="0">
                <a:latin typeface="標楷體" pitchFamily="65" charset="-120"/>
              </a:rPr>
              <a:t>楚官名，輔佐令尹（丞相）執政。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22.項伯：</a:t>
            </a:r>
            <a:r>
              <a:rPr lang="zh-TW" altLang="zh-TW" dirty="0">
                <a:latin typeface="標楷體" pitchFamily="65" charset="-120"/>
              </a:rPr>
              <a:t>名纏，字伯，項羽叔父。項羽敗後，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標楷體" pitchFamily="65" charset="-120"/>
              </a:rPr>
              <a:t>   劉邦封其為射陽侯，賜姓劉。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23.季父：</a:t>
            </a:r>
            <a:r>
              <a:rPr lang="zh-TW" altLang="zh-TW" dirty="0">
                <a:latin typeface="標楷體" pitchFamily="65" charset="-120"/>
              </a:rPr>
              <a:t>叔父。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24.張良：</a:t>
            </a:r>
            <a:r>
              <a:rPr lang="zh-TW" altLang="zh-TW" dirty="0">
                <a:latin typeface="標楷體" pitchFamily="65" charset="-120"/>
              </a:rPr>
              <a:t>字子房，韓國貴族。起兵反秦，初擁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標楷體" pitchFamily="65" charset="-120"/>
              </a:rPr>
              <a:t>   立韓王，後奉韓王之命，隨劉邦入武關攻秦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標楷體" pitchFamily="65" charset="-120"/>
              </a:rPr>
              <a:t>   ，遂為劉邦謀臣，後受封為留侯。</a:t>
            </a:r>
          </a:p>
        </p:txBody>
      </p:sp>
      <p:pic>
        <p:nvPicPr>
          <p:cNvPr id="16794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7941" name="Group 6"/>
          <p:cNvGrpSpPr>
            <a:grpSpLocks/>
          </p:cNvGrpSpPr>
          <p:nvPr/>
        </p:nvGrpSpPr>
        <p:grpSpPr bwMode="auto">
          <a:xfrm>
            <a:off x="2122488" y="1093788"/>
            <a:ext cx="433387" cy="390525"/>
            <a:chOff x="793" y="1525"/>
            <a:chExt cx="273" cy="246"/>
          </a:xfrm>
        </p:grpSpPr>
        <p:sp>
          <p:nvSpPr>
            <p:cNvPr id="167942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一ㄣ</a:t>
              </a:r>
            </a:p>
          </p:txBody>
        </p:sp>
        <p:pic>
          <p:nvPicPr>
            <p:cNvPr id="167943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矩形 1"/>
          <p:cNvSpPr>
            <a:spLocks noChangeArrowheads="1"/>
          </p:cNvSpPr>
          <p:nvPr/>
        </p:nvSpPr>
        <p:spPr bwMode="auto">
          <a:xfrm>
            <a:off x="107950" y="692150"/>
            <a:ext cx="88931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25.臣為韓王送沛公：</a:t>
            </a:r>
            <a:r>
              <a:rPr lang="zh-TW" altLang="zh-TW" dirty="0">
                <a:latin typeface="標楷體" pitchFamily="65" charset="-120"/>
              </a:rPr>
              <a:t>我為韓王護送劉邦入關。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dirty="0">
                <a:latin typeface="標楷體" pitchFamily="65" charset="-120"/>
              </a:rPr>
              <a:t>補注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韓王，指韓成，號橫陽君。《史記‧留侯世家》：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    「沛公之從洛陽南出轘　轅（山名），良引兵從（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    追隨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</a:rPr>
              <a:t>）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沛公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下韓十餘城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</a:rPr>
              <a:t>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擊破楊熊軍</a:t>
            </a:r>
            <a:r>
              <a:rPr lang="zh-TW" altLang="zh-TW" sz="2200" dirty="0">
                <a:solidFill>
                  <a:srgbClr val="FF0000"/>
                </a:solidFill>
                <a:latin typeface="標楷體" pitchFamily="65" charset="-120"/>
              </a:rPr>
              <a:t>。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沛公乃令韓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    王成留守陽翟，與良俱南，攻下宛，西入武關。」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26.亡去不義：</a:t>
            </a:r>
            <a:r>
              <a:rPr lang="zh-TW" altLang="zh-TW" dirty="0">
                <a:latin typeface="標楷體" pitchFamily="65" charset="-120"/>
              </a:rPr>
              <a:t>臨難逃走，不合道義。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dirty="0"/>
              <a:t>補注</a:t>
            </a:r>
            <a:r>
              <a:rPr lang="zh-TW" altLang="zh-TW" sz="2800" dirty="0">
                <a:solidFill>
                  <a:srgbClr val="FF0000"/>
                </a:solidFill>
              </a:rPr>
              <a:t>因劉邦曾替韓王奪回許多韓國城池，有恩於韓國，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          故張良曰「亡去不義」。</a:t>
            </a:r>
            <a:endParaRPr lang="zh-TW" altLang="zh-TW" sz="2800" dirty="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16896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文字方塊 4"/>
          <p:cNvSpPr txBox="1">
            <a:spLocks noChangeArrowheads="1"/>
          </p:cNvSpPr>
          <p:nvPr/>
        </p:nvSpPr>
        <p:spPr bwMode="auto">
          <a:xfrm>
            <a:off x="4427538" y="1628775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0095DA"/>
                </a:solidFill>
                <a:latin typeface="Arial" charset="0"/>
              </a:rPr>
              <a:t>ㄏㄨㄢ</a:t>
            </a:r>
          </a:p>
        </p:txBody>
      </p:sp>
      <p:sp>
        <p:nvSpPr>
          <p:cNvPr id="168966" name="Rectangle 13"/>
          <p:cNvSpPr>
            <a:spLocks noChangeArrowheads="1"/>
          </p:cNvSpPr>
          <p:nvPr/>
        </p:nvSpPr>
        <p:spPr bwMode="auto">
          <a:xfrm>
            <a:off x="225425" y="3500438"/>
            <a:ext cx="72072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8967" name="Rectangle 14"/>
          <p:cNvSpPr>
            <a:spLocks noChangeArrowheads="1"/>
          </p:cNvSpPr>
          <p:nvPr/>
        </p:nvSpPr>
        <p:spPr bwMode="auto">
          <a:xfrm>
            <a:off x="225425" y="1268413"/>
            <a:ext cx="72072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8968" name="Picture 12" descr="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13787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劉邦與當地父老約法三章，廢除秦苛法，準備在關中稱王。後來在謀士勸說下，退出咸陽，還軍霸上，派兵把守函谷關，以防諸侯軍入境。項羽大破秦軍後，聽說劉邦已入咸陽，非常惱火，就攻破函谷關，直抵新豐鴻門。這時劉邦的左司馬曹無傷暗中派人告訴項羽說劉邦想在關中稱王，項羽聽了，更加惱怒，決定第二天發兵攻打劉邦，因而有了一次酒宴上的鬥爭。</a:t>
            </a:r>
          </a:p>
        </p:txBody>
      </p:sp>
      <p:pic>
        <p:nvPicPr>
          <p:cNvPr id="6758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27.鯫　生：</a:t>
            </a:r>
            <a:r>
              <a:rPr lang="zh-TW" altLang="zh-TW" dirty="0">
                <a:latin typeface="標楷體" pitchFamily="65" charset="-120"/>
              </a:rPr>
              <a:t>古代罵人之語，指淺薄無知的人。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dirty="0"/>
              <a:t>補注</a:t>
            </a:r>
            <a:r>
              <a:rPr lang="zh-TW" altLang="zh-TW" sz="2800" dirty="0"/>
              <a:t> </a:t>
            </a:r>
            <a:r>
              <a:rPr lang="zh-TW" altLang="zh-TW" sz="2800" dirty="0">
                <a:solidFill>
                  <a:srgbClr val="FF0000"/>
                </a:solidFill>
              </a:rPr>
              <a:t>鯫：小魚，喻小人。古人言身材短小，兼有愚陋之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          意。見章炳麟 《新方言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‧</a:t>
            </a:r>
            <a:r>
              <a:rPr lang="zh-TW" altLang="zh-TW" sz="2800" dirty="0">
                <a:solidFill>
                  <a:srgbClr val="FF0000"/>
                </a:solidFill>
              </a:rPr>
              <a:t>釋言》：「古人凡言短小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          ，義兼愚陋。高祖罵人，一曰『鯫生』，二曰『豎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</a:rPr>
              <a:t>          儒』，三曰『腐儒』，皆同義。」</a:t>
            </a:r>
            <a:endParaRPr lang="zh-TW" altLang="en-US" b="1" dirty="0">
              <a:solidFill>
                <a:srgbClr val="3333FF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28.距關：</a:t>
            </a:r>
            <a:r>
              <a:rPr lang="zh-TW" altLang="zh-TW" dirty="0">
                <a:latin typeface="標楷體" pitchFamily="65" charset="-120"/>
              </a:rPr>
              <a:t>守住函谷關。距，通「拒」，據守。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29.內　：</a:t>
            </a:r>
            <a:r>
              <a:rPr lang="zh-TW" altLang="zh-TW" dirty="0">
                <a:latin typeface="標楷體" pitchFamily="65" charset="-120"/>
              </a:rPr>
              <a:t>通「納」，接納，此表「使……進入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標楷體" pitchFamily="65" charset="-120"/>
              </a:rPr>
              <a:t>   」。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30.當　：</a:t>
            </a:r>
            <a:r>
              <a:rPr lang="zh-TW" altLang="zh-TW" dirty="0">
                <a:latin typeface="標楷體" pitchFamily="65" charset="-120"/>
              </a:rPr>
              <a:t>通「擋」，阻擋。</a:t>
            </a:r>
          </a:p>
        </p:txBody>
      </p:sp>
      <p:grpSp>
        <p:nvGrpSpPr>
          <p:cNvPr id="169988" name="Group 12"/>
          <p:cNvGrpSpPr>
            <a:grpSpLocks/>
          </p:cNvGrpSpPr>
          <p:nvPr/>
        </p:nvGrpSpPr>
        <p:grpSpPr bwMode="auto">
          <a:xfrm>
            <a:off x="1331913" y="3789363"/>
            <a:ext cx="431800" cy="390525"/>
            <a:chOff x="476" y="1434"/>
            <a:chExt cx="272" cy="246"/>
          </a:xfrm>
        </p:grpSpPr>
        <p:sp>
          <p:nvSpPr>
            <p:cNvPr id="169995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ㄋㄚ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6999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9989" name="Group 15"/>
          <p:cNvGrpSpPr>
            <a:grpSpLocks/>
          </p:cNvGrpSpPr>
          <p:nvPr/>
        </p:nvGrpSpPr>
        <p:grpSpPr bwMode="auto">
          <a:xfrm>
            <a:off x="1401763" y="4797425"/>
            <a:ext cx="433387" cy="390525"/>
            <a:chOff x="793" y="1525"/>
            <a:chExt cx="273" cy="246"/>
          </a:xfrm>
        </p:grpSpPr>
        <p:sp>
          <p:nvSpPr>
            <p:cNvPr id="169993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ㄉㄤ</a:t>
              </a:r>
            </a:p>
          </p:txBody>
        </p:sp>
        <p:pic>
          <p:nvPicPr>
            <p:cNvPr id="169994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9990" name="圖片 5" descr="下方ICON-關閉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1" name="Rectangle 11"/>
          <p:cNvSpPr>
            <a:spLocks noChangeArrowheads="1"/>
          </p:cNvSpPr>
          <p:nvPr/>
        </p:nvSpPr>
        <p:spPr bwMode="auto">
          <a:xfrm>
            <a:off x="323850" y="1557338"/>
            <a:ext cx="791766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9992" name="文字方塊 3"/>
          <p:cNvSpPr txBox="1">
            <a:spLocks noChangeArrowheads="1"/>
          </p:cNvSpPr>
          <p:nvPr/>
        </p:nvSpPr>
        <p:spPr bwMode="auto">
          <a:xfrm>
            <a:off x="1397000" y="1093788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ㄗㄡ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31.安與項伯有故：</a:t>
            </a:r>
            <a:r>
              <a:rPr lang="zh-TW" altLang="zh-TW">
                <a:latin typeface="標楷體" pitchFamily="65" charset="-120"/>
              </a:rPr>
              <a:t>為何與項伯有舊交情？安，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何</a:t>
            </a:r>
            <a:r>
              <a:rPr lang="zh-TW" altLang="zh-TW"/>
              <a:t>。</a:t>
            </a:r>
            <a:endParaRPr lang="zh-TW" altLang="zh-TW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32.臣活之：</a:t>
            </a:r>
            <a:r>
              <a:rPr lang="zh-TW" altLang="zh-TW">
                <a:latin typeface="標楷體" pitchFamily="65" charset="-120"/>
              </a:rPr>
              <a:t>我使他有活命的機會。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33.孰與君少長：</a:t>
            </a:r>
            <a:r>
              <a:rPr lang="zh-TW" altLang="zh-TW">
                <a:latin typeface="標楷體" pitchFamily="65" charset="-120"/>
              </a:rPr>
              <a:t>項伯和你相比，年齡誰小誰大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？即「與君比，孰少孰長」之意。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孰與：後來成了古漢語中表示比較的固定結構，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「跟……相比，哪一個…… 」。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34.吾得兄事之：</a:t>
            </a:r>
            <a:r>
              <a:rPr lang="zh-TW" altLang="zh-TW">
                <a:latin typeface="標楷體" pitchFamily="65" charset="-120"/>
              </a:rPr>
              <a:t>我可以用對待兄長的禮節侍奉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他。得，可以。事，侍奉。</a:t>
            </a:r>
          </a:p>
        </p:txBody>
      </p:sp>
      <p:pic>
        <p:nvPicPr>
          <p:cNvPr id="17101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Rectangle 6"/>
          <p:cNvSpPr>
            <a:spLocks noChangeArrowheads="1"/>
          </p:cNvSpPr>
          <p:nvPr/>
        </p:nvSpPr>
        <p:spPr bwMode="auto">
          <a:xfrm>
            <a:off x="323850" y="3429000"/>
            <a:ext cx="792163" cy="5032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35.奉卮　酒為壽：</a:t>
            </a:r>
            <a:r>
              <a:rPr lang="zh-TW" altLang="zh-TW">
                <a:latin typeface="標楷體" pitchFamily="65" charset="-120"/>
              </a:rPr>
              <a:t>舉杯敬酒，祝福對方。奉，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進獻。卮，酒杯。為壽，席間向尊長敬酒或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贈送禮物，並祝其長壽。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補注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卮酒：猶言「杯酒」，指一杯酒。為壽：也稱「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上壽」，古代對尊長獻上酒並祝健康長壽的禮節。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           </a:t>
            </a:r>
            <a:endParaRPr lang="zh-TW" altLang="en-US">
              <a:solidFill>
                <a:srgbClr val="000000"/>
              </a:solidFill>
              <a:latin typeface="Franklin Gothic Medium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>
              <a:solidFill>
                <a:srgbClr val="000000"/>
              </a:solidFill>
              <a:latin typeface="Franklin Gothic Medium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>
              <a:latin typeface="標楷體" pitchFamily="65" charset="-120"/>
            </a:endParaRPr>
          </a:p>
        </p:txBody>
      </p:sp>
      <p:pic>
        <p:nvPicPr>
          <p:cNvPr id="17203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Rectangle 7"/>
          <p:cNvSpPr>
            <a:spLocks noChangeArrowheads="1"/>
          </p:cNvSpPr>
          <p:nvPr/>
        </p:nvSpPr>
        <p:spPr bwMode="auto">
          <a:xfrm>
            <a:off x="349250" y="2540000"/>
            <a:ext cx="719138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2038" name="文字方塊 1"/>
          <p:cNvSpPr txBox="1">
            <a:spLocks noChangeArrowheads="1"/>
          </p:cNvSpPr>
          <p:nvPr/>
        </p:nvSpPr>
        <p:spPr bwMode="auto">
          <a:xfrm>
            <a:off x="1763713" y="1196975"/>
            <a:ext cx="366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ㄓ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36.約為婚姻：</a:t>
            </a:r>
            <a:r>
              <a:rPr lang="zh-TW" altLang="zh-TW">
                <a:latin typeface="標楷體" pitchFamily="65" charset="-120"/>
              </a:rPr>
              <a:t>相約結為親　家。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37.秋毫不敢有所近：</a:t>
            </a:r>
            <a:r>
              <a:rPr lang="zh-TW" altLang="zh-TW">
                <a:latin typeface="標楷體" pitchFamily="65" charset="-120"/>
              </a:rPr>
              <a:t>指即使再微薄的財物也不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敢取用。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38.籍　吏民：</a:t>
            </a:r>
            <a:r>
              <a:rPr lang="zh-TW" altLang="zh-TW">
                <a:latin typeface="標楷體" pitchFamily="65" charset="-120"/>
              </a:rPr>
              <a:t>調查戶口，登記在簿籍名冊上。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籍，此作動詞。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吏民：官吏與庶民。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39.非常：</a:t>
            </a:r>
            <a:r>
              <a:rPr lang="zh-TW" altLang="zh-TW">
                <a:latin typeface="標楷體" pitchFamily="65" charset="-120"/>
              </a:rPr>
              <a:t>此指突如其來的變故。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40.不敢倍德：</a:t>
            </a:r>
            <a:r>
              <a:rPr lang="zh-TW" altLang="zh-TW">
                <a:latin typeface="標楷體" pitchFamily="65" charset="-120"/>
              </a:rPr>
              <a:t>不敢忘恩負義。由於劉邦曾得項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羽叔父項梁援助才成軍，因此項氏對劉邦有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恩。倍，通「背」。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>
              <a:latin typeface="標楷體" pitchFamily="65" charset="-120"/>
            </a:endParaRPr>
          </a:p>
        </p:txBody>
      </p:sp>
      <p:pic>
        <p:nvPicPr>
          <p:cNvPr id="17306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3061" name="Group 6"/>
          <p:cNvGrpSpPr>
            <a:grpSpLocks/>
          </p:cNvGrpSpPr>
          <p:nvPr/>
        </p:nvGrpSpPr>
        <p:grpSpPr bwMode="auto">
          <a:xfrm>
            <a:off x="5003800" y="1017588"/>
            <a:ext cx="431800" cy="539750"/>
            <a:chOff x="1610" y="1434"/>
            <a:chExt cx="272" cy="340"/>
          </a:xfrm>
        </p:grpSpPr>
        <p:pic>
          <p:nvPicPr>
            <p:cNvPr id="17306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7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ㄑㄧㄥ</a:t>
              </a:r>
            </a:p>
          </p:txBody>
        </p:sp>
      </p:grpSp>
      <p:grpSp>
        <p:nvGrpSpPr>
          <p:cNvPr id="173062" name="Group 12"/>
          <p:cNvGrpSpPr>
            <a:grpSpLocks/>
          </p:cNvGrpSpPr>
          <p:nvPr/>
        </p:nvGrpSpPr>
        <p:grpSpPr bwMode="auto">
          <a:xfrm>
            <a:off x="1403350" y="2565400"/>
            <a:ext cx="431800" cy="390525"/>
            <a:chOff x="3470" y="1616"/>
            <a:chExt cx="272" cy="246"/>
          </a:xfrm>
        </p:grpSpPr>
        <p:sp>
          <p:nvSpPr>
            <p:cNvPr id="173064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</a:t>
              </a:r>
            </a:p>
          </p:txBody>
        </p:sp>
        <p:pic>
          <p:nvPicPr>
            <p:cNvPr id="17306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3063" name="Rectangle 15"/>
          <p:cNvSpPr>
            <a:spLocks noChangeArrowheads="1"/>
          </p:cNvSpPr>
          <p:nvPr/>
        </p:nvSpPr>
        <p:spPr bwMode="auto">
          <a:xfrm>
            <a:off x="357188" y="3500438"/>
            <a:ext cx="719137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41.蚤　：</a:t>
            </a:r>
            <a:r>
              <a:rPr lang="zh-TW" altLang="zh-TW">
                <a:latin typeface="標楷體" pitchFamily="65" charset="-120"/>
              </a:rPr>
              <a:t>通「早」。</a:t>
            </a:r>
            <a:endParaRPr lang="zh-TW" altLang="en-US" b="1">
              <a:solidFill>
                <a:srgbClr val="3333FF"/>
              </a:solidFill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42.謝：</a:t>
            </a:r>
            <a:r>
              <a:rPr lang="zh-TW" altLang="zh-TW">
                <a:latin typeface="標楷體" pitchFamily="65" charset="-120"/>
              </a:rPr>
              <a:t>謝罪、道歉。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43.因善遇之：</a:t>
            </a:r>
            <a:r>
              <a:rPr lang="zh-TW" altLang="zh-TW">
                <a:latin typeface="標楷體" pitchFamily="65" charset="-120"/>
              </a:rPr>
              <a:t>趁此機會善待他。遇，對待。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>
              <a:latin typeface="標楷體" pitchFamily="65" charset="-120"/>
            </a:endParaRPr>
          </a:p>
        </p:txBody>
      </p:sp>
      <p:pic>
        <p:nvPicPr>
          <p:cNvPr id="17408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085" name="Group 9"/>
          <p:cNvGrpSpPr>
            <a:grpSpLocks/>
          </p:cNvGrpSpPr>
          <p:nvPr/>
        </p:nvGrpSpPr>
        <p:grpSpPr bwMode="auto">
          <a:xfrm>
            <a:off x="1403350" y="1125538"/>
            <a:ext cx="433388" cy="390525"/>
            <a:chOff x="793" y="1525"/>
            <a:chExt cx="273" cy="246"/>
          </a:xfrm>
        </p:grpSpPr>
        <p:sp>
          <p:nvSpPr>
            <p:cNvPr id="174086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ㄗㄠ</a:t>
              </a:r>
            </a:p>
          </p:txBody>
        </p:sp>
        <p:pic>
          <p:nvPicPr>
            <p:cNvPr id="174087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44.戮　力：</a:t>
            </a:r>
            <a:r>
              <a:rPr lang="zh-TW" altLang="zh-TW">
                <a:latin typeface="標楷體" pitchFamily="65" charset="-120"/>
              </a:rPr>
              <a:t>合力。戮，通「勠」。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45.不自意：</a:t>
            </a:r>
            <a:r>
              <a:rPr lang="zh-TW" altLang="zh-TW">
                <a:latin typeface="標楷體" pitchFamily="65" charset="-120"/>
              </a:rPr>
              <a:t>自己沒料想到。意，料想。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46.郤　：</a:t>
            </a:r>
            <a:r>
              <a:rPr lang="zh-TW" altLang="zh-TW">
                <a:latin typeface="標楷體" pitchFamily="65" charset="-120"/>
              </a:rPr>
              <a:t>通「隙」，嫌隙。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因猜疑或不滿而產生的惡感、仇怨。</a:t>
            </a:r>
          </a:p>
        </p:txBody>
      </p:sp>
      <p:pic>
        <p:nvPicPr>
          <p:cNvPr id="17510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09" name="Group 6"/>
          <p:cNvGrpSpPr>
            <a:grpSpLocks/>
          </p:cNvGrpSpPr>
          <p:nvPr/>
        </p:nvGrpSpPr>
        <p:grpSpPr bwMode="auto">
          <a:xfrm>
            <a:off x="1403350" y="1052513"/>
            <a:ext cx="431800" cy="390525"/>
            <a:chOff x="476" y="1434"/>
            <a:chExt cx="272" cy="246"/>
          </a:xfrm>
        </p:grpSpPr>
        <p:sp>
          <p:nvSpPr>
            <p:cNvPr id="175114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ㄌㄨ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7511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10" name="Group 9"/>
          <p:cNvGrpSpPr>
            <a:grpSpLocks/>
          </p:cNvGrpSpPr>
          <p:nvPr/>
        </p:nvGrpSpPr>
        <p:grpSpPr bwMode="auto">
          <a:xfrm>
            <a:off x="1403350" y="2060575"/>
            <a:ext cx="431800" cy="390525"/>
            <a:chOff x="476" y="1434"/>
            <a:chExt cx="272" cy="246"/>
          </a:xfrm>
        </p:grpSpPr>
        <p:sp>
          <p:nvSpPr>
            <p:cNvPr id="175112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ㄒㄧ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7511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111" name="Rectangle 12"/>
          <p:cNvSpPr>
            <a:spLocks noChangeArrowheads="1"/>
          </p:cNvSpPr>
          <p:nvPr/>
        </p:nvSpPr>
        <p:spPr bwMode="auto">
          <a:xfrm>
            <a:off x="323850" y="2492375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47.東嚮　坐：</a:t>
            </a:r>
            <a:r>
              <a:rPr lang="zh-TW" altLang="zh-TW">
                <a:latin typeface="標楷體" pitchFamily="65" charset="-120"/>
              </a:rPr>
              <a:t>面向東而坐。嚮，通「向」。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補注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古代軍帳內的席次以坐西向東最尊，其次是坐北向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南，再次是坐南向北，最末是坐東向西。下文亞父 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范增席位比劉邦高，表示楚軍領導階層自認地位高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於劉邦，也有意羞辱劉邦。</a:t>
            </a:r>
            <a:endParaRPr lang="zh-TW" altLang="zh-TW" sz="28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48.亞　父：</a:t>
            </a:r>
            <a:r>
              <a:rPr lang="zh-TW" altLang="zh-TW">
                <a:latin typeface="標楷體" pitchFamily="65" charset="-120"/>
              </a:rPr>
              <a:t>項羽對范增的敬稱，表示尊敬的程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　 度僅次於父親。亞，次於。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49.數　目：</a:t>
            </a:r>
            <a:r>
              <a:rPr lang="zh-TW" altLang="zh-TW">
                <a:latin typeface="標楷體" pitchFamily="65" charset="-120"/>
              </a:rPr>
              <a:t>多次以眼神示意。數，屢次。目，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此作動詞，用眼神表態示意。</a:t>
            </a:r>
          </a:p>
        </p:txBody>
      </p:sp>
      <p:pic>
        <p:nvPicPr>
          <p:cNvPr id="17613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6133" name="Group 7"/>
          <p:cNvGrpSpPr>
            <a:grpSpLocks/>
          </p:cNvGrpSpPr>
          <p:nvPr/>
        </p:nvGrpSpPr>
        <p:grpSpPr bwMode="auto">
          <a:xfrm>
            <a:off x="1763713" y="1052513"/>
            <a:ext cx="431800" cy="539750"/>
            <a:chOff x="1610" y="1434"/>
            <a:chExt cx="272" cy="340"/>
          </a:xfrm>
        </p:grpSpPr>
        <p:pic>
          <p:nvPicPr>
            <p:cNvPr id="17614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42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ㄒㄧㄤ</a:t>
              </a:r>
            </a:p>
          </p:txBody>
        </p:sp>
      </p:grpSp>
      <p:grpSp>
        <p:nvGrpSpPr>
          <p:cNvPr id="176134" name="Group 10"/>
          <p:cNvGrpSpPr>
            <a:grpSpLocks/>
          </p:cNvGrpSpPr>
          <p:nvPr/>
        </p:nvGrpSpPr>
        <p:grpSpPr bwMode="auto">
          <a:xfrm>
            <a:off x="1331913" y="3357563"/>
            <a:ext cx="431800" cy="390525"/>
            <a:chOff x="476" y="1434"/>
            <a:chExt cx="272" cy="246"/>
          </a:xfrm>
        </p:grpSpPr>
        <p:sp>
          <p:nvSpPr>
            <p:cNvPr id="176139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一ㄚ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7614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6135" name="Group 13"/>
          <p:cNvGrpSpPr>
            <a:grpSpLocks/>
          </p:cNvGrpSpPr>
          <p:nvPr/>
        </p:nvGrpSpPr>
        <p:grpSpPr bwMode="auto">
          <a:xfrm>
            <a:off x="1331913" y="4221163"/>
            <a:ext cx="431800" cy="539750"/>
            <a:chOff x="1610" y="1434"/>
            <a:chExt cx="272" cy="340"/>
          </a:xfrm>
        </p:grpSpPr>
        <p:pic>
          <p:nvPicPr>
            <p:cNvPr id="17613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38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ㄕㄨㄛ</a:t>
              </a:r>
            </a:p>
          </p:txBody>
        </p:sp>
      </p:grpSp>
      <p:sp>
        <p:nvSpPr>
          <p:cNvPr id="176136" name="Rectangle 19"/>
          <p:cNvSpPr>
            <a:spLocks noChangeArrowheads="1"/>
          </p:cNvSpPr>
          <p:nvPr/>
        </p:nvSpPr>
        <p:spPr bwMode="auto">
          <a:xfrm>
            <a:off x="323850" y="15573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50.舉所佩玉玦　以示之者三：</a:t>
            </a:r>
            <a:r>
              <a:rPr lang="zh-TW" altLang="zh-TW">
                <a:latin typeface="標楷體" pitchFamily="65" charset="-120"/>
              </a:rPr>
              <a:t>范增三度舉起佩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戴的玉玦對項羽示意，要他下定決心殺了</a:t>
            </a:r>
            <a:r>
              <a:rPr kumimoji="0" lang="zh-TW" altLang="zh-TW">
                <a:latin typeface="標楷體" pitchFamily="65" charset="-120"/>
              </a:rPr>
              <a:t>劉</a:t>
            </a:r>
            <a:endParaRPr kumimoji="0"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latin typeface="標楷體" pitchFamily="65" charset="-120"/>
              </a:rPr>
              <a:t>   </a:t>
            </a:r>
            <a:r>
              <a:rPr lang="zh-TW" altLang="zh-TW">
                <a:latin typeface="標楷體" pitchFamily="65" charset="-120"/>
              </a:rPr>
              <a:t>邦。玦，有缺口的環形玉器，諧音「決」</a:t>
            </a:r>
            <a:r>
              <a:rPr lang="zh-TW" altLang="en-US">
                <a:latin typeface="標楷體" pitchFamily="65" charset="-120"/>
              </a:rPr>
              <a:t>，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</a:t>
            </a:r>
            <a:r>
              <a:rPr lang="zh-TW" altLang="zh-TW">
                <a:latin typeface="標楷體" pitchFamily="65" charset="-120"/>
              </a:rPr>
              <a:t>常用以表示決斷、決絕的象徵物。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補注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因「玦」與</a:t>
            </a:r>
            <a:r>
              <a:rPr lang="en-US" altLang="en-US" sz="2800">
                <a:solidFill>
                  <a:srgbClr val="FF0000"/>
                </a:solidFill>
                <a:latin typeface="標楷體" pitchFamily="65" charset="-120"/>
              </a:rPr>
              <a:t>「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決</a:t>
            </a:r>
            <a:r>
              <a:rPr lang="en-US" altLang="en-US" sz="2800">
                <a:solidFill>
                  <a:srgbClr val="FF0000"/>
                </a:solidFill>
                <a:latin typeface="標楷體" pitchFamily="65" charset="-120"/>
              </a:rPr>
              <a:t>」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同音，所以用以暗示下決心。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   「玦」又與「訣」同音，也用以表示「決絕」之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意。廣韻：「逐臣待命於境，賜環則返；賜玦則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     絕，義取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</a:rPr>
              <a:t>『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訣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</a:rPr>
              <a:t>』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。」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51.</a:t>
            </a:r>
            <a:r>
              <a:rPr lang="zh-TW" altLang="zh-TW" b="1">
                <a:solidFill>
                  <a:srgbClr val="3333FF"/>
                </a:solidFill>
                <a:latin typeface="Franklin Gothic Medium" pitchFamily="34" charset="0"/>
              </a:rPr>
              <a:t>項莊：</a:t>
            </a:r>
            <a:r>
              <a:rPr lang="zh-TW" altLang="zh-TW">
                <a:latin typeface="Franklin Gothic Medium" pitchFamily="34" charset="0"/>
              </a:rPr>
              <a:t>項羽的堂弟。</a:t>
            </a:r>
          </a:p>
        </p:txBody>
      </p:sp>
      <p:grpSp>
        <p:nvGrpSpPr>
          <p:cNvPr id="177156" name="Group 16"/>
          <p:cNvGrpSpPr>
            <a:grpSpLocks/>
          </p:cNvGrpSpPr>
          <p:nvPr/>
        </p:nvGrpSpPr>
        <p:grpSpPr bwMode="auto">
          <a:xfrm>
            <a:off x="2987675" y="981075"/>
            <a:ext cx="433388" cy="539750"/>
            <a:chOff x="1019" y="1071"/>
            <a:chExt cx="273" cy="340"/>
          </a:xfrm>
        </p:grpSpPr>
        <p:sp>
          <p:nvSpPr>
            <p:cNvPr id="177159" name="文字方塊 6"/>
            <p:cNvSpPr txBox="1">
              <a:spLocks noChangeArrowheads="1"/>
            </p:cNvSpPr>
            <p:nvPr/>
          </p:nvSpPr>
          <p:spPr bwMode="auto">
            <a:xfrm>
              <a:off x="1019" y="107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ㄐㄩㄝ</a:t>
              </a:r>
            </a:p>
          </p:txBody>
        </p:sp>
        <p:pic>
          <p:nvPicPr>
            <p:cNvPr id="17716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57" name="Rectangle 19"/>
          <p:cNvSpPr>
            <a:spLocks noChangeArrowheads="1"/>
          </p:cNvSpPr>
          <p:nvPr/>
        </p:nvSpPr>
        <p:spPr bwMode="auto">
          <a:xfrm>
            <a:off x="323850" y="2997200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715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52.不忍：</a:t>
            </a:r>
            <a:r>
              <a:rPr lang="zh-TW" altLang="zh-TW" dirty="0">
                <a:latin typeface="標楷體" pitchFamily="65" charset="-120"/>
              </a:rPr>
              <a:t>不夠狠心。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53.若：</a:t>
            </a:r>
            <a:r>
              <a:rPr lang="zh-TW" altLang="zh-TW" dirty="0">
                <a:latin typeface="標楷體" pitchFamily="65" charset="-120"/>
              </a:rPr>
              <a:t>你。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54.不　者：</a:t>
            </a:r>
            <a:r>
              <a:rPr lang="zh-TW" altLang="zh-TW" dirty="0">
                <a:latin typeface="標楷體" pitchFamily="65" charset="-120"/>
              </a:rPr>
              <a:t>否則。不，通「否」。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55.若屬皆且為　所虜：</a:t>
            </a:r>
            <a:r>
              <a:rPr lang="zh-TW" altLang="zh-TW" dirty="0">
                <a:latin typeface="標楷體" pitchFamily="65" charset="-120"/>
              </a:rPr>
              <a:t>你們都將被他俘虜。若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dirty="0">
                <a:latin typeface="標楷體" pitchFamily="65" charset="-120"/>
              </a:rPr>
              <a:t>   屬，你們。且，將。為，被。</a:t>
            </a:r>
            <a:endParaRPr lang="zh-TW" altLang="en-US" dirty="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 dirty="0">
                <a:latin typeface="標楷體" pitchFamily="65" charset="-120"/>
              </a:rPr>
              <a:t>補注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</a:rPr>
              <a:t>1.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</a:rPr>
              <a:t>「為所虜」另一說：成為所虜之人</a:t>
            </a:r>
            <a:r>
              <a:rPr lang="zh-TW" altLang="en-US" sz="2800" dirty="0">
                <a:solidFill>
                  <a:srgbClr val="FF0000"/>
                </a:solidFill>
              </a:rPr>
              <a:t>。為，成為。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</a:rPr>
              <a:t>2.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為所：「為……所……」是被動句的固定句式。為，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　被（按教育部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重編國語辭典修訂本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</a:rPr>
              <a:t>，為當「被」解時讀ㄨㄟˊ）。所，助詞。</a:t>
            </a:r>
            <a:endParaRPr kumimoji="0" lang="zh-TW" altLang="zh-TW" sz="2800" dirty="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 dirty="0">
                <a:solidFill>
                  <a:srgbClr val="3333FF"/>
                </a:solidFill>
                <a:latin typeface="標楷體" pitchFamily="65" charset="-120"/>
              </a:rPr>
              <a:t>56.翼蔽：</a:t>
            </a:r>
            <a:r>
              <a:rPr lang="zh-TW" altLang="zh-TW" dirty="0">
                <a:latin typeface="標楷體" pitchFamily="65" charset="-120"/>
              </a:rPr>
              <a:t>指掩護。</a:t>
            </a:r>
          </a:p>
        </p:txBody>
      </p:sp>
      <p:pic>
        <p:nvPicPr>
          <p:cNvPr id="17818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323850" y="35004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78182" name="Group 7"/>
          <p:cNvGrpSpPr>
            <a:grpSpLocks/>
          </p:cNvGrpSpPr>
          <p:nvPr/>
        </p:nvGrpSpPr>
        <p:grpSpPr bwMode="auto">
          <a:xfrm>
            <a:off x="1331913" y="2060575"/>
            <a:ext cx="433387" cy="390525"/>
            <a:chOff x="793" y="1525"/>
            <a:chExt cx="273" cy="246"/>
          </a:xfrm>
        </p:grpSpPr>
        <p:sp>
          <p:nvSpPr>
            <p:cNvPr id="178186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ㄈㄡ</a:t>
              </a:r>
            </a:p>
          </p:txBody>
        </p:sp>
        <p:pic>
          <p:nvPicPr>
            <p:cNvPr id="178187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8183" name="Group 13"/>
          <p:cNvGrpSpPr>
            <a:grpSpLocks/>
          </p:cNvGrpSpPr>
          <p:nvPr/>
        </p:nvGrpSpPr>
        <p:grpSpPr bwMode="auto">
          <a:xfrm>
            <a:off x="2987675" y="2565400"/>
            <a:ext cx="431800" cy="390525"/>
            <a:chOff x="3470" y="1616"/>
            <a:chExt cx="272" cy="246"/>
          </a:xfrm>
        </p:grpSpPr>
        <p:sp>
          <p:nvSpPr>
            <p:cNvPr id="178184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7818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57.樊　噲　：</a:t>
            </a:r>
            <a:r>
              <a:rPr lang="zh-TW" altLang="zh-TW">
                <a:latin typeface="標楷體" pitchFamily="65" charset="-120"/>
              </a:rPr>
              <a:t>劉邦妻子的妹夫，原以屠狗為業</a:t>
            </a:r>
            <a:r>
              <a:rPr lang="zh-TW" altLang="en-US">
                <a:latin typeface="標楷體" pitchFamily="65" charset="-120"/>
              </a:rPr>
              <a:t>　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</a:t>
            </a:r>
            <a:r>
              <a:rPr lang="zh-TW" altLang="zh-TW">
                <a:latin typeface="標楷體" pitchFamily="65" charset="-120"/>
              </a:rPr>
              <a:t>，後從劉邦起義，因功被封為舞陽侯。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58.與之同命：</a:t>
            </a:r>
            <a:r>
              <a:rPr lang="zh-TW" altLang="zh-TW">
                <a:latin typeface="標楷體" pitchFamily="65" charset="-120"/>
              </a:rPr>
              <a:t>和劉邦共生死</a:t>
            </a:r>
            <a:r>
              <a:rPr lang="zh-TW" altLang="en-US">
                <a:latin typeface="標楷體" pitchFamily="65" charset="-120"/>
              </a:rPr>
              <a:t>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59.交戟　之衛士：</a:t>
            </a:r>
            <a:r>
              <a:rPr lang="zh-TW" altLang="zh-TW">
                <a:latin typeface="標楷體" pitchFamily="65" charset="-120"/>
              </a:rPr>
              <a:t>持戟交叉守在軍門前的衛兵　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。戟，古代一種戈、矛合一的兵器。</a:t>
            </a:r>
            <a:endParaRPr lang="zh-TW" altLang="en-US" b="1">
              <a:solidFill>
                <a:srgbClr val="3333FF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>
              <a:latin typeface="標楷體" pitchFamily="65" charset="-120"/>
            </a:endParaRPr>
          </a:p>
        </p:txBody>
      </p:sp>
      <p:pic>
        <p:nvPicPr>
          <p:cNvPr id="17920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9205" name="Group 6"/>
          <p:cNvGrpSpPr>
            <a:grpSpLocks/>
          </p:cNvGrpSpPr>
          <p:nvPr/>
        </p:nvGrpSpPr>
        <p:grpSpPr bwMode="auto">
          <a:xfrm>
            <a:off x="1331913" y="1125538"/>
            <a:ext cx="431800" cy="390525"/>
            <a:chOff x="3470" y="1616"/>
            <a:chExt cx="272" cy="246"/>
          </a:xfrm>
        </p:grpSpPr>
        <p:sp>
          <p:nvSpPr>
            <p:cNvPr id="179212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ㄈㄢ</a:t>
              </a:r>
            </a:p>
          </p:txBody>
        </p:sp>
        <p:pic>
          <p:nvPicPr>
            <p:cNvPr id="179213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9206" name="Group 9"/>
          <p:cNvGrpSpPr>
            <a:grpSpLocks/>
          </p:cNvGrpSpPr>
          <p:nvPr/>
        </p:nvGrpSpPr>
        <p:grpSpPr bwMode="auto">
          <a:xfrm>
            <a:off x="2195513" y="1052513"/>
            <a:ext cx="431800" cy="539750"/>
            <a:chOff x="1610" y="1434"/>
            <a:chExt cx="272" cy="340"/>
          </a:xfrm>
        </p:grpSpPr>
        <p:pic>
          <p:nvPicPr>
            <p:cNvPr id="17921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11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ㄎㄨㄞ </a:t>
              </a:r>
            </a:p>
          </p:txBody>
        </p:sp>
      </p:grpSp>
      <p:grpSp>
        <p:nvGrpSpPr>
          <p:cNvPr id="179207" name="Group 8"/>
          <p:cNvGrpSpPr>
            <a:grpSpLocks/>
          </p:cNvGrpSpPr>
          <p:nvPr/>
        </p:nvGrpSpPr>
        <p:grpSpPr bwMode="auto">
          <a:xfrm>
            <a:off x="1763713" y="2606675"/>
            <a:ext cx="433387" cy="390525"/>
            <a:chOff x="793" y="1525"/>
            <a:chExt cx="273" cy="246"/>
          </a:xfrm>
        </p:grpSpPr>
        <p:sp>
          <p:nvSpPr>
            <p:cNvPr id="179208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</a:t>
              </a:r>
            </a:p>
          </p:txBody>
        </p:sp>
        <p:pic>
          <p:nvPicPr>
            <p:cNvPr id="179209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13787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hangingPunct="1"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 鴻門宴，是楚敗漢興的轉捩點，不僅預伏項羽垓下之圍的悲劇命運，更是底定楚、漢歷史結局的關鍵。楚、漢之爭，劉邦稱王，項羽自刎烏江。司馬遷於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項羽本紀</a:t>
            </a:r>
            <a:r>
              <a:rPr lang="en-US" altLang="zh-TW" sz="320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smtClean="0">
                <a:solidFill>
                  <a:schemeClr val="tx1"/>
                </a:solidFill>
                <a:latin typeface="標楷體" pitchFamily="65" charset="-120"/>
              </a:rPr>
              <a:t>中詳敘項羽發跡、壯大、敗亡的過程，從中刻劃項羽的形象，且於敘事之中揭示他的失敗原因，具有很高的文學價值和史料價值。</a:t>
            </a:r>
          </a:p>
        </p:txBody>
      </p:sp>
      <p:pic>
        <p:nvPicPr>
          <p:cNvPr id="6861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60.披帷　：</a:t>
            </a:r>
            <a:r>
              <a:rPr lang="zh-TW" altLang="zh-TW">
                <a:latin typeface="標楷體" pitchFamily="65" charset="-120"/>
              </a:rPr>
              <a:t>揭開帳幕。　　</a:t>
            </a:r>
            <a:endParaRPr lang="zh-TW" altLang="zh-TW">
              <a:solidFill>
                <a:srgbClr val="3366FF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61.瞋　目：</a:t>
            </a:r>
            <a:r>
              <a:rPr lang="zh-TW" altLang="zh-TW">
                <a:latin typeface="標楷體" pitchFamily="65" charset="-120"/>
              </a:rPr>
              <a:t>瞪大眼睛怒視。瞋，張大眼睛。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62.目眥　盡裂：</a:t>
            </a:r>
            <a:r>
              <a:rPr lang="zh-TW" altLang="zh-TW">
                <a:latin typeface="標楷體" pitchFamily="65" charset="-120"/>
              </a:rPr>
              <a:t>眼眶睜得快裂開了，形容十分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憤怒。眥，亦作「眦　」，眼眶。</a:t>
            </a:r>
          </a:p>
        </p:txBody>
      </p:sp>
      <p:pic>
        <p:nvPicPr>
          <p:cNvPr id="180228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0229" name="Group 11"/>
          <p:cNvGrpSpPr>
            <a:grpSpLocks/>
          </p:cNvGrpSpPr>
          <p:nvPr/>
        </p:nvGrpSpPr>
        <p:grpSpPr bwMode="auto">
          <a:xfrm>
            <a:off x="1763713" y="1100138"/>
            <a:ext cx="431800" cy="390525"/>
            <a:chOff x="3470" y="1616"/>
            <a:chExt cx="272" cy="246"/>
          </a:xfrm>
        </p:grpSpPr>
        <p:sp>
          <p:nvSpPr>
            <p:cNvPr id="180237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80238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0230" name="文字方塊 3"/>
          <p:cNvSpPr txBox="1">
            <a:spLocks noChangeArrowheads="1"/>
          </p:cNvSpPr>
          <p:nvPr/>
        </p:nvSpPr>
        <p:spPr bwMode="auto">
          <a:xfrm>
            <a:off x="1403350" y="1557338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ㄔㄣ</a:t>
            </a:r>
          </a:p>
        </p:txBody>
      </p:sp>
      <p:grpSp>
        <p:nvGrpSpPr>
          <p:cNvPr id="180231" name="Group 15"/>
          <p:cNvGrpSpPr>
            <a:grpSpLocks/>
          </p:cNvGrpSpPr>
          <p:nvPr/>
        </p:nvGrpSpPr>
        <p:grpSpPr bwMode="auto">
          <a:xfrm>
            <a:off x="1763713" y="2108200"/>
            <a:ext cx="431800" cy="241300"/>
            <a:chOff x="2381" y="1706"/>
            <a:chExt cx="272" cy="152"/>
          </a:xfrm>
        </p:grpSpPr>
        <p:pic>
          <p:nvPicPr>
            <p:cNvPr id="18023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236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</a:t>
              </a:r>
            </a:p>
          </p:txBody>
        </p:sp>
      </p:grpSp>
      <p:grpSp>
        <p:nvGrpSpPr>
          <p:cNvPr id="180232" name="Group 18"/>
          <p:cNvGrpSpPr>
            <a:grpSpLocks/>
          </p:cNvGrpSpPr>
          <p:nvPr/>
        </p:nvGrpSpPr>
        <p:grpSpPr bwMode="auto">
          <a:xfrm>
            <a:off x="4572000" y="2611438"/>
            <a:ext cx="431800" cy="241300"/>
            <a:chOff x="2381" y="1706"/>
            <a:chExt cx="272" cy="152"/>
          </a:xfrm>
        </p:grpSpPr>
        <p:pic>
          <p:nvPicPr>
            <p:cNvPr id="18023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234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63.按劍而跽　：</a:t>
            </a:r>
            <a:r>
              <a:rPr lang="zh-TW" altLang="zh-TW">
                <a:latin typeface="標楷體" pitchFamily="65" charset="-120"/>
              </a:rPr>
              <a:t>準備行動的警戒姿勢。跽，長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跪。古人席地時，兩膝著地，臀 部落在足後跟為「坐」，不碰觸腳跟而挺腰直身為「跽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」</a:t>
            </a:r>
            <a:r>
              <a:rPr lang="zh-TW" altLang="zh-TW"/>
              <a:t>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3000">
                <a:solidFill>
                  <a:srgbClr val="FF0000"/>
                </a:solidFill>
                <a:latin typeface="標楷體" pitchFamily="65" charset="-120"/>
              </a:rPr>
              <a:t>《昭明文選》注引《聲類》曰：「跪，跽也。</a:t>
            </a:r>
            <a:endParaRPr lang="zh-TW" altLang="en-US" sz="30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solidFill>
                  <a:srgbClr val="FF0000"/>
                </a:solidFill>
                <a:latin typeface="標楷體" pitchFamily="65" charset="-120"/>
              </a:rPr>
              <a:t>    」跪與跽動作類似，但「跪」多用於行禮，而</a:t>
            </a:r>
            <a:endParaRPr lang="zh-TW" altLang="en-US" sz="30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solidFill>
                  <a:srgbClr val="FF0000"/>
                </a:solidFill>
                <a:latin typeface="標楷體" pitchFamily="65" charset="-120"/>
              </a:rPr>
              <a:t>    「跽」則未必。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64.參　乘　：</a:t>
            </a:r>
            <a:r>
              <a:rPr lang="zh-TW" altLang="zh-TW">
                <a:latin typeface="標楷體" pitchFamily="65" charset="-120"/>
              </a:rPr>
              <a:t>古代坐在車右方，擔任警衛工作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的人。</a:t>
            </a:r>
          </a:p>
        </p:txBody>
      </p:sp>
      <p:sp>
        <p:nvSpPr>
          <p:cNvPr id="181252" name="Rectangle 7"/>
          <p:cNvSpPr>
            <a:spLocks noChangeArrowheads="1"/>
          </p:cNvSpPr>
          <p:nvPr/>
        </p:nvSpPr>
        <p:spPr bwMode="auto">
          <a:xfrm>
            <a:off x="323850" y="2997200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81253" name="Group 8"/>
          <p:cNvGrpSpPr>
            <a:grpSpLocks/>
          </p:cNvGrpSpPr>
          <p:nvPr/>
        </p:nvGrpSpPr>
        <p:grpSpPr bwMode="auto">
          <a:xfrm>
            <a:off x="2627313" y="1125538"/>
            <a:ext cx="431800" cy="390525"/>
            <a:chOff x="476" y="1434"/>
            <a:chExt cx="272" cy="246"/>
          </a:xfrm>
        </p:grpSpPr>
        <p:sp>
          <p:nvSpPr>
            <p:cNvPr id="181261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ㄐㄧ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8126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1254" name="Group 11"/>
          <p:cNvGrpSpPr>
            <a:grpSpLocks/>
          </p:cNvGrpSpPr>
          <p:nvPr/>
        </p:nvGrpSpPr>
        <p:grpSpPr bwMode="auto">
          <a:xfrm>
            <a:off x="2195513" y="4437063"/>
            <a:ext cx="431800" cy="390525"/>
            <a:chOff x="476" y="1434"/>
            <a:chExt cx="272" cy="246"/>
          </a:xfrm>
        </p:grpSpPr>
        <p:sp>
          <p:nvSpPr>
            <p:cNvPr id="181259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ㄕㄥ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8126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5" name="文字方塊 3"/>
          <p:cNvSpPr txBox="1">
            <a:spLocks noChangeArrowheads="1"/>
          </p:cNvSpPr>
          <p:nvPr/>
        </p:nvSpPr>
        <p:spPr bwMode="auto">
          <a:xfrm>
            <a:off x="1331913" y="4437063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ㄘㄢ</a:t>
            </a:r>
          </a:p>
        </p:txBody>
      </p:sp>
      <p:pic>
        <p:nvPicPr>
          <p:cNvPr id="1812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7" name="文字方塊 3"/>
          <p:cNvSpPr txBox="1">
            <a:spLocks noChangeArrowheads="1"/>
          </p:cNvSpPr>
          <p:nvPr/>
        </p:nvSpPr>
        <p:spPr bwMode="auto">
          <a:xfrm>
            <a:off x="6516688" y="1484313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ㄊㄨㄣ</a:t>
            </a:r>
          </a:p>
        </p:txBody>
      </p:sp>
      <p:pic>
        <p:nvPicPr>
          <p:cNvPr id="181258" name="Picture 15" descr="黑-二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65.彘  ：</a:t>
            </a:r>
            <a:r>
              <a:rPr lang="zh-TW" altLang="zh-TW">
                <a:latin typeface="標楷體" pitchFamily="65" charset="-120"/>
              </a:rPr>
              <a:t>豬。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Franklin Gothic Medium" pitchFamily="34" charset="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Franklin Gothic Medium" pitchFamily="34" charset="0"/>
              </a:rPr>
              <a:t>一說：生彘肩，整個豬肘子。生，整。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66.啗　：</a:t>
            </a:r>
            <a:r>
              <a:rPr lang="zh-TW" altLang="zh-TW">
                <a:latin typeface="標楷體" pitchFamily="65" charset="-120"/>
              </a:rPr>
              <a:t>同「啖　」，大口吃。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又同「噉　」。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67.「殺人如不能舉」二句：</a:t>
            </a:r>
            <a:r>
              <a:rPr lang="zh-TW" altLang="zh-TW">
                <a:latin typeface="標楷體" pitchFamily="65" charset="-120"/>
              </a:rPr>
              <a:t>殺人時唯恐不能全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殺光，處罰人時唯恐不能用盡所有酷刑。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舉，窮盡。勝　，盡。</a:t>
            </a:r>
          </a:p>
        </p:txBody>
      </p:sp>
      <p:pic>
        <p:nvPicPr>
          <p:cNvPr id="18227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2277" name="Group 8"/>
          <p:cNvGrpSpPr>
            <a:grpSpLocks/>
          </p:cNvGrpSpPr>
          <p:nvPr/>
        </p:nvGrpSpPr>
        <p:grpSpPr bwMode="auto">
          <a:xfrm>
            <a:off x="1403350" y="1196975"/>
            <a:ext cx="431800" cy="241300"/>
            <a:chOff x="2381" y="1706"/>
            <a:chExt cx="272" cy="152"/>
          </a:xfrm>
        </p:grpSpPr>
        <p:pic>
          <p:nvPicPr>
            <p:cNvPr id="18229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291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ㄓ</a:t>
              </a:r>
            </a:p>
          </p:txBody>
        </p:sp>
      </p:grpSp>
      <p:grpSp>
        <p:nvGrpSpPr>
          <p:cNvPr id="182278" name="Group 11"/>
          <p:cNvGrpSpPr>
            <a:grpSpLocks/>
          </p:cNvGrpSpPr>
          <p:nvPr/>
        </p:nvGrpSpPr>
        <p:grpSpPr bwMode="auto">
          <a:xfrm>
            <a:off x="3432175" y="2039938"/>
            <a:ext cx="431800" cy="390525"/>
            <a:chOff x="476" y="1434"/>
            <a:chExt cx="272" cy="246"/>
          </a:xfrm>
        </p:grpSpPr>
        <p:sp>
          <p:nvSpPr>
            <p:cNvPr id="182288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ㄉㄢ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8228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2279" name="文字方塊 3"/>
          <p:cNvSpPr txBox="1">
            <a:spLocks noChangeArrowheads="1"/>
          </p:cNvSpPr>
          <p:nvPr/>
        </p:nvSpPr>
        <p:spPr bwMode="auto">
          <a:xfrm>
            <a:off x="3432175" y="3952875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ㄕㄥ</a:t>
            </a:r>
          </a:p>
        </p:txBody>
      </p:sp>
      <p:sp>
        <p:nvSpPr>
          <p:cNvPr id="182280" name="Rectangle 15"/>
          <p:cNvSpPr>
            <a:spLocks noChangeArrowheads="1"/>
          </p:cNvSpPr>
          <p:nvPr/>
        </p:nvSpPr>
        <p:spPr bwMode="auto">
          <a:xfrm>
            <a:off x="323850" y="15573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82281" name="Group 16"/>
          <p:cNvGrpSpPr>
            <a:grpSpLocks/>
          </p:cNvGrpSpPr>
          <p:nvPr/>
        </p:nvGrpSpPr>
        <p:grpSpPr bwMode="auto">
          <a:xfrm>
            <a:off x="1416050" y="2039938"/>
            <a:ext cx="431800" cy="390525"/>
            <a:chOff x="476" y="1434"/>
            <a:chExt cx="272" cy="246"/>
          </a:xfrm>
        </p:grpSpPr>
        <p:sp>
          <p:nvSpPr>
            <p:cNvPr id="182286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ㄉㄢ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8228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2282" name="Rectangle 22"/>
          <p:cNvSpPr>
            <a:spLocks noChangeArrowheads="1"/>
          </p:cNvSpPr>
          <p:nvPr/>
        </p:nvSpPr>
        <p:spPr bwMode="auto">
          <a:xfrm>
            <a:off x="323850" y="24717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82283" name="Group 29"/>
          <p:cNvGrpSpPr>
            <a:grpSpLocks/>
          </p:cNvGrpSpPr>
          <p:nvPr/>
        </p:nvGrpSpPr>
        <p:grpSpPr bwMode="auto">
          <a:xfrm>
            <a:off x="2484438" y="2492375"/>
            <a:ext cx="431800" cy="390525"/>
            <a:chOff x="1565" y="1570"/>
            <a:chExt cx="272" cy="246"/>
          </a:xfrm>
        </p:grpSpPr>
        <p:sp>
          <p:nvSpPr>
            <p:cNvPr id="182284" name="文字方塊 4"/>
            <p:cNvSpPr txBox="1">
              <a:spLocks noChangeArrowheads="1"/>
            </p:cNvSpPr>
            <p:nvPr/>
          </p:nvSpPr>
          <p:spPr bwMode="auto">
            <a:xfrm>
              <a:off x="1565" y="1570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solidFill>
                    <a:srgbClr val="0095DA"/>
                  </a:solidFill>
                  <a:latin typeface="Arial" charset="0"/>
                </a:rPr>
                <a:t>ㄉㄢ</a:t>
              </a:r>
              <a:endParaRPr lang="zh-TW" altLang="en-US" sz="1200" b="1">
                <a:solidFill>
                  <a:srgbClr val="0095DA"/>
                </a:solidFill>
                <a:latin typeface="Arial" charset="0"/>
              </a:endParaRPr>
            </a:p>
          </p:txBody>
        </p:sp>
        <p:pic>
          <p:nvPicPr>
            <p:cNvPr id="182285" name="Picture 28" descr="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61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29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68.細說：</a:t>
            </a:r>
            <a:r>
              <a:rPr lang="zh-TW" altLang="zh-TW">
                <a:latin typeface="標楷體" pitchFamily="65" charset="-120"/>
              </a:rPr>
              <a:t>指小人的讒言。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latin typeface="標楷體" pitchFamily="65" charset="-120"/>
              </a:rPr>
              <a:t>　　　　</a:t>
            </a:r>
            <a:r>
              <a:rPr lang="zh-TW" altLang="zh-TW" sz="2800">
                <a:solidFill>
                  <a:srgbClr val="FF0000"/>
                </a:solidFill>
              </a:rPr>
              <a:t>小人的讒言。</a:t>
            </a:r>
            <a:r>
              <a:rPr lang="zh-TW" altLang="zh-TW" sz="2800" b="1">
                <a:solidFill>
                  <a:srgbClr val="FF0000"/>
                </a:solidFill>
              </a:rPr>
              <a:t>例：</a:t>
            </a:r>
            <a:r>
              <a:rPr lang="zh-TW" altLang="zh-TW" sz="2800">
                <a:solidFill>
                  <a:srgbClr val="FF0000"/>
                </a:solidFill>
              </a:rPr>
              <a:t>未有封侯之賞，而聽細說</a:t>
            </a:r>
            <a:endParaRPr lang="zh-TW" altLang="en-US" sz="280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</a:rPr>
              <a:t>　　　　</a:t>
            </a:r>
            <a:r>
              <a:rPr lang="zh-TW" altLang="zh-TW" sz="2800">
                <a:solidFill>
                  <a:srgbClr val="FF0000"/>
                </a:solidFill>
              </a:rPr>
              <a:t>詳細說明。</a:t>
            </a:r>
            <a:r>
              <a:rPr lang="zh-TW" altLang="zh-TW" sz="2800" b="1">
                <a:solidFill>
                  <a:srgbClr val="FF0000"/>
                </a:solidFill>
              </a:rPr>
              <a:t>例：</a:t>
            </a:r>
            <a:r>
              <a:rPr lang="zh-TW" altLang="zh-TW" sz="2800">
                <a:solidFill>
                  <a:srgbClr val="FF0000"/>
                </a:solidFill>
              </a:rPr>
              <a:t>老殘便將一路所聞細說一遍（</a:t>
            </a:r>
            <a:endParaRPr lang="zh-TW" altLang="en-US" sz="2800">
              <a:solidFill>
                <a:srgbClr val="FF0000"/>
              </a:solidFill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</a:rPr>
              <a:t>　　　　　　　　　　　《老殘遊記》）</a:t>
            </a:r>
            <a:endParaRPr lang="zh-TW" altLang="zh-TW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69.竊為　大王不取也：</a:t>
            </a:r>
            <a:r>
              <a:rPr lang="zh-TW" altLang="zh-TW">
                <a:latin typeface="標楷體" pitchFamily="65" charset="-120"/>
              </a:rPr>
              <a:t>我私下認為大王這樣做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　 是不可取的。竊，私下，自謙詞。</a:t>
            </a:r>
          </a:p>
        </p:txBody>
      </p:sp>
      <p:pic>
        <p:nvPicPr>
          <p:cNvPr id="18330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301" name="Group 6"/>
          <p:cNvGrpSpPr>
            <a:grpSpLocks/>
          </p:cNvGrpSpPr>
          <p:nvPr/>
        </p:nvGrpSpPr>
        <p:grpSpPr bwMode="auto">
          <a:xfrm>
            <a:off x="1763713" y="2852738"/>
            <a:ext cx="431800" cy="390525"/>
            <a:chOff x="3470" y="1616"/>
            <a:chExt cx="272" cy="246"/>
          </a:xfrm>
        </p:grpSpPr>
        <p:sp>
          <p:nvSpPr>
            <p:cNvPr id="183309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8331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302" name="Group 9"/>
          <p:cNvGrpSpPr>
            <a:grpSpLocks/>
          </p:cNvGrpSpPr>
          <p:nvPr/>
        </p:nvGrpSpPr>
        <p:grpSpPr bwMode="auto">
          <a:xfrm>
            <a:off x="250825" y="1484313"/>
            <a:ext cx="1008063" cy="549275"/>
            <a:chOff x="385" y="3838"/>
            <a:chExt cx="635" cy="346"/>
          </a:xfrm>
        </p:grpSpPr>
        <p:sp>
          <p:nvSpPr>
            <p:cNvPr id="183307" name="Text Box 10"/>
            <p:cNvSpPr txBox="1">
              <a:spLocks noChangeArrowheads="1"/>
            </p:cNvSpPr>
            <p:nvPr/>
          </p:nvSpPr>
          <p:spPr bwMode="auto">
            <a:xfrm>
              <a:off x="385" y="3838"/>
              <a:ext cx="63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3000">
                  <a:latin typeface="Arial" charset="0"/>
                </a:rPr>
                <a:t>補注</a:t>
              </a:r>
            </a:p>
          </p:txBody>
        </p:sp>
        <p:sp>
          <p:nvSpPr>
            <p:cNvPr id="183308" name="Rectangle 11"/>
            <p:cNvSpPr>
              <a:spLocks noChangeArrowheads="1"/>
            </p:cNvSpPr>
            <p:nvPr/>
          </p:nvSpPr>
          <p:spPr bwMode="auto">
            <a:xfrm>
              <a:off x="431" y="3884"/>
              <a:ext cx="499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3303" name="Group 17"/>
          <p:cNvGrpSpPr>
            <a:grpSpLocks/>
          </p:cNvGrpSpPr>
          <p:nvPr/>
        </p:nvGrpSpPr>
        <p:grpSpPr bwMode="auto">
          <a:xfrm>
            <a:off x="1547813" y="1700213"/>
            <a:ext cx="134937" cy="504825"/>
            <a:chOff x="567" y="2727"/>
            <a:chExt cx="85" cy="386"/>
          </a:xfrm>
        </p:grpSpPr>
        <p:sp>
          <p:nvSpPr>
            <p:cNvPr id="183304" name="Line 7"/>
            <p:cNvSpPr>
              <a:spLocks noChangeShapeType="1"/>
            </p:cNvSpPr>
            <p:nvPr/>
          </p:nvSpPr>
          <p:spPr bwMode="auto">
            <a:xfrm>
              <a:off x="567" y="2727"/>
              <a:ext cx="8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05" name="Line 8"/>
            <p:cNvSpPr>
              <a:spLocks noChangeShapeType="1"/>
            </p:cNvSpPr>
            <p:nvPr/>
          </p:nvSpPr>
          <p:spPr bwMode="auto">
            <a:xfrm>
              <a:off x="567" y="3113"/>
              <a:ext cx="8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3306" name="Line 9"/>
            <p:cNvSpPr>
              <a:spLocks noChangeShapeType="1"/>
            </p:cNvSpPr>
            <p:nvPr/>
          </p:nvSpPr>
          <p:spPr bwMode="auto">
            <a:xfrm>
              <a:off x="567" y="2739"/>
              <a:ext cx="0" cy="3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70.都尉：</a:t>
            </a:r>
            <a:r>
              <a:rPr lang="zh-TW" altLang="zh-TW">
                <a:latin typeface="標楷體" pitchFamily="65" charset="-120"/>
              </a:rPr>
              <a:t>古時軍中的參謀官。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71.陳平：</a:t>
            </a:r>
            <a:r>
              <a:rPr lang="zh-TW" altLang="zh-TW">
                <a:latin typeface="標楷體" pitchFamily="65" charset="-120"/>
              </a:rPr>
              <a:t>當時為項羽謀臣，擅奇計，後離楚歸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　</a:t>
            </a:r>
            <a:r>
              <a:rPr lang="zh-TW" altLang="en-US">
                <a:latin typeface="標楷體" pitchFamily="65" charset="-120"/>
              </a:rPr>
              <a:t> </a:t>
            </a:r>
            <a:r>
              <a:rPr lang="zh-TW" altLang="zh-TW">
                <a:latin typeface="標楷體" pitchFamily="65" charset="-120"/>
              </a:rPr>
              <a:t>漢，因功封曲逆侯，官至丞相。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補注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楚、漢相爭時，劉邦曾在滎　陽被圍，陳平獻計乘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夜間以女子二千人，出東門以誘惑楚軍，使劉邦能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從西門逃脫。高祖七年，劉邦被匈奴圍於平城，陳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平獻計厚賂單于之妻，劉邦君臣方能脫離險境。陳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</a:rPr>
              <a:t>　　平也因而封曲逆侯，官至丞相。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72.大行不顧細謹：</a:t>
            </a:r>
            <a:r>
              <a:rPr lang="zh-TW" altLang="zh-TW">
                <a:latin typeface="標楷體" pitchFamily="65" charset="-120"/>
              </a:rPr>
              <a:t>做大事不須拘泥小節。大行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latin typeface="標楷體" pitchFamily="65" charset="-120"/>
              </a:rPr>
              <a:t>   ，</a:t>
            </a:r>
            <a:r>
              <a:rPr lang="zh-TW" altLang="zh-TW">
                <a:latin typeface="標楷體" pitchFamily="65" charset="-120"/>
              </a:rPr>
              <a:t>大作為。細謹，指小節。</a:t>
            </a:r>
          </a:p>
        </p:txBody>
      </p:sp>
      <p:pic>
        <p:nvPicPr>
          <p:cNvPr id="18432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Rectangle 7"/>
          <p:cNvSpPr>
            <a:spLocks noChangeArrowheads="1"/>
          </p:cNvSpPr>
          <p:nvPr/>
        </p:nvSpPr>
        <p:spPr bwMode="auto">
          <a:xfrm>
            <a:off x="323850" y="2492375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84326" name="Group 10"/>
          <p:cNvGrpSpPr>
            <a:grpSpLocks/>
          </p:cNvGrpSpPr>
          <p:nvPr/>
        </p:nvGrpSpPr>
        <p:grpSpPr bwMode="auto">
          <a:xfrm>
            <a:off x="5364163" y="2492375"/>
            <a:ext cx="431800" cy="539750"/>
            <a:chOff x="3379" y="1570"/>
            <a:chExt cx="272" cy="340"/>
          </a:xfrm>
        </p:grpSpPr>
        <p:sp>
          <p:nvSpPr>
            <p:cNvPr id="184327" name="文字方塊 6"/>
            <p:cNvSpPr txBox="1">
              <a:spLocks noChangeArrowheads="1"/>
            </p:cNvSpPr>
            <p:nvPr/>
          </p:nvSpPr>
          <p:spPr bwMode="auto">
            <a:xfrm>
              <a:off x="3379" y="1570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5DA"/>
                  </a:solidFill>
                  <a:latin typeface="Arial" charset="0"/>
                </a:rPr>
                <a:t>ㄒㄧㄥ</a:t>
              </a:r>
            </a:p>
          </p:txBody>
        </p:sp>
        <p:pic>
          <p:nvPicPr>
            <p:cNvPr id="184328" name="Picture 9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73.大禮不辭小讓：</a:t>
            </a:r>
            <a:r>
              <a:rPr lang="zh-TW" altLang="zh-TW">
                <a:latin typeface="標楷體" pitchFamily="65" charset="-120"/>
              </a:rPr>
              <a:t>行大禮不須講究小禮節。不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　</a:t>
            </a:r>
            <a:r>
              <a:rPr lang="zh-TW" altLang="en-US">
                <a:latin typeface="標楷體" pitchFamily="65" charset="-120"/>
              </a:rPr>
              <a:t> </a:t>
            </a:r>
            <a:r>
              <a:rPr lang="zh-TW" altLang="zh-TW">
                <a:latin typeface="標楷體" pitchFamily="65" charset="-120"/>
              </a:rPr>
              <a:t>辭，不講求、不計較。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en-US" sz="2800">
                <a:solidFill>
                  <a:srgbClr val="FF0000"/>
                </a:solidFill>
              </a:rPr>
              <a:t>一說：不迴避細微的指責。辭，避開。讓，指責。</a:t>
            </a:r>
            <a:endParaRPr lang="zh-TW" altLang="zh-TW" sz="2800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74.人方為刀俎　我為魚肉：</a:t>
            </a:r>
            <a:r>
              <a:rPr lang="zh-TW" altLang="zh-TW">
                <a:latin typeface="標楷體" pitchFamily="65" charset="-120"/>
              </a:rPr>
              <a:t>別人正像是刀和砧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板，我們卻像魚、肉般任人宰割。俎，砧板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75.何辭為：</a:t>
            </a:r>
            <a:r>
              <a:rPr lang="zh-TW" altLang="zh-TW">
                <a:latin typeface="標楷體" pitchFamily="65" charset="-120"/>
              </a:rPr>
              <a:t>何必辭行呢？為，語尾助詞，表疑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問語氣。</a:t>
            </a:r>
          </a:p>
        </p:txBody>
      </p:sp>
      <p:sp>
        <p:nvSpPr>
          <p:cNvPr id="185348" name="Rectangle 6"/>
          <p:cNvSpPr>
            <a:spLocks noChangeArrowheads="1"/>
          </p:cNvSpPr>
          <p:nvPr/>
        </p:nvSpPr>
        <p:spPr bwMode="auto">
          <a:xfrm>
            <a:off x="323850" y="19891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5349" name="文字方塊 3"/>
          <p:cNvSpPr txBox="1">
            <a:spLocks noChangeArrowheads="1"/>
          </p:cNvSpPr>
          <p:nvPr/>
        </p:nvSpPr>
        <p:spPr bwMode="auto">
          <a:xfrm>
            <a:off x="8604250" y="2533650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ㄓㄣ</a:t>
            </a:r>
          </a:p>
        </p:txBody>
      </p:sp>
      <p:grpSp>
        <p:nvGrpSpPr>
          <p:cNvPr id="185350" name="Group 12"/>
          <p:cNvGrpSpPr>
            <a:grpSpLocks/>
          </p:cNvGrpSpPr>
          <p:nvPr/>
        </p:nvGrpSpPr>
        <p:grpSpPr bwMode="auto">
          <a:xfrm>
            <a:off x="2987675" y="2533650"/>
            <a:ext cx="433388" cy="390525"/>
            <a:chOff x="793" y="1525"/>
            <a:chExt cx="273" cy="246"/>
          </a:xfrm>
        </p:grpSpPr>
        <p:sp>
          <p:nvSpPr>
            <p:cNvPr id="185352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ㄗㄨ</a:t>
              </a:r>
            </a:p>
          </p:txBody>
        </p:sp>
        <p:pic>
          <p:nvPicPr>
            <p:cNvPr id="185353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535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76.操：</a:t>
            </a:r>
            <a:r>
              <a:rPr lang="zh-TW" altLang="zh-TW">
                <a:latin typeface="標楷體" pitchFamily="65" charset="-120"/>
              </a:rPr>
              <a:t>持、拿。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77.玉斗：</a:t>
            </a:r>
            <a:r>
              <a:rPr lang="zh-TW" altLang="zh-TW">
                <a:latin typeface="標楷體" pitchFamily="65" charset="-120"/>
              </a:rPr>
              <a:t>玉製的酒器。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斗：一種舀酒的勺。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78.會：</a:t>
            </a:r>
            <a:r>
              <a:rPr lang="zh-TW" altLang="zh-TW">
                <a:latin typeface="標楷體" pitchFamily="65" charset="-120"/>
              </a:rPr>
              <a:t>正逢。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>
              <a:latin typeface="標楷體" pitchFamily="65" charset="-120"/>
            </a:endParaRPr>
          </a:p>
        </p:txBody>
      </p:sp>
      <p:pic>
        <p:nvPicPr>
          <p:cNvPr id="18637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3" name="Rectangle 6"/>
          <p:cNvSpPr>
            <a:spLocks noChangeArrowheads="1"/>
          </p:cNvSpPr>
          <p:nvPr/>
        </p:nvSpPr>
        <p:spPr bwMode="auto">
          <a:xfrm>
            <a:off x="323850" y="1989138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79.置：</a:t>
            </a:r>
            <a:r>
              <a:rPr lang="zh-TW" altLang="zh-TW">
                <a:latin typeface="標楷體" pitchFamily="65" charset="-120"/>
              </a:rPr>
              <a:t>留下。</a:t>
            </a:r>
            <a:endParaRPr lang="zh-TW" altLang="en-US" b="1">
              <a:solidFill>
                <a:srgbClr val="3333FF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80.夏侯嬰靳　彊　紀信：</a:t>
            </a:r>
            <a:r>
              <a:rPr lang="zh-TW" altLang="zh-TW">
                <a:latin typeface="標楷體" pitchFamily="65" charset="-120"/>
              </a:rPr>
              <a:t>皆為劉邦部屬。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81.步走：</a:t>
            </a:r>
            <a:r>
              <a:rPr lang="zh-TW" altLang="zh-TW">
                <a:latin typeface="標楷體" pitchFamily="65" charset="-120"/>
              </a:rPr>
              <a:t>徒步快跑。走，跑。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latin typeface="標楷體" pitchFamily="65" charset="-120"/>
              </a:rPr>
              <a:t>    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《說文</a:t>
            </a:r>
            <a:r>
              <a:rPr lang="zh-TW" altLang="zh-TW" sz="300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：「走，趨也。」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釋名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：「徐行曰步</a:t>
            </a:r>
            <a:endParaRPr lang="zh-TW" altLang="en-US" sz="2800">
              <a:solidFill>
                <a:srgbClr val="FF0000"/>
              </a:solidFill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    ，疾行曰趨，疾趨曰走。」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82.酈　山：</a:t>
            </a:r>
            <a:r>
              <a:rPr lang="zh-TW" altLang="zh-TW">
                <a:latin typeface="標楷體" pitchFamily="65" charset="-120"/>
              </a:rPr>
              <a:t>即驪　山，在今陝西省西安市臨潼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區東南。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83.道芷陽閒　行：</a:t>
            </a:r>
            <a:r>
              <a:rPr lang="zh-TW" altLang="zh-TW">
                <a:latin typeface="標楷體" pitchFamily="65" charset="-120"/>
              </a:rPr>
              <a:t>經由芷陽，抄小路行走</a:t>
            </a:r>
            <a:r>
              <a:rPr lang="zh-TW" altLang="en-US"/>
              <a:t>。</a:t>
            </a:r>
            <a:r>
              <a:rPr lang="zh-TW" altLang="zh-TW">
                <a:latin typeface="標楷體" pitchFamily="65" charset="-120"/>
              </a:rPr>
              <a:t>道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，經過。芷陽，秦縣名，在今陝西省西安市</a:t>
            </a:r>
            <a:endParaRPr lang="zh-TW" altLang="en-US">
              <a:latin typeface="標楷體" pitchFamily="65" charset="-120"/>
            </a:endParaRP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。閒行，抄小路走。</a:t>
            </a:r>
          </a:p>
          <a:p>
            <a:pPr marL="355600" indent="-355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84.度　：</a:t>
            </a:r>
            <a:r>
              <a:rPr lang="zh-TW" altLang="zh-TW">
                <a:latin typeface="標楷體" pitchFamily="65" charset="-120"/>
              </a:rPr>
              <a:t>估計。</a:t>
            </a:r>
          </a:p>
        </p:txBody>
      </p:sp>
      <p:pic>
        <p:nvPicPr>
          <p:cNvPr id="18739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397" name="Group 7"/>
          <p:cNvGrpSpPr>
            <a:grpSpLocks/>
          </p:cNvGrpSpPr>
          <p:nvPr/>
        </p:nvGrpSpPr>
        <p:grpSpPr bwMode="auto">
          <a:xfrm>
            <a:off x="3419475" y="1520825"/>
            <a:ext cx="433388" cy="539750"/>
            <a:chOff x="1019" y="1071"/>
            <a:chExt cx="273" cy="364"/>
          </a:xfrm>
        </p:grpSpPr>
        <p:sp>
          <p:nvSpPr>
            <p:cNvPr id="187416" name="文字方塊 6"/>
            <p:cNvSpPr txBox="1">
              <a:spLocks noChangeArrowheads="1"/>
            </p:cNvSpPr>
            <p:nvPr/>
          </p:nvSpPr>
          <p:spPr bwMode="auto">
            <a:xfrm>
              <a:off x="1019" y="1071"/>
              <a:ext cx="231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ㄑㄧㄤ</a:t>
              </a:r>
            </a:p>
          </p:txBody>
        </p:sp>
        <p:pic>
          <p:nvPicPr>
            <p:cNvPr id="187417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398" name="Group 10"/>
          <p:cNvGrpSpPr>
            <a:grpSpLocks/>
          </p:cNvGrpSpPr>
          <p:nvPr/>
        </p:nvGrpSpPr>
        <p:grpSpPr bwMode="auto">
          <a:xfrm>
            <a:off x="2555875" y="1520825"/>
            <a:ext cx="434975" cy="576263"/>
            <a:chOff x="1622" y="1434"/>
            <a:chExt cx="260" cy="340"/>
          </a:xfrm>
        </p:grpSpPr>
        <p:pic>
          <p:nvPicPr>
            <p:cNvPr id="187414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15" name="文字方塊 4"/>
            <p:cNvSpPr txBox="1">
              <a:spLocks noChangeArrowheads="1"/>
            </p:cNvSpPr>
            <p:nvPr/>
          </p:nvSpPr>
          <p:spPr bwMode="auto">
            <a:xfrm>
              <a:off x="1622" y="1434"/>
              <a:ext cx="21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ㄐ一ㄣ </a:t>
              </a:r>
            </a:p>
          </p:txBody>
        </p:sp>
      </p:grpSp>
      <p:grpSp>
        <p:nvGrpSpPr>
          <p:cNvPr id="187399" name="Group 13"/>
          <p:cNvGrpSpPr>
            <a:grpSpLocks/>
          </p:cNvGrpSpPr>
          <p:nvPr/>
        </p:nvGrpSpPr>
        <p:grpSpPr bwMode="auto">
          <a:xfrm>
            <a:off x="1331913" y="3465513"/>
            <a:ext cx="431800" cy="390525"/>
            <a:chOff x="476" y="1434"/>
            <a:chExt cx="272" cy="246"/>
          </a:xfrm>
        </p:grpSpPr>
        <p:sp>
          <p:nvSpPr>
            <p:cNvPr id="187412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ㄌ一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8741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400" name="Group 16"/>
          <p:cNvGrpSpPr>
            <a:grpSpLocks/>
          </p:cNvGrpSpPr>
          <p:nvPr/>
        </p:nvGrpSpPr>
        <p:grpSpPr bwMode="auto">
          <a:xfrm>
            <a:off x="1403350" y="5842000"/>
            <a:ext cx="431800" cy="539750"/>
            <a:chOff x="1610" y="1434"/>
            <a:chExt cx="272" cy="340"/>
          </a:xfrm>
        </p:grpSpPr>
        <p:pic>
          <p:nvPicPr>
            <p:cNvPr id="18741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11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ㄉㄨㄛ</a:t>
              </a:r>
            </a:p>
          </p:txBody>
        </p:sp>
      </p:grpSp>
      <p:grpSp>
        <p:nvGrpSpPr>
          <p:cNvPr id="187401" name="Group 19"/>
          <p:cNvGrpSpPr>
            <a:grpSpLocks/>
          </p:cNvGrpSpPr>
          <p:nvPr/>
        </p:nvGrpSpPr>
        <p:grpSpPr bwMode="auto">
          <a:xfrm>
            <a:off x="3419475" y="3465513"/>
            <a:ext cx="431800" cy="390525"/>
            <a:chOff x="3470" y="1616"/>
            <a:chExt cx="272" cy="246"/>
          </a:xfrm>
        </p:grpSpPr>
        <p:sp>
          <p:nvSpPr>
            <p:cNvPr id="187408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ㄌ一</a:t>
              </a:r>
            </a:p>
          </p:txBody>
        </p:sp>
        <p:pic>
          <p:nvPicPr>
            <p:cNvPr id="187409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402" name="Group 22"/>
          <p:cNvGrpSpPr>
            <a:grpSpLocks/>
          </p:cNvGrpSpPr>
          <p:nvPr/>
        </p:nvGrpSpPr>
        <p:grpSpPr bwMode="auto">
          <a:xfrm>
            <a:off x="2627313" y="4329113"/>
            <a:ext cx="431800" cy="539750"/>
            <a:chOff x="1610" y="1434"/>
            <a:chExt cx="272" cy="340"/>
          </a:xfrm>
        </p:grpSpPr>
        <p:pic>
          <p:nvPicPr>
            <p:cNvPr id="18740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407" name="文字方塊 4"/>
            <p:cNvSpPr txBox="1">
              <a:spLocks noChangeArrowheads="1"/>
            </p:cNvSpPr>
            <p:nvPr/>
          </p:nvSpPr>
          <p:spPr bwMode="auto">
            <a:xfrm>
              <a:off x="1610" y="143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ㄐㄧㄢ</a:t>
              </a:r>
            </a:p>
          </p:txBody>
        </p:sp>
      </p:grpSp>
      <p:grpSp>
        <p:nvGrpSpPr>
          <p:cNvPr id="187403" name="Group 25"/>
          <p:cNvGrpSpPr>
            <a:grpSpLocks/>
          </p:cNvGrpSpPr>
          <p:nvPr/>
        </p:nvGrpSpPr>
        <p:grpSpPr bwMode="auto">
          <a:xfrm>
            <a:off x="250825" y="2457450"/>
            <a:ext cx="1008063" cy="549275"/>
            <a:chOff x="385" y="3838"/>
            <a:chExt cx="635" cy="346"/>
          </a:xfrm>
        </p:grpSpPr>
        <p:sp>
          <p:nvSpPr>
            <p:cNvPr id="187404" name="Text Box 26"/>
            <p:cNvSpPr txBox="1">
              <a:spLocks noChangeArrowheads="1"/>
            </p:cNvSpPr>
            <p:nvPr/>
          </p:nvSpPr>
          <p:spPr bwMode="auto">
            <a:xfrm>
              <a:off x="385" y="3838"/>
              <a:ext cx="63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3000">
                  <a:latin typeface="Arial" charset="0"/>
                </a:rPr>
                <a:t>補注</a:t>
              </a:r>
            </a:p>
          </p:txBody>
        </p:sp>
        <p:sp>
          <p:nvSpPr>
            <p:cNvPr id="187405" name="Rectangle 27"/>
            <p:cNvSpPr>
              <a:spLocks noChangeArrowheads="1"/>
            </p:cNvSpPr>
            <p:nvPr/>
          </p:nvSpPr>
          <p:spPr bwMode="auto">
            <a:xfrm>
              <a:off x="431" y="3884"/>
              <a:ext cx="499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85.不勝　桮　杓　：</a:t>
            </a:r>
            <a:r>
              <a:rPr lang="zh-TW" altLang="zh-TW">
                <a:latin typeface="標楷體" pitchFamily="65" charset="-120"/>
              </a:rPr>
              <a:t>酒量小，不能多飲。勝，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　 承受。桮杓，飲酒器具；桮，同「杯」。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>
                <a:latin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latin typeface="標楷體" pitchFamily="65" charset="-120"/>
              </a:rPr>
              <a:t>杓：通「勺」。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86</a:t>
            </a:r>
            <a:r>
              <a:rPr lang="zh-TW" altLang="en-US" b="1">
                <a:solidFill>
                  <a:srgbClr val="3333FF"/>
                </a:solidFill>
                <a:latin typeface="標楷體" pitchFamily="65" charset="-120"/>
              </a:rPr>
              <a:t>.</a:t>
            </a: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再拜：</a:t>
            </a:r>
            <a:r>
              <a:rPr lang="zh-TW" altLang="zh-TW">
                <a:latin typeface="標楷體" pitchFamily="65" charset="-120"/>
              </a:rPr>
              <a:t>拜而又拜，為古代一種隆重的禮節。</a:t>
            </a:r>
          </a:p>
        </p:txBody>
      </p:sp>
      <p:pic>
        <p:nvPicPr>
          <p:cNvPr id="188420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文字方塊 3"/>
          <p:cNvSpPr txBox="1">
            <a:spLocks noChangeArrowheads="1"/>
          </p:cNvSpPr>
          <p:nvPr/>
        </p:nvSpPr>
        <p:spPr bwMode="auto">
          <a:xfrm>
            <a:off x="2627313" y="1125538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ㄅㄟ</a:t>
            </a:r>
          </a:p>
        </p:txBody>
      </p:sp>
      <p:grpSp>
        <p:nvGrpSpPr>
          <p:cNvPr id="188422" name="Group 7"/>
          <p:cNvGrpSpPr>
            <a:grpSpLocks/>
          </p:cNvGrpSpPr>
          <p:nvPr/>
        </p:nvGrpSpPr>
        <p:grpSpPr bwMode="auto">
          <a:xfrm>
            <a:off x="3348038" y="1125538"/>
            <a:ext cx="431800" cy="390525"/>
            <a:chOff x="3470" y="1616"/>
            <a:chExt cx="272" cy="246"/>
          </a:xfrm>
        </p:grpSpPr>
        <p:sp>
          <p:nvSpPr>
            <p:cNvPr id="188425" name="文字方塊 6"/>
            <p:cNvSpPr txBox="1">
              <a:spLocks noChangeArrowheads="1"/>
            </p:cNvSpPr>
            <p:nvPr/>
          </p:nvSpPr>
          <p:spPr bwMode="auto">
            <a:xfrm>
              <a:off x="3470" y="161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ㄕㄠ</a:t>
              </a:r>
            </a:p>
          </p:txBody>
        </p:sp>
        <p:pic>
          <p:nvPicPr>
            <p:cNvPr id="188426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23" name="文字方塊 3"/>
          <p:cNvSpPr txBox="1">
            <a:spLocks noChangeArrowheads="1"/>
          </p:cNvSpPr>
          <p:nvPr/>
        </p:nvSpPr>
        <p:spPr bwMode="auto">
          <a:xfrm>
            <a:off x="1763713" y="1125538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ㄕㄥ</a:t>
            </a:r>
          </a:p>
        </p:txBody>
      </p:sp>
      <p:sp>
        <p:nvSpPr>
          <p:cNvPr id="188424" name="Rectangle 11"/>
          <p:cNvSpPr>
            <a:spLocks noChangeArrowheads="1"/>
          </p:cNvSpPr>
          <p:nvPr/>
        </p:nvSpPr>
        <p:spPr bwMode="auto">
          <a:xfrm>
            <a:off x="323850" y="2060575"/>
            <a:ext cx="792163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分頁底圖-注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87.督過：</a:t>
            </a:r>
            <a:r>
              <a:rPr lang="zh-TW" altLang="zh-TW">
                <a:latin typeface="標楷體" pitchFamily="65" charset="-120"/>
              </a:rPr>
              <a:t>責備。</a:t>
            </a: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b="1">
                <a:solidFill>
                  <a:srgbClr val="3333FF"/>
                </a:solidFill>
                <a:latin typeface="標楷體" pitchFamily="65" charset="-120"/>
              </a:rPr>
              <a:t>88.豎子：</a:t>
            </a:r>
            <a:r>
              <a:rPr lang="zh-TW" altLang="zh-TW">
                <a:latin typeface="標楷體" pitchFamily="65" charset="-120"/>
              </a:rPr>
              <a:t>猶言小子，乃罵人的話。此明斥項</a:t>
            </a:r>
            <a:endParaRPr lang="zh-TW" altLang="en-US">
              <a:latin typeface="標楷體" pitchFamily="65" charset="-120"/>
            </a:endParaRPr>
          </a:p>
          <a:p>
            <a:pPr marL="355600" indent="-355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>
                <a:latin typeface="標楷體" pitchFamily="65" charset="-120"/>
              </a:rPr>
              <a:t>   莊，暗責項羽不夠果斷，不足與謀。</a:t>
            </a:r>
          </a:p>
        </p:txBody>
      </p:sp>
      <p:pic>
        <p:nvPicPr>
          <p:cNvPr id="18944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內容版面配置區 1"/>
          <p:cNvSpPr>
            <a:spLocks/>
          </p:cNvSpPr>
          <p:nvPr/>
        </p:nvSpPr>
        <p:spPr bwMode="auto">
          <a:xfrm>
            <a:off x="322263" y="981075"/>
            <a:ext cx="87137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b="1">
                <a:solidFill>
                  <a:srgbClr val="0000FF"/>
                </a:solidFill>
              </a:rPr>
              <a:t>◆「史記」簡介</a:t>
            </a:r>
            <a:endParaRPr kumimoji="0" lang="zh-TW" altLang="en-US">
              <a:latin typeface="標楷體" pitchFamily="65" charset="-120"/>
            </a:endParaRPr>
          </a:p>
          <a:p>
            <a:pPr marL="273050" indent="-228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    「史記」一詞原為史書通稱，而司馬遷的</a:t>
            </a:r>
          </a:p>
          <a:p>
            <a:pPr marL="273050" indent="-22860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史記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原名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太史公書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或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太史公記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，最後才定稱為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史記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。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史記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書中稱「史記」者共計十處，都是古代史官記事之書的通稱。</a:t>
            </a:r>
          </a:p>
        </p:txBody>
      </p:sp>
      <p:pic>
        <p:nvPicPr>
          <p:cNvPr id="6963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0468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楚軍在夜間襲擊秦營，把二十餘萬秦軍活埋在新安城南。繼續進軍攻取平定秦國領地，函谷關有軍隊把守關口，無法進入。又聽說沛公已經攻破咸陽，項羽大怒，派當陽君英布等人攻打函谷關，於是項羽進入關中，到達戲水西邊。沛公駐紮霸上，還沒有和項羽相見。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046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1492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沛公的左司馬曹無傷派人對項羽說：「沛公要在關中稱王，讓秦王子嬰為相，秦國所有的珍寶都歸他所有。」項羽聽後大怒說：「明晨用酒食好好犒勞士卒們，準備擊敗沛公的軍隊！」在這時候，項羽擁兵四十萬，駐紮在新豐鴻門；沛公擁兵十萬，駐紮在霸上。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149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2"/>
          <p:cNvSpPr>
            <a:spLocks/>
          </p:cNvSpPr>
          <p:nvPr/>
        </p:nvSpPr>
        <p:spPr bwMode="auto">
          <a:xfrm>
            <a:off x="457200" y="-244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2516" name="Rectangle 3"/>
          <p:cNvSpPr>
            <a:spLocks/>
          </p:cNvSpPr>
          <p:nvPr/>
        </p:nvSpPr>
        <p:spPr bwMode="auto">
          <a:xfrm>
            <a:off x="179388" y="8366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范增勸說項羽：「沛公在山東地區時，貪於財貨，喜好美女</a:t>
            </a:r>
            <a:r>
              <a:rPr kumimoji="0" lang="zh-TW" altLang="zh-TW" dirty="0"/>
              <a:t>；</a:t>
            </a: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如今入關以後，沒有索取任何財物，沒有寵幸任何女子，這說明他的志向不小。我派人觀察他的雲氣，都是龍虎的形象，五彩斑斕，這是天子的雲氣啊，要立即進攻，不要錯失了良機！」</a:t>
            </a:r>
            <a:endParaRPr kumimoji="0" lang="en-US" altLang="zh-TW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251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2"/>
          <p:cNvSpPr>
            <a:spLocks/>
          </p:cNvSpPr>
          <p:nvPr/>
        </p:nvSpPr>
        <p:spPr bwMode="auto">
          <a:xfrm>
            <a:off x="468313" y="-3159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3540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楚左尹項伯，是項羽的叔父，向來和留侯張良友好。張良這時追隨沛公，項伯於是當夜急馳到沛公的軍營，私下會見張良，把事情全部告訴張良，想叫張良與他一同離去，說：「不要跟著劉邦一起送死！」張良說：「我為韓王護送</a:t>
            </a:r>
            <a:r>
              <a:rPr kumimoji="0" lang="zh-TW" altLang="zh-TW" dirty="0">
                <a:solidFill>
                  <a:srgbClr val="000000"/>
                </a:solidFill>
              </a:rPr>
              <a:t>沛公入關。</a:t>
            </a: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沛公現在有急難，臨難逃走，不合道義，不能不告訴他。」</a:t>
            </a:r>
            <a:endParaRPr kumimoji="0" lang="en-US" altLang="zh-TW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354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2"/>
          <p:cNvSpPr>
            <a:spLocks/>
          </p:cNvSpPr>
          <p:nvPr/>
        </p:nvSpPr>
        <p:spPr bwMode="auto">
          <a:xfrm>
            <a:off x="468313" y="-3159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4564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張良於是進入，把事情全部告訴沛公。沛公大為吃驚，說：「對這件事該怎麼辦？」張良說：「是誰替大王出這計謀？」沛公說：「是一個淺薄無知的人勸我說：『守住函谷關，不讓諸侯入關，秦國的土地就可以完全歸我所有。』所以聽信了他。」張良說：「大王估量您的士卒，能夠抵擋項王的軍隊嗎？」沛公沉默下來，說</a:t>
            </a:r>
            <a:r>
              <a:rPr kumimoji="0" lang="zh-TW" altLang="zh-TW" dirty="0">
                <a:solidFill>
                  <a:srgbClr val="000000"/>
                </a:solidFill>
              </a:rPr>
              <a:t>：「</a:t>
            </a: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本來就不如</a:t>
            </a:r>
            <a:r>
              <a:rPr kumimoji="0" lang="zh-TW" altLang="zh-TW" dirty="0" smtClean="0">
                <a:solidFill>
                  <a:srgbClr val="000000"/>
                </a:solidFill>
                <a:latin typeface="Arial" charset="0"/>
              </a:rPr>
              <a:t>，</a:t>
            </a:r>
            <a:r>
              <a:rPr kumimoji="0" lang="zh-TW" altLang="en-US" dirty="0" smtClean="0">
                <a:solidFill>
                  <a:srgbClr val="000000"/>
                </a:solidFill>
                <a:latin typeface="Arial" charset="0"/>
              </a:rPr>
              <a:t>將</a:t>
            </a:r>
            <a:r>
              <a:rPr kumimoji="0" lang="zh-TW" altLang="zh-TW" dirty="0" smtClean="0">
                <a:solidFill>
                  <a:srgbClr val="000000"/>
                </a:solidFill>
                <a:latin typeface="Arial" charset="0"/>
              </a:rPr>
              <a:t>怎麼辦</a:t>
            </a: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？」</a:t>
            </a:r>
            <a:endParaRPr kumimoji="0" lang="en-US" altLang="zh-TW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56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2"/>
          <p:cNvSpPr>
            <a:spLocks/>
          </p:cNvSpPr>
          <p:nvPr/>
        </p:nvSpPr>
        <p:spPr bwMode="auto">
          <a:xfrm>
            <a:off x="468313" y="-3159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5588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張良說：「請讓我前去告訴項伯，就說『沛公不敢背叛項王』。」沛公說：「你與項伯怎會有交情？」張良說：「在秦朝時項伯與我有交往，項伯殺了人，我使他有活命的機會。如今有急事，多虧他前來告知我。」沛公說：「項伯和你相比，年齡誰小誰大？」張良說：「他比我年長。」沛公說：「你替我把項伯叫進來，我可以用對待兄長的禮節侍奉他。」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558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2"/>
          <p:cNvSpPr>
            <a:spLocks/>
          </p:cNvSpPr>
          <p:nvPr/>
        </p:nvSpPr>
        <p:spPr bwMode="auto">
          <a:xfrm>
            <a:off x="468313" y="-3159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6612" name="Rectangle 3"/>
          <p:cNvSpPr>
            <a:spLocks/>
          </p:cNvSpPr>
          <p:nvPr/>
        </p:nvSpPr>
        <p:spPr bwMode="auto">
          <a:xfrm>
            <a:off x="179388" y="620713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張良出帳邀請項伯。項伯立即入見沛公，沛公舉杯敬酒，祝福項伯，又與他約做兒女親家，說：「我入關以後，對秦室即使再微薄的財物也不敢取用，調查戶口登記在簿籍名冊上、封了府庫只等待項羽將軍的到來。之所以派遣將士守關，是為了防備別處盜賊的入侵和突如其來的變故啊！日夜盼望項羽將軍到來，哪敢有反叛之心？希望項伯您對將軍說明我不敢忘恩負義。」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661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2"/>
          <p:cNvSpPr>
            <a:spLocks/>
          </p:cNvSpPr>
          <p:nvPr/>
        </p:nvSpPr>
        <p:spPr bwMode="auto">
          <a:xfrm>
            <a:off x="468313" y="-3159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7636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項伯答應了，對沛公說：「明日一定要早一點</a:t>
            </a:r>
            <a:r>
              <a:rPr kumimoji="0" lang="zh-TW" altLang="zh-TW">
                <a:solidFill>
                  <a:srgbClr val="000000"/>
                </a:solidFill>
              </a:rPr>
              <a:t>來親自向項王謝罪。」</a:t>
            </a: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沛公說：「是！」於是項伯又連夜離去。回到軍中，把沛公所說的話報告項王。趁機說：「沛公不先攻破關中，您又怎麼敢進入呢？如今別人有大功卻要攻擊他，這是不合道義的，不如趁此機會善待他。」項王答應了。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763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8660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沛公第二天一大早帶著百餘名騎兵前來見項王，到了鴻門，對項王賠罪說：「我和將軍一同努力攻打秦軍，將軍在黃河以北作戰，我在黃河以南作戰，但是沒料想到我能先入關攻破秦軍，才能在這裡和將軍相見。現在有小人傳壞話，使得將軍和我之間有了嫌隙。」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866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99684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項王說：「這是沛公您的左司馬曹無傷說的；不然，我怎會產生如此的懷疑？」項王當日即留沛公一同飲酒。項王、項伯面向東而坐；亞父面南而坐──亞父，就是范增；沛公面北而坐；張良面西而侍。范增多次對項王以眼神示意，舉起佩帶的玉玦對項羽示意三次，項王沉默不回應。范增起身，出去召喚項莊，對他說：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968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內容版面配置區 1"/>
          <p:cNvSpPr>
            <a:spLocks/>
          </p:cNvSpPr>
          <p:nvPr/>
        </p:nvSpPr>
        <p:spPr bwMode="auto">
          <a:xfrm>
            <a:off x="179388" y="1052513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</a:rPr>
              <a:t>一</a:t>
            </a:r>
            <a:r>
              <a:rPr lang="en-US" altLang="zh-TW" b="1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lang="zh-TW" altLang="en-US" b="1">
                <a:solidFill>
                  <a:srgbClr val="FF0000"/>
                </a:solidFill>
                <a:latin typeface="標楷體" pitchFamily="65" charset="-120"/>
              </a:rPr>
              <a:t>「史記」的成書背景（結合作者傳略）</a:t>
            </a:r>
          </a:p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    司馬遷出生於史學世家，世襲史官之職。</a:t>
            </a:r>
          </a:p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其父司馬談在漢武帝前期官為太史令，而「太史</a:t>
            </a:r>
          </a:p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公」為漢代對太史令的通稱，司馬遷用以自稱；</a:t>
            </a:r>
          </a:p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「太史公曰」則為</a:t>
            </a:r>
            <a:r>
              <a:rPr kumimoji="0" lang="en-US" altLang="zh-TW">
                <a:latin typeface="標楷體" pitchFamily="65" charset="-120"/>
              </a:rPr>
              <a:t>《史記》各篇篇末司馬遷的評</a:t>
            </a:r>
          </a:p>
          <a:p>
            <a:pPr marL="273050" indent="-228600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latin typeface="標楷體" pitchFamily="65" charset="-120"/>
              </a:rPr>
              <a:t>論。</a:t>
            </a:r>
            <a:endParaRPr kumimoji="0" lang="zh-TW" altLang="en-US">
              <a:latin typeface="標楷體" pitchFamily="65" charset="-120"/>
            </a:endParaRPr>
          </a:p>
        </p:txBody>
      </p:sp>
      <p:pic>
        <p:nvPicPr>
          <p:cNvPr id="7065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0708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「君王為</a:t>
            </a:r>
            <a:r>
              <a:rPr kumimoji="0" lang="zh-TW" altLang="zh-TW">
                <a:solidFill>
                  <a:srgbClr val="000000"/>
                </a:solidFill>
              </a:rPr>
              <a:t>人不夠狠心。</a:t>
            </a: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你上前敬酒祝壽，祝壽完畢，請求表演劍舞，趁機擊刺座席中的沛公，殺死他</a:t>
            </a:r>
            <a:r>
              <a:rPr kumimoji="0" lang="zh-TW" altLang="zh-TW"/>
              <a:t>；</a:t>
            </a: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不然的話，你們將來都會被他所俘虜了！」項莊於是就進入敬酒祝壽，祝壽完畢，說：「君王與沛公飲酒，軍中沒有什麼可以取樂，請讓我舞劍。」項王說：「好！」項莊拔劍起舞，項伯也拔劍起舞，常常以身體掩護沛公，使項莊不能擊殺沛公。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070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1732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/>
              <a:t>這時張良來到軍營門口，見到了樊噲。樊噲說：「現在事態如何？」張良說：「非常緊急！現在項莊拔劍起舞，他的用意是要取沛公的命。」樊噲說：「情勢緊迫了啊！請讓我進入，和沛公共生死！」樊噲隨即帶劍持盾進入軍營門口，持戟交叉守在軍營門口的衛兵想阻止他進入，</a:t>
            </a:r>
            <a:endParaRPr kumimoji="0" lang="en-US" altLang="zh-TW"/>
          </a:p>
        </p:txBody>
      </p:sp>
      <p:pic>
        <p:nvPicPr>
          <p:cNvPr id="20173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2756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/>
              <a:t>樊噲側過手中盾牌來撞擊他們，衛兵們倒在地上，樊噲於是進入，掀開帳幕，面西而立，張目怒視項王，頭髮向上直立，眼眶都睜得快裂開了。項王按著寶劍直起上身，說：「來客是什麼人？」張良說：「這是擔任沛公護衛的樊噲。」項王說：「真壯士！賜給他一杯酒。」就給了他一大杯酒。樊噲拜謝，起身，站著飲了這杯酒。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275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3780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/>
              <a:t>項王說：「賜給他一隻豬肘子。」就給了他一隻沒有煮熟的豬肘子。樊噲把盾牌平放在地上，把豬肘子放在盾上，拔劍切開吃了。項王說：「壯士！還能再飲酒嗎？」樊噲說：「我死尚且不怕，一杯酒何足推辭？秦王有虎狼之心，殺人時唯恐不能全殺光，處罰人時唯恐不能用盡所有酷刑，天下的人都背叛他。懷王和諸將約定說：</a:t>
            </a:r>
            <a:r>
              <a:rPr kumimoji="0" lang="en-US" altLang="zh-TW"/>
              <a:t>『</a:t>
            </a:r>
            <a:r>
              <a:rPr kumimoji="0" lang="zh-TW" altLang="en-US"/>
              <a:t>先破秦國入咸陽的人可以稱王。</a:t>
            </a:r>
            <a:r>
              <a:rPr kumimoji="0" lang="en-US" altLang="zh-TW"/>
              <a:t>』</a:t>
            </a:r>
          </a:p>
        </p:txBody>
      </p:sp>
      <p:pic>
        <p:nvPicPr>
          <p:cNvPr id="20378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4804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/>
              <a:t>現在沛公先攻破秦國，進入咸陽，對秦室的財富絲毫不敢動，封閉宮室，撤軍駐紮在霸上，以等待大王來臨。所以派遣將士守關，是為了防備別處盜賊的入侵和突如其來的變故。這樣勞苦功高，沒有得到封侯的獎賞，大王反而聽信小人的讒言，想誅殺有功的人，這樣做是走秦朝滅亡的路啊！我私下認為大王這樣做是不可取的。」項王無言以對，</a:t>
            </a:r>
            <a:endParaRPr kumimoji="0" lang="en-US" altLang="zh-TW"/>
          </a:p>
        </p:txBody>
      </p:sp>
      <p:pic>
        <p:nvPicPr>
          <p:cNvPr id="20480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5828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/>
              <a:t>說：「坐！」樊噲挨著張良坐下。坐了一會兒，沛公起身去廁所，趁機把樊噲叫出去。 </a:t>
            </a:r>
            <a:endParaRPr kumimoji="0" lang="zh-TW" altLang="zh-TW">
              <a:solidFill>
                <a:srgbClr val="000000"/>
              </a:solidFill>
              <a:latin typeface="Arial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82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6852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沛公出帳後，項王派都尉陳平去召沛公。沛公說：「現在我出來了，沒有告辭，這將怎麼辦？」樊噲說：「做大事不須拘泥小節，行大禮不須講究小禮節。現在別人正像是菜刀和砧板，我們卻像魚、肉般任人宰割，何必辭行呢？」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685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7876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於是決定</a:t>
            </a:r>
            <a:r>
              <a:rPr kumimoji="0" lang="zh-TW" altLang="zh-TW">
                <a:solidFill>
                  <a:srgbClr val="000000"/>
                </a:solidFill>
              </a:rPr>
              <a:t>離開，</a:t>
            </a: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然後命令張良留下來謝罪。張良問：「大王來時拿了什麼禮物？」沛公說：「我帶了白璧一雙，想獻給項王；玉斗一雙，想送給亞父。正逢他們發怒，不敢奉獻，你替我獻給他們。」張良說：「敬謹遵命。」在這時候，項王的駐軍在鴻門一帶，沛公的駐軍在霸上，相距四十里。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787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8900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沛公留下來時的車駕和騎兵，脫身溜掉，他一人騎馬，樊噲、夏侯嬰、靳彊、紀信等四人手持劍與盾跟著徒步快跑，從酈山而下，經由芷陽抄小路走。沛公對張良說：「從這條道路回到軍營，不過二十里罷了；估計我到達軍營以後，你才進去。」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890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09924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沛公已經離去，抄小路回到軍中。張良入帳謝罪，說：「沛公不勝酒力，不能親自告辭，委派臣下</a:t>
            </a:r>
            <a:r>
              <a:rPr kumimoji="0" lang="zh-TW" altLang="zh-TW" dirty="0" smtClean="0">
                <a:solidFill>
                  <a:srgbClr val="000000"/>
                </a:solidFill>
                <a:latin typeface="Arial" charset="0"/>
              </a:rPr>
              <a:t>謹</a:t>
            </a:r>
            <a:r>
              <a:rPr kumimoji="0" lang="zh-TW" altLang="en-US" dirty="0" smtClean="0">
                <a:solidFill>
                  <a:srgbClr val="000000"/>
                </a:solidFill>
                <a:latin typeface="Arial" charset="0"/>
              </a:rPr>
              <a:t>奉</a:t>
            </a:r>
            <a:r>
              <a:rPr kumimoji="0" lang="zh-TW" altLang="zh-TW" dirty="0" smtClean="0">
                <a:solidFill>
                  <a:srgbClr val="000000"/>
                </a:solidFill>
                <a:latin typeface="Arial" charset="0"/>
              </a:rPr>
              <a:t>白</a:t>
            </a:r>
            <a:r>
              <a:rPr kumimoji="0" lang="zh-TW" altLang="zh-TW" dirty="0">
                <a:solidFill>
                  <a:srgbClr val="000000"/>
                </a:solidFill>
                <a:latin typeface="Arial" charset="0"/>
              </a:rPr>
              <a:t>璧一雙，再拜進獻給大王足下；玉斗一雙，再拜奉給大將軍足下。」項王說：「沛公現在在什麼地方？」張良說：</a:t>
            </a:r>
            <a:endParaRPr kumimoji="0" lang="en-US" altLang="zh-TW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992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內容版面配置區 1"/>
          <p:cNvSpPr>
            <a:spLocks/>
          </p:cNvSpPr>
          <p:nvPr/>
        </p:nvSpPr>
        <p:spPr bwMode="auto">
          <a:xfrm>
            <a:off x="179388" y="1052513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en-US" altLang="zh-TW">
                <a:latin typeface="標楷體" pitchFamily="65" charset="-120"/>
              </a:rPr>
              <a:t>1.</a:t>
            </a:r>
            <a:r>
              <a:rPr kumimoji="0" lang="zh-TW" altLang="en-US">
                <a:latin typeface="標楷體" pitchFamily="65" charset="-120"/>
              </a:rPr>
              <a:t>家鄉景觀與童年生活：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    司馬遷生於夏陽龍門（今陝西省韓城市）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。南臨黃河，北面五十里是著名的龍門山。春秋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時先屬秦，後屬晉，戰國屬魏，不少著名戰役都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發生在此地。司馬遷的童年即「耕牧河山之陽」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與農夫牧童為伴，飽覽山河名勝，聽聞歷史傳說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，鄉土文化孕育司馬遷豪邁靈秀之氣。</a:t>
            </a:r>
          </a:p>
        </p:txBody>
      </p:sp>
      <p:pic>
        <p:nvPicPr>
          <p:cNvPr id="71683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分頁底圖-語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10948" name="Rectangle 3"/>
          <p:cNvSpPr>
            <a:spLocks/>
          </p:cNvSpPr>
          <p:nvPr/>
        </p:nvSpPr>
        <p:spPr bwMode="auto">
          <a:xfrm>
            <a:off x="179388" y="846138"/>
            <a:ext cx="89646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Arial" charset="0"/>
              </a:rPr>
              <a:t>「聽說大王有意責備他的過錯，脫身獨自回去，已經回到軍營了。」項王聽後就接受了璧玉，放在座位上。亞父接過玉斗，棄置地上，拔劍將它擊碎，說：「唉！小子不能夠和他們共同圖謀大事！奪取項王天下的人，一定是沛公啊，我們這些人將被他所俘虜了！」沛公回到軍中，立即誅殺了曹無傷。</a:t>
            </a:r>
            <a:endParaRPr kumimoji="0" lang="en-US" altLang="zh-TW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094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lnSpc>
                <a:spcPct val="100000"/>
              </a:lnSpc>
              <a:spcBef>
                <a:spcPct val="0"/>
              </a:spcBef>
            </a:pPr>
            <a:r>
              <a:rPr lang="zh-TW" altLang="en-US" sz="2800" b="1"/>
              <a:t>在本文中，劉邦曾經數次說出「為之奈何」，這是否表示</a:t>
            </a:r>
          </a:p>
          <a:p>
            <a:pPr marL="423863" indent="-423863">
              <a:lnSpc>
                <a:spcPct val="100000"/>
              </a:lnSpc>
              <a:spcBef>
                <a:spcPct val="0"/>
              </a:spcBef>
            </a:pPr>
            <a:r>
              <a:rPr lang="zh-TW" altLang="en-US" sz="2800" b="1"/>
              <a:t>劉邦是個遇事緊張、缺乏智慧、無法冷靜思考的人？</a:t>
            </a:r>
          </a:p>
          <a:p>
            <a:pPr marL="423863" indent="-423863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328738"/>
            <a:ext cx="99012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　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　　在本文中，劉邦說過三次「為之奈何」，其情境分述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如下：</a:t>
            </a:r>
            <a:endParaRPr kumimoji="0" lang="zh-TW" altLang="en-US" sz="2800" b="1">
              <a:solidFill>
                <a:srgbClr val="FF0000"/>
              </a:solidFill>
              <a:latin typeface="Arial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latin typeface="Arial" charset="0"/>
              </a:rPr>
              <a:t>第一次：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劉邦得知項羽將發動攻擊，因而「大驚」，脫口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而出：「為之奈何？」此時的劉邦，面對巨大的壓力，確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實是驚慌失措的。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latin typeface="Arial" charset="0"/>
              </a:rPr>
              <a:t>第二次：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在與張良對話後，劉邦先是「默然」，然後說出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「且為之奈何」。此時的劉邦，自知守關拒諸侯是失策，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面對現實，其實已冷靜下來。「且為之奈何」比「為之奈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何」多了一個「且」字，正代表劉邦準備傾聽張良的計策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，準備安排下一步的行動。</a:t>
            </a:r>
          </a:p>
        </p:txBody>
      </p:sp>
      <p:sp>
        <p:nvSpPr>
          <p:cNvPr id="211973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1974" name="Picture 7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2205038"/>
            <a:ext cx="90360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b="1">
                <a:solidFill>
                  <a:srgbClr val="FF0000"/>
                </a:solidFill>
                <a:latin typeface="Arial" charset="0"/>
              </a:rPr>
              <a:t>第三次：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劉邦在宴會中以如廁為由，在軍帳外向部眾說「為之奈何」。此時的劉邦，是在緊急會議中徵詢部屬的意見，他能尊重部屬、信任部屬，並做出正確的決斷，這正是劉邦做為一個成功領導者的特質。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　　綜上所述，劉邦固然有緊張失措之時，但仍能面對困境，解決問題。</a:t>
            </a:r>
          </a:p>
        </p:txBody>
      </p:sp>
      <p:sp>
        <p:nvSpPr>
          <p:cNvPr id="212996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12997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>
              <a:lnSpc>
                <a:spcPct val="100000"/>
              </a:lnSpc>
              <a:spcBef>
                <a:spcPct val="0"/>
              </a:spcBef>
            </a:pPr>
            <a:r>
              <a:rPr lang="zh-TW" altLang="en-US" sz="2800" b="1"/>
              <a:t>在本文中，劉邦曾經數次說出「為之奈何」，這是否表示</a:t>
            </a:r>
          </a:p>
          <a:p>
            <a:pPr marL="423863" indent="-423863">
              <a:lnSpc>
                <a:spcPct val="100000"/>
              </a:lnSpc>
              <a:spcBef>
                <a:spcPct val="0"/>
              </a:spcBef>
            </a:pPr>
            <a:r>
              <a:rPr lang="zh-TW" altLang="en-US" sz="2800" b="1"/>
              <a:t>劉邦是個遇事緊張、缺乏智慧、無法冷靜思考的人？</a:t>
            </a:r>
          </a:p>
          <a:p>
            <a:pPr marL="423863" indent="-423863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pic>
        <p:nvPicPr>
          <p:cNvPr id="212998" name="Picture 7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在本文中，樊噲的表現令人印象深刻。請分析司馬</a:t>
            </a:r>
          </a:p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遷描繪樊噲的筆法。</a:t>
            </a:r>
          </a:p>
          <a:p>
            <a:pPr marL="423863" indent="-423863" eaLnBrk="1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0" y="1978025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>
                <a:solidFill>
                  <a:srgbClr val="FF0000"/>
                </a:solidFill>
                <a:latin typeface="Arial" charset="0"/>
              </a:rPr>
              <a:t>　　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(1)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由樊噲的言語：「臣請入，與之同命」，表現樊噲的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忠心耿耿。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(2)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由樊噲的行動：「帶劍擁盾入軍門，交戟之衛士欲止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不內，樊噲側其盾以撞，衛士仆地」，表現樊噲的勇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力矯健。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(3)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由樊噲的形貌：「瞋目視項王，頭髮上指，目眥盡裂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」，表現樊噲的憤怒威猛。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(4)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由樊噲的動作：「飲卮酒</a:t>
            </a:r>
            <a:r>
              <a:rPr kumimoji="0" lang="zh-TW" altLang="en-US">
                <a:solidFill>
                  <a:srgbClr val="FF0000"/>
                </a:solidFill>
              </a:rPr>
              <a:t>」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、「覆其盾於地，加彘肩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上，拔劍切而啗之」，表現樊噲的豪邁壯氣。</a:t>
            </a:r>
          </a:p>
        </p:txBody>
      </p:sp>
      <p:sp>
        <p:nvSpPr>
          <p:cNvPr id="214021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4022" name="Picture 6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endParaRPr lang="zh-TW" altLang="en-US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4925" y="1628775"/>
            <a:ext cx="91440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400" dirty="0">
                <a:solidFill>
                  <a:srgbClr val="FF0000"/>
                </a:solidFill>
                <a:latin typeface="Arial" charset="0"/>
              </a:rPr>
              <a:t>　　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2800" dirty="0">
              <a:solidFill>
                <a:srgbClr val="FF0000"/>
              </a:solidFill>
              <a:latin typeface="Arial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</a:rPr>
              <a:t>(5)</a:t>
            </a: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由樊噲的言詞：「臣死且不避，卮酒安足辭？</a:t>
            </a:r>
            <a:r>
              <a:rPr kumimoji="0" lang="en-US" altLang="en-US" dirty="0">
                <a:solidFill>
                  <a:srgbClr val="FF0000"/>
                </a:solidFill>
                <a:latin typeface="標楷體" pitchFamily="65" charset="-120"/>
              </a:rPr>
              <a:t>…</a:t>
            </a: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</a:rPr>
              <a:t>…</a:t>
            </a: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此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亡秦之續耳！竊為大王不取也」，表現樊噲的能言善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道。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</a:rPr>
              <a:t>(6)</a:t>
            </a: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由樊噲的建議：「大行不顧細謹，大禮不辭小讓。如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今人方為刀俎，我為魚肉，何辭為」，表現樊噲當機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立斷的智謀與魄力。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dirty="0">
                <a:solidFill>
                  <a:srgbClr val="FF0000"/>
                </a:solidFill>
                <a:latin typeface="Arial" charset="0"/>
              </a:rPr>
              <a:t>(7)</a:t>
            </a: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由項羽見到樊噲後，知其姓名卻仍稱其「壯士」，賜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酒又賜食的反應，側寫樊噲在眾人心中的豪壯英雄形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latin typeface="Arial" charset="0"/>
              </a:rPr>
              <a:t>    象。</a:t>
            </a:r>
          </a:p>
        </p:txBody>
      </p:sp>
      <p:sp>
        <p:nvSpPr>
          <p:cNvPr id="215045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215046" name="內容版面配置區 2"/>
          <p:cNvSpPr>
            <a:spLocks/>
          </p:cNvSpPr>
          <p:nvPr/>
        </p:nvSpPr>
        <p:spPr bwMode="auto">
          <a:xfrm>
            <a:off x="34925" y="836613"/>
            <a:ext cx="91440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在本文中，樊噲的表現令人印象深刻。請分析司馬</a:t>
            </a:r>
          </a:p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遷描繪樊噲的筆法。</a:t>
            </a:r>
          </a:p>
          <a:p>
            <a:pPr marL="423863" indent="-423863" eaLnBrk="1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pic>
        <p:nvPicPr>
          <p:cNvPr id="21504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1">
              <a:lnSpc>
                <a:spcPct val="100000"/>
              </a:lnSpc>
            </a:pPr>
            <a:r>
              <a:rPr lang="zh-TW" altLang="en-US" b="1"/>
              <a:t>鴻門宴上劉邦有幾次逃過被殺害的危機？你覺得項</a:t>
            </a:r>
          </a:p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羽該趁機殺劉邦嗎？為什麼？</a:t>
            </a:r>
          </a:p>
          <a:p>
            <a:pPr marL="423863" indent="-423863" eaLnBrk="1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7950" y="1833563"/>
            <a:ext cx="88566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29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1.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(1)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第一次：宴會初，范增數目項王，舉所佩玉玦以示之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              者三，項王默然不應。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(2)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第二次：項莊舞劍，項伯以身翼蔽沛公，項羽未斥退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              項伯。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(3)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第三次：沛公如廁良久，項羽未有所覺，未及時派人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              追尋。</a:t>
            </a:r>
          </a:p>
        </p:txBody>
      </p:sp>
      <p:sp>
        <p:nvSpPr>
          <p:cNvPr id="216069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6070" name="Picture 6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分頁底圖-課堂Q&amp;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eaLnBrk="1">
              <a:lnSpc>
                <a:spcPct val="100000"/>
              </a:lnSpc>
            </a:pPr>
            <a:r>
              <a:rPr lang="zh-TW" altLang="en-US" b="1"/>
              <a:t>鴻門宴上劉邦有幾次逃過被殺害的危機？你覺得項</a:t>
            </a:r>
          </a:p>
          <a:p>
            <a:pPr marL="423863" indent="-423863" eaLnBrk="1">
              <a:lnSpc>
                <a:spcPct val="100000"/>
              </a:lnSpc>
              <a:spcBef>
                <a:spcPct val="0"/>
              </a:spcBef>
            </a:pPr>
            <a:r>
              <a:rPr lang="zh-TW" altLang="en-US" b="1"/>
              <a:t>羽該趁機殺劉邦嗎？為什麼？</a:t>
            </a:r>
          </a:p>
          <a:p>
            <a:pPr marL="423863" indent="-423863" eaLnBrk="1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7950" y="1473200"/>
            <a:ext cx="88566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29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2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2.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項羽本就不應趁機殺劉邦，因為：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(1)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當劉邦謝罪後，誤會冰釋，項羽已無殺劉邦的正當理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由。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latin typeface="Arial" charset="0"/>
              </a:rPr>
              <a:t>(2)</a:t>
            </a: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使用不光明的手段殺害劉邦，必遭天下人恥笑。（有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些學者認為項羽不用范增的陰險計謀，不但不應視為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缺乏果斷、婦人之仁，反而應視為光明磊落的表現，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值得加以肯定、稱揚。故此題宜鼓勵學生用不同觀點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Arial" charset="0"/>
              </a:rPr>
              <a:t>     自由發表看法。）</a:t>
            </a:r>
          </a:p>
        </p:txBody>
      </p:sp>
      <p:sp>
        <p:nvSpPr>
          <p:cNvPr id="217093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7094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內容版面配置區 2"/>
          <p:cNvSpPr>
            <a:spLocks/>
          </p:cNvSpPr>
          <p:nvPr/>
        </p:nvSpPr>
        <p:spPr bwMode="auto">
          <a:xfrm>
            <a:off x="0" y="765175"/>
            <a:ext cx="91440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hangingPunct="0">
              <a:lnSpc>
                <a:spcPct val="100000"/>
              </a:lnSpc>
            </a:pPr>
            <a:r>
              <a:rPr lang="zh-TW" altLang="en-US" b="1"/>
              <a:t>張良與范增是鴻門宴雙方的智囊人物，試就二人的行事風格，討論其人格特質。</a:t>
            </a:r>
          </a:p>
          <a:p>
            <a:pPr marL="423863" indent="-423863" eaLnBrk="1">
              <a:lnSpc>
                <a:spcPct val="100000"/>
              </a:lnSpc>
            </a:pPr>
            <a:r>
              <a:rPr lang="zh-TW" altLang="en-US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4925" y="2276475"/>
            <a:ext cx="91090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</a:rPr>
              <a:t>1.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張良</a:t>
            </a: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</a:rPr>
              <a:t>—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看到劉、項雙方實力懸殊，又深知項羽準備即日進擊的急迫，為劉邦設計一套動聽的說詞向項羽解釋及謝罪；同時也考慮到項羽喜歡沽名釣譽及范增的老謀深算，所以他一方面隨劉邦冒險前往鴻門赴宴，另一方面卻又帶領勇士樊噲等精幹將士百餘騎，以為臨機應變，呈現出張良的成竹在胸，從容沉穩。</a:t>
            </a:r>
            <a:r>
              <a:rPr kumimoji="0" lang="zh-TW" altLang="en-US" dirty="0">
                <a:solidFill>
                  <a:srgbClr val="FF0000"/>
                </a:solidFill>
                <a:latin typeface="Arial" charset="0"/>
              </a:rPr>
              <a:t>　　</a:t>
            </a:r>
          </a:p>
        </p:txBody>
      </p:sp>
      <p:sp>
        <p:nvSpPr>
          <p:cNvPr id="218116" name="Rectangle 2"/>
          <p:cNvSpPr>
            <a:spLocks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8117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內容版面配置區 2"/>
          <p:cNvSpPr>
            <a:spLocks/>
          </p:cNvSpPr>
          <p:nvPr/>
        </p:nvSpPr>
        <p:spPr bwMode="auto">
          <a:xfrm>
            <a:off x="0" y="765174"/>
            <a:ext cx="9144000" cy="230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3863" indent="-423863" hangingPunct="0">
              <a:lnSpc>
                <a:spcPct val="100000"/>
              </a:lnSpc>
            </a:pPr>
            <a:r>
              <a:rPr lang="zh-TW" altLang="en-US" b="1" dirty="0"/>
              <a:t>張良與范增是鴻門宴雙方的智囊</a:t>
            </a:r>
            <a:r>
              <a:rPr lang="zh-TW" altLang="en-US" b="1" dirty="0">
                <a:latin typeface="標楷體" pitchFamily="65" charset="-120"/>
              </a:rPr>
              <a:t>人物，試就二</a:t>
            </a:r>
            <a:r>
              <a:rPr lang="zh-TW" altLang="en-US" b="1" dirty="0" smtClean="0">
                <a:latin typeface="標楷體" pitchFamily="65" charset="-120"/>
              </a:rPr>
              <a:t>人的行事</a:t>
            </a:r>
            <a:r>
              <a:rPr lang="zh-TW" altLang="en-US" b="1" dirty="0">
                <a:latin typeface="標楷體" pitchFamily="65" charset="-120"/>
              </a:rPr>
              <a:t>風格，討論其人格特質</a:t>
            </a:r>
            <a:r>
              <a:rPr lang="zh-TW" altLang="en-US" b="1" dirty="0" smtClean="0">
                <a:latin typeface="標楷體" pitchFamily="65" charset="-120"/>
              </a:rPr>
              <a:t>。</a:t>
            </a:r>
            <a:r>
              <a:rPr lang="en-US" altLang="zh-TW" b="1" dirty="0" smtClean="0">
                <a:latin typeface="標楷體" pitchFamily="65" charset="-120"/>
              </a:rPr>
              <a:t>(107</a:t>
            </a:r>
            <a:r>
              <a:rPr lang="zh-TW" altLang="en-US" b="1" dirty="0" smtClean="0">
                <a:latin typeface="標楷體" pitchFamily="65" charset="-120"/>
              </a:rPr>
              <a:t>統測</a:t>
            </a:r>
            <a:r>
              <a:rPr lang="en-US" altLang="zh-TW" b="1" dirty="0" smtClean="0">
                <a:latin typeface="標楷體" pitchFamily="65" charset="-120"/>
              </a:rPr>
              <a:t>)</a:t>
            </a:r>
            <a:endParaRPr lang="zh-TW" altLang="en-US" b="1" dirty="0">
              <a:latin typeface="標楷體" pitchFamily="65" charset="-120"/>
            </a:endParaRPr>
          </a:p>
          <a:p>
            <a:pPr marL="423863" indent="-423863" eaLnBrk="1">
              <a:lnSpc>
                <a:spcPct val="100000"/>
              </a:lnSpc>
            </a:pPr>
            <a:r>
              <a:rPr lang="zh-TW" altLang="en-US" dirty="0">
                <a:latin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34925" y="1401763"/>
            <a:ext cx="91090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　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dirty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</a:rPr>
              <a:t>2.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范增</a:t>
            </a:r>
            <a:r>
              <a:rPr kumimoji="0" lang="en-US" altLang="zh-TW" dirty="0">
                <a:solidFill>
                  <a:srgbClr val="FF0000"/>
                </a:solidFill>
                <a:latin typeface="標楷體" pitchFamily="65" charset="-120"/>
              </a:rPr>
              <a:t>—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深謀熟慮，他看到劉邦「志不在小」與「天子之氣」，力唆項羽「急擊勿失」；在鴻門宴上，他以玉玦暗示無效後，即指派項莊入前祝壽舞劍，圖謀擊殺劉邦。等劉邦脫險後，又深感良機不再，遂激憤的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斷言「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奪項王天下者，必沛公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也」，也</a:t>
            </a:r>
            <a:r>
              <a:rPr kumimoji="0" lang="zh-TW" altLang="en-US" dirty="0">
                <a:solidFill>
                  <a:srgbClr val="FF0000"/>
                </a:solidFill>
                <a:latin typeface="標楷體" pitchFamily="65" charset="-120"/>
              </a:rPr>
              <a:t>可知其識見雖不凡，但個性躁進而強勢的特性。</a:t>
            </a:r>
          </a:p>
        </p:txBody>
      </p:sp>
      <p:sp>
        <p:nvSpPr>
          <p:cNvPr id="21914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1914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121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9520"/>
              </p:ext>
            </p:extLst>
          </p:nvPr>
        </p:nvGraphicFramePr>
        <p:xfrm>
          <a:off x="188913" y="1136650"/>
          <a:ext cx="8631237" cy="4892674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3689350"/>
                <a:gridCol w="3671887"/>
              </a:tblGrid>
              <a:tr h="579142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01669">
                <a:tc rowSpan="5"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幸</a:t>
                      </a:r>
                    </a:p>
                  </a:txBody>
                  <a:tcPr marL="90000" marR="90000" marT="46802" marB="4680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ㄒ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ㄧ</a:t>
                      </a:r>
                    </a:p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ㄥ</a:t>
                      </a:r>
                      <a:endParaRPr kumimoji="1" lang="zh-TW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marL="90000" marR="90000" marT="46802" marB="4680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寵幸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財物無所取，婦女無所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幸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 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3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用在動詞謂語前，表示所述事實是借以避開不利或得到好處的情況，可譯為「幸虧」、「多虧」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今事有急，故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幸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來告良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希望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計之詳矣，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幸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無疑焉</a:t>
                      </a: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（杜光庭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虬髯客傳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皇帝親臨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隋煬帝之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幸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江都也</a:t>
                      </a: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（杜光庭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虬髯客傳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僥倖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寧以義死，不苟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幸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</a:t>
                      </a: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（歐陽脩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〈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縱囚論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〉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802" marB="468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0192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93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內容版面配置區 1"/>
          <p:cNvSpPr>
            <a:spLocks/>
          </p:cNvSpPr>
          <p:nvPr/>
        </p:nvSpPr>
        <p:spPr bwMode="auto">
          <a:xfrm>
            <a:off x="396875" y="908050"/>
            <a:ext cx="84963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en-US" altLang="zh-TW" dirty="0">
                <a:latin typeface="標楷體" pitchFamily="65" charset="-120"/>
              </a:rPr>
              <a:t>2.</a:t>
            </a:r>
            <a:r>
              <a:rPr kumimoji="0" lang="zh-TW" altLang="en-US" dirty="0">
                <a:latin typeface="標楷體" pitchFamily="65" charset="-120"/>
              </a:rPr>
              <a:t>家學淵源與轉益多師：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   父親司馬談曾任太史令，是一刻苦勤奮的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學者，學術觀點兼容並蓄（如</a:t>
            </a:r>
            <a:r>
              <a:rPr kumimoji="0" lang="en-US" altLang="zh-TW" dirty="0">
                <a:latin typeface="標楷體" pitchFamily="65" charset="-120"/>
              </a:rPr>
              <a:t>〈</a:t>
            </a:r>
            <a:r>
              <a:rPr kumimoji="0" lang="zh-TW" altLang="en-US" dirty="0">
                <a:latin typeface="標楷體" pitchFamily="65" charset="-120"/>
              </a:rPr>
              <a:t>論六家要旨</a:t>
            </a:r>
            <a:r>
              <a:rPr kumimoji="0" lang="en-US" altLang="zh-TW" dirty="0">
                <a:latin typeface="標楷體" pitchFamily="65" charset="-120"/>
              </a:rPr>
              <a:t>〉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），又崇尚道家，對司馬遷有深刻影響，臨終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特別囑咐司馬遷記漢事、修史書。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   司馬遷「年十歲則誦古文」，向孔安國學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習古文</a:t>
            </a:r>
            <a:r>
              <a:rPr kumimoji="0" lang="en-US" altLang="zh-TW" dirty="0">
                <a:latin typeface="標楷體" pitchFamily="65" charset="-120"/>
              </a:rPr>
              <a:t>《</a:t>
            </a:r>
            <a:r>
              <a:rPr kumimoji="0" lang="zh-TW" altLang="en-US" dirty="0">
                <a:latin typeface="標楷體" pitchFamily="65" charset="-120"/>
              </a:rPr>
              <a:t>尚書</a:t>
            </a:r>
            <a:r>
              <a:rPr kumimoji="0" lang="en-US" altLang="zh-TW" dirty="0">
                <a:latin typeface="標楷體" pitchFamily="65" charset="-120"/>
              </a:rPr>
              <a:t>》</a:t>
            </a:r>
            <a:r>
              <a:rPr kumimoji="0" lang="zh-TW" altLang="en-US" dirty="0">
                <a:latin typeface="標楷體" pitchFamily="65" charset="-120"/>
              </a:rPr>
              <a:t>，向董仲舒學習公羊派</a:t>
            </a:r>
            <a:r>
              <a:rPr kumimoji="0" lang="en-US" altLang="zh-TW" dirty="0">
                <a:latin typeface="標楷體" pitchFamily="65" charset="-120"/>
              </a:rPr>
              <a:t>《</a:t>
            </a:r>
            <a:r>
              <a:rPr kumimoji="0" lang="zh-TW" altLang="en-US" dirty="0">
                <a:latin typeface="標楷體" pitchFamily="65" charset="-120"/>
              </a:rPr>
              <a:t>春秋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en-US" altLang="zh-TW" dirty="0">
                <a:latin typeface="標楷體" pitchFamily="65" charset="-120"/>
              </a:rPr>
              <a:t>》</a:t>
            </a:r>
            <a:r>
              <a:rPr kumimoji="0" lang="zh-TW" altLang="en-US" dirty="0">
                <a:latin typeface="標楷體" pitchFamily="65" charset="-120"/>
              </a:rPr>
              <a:t>，又擅長詩賦與散文，為修史奠定良好的基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礎。</a:t>
            </a:r>
          </a:p>
        </p:txBody>
      </p:sp>
      <p:pic>
        <p:nvPicPr>
          <p:cNvPr id="72707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13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224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10000"/>
              </p:ext>
            </p:extLst>
          </p:nvPr>
        </p:nvGraphicFramePr>
        <p:xfrm>
          <a:off x="107950" y="1196975"/>
          <a:ext cx="8959850" cy="4194178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860425"/>
                <a:gridCol w="6829425"/>
              </a:tblGrid>
              <a:tr h="579120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01650">
                <a:tc rowSpan="5"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要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邀請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張良出，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7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便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還家，設酒、殺雞、作食 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陶淵明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桃花源記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〉)</a:t>
                      </a:r>
                      <a:endParaRPr kumimoji="1" lang="zh-TW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約定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久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不忘平生之言（ </a:t>
                      </a:r>
                      <a:r>
                        <a:rPr kumimoji="1" lang="zh-TW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論語．憲問）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非所以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譽於鄉黨朋友也（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孟子．公孫</a:t>
                      </a:r>
                    </a:p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丑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上）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19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一</a:t>
                      </a:r>
                    </a:p>
                    <a:p>
                      <a:pPr marL="4445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重要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然而四者之中，恥尤為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（顧炎武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廉恥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121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217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688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180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59383" name="Group 183"/>
          <p:cNvGraphicFramePr>
            <a:graphicFrameLocks noGrp="1"/>
          </p:cNvGraphicFramePr>
          <p:nvPr/>
        </p:nvGraphicFramePr>
        <p:xfrm>
          <a:off x="179388" y="1484313"/>
          <a:ext cx="8753475" cy="4470547"/>
        </p:xfrm>
        <a:graphic>
          <a:graphicData uri="http://schemas.openxmlformats.org/drawingml/2006/table">
            <a:tbl>
              <a:tblPr/>
              <a:tblGrid>
                <a:gridCol w="708025"/>
                <a:gridCol w="1546225"/>
                <a:gridCol w="6499225"/>
              </a:tblGrid>
              <a:tr h="579057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字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520259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觥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酒器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觥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籌交錯（歐陽脩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醉翁亭記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559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樽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酒器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有酒盈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樽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（陶淵明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歸去來辭</a:t>
                      </a:r>
                      <a:r>
                        <a:rPr kumimoji="0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0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59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觴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酒器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觴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曲水（王羲之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蘭亭集序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03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盞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小而淺的</a:t>
                      </a: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杯子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客喜而笑，洗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盞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更酌（蘇軾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赤壁賦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259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爵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酒器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酌彼康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爵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詩經．小雅．賓之初筵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 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6003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斝</a:t>
                      </a:r>
                    </a:p>
                  </a:txBody>
                  <a:tcPr marL="90000" marR="90000" marT="46779" marB="4677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形狀似爵</a:t>
                      </a:r>
                    </a:p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而較大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0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瑩玉杯、青玉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66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斝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（馬致遠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題西湖</a:t>
                      </a:r>
                      <a:r>
                        <a:rPr kumimoji="1" lang="en-US" altLang="zh-TW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  <a:r>
                        <a:rPr kumimoji="1" lang="zh-TW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</a:p>
                  </a:txBody>
                  <a:tcPr marL="90000" marR="90000" marT="46779" marB="467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2245" name="Text Box 172"/>
          <p:cNvSpPr txBox="1">
            <a:spLocks noChangeArrowheads="1"/>
          </p:cNvSpPr>
          <p:nvPr/>
        </p:nvSpPr>
        <p:spPr bwMode="auto">
          <a:xfrm>
            <a:off x="-36513" y="893763"/>
            <a:ext cx="763270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latin typeface="標楷體" pitchFamily="65" charset="-120"/>
              </a:rPr>
              <a:t>「卮」以外常見的</a:t>
            </a:r>
            <a:r>
              <a:rPr lang="zh-TW" altLang="en-US" sz="2800"/>
              <a:t>「酒器」</a:t>
            </a:r>
            <a:r>
              <a:rPr lang="en-US" altLang="zh-TW" sz="2800"/>
              <a:t>:</a:t>
            </a:r>
          </a:p>
        </p:txBody>
      </p:sp>
      <p:pic>
        <p:nvPicPr>
          <p:cNvPr id="222246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000" b="1">
                <a:latin typeface="標楷體" pitchFamily="65" charset="-120"/>
              </a:rPr>
              <a:t>四、結構表</a:t>
            </a:r>
          </a:p>
        </p:txBody>
      </p:sp>
      <p:pic>
        <p:nvPicPr>
          <p:cNvPr id="22323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1725613" y="5341938"/>
            <a:ext cx="67341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劉邦如廁，伺機閒行逃歸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張良留謝獻禮，項羽受璧；范增擊碎玉斗，嘆豎子不足與謀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劉邦回營，立即誅殺曹無傷</a:t>
            </a:r>
            <a:endParaRPr lang="en-US" altLang="zh-TW" sz="2000" b="1">
              <a:latin typeface="標楷體" pitchFamily="65" charset="-120"/>
            </a:endParaRP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900113" y="1344613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緣起</a:t>
            </a:r>
            <a:endParaRPr lang="en-US" altLang="zh-TW" sz="2000" b="1">
              <a:latin typeface="Arial" charset="0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725613" y="1012825"/>
            <a:ext cx="73898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latin typeface="標楷體" pitchFamily="65" charset="-120"/>
              </a:rPr>
              <a:t>劉邦破咸陽，派兵守關，項羽聞之大怒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latin typeface="標楷體" pitchFamily="65" charset="-120"/>
              </a:rPr>
              <a:t>曹無傷派人向項羽說：「沛公欲王關中</a:t>
            </a:r>
            <a:r>
              <a:rPr lang="en-US" altLang="zh-TW" sz="2000" b="1">
                <a:latin typeface="標楷體" pitchFamily="65" charset="-120"/>
              </a:rPr>
              <a:t>……</a:t>
            </a:r>
            <a:r>
              <a:rPr lang="zh-TW" altLang="en-US" sz="2000" b="1">
                <a:latin typeface="標楷體" pitchFamily="65" charset="-120"/>
              </a:rPr>
              <a:t>」項羽擬發兵擊破劉邦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latin typeface="標楷體" pitchFamily="65" charset="-120"/>
              </a:rPr>
              <a:t>范增勸說項羽：劉邦志不在小，且有天子氣，急擊勿失</a:t>
            </a:r>
          </a:p>
        </p:txBody>
      </p:sp>
      <p:sp>
        <p:nvSpPr>
          <p:cNvPr id="224261" name="Text Box 44"/>
          <p:cNvSpPr txBox="1">
            <a:spLocks noChangeArrowheads="1"/>
          </p:cNvSpPr>
          <p:nvPr/>
        </p:nvSpPr>
        <p:spPr bwMode="auto">
          <a:xfrm>
            <a:off x="123825" y="3000375"/>
            <a:ext cx="3571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400" b="1">
                <a:latin typeface="Arial" charset="0"/>
              </a:rPr>
              <a:t>鴻門宴</a:t>
            </a:r>
            <a:r>
              <a:rPr lang="zh-TW" altLang="en-US" sz="2400">
                <a:latin typeface="Arial" charset="0"/>
              </a:rPr>
              <a:t> </a:t>
            </a:r>
          </a:p>
        </p:txBody>
      </p:sp>
      <p:grpSp>
        <p:nvGrpSpPr>
          <p:cNvPr id="224262" name="Group 6"/>
          <p:cNvGrpSpPr>
            <a:grpSpLocks/>
          </p:cNvGrpSpPr>
          <p:nvPr/>
        </p:nvGrpSpPr>
        <p:grpSpPr bwMode="auto">
          <a:xfrm>
            <a:off x="473075" y="1487488"/>
            <a:ext cx="325438" cy="4392612"/>
            <a:chOff x="5742" y="4320"/>
            <a:chExt cx="396" cy="386"/>
          </a:xfrm>
        </p:grpSpPr>
        <p:sp>
          <p:nvSpPr>
            <p:cNvPr id="224301" name="Line 7"/>
            <p:cNvSpPr>
              <a:spLocks noChangeShapeType="1"/>
            </p:cNvSpPr>
            <p:nvPr/>
          </p:nvSpPr>
          <p:spPr bwMode="auto">
            <a:xfrm>
              <a:off x="5940" y="432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302" name="Line 8"/>
            <p:cNvSpPr>
              <a:spLocks noChangeShapeType="1"/>
            </p:cNvSpPr>
            <p:nvPr/>
          </p:nvSpPr>
          <p:spPr bwMode="auto">
            <a:xfrm>
              <a:off x="5940" y="4706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303" name="Line 9"/>
            <p:cNvSpPr>
              <a:spLocks noChangeShapeType="1"/>
            </p:cNvSpPr>
            <p:nvPr/>
          </p:nvSpPr>
          <p:spPr bwMode="auto">
            <a:xfrm>
              <a:off x="5940" y="432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304" name="Line 10"/>
            <p:cNvSpPr>
              <a:spLocks noChangeShapeType="1"/>
            </p:cNvSpPr>
            <p:nvPr/>
          </p:nvSpPr>
          <p:spPr bwMode="auto">
            <a:xfrm>
              <a:off x="5742" y="450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24263" name="Group 12"/>
          <p:cNvGrpSpPr>
            <a:grpSpLocks/>
          </p:cNvGrpSpPr>
          <p:nvPr/>
        </p:nvGrpSpPr>
        <p:grpSpPr bwMode="auto">
          <a:xfrm>
            <a:off x="1552575" y="3438525"/>
            <a:ext cx="155575" cy="1155700"/>
            <a:chOff x="1111" y="2118"/>
            <a:chExt cx="63" cy="602"/>
          </a:xfrm>
        </p:grpSpPr>
        <p:sp>
          <p:nvSpPr>
            <p:cNvPr id="224298" name="Line 46"/>
            <p:cNvSpPr>
              <a:spLocks noChangeShapeType="1"/>
            </p:cNvSpPr>
            <p:nvPr/>
          </p:nvSpPr>
          <p:spPr bwMode="auto">
            <a:xfrm>
              <a:off x="1111" y="2120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9" name="Line 47"/>
            <p:cNvSpPr>
              <a:spLocks noChangeShapeType="1"/>
            </p:cNvSpPr>
            <p:nvPr/>
          </p:nvSpPr>
          <p:spPr bwMode="auto">
            <a:xfrm>
              <a:off x="1111" y="2717"/>
              <a:ext cx="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300" name="Line 48"/>
            <p:cNvSpPr>
              <a:spLocks noChangeShapeType="1"/>
            </p:cNvSpPr>
            <p:nvPr/>
          </p:nvSpPr>
          <p:spPr bwMode="auto">
            <a:xfrm>
              <a:off x="1111" y="2118"/>
              <a:ext cx="0" cy="6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4264" name="Line 49"/>
          <p:cNvSpPr>
            <a:spLocks noChangeShapeType="1"/>
          </p:cNvSpPr>
          <p:nvPr/>
        </p:nvSpPr>
        <p:spPr bwMode="auto">
          <a:xfrm>
            <a:off x="1414463" y="4038600"/>
            <a:ext cx="138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4265" name="Text Box 17"/>
          <p:cNvSpPr txBox="1">
            <a:spLocks noChangeArrowheads="1"/>
          </p:cNvSpPr>
          <p:nvPr/>
        </p:nvSpPr>
        <p:spPr bwMode="auto">
          <a:xfrm>
            <a:off x="900113" y="2468563"/>
            <a:ext cx="5492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宴前</a:t>
            </a:r>
            <a:endParaRPr lang="en-US" altLang="zh-TW" sz="2000" b="1">
              <a:latin typeface="Arial" charset="0"/>
            </a:endParaRPr>
          </a:p>
        </p:txBody>
      </p:sp>
      <p:sp>
        <p:nvSpPr>
          <p:cNvPr id="224266" name="Text Box 18"/>
          <p:cNvSpPr txBox="1">
            <a:spLocks noChangeArrowheads="1"/>
          </p:cNvSpPr>
          <p:nvPr/>
        </p:nvSpPr>
        <p:spPr bwMode="auto">
          <a:xfrm>
            <a:off x="1747838" y="2171700"/>
            <a:ext cx="6064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項伯夜訪故人張良，張良為劉邦謀定緩兵之計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劉邦與項伯約為親家，並託項伯向項羽解釋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標楷體" pitchFamily="65" charset="-120"/>
              </a:rPr>
              <a:t>項伯力說項羽：擊有大功之人乃是不義，宜善待劉邦</a:t>
            </a:r>
          </a:p>
        </p:txBody>
      </p:sp>
      <p:sp>
        <p:nvSpPr>
          <p:cNvPr id="224267" name="Text Box 19"/>
          <p:cNvSpPr txBox="1">
            <a:spLocks noChangeArrowheads="1"/>
          </p:cNvSpPr>
          <p:nvPr/>
        </p:nvSpPr>
        <p:spPr bwMode="auto">
          <a:xfrm>
            <a:off x="900113" y="3873500"/>
            <a:ext cx="539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宴</a:t>
            </a:r>
            <a:r>
              <a:rPr lang="zh-TW" altLang="en-US" sz="2000" b="1">
                <a:latin typeface="Arial" charset="0"/>
              </a:rPr>
              <a:t>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2000" b="1">
              <a:latin typeface="Arial" charset="0"/>
            </a:endParaRPr>
          </a:p>
        </p:txBody>
      </p:sp>
      <p:sp>
        <p:nvSpPr>
          <p:cNvPr id="224268" name="Text Box 20"/>
          <p:cNvSpPr txBox="1">
            <a:spLocks noChangeArrowheads="1"/>
          </p:cNvSpPr>
          <p:nvPr/>
        </p:nvSpPr>
        <p:spPr bwMode="auto">
          <a:xfrm>
            <a:off x="1738313" y="3298825"/>
            <a:ext cx="68040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劉邦謝罪</a:t>
            </a:r>
            <a:r>
              <a:rPr lang="zh-TW" altLang="zh-TW" sz="2000" b="1">
                <a:latin typeface="標楷體" pitchFamily="65" charset="-120"/>
              </a:rPr>
              <a:t>—</a:t>
            </a:r>
            <a:r>
              <a:rPr lang="zh-TW" altLang="zh-TW" sz="2000" b="1">
                <a:latin typeface="Arial" charset="0"/>
              </a:rPr>
              <a:t>翌晨見項羽，巧言釋嫌，項羽即日留劉邦飲宴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范增舉玦</a:t>
            </a:r>
            <a:r>
              <a:rPr lang="zh-TW" altLang="zh-TW" sz="2000" b="1">
                <a:latin typeface="標楷體" pitchFamily="65" charset="-120"/>
              </a:rPr>
              <a:t>—</a:t>
            </a:r>
            <a:r>
              <a:rPr lang="zh-TW" altLang="zh-TW" sz="2000" b="1">
                <a:latin typeface="Arial" charset="0"/>
              </a:rPr>
              <a:t>先「數目項王」，又舉玦三示之，項羽默然不應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項莊舞劍</a:t>
            </a:r>
            <a:r>
              <a:rPr lang="zh-TW" altLang="zh-TW" sz="2000" b="1">
                <a:latin typeface="標楷體" pitchFamily="65" charset="-120"/>
              </a:rPr>
              <a:t>—</a:t>
            </a:r>
            <a:r>
              <a:rPr lang="zh-TW" altLang="zh-TW" sz="2000" b="1">
                <a:latin typeface="Arial" charset="0"/>
              </a:rPr>
              <a:t>欲擊殺劉邦；項伯亦拔劍起舞，以身翼蔽劉邦</a:t>
            </a:r>
            <a:endParaRPr lang="zh-TW" altLang="zh-TW" sz="2000" b="1">
              <a:latin typeface="標楷體" pitchFamily="65" charset="-120"/>
            </a:endParaRPr>
          </a:p>
        </p:txBody>
      </p:sp>
      <p:sp>
        <p:nvSpPr>
          <p:cNvPr id="224269" name="Text Box 21"/>
          <p:cNvSpPr txBox="1">
            <a:spLocks noChangeArrowheads="1"/>
          </p:cNvSpPr>
          <p:nvPr/>
        </p:nvSpPr>
        <p:spPr bwMode="auto">
          <a:xfrm>
            <a:off x="3098800" y="4235450"/>
            <a:ext cx="5651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 dirty="0">
                <a:latin typeface="Arial" charset="0"/>
              </a:rPr>
              <a:t>擁盾衝入，瞋目視項羽，髮指眥裂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 dirty="0">
                <a:latin typeface="Arial" charset="0"/>
              </a:rPr>
              <a:t>項羽呼為壯士，</a:t>
            </a:r>
            <a:r>
              <a:rPr lang="zh-TW" altLang="zh-TW" sz="2000" b="1" dirty="0" smtClean="0">
                <a:latin typeface="Arial" charset="0"/>
              </a:rPr>
              <a:t>賜</a:t>
            </a:r>
            <a:r>
              <a:rPr lang="zh-TW" altLang="en-US" sz="2000" b="1" dirty="0" smtClean="0">
                <a:latin typeface="Arial" charset="0"/>
              </a:rPr>
              <a:t>與</a:t>
            </a:r>
            <a:r>
              <a:rPr lang="zh-TW" altLang="zh-TW" sz="2000" b="1" dirty="0" smtClean="0">
                <a:latin typeface="Arial" charset="0"/>
              </a:rPr>
              <a:t>酒</a:t>
            </a:r>
            <a:r>
              <a:rPr lang="zh-TW" altLang="zh-TW" sz="2000" b="1" dirty="0">
                <a:latin typeface="Arial" charset="0"/>
              </a:rPr>
              <a:t>肉，任其慷慨陳辭，為劉邦嗚不平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zh-TW" sz="2000" b="1" dirty="0">
              <a:latin typeface="標楷體" pitchFamily="65" charset="-120"/>
            </a:endParaRPr>
          </a:p>
        </p:txBody>
      </p:sp>
      <p:grpSp>
        <p:nvGrpSpPr>
          <p:cNvPr id="224270" name="Group 6"/>
          <p:cNvGrpSpPr>
            <a:grpSpLocks/>
          </p:cNvGrpSpPr>
          <p:nvPr/>
        </p:nvGrpSpPr>
        <p:grpSpPr bwMode="auto">
          <a:xfrm>
            <a:off x="2789238" y="4397375"/>
            <a:ext cx="269875" cy="460375"/>
            <a:chOff x="5742" y="4320"/>
            <a:chExt cx="396" cy="386"/>
          </a:xfrm>
        </p:grpSpPr>
        <p:sp>
          <p:nvSpPr>
            <p:cNvPr id="224294" name="Line 7"/>
            <p:cNvSpPr>
              <a:spLocks noChangeShapeType="1"/>
            </p:cNvSpPr>
            <p:nvPr/>
          </p:nvSpPr>
          <p:spPr bwMode="auto">
            <a:xfrm>
              <a:off x="5940" y="432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5" name="Line 8"/>
            <p:cNvSpPr>
              <a:spLocks noChangeShapeType="1"/>
            </p:cNvSpPr>
            <p:nvPr/>
          </p:nvSpPr>
          <p:spPr bwMode="auto">
            <a:xfrm>
              <a:off x="5940" y="4706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6" name="Line 9"/>
            <p:cNvSpPr>
              <a:spLocks noChangeShapeType="1"/>
            </p:cNvSpPr>
            <p:nvPr/>
          </p:nvSpPr>
          <p:spPr bwMode="auto">
            <a:xfrm>
              <a:off x="5940" y="4320"/>
              <a:ext cx="0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7" name="Line 10"/>
            <p:cNvSpPr>
              <a:spLocks noChangeShapeType="1"/>
            </p:cNvSpPr>
            <p:nvPr/>
          </p:nvSpPr>
          <p:spPr bwMode="auto">
            <a:xfrm>
              <a:off x="5742" y="4500"/>
              <a:ext cx="1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4271" name="Text Box 27"/>
          <p:cNvSpPr txBox="1">
            <a:spLocks noChangeArrowheads="1"/>
          </p:cNvSpPr>
          <p:nvPr/>
        </p:nvSpPr>
        <p:spPr bwMode="auto">
          <a:xfrm>
            <a:off x="1736725" y="4425950"/>
            <a:ext cx="10810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樊噲闖帳</a:t>
            </a:r>
            <a:endParaRPr lang="en-US" altLang="zh-TW" sz="2000" b="1">
              <a:latin typeface="Arial" charset="0"/>
            </a:endParaRPr>
          </a:p>
        </p:txBody>
      </p:sp>
      <p:sp>
        <p:nvSpPr>
          <p:cNvPr id="224272" name="Text Box 28"/>
          <p:cNvSpPr txBox="1">
            <a:spLocks noChangeArrowheads="1"/>
          </p:cNvSpPr>
          <p:nvPr/>
        </p:nvSpPr>
        <p:spPr bwMode="auto">
          <a:xfrm>
            <a:off x="890588" y="5659438"/>
            <a:ext cx="5762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2000" b="1">
                <a:latin typeface="Arial" charset="0"/>
              </a:rPr>
              <a:t>宴</a:t>
            </a:r>
            <a:r>
              <a:rPr lang="zh-TW" altLang="en-US" sz="2000" b="1">
                <a:latin typeface="Arial" charset="0"/>
              </a:rPr>
              <a:t>後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2000" b="1">
              <a:latin typeface="Arial" charset="0"/>
            </a:endParaRPr>
          </a:p>
        </p:txBody>
      </p:sp>
      <p:grpSp>
        <p:nvGrpSpPr>
          <p:cNvPr id="224273" name="Group 29"/>
          <p:cNvGrpSpPr>
            <a:grpSpLocks/>
          </p:cNvGrpSpPr>
          <p:nvPr/>
        </p:nvGrpSpPr>
        <p:grpSpPr bwMode="auto">
          <a:xfrm>
            <a:off x="1457325" y="5448300"/>
            <a:ext cx="212725" cy="715963"/>
            <a:chOff x="2381" y="1815"/>
            <a:chExt cx="134" cy="504"/>
          </a:xfrm>
        </p:grpSpPr>
        <p:sp>
          <p:nvSpPr>
            <p:cNvPr id="224290" name="Line 46"/>
            <p:cNvSpPr>
              <a:spLocks noChangeShapeType="1"/>
            </p:cNvSpPr>
            <p:nvPr/>
          </p:nvSpPr>
          <p:spPr bwMode="auto">
            <a:xfrm>
              <a:off x="2450" y="1815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1" name="Line 47"/>
            <p:cNvSpPr>
              <a:spLocks noChangeShapeType="1"/>
            </p:cNvSpPr>
            <p:nvPr/>
          </p:nvSpPr>
          <p:spPr bwMode="auto">
            <a:xfrm>
              <a:off x="2452" y="2319"/>
              <a:ext cx="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2" name="Line 48"/>
            <p:cNvSpPr>
              <a:spLocks noChangeShapeType="1"/>
            </p:cNvSpPr>
            <p:nvPr/>
          </p:nvSpPr>
          <p:spPr bwMode="auto">
            <a:xfrm>
              <a:off x="2450" y="1815"/>
              <a:ext cx="0" cy="5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93" name="Line 49"/>
            <p:cNvSpPr>
              <a:spLocks noChangeShapeType="1"/>
            </p:cNvSpPr>
            <p:nvPr/>
          </p:nvSpPr>
          <p:spPr bwMode="auto">
            <a:xfrm>
              <a:off x="2381" y="2081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4274" name="Line 34"/>
          <p:cNvSpPr>
            <a:spLocks noChangeShapeType="1"/>
          </p:cNvSpPr>
          <p:nvPr/>
        </p:nvSpPr>
        <p:spPr bwMode="auto">
          <a:xfrm>
            <a:off x="646113" y="40370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4275" name="Line 35"/>
          <p:cNvSpPr>
            <a:spLocks noChangeShapeType="1"/>
          </p:cNvSpPr>
          <p:nvPr/>
        </p:nvSpPr>
        <p:spPr bwMode="auto">
          <a:xfrm>
            <a:off x="649288" y="2625725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4276" name="Line 49"/>
          <p:cNvSpPr>
            <a:spLocks noChangeShapeType="1"/>
          </p:cNvSpPr>
          <p:nvPr/>
        </p:nvSpPr>
        <p:spPr bwMode="auto">
          <a:xfrm>
            <a:off x="1550988" y="3883025"/>
            <a:ext cx="160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4277" name="Line 49"/>
          <p:cNvSpPr>
            <a:spLocks noChangeShapeType="1"/>
          </p:cNvSpPr>
          <p:nvPr/>
        </p:nvSpPr>
        <p:spPr bwMode="auto">
          <a:xfrm>
            <a:off x="1550988" y="4224338"/>
            <a:ext cx="160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24278" name="Group 38"/>
          <p:cNvGrpSpPr>
            <a:grpSpLocks/>
          </p:cNvGrpSpPr>
          <p:nvPr/>
        </p:nvGrpSpPr>
        <p:grpSpPr bwMode="auto">
          <a:xfrm>
            <a:off x="1446213" y="2295525"/>
            <a:ext cx="215900" cy="647700"/>
            <a:chOff x="939" y="1207"/>
            <a:chExt cx="194" cy="635"/>
          </a:xfrm>
        </p:grpSpPr>
        <p:sp>
          <p:nvSpPr>
            <p:cNvPr id="224286" name="Line 46"/>
            <p:cNvSpPr>
              <a:spLocks noChangeShapeType="1"/>
            </p:cNvSpPr>
            <p:nvPr/>
          </p:nvSpPr>
          <p:spPr bwMode="auto">
            <a:xfrm>
              <a:off x="1034" y="1207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7" name="Line 47"/>
            <p:cNvSpPr>
              <a:spLocks noChangeShapeType="1"/>
            </p:cNvSpPr>
            <p:nvPr/>
          </p:nvSpPr>
          <p:spPr bwMode="auto">
            <a:xfrm>
              <a:off x="1038" y="1842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8" name="Line 48"/>
            <p:cNvSpPr>
              <a:spLocks noChangeShapeType="1"/>
            </p:cNvSpPr>
            <p:nvPr/>
          </p:nvSpPr>
          <p:spPr bwMode="auto">
            <a:xfrm>
              <a:off x="1034" y="1207"/>
              <a:ext cx="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9" name="Line 49"/>
            <p:cNvSpPr>
              <a:spLocks noChangeShapeType="1"/>
            </p:cNvSpPr>
            <p:nvPr/>
          </p:nvSpPr>
          <p:spPr bwMode="auto">
            <a:xfrm>
              <a:off x="939" y="1542"/>
              <a:ext cx="1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24279" name="Group 43"/>
          <p:cNvGrpSpPr>
            <a:grpSpLocks/>
          </p:cNvGrpSpPr>
          <p:nvPr/>
        </p:nvGrpSpPr>
        <p:grpSpPr bwMode="auto">
          <a:xfrm>
            <a:off x="1438275" y="1181100"/>
            <a:ext cx="215900" cy="647700"/>
            <a:chOff x="939" y="1207"/>
            <a:chExt cx="194" cy="635"/>
          </a:xfrm>
        </p:grpSpPr>
        <p:sp>
          <p:nvSpPr>
            <p:cNvPr id="224282" name="Line 46"/>
            <p:cNvSpPr>
              <a:spLocks noChangeShapeType="1"/>
            </p:cNvSpPr>
            <p:nvPr/>
          </p:nvSpPr>
          <p:spPr bwMode="auto">
            <a:xfrm>
              <a:off x="1034" y="1207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3" name="Line 47"/>
            <p:cNvSpPr>
              <a:spLocks noChangeShapeType="1"/>
            </p:cNvSpPr>
            <p:nvPr/>
          </p:nvSpPr>
          <p:spPr bwMode="auto">
            <a:xfrm>
              <a:off x="1038" y="1842"/>
              <a:ext cx="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4" name="Line 48"/>
            <p:cNvSpPr>
              <a:spLocks noChangeShapeType="1"/>
            </p:cNvSpPr>
            <p:nvPr/>
          </p:nvSpPr>
          <p:spPr bwMode="auto">
            <a:xfrm>
              <a:off x="1034" y="1207"/>
              <a:ext cx="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4285" name="Line 49"/>
            <p:cNvSpPr>
              <a:spLocks noChangeShapeType="1"/>
            </p:cNvSpPr>
            <p:nvPr/>
          </p:nvSpPr>
          <p:spPr bwMode="auto">
            <a:xfrm>
              <a:off x="939" y="1542"/>
              <a:ext cx="1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224280" name="Picture 51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4531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81" name="Picture 52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000" b="1">
                <a:latin typeface="標楷體" pitchFamily="65" charset="-120"/>
              </a:rPr>
              <a:t>五、課文賞析</a:t>
            </a:r>
          </a:p>
        </p:txBody>
      </p:sp>
      <p:pic>
        <p:nvPicPr>
          <p:cNvPr id="22528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5"/>
          <p:cNvSpPr txBox="1">
            <a:spLocks noChangeArrowheads="1"/>
          </p:cNvSpPr>
          <p:nvPr/>
        </p:nvSpPr>
        <p:spPr bwMode="auto">
          <a:xfrm>
            <a:off x="323850" y="822325"/>
            <a:ext cx="8569325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/>
              <a:t>　　「</a:t>
            </a:r>
            <a:r>
              <a:rPr lang="zh-TW" altLang="en-US">
                <a:latin typeface="標楷體" pitchFamily="65" charset="-120"/>
              </a:rPr>
              <a:t>鴻門宴</a:t>
            </a:r>
            <a:r>
              <a:rPr lang="zh-TW" altLang="zh-TW"/>
              <a:t>」</a:t>
            </a:r>
            <a:r>
              <a:rPr lang="zh-TW" altLang="en-US">
                <a:latin typeface="標楷體" pitchFamily="65" charset="-120"/>
              </a:rPr>
              <a:t>描寫一場劍拔弩　張　、驚心動魄的歷史宴會，將項、劉雙方明爭暗鬥的局面寫得活靈活現。全文可從以下見其精彩：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　在人物設計方面，一共寫了四組相應的人物。主帥：項羽與劉邦；謀臣：范增與張良；武將：項莊與樊噲；告密者：項伯與曹無傷</a:t>
            </a:r>
            <a:r>
              <a:rPr lang="en-US" altLang="zh-TW">
                <a:latin typeface="標楷體" pitchFamily="65" charset="-120"/>
              </a:rPr>
              <a:t>——</a:t>
            </a:r>
            <a:r>
              <a:rPr lang="zh-TW" altLang="en-US">
                <a:latin typeface="標楷體" pitchFamily="65" charset="-120"/>
              </a:rPr>
              <a:t>由此構成人物鮮明的對比。其中刻劃項羽占有優勢卻有勇無謀、優柔寡斷　；劉邦位居劣勢卻能忍辱負重、善於權變，尤為生動突出。</a:t>
            </a:r>
          </a:p>
        </p:txBody>
      </p:sp>
      <p:sp>
        <p:nvSpPr>
          <p:cNvPr id="226307" name="Text Box 12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</a:t>
            </a:r>
          </a:p>
        </p:txBody>
      </p:sp>
      <p:pic>
        <p:nvPicPr>
          <p:cNvPr id="226308" name="Picture 1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309" name="Group 15"/>
          <p:cNvGrpSpPr>
            <a:grpSpLocks/>
          </p:cNvGrpSpPr>
          <p:nvPr/>
        </p:nvGrpSpPr>
        <p:grpSpPr bwMode="auto">
          <a:xfrm>
            <a:off x="6084888" y="950913"/>
            <a:ext cx="433387" cy="390525"/>
            <a:chOff x="793" y="1525"/>
            <a:chExt cx="273" cy="246"/>
          </a:xfrm>
        </p:grpSpPr>
        <p:sp>
          <p:nvSpPr>
            <p:cNvPr id="226312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ㄋㄨ</a:t>
              </a:r>
            </a:p>
          </p:txBody>
        </p:sp>
        <p:pic>
          <p:nvPicPr>
            <p:cNvPr id="226313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6310" name="Picture 18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11" name="Picture 19" descr="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5693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 dirty="0">
                <a:latin typeface="Franklin Gothic Medium" pitchFamily="34" charset="0"/>
              </a:rPr>
              <a:t>　　</a:t>
            </a:r>
            <a:r>
              <a:rPr lang="zh-TW" altLang="en-US" dirty="0">
                <a:latin typeface="標楷體" pitchFamily="65" charset="-120"/>
              </a:rPr>
              <a:t>在情節安排上，以宴前、宴中、宴後為序，開展整個情節。寫宴會中時，范增召項莊舞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劍，欲擊殺劉邦，宴會頓時充滿殺機；而後樊噲闖宴，項羽</a:t>
            </a:r>
            <a:r>
              <a:rPr lang="zh-TW" altLang="en-US" dirty="0"/>
              <a:t>「</a:t>
            </a:r>
            <a:r>
              <a:rPr lang="zh-TW" altLang="en-US" dirty="0">
                <a:latin typeface="標楷體" pitchFamily="65" charset="-120"/>
              </a:rPr>
              <a:t>按劍而跽</a:t>
            </a:r>
            <a:r>
              <a:rPr lang="zh-TW" altLang="en-US" dirty="0"/>
              <a:t>」</a:t>
            </a:r>
            <a:r>
              <a:rPr lang="zh-TW" altLang="en-US" dirty="0">
                <a:latin typeface="標楷體" pitchFamily="65" charset="-120"/>
              </a:rPr>
              <a:t>，緊張的氣氛到達頂點，這是</a:t>
            </a:r>
            <a:r>
              <a:rPr lang="zh-TW" altLang="en-US" dirty="0"/>
              <a:t>「</a:t>
            </a:r>
            <a:r>
              <a:rPr lang="zh-TW" altLang="en-US" dirty="0">
                <a:latin typeface="標楷體" pitchFamily="65" charset="-120"/>
              </a:rPr>
              <a:t>緊</a:t>
            </a:r>
            <a:r>
              <a:rPr lang="zh-TW" altLang="en-US" dirty="0"/>
              <a:t>」</a:t>
            </a:r>
            <a:r>
              <a:rPr lang="zh-TW" altLang="en-US" dirty="0">
                <a:latin typeface="標楷體" pitchFamily="65" charset="-120"/>
              </a:rPr>
              <a:t>。然而項羽對於樊噲，非但不怒，反而接連稱他</a:t>
            </a:r>
            <a:r>
              <a:rPr lang="zh-TW" altLang="en-US" dirty="0"/>
              <a:t>「</a:t>
            </a:r>
            <a:r>
              <a:rPr lang="zh-TW" altLang="en-US" dirty="0">
                <a:latin typeface="標楷體" pitchFamily="65" charset="-120"/>
              </a:rPr>
              <a:t>壯士</a:t>
            </a:r>
            <a:r>
              <a:rPr lang="zh-TW" altLang="en-US" dirty="0"/>
              <a:t>」</a:t>
            </a:r>
            <a:r>
              <a:rPr lang="zh-TW" altLang="en-US" dirty="0">
                <a:latin typeface="標楷體" pitchFamily="65" charset="-120"/>
              </a:rPr>
              <a:t>，並賜與酒食，緊張的氣氛逐步和緩下來，這是</a:t>
            </a:r>
            <a:r>
              <a:rPr lang="zh-TW" altLang="en-US" dirty="0"/>
              <a:t>「</a:t>
            </a:r>
            <a:r>
              <a:rPr lang="zh-TW" altLang="en-US" dirty="0">
                <a:latin typeface="標楷體" pitchFamily="65" charset="-120"/>
              </a:rPr>
              <a:t>弛</a:t>
            </a:r>
            <a:r>
              <a:rPr lang="zh-TW" altLang="en-US" dirty="0"/>
              <a:t>」</a:t>
            </a:r>
            <a:r>
              <a:rPr lang="zh-TW" altLang="en-US" dirty="0">
                <a:latin typeface="標楷體" pitchFamily="65" charset="-120"/>
              </a:rPr>
              <a:t>。緊弛相間，深具張力。</a:t>
            </a:r>
          </a:p>
        </p:txBody>
      </p:sp>
      <p:sp>
        <p:nvSpPr>
          <p:cNvPr id="227331" name="Text Box 12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</a:t>
            </a:r>
          </a:p>
        </p:txBody>
      </p:sp>
      <p:pic>
        <p:nvPicPr>
          <p:cNvPr id="227332" name="Picture 1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3"/>
          <p:cNvSpPr txBox="1">
            <a:spLocks noChangeArrowheads="1"/>
          </p:cNvSpPr>
          <p:nvPr/>
        </p:nvSpPr>
        <p:spPr bwMode="auto">
          <a:xfrm>
            <a:off x="107950" y="855663"/>
            <a:ext cx="8893175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　在語言運用上，極富靈巧的變化，既表現出人物的神情姿態，也展現人物的性格。如當張良轉告項伯帶來的情報時，劉邦急問：</a:t>
            </a:r>
            <a:r>
              <a:rPr lang="zh-TW" altLang="en-US"/>
              <a:t>「</a:t>
            </a:r>
            <a:r>
              <a:rPr lang="zh-TW" altLang="en-US">
                <a:latin typeface="Franklin Gothic Medium" pitchFamily="34" charset="0"/>
              </a:rPr>
              <a:t>為之奈何？</a:t>
            </a:r>
            <a:r>
              <a:rPr lang="zh-TW" altLang="en-US"/>
              <a:t>」</a:t>
            </a:r>
            <a:r>
              <a:rPr lang="zh-TW" altLang="en-US">
                <a:latin typeface="Franklin Gothic Medium" pitchFamily="34" charset="0"/>
              </a:rPr>
              <a:t>表現出當下心裡的驚恐；經過和張良研討後，再問：</a:t>
            </a:r>
            <a:r>
              <a:rPr lang="zh-TW" altLang="en-US"/>
              <a:t>「</a:t>
            </a:r>
            <a:r>
              <a:rPr lang="zh-TW" altLang="en-US">
                <a:latin typeface="Franklin Gothic Medium" pitchFamily="34" charset="0"/>
              </a:rPr>
              <a:t>且為之奈何？</a:t>
            </a:r>
            <a:r>
              <a:rPr lang="zh-TW" altLang="en-US"/>
              <a:t>」</a:t>
            </a:r>
            <a:r>
              <a:rPr lang="zh-TW" altLang="en-US">
                <a:latin typeface="Franklin Gothic Medium" pitchFamily="34" charset="0"/>
              </a:rPr>
              <a:t>僅多了一個</a:t>
            </a:r>
            <a:r>
              <a:rPr lang="en-US" altLang="en-US"/>
              <a:t>「</a:t>
            </a:r>
            <a:r>
              <a:rPr lang="zh-TW" altLang="en-US">
                <a:latin typeface="Franklin Gothic Medium" pitchFamily="34" charset="0"/>
              </a:rPr>
              <a:t>且</a:t>
            </a:r>
            <a:r>
              <a:rPr lang="en-US" altLang="en-US"/>
              <a:t>」</a:t>
            </a:r>
            <a:r>
              <a:rPr lang="zh-TW" altLang="en-US">
                <a:latin typeface="Franklin Gothic Medium" pitchFamily="34" charset="0"/>
              </a:rPr>
              <a:t>字，卻表示他已鎮定下來，準備傾聽張良的計策及下一步的安排。一字之差，奧妙不同。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　在動作描繪上，司馬遷善於藉行動來刻劃人物，譬如寫范增出召項莊殺劉邦，</a:t>
            </a:r>
            <a:r>
              <a:rPr lang="zh-TW" altLang="en-US"/>
              <a:t>「</a:t>
            </a:r>
            <a:r>
              <a:rPr lang="zh-TW" altLang="en-US">
                <a:latin typeface="Franklin Gothic Medium" pitchFamily="34" charset="0"/>
              </a:rPr>
              <a:t>起</a:t>
            </a:r>
            <a:r>
              <a:rPr lang="zh-TW" altLang="en-US"/>
              <a:t>」</a:t>
            </a:r>
            <a:r>
              <a:rPr lang="zh-TW" altLang="en-US">
                <a:latin typeface="Franklin Gothic Medium" pitchFamily="34" charset="0"/>
              </a:rPr>
              <a:t>、</a:t>
            </a:r>
            <a:r>
              <a:rPr lang="en-US" altLang="en-US"/>
              <a:t>「</a:t>
            </a:r>
            <a:r>
              <a:rPr lang="zh-TW" altLang="en-US">
                <a:latin typeface="Franklin Gothic Medium" pitchFamily="34" charset="0"/>
              </a:rPr>
              <a:t>出</a:t>
            </a:r>
            <a:r>
              <a:rPr lang="en-US" altLang="en-US"/>
              <a:t>」</a:t>
            </a:r>
            <a:r>
              <a:rPr lang="zh-TW" altLang="en-US">
                <a:latin typeface="Franklin Gothic Medium" pitchFamily="34" charset="0"/>
              </a:rPr>
              <a:t>、</a:t>
            </a:r>
            <a:r>
              <a:rPr lang="en-US" altLang="en-US"/>
              <a:t>「</a:t>
            </a:r>
            <a:r>
              <a:rPr lang="zh-TW" altLang="en-US">
                <a:latin typeface="Franklin Gothic Medium" pitchFamily="34" charset="0"/>
              </a:rPr>
              <a:t>召</a:t>
            </a:r>
            <a:r>
              <a:rPr lang="en-US" altLang="en-US"/>
              <a:t>」</a:t>
            </a:r>
            <a:r>
              <a:rPr lang="zh-TW" altLang="en-US">
                <a:latin typeface="Franklin Gothic Medium" pitchFamily="34" charset="0"/>
              </a:rPr>
              <a:t>接連幾個動作，其欲除之而後快的急迫心情，溢於言表。</a:t>
            </a:r>
          </a:p>
        </p:txBody>
      </p:sp>
      <p:sp>
        <p:nvSpPr>
          <p:cNvPr id="228355" name="Text Box 5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-3</a:t>
            </a:r>
          </a:p>
        </p:txBody>
      </p:sp>
      <p:pic>
        <p:nvPicPr>
          <p:cNvPr id="228356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3"/>
          <p:cNvSpPr txBox="1">
            <a:spLocks noChangeArrowheads="1"/>
          </p:cNvSpPr>
          <p:nvPr/>
        </p:nvSpPr>
        <p:spPr bwMode="auto">
          <a:xfrm>
            <a:off x="322263" y="1033463"/>
            <a:ext cx="84978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latin typeface="Franklin Gothic Medium" pitchFamily="34" charset="0"/>
              </a:rPr>
              <a:t>　　</a:t>
            </a:r>
            <a:r>
              <a:rPr lang="en-US" altLang="zh-TW" sz="2800">
                <a:latin typeface="Franklin Gothic Medium" pitchFamily="34" charset="0"/>
              </a:rPr>
              <a:t>〈</a:t>
            </a:r>
            <a:r>
              <a:rPr lang="zh-TW" altLang="en-US" sz="3100">
                <a:latin typeface="Franklin Gothic Medium" pitchFamily="34" charset="0"/>
              </a:rPr>
              <a:t>鴻門宴</a:t>
            </a:r>
            <a:r>
              <a:rPr lang="en-US" altLang="zh-TW" sz="2800">
                <a:latin typeface="Franklin Gothic Medium" pitchFamily="34" charset="0"/>
              </a:rPr>
              <a:t>〉</a:t>
            </a:r>
            <a:r>
              <a:rPr lang="zh-TW" altLang="en-US" sz="3100">
                <a:latin typeface="Franklin Gothic Medium" pitchFamily="34" charset="0"/>
              </a:rPr>
              <a:t>一文，司馬遷在尊重史實的基礎上，運用文學敘述的技巧，將歷史人物刻劃得栩栩如生，如躍紙上，對於後世散文、小說、戲劇等創作均影響深遠，是以古今的評論者莫不高度讚揚</a:t>
            </a:r>
            <a:r>
              <a:rPr lang="en-US" altLang="zh-TW" sz="3100">
                <a:latin typeface="Franklin Gothic Medium" pitchFamily="34" charset="0"/>
              </a:rPr>
              <a:t>《</a:t>
            </a:r>
            <a:r>
              <a:rPr lang="zh-TW" altLang="en-US" sz="3100">
                <a:latin typeface="Franklin Gothic Medium" pitchFamily="34" charset="0"/>
              </a:rPr>
              <a:t>史記</a:t>
            </a:r>
            <a:r>
              <a:rPr lang="en-US" altLang="zh-TW" sz="3100">
                <a:latin typeface="Franklin Gothic Medium" pitchFamily="34" charset="0"/>
              </a:rPr>
              <a:t>》</a:t>
            </a:r>
            <a:r>
              <a:rPr lang="zh-TW" altLang="en-US" sz="3100">
                <a:latin typeface="Franklin Gothic Medium" pitchFamily="34" charset="0"/>
              </a:rPr>
              <a:t>的史學及文學價值。</a:t>
            </a:r>
          </a:p>
        </p:txBody>
      </p:sp>
      <p:sp>
        <p:nvSpPr>
          <p:cNvPr id="229379" name="Text Box 6"/>
          <p:cNvSpPr txBox="1">
            <a:spLocks noChangeArrowheads="1"/>
          </p:cNvSpPr>
          <p:nvPr/>
        </p:nvSpPr>
        <p:spPr bwMode="auto">
          <a:xfrm>
            <a:off x="1042988" y="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課文賞析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-4</a:t>
            </a:r>
          </a:p>
        </p:txBody>
      </p:sp>
      <p:pic>
        <p:nvPicPr>
          <p:cNvPr id="229380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en-US" b="1">
                <a:latin typeface="Franklin Gothic Medium" pitchFamily="34" charset="0"/>
              </a:rPr>
              <a:t>劍拔弩張：</a:t>
            </a:r>
            <a:r>
              <a:rPr lang="zh-TW" altLang="en-US">
                <a:latin typeface="Franklin Gothic Medium" pitchFamily="34" charset="0"/>
              </a:rPr>
              <a:t>形容情勢緊張或聲勢逼人。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>
              <a:latin typeface="Franklin Gothic Medium" pitchFamily="34" charset="0"/>
            </a:endParaRPr>
          </a:p>
        </p:txBody>
      </p:sp>
      <p:pic>
        <p:nvPicPr>
          <p:cNvPr id="230403" name="Picture 10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4" name="Picture 11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118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內容版面配置區 1"/>
          <p:cNvSpPr>
            <a:spLocks/>
          </p:cNvSpPr>
          <p:nvPr/>
        </p:nvSpPr>
        <p:spPr bwMode="auto">
          <a:xfrm>
            <a:off x="179388" y="693738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en-US" altLang="zh-TW" dirty="0">
                <a:latin typeface="標楷體" pitchFamily="65" charset="-120"/>
              </a:rPr>
              <a:t>3.</a:t>
            </a:r>
            <a:r>
              <a:rPr kumimoji="0" lang="zh-TW" altLang="en-US" dirty="0">
                <a:latin typeface="標楷體" pitchFamily="65" charset="-120"/>
              </a:rPr>
              <a:t>博覽群書與漫遊交往：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   元封三年（西元前一○八年），司馬遷官至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太史令，掌管天文、曆法、記事、圖書，遍讀國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家藏書，開始撰述歷史，又曾參與修</a:t>
            </a:r>
            <a:r>
              <a:rPr kumimoji="0" lang="en-US" altLang="zh-TW" dirty="0">
                <a:latin typeface="標楷體" pitchFamily="65" charset="-120"/>
              </a:rPr>
              <a:t>《</a:t>
            </a:r>
            <a:r>
              <a:rPr kumimoji="0" lang="zh-TW" altLang="en-US" dirty="0">
                <a:latin typeface="標楷體" pitchFamily="65" charset="-120"/>
              </a:rPr>
              <a:t>太初曆</a:t>
            </a:r>
            <a:r>
              <a:rPr kumimoji="0" lang="en-US" altLang="zh-TW" dirty="0">
                <a:latin typeface="標楷體" pitchFamily="65" charset="-120"/>
              </a:rPr>
              <a:t>》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。司馬遷二十歲漫遊東南一帶，在會  稽探訪大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禹遺址；在長沙水濱憑弔屈原；在劉邦發跡的沛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地，參觀蕭何、曹參、樊噲、夏侯嬰等人的故居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，漫遊過程中流露對傳統文化極其深厚的感情</a:t>
            </a:r>
            <a:r>
              <a:rPr kumimoji="0" lang="en-US" altLang="zh-TW" dirty="0">
                <a:latin typeface="標楷體" pitchFamily="65" charset="-120"/>
              </a:rPr>
              <a:t>—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en-US" altLang="zh-TW" dirty="0">
                <a:latin typeface="標楷體" pitchFamily="65" charset="-120"/>
              </a:rPr>
              <a:t>―</a:t>
            </a:r>
            <a:r>
              <a:rPr kumimoji="0" lang="zh-TW" altLang="en-US" dirty="0">
                <a:latin typeface="標楷體" pitchFamily="65" charset="-120"/>
              </a:rPr>
              <a:t>「適魯，觀仲尼廟堂車服禮器，諸生以時習禮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其家，余祗（低）回留之， 不能去云。」</a:t>
            </a:r>
          </a:p>
          <a:p>
            <a:pPr marL="273050" indent="-228600">
              <a:lnSpc>
                <a:spcPct val="9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                    （</a:t>
            </a:r>
            <a:r>
              <a:rPr kumimoji="0" lang="en-US" altLang="zh-TW" dirty="0">
                <a:latin typeface="標楷體" pitchFamily="65" charset="-120"/>
              </a:rPr>
              <a:t>〈</a:t>
            </a:r>
            <a:r>
              <a:rPr kumimoji="0" lang="zh-TW" altLang="en-US" dirty="0">
                <a:latin typeface="標楷體" pitchFamily="65" charset="-120"/>
              </a:rPr>
              <a:t>孔子世家</a:t>
            </a:r>
            <a:r>
              <a:rPr kumimoji="0" lang="en-US" altLang="zh-TW" dirty="0">
                <a:latin typeface="標楷體" pitchFamily="65" charset="-120"/>
              </a:rPr>
              <a:t>〉</a:t>
            </a:r>
            <a:r>
              <a:rPr kumimoji="0" lang="zh-TW" altLang="en-US" dirty="0">
                <a:latin typeface="標楷體" pitchFamily="65" charset="-120"/>
              </a:rPr>
              <a:t>）</a:t>
            </a:r>
          </a:p>
        </p:txBody>
      </p:sp>
      <p:pic>
        <p:nvPicPr>
          <p:cNvPr id="7373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6804025" y="2852738"/>
            <a:ext cx="431800" cy="647700"/>
            <a:chOff x="5012" y="1372"/>
            <a:chExt cx="272" cy="408"/>
          </a:xfrm>
        </p:grpSpPr>
        <p:sp>
          <p:nvSpPr>
            <p:cNvPr id="73734" name="Text Box 8"/>
            <p:cNvSpPr txBox="1">
              <a:spLocks noChangeArrowheads="1"/>
            </p:cNvSpPr>
            <p:nvPr/>
          </p:nvSpPr>
          <p:spPr bwMode="auto">
            <a:xfrm>
              <a:off x="5012" y="137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ㄍㄨㄟ</a:t>
              </a:r>
            </a:p>
          </p:txBody>
        </p:sp>
        <p:pic>
          <p:nvPicPr>
            <p:cNvPr id="73735" name="Picture 9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152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3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92884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en-US" b="1">
                <a:latin typeface="Franklin Gothic Medium" pitchFamily="34" charset="0"/>
              </a:rPr>
              <a:t>優柔寡斷：</a:t>
            </a:r>
            <a:r>
              <a:rPr lang="zh-TW" altLang="en-US">
                <a:latin typeface="Franklin Gothic Medium" pitchFamily="34" charset="0"/>
              </a:rPr>
              <a:t>行事猶豫不決，不能當機立斷。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>
              <a:latin typeface="Franklin Gothic Medium" pitchFamily="34" charset="0"/>
            </a:endParaRPr>
          </a:p>
        </p:txBody>
      </p:sp>
      <p:pic>
        <p:nvPicPr>
          <p:cNvPr id="231427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8" name="Picture 9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118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600" b="1">
                <a:latin typeface="標楷體" pitchFamily="65" charset="-120"/>
              </a:rPr>
              <a:t>六、問題討論</a:t>
            </a:r>
          </a:p>
        </p:txBody>
      </p:sp>
      <p:pic>
        <p:nvPicPr>
          <p:cNvPr id="23245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971550" y="2363788"/>
            <a:ext cx="8027988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>
                <a:solidFill>
                  <a:srgbClr val="FF3300"/>
                </a:solidFill>
                <a:latin typeface="Franklin Gothic Medium" pitchFamily="34" charset="0"/>
              </a:rPr>
              <a:t>鴻門宴的座席安排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>
                <a:solidFill>
                  <a:srgbClr val="FF3300"/>
                </a:solidFill>
                <a:latin typeface="Franklin Gothic Medium" pitchFamily="34" charset="0"/>
              </a:rPr>
              <a:t>如右圖：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 sz="1800">
              <a:solidFill>
                <a:srgbClr val="FF3300"/>
              </a:solidFill>
              <a:latin typeface="Franklin Gothic Medium" pitchFamily="34" charset="0"/>
              <a:ea typeface="新細明體" charset="-120"/>
            </a:endParaRPr>
          </a:p>
        </p:txBody>
      </p:sp>
      <p:pic>
        <p:nvPicPr>
          <p:cNvPr id="233475" name="Picture 22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300831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7" name="內容版面配置區 1"/>
          <p:cNvSpPr>
            <a:spLocks/>
          </p:cNvSpPr>
          <p:nvPr/>
        </p:nvSpPr>
        <p:spPr bwMode="auto">
          <a:xfrm>
            <a:off x="107950" y="765175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hangingPunct="0">
              <a:lnSpc>
                <a:spcPct val="100000"/>
              </a:lnSpc>
            </a:pPr>
            <a:r>
              <a:rPr kumimoji="0" lang="zh-TW" altLang="en-US" b="1"/>
              <a:t>一、鴻門宴中的主要角色分別坐在不同方位，請</a:t>
            </a:r>
          </a:p>
          <a:p>
            <a:pPr marL="273050" indent="-228600" hangingPunct="0">
              <a:lnSpc>
                <a:spcPct val="100000"/>
              </a:lnSpc>
            </a:pPr>
            <a:r>
              <a:rPr kumimoji="0" lang="zh-TW" altLang="en-US" b="1"/>
              <a:t>畫一簡圖表示，並就此分析座席中人物身分的尊</a:t>
            </a:r>
          </a:p>
          <a:p>
            <a:pPr marL="273050" indent="-228600" hangingPunct="0">
              <a:lnSpc>
                <a:spcPct val="100000"/>
              </a:lnSpc>
            </a:pPr>
            <a:r>
              <a:rPr kumimoji="0" lang="zh-TW" altLang="en-US" b="1"/>
              <a:t>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750" y="1052513"/>
            <a:ext cx="8459788" cy="43926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座位安排原因分析：因軍帳內席次以「東向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位」為尊（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《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史記會注考證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》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引中井積德曰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：「堂上之位，對堂下者南向為貴；不對堂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者，唯東向為尊」）故如此安排：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1.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項羽居向東之首位，項伯為項羽之叔父，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　項羽尊重長輩，故與之並坐。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2.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范增被尊為亞父，且為楚軍領導階層，其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　地位比劉邦高，故坐於北方。</a:t>
            </a:r>
            <a:endParaRPr lang="en-US" altLang="zh-TW" sz="2800" smtClean="0">
              <a:latin typeface="標楷體" pitchFamily="65" charset="-120"/>
            </a:endParaRPr>
          </a:p>
        </p:txBody>
      </p:sp>
      <p:pic>
        <p:nvPicPr>
          <p:cNvPr id="234499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611188" y="1125538"/>
            <a:ext cx="8280400" cy="52149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張良、樊噲為劉邦部屬，故居於西向入　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>
                <a:solidFill>
                  <a:srgbClr val="FF3300"/>
                </a:solidFill>
                <a:latin typeface="標楷體" pitchFamily="65" charset="-120"/>
              </a:rPr>
              <a:t>　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門處之下位。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結論：項羽、劉邦之地位為楚高漢低，　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>
                <a:solidFill>
                  <a:srgbClr val="FF3300"/>
                </a:solidFill>
                <a:latin typeface="標楷體" pitchFamily="65" charset="-120"/>
              </a:rPr>
              <a:t>　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可見漢軍以卑微姿態求一時的平安。</a:t>
            </a:r>
          </a:p>
        </p:txBody>
      </p:sp>
      <p:pic>
        <p:nvPicPr>
          <p:cNvPr id="235523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240" name="Group 192"/>
          <p:cNvGraphicFramePr>
            <a:graphicFrameLocks noGrp="1"/>
          </p:cNvGraphicFramePr>
          <p:nvPr/>
        </p:nvGraphicFramePr>
        <p:xfrm>
          <a:off x="107950" y="1628775"/>
          <a:ext cx="8929688" cy="4489451"/>
        </p:xfrm>
        <a:graphic>
          <a:graphicData uri="http://schemas.openxmlformats.org/drawingml/2006/table">
            <a:tbl>
              <a:tblPr/>
              <a:tblGrid>
                <a:gridCol w="503238"/>
                <a:gridCol w="3384550"/>
                <a:gridCol w="5041900"/>
              </a:tblGrid>
              <a:tr h="518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詞語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含義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863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鴻門宴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項莊舞劍，意在沛公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5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人為刀俎，我為魚肉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6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大行不顧細謹，大禮不辭小讓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豎子不足與謀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標楷體" pitchFamily="65" charset="-12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6577" name="內容版面配置區 1"/>
          <p:cNvSpPr>
            <a:spLocks/>
          </p:cNvSpPr>
          <p:nvPr/>
        </p:nvSpPr>
        <p:spPr bwMode="auto">
          <a:xfrm>
            <a:off x="179388" y="620713"/>
            <a:ext cx="8964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hangingPunct="0">
              <a:lnSpc>
                <a:spcPct val="100000"/>
              </a:lnSpc>
              <a:spcBef>
                <a:spcPct val="0"/>
              </a:spcBef>
            </a:pPr>
            <a:r>
              <a:rPr kumimoji="0" lang="zh-TW" altLang="en-US" sz="3000"/>
              <a:t>二、本文語言精鍊生動，文中諸多佳句流傳至今，</a:t>
            </a:r>
          </a:p>
          <a:p>
            <a:pPr marL="273050" indent="-228600" hangingPunct="0">
              <a:lnSpc>
                <a:spcPct val="100000"/>
              </a:lnSpc>
              <a:spcBef>
                <a:spcPct val="0"/>
              </a:spcBef>
            </a:pPr>
            <a:r>
              <a:rPr kumimoji="0" lang="zh-TW" altLang="en-US" sz="3000"/>
              <a:t>         請就下表所列，試著解釋其含義。</a:t>
            </a:r>
            <a:endParaRPr kumimoji="0" lang="zh-TW" altLang="zh-TW" sz="3000"/>
          </a:p>
        </p:txBody>
      </p:sp>
      <p:sp>
        <p:nvSpPr>
          <p:cNvPr id="386220" name="Text Box 172"/>
          <p:cNvSpPr txBox="1">
            <a:spLocks noChangeArrowheads="1"/>
          </p:cNvSpPr>
          <p:nvPr/>
        </p:nvSpPr>
        <p:spPr bwMode="auto">
          <a:xfrm>
            <a:off x="3924300" y="2060575"/>
            <a:ext cx="5256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Franklin Gothic Medium" pitchFamily="34" charset="0"/>
              </a:rPr>
              <a:t>不懷好意，居心不良的邀宴。亦指隱藏著危機的談判</a:t>
            </a:r>
          </a:p>
        </p:txBody>
      </p:sp>
      <p:sp>
        <p:nvSpPr>
          <p:cNvPr id="386227" name="Text Box 179"/>
          <p:cNvSpPr txBox="1">
            <a:spLocks noChangeArrowheads="1"/>
          </p:cNvSpPr>
          <p:nvPr/>
        </p:nvSpPr>
        <p:spPr bwMode="auto">
          <a:xfrm>
            <a:off x="3924300" y="3068638"/>
            <a:ext cx="482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Franklin Gothic Medium" pitchFamily="34" charset="0"/>
              </a:rPr>
              <a:t>表面如此做，暗中卻另有目的</a:t>
            </a:r>
          </a:p>
        </p:txBody>
      </p:sp>
      <p:sp>
        <p:nvSpPr>
          <p:cNvPr id="386229" name="Text Box 181"/>
          <p:cNvSpPr txBox="1">
            <a:spLocks noChangeArrowheads="1"/>
          </p:cNvSpPr>
          <p:nvPr/>
        </p:nvSpPr>
        <p:spPr bwMode="auto">
          <a:xfrm>
            <a:off x="3924300" y="3635375"/>
            <a:ext cx="540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Franklin Gothic Medium" pitchFamily="34" charset="0"/>
              </a:rPr>
              <a:t>比喻別人掌握生殺大權，自己卻受制於人，處於任人擺弄的境況</a:t>
            </a:r>
          </a:p>
        </p:txBody>
      </p:sp>
      <p:sp>
        <p:nvSpPr>
          <p:cNvPr id="386230" name="Text Box 182"/>
          <p:cNvSpPr txBox="1">
            <a:spLocks noChangeArrowheads="1"/>
          </p:cNvSpPr>
          <p:nvPr/>
        </p:nvSpPr>
        <p:spPr bwMode="auto">
          <a:xfrm>
            <a:off x="3924300" y="4854575"/>
            <a:ext cx="485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Franklin Gothic Medium" pitchFamily="34" charset="0"/>
              </a:rPr>
              <a:t>欲成大事者，不必在乎小細節</a:t>
            </a:r>
          </a:p>
        </p:txBody>
      </p:sp>
      <p:sp>
        <p:nvSpPr>
          <p:cNvPr id="386231" name="Text Box 183"/>
          <p:cNvSpPr txBox="1">
            <a:spLocks noChangeArrowheads="1"/>
          </p:cNvSpPr>
          <p:nvPr/>
        </p:nvSpPr>
        <p:spPr bwMode="auto">
          <a:xfrm>
            <a:off x="3924300" y="5573713"/>
            <a:ext cx="396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solidFill>
                  <a:srgbClr val="FF0000"/>
                </a:solidFill>
                <a:latin typeface="Franklin Gothic Medium" pitchFamily="34" charset="0"/>
              </a:rPr>
              <a:t>成事不足，敗事有餘</a:t>
            </a:r>
          </a:p>
        </p:txBody>
      </p:sp>
      <p:pic>
        <p:nvPicPr>
          <p:cNvPr id="236583" name="Picture 193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29" grpId="0" build="allAtOnce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600" b="1">
                <a:latin typeface="標楷體" pitchFamily="65" charset="-120"/>
              </a:rPr>
              <a:t>七、應用練習</a:t>
            </a:r>
          </a:p>
        </p:txBody>
      </p:sp>
      <p:pic>
        <p:nvPicPr>
          <p:cNvPr id="23757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620713"/>
            <a:ext cx="9036050" cy="50228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)1.</a:t>
            </a:r>
            <a:r>
              <a:rPr lang="en-US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下列各組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　」</a:t>
            </a:r>
            <a:r>
              <a:rPr lang="en-US" altLang="en-US" sz="32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內的字，</a:t>
            </a:r>
            <a:r>
              <a:rPr lang="en-US" altLang="zh-TW" sz="3200" dirty="0" err="1" smtClean="0">
                <a:solidFill>
                  <a:schemeClr val="tx1"/>
                </a:solidFill>
                <a:latin typeface="標楷體" pitchFamily="65" charset="-120"/>
              </a:rPr>
              <a:t>何者讀音兩兩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相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同</a:t>
            </a:r>
            <a:r>
              <a:rPr lang="en-US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（甲）「瞋」目／「滇」池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（乙）「砧」板／「玷」汙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（丙）玉「玦」／連「袂」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（丁）「數」目項王／會「數」而禮勤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（戊）張良出，「要」項伯／便「要」還家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(A)(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甲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(C)(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乙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)(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戊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kumimoji="0" lang="zh-TW" altLang="en-US" b="1">
              <a:solidFill>
                <a:srgbClr val="FF3300"/>
              </a:solidFill>
              <a:latin typeface="標楷體" pitchFamily="65" charset="-120"/>
            </a:endParaRPr>
          </a:p>
        </p:txBody>
      </p:sp>
      <p:pic>
        <p:nvPicPr>
          <p:cNvPr id="23859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Text Box 6"/>
          <p:cNvSpPr txBox="1">
            <a:spLocks noChangeArrowheads="1"/>
          </p:cNvSpPr>
          <p:nvPr/>
        </p:nvSpPr>
        <p:spPr bwMode="auto">
          <a:xfrm>
            <a:off x="2679700" y="-69850"/>
            <a:ext cx="4095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4400" b="1">
                <a:solidFill>
                  <a:schemeClr val="bg1"/>
                </a:solidFill>
                <a:latin typeface="Arial" charset="0"/>
              </a:rPr>
              <a:t>一、單一選擇題</a:t>
            </a:r>
            <a:endParaRPr lang="zh-TW" altLang="en-US" sz="4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052513"/>
            <a:ext cx="8407400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甲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ㄔㄣ／ㄉㄧㄢ。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乙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ㄓㄣ／ㄉㄧㄢˋ 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丙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ㄐㄩㄝ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ˊ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／ㄇㄟˋ。連袂：猶「聯袂」，衣袖相聯，喻攜手。</a:t>
            </a:r>
          </a:p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丁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ㄕㄨㄛ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ˋ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 algn="just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戊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ㄧㄠ。</a:t>
            </a:r>
          </a:p>
        </p:txBody>
      </p:sp>
      <p:sp>
        <p:nvSpPr>
          <p:cNvPr id="239619" name="Text Box 5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39620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00063" y="765175"/>
            <a:ext cx="8643937" cy="28797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「　」中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通同字的配對，何者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正確？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不敢「倍」德：背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婦女無所「幸」：悻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將軍與臣有「郤」：細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 marL="44450" indent="0">
              <a:lnSpc>
                <a:spcPct val="11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沛公之「參」乘樊噲：三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1114425" y="765175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A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064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1"/>
          <p:cNvSpPr>
            <a:spLocks/>
          </p:cNvSpPr>
          <p:nvPr/>
        </p:nvSpPr>
        <p:spPr bwMode="auto">
          <a:xfrm>
            <a:off x="250825" y="3952875"/>
            <a:ext cx="8713788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" algn="just">
              <a:lnSpc>
                <a:spcPct val="100000"/>
              </a:lnSpc>
              <a:spcBef>
                <a:spcPct val="0"/>
              </a:spcBef>
            </a:pPr>
            <a:endParaRPr kumimoji="0" lang="en-US" altLang="zh-TW">
              <a:solidFill>
                <a:srgbClr val="FF3300"/>
              </a:solidFill>
              <a:latin typeface="標楷體" pitchFamily="65" charset="-120"/>
            </a:endParaRPr>
          </a:p>
          <a:p>
            <a:pPr marL="44450" algn="just">
              <a:lnSpc>
                <a:spcPct val="100000"/>
              </a:lnSpc>
              <a:spcBef>
                <a:spcPct val="0"/>
              </a:spcBef>
            </a:pPr>
            <a:r>
              <a:rPr kumimoji="0" lang="en-US" altLang="zh-TW">
                <a:solidFill>
                  <a:srgbClr val="FF3300"/>
                </a:solidFill>
                <a:latin typeface="標楷體" pitchFamily="65" charset="-120"/>
              </a:rPr>
              <a:t>(B)</a:t>
            </a: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幸：寵幸／悻：怨怒，如「悻然」。</a:t>
            </a:r>
            <a:endParaRPr kumimoji="0" lang="en-US" altLang="zh-TW">
              <a:solidFill>
                <a:srgbClr val="FF3300"/>
              </a:solidFill>
              <a:latin typeface="標楷體" pitchFamily="65" charset="-120"/>
            </a:endParaRPr>
          </a:p>
          <a:p>
            <a:pPr marL="44450">
              <a:lnSpc>
                <a:spcPct val="100000"/>
              </a:lnSpc>
              <a:spcBef>
                <a:spcPct val="0"/>
              </a:spcBef>
            </a:pPr>
            <a:r>
              <a:rPr kumimoji="0" lang="en-US" altLang="zh-TW">
                <a:solidFill>
                  <a:srgbClr val="FF3300"/>
                </a:solidFill>
                <a:latin typeface="標楷體" pitchFamily="65" charset="-120"/>
              </a:rPr>
              <a:t>(C)</a:t>
            </a: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隙，嫌隙。</a:t>
            </a:r>
            <a:endParaRPr kumimoji="0" lang="en-US" altLang="zh-TW">
              <a:solidFill>
                <a:srgbClr val="FF3300"/>
              </a:solidFill>
              <a:latin typeface="標楷體" pitchFamily="65" charset="-120"/>
            </a:endParaRPr>
          </a:p>
          <a:p>
            <a:pPr marL="44450">
              <a:lnSpc>
                <a:spcPct val="100000"/>
              </a:lnSpc>
              <a:spcBef>
                <a:spcPct val="0"/>
              </a:spcBef>
            </a:pPr>
            <a:r>
              <a:rPr kumimoji="0" lang="en-US" altLang="zh-TW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通「驂」，古代在車旁駕車的兩匹馬。</a:t>
            </a:r>
          </a:p>
          <a:p>
            <a:pPr marL="44450">
              <a:lnSpc>
                <a:spcPct val="100000"/>
              </a:lnSpc>
              <a:spcBef>
                <a:spcPct val="0"/>
              </a:spcBef>
            </a:pP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後泛指馬匹。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內容版面配置區 1"/>
          <p:cNvSpPr>
            <a:spLocks/>
          </p:cNvSpPr>
          <p:nvPr/>
        </p:nvSpPr>
        <p:spPr bwMode="auto">
          <a:xfrm>
            <a:off x="107950" y="836613"/>
            <a:ext cx="89646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「適長沙，觀屈原所自沉淵，未嘗不垂涕，想見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其為人。」（</a:t>
            </a:r>
            <a:r>
              <a:rPr kumimoji="0" lang="en-US" altLang="zh-TW">
                <a:latin typeface="標楷體" pitchFamily="65" charset="-120"/>
              </a:rPr>
              <a:t>〈</a:t>
            </a:r>
            <a:r>
              <a:rPr kumimoji="0" lang="zh-TW" altLang="en-US">
                <a:latin typeface="標楷體" pitchFamily="65" charset="-120"/>
              </a:rPr>
              <a:t>屈原賈生列傳</a:t>
            </a:r>
            <a:r>
              <a:rPr kumimoji="0" lang="en-US" altLang="zh-TW">
                <a:latin typeface="標楷體" pitchFamily="65" charset="-120"/>
              </a:rPr>
              <a:t>〉</a:t>
            </a:r>
            <a:r>
              <a:rPr kumimoji="0" lang="zh-TW" altLang="en-US">
                <a:latin typeface="標楷體" pitchFamily="65" charset="-120"/>
              </a:rPr>
              <a:t>）入仕後，出使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西南，遠到昆明，東到碣  石見到大海，西至崆  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峒  （甘肅省平涼市），蒐集黃帝傳說，到北部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邊塞，登上秦築之長城</a:t>
            </a:r>
            <a:r>
              <a:rPr kumimoji="0" lang="en-US" altLang="zh-TW">
                <a:latin typeface="標楷體" pitchFamily="65" charset="-120"/>
              </a:rPr>
              <a:t>……</a:t>
            </a:r>
            <a:r>
              <a:rPr kumimoji="0" lang="zh-TW" altLang="en-US">
                <a:latin typeface="標楷體" pitchFamily="65" charset="-120"/>
              </a:rPr>
              <a:t>司馬遷在廣大地域留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下足跡，並拓大視野，為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史記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的寫作蒐集許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多新鮮材料。在漫遊與任職期間，接觸各階層的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人物，從中得到許多歷史人物的事蹟傳說，加深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其對歷史人物的理解，也豐富了</a:t>
            </a:r>
            <a:r>
              <a:rPr kumimoji="0" lang="en-US" altLang="zh-TW">
                <a:latin typeface="標楷體" pitchFamily="65" charset="-120"/>
              </a:rPr>
              <a:t>《</a:t>
            </a:r>
            <a:r>
              <a:rPr kumimoji="0" lang="zh-TW" altLang="en-US">
                <a:latin typeface="標楷體" pitchFamily="65" charset="-120"/>
              </a:rPr>
              <a:t>史記</a:t>
            </a:r>
            <a:r>
              <a:rPr kumimoji="0" lang="en-US" altLang="zh-TW">
                <a:latin typeface="標楷體" pitchFamily="65" charset="-120"/>
              </a:rPr>
              <a:t>》</a:t>
            </a:r>
            <a:r>
              <a:rPr kumimoji="0" lang="zh-TW" altLang="en-US">
                <a:latin typeface="標楷體" pitchFamily="65" charset="-120"/>
              </a:rPr>
              <a:t>的材料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>
                <a:latin typeface="標楷體" pitchFamily="65" charset="-120"/>
              </a:rPr>
              <a:t>來源。</a:t>
            </a:r>
          </a:p>
        </p:txBody>
      </p:sp>
      <p:pic>
        <p:nvPicPr>
          <p:cNvPr id="7475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6" name="Group 8"/>
          <p:cNvGrpSpPr>
            <a:grpSpLocks/>
          </p:cNvGrpSpPr>
          <p:nvPr/>
        </p:nvGrpSpPr>
        <p:grpSpPr bwMode="auto">
          <a:xfrm>
            <a:off x="4716463" y="2060575"/>
            <a:ext cx="431800" cy="647700"/>
            <a:chOff x="1383" y="981"/>
            <a:chExt cx="272" cy="408"/>
          </a:xfrm>
        </p:grpSpPr>
        <p:sp>
          <p:nvSpPr>
            <p:cNvPr id="74762" name="Text Box 9"/>
            <p:cNvSpPr txBox="1">
              <a:spLocks noChangeArrowheads="1"/>
            </p:cNvSpPr>
            <p:nvPr/>
          </p:nvSpPr>
          <p:spPr bwMode="auto">
            <a:xfrm>
              <a:off x="1383" y="98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ㄐㄧㄝ</a:t>
              </a:r>
            </a:p>
          </p:txBody>
        </p:sp>
        <p:pic>
          <p:nvPicPr>
            <p:cNvPr id="74763" name="Picture 10" descr="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57" name="Group 11"/>
          <p:cNvGrpSpPr>
            <a:grpSpLocks/>
          </p:cNvGrpSpPr>
          <p:nvPr/>
        </p:nvGrpSpPr>
        <p:grpSpPr bwMode="auto">
          <a:xfrm>
            <a:off x="684213" y="2636838"/>
            <a:ext cx="431800" cy="647700"/>
            <a:chOff x="1383" y="981"/>
            <a:chExt cx="272" cy="408"/>
          </a:xfrm>
        </p:grpSpPr>
        <p:sp>
          <p:nvSpPr>
            <p:cNvPr id="74760" name="Text Box 12"/>
            <p:cNvSpPr txBox="1">
              <a:spLocks noChangeArrowheads="1"/>
            </p:cNvSpPr>
            <p:nvPr/>
          </p:nvSpPr>
          <p:spPr bwMode="auto">
            <a:xfrm>
              <a:off x="1383" y="98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ㄊㄨㄥ</a:t>
              </a:r>
            </a:p>
          </p:txBody>
        </p:sp>
        <p:pic>
          <p:nvPicPr>
            <p:cNvPr id="74761" name="Picture 13" descr="二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758" name="Text Box 14"/>
          <p:cNvSpPr txBox="1">
            <a:spLocks noChangeArrowheads="1"/>
          </p:cNvSpPr>
          <p:nvPr/>
        </p:nvSpPr>
        <p:spPr bwMode="auto">
          <a:xfrm>
            <a:off x="8748713" y="206057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Franklin Gothic Medium" pitchFamily="34" charset="0"/>
              </a:rPr>
              <a:t>ㄎㄨㄥ</a:t>
            </a:r>
          </a:p>
        </p:txBody>
      </p:sp>
      <p:sp>
        <p:nvSpPr>
          <p:cNvPr id="74759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769938"/>
            <a:ext cx="9036050" cy="49244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(    )3.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下列「　」中的字義，何者兩兩相同？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孰與君「少」長／「少」焉，月出於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東山之上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從酈山下，「道」芷陽閒行／從此「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道」至吾軍，不過二十里耳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不者，「若」屬皆且為所虜／「若」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入前為壽，壽畢，請以劍舞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軍中無以「為」樂，請以劍舞／如今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		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cs typeface="Times New Roman" pitchFamily="18" charset="0"/>
              </a:rPr>
              <a:t>人方為刀俎，我為魚肉，何辭「為」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682625" y="833438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C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166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8950" y="1700213"/>
            <a:ext cx="87630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(A)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年少／不久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出自蘇軾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〈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赤壁賦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〉)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(B)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經過／道路。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(C)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你。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當做／語尾助詞，表疑問語氣。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</p:txBody>
      </p:sp>
      <p:sp>
        <p:nvSpPr>
          <p:cNvPr id="242691" name="Text Box 5"/>
          <p:cNvSpPr txBox="1">
            <a:spLocks noChangeArrowheads="1"/>
          </p:cNvSpPr>
          <p:nvPr/>
        </p:nvSpPr>
        <p:spPr bwMode="auto">
          <a:xfrm>
            <a:off x="755650" y="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4269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36513" y="1268413"/>
            <a:ext cx="9001126" cy="478155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「此沛公左司馬曹無傷言之；不然，籍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何以至此？」其意為何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?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告密者曝光，項羽後悔莫及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曹無傷之言，使項羽得以進入關中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項羽說話有憑有據，絕不信口胡謅　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項羽對沛公的誤會，乃受曹無傷誤導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539750" y="1336675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371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36513" y="765175"/>
            <a:ext cx="9288463" cy="54006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)5.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「吾入關，秋毫不敢有所近，籍吏民、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封府庫而待將軍。所以遣將守關者，備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他盜之出入與非常也。日夜望將軍至，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豈敢反乎？願伯具言臣之不敢倍德也。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」顯示劉邦何種心態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?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欲與項家約為婚姻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真心期待項王到來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不貪財物的廉潔操守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故作卑微姿態以取信於項伯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539750" y="833438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4740" name="Picture 5" descr="下一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1000" y="765175"/>
            <a:ext cx="8407400" cy="53609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    )6.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有關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鴻門宴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中對樊噲的描寫，下列</a:t>
            </a: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分析何者正確？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噲曰：「此迫矣！臣請入，與之同</a:t>
            </a: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 命！」──表現樊噲急於爭功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樊噲側其盾以撞，衛士仆地，噲遂</a:t>
            </a: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 入──表現樊噲無理取鬧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瞋目視項王，頭髮上指，目眥盡裂</a:t>
            </a: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 ──表現樊噲激切憤怒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樊噲覆其盾於地，加彘肩上，拔劍</a:t>
            </a:r>
          </a:p>
          <a:p>
            <a:pPr marL="44450" indent="0">
              <a:lnSpc>
                <a:spcPct val="11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  切而啗之──表現樊噲粗鄙無文</a:t>
            </a: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892175" y="765175"/>
            <a:ext cx="727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C</a:t>
            </a:r>
            <a:endParaRPr kumimoji="0" lang="zh-TW" altLang="en-US" b="1">
              <a:solidFill>
                <a:srgbClr val="FF3300"/>
              </a:solidFill>
              <a:latin typeface="標楷體" pitchFamily="65" charset="-120"/>
            </a:endParaRPr>
          </a:p>
        </p:txBody>
      </p:sp>
      <p:pic>
        <p:nvPicPr>
          <p:cNvPr id="24576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(A)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願與沛公共生死，表現對劉邦的忠心。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(B)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表現其勇力。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表現其豪邁。</a:t>
            </a:r>
            <a:endParaRPr lang="en-US" altLang="zh-TW" sz="3200" smtClean="0">
              <a:solidFill>
                <a:srgbClr val="FF3300"/>
              </a:solidFill>
              <a:latin typeface="標楷體" pitchFamily="65" charset="-120"/>
            </a:endParaRPr>
          </a:p>
        </p:txBody>
      </p:sp>
      <p:sp>
        <p:nvSpPr>
          <p:cNvPr id="246787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46788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1000" y="692150"/>
            <a:ext cx="8407400" cy="5434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    )7.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下列有關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鴻門宴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一文的內容分析，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何者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錯誤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寫宴前：雙方的形勢，項羽有兵四十萬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，劉邦只有十萬，交代鴻門宴緣由背景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寫宴中：宴中殺機重重及緊張的情勢，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呈現驚心動魄的情景及人物的個性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寫宴後：劉邦逃走後，雙方人馬不同的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反應，為之後的楚、漢相爭埋下伏筆　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      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寫對話：藉對話呈現項羽堅毅果決、劉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邦窘迫不安、范增果敢決斷、張良從容</a:t>
            </a:r>
          </a:p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      鎮定</a:t>
            </a: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898525" y="69215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781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項羽──剛愎自用、坦白直率、不善謀詐、婦人之仁、輕重不分。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</p:txBody>
      </p:sp>
      <p:sp>
        <p:nvSpPr>
          <p:cNvPr id="248835" name="Text Box 5"/>
          <p:cNvSpPr txBox="1">
            <a:spLocks noChangeArrowheads="1"/>
          </p:cNvSpPr>
          <p:nvPr/>
        </p:nvSpPr>
        <p:spPr bwMode="auto">
          <a:xfrm>
            <a:off x="684213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48836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950" y="692150"/>
            <a:ext cx="9288463" cy="5434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(    )8.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日人齋藤正謙說：「讀一部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，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如直接當時人，親睹其事、親聞其語，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使人乍喜乍愕、乍懼乍泣，不能自止。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」以上評論點出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的哪一項特色？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文采高妙，敘事寫人逼真生動　 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文筆雄深雅健，呈現凜然正氣　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著重實地考察，不採典籍史料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(D)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敘事著重渲染情節，感人熱淚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84213" y="762000"/>
            <a:ext cx="86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A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4986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17500" y="1484313"/>
            <a:ext cx="882015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(B)</a:t>
            </a:r>
            <a:r>
              <a:rPr lang="zh-TW" altLang="zh-TW" sz="3200" dirty="0" smtClean="0">
                <a:solidFill>
                  <a:srgbClr val="FF3300"/>
                </a:solidFill>
                <a:latin typeface="標楷體" pitchFamily="65" charset="-120"/>
              </a:rPr>
              <a:t>韓愈評柳宗元文筆：雄深雅健，似司馬子長。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司馬遷寫史亦多方參考史籍資料。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非渲染情節，而是以生動的筆觸描寫史實，令讀者如身歷其境一般。</a:t>
            </a:r>
          </a:p>
        </p:txBody>
      </p:sp>
      <p:sp>
        <p:nvSpPr>
          <p:cNvPr id="250883" name="Text Box 5"/>
          <p:cNvSpPr txBox="1">
            <a:spLocks noChangeArrowheads="1"/>
          </p:cNvSpPr>
          <p:nvPr/>
        </p:nvSpPr>
        <p:spPr bwMode="auto">
          <a:xfrm>
            <a:off x="755650" y="412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50884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內容版面配置區 1"/>
          <p:cNvSpPr>
            <a:spLocks/>
          </p:cNvSpPr>
          <p:nvPr/>
        </p:nvSpPr>
        <p:spPr bwMode="auto">
          <a:xfrm>
            <a:off x="179388" y="838200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en-US" altLang="zh-TW" dirty="0">
                <a:latin typeface="標楷體" pitchFamily="65" charset="-120"/>
              </a:rPr>
              <a:t>4.</a:t>
            </a:r>
            <a:r>
              <a:rPr kumimoji="0" lang="zh-TW" altLang="en-US" dirty="0">
                <a:latin typeface="標楷體" pitchFamily="65" charset="-120"/>
              </a:rPr>
              <a:t>立言不朽與發憤著書：</a:t>
            </a:r>
          </a:p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    司馬談臨終執遷手云：「余死，汝必為太史，為太史，無忘吾所欲論著矣！」遷俯首流涕曰：「小子不敏，請悉論先人所次舊聞，弗敢闕  。」司馬遷修史之目的：「載明聖盛德，述功臣世家賢大夫之業。」意在總結西漢及其前代之歷史，頌揚聖君賢臣的德行功績，是潤色鴻業的自覺行動。天漢三年間，司馬遷因李陵入匈奴，極力為其辯護而受了宮刑，即使出獄後被任命為中書令，卻因受刑而不以為榮</a:t>
            </a:r>
          </a:p>
        </p:txBody>
      </p:sp>
      <p:pic>
        <p:nvPicPr>
          <p:cNvPr id="7577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1403350" y="2924175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Franklin Gothic Medium" pitchFamily="34" charset="0"/>
              </a:rPr>
              <a:t>ㄑㄩㄝ</a:t>
            </a:r>
          </a:p>
        </p:txBody>
      </p:sp>
      <p:sp>
        <p:nvSpPr>
          <p:cNvPr id="75781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-13</a:t>
            </a:r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8201025" y="5051425"/>
            <a:ext cx="5905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/>
              <a:t>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876300"/>
            <a:ext cx="8763000" cy="55054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)9.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下列有關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與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比較，何者正確？　</a:t>
            </a:r>
          </a:p>
          <a:p>
            <a:pPr marL="44450" indent="0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兩者皆為通史　</a:t>
            </a:r>
          </a:p>
          <a:p>
            <a:pPr marL="44450" indent="0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兩者皆列為二十五史之一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作者為司馬遷，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戰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國策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作者為劉向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(D)《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又稱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太史公書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	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又稱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短長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國事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914400" y="876300"/>
            <a:ext cx="1008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51908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6725" y="1719263"/>
            <a:ext cx="8569325" cy="286226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(A)《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為斷代史，非通史。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(B)《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是國別史，不列入二十五史中。（二十五史皆為「紀傳體」）。</a:t>
            </a:r>
            <a:endParaRPr lang="en-US" altLang="zh-TW" sz="3200" dirty="0" smtClean="0">
              <a:solidFill>
                <a:srgbClr val="FF3300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(C)《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rgbClr val="FF3300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作者已不可考，由劉向加以整</a:t>
            </a:r>
          </a:p>
          <a:p>
            <a:pPr marL="44450" indent="0" algn="just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</a:rPr>
              <a:t>   理編纂並定名。</a:t>
            </a:r>
          </a:p>
        </p:txBody>
      </p:sp>
      <p:sp>
        <p:nvSpPr>
          <p:cNvPr id="252931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5293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1074738"/>
            <a:ext cx="8799512" cy="54324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)10.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下列有關司馬遷的敘述，何者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錯誤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字子長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西漢武帝時受任為太史令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幼年時深受父親司馬談史學的薰陶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曾因李陵一事入獄，而受宮刑之辱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其所著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為中國編年體史書</a:t>
            </a:r>
          </a:p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  的典範</a:t>
            </a: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755650" y="1103313"/>
            <a:ext cx="1079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53956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1" name="Text Box 7"/>
          <p:cNvSpPr txBox="1">
            <a:spLocks noChangeArrowheads="1"/>
          </p:cNvSpPr>
          <p:nvPr/>
        </p:nvSpPr>
        <p:spPr bwMode="auto">
          <a:xfrm>
            <a:off x="4138613" y="3843338"/>
            <a:ext cx="3529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編年體→紀傳體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836613"/>
            <a:ext cx="8856662" cy="54070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司馬遷特意在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鴻門宴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凸顯項羽、劉邦彼此間的差異，為日後楚、漢相爭埋下伏筆。請依參考選項，將兩人的對比分析填入表格中。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5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參考選項：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納諫上：一剛愎自用、一從善如流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身分上：一為高高在上之主、一為委曲求全之賓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性格上：一暴躁易怒、一謙卑忍讓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作為上：一殘忍好殺而無遠見、一仁愛寬厚而有所圖</a:t>
            </a:r>
            <a:endParaRPr lang="zh-TW" altLang="en-US" sz="3200" dirty="0" smtClean="0">
              <a:latin typeface="標楷體" pitchFamily="65" charset="-120"/>
            </a:endParaRPr>
          </a:p>
        </p:txBody>
      </p:sp>
      <p:sp>
        <p:nvSpPr>
          <p:cNvPr id="254979" name="標題 1"/>
          <p:cNvSpPr>
            <a:spLocks/>
          </p:cNvSpPr>
          <p:nvPr/>
        </p:nvSpPr>
        <p:spPr bwMode="auto">
          <a:xfrm>
            <a:off x="1546225" y="-242888"/>
            <a:ext cx="59055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sz="4400" b="1">
                <a:solidFill>
                  <a:srgbClr val="FFFFFF"/>
                </a:solidFill>
                <a:latin typeface="標楷體" pitchFamily="65" charset="-120"/>
              </a:rPr>
              <a:t>二、進階練習</a:t>
            </a:r>
            <a:endParaRPr kumimoji="0" lang="zh-TW" altLang="en-US" sz="4400" b="1">
              <a:solidFill>
                <a:srgbClr val="FFFFFF"/>
              </a:solidFill>
              <a:latin typeface="標楷體" pitchFamily="65" charset="-120"/>
            </a:endParaRPr>
          </a:p>
        </p:txBody>
      </p:sp>
      <p:pic>
        <p:nvPicPr>
          <p:cNvPr id="2549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06" name="Group 106"/>
          <p:cNvGraphicFramePr>
            <a:graphicFrameLocks noGrp="1"/>
          </p:cNvGraphicFramePr>
          <p:nvPr/>
        </p:nvGraphicFramePr>
        <p:xfrm>
          <a:off x="179388" y="3141663"/>
          <a:ext cx="8820150" cy="2803526"/>
        </p:xfrm>
        <a:graphic>
          <a:graphicData uri="http://schemas.openxmlformats.org/drawingml/2006/table">
            <a:tbl>
              <a:tblPr/>
              <a:tblGrid>
                <a:gridCol w="374650"/>
                <a:gridCol w="3154362"/>
                <a:gridCol w="3816350"/>
                <a:gridCol w="1474788"/>
              </a:tblGrid>
              <a:tr h="365760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項　羽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劉　邦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對比分析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218883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楚軍夜擊，坑秦卒二十餘萬人新安城南。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沛公居山東時，貪於財貨，好美姬；今入關，財物無所取，婦女無所幸。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18883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2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又聞沛公已破咸陽，項羽大怒，使當陽君等擊關。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曰：「吾入關，秋毫不敢有所近，籍吏民、封府庫而待將軍。」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025" name="Text Box 35"/>
          <p:cNvSpPr txBox="1">
            <a:spLocks noChangeArrowheads="1"/>
          </p:cNvSpPr>
          <p:nvPr/>
        </p:nvSpPr>
        <p:spPr bwMode="auto">
          <a:xfrm>
            <a:off x="6804025" y="33337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1800">
              <a:latin typeface="Franklin Gothic Medium" pitchFamily="34" charset="0"/>
              <a:ea typeface="新細明體" charset="-120"/>
            </a:endParaRPr>
          </a:p>
        </p:txBody>
      </p:sp>
      <p:sp>
        <p:nvSpPr>
          <p:cNvPr id="409637" name="Text Box 37"/>
          <p:cNvSpPr txBox="1">
            <a:spLocks noChangeArrowheads="1"/>
          </p:cNvSpPr>
          <p:nvPr/>
        </p:nvSpPr>
        <p:spPr bwMode="auto">
          <a:xfrm>
            <a:off x="7956550" y="386080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1800" b="1">
                <a:solidFill>
                  <a:srgbClr val="FF0000"/>
                </a:solidFill>
                <a:latin typeface="Franklin Gothic Medium" pitchFamily="34" charset="0"/>
                <a:ea typeface="新細明體" charset="-120"/>
              </a:rPr>
              <a:t> </a:t>
            </a:r>
            <a:r>
              <a:rPr kumimoji="0" lang="en-US" altLang="zh-TW" sz="2800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kumimoji="0"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409638" name="Text Box 38"/>
          <p:cNvSpPr txBox="1">
            <a:spLocks noChangeArrowheads="1"/>
          </p:cNvSpPr>
          <p:nvPr/>
        </p:nvSpPr>
        <p:spPr bwMode="auto">
          <a:xfrm>
            <a:off x="8027988" y="51577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2800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kumimoji="0"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56028" name="Text Box 61"/>
          <p:cNvSpPr txBox="1">
            <a:spLocks noChangeArrowheads="1"/>
          </p:cNvSpPr>
          <p:nvPr/>
        </p:nvSpPr>
        <p:spPr bwMode="auto">
          <a:xfrm>
            <a:off x="106363" y="911225"/>
            <a:ext cx="8929687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latin typeface="標楷體" pitchFamily="65" charset="-120"/>
              </a:rPr>
              <a:t>參考選項：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(A)</a:t>
            </a:r>
            <a:r>
              <a:rPr kumimoji="0" lang="zh-TW" altLang="en-US" sz="2800">
                <a:latin typeface="標楷體" pitchFamily="65" charset="-120"/>
              </a:rPr>
              <a:t>納諫上：一剛愎自用、一從善如流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(B)</a:t>
            </a:r>
            <a:r>
              <a:rPr kumimoji="0" lang="zh-TW" altLang="en-US" sz="2800">
                <a:latin typeface="標楷體" pitchFamily="65" charset="-120"/>
              </a:rPr>
              <a:t>身分上：一為高高在上之主、一為委曲求全之賓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(C)</a:t>
            </a:r>
            <a:r>
              <a:rPr kumimoji="0" lang="zh-TW" altLang="en-US" sz="2800">
                <a:latin typeface="標楷體" pitchFamily="65" charset="-120"/>
              </a:rPr>
              <a:t>性格上：一暴躁易怒、一謙卑忍讓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(D)</a:t>
            </a:r>
            <a:r>
              <a:rPr kumimoji="0" lang="zh-TW" altLang="en-US" sz="2800">
                <a:latin typeface="標楷體" pitchFamily="65" charset="-120"/>
              </a:rPr>
              <a:t>作為上：一殘忍好殺而無遠見、一仁愛寬厚而有所圖</a:t>
            </a:r>
          </a:p>
        </p:txBody>
      </p:sp>
      <p:pic>
        <p:nvPicPr>
          <p:cNvPr id="256029" name="Picture 91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6163" name="Group 99"/>
          <p:cNvGraphicFramePr>
            <a:graphicFrameLocks noGrp="1"/>
          </p:cNvGraphicFramePr>
          <p:nvPr/>
        </p:nvGraphicFramePr>
        <p:xfrm>
          <a:off x="144463" y="3213100"/>
          <a:ext cx="8820150" cy="2697163"/>
        </p:xfrm>
        <a:graphic>
          <a:graphicData uri="http://schemas.openxmlformats.org/drawingml/2006/table">
            <a:tbl>
              <a:tblPr/>
              <a:tblGrid>
                <a:gridCol w="374650"/>
                <a:gridCol w="3044825"/>
                <a:gridCol w="3816350"/>
                <a:gridCol w="1584325"/>
              </a:tblGrid>
              <a:tr h="431913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項　羽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劉　邦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對比分析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1095663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3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項王、項伯東嚮坐；亞父南嚮坐。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4000" marR="18000" marT="54014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沛公北嚮坐；張良西嚮侍。</a:t>
                      </a: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54000" marR="18000" marT="54014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9587"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4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范增數目項王，舉所佩玉玦以示之者三，項王默然不應。</a:t>
                      </a:r>
                    </a:p>
                  </a:txBody>
                  <a:tcPr marL="54000" marR="18000" marT="54014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大行不顧細謹，大禮不辭小讓。如今人方為刀俎，我為魚肉，何辭為？</a:t>
                      </a:r>
                    </a:p>
                  </a:txBody>
                  <a:tcPr marL="54000" marR="18000" marT="54014" marB="180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hangingPunct="0">
                        <a:defRPr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1pPr>
                      <a:lvl2pPr marL="742950" indent="-285750" hangingPunct="0"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2pPr>
                      <a:lvl3pPr marL="1143000" indent="-228600" hangingPunct="0">
                        <a:buClr>
                          <a:srgbClr val="08A1D9"/>
                        </a:buClr>
                        <a:buFont typeface="Wingdings" pitchFamily="2" charset="2"/>
                        <a:defRPr sz="14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3pPr>
                      <a:lvl4pPr marL="1600200" indent="-228600" hangingPunct="0">
                        <a:buClr>
                          <a:srgbClr val="7C984A"/>
                        </a:buClr>
                        <a:buFont typeface="Wingdings" pitchFamily="2" charset="2"/>
                        <a:defRPr sz="12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4pPr>
                      <a:lvl5pPr marL="2057400" indent="-228600" hangingPunct="0"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sz="1100">
                          <a:solidFill>
                            <a:schemeClr val="tx2"/>
                          </a:solidFill>
                          <a:latin typeface="Cambria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新細明體" pitchFamily="18" charset="-120"/>
                        </a:rPr>
                        <a:t> </a:t>
                      </a: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7049" name="Text Box 35"/>
          <p:cNvSpPr txBox="1">
            <a:spLocks noChangeArrowheads="1"/>
          </p:cNvSpPr>
          <p:nvPr/>
        </p:nvSpPr>
        <p:spPr bwMode="auto">
          <a:xfrm>
            <a:off x="6804025" y="333375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1800">
              <a:latin typeface="Franklin Gothic Medium" pitchFamily="34" charset="0"/>
              <a:ea typeface="新細明體" charset="-120"/>
            </a:endParaRPr>
          </a:p>
        </p:txBody>
      </p:sp>
      <p:sp>
        <p:nvSpPr>
          <p:cNvPr id="856102" name="Text Box 38"/>
          <p:cNvSpPr txBox="1">
            <a:spLocks noChangeArrowheads="1"/>
          </p:cNvSpPr>
          <p:nvPr/>
        </p:nvSpPr>
        <p:spPr bwMode="auto">
          <a:xfrm>
            <a:off x="7739063" y="3989388"/>
            <a:ext cx="720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b="1">
                <a:solidFill>
                  <a:srgbClr val="FF0000"/>
                </a:solidFill>
                <a:latin typeface="標楷體" pitchFamily="65" charset="-120"/>
              </a:rPr>
              <a:t>B</a:t>
            </a:r>
            <a:endParaRPr kumimoji="0"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856103" name="Text Box 39"/>
          <p:cNvSpPr txBox="1">
            <a:spLocks noChangeArrowheads="1"/>
          </p:cNvSpPr>
          <p:nvPr/>
        </p:nvSpPr>
        <p:spPr bwMode="auto">
          <a:xfrm>
            <a:off x="7954963" y="4997450"/>
            <a:ext cx="720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b="1">
                <a:solidFill>
                  <a:srgbClr val="FF0000"/>
                </a:solidFill>
                <a:latin typeface="標楷體" pitchFamily="65" charset="-120"/>
              </a:rPr>
              <a:t>A</a:t>
            </a:r>
            <a:endParaRPr kumimoji="0" lang="zh-TW" altLang="en-US" sz="2800" b="1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57052" name="Picture 7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53" name="Text Box 78"/>
          <p:cNvSpPr txBox="1">
            <a:spLocks noChangeArrowheads="1"/>
          </p:cNvSpPr>
          <p:nvPr/>
        </p:nvSpPr>
        <p:spPr bwMode="auto">
          <a:xfrm>
            <a:off x="106363" y="984250"/>
            <a:ext cx="8929687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>
                <a:latin typeface="標楷體" pitchFamily="65" charset="-120"/>
              </a:rPr>
              <a:t>參考選項：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(A)</a:t>
            </a:r>
            <a:r>
              <a:rPr kumimoji="0" lang="zh-TW" altLang="en-US" sz="2800">
                <a:latin typeface="標楷體" pitchFamily="65" charset="-120"/>
              </a:rPr>
              <a:t>納諫上：一剛愎自用、一從善如流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(B)</a:t>
            </a:r>
            <a:r>
              <a:rPr kumimoji="0" lang="zh-TW" altLang="en-US" sz="2800">
                <a:latin typeface="標楷體" pitchFamily="65" charset="-120"/>
              </a:rPr>
              <a:t>身分上：一為高高在上之主、一為委曲求全之賓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(C)</a:t>
            </a:r>
            <a:r>
              <a:rPr kumimoji="0" lang="zh-TW" altLang="en-US" sz="2800">
                <a:latin typeface="標楷體" pitchFamily="65" charset="-120"/>
              </a:rPr>
              <a:t>性格上：一暴躁易怒、一謙卑忍讓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>
                <a:latin typeface="標楷體" pitchFamily="65" charset="-120"/>
              </a:rPr>
              <a:t>(D)</a:t>
            </a:r>
            <a:r>
              <a:rPr kumimoji="0" lang="zh-TW" altLang="en-US" sz="2800">
                <a:latin typeface="標楷體" pitchFamily="65" charset="-120"/>
              </a:rPr>
              <a:t>作為上：一殘忍好殺而無遠見、一仁愛寬厚而有所圖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56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5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標題 1"/>
          <p:cNvSpPr txBox="1">
            <a:spLocks/>
          </p:cNvSpPr>
          <p:nvPr/>
        </p:nvSpPr>
        <p:spPr bwMode="auto">
          <a:xfrm>
            <a:off x="395288" y="1125538"/>
            <a:ext cx="82296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       </a:t>
            </a:r>
            <a:endParaRPr lang="zh-TW" altLang="en-US" sz="3000">
              <a:solidFill>
                <a:schemeClr val="tx2"/>
              </a:solidFill>
              <a:latin typeface="標楷體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300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58051" name="Text Box 5"/>
          <p:cNvSpPr txBox="1">
            <a:spLocks noChangeArrowheads="1"/>
          </p:cNvSpPr>
          <p:nvPr/>
        </p:nvSpPr>
        <p:spPr bwMode="auto">
          <a:xfrm>
            <a:off x="468313" y="1209675"/>
            <a:ext cx="8424862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  </a:t>
            </a:r>
            <a:r>
              <a:rPr lang="zh-TW" altLang="en-US">
                <a:latin typeface="標楷體" pitchFamily="65" charset="-120"/>
              </a:rPr>
              <a:t>楚、漢相爭，風雲際會，人才輩出。有人惋惜項羽的際遇、有人讚嘆張良的智慧、有人敬佩樊噲的豪爽忠誠。這些歷史人物，是否也引發你的思古情懷，或人世興衰的感嘆？假設能乘著時光機回到歷史現場，你想與誰展開對話？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請撰寫一篇散文或一首現代詩，題目自訂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，字數不限。 </a:t>
            </a:r>
          </a:p>
        </p:txBody>
      </p:sp>
      <p:pic>
        <p:nvPicPr>
          <p:cNvPr id="258052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3" name="標題 1"/>
          <p:cNvSpPr>
            <a:spLocks/>
          </p:cNvSpPr>
          <p:nvPr/>
        </p:nvSpPr>
        <p:spPr bwMode="auto">
          <a:xfrm>
            <a:off x="1455738" y="-234950"/>
            <a:ext cx="59959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sz="4400" b="1">
                <a:solidFill>
                  <a:srgbClr val="FFFFFF"/>
                </a:solidFill>
                <a:latin typeface="標楷體" pitchFamily="65" charset="-120"/>
              </a:rPr>
              <a:t>三、寫作練習</a:t>
            </a:r>
            <a:endParaRPr kumimoji="0" lang="zh-TW" altLang="en-US" sz="4400" b="1">
              <a:solidFill>
                <a:srgbClr val="FFFFFF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矩形 1"/>
          <p:cNvSpPr>
            <a:spLocks noChangeArrowheads="1"/>
          </p:cNvSpPr>
          <p:nvPr/>
        </p:nvSpPr>
        <p:spPr bwMode="auto">
          <a:xfrm>
            <a:off x="638175" y="860425"/>
            <a:ext cx="81819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zh-TW" sz="3000" b="1">
                <a:latin typeface="標楷體" pitchFamily="65" charset="-120"/>
              </a:rPr>
              <a:t>作法提示：</a:t>
            </a:r>
            <a:endParaRPr lang="en-US" altLang="zh-TW" sz="3000" b="1">
              <a:latin typeface="標楷體" pitchFamily="65" charset="-12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1.</a:t>
            </a:r>
            <a:r>
              <a:rPr lang="zh-TW" altLang="en-US" sz="3000">
                <a:latin typeface="標楷體" pitchFamily="65" charset="-120"/>
              </a:rPr>
              <a:t>先選一位生平事蹟你最熟悉的歷史人物為對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象。 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2.</a:t>
            </a:r>
            <a:r>
              <a:rPr lang="zh-TW" altLang="en-US" sz="3000">
                <a:latin typeface="標楷體" pitchFamily="65" charset="-120"/>
              </a:rPr>
              <a:t>針對此歷史人物的是非成敗、行事風格，提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出個人的欣賞仰慕或批判質疑。 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3.</a:t>
            </a:r>
            <a:r>
              <a:rPr lang="zh-TW" altLang="en-US" sz="3000">
                <a:latin typeface="標楷體" pitchFamily="65" charset="-120"/>
              </a:rPr>
              <a:t>可摘取該位歷史人物的言行或作品，做為書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寫的材料與例證。</a:t>
            </a:r>
            <a:r>
              <a:rPr lang="zh-TW" altLang="en-US" sz="1800">
                <a:latin typeface="Franklin Gothic Medium" pitchFamily="34" charset="0"/>
                <a:ea typeface="新細明體" charset="-120"/>
              </a:rPr>
              <a:t> </a:t>
            </a:r>
            <a:r>
              <a:rPr lang="zh-TW" altLang="en-US" sz="3000">
                <a:latin typeface="標楷體" pitchFamily="65" charset="-120"/>
              </a:rPr>
              <a:t> </a:t>
            </a:r>
            <a:endParaRPr lang="en-US" altLang="zh-TW" sz="3000">
              <a:latin typeface="標楷體" pitchFamily="65" charset="-120"/>
            </a:endParaRPr>
          </a:p>
        </p:txBody>
      </p:sp>
      <p:pic>
        <p:nvPicPr>
          <p:cNvPr id="2590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785225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</a:rPr>
              <a:t>一</a:t>
            </a:r>
            <a:r>
              <a:rPr lang="en-US" altLang="zh-TW">
                <a:latin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</a:rPr>
              <a:t>項籍論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　「力拔山兮氣蓋世」的你，怎麼會輸給一個叫劉邦的啊？西楚霸王，這封號取得頗貼切，彷彿預言了你無法成為皇帝的結局。別抱怨說你錯失了陳平、韓信，你的亞父范增縱使再有智慧，也一樣因你的疑神疑鬼而遠離。他一走，你就亡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，善戰的西楚霸王啊，你情何以堪？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　鴻門盛宴當晚怎可縱虎歸山，不知道你猶豫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什麼而遲遲不下手。看那劉邦多麼察納雅言，張良每一句都讓劉邦醒思再三，而范</a:t>
            </a:r>
            <a:r>
              <a:rPr lang="zh-TW" altLang="en-US">
                <a:latin typeface="Franklin Gothic Medium" pitchFamily="34" charset="0"/>
              </a:rPr>
              <a:t>增說</a:t>
            </a:r>
            <a:r>
              <a:rPr lang="zh-TW" altLang="en-US"/>
              <a:t>的話你又</a:t>
            </a:r>
          </a:p>
        </p:txBody>
      </p:sp>
      <p:pic>
        <p:nvPicPr>
          <p:cNvPr id="26009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標題 1"/>
          <p:cNvSpPr>
            <a:spLocks/>
          </p:cNvSpPr>
          <p:nvPr/>
        </p:nvSpPr>
        <p:spPr bwMode="auto">
          <a:xfrm>
            <a:off x="1600200" y="-234950"/>
            <a:ext cx="5995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參考範文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4"/>
          <p:cNvSpPr txBox="1">
            <a:spLocks noChangeArrowheads="1"/>
          </p:cNvSpPr>
          <p:nvPr/>
        </p:nvSpPr>
        <p:spPr bwMode="auto">
          <a:xfrm>
            <a:off x="466725" y="765175"/>
            <a:ext cx="82089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聽進了幾句？當初范增勸你勸得多苦，你卻</a:t>
            </a:r>
            <a:endParaRPr lang="zh-TW" altLang="en-US">
              <a:latin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滿心的婦人之仁。現在改變心意了嗎？後悔莫及了嗎？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　你敗，敗在你不懂怎麼用人；你輸，輸在你自視甚高。劉邦因為自知其短，所以懂得善用身邊的人。若你，能習劉邦長處，棄己短處，將會成為如何令人仰望崇敬的帝王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？又怎會讓後人如我嗟嘆惋惜不已！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標楷體" pitchFamily="65" charset="-120"/>
              </a:rPr>
              <a:t>                               (</a:t>
            </a:r>
            <a:r>
              <a:rPr lang="zh-TW" altLang="en-US">
                <a:latin typeface="標楷體" pitchFamily="65" charset="-120"/>
              </a:rPr>
              <a:t>吳承翰</a:t>
            </a:r>
            <a:r>
              <a:rPr lang="en-US" altLang="zh-TW">
                <a:latin typeface="標楷體" pitchFamily="65" charset="-120"/>
              </a:rPr>
              <a:t>)</a:t>
            </a:r>
          </a:p>
        </p:txBody>
      </p:sp>
      <p:pic>
        <p:nvPicPr>
          <p:cNvPr id="261123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6600" b="1">
                <a:latin typeface="Calibri" pitchFamily="34" charset="0"/>
              </a:rPr>
              <a:t>課前引導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內容版面配置區 1"/>
          <p:cNvSpPr>
            <a:spLocks/>
          </p:cNvSpPr>
          <p:nvPr/>
        </p:nvSpPr>
        <p:spPr bwMode="auto">
          <a:xfrm>
            <a:off x="179388" y="1052513"/>
            <a:ext cx="8964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>
              <a:lnSpc>
                <a:spcPct val="100000"/>
              </a:lnSpc>
              <a:buClrTx/>
              <a:buFontTx/>
              <a:buNone/>
            </a:pPr>
            <a:r>
              <a:rPr kumimoji="0" lang="zh-TW" altLang="en-US" dirty="0">
                <a:latin typeface="標楷體" pitchFamily="65" charset="-120"/>
              </a:rPr>
              <a:t> 李陵之禍後，司馬遷身心受創甚鉅，修史不再是對以往的歷史作總結、對西漢盛事的讚頌，而是融入自己的身世之嘆，秉持捨我其誰的精神發憤著述，寫成</a:t>
            </a:r>
            <a:r>
              <a:rPr kumimoji="0" lang="en-US" altLang="zh-TW" dirty="0">
                <a:latin typeface="標楷體" pitchFamily="65" charset="-120"/>
              </a:rPr>
              <a:t>《</a:t>
            </a:r>
            <a:r>
              <a:rPr kumimoji="0" lang="zh-TW" altLang="en-US" dirty="0">
                <a:latin typeface="標楷體" pitchFamily="65" charset="-120"/>
              </a:rPr>
              <a:t>太史公書</a:t>
            </a:r>
            <a:r>
              <a:rPr kumimoji="0" lang="en-US" altLang="zh-TW" dirty="0">
                <a:latin typeface="標楷體" pitchFamily="65" charset="-120"/>
              </a:rPr>
              <a:t>》</a:t>
            </a:r>
            <a:r>
              <a:rPr kumimoji="0" lang="zh-TW" altLang="en-US" dirty="0">
                <a:latin typeface="標楷體" pitchFamily="65" charset="-120"/>
              </a:rPr>
              <a:t>，後人通稱為</a:t>
            </a:r>
            <a:r>
              <a:rPr kumimoji="0" lang="en-US" altLang="zh-TW" dirty="0">
                <a:latin typeface="標楷體" pitchFamily="65" charset="-120"/>
              </a:rPr>
              <a:t>《</a:t>
            </a:r>
            <a:r>
              <a:rPr kumimoji="0" lang="zh-TW" altLang="en-US" dirty="0">
                <a:latin typeface="標楷體" pitchFamily="65" charset="-120"/>
              </a:rPr>
              <a:t>史記</a:t>
            </a:r>
            <a:r>
              <a:rPr kumimoji="0" lang="en-US" altLang="zh-TW" dirty="0">
                <a:latin typeface="標楷體" pitchFamily="65" charset="-120"/>
              </a:rPr>
              <a:t>》</a:t>
            </a:r>
            <a:r>
              <a:rPr kumimoji="0" lang="zh-TW" altLang="en-US" dirty="0">
                <a:latin typeface="標楷體" pitchFamily="65" charset="-120"/>
              </a:rPr>
              <a:t>。</a:t>
            </a:r>
          </a:p>
        </p:txBody>
      </p:sp>
      <p:pic>
        <p:nvPicPr>
          <p:cNvPr id="76803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538163" y="828675"/>
            <a:ext cx="7705725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</a:rPr>
              <a:t>再鴻門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(1)</a:t>
            </a:r>
            <a:r>
              <a:rPr lang="zh-TW" altLang="en-US" sz="3000">
                <a:latin typeface="標楷體" pitchFamily="65" charset="-120"/>
              </a:rPr>
              <a:t>閱讀：在鴻門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來，坐下來，翻開你期待的精裝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展讀這件古老的大事，在烈酒的時辰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在遺憾叢生的心裡位置。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 如你所願的：金屬與流體的夜宴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音樂埋伏在戈的側面，像鷹又像犬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偉大事件的構圖不留縫隙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氣氛裡潛泳著多尾緊張的成語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你不自覺走進司馬遷的設定：</a:t>
            </a:r>
          </a:p>
        </p:txBody>
      </p:sp>
      <p:pic>
        <p:nvPicPr>
          <p:cNvPr id="262147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042988" y="981075"/>
            <a:ext cx="77057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成為范增的心情，替他處心替他積慮；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情節僵硬的發展，英雄想把自己飲乾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你在范增的動作裡動作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形同火車在軌上無謂掙扎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劍舞完，你立刻翻頁並吃掉頁碼！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也來不及暗算或直接狙殺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你的憤恨膨脹，足以獨立成另一章。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來，再讀一遍鴻門這夜宴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坐進張良的角色，操心弱勢主子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會有不同的成語令你冷汗不止。</a:t>
            </a:r>
          </a:p>
        </p:txBody>
      </p:sp>
      <p:pic>
        <p:nvPicPr>
          <p:cNvPr id="26317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539750" y="908050"/>
            <a:ext cx="7705725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</a:rPr>
              <a:t>再鴻門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(2)</a:t>
            </a:r>
            <a:r>
              <a:rPr lang="zh-TW" altLang="en-US" sz="3000">
                <a:latin typeface="標楷體" pitchFamily="65" charset="-120"/>
              </a:rPr>
              <a:t>記史：再鴻門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是一頭麒麟，被時間鏤空的歷史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是一頭封鎖在竹簡內部的麒麟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「沉睡，但未死去」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司馬遷研磨著思維與洞悉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在盤算，如何喚醒並釋放牠的蹄。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 敘述的大軍朝著鴻門句句推進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「這是</a:t>
            </a:r>
            <a:r>
              <a:rPr lang="en-US" altLang="zh-TW" sz="3000">
                <a:latin typeface="標楷體" pitchFamily="65" charset="-120"/>
              </a:rPr>
              <a:t>〈</a:t>
            </a:r>
            <a:r>
              <a:rPr lang="zh-TW" altLang="en-US" sz="3000">
                <a:latin typeface="標楷體" pitchFamily="65" charset="-120"/>
              </a:rPr>
              <a:t>本紀</a:t>
            </a:r>
            <a:r>
              <a:rPr lang="en-US" altLang="zh-TW" sz="3000">
                <a:latin typeface="標楷體" pitchFamily="65" charset="-120"/>
              </a:rPr>
              <a:t>〉</a:t>
            </a:r>
            <a:r>
              <a:rPr lang="zh-TW" altLang="en-US" sz="3000">
                <a:latin typeface="標楷體" pitchFamily="65" charset="-120"/>
              </a:rPr>
              <a:t>的轉折必須處理</a:t>
            </a:r>
            <a:r>
              <a:rPr lang="en-US" altLang="zh-TW" sz="3000">
                <a:latin typeface="標楷體" pitchFamily="65" charset="-120"/>
              </a:rPr>
              <a:t>……</a:t>
            </a:r>
            <a:r>
              <a:rPr lang="zh-TW" altLang="en-US" sz="3000">
                <a:latin typeface="標楷體" pitchFamily="65" charset="-120"/>
              </a:rPr>
              <a:t>」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「但有關的細節和對話你不曾聆聽！」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</a:t>
            </a:r>
          </a:p>
        </p:txBody>
      </p:sp>
      <p:pic>
        <p:nvPicPr>
          <p:cNvPr id="264195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466725" y="803275"/>
            <a:ext cx="77057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「歷史也是一則手寫的故事、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  一串舊文字，任我詮釋任我組織。」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3000">
              <a:latin typeface="Franklin Gothic Medium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   寫實一頭遙傳的麟獸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   寫實百年前英雄的舉止與念頭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再鴻門</a:t>
            </a:r>
            <a:r>
              <a:rPr lang="zh-TW" altLang="en-US" sz="3000">
                <a:latin typeface="標楷體" pitchFamily="65" charset="-120"/>
              </a:rPr>
              <a:t>──</a:t>
            </a:r>
            <a:endParaRPr lang="en-US" altLang="zh-TW" sz="3000">
              <a:latin typeface="標楷體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　　　　　他撒豆成兵運筆如神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　　　　　亮了燭，溫了酒，活了人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　　　　　樊噲是樊噲，范增是范增</a:t>
            </a:r>
            <a:endParaRPr lang="en-US" altLang="zh-TW" sz="3000">
              <a:latin typeface="Franklin Gothic Medium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 歷史的骷髏都還原了血肉</a:t>
            </a:r>
            <a:r>
              <a:rPr lang="zh-TW" altLang="en-US" sz="3000">
                <a:latin typeface="標楷體" pitchFamily="65" charset="-120"/>
              </a:rPr>
              <a:t>──</a:t>
            </a:r>
            <a:r>
              <a:rPr lang="zh-TW" altLang="en-US" sz="3000">
                <a:latin typeface="Franklin Gothic Medium" pitchFamily="34" charset="0"/>
              </a:rPr>
              <a:t>在鴻門！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     劍拔弩張的文言文，點睛的版本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　 麒麟在他嚴謹的虛構裡再生。</a:t>
            </a:r>
          </a:p>
        </p:txBody>
      </p:sp>
      <p:pic>
        <p:nvPicPr>
          <p:cNvPr id="265219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77057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</a:t>
            </a:r>
            <a:r>
              <a:rPr lang="zh-TW" altLang="en-US" sz="3000">
                <a:latin typeface="標楷體" pitchFamily="65" charset="-120"/>
              </a:rPr>
              <a:t>二</a:t>
            </a:r>
            <a:r>
              <a:rPr lang="en-US" altLang="zh-TW" sz="3000">
                <a:latin typeface="標楷體" pitchFamily="65" charset="-120"/>
              </a:rPr>
              <a:t>)</a:t>
            </a:r>
            <a:r>
              <a:rPr lang="zh-TW" altLang="en-US" sz="3000">
                <a:latin typeface="標楷體" pitchFamily="65" charset="-120"/>
              </a:rPr>
              <a:t>再鴻門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>
                <a:latin typeface="標楷體" pitchFamily="65" charset="-120"/>
              </a:rPr>
              <a:t>(3)</a:t>
            </a:r>
            <a:r>
              <a:rPr lang="zh-TW" altLang="en-US" sz="3000">
                <a:latin typeface="標楷體" pitchFamily="65" charset="-120"/>
              </a:rPr>
              <a:t>構詩</a:t>
            </a:r>
            <a:r>
              <a:rPr lang="en-US" altLang="zh-TW" sz="3000">
                <a:latin typeface="標楷體" pitchFamily="65" charset="-120"/>
              </a:rPr>
              <a:t>︰</a:t>
            </a:r>
            <a:r>
              <a:rPr lang="zh-TW" altLang="en-US" sz="3000">
                <a:latin typeface="標楷體" pitchFamily="65" charset="-120"/>
              </a:rPr>
              <a:t>不再鴻門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</a:t>
            </a:r>
            <a:r>
              <a:rPr lang="en-US" altLang="zh-TW" sz="3000">
                <a:latin typeface="標楷體" pitchFamily="65" charset="-120"/>
              </a:rPr>
              <a:t>〈</a:t>
            </a:r>
            <a:r>
              <a:rPr lang="zh-TW" altLang="en-US" sz="3000">
                <a:latin typeface="標楷體" pitchFamily="65" charset="-120"/>
              </a:rPr>
              <a:t>本紀</a:t>
            </a:r>
            <a:r>
              <a:rPr lang="en-US" altLang="zh-TW" sz="3000">
                <a:latin typeface="標楷體" pitchFamily="65" charset="-120"/>
              </a:rPr>
              <a:t>〉</a:t>
            </a:r>
            <a:r>
              <a:rPr lang="zh-TW" altLang="en-US" sz="3000">
                <a:latin typeface="標楷體" pitchFamily="65" charset="-120"/>
              </a:rPr>
              <a:t>是強悍的胎教定型了大腦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情節已在你閱歷裡硬化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可能結石在膽，可能開始潰爛盲腸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八百行的敘事無非替蛇添足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不如從兩翼顛覆內外夾攻</a:t>
            </a:r>
            <a:r>
              <a:rPr lang="en-US" altLang="zh-TW" sz="3000">
                <a:latin typeface="標楷體" pitchFamily="65" charset="-120"/>
              </a:rPr>
              <a:t>﹗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3000"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但我只有六十行狹長的版圖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   住不下大人物，演不出大衝突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我的鴻門是一匹受困的獸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標楷體" pitchFamily="65" charset="-120"/>
              </a:rPr>
              <a:t>　 在籠裡把龐大濃縮，往暗處點火</a:t>
            </a:r>
            <a:r>
              <a:rPr lang="en-US" altLang="zh-TW" sz="3000">
                <a:latin typeface="標楷體" pitchFamily="65" charset="-120"/>
              </a:rPr>
              <a:t>︰ </a:t>
            </a:r>
            <a:endParaRPr lang="zh-TW" altLang="en-US" sz="3000">
              <a:latin typeface="標楷體" pitchFamily="65" charset="-120"/>
            </a:endParaRPr>
          </a:p>
        </p:txBody>
      </p:sp>
      <p:pic>
        <p:nvPicPr>
          <p:cNvPr id="266243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770572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不必有霸王和漢王的夜宴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不去捏造對白，不去描繪舞劍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我要在你的預料之外書寫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寫你的閱讀，司馬遷的意圖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寫我對再鴻門的異議與策略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latin typeface="Franklin Gothic Medium" pitchFamily="34" charset="0"/>
              </a:rPr>
              <a:t>同時襯上一層薄薄的音樂</a:t>
            </a:r>
            <a:r>
              <a:rPr lang="en-US" altLang="zh-TW" sz="3000">
                <a:latin typeface="標楷體" pitchFamily="65" charset="-120"/>
              </a:rPr>
              <a:t>……</a:t>
            </a:r>
            <a:endParaRPr lang="zh-TW" altLang="en-US" sz="3000">
              <a:latin typeface="Franklin Gothic Medium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zh-TW" sz="2600">
              <a:latin typeface="標楷體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600">
                <a:latin typeface="標楷體" pitchFamily="65" charset="-120"/>
              </a:rPr>
              <a:t>  (</a:t>
            </a:r>
            <a:r>
              <a:rPr lang="zh-TW" altLang="en-US" sz="2600">
                <a:latin typeface="標楷體" pitchFamily="65" charset="-120"/>
              </a:rPr>
              <a:t>節錄自陳大為著</a:t>
            </a:r>
            <a:r>
              <a:rPr lang="en-US" altLang="zh-TW" sz="2600">
                <a:latin typeface="標楷體" pitchFamily="65" charset="-120"/>
              </a:rPr>
              <a:t>《</a:t>
            </a:r>
            <a:r>
              <a:rPr lang="zh-TW" altLang="en-US" sz="2600">
                <a:latin typeface="標楷體" pitchFamily="65" charset="-120"/>
              </a:rPr>
              <a:t>再鴻門</a:t>
            </a:r>
            <a:r>
              <a:rPr lang="en-US" altLang="zh-TW" sz="2600">
                <a:latin typeface="標楷體" pitchFamily="65" charset="-120"/>
              </a:rPr>
              <a:t>》</a:t>
            </a:r>
            <a:r>
              <a:rPr lang="zh-TW" altLang="en-US" sz="2600">
                <a:latin typeface="標楷體" pitchFamily="65" charset="-120"/>
              </a:rPr>
              <a:t>，臺北文史哲出版社有限公司</a:t>
            </a:r>
            <a:r>
              <a:rPr lang="en-US" altLang="zh-TW" sz="2600">
                <a:latin typeface="標楷體" pitchFamily="65" charset="-120"/>
              </a:rPr>
              <a:t>)</a:t>
            </a:r>
          </a:p>
        </p:txBody>
      </p:sp>
      <p:pic>
        <p:nvPicPr>
          <p:cNvPr id="267267" name="Picture 8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4"/>
          <p:cNvSpPr txBox="1">
            <a:spLocks noChangeArrowheads="1"/>
          </p:cNvSpPr>
          <p:nvPr/>
        </p:nvSpPr>
        <p:spPr bwMode="auto">
          <a:xfrm>
            <a:off x="1187450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600" b="1" dirty="0">
                <a:latin typeface="標楷體" pitchFamily="65" charset="-120"/>
              </a:rPr>
              <a:t>八、統測精選</a:t>
            </a:r>
          </a:p>
        </p:txBody>
      </p:sp>
      <p:pic>
        <p:nvPicPr>
          <p:cNvPr id="268291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850" y="1196975"/>
            <a:ext cx="8640763" cy="52292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閱讀下文，並推斷「　」內的詞語，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　　何者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不是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動詞？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　　沛公左司馬曹無傷「使」人「言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」於項羽曰：沛公欲「王」關中，使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子嬰為「相」，珍寶盡有之。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使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言 　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王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相    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(97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        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827088" y="12652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kumimoji="0" lang="zh-TW" altLang="en-US" b="1">
              <a:solidFill>
                <a:srgbClr val="FF3300"/>
              </a:solidFill>
              <a:latin typeface="標楷體" pitchFamily="65" charset="-120"/>
            </a:endParaRPr>
          </a:p>
        </p:txBody>
      </p:sp>
      <p:pic>
        <p:nvPicPr>
          <p:cNvPr id="269316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417513" y="1843088"/>
            <a:ext cx="8763000" cy="22336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(A)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派遣。 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(B)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對</a:t>
            </a: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……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說。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(C)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稱王。 </a:t>
            </a:r>
          </a:p>
          <a:p>
            <a:pPr marL="4445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名詞，官職名。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70339" name="Text Box 4"/>
          <p:cNvSpPr txBox="1">
            <a:spLocks noChangeArrowheads="1"/>
          </p:cNvSpPr>
          <p:nvPr/>
        </p:nvSpPr>
        <p:spPr bwMode="auto">
          <a:xfrm>
            <a:off x="468313" y="4724400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字、詞義解釋的能力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  <p:sp>
        <p:nvSpPr>
          <p:cNvPr id="270340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latin typeface="Franklin Gothic Medium" pitchFamily="34" charset="0"/>
              </a:rPr>
              <a:t>解析：</a:t>
            </a:r>
            <a:endParaRPr kumimoji="0" lang="zh-TW" altLang="en-US" b="1">
              <a:latin typeface="Franklin Gothic Medium" pitchFamily="34" charset="0"/>
            </a:endParaRPr>
          </a:p>
        </p:txBody>
      </p:sp>
      <p:pic>
        <p:nvPicPr>
          <p:cNvPr id="270341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-107950" y="620713"/>
            <a:ext cx="9213850" cy="568801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下列文句，何者採用「以歷史為殷鑑」的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說服技巧？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沛公不先破關中，公豈敢入乎？今人有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大功而擊之，不義也，不如因善遇之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今沛公先破秦，入咸陽，毫毛不敢有所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近，封閉宮室，還軍霸上，以待大王來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沛公居山東時，貪於財貨，好美姬；今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入關，財物無所取，婦女無所幸，此其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志不在小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勞苦而功高如此，未有封侯之賞，而聽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細說，欲誅有功之人，此亡秦之續耳！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  竊為大王不取也   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(97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466725" y="647700"/>
            <a:ext cx="792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kumimoji="0" lang="zh-TW" altLang="en-US" b="1">
              <a:solidFill>
                <a:srgbClr val="FF3300"/>
              </a:solidFill>
              <a:latin typeface="標楷體" pitchFamily="65" charset="-120"/>
            </a:endParaRPr>
          </a:p>
        </p:txBody>
      </p:sp>
      <p:pic>
        <p:nvPicPr>
          <p:cNvPr id="27136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5182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2263" y="836613"/>
            <a:ext cx="8713787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二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「史記」的體例、內容和影響</a:t>
            </a:r>
            <a:endParaRPr kumimoji="1" lang="en-US" altLang="zh-TW" sz="3200" b="1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</a:rPr>
              <a:t>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共一百三十卷，上起黃帝，下訖漢武帝太初年間，共二千五百年史事。南朝宋裴駰　作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集解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，唐司馬貞作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索隱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、張守節作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正義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由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表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世家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五體例構成完整且統一的體系。記述了上自帝王將相，下至豪傑、平民等歷史人物，可說是縱橫古今。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2411413" y="2419350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6C96F4"/>
                </a:solidFill>
                <a:latin typeface="Franklin Gothic Medium" pitchFamily="34" charset="0"/>
              </a:rPr>
              <a:t>ㄧㄣ</a:t>
            </a:r>
          </a:p>
        </p:txBody>
      </p:sp>
      <p:pic>
        <p:nvPicPr>
          <p:cNvPr id="7782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188" y="1916113"/>
            <a:ext cx="7632700" cy="115252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altLang="zh-TW" sz="3200" smtClean="0">
                <a:solidFill>
                  <a:srgbClr val="FF3300"/>
                </a:solidFill>
                <a:latin typeface="標楷體" pitchFamily="65" charset="-120"/>
              </a:rPr>
              <a:t>(D)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以「亡秦」為殷鑑，說明「誅有功之       </a:t>
            </a:r>
          </a:p>
          <a:p>
            <a:pPr marL="44450" indent="0">
              <a:buFont typeface="Wingdings 2" pitchFamily="18" charset="2"/>
              <a:buNone/>
              <a:defRPr/>
            </a:pP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</a:rPr>
              <a:t>   人」實不可取。</a:t>
            </a:r>
            <a:endParaRPr lang="zh-TW" altLang="en-US" sz="320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72387" name="Text Box 5"/>
          <p:cNvSpPr txBox="1">
            <a:spLocks noChangeArrowheads="1"/>
          </p:cNvSpPr>
          <p:nvPr/>
        </p:nvSpPr>
        <p:spPr bwMode="auto">
          <a:xfrm>
            <a:off x="757238" y="5040313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閱讀與理解的能力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  <p:sp>
        <p:nvSpPr>
          <p:cNvPr id="272388" name="Text Box 6"/>
          <p:cNvSpPr txBox="1">
            <a:spLocks noChangeArrowheads="1"/>
          </p:cNvSpPr>
          <p:nvPr/>
        </p:nvSpPr>
        <p:spPr bwMode="auto">
          <a:xfrm>
            <a:off x="468313" y="1196975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>
                <a:latin typeface="Franklin Gothic Medium" pitchFamily="34" charset="0"/>
              </a:rPr>
              <a:t>解析：</a:t>
            </a:r>
            <a:endParaRPr kumimoji="0" lang="zh-TW" altLang="en-US">
              <a:latin typeface="Franklin Gothic Medium" pitchFamily="34" charset="0"/>
            </a:endParaRPr>
          </a:p>
        </p:txBody>
      </p:sp>
      <p:pic>
        <p:nvPicPr>
          <p:cNvPr id="272389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9563" y="692150"/>
            <a:ext cx="8834437" cy="532923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「編年體」是一種依照年、月、日之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順序記載歷史的體裁。下列史書，何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 者屬於「編年體」？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(A)《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(B)《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漢書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(C)《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戰國策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(D)《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資治通鑑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                      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   (98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1006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33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7341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396875" y="5010150"/>
            <a:ext cx="669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>
                <a:solidFill>
                  <a:srgbClr val="FF3300"/>
                </a:solidFill>
                <a:latin typeface="標楷體" pitchFamily="65" charset="-120"/>
              </a:rPr>
              <a:t>(A)(B)</a:t>
            </a: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皆為紀傳體。</a:t>
            </a:r>
            <a:r>
              <a:rPr kumimoji="0" lang="en-US" altLang="zh-TW">
                <a:solidFill>
                  <a:srgbClr val="FF3300"/>
                </a:solidFill>
                <a:latin typeface="標楷體" pitchFamily="65" charset="-120"/>
              </a:rPr>
              <a:t>(C)</a:t>
            </a:r>
            <a:r>
              <a:rPr kumimoji="0" lang="zh-TW" altLang="en-US">
                <a:solidFill>
                  <a:srgbClr val="FF3300"/>
                </a:solidFill>
                <a:latin typeface="標楷體" pitchFamily="65" charset="-120"/>
              </a:rPr>
              <a:t>是國別史。</a:t>
            </a:r>
            <a:endParaRPr kumimoji="0" lang="en-US" altLang="zh-TW">
              <a:latin typeface="標楷體" pitchFamily="65" charset="-120"/>
            </a:endParaRPr>
          </a:p>
        </p:txBody>
      </p:sp>
      <p:sp>
        <p:nvSpPr>
          <p:cNvPr id="273414" name="Text Box 8"/>
          <p:cNvSpPr txBox="1">
            <a:spLocks noChangeArrowheads="1"/>
          </p:cNvSpPr>
          <p:nvPr/>
        </p:nvSpPr>
        <p:spPr bwMode="auto">
          <a:xfrm>
            <a:off x="541338" y="5903913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國學常識的能力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4925" y="765175"/>
            <a:ext cx="9109075" cy="60928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    )4.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閱讀下文，推斷晏子車夫之妻表明求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去的原因為何？       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(100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統測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)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 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晏子出，其御之妻闚其夫擁大蓋，策駟馬，意氣揚揚，甚自得也。既而歸，其妻請去，曰：「晏子長不滿六尺，身相齊國，名顯諸侯。今者妾觀其出，志念深矣，常有以自下者。今子長八尺，乃為人僕御，然子之意以為足，妾是以求去也。」</a:t>
            </a:r>
          </a:p>
          <a:p>
            <a:pPr algn="r"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   （節錄自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管晏列傳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）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晏子聲名顯赫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晏子深謀遠慮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丈夫官卑祿薄  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丈夫器小易滿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                            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100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7648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1000" y="1341438"/>
            <a:ext cx="8655050" cy="31496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4450" indent="0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車夫「擁大蓋，策駟馬，意氣揚揚，甚自得也」，妻子卻認為丈夫「長八尺，乃為人僕御，然子之意以為足」，對比晏子「身相齊國，名顯諸侯」，神態卻是「志念深矣，常有以自下者」，可知車夫之妻對於丈夫器量狹小、容易自滿，深不以為然。</a:t>
            </a:r>
          </a:p>
          <a:p>
            <a:pPr marL="44450" indent="0" algn="r">
              <a:buFont typeface="Wingdings 2" pitchFamily="18" charset="2"/>
              <a:buNone/>
              <a:defRPr/>
            </a:pPr>
            <a:endParaRPr lang="en-US" altLang="zh-TW" sz="2800" dirty="0" smtClean="0">
              <a:latin typeface="標楷體" pitchFamily="65" charset="-120"/>
            </a:endParaRPr>
          </a:p>
        </p:txBody>
      </p:sp>
      <p:sp>
        <p:nvSpPr>
          <p:cNvPr id="277507" name="Text Box 5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77508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43211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44450" indent="0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</a:rPr>
              <a:t>　　晏子擔任齊國宰相時，有一天出去，他車夫的妻子從門縫中偷看她的丈夫，只見她丈夫替宰相駕車，坐在大傘蓋之下，用皮鞭抽打著駕車的馬匹，一副趾高氣昂，十分得意的樣子。車夫回家後，他的妻子請求離去，丈夫問他原因，妻子說：「晏子身高不到六尺，位居齊國宰相，名聲顯揚各諸侯國。今天我偷看他出來時，志慮深遠，時時顯露謙虛的神情。現在你身高八尺，只擔任人家的車夫，然而你還自以為得意，我因此想要離去。」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78531" name="Text Box 5"/>
          <p:cNvSpPr txBox="1">
            <a:spLocks noChangeArrowheads="1"/>
          </p:cNvSpPr>
          <p:nvPr/>
        </p:nvSpPr>
        <p:spPr bwMode="auto">
          <a:xfrm>
            <a:off x="250825" y="6048375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閱讀與理解的能力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  <p:sp>
        <p:nvSpPr>
          <p:cNvPr id="278532" name="Text Box 7"/>
          <p:cNvSpPr txBox="1">
            <a:spLocks noChangeArrowheads="1"/>
          </p:cNvSpPr>
          <p:nvPr/>
        </p:nvSpPr>
        <p:spPr bwMode="auto">
          <a:xfrm>
            <a:off x="755650" y="41275"/>
            <a:ext cx="2519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題幹語譯：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78533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0" y="692150"/>
            <a:ext cx="9175750" cy="6165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</a:rPr>
              <a:t>(   )</a:t>
            </a:r>
            <a:r>
              <a:rPr lang="en-US" altLang="zh-TW" sz="2800" dirty="0">
                <a:latin typeface="標楷體" pitchFamily="65" charset="-120"/>
              </a:rPr>
              <a:t>5</a:t>
            </a:r>
            <a:r>
              <a:rPr lang="en-US" altLang="zh-TW" sz="2800" dirty="0" smtClean="0">
                <a:latin typeface="標楷體" pitchFamily="65" charset="-120"/>
              </a:rPr>
              <a:t>.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閱讀下文，選出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</a:rPr>
              <a:t>不是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樊噲所持論點的選項：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   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項王曰：「壯士！能復飲乎？」樊噲曰：「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……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懷王與諸將約曰：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先破秦入咸陽者王之。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今沛公先破秦</a:t>
            </a:r>
            <a:r>
              <a:rPr lang="zh-TW" altLang="en-US" dirty="0" smtClean="0"/>
              <a:t>，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入咸陽，毫毛不敢有所近，封閉宮室，還軍霸上，以待大王來。故遣將守關者，備他盜出入與非常也。勞苦而功高如此，未有封侯之賞，而聽細說，欲誅有功之人，此亡秦之續耳！竊為大王不取也。」項王未有以應，曰：「坐！」	</a:t>
            </a:r>
          </a:p>
          <a:p>
            <a:pPr algn="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（節錄自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‧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項羽本紀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）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　　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(A)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沛公遵守先前誓約，沒有稱王意圖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　　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(B)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沛公還軍等待項王，並無踰越之舉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　　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(C)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沛公勢力不若項王，不敢輕舉妄動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　　　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(D)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</a:rPr>
              <a:t>沛公破秦入關有功，反遭謠言所害 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</a:rPr>
              <a:t>							</a:t>
            </a:r>
          </a:p>
        </p:txBody>
      </p:sp>
      <p:sp>
        <p:nvSpPr>
          <p:cNvPr id="1098756" name="Text Box 4"/>
          <p:cNvSpPr txBox="1">
            <a:spLocks noChangeArrowheads="1"/>
          </p:cNvSpPr>
          <p:nvPr/>
        </p:nvSpPr>
        <p:spPr bwMode="auto">
          <a:xfrm>
            <a:off x="468313" y="788988"/>
            <a:ext cx="865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70000"/>
              </a:lnSpc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b="1">
              <a:latin typeface="標楷體" pitchFamily="65" charset="-120"/>
            </a:endParaRPr>
          </a:p>
        </p:txBody>
      </p:sp>
      <p:pic>
        <p:nvPicPr>
          <p:cNvPr id="283652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文字方塊 2"/>
          <p:cNvSpPr txBox="1">
            <a:spLocks noChangeArrowheads="1"/>
          </p:cNvSpPr>
          <p:nvPr/>
        </p:nvSpPr>
        <p:spPr bwMode="auto">
          <a:xfrm>
            <a:off x="7019925" y="3500438"/>
            <a:ext cx="18002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/>
            <a:r>
              <a:rPr lang="en-US" altLang="zh-TW" sz="2800">
                <a:latin typeface="標楷體" pitchFamily="65" charset="-120"/>
              </a:rPr>
              <a:t>(104</a:t>
            </a:r>
            <a:r>
              <a:rPr lang="zh-TW" altLang="en-US" sz="2800">
                <a:latin typeface="標楷體" pitchFamily="65" charset="-120"/>
              </a:rPr>
              <a:t>統測</a:t>
            </a:r>
            <a:r>
              <a:rPr lang="en-US" altLang="zh-TW" sz="2800">
                <a:latin typeface="標楷體" pitchFamily="65" charset="-12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8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6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Text Box 2"/>
          <p:cNvSpPr txBox="1">
            <a:spLocks noChangeArrowheads="1"/>
          </p:cNvSpPr>
          <p:nvPr/>
        </p:nvSpPr>
        <p:spPr bwMode="auto">
          <a:xfrm>
            <a:off x="684213" y="1425575"/>
            <a:ext cx="79200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dirty="0">
                <a:solidFill>
                  <a:srgbClr val="FF0000"/>
                </a:solidFill>
                <a:latin typeface="Franklin Gothic Medium" pitchFamily="34" charset="0"/>
              </a:rPr>
              <a:t>從題幹的敘述中，不見「沛公勢力不若項王」的內容可知。 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84676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67675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閱讀與理解的能力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  <p:pic>
        <p:nvPicPr>
          <p:cNvPr id="284677" name="Picture 8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78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內容版面配置區 1"/>
          <p:cNvSpPr>
            <a:spLocks noGrp="1"/>
          </p:cNvSpPr>
          <p:nvPr>
            <p:ph idx="4294967295"/>
          </p:nvPr>
        </p:nvSpPr>
        <p:spPr>
          <a:xfrm>
            <a:off x="144463" y="765175"/>
            <a:ext cx="8964612" cy="6048375"/>
          </a:xfrm>
        </p:spPr>
        <p:txBody>
          <a:bodyPr/>
          <a:lstStyle/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閱讀下文，回答第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題。      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105統測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(甲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沛公，大風，也得文章用。卻教猛士嘆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良弓，多了遊雲夢。駕馭英雄，能擒能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縱，無人出彀中。後宮，外宗，險把炎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劉并。     (薛昂夫〈朝天曲〉之一)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(乙</a:t>
            </a: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假王，氣昂，跨下羞都忘。提牌不過一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中郎，漂母曾相餉。蒯徹名言，將軍將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強，良弓不早藏。未央，法場，險似壇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臺上。     (薛昂夫〈朝天曲〉之六）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kumimoji="0"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kumimoji="0"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彀：箭的射程範圍。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2.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蒯徹：策士，善陳說利害。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56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95066" name="Group 26"/>
          <p:cNvGraphicFramePr>
            <a:graphicFrameLocks noGrp="1"/>
          </p:cNvGraphicFramePr>
          <p:nvPr/>
        </p:nvGraphicFramePr>
        <p:xfrm>
          <a:off x="1763713" y="5373688"/>
          <a:ext cx="431800" cy="431800"/>
        </p:xfrm>
        <a:graphic>
          <a:graphicData uri="http://schemas.openxmlformats.org/drawingml/2006/table">
            <a:tbl>
              <a:tblPr/>
              <a:tblGrid>
                <a:gridCol w="431800"/>
              </a:tblGrid>
              <a:tr h="431800">
                <a:tc>
                  <a:txBody>
                    <a:bodyPr/>
                    <a:lstStyle>
                      <a:lvl1pPr marL="44450">
                        <a:defRPr kumimoji="1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1pPr>
                      <a:lvl2pPr marL="365125">
                        <a:buClr>
                          <a:schemeClr val="accent2"/>
                        </a:buClr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2pPr>
                      <a:lvl3pPr marL="639763">
                        <a:buClr>
                          <a:srgbClr val="08A1D9"/>
                        </a:buClr>
                        <a:buFont typeface="Wingdings" pitchFamily="2" charset="2"/>
                        <a:defRPr kumimoji="1" sz="14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3pPr>
                      <a:lvl4pPr marL="914400">
                        <a:buClr>
                          <a:srgbClr val="7C984A"/>
                        </a:buClr>
                        <a:buFont typeface="Wingdings" pitchFamily="2" charset="2"/>
                        <a:defRPr kumimoji="1" sz="12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4pPr>
                      <a:lvl5pPr marL="1096963"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5pPr>
                      <a:lvl6pPr marL="15541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6pPr>
                      <a:lvl7pPr marL="2011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7pPr>
                      <a:lvl8pPr marL="2468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8pPr>
                      <a:lvl9pPr marL="29257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06E94"/>
                        </a:buClr>
                        <a:buFont typeface="Wingdings" pitchFamily="2" charset="2"/>
                        <a:defRPr kumimoji="1" sz="1100">
                          <a:solidFill>
                            <a:schemeClr val="tx2"/>
                          </a:solidFill>
                          <a:latin typeface="Cambria" pitchFamily="18" charset="0"/>
                          <a:ea typeface="新細明體" pitchFamily="18" charset="-120"/>
                        </a:defRPr>
                      </a:lvl9pPr>
                    </a:lstStyle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標楷體" pitchFamily="65" charset="-120"/>
                        </a:rPr>
                        <a:t>註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內容版面配置區 1"/>
          <p:cNvSpPr>
            <a:spLocks noGrp="1"/>
          </p:cNvSpPr>
          <p:nvPr>
            <p:ph idx="4294967295"/>
          </p:nvPr>
        </p:nvSpPr>
        <p:spPr>
          <a:xfrm>
            <a:off x="34925" y="909638"/>
            <a:ext cx="8999538" cy="5183187"/>
          </a:xfrm>
        </p:spPr>
        <p:txBody>
          <a:bodyPr/>
          <a:lstStyle/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)6.(1)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下列關於曲中詞句的解釋，何者正確?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也得文章用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意謂沛公注重文章濟世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跨下羞都忘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意謂假王忘卻名利　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無人出彀中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意謂沛公才能平庸；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提牌不過一中郎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意謂假王志向遠大　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卻教猛士嘆良弓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意謂沛公讓功臣有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兔死狗烹之慨；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良弓不早藏</a:t>
            </a: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意謂假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王未能急流勇退　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(D)「後宮，外宗，險把炎劉并」意謂沛公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死於外戚之手；「未央，法場，險似壇</a:t>
            </a:r>
            <a:endParaRPr lang="zh-TW" altLang="en-US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zh-TW" sz="3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臺上」意謂假王死於項羽之手</a:t>
            </a:r>
            <a:endParaRPr lang="en-US" altLang="zh-TW" sz="3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1971" name="Text Box 3"/>
          <p:cNvSpPr txBox="1">
            <a:spLocks noChangeArrowheads="1"/>
          </p:cNvSpPr>
          <p:nvPr/>
        </p:nvSpPr>
        <p:spPr bwMode="auto">
          <a:xfrm>
            <a:off x="490538" y="1017588"/>
            <a:ext cx="865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70000"/>
              </a:lnSpc>
            </a:pPr>
            <a:r>
              <a:rPr kumimoji="0" lang="en-US" altLang="zh-TW" b="1" dirty="0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b="1" dirty="0">
              <a:latin typeface="標楷體" pitchFamily="65" charset="-120"/>
            </a:endParaRPr>
          </a:p>
        </p:txBody>
      </p:sp>
      <p:pic>
        <p:nvPicPr>
          <p:cNvPr id="28672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1971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內容版面配置區 1"/>
          <p:cNvSpPr>
            <a:spLocks noGrp="1"/>
          </p:cNvSpPr>
          <p:nvPr>
            <p:ph idx="4294967295"/>
          </p:nvPr>
        </p:nvSpPr>
        <p:spPr>
          <a:xfrm>
            <a:off x="34925" y="909638"/>
            <a:ext cx="8999538" cy="5183187"/>
          </a:xfrm>
        </p:spPr>
        <p:txBody>
          <a:bodyPr/>
          <a:lstStyle/>
          <a:p>
            <a:pPr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   )6.(2)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若撰寫從歷史看職場生存之道一書時，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欲以假王與沛公的故事為素材，則就二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人的</a:t>
            </a:r>
            <a:r>
              <a:rPr kumimoji="0"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互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動關係而言，下列何者是最恰當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的篇名？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　　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假王出身好，上司急結交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從來不當明星的假王哲學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跟假王學八面玲瓏的手腕         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小心！別像假王功高震主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97091" name="Text Box 3"/>
          <p:cNvSpPr txBox="1">
            <a:spLocks noChangeArrowheads="1"/>
          </p:cNvSpPr>
          <p:nvPr/>
        </p:nvSpPr>
        <p:spPr bwMode="auto">
          <a:xfrm>
            <a:off x="490538" y="1052513"/>
            <a:ext cx="8651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>
              <a:lnSpc>
                <a:spcPct val="70000"/>
              </a:lnSpc>
            </a:pPr>
            <a:r>
              <a:rPr kumimoji="0" lang="en-US" altLang="zh-TW" b="1">
                <a:solidFill>
                  <a:srgbClr val="FF0000"/>
                </a:solidFill>
                <a:latin typeface="標楷體" pitchFamily="65" charset="-120"/>
              </a:rPr>
              <a:t>D</a:t>
            </a:r>
            <a:endParaRPr lang="en-US" altLang="zh-TW" b="1">
              <a:latin typeface="標楷體" pitchFamily="65" charset="-120"/>
            </a:endParaRPr>
          </a:p>
        </p:txBody>
      </p:sp>
      <p:pic>
        <p:nvPicPr>
          <p:cNvPr id="287748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70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9115425" cy="67691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    記歷代帝王的世系和國家大事，以事繫年，是全書大綱，它以王朝的更替為體系，用編年的方法纂錄歷史大事。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中的破例有三：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(1)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夏、殷、周三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包括了三代的先公先王，更有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秦本紀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乃是諸侯入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(2)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項羽本紀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，卻不記西楚之年，而用「漢之元年」、「漢之二年」記正朔，且記事章法為傳體。實際上司馬遷寫的是一篇「項羽列傳」，只不過定名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項羽本紀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而已。</a:t>
            </a:r>
          </a:p>
        </p:txBody>
      </p:sp>
      <p:pic>
        <p:nvPicPr>
          <p:cNvPr id="7885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Text Box 2"/>
          <p:cNvSpPr txBox="1">
            <a:spLocks noChangeArrowheads="1"/>
          </p:cNvSpPr>
          <p:nvPr/>
        </p:nvSpPr>
        <p:spPr bwMode="auto">
          <a:xfrm>
            <a:off x="144463" y="692150"/>
            <a:ext cx="9036050" cy="57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由「蒯徹名言，將軍將強，良弓不早藏。未央，法場，險似壇臺上」可推知蒯徹警告韓信要收斂其鋒芒，不要功高震主，引來殺機。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kumimoji="0" lang="zh-TW" altLang="en-US" sz="1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zh-TW" sz="3000" dirty="0">
                <a:solidFill>
                  <a:srgbClr val="FF0000"/>
                </a:solidFill>
                <a:latin typeface="Franklin Gothic Medium" pitchFamily="34" charset="0"/>
              </a:rPr>
              <a:t>【</a:t>
            </a: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語譯</a:t>
            </a:r>
            <a:r>
              <a:rPr kumimoji="0" lang="zh-TW" altLang="zh-TW" sz="3000" dirty="0">
                <a:solidFill>
                  <a:srgbClr val="FF0000"/>
                </a:solidFill>
                <a:latin typeface="Franklin Gothic Medium" pitchFamily="34" charset="0"/>
              </a:rPr>
              <a:t>】</a:t>
            </a:r>
            <a:endParaRPr kumimoji="0" lang="en-US" altLang="zh-TW" sz="3000" dirty="0">
              <a:solidFill>
                <a:srgbClr val="FF0000"/>
              </a:solidFill>
              <a:latin typeface="Franklin Gothic Medium" pitchFamily="34" charset="0"/>
            </a:endParaRP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 dirty="0">
                <a:solidFill>
                  <a:srgbClr val="FF0000"/>
                </a:solidFill>
                <a:latin typeface="標楷體" pitchFamily="65" charset="-120"/>
                <a:ea typeface="新細明體" charset="-120"/>
              </a:rPr>
              <a:t> (1)</a:t>
            </a: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劉邦雖然以武力統一天下，但他寫下</a:t>
            </a:r>
            <a:r>
              <a:rPr kumimoji="0" lang="en-US" altLang="zh-TW" sz="3000" dirty="0">
                <a:solidFill>
                  <a:srgbClr val="FF0000"/>
                </a:solidFill>
                <a:latin typeface="Franklin Gothic Medium" pitchFamily="34" charset="0"/>
              </a:rPr>
              <a:t>〈</a:t>
            </a: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大風歌</a:t>
            </a:r>
            <a:r>
              <a:rPr kumimoji="0" lang="en-US" altLang="zh-TW" sz="3000" dirty="0">
                <a:solidFill>
                  <a:srgbClr val="FF0000"/>
                </a:solidFill>
                <a:latin typeface="Franklin Gothic Medium" pitchFamily="34" charset="0"/>
              </a:rPr>
              <a:t>〉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，也頗得文章運用的功效。可是劉邦卻採納陳平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之計，假託要遊湖北雲夢，藉機突襲韓信，讓韓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信那樣勇猛的武士有「飛鳥盡，良弓藏」的感嘆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。他駕馭了英雄，既能收服又能為他所用，沒有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人能逃出他的掌握之中。可惜卻被呂后和外戚險</a:t>
            </a:r>
          </a:p>
          <a:p>
            <a:pPr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Franklin Gothic Medium" pitchFamily="34" charset="0"/>
              </a:rPr>
              <a:t>        些把大漢王朝給斷送。</a:t>
            </a: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288772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2994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Text Box 2"/>
          <p:cNvSpPr txBox="1">
            <a:spLocks noChangeArrowheads="1"/>
          </p:cNvSpPr>
          <p:nvPr/>
        </p:nvSpPr>
        <p:spPr bwMode="auto">
          <a:xfrm>
            <a:off x="34925" y="928688"/>
            <a:ext cx="9650413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 dirty="0">
                <a:solidFill>
                  <a:srgbClr val="FF0000"/>
                </a:solidFill>
                <a:latin typeface="標楷體" pitchFamily="65" charset="-120"/>
              </a:rPr>
              <a:t>(2)</a:t>
            </a: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漢淮陰侯韓信，氣勢昂揚，忘了年輕時曾忍受胯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下之恥辱。擁有卓絕的軍事才能，號令兵士，卻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只是一名中郎將，也曾經活在困頓挨餓的城下，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幸獲漂洗絲棉的老婦分給食物，才得以倖存。蒯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徹曾言，韓信兵強勢力龐大，如果不能提早將良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弓收藏起來，急流勇退，小心功高震主引來殺機</a:t>
            </a:r>
          </a:p>
          <a:p>
            <a:pPr hangingPunct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3000" dirty="0">
                <a:solidFill>
                  <a:srgbClr val="FF0000"/>
                </a:solidFill>
                <a:latin typeface="標楷體" pitchFamily="65" charset="-120"/>
              </a:rPr>
              <a:t>   。人生未半，將被送至法場，危險如在高壇上。</a:t>
            </a:r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>
                <a:latin typeface="標楷體" pitchFamily="65" charset="-120"/>
              </a:rPr>
              <a:t>‧</a:t>
            </a:r>
            <a:r>
              <a:rPr kumimoji="0" lang="zh-TW" altLang="en-US" sz="3000">
                <a:latin typeface="Franklin Gothic Medium" pitchFamily="34" charset="0"/>
              </a:rPr>
              <a:t>本題測驗學生</a:t>
            </a:r>
            <a:r>
              <a:rPr kumimoji="0" lang="zh-TW" altLang="en-US" sz="3000" b="1">
                <a:latin typeface="Franklin Gothic Medium" pitchFamily="34" charset="0"/>
              </a:rPr>
              <a:t>閱讀與理解的能力</a:t>
            </a:r>
            <a:r>
              <a:rPr kumimoji="0" lang="zh-TW" altLang="en-US" sz="3000">
                <a:latin typeface="Franklin Gothic Medium" pitchFamily="34" charset="0"/>
              </a:rPr>
              <a:t>。</a:t>
            </a:r>
          </a:p>
        </p:txBody>
      </p:sp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114" grpId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Text Box 2"/>
          <p:cNvSpPr txBox="1">
            <a:spLocks noChangeArrowheads="1"/>
          </p:cNvSpPr>
          <p:nvPr/>
        </p:nvSpPr>
        <p:spPr bwMode="auto">
          <a:xfrm>
            <a:off x="21948" y="787239"/>
            <a:ext cx="9017921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zh-TW" altLang="en-US" sz="3000" dirty="0" smtClean="0">
                <a:latin typeface="標楷體" pitchFamily="65" charset="-120"/>
              </a:rPr>
              <a:t>（ 　）</a:t>
            </a:r>
            <a:r>
              <a:rPr lang="en-US" altLang="zh-TW" sz="3000" dirty="0" smtClean="0">
                <a:latin typeface="標楷體" pitchFamily="65" charset="-120"/>
              </a:rPr>
              <a:t>7.</a:t>
            </a:r>
            <a:r>
              <a:rPr lang="zh-TW" altLang="en-US" sz="3000" dirty="0">
                <a:latin typeface="標楷體" pitchFamily="65" charset="-120"/>
              </a:rPr>
              <a:t>下列畫底線的措詞口吻，何者向言談的對方表示</a:t>
            </a:r>
            <a:r>
              <a:rPr lang="zh-TW" altLang="en-US" sz="3000" dirty="0" smtClean="0">
                <a:latin typeface="標楷體" pitchFamily="65" charset="-120"/>
              </a:rPr>
              <a:t>恭敬</a:t>
            </a:r>
            <a:r>
              <a:rPr lang="zh-TW" altLang="en-US" sz="3000" dirty="0">
                <a:latin typeface="標楷體" pitchFamily="65" charset="-120"/>
              </a:rPr>
              <a:t>之意</a:t>
            </a:r>
            <a:r>
              <a:rPr lang="zh-TW" altLang="en-US" sz="3000" dirty="0" smtClean="0">
                <a:latin typeface="標楷體" pitchFamily="65" charset="-120"/>
              </a:rPr>
              <a:t>？　　　　　　　　　</a:t>
            </a:r>
            <a:r>
              <a:rPr lang="zh-TW" altLang="en-US" sz="3000" dirty="0" smtClean="0">
                <a:latin typeface="標楷體" pitchFamily="65" charset="-120"/>
              </a:rPr>
              <a:t>（</a:t>
            </a:r>
            <a:r>
              <a:rPr lang="en-US" altLang="zh-TW" sz="3000" dirty="0" smtClean="0">
                <a:latin typeface="標楷體" pitchFamily="65" charset="-120"/>
              </a:rPr>
              <a:t>107</a:t>
            </a:r>
            <a:r>
              <a:rPr lang="zh-TW" altLang="en-US" sz="3000" dirty="0">
                <a:latin typeface="標楷體" pitchFamily="65" charset="-120"/>
              </a:rPr>
              <a:t>統測</a:t>
            </a:r>
            <a:r>
              <a:rPr lang="zh-TW" altLang="en-US" sz="3000" dirty="0" smtClean="0">
                <a:latin typeface="標楷體" pitchFamily="65" charset="-120"/>
              </a:rPr>
              <a:t>）</a:t>
            </a:r>
          </a:p>
          <a:p>
            <a:pPr hangingPunct="1">
              <a:lnSpc>
                <a:spcPct val="100000"/>
              </a:lnSpc>
            </a:pPr>
            <a:r>
              <a:rPr lang="en-US" altLang="zh-TW" sz="3000" dirty="0" smtClean="0">
                <a:latin typeface="標楷體" pitchFamily="65" charset="-120"/>
              </a:rPr>
              <a:t>(A) ( </a:t>
            </a:r>
            <a:r>
              <a:rPr lang="zh-TW" altLang="en-US" sz="3000" dirty="0">
                <a:latin typeface="標楷體" pitchFamily="65" charset="-120"/>
              </a:rPr>
              <a:t>將士 </a:t>
            </a:r>
            <a:r>
              <a:rPr lang="en-US" altLang="zh-TW" sz="3000" dirty="0">
                <a:latin typeface="標楷體" pitchFamily="65" charset="-120"/>
              </a:rPr>
              <a:t>) </a:t>
            </a:r>
            <a:r>
              <a:rPr lang="zh-TW" altLang="en-US" sz="3000" dirty="0">
                <a:latin typeface="標楷體" pitchFamily="65" charset="-120"/>
              </a:rPr>
              <a:t>或勸以少休，公曰：「</a:t>
            </a:r>
            <a:r>
              <a:rPr lang="zh-TW" altLang="en-US" sz="3000" u="sng" dirty="0">
                <a:latin typeface="標楷體" pitchFamily="65" charset="-120"/>
              </a:rPr>
              <a:t>吾上恐負朝廷</a:t>
            </a:r>
            <a:r>
              <a:rPr lang="zh-TW" altLang="en-US" sz="3000" dirty="0">
                <a:latin typeface="標楷體" pitchFamily="65" charset="-120"/>
              </a:rPr>
              <a:t>，下恐</a:t>
            </a:r>
            <a:r>
              <a:rPr lang="zh-TW" altLang="en-US" sz="3000" dirty="0" smtClean="0">
                <a:latin typeface="標楷體" pitchFamily="65" charset="-120"/>
              </a:rPr>
              <a:t>愧吾</a:t>
            </a:r>
            <a:r>
              <a:rPr lang="zh-TW" altLang="en-US" sz="3000" dirty="0">
                <a:latin typeface="標楷體" pitchFamily="65" charset="-120"/>
              </a:rPr>
              <a:t>師也。」</a:t>
            </a:r>
          </a:p>
          <a:p>
            <a:pPr hangingPunct="1"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(B) </a:t>
            </a:r>
            <a:r>
              <a:rPr lang="zh-TW" altLang="en-US" sz="3000" dirty="0">
                <a:latin typeface="標楷體" pitchFamily="65" charset="-120"/>
              </a:rPr>
              <a:t>樊噲曰：「今日之事何如？」良</a:t>
            </a:r>
            <a:r>
              <a:rPr lang="en-US" altLang="zh-TW" sz="3000" dirty="0">
                <a:latin typeface="標楷體" pitchFamily="65" charset="-120"/>
              </a:rPr>
              <a:t>( </a:t>
            </a:r>
            <a:r>
              <a:rPr lang="zh-TW" altLang="en-US" sz="3000" dirty="0">
                <a:latin typeface="標楷體" pitchFamily="65" charset="-120"/>
              </a:rPr>
              <a:t>張良 </a:t>
            </a:r>
            <a:r>
              <a:rPr lang="en-US" altLang="zh-TW" sz="3000" dirty="0">
                <a:latin typeface="標楷體" pitchFamily="65" charset="-120"/>
              </a:rPr>
              <a:t>) </a:t>
            </a:r>
            <a:r>
              <a:rPr lang="zh-TW" altLang="en-US" sz="3000" dirty="0">
                <a:latin typeface="標楷體" pitchFamily="65" charset="-120"/>
              </a:rPr>
              <a:t>曰：「甚急</a:t>
            </a:r>
            <a:r>
              <a:rPr lang="zh-TW" altLang="en-US" sz="3000" dirty="0" smtClean="0">
                <a:latin typeface="標楷體" pitchFamily="65" charset="-120"/>
              </a:rPr>
              <a:t>！今</a:t>
            </a:r>
            <a:r>
              <a:rPr lang="zh-TW" altLang="en-US" sz="3000" dirty="0">
                <a:latin typeface="標楷體" pitchFamily="65" charset="-120"/>
              </a:rPr>
              <a:t>者項莊拔劍舞，</a:t>
            </a:r>
            <a:r>
              <a:rPr lang="zh-TW" altLang="en-US" sz="3000" u="sng" dirty="0">
                <a:latin typeface="標楷體" pitchFamily="65" charset="-120"/>
              </a:rPr>
              <a:t>其意常在沛公也</a:t>
            </a:r>
            <a:r>
              <a:rPr lang="zh-TW" altLang="en-US" sz="3000" dirty="0">
                <a:latin typeface="標楷體" pitchFamily="65" charset="-120"/>
              </a:rPr>
              <a:t>。」</a:t>
            </a:r>
          </a:p>
          <a:p>
            <a:pPr hangingPunct="1"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(C) ( </a:t>
            </a:r>
            <a:r>
              <a:rPr lang="zh-TW" altLang="en-US" sz="3000" dirty="0">
                <a:latin typeface="標楷體" pitchFamily="65" charset="-120"/>
              </a:rPr>
              <a:t>燭之武</a:t>
            </a:r>
            <a:r>
              <a:rPr lang="en-US" altLang="zh-TW" sz="3000" dirty="0">
                <a:latin typeface="標楷體" pitchFamily="65" charset="-120"/>
              </a:rPr>
              <a:t>) </a:t>
            </a:r>
            <a:r>
              <a:rPr lang="zh-TW" altLang="en-US" sz="3000" dirty="0">
                <a:latin typeface="標楷體" pitchFamily="65" charset="-120"/>
              </a:rPr>
              <a:t>見秦伯，曰：「秦、晉圍鄭，鄭既知亡矣</a:t>
            </a:r>
            <a:r>
              <a:rPr lang="zh-TW" altLang="en-US" sz="3000" dirty="0" smtClean="0">
                <a:latin typeface="標楷體" pitchFamily="65" charset="-120"/>
              </a:rPr>
              <a:t>。若</a:t>
            </a:r>
            <a:r>
              <a:rPr lang="zh-TW" altLang="en-US" sz="3000" dirty="0">
                <a:latin typeface="標楷體" pitchFamily="65" charset="-120"/>
              </a:rPr>
              <a:t>亡鄭而有益於君，</a:t>
            </a:r>
            <a:r>
              <a:rPr lang="zh-TW" altLang="en-US" sz="3000" u="sng" dirty="0">
                <a:latin typeface="標楷體" pitchFamily="65" charset="-120"/>
              </a:rPr>
              <a:t>敢以煩執事</a:t>
            </a:r>
            <a:r>
              <a:rPr lang="zh-TW" altLang="en-US" sz="3000" dirty="0">
                <a:latin typeface="標楷體" pitchFamily="65" charset="-120"/>
              </a:rPr>
              <a:t>。」</a:t>
            </a:r>
          </a:p>
          <a:p>
            <a:pPr hangingPunct="1"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(D) </a:t>
            </a:r>
            <a:r>
              <a:rPr lang="zh-TW" altLang="en-US" sz="3000" dirty="0">
                <a:latin typeface="標楷體" pitchFamily="65" charset="-120"/>
              </a:rPr>
              <a:t>馮諼誡孟嘗君曰：「願請先王之祭器，立宗廟於薛。</a:t>
            </a:r>
            <a:r>
              <a:rPr lang="zh-TW" altLang="en-US" sz="3000" dirty="0" smtClean="0">
                <a:latin typeface="標楷體" pitchFamily="65" charset="-120"/>
              </a:rPr>
              <a:t>」廟</a:t>
            </a:r>
            <a:r>
              <a:rPr lang="zh-TW" altLang="en-US" sz="3000" dirty="0">
                <a:latin typeface="標楷體" pitchFamily="65" charset="-120"/>
              </a:rPr>
              <a:t>成，還報孟嘗君曰：「三窟已就</a:t>
            </a:r>
            <a:r>
              <a:rPr lang="zh-TW" altLang="en-US" sz="3000" dirty="0" smtClean="0">
                <a:latin typeface="標楷體" pitchFamily="65" charset="-120"/>
              </a:rPr>
              <a:t>，</a:t>
            </a:r>
            <a:r>
              <a:rPr lang="zh-TW" altLang="en-US" sz="3000" u="sng" dirty="0" smtClean="0">
                <a:latin typeface="標楷體" pitchFamily="65" charset="-120"/>
              </a:rPr>
              <a:t>君</a:t>
            </a:r>
            <a:r>
              <a:rPr lang="zh-TW" altLang="en-US" sz="3000" u="sng" dirty="0">
                <a:latin typeface="標楷體" pitchFamily="65" charset="-120"/>
              </a:rPr>
              <a:t>姑高枕為樂矣！</a:t>
            </a:r>
            <a:r>
              <a:rPr lang="zh-TW" altLang="en-US" sz="3000" dirty="0">
                <a:latin typeface="標楷體" pitchFamily="65" charset="-120"/>
              </a:rPr>
              <a:t>」</a:t>
            </a:r>
          </a:p>
        </p:txBody>
      </p:sp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305"/>
            <a:ext cx="1368425" cy="36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11560" y="476672"/>
            <a:ext cx="5760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6378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9660" y="764704"/>
            <a:ext cx="8389641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史可法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回答將士之言，無恭敬之意。為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史可法自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許不要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辜負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老師的愛才，並表現出其為國盡忠的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精神。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(B)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張良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回答樊噲的問話，告訴樊噲情勢的發展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，無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恭敬之意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燭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之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武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（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鄭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國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使者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向秦穆公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（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國君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遊說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說詞，具有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恭敬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之意。執事：原指君王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左右辦事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的人，此指秦穆公。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不直言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秦君而稱執事，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用以表示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尊敬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馮諼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（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謀士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）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告誡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孟嘗君的言論，無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</a:rPr>
              <a:t>恭敬</a:t>
            </a:r>
            <a:r>
              <a:rPr lang="zh-TW" altLang="zh-TW" dirty="0">
                <a:solidFill>
                  <a:srgbClr val="FF0000"/>
                </a:solidFill>
                <a:latin typeface="標楷體" pitchFamily="65" charset="-120"/>
              </a:rPr>
              <a:t>之意。</a:t>
            </a:r>
          </a:p>
        </p:txBody>
      </p:sp>
    </p:spTree>
    <p:extLst>
      <p:ext uri="{BB962C8B-B14F-4D97-AF65-F5344CB8AC3E}">
        <p14:creationId xmlns:p14="http://schemas.microsoft.com/office/powerpoint/2010/main" val="393133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5650" y="41275"/>
            <a:ext cx="2519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 smtClean="0">
                <a:solidFill>
                  <a:schemeClr val="bg1"/>
                </a:solidFill>
                <a:latin typeface="Franklin Gothic Medium" pitchFamily="34" charset="0"/>
              </a:rPr>
              <a:t>語</a:t>
            </a: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譯：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767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en-US" altLang="zh-TW" sz="3000" dirty="0">
                <a:latin typeface="標楷體" pitchFamily="65" charset="-120"/>
              </a:rPr>
              <a:t>‧</a:t>
            </a:r>
            <a:r>
              <a:rPr kumimoji="0" lang="zh-TW" altLang="en-US" sz="3000" dirty="0">
                <a:latin typeface="Franklin Gothic Medium" pitchFamily="34" charset="0"/>
              </a:rPr>
              <a:t>本題測驗學生</a:t>
            </a:r>
            <a:r>
              <a:rPr kumimoji="0" lang="zh-TW" altLang="en-US" sz="3000" b="1" dirty="0">
                <a:latin typeface="Franklin Gothic Medium" pitchFamily="34" charset="0"/>
              </a:rPr>
              <a:t>閱讀與理解的能力</a:t>
            </a:r>
            <a:r>
              <a:rPr kumimoji="0" lang="zh-TW" altLang="en-US" sz="3000" dirty="0">
                <a:latin typeface="Franklin Gothic Medium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77756" y="626537"/>
            <a:ext cx="896089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有人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勸他稍微休息，史公說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：「我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對上恐怕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辜負了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朝廷，對下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恐怕愧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對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我的老師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。」出自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方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苞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左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忠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毅公逸事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燭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之武見了秦穆公說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：「秦國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、晉國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圍攻鄭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國，鄭國已知就要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滅亡了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！如果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滅掉鄭國對您有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好處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，那就膽敢請您攻打吧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。」出自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左傳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．燭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武退秦師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》</a:t>
            </a:r>
          </a:p>
          <a:p>
            <a:pPr>
              <a:lnSpc>
                <a:spcPct val="100000"/>
              </a:lnSpc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sz="3000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D)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馮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諼告誡孟嘗君說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：「希望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能請來祭祀先王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的禮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器，在薛地建立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宗廟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。」宗廟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建成後，他回來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報告孟嘗君：「三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窟都已安排好了，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您暫且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可以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高枕無憂而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安享快樂了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。」出自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《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戰國策．馮諼</a:t>
            </a:r>
            <a:r>
              <a:rPr lang="zh-TW" altLang="en-US" sz="3000" dirty="0">
                <a:solidFill>
                  <a:srgbClr val="FF0000"/>
                </a:solidFill>
                <a:latin typeface="標楷體" pitchFamily="65" charset="-120"/>
              </a:rPr>
              <a:t>客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孟嘗君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</a:rPr>
              <a:t>》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zh-TW" altLang="en-US" sz="3000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82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02927" y="980728"/>
            <a:ext cx="7344816" cy="124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en-US" altLang="zh-TW" sz="3000" dirty="0" smtClean="0">
                <a:latin typeface="標楷體" pitchFamily="65" charset="-120"/>
              </a:rPr>
              <a:t>8.</a:t>
            </a:r>
            <a:r>
              <a:rPr lang="zh-TW" altLang="en-US" sz="3000" dirty="0">
                <a:latin typeface="標楷體" pitchFamily="65" charset="-120"/>
              </a:rPr>
              <a:t>閱讀下文</a:t>
            </a:r>
            <a:r>
              <a:rPr lang="zh-TW" altLang="en-US" sz="3000" dirty="0" smtClean="0">
                <a:latin typeface="標楷體" pitchFamily="65" charset="-120"/>
              </a:rPr>
              <a:t>，並回答第</a:t>
            </a:r>
            <a:r>
              <a:rPr lang="en-US" altLang="zh-TW" sz="3000" dirty="0" smtClean="0">
                <a:latin typeface="標楷體" pitchFamily="65" charset="-120"/>
              </a:rPr>
              <a:t>(1)</a:t>
            </a:r>
            <a:r>
              <a:rPr lang="zh-TW" altLang="en-US" sz="3000" dirty="0" smtClean="0">
                <a:latin typeface="標楷體" pitchFamily="65" charset="-120"/>
              </a:rPr>
              <a:t>、</a:t>
            </a:r>
            <a:r>
              <a:rPr lang="en-US" altLang="zh-TW" sz="3000" dirty="0" smtClean="0">
                <a:latin typeface="標楷體" pitchFamily="65" charset="-120"/>
              </a:rPr>
              <a:t>(2)</a:t>
            </a:r>
            <a:r>
              <a:rPr lang="zh-TW" altLang="en-US" sz="3000" dirty="0" smtClean="0">
                <a:latin typeface="標楷體" pitchFamily="65" charset="-120"/>
              </a:rPr>
              <a:t>題　</a:t>
            </a:r>
            <a:endParaRPr lang="en-US" altLang="zh-TW" sz="3000" dirty="0" smtClean="0">
              <a:latin typeface="標楷體" pitchFamily="65" charset="-120"/>
            </a:endParaRPr>
          </a:p>
          <a:p>
            <a:pPr hangingPunct="1">
              <a:lnSpc>
                <a:spcPct val="120000"/>
              </a:lnSpc>
            </a:pPr>
            <a:r>
              <a:rPr lang="zh-TW" altLang="en-US" sz="3000" dirty="0">
                <a:latin typeface="標楷體" pitchFamily="65" charset="-120"/>
              </a:rPr>
              <a:t>　</a:t>
            </a:r>
            <a:r>
              <a:rPr lang="zh-TW" altLang="en-US" sz="3000" dirty="0" smtClean="0">
                <a:latin typeface="標楷體" pitchFamily="65" charset="-120"/>
              </a:rPr>
              <a:t>　　　　　　　　　 （</a:t>
            </a:r>
            <a:r>
              <a:rPr lang="en-US" altLang="zh-TW" sz="3000" dirty="0">
                <a:latin typeface="標楷體" pitchFamily="65" charset="-120"/>
              </a:rPr>
              <a:t>107</a:t>
            </a:r>
            <a:r>
              <a:rPr lang="zh-TW" altLang="en-US" sz="3000" dirty="0">
                <a:latin typeface="標楷體" pitchFamily="65" charset="-120"/>
              </a:rPr>
              <a:t>統測</a:t>
            </a:r>
            <a:r>
              <a:rPr lang="zh-TW" altLang="en-US" sz="3000" dirty="0" smtClean="0">
                <a:latin typeface="標楷體" pitchFamily="65" charset="-120"/>
              </a:rPr>
              <a:t>）</a:t>
            </a:r>
            <a:endParaRPr lang="en-US" altLang="zh-TW" sz="3000" dirty="0">
              <a:latin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" y="2492896"/>
            <a:ext cx="9137329" cy="28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71756" y="916873"/>
            <a:ext cx="86699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  </a:t>
            </a:r>
            <a:r>
              <a:rPr lang="en-US" altLang="zh-TW" sz="3000" dirty="0" smtClean="0">
                <a:latin typeface="標楷體" pitchFamily="65" charset="-120"/>
              </a:rPr>
              <a:t> )</a:t>
            </a:r>
            <a:r>
              <a:rPr lang="en-US" altLang="zh-TW" sz="3000" dirty="0">
                <a:latin typeface="標楷體" pitchFamily="65" charset="-120"/>
              </a:rPr>
              <a:t>8</a:t>
            </a:r>
            <a:r>
              <a:rPr lang="en-US" altLang="zh-TW" sz="3000" dirty="0" smtClean="0">
                <a:latin typeface="標楷體" pitchFamily="65" charset="-120"/>
              </a:rPr>
              <a:t>.(</a:t>
            </a:r>
            <a:r>
              <a:rPr lang="en-US" altLang="zh-TW" sz="3000" dirty="0">
                <a:latin typeface="標楷體" pitchFamily="65" charset="-120"/>
              </a:rPr>
              <a:t>1</a:t>
            </a:r>
            <a:r>
              <a:rPr lang="en-US" altLang="zh-TW" sz="3000" dirty="0" smtClean="0">
                <a:latin typeface="標楷體" pitchFamily="65" charset="-120"/>
              </a:rPr>
              <a:t>)</a:t>
            </a:r>
            <a:r>
              <a:rPr lang="zh-TW" altLang="zh-TW" sz="3000" dirty="0" smtClean="0">
                <a:latin typeface="標楷體" pitchFamily="65" charset="-120"/>
              </a:rPr>
              <a:t>下列</a:t>
            </a:r>
            <a:r>
              <a:rPr lang="zh-TW" altLang="zh-TW" sz="3000" dirty="0">
                <a:latin typeface="標楷體" pitchFamily="65" charset="-120"/>
              </a:rPr>
              <a:t>推論，何者最符合上表的訊息？　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</a:t>
            </a:r>
            <a:r>
              <a:rPr lang="en-US" altLang="zh-TW" sz="3000" dirty="0" smtClean="0">
                <a:latin typeface="標楷體" pitchFamily="65" charset="-120"/>
              </a:rPr>
              <a:t>A)</a:t>
            </a:r>
            <a:r>
              <a:rPr lang="zh-TW" altLang="zh-TW" sz="3000" dirty="0" smtClean="0">
                <a:latin typeface="標楷體" pitchFamily="65" charset="-120"/>
              </a:rPr>
              <a:t>甲</a:t>
            </a:r>
            <a:r>
              <a:rPr lang="zh-TW" altLang="zh-TW" sz="3000" dirty="0">
                <a:latin typeface="標楷體" pitchFamily="65" charset="-120"/>
              </a:rPr>
              <a:t>型人物</a:t>
            </a:r>
            <a:r>
              <a:rPr lang="zh-TW" altLang="zh-TW" sz="3000" dirty="0" smtClean="0">
                <a:latin typeface="標楷體" pitchFamily="65" charset="-120"/>
              </a:rPr>
              <a:t>嚴守</a:t>
            </a:r>
            <a:r>
              <a:rPr lang="zh-TW" altLang="en-US" sz="3000" dirty="0" smtClean="0">
                <a:latin typeface="標楷體" pitchFamily="65" charset="-120"/>
              </a:rPr>
              <a:t>「</a:t>
            </a:r>
            <a:r>
              <a:rPr lang="zh-TW" altLang="zh-TW" sz="3000" dirty="0" smtClean="0">
                <a:latin typeface="標楷體" pitchFamily="65" charset="-120"/>
              </a:rPr>
              <a:t>惟</a:t>
            </a:r>
            <a:r>
              <a:rPr lang="zh-TW" altLang="zh-TW" sz="3000" dirty="0">
                <a:latin typeface="標楷體" pitchFamily="65" charset="-120"/>
              </a:rPr>
              <a:t>仁惟孝，義勇奉公，以發揚種</a:t>
            </a:r>
            <a:r>
              <a:rPr lang="zh-TW" altLang="zh-TW" sz="3000" dirty="0" smtClean="0">
                <a:latin typeface="標楷體" pitchFamily="65" charset="-120"/>
              </a:rPr>
              <a:t>性</a:t>
            </a:r>
            <a:r>
              <a:rPr lang="zh-TW" altLang="en-US" sz="3000" dirty="0" smtClean="0">
                <a:latin typeface="標楷體" pitchFamily="65" charset="-120"/>
              </a:rPr>
              <a:t>」</a:t>
            </a:r>
            <a:r>
              <a:rPr lang="zh-TW" altLang="zh-TW" sz="3000" dirty="0" smtClean="0">
                <a:latin typeface="標楷體" pitchFamily="65" charset="-120"/>
              </a:rPr>
              <a:t>的信念</a:t>
            </a:r>
            <a:r>
              <a:rPr lang="zh-TW" altLang="zh-TW" sz="3000" dirty="0">
                <a:latin typeface="標楷體" pitchFamily="65" charset="-120"/>
              </a:rPr>
              <a:t>　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</a:t>
            </a:r>
            <a:r>
              <a:rPr lang="en-US" altLang="zh-TW" sz="3000" dirty="0" smtClean="0">
                <a:latin typeface="標楷體" pitchFamily="65" charset="-120"/>
              </a:rPr>
              <a:t>B)</a:t>
            </a:r>
            <a:r>
              <a:rPr lang="zh-TW" altLang="zh-TW" sz="3000" dirty="0" smtClean="0">
                <a:latin typeface="標楷體" pitchFamily="65" charset="-120"/>
              </a:rPr>
              <a:t>乙</a:t>
            </a:r>
            <a:r>
              <a:rPr lang="zh-TW" altLang="zh-TW" sz="3000" dirty="0">
                <a:latin typeface="標楷體" pitchFamily="65" charset="-120"/>
              </a:rPr>
              <a:t>型</a:t>
            </a:r>
            <a:r>
              <a:rPr lang="zh-TW" altLang="zh-TW" sz="3000" dirty="0" smtClean="0">
                <a:latin typeface="標楷體" pitchFamily="65" charset="-120"/>
              </a:rPr>
              <a:t>人物</a:t>
            </a:r>
            <a:r>
              <a:rPr lang="zh-TW" altLang="zh-TW" sz="3000" dirty="0">
                <a:latin typeface="標楷體" pitchFamily="65" charset="-120"/>
              </a:rPr>
              <a:t>常給</a:t>
            </a:r>
            <a:r>
              <a:rPr lang="zh-TW" altLang="zh-TW" sz="3000" dirty="0" smtClean="0">
                <a:latin typeface="標楷體" pitchFamily="65" charset="-120"/>
              </a:rPr>
              <a:t>人</a:t>
            </a:r>
            <a:r>
              <a:rPr lang="zh-TW" altLang="en-US" sz="3000" dirty="0" smtClean="0">
                <a:latin typeface="標楷體" pitchFamily="65" charset="-120"/>
              </a:rPr>
              <a:t>「</a:t>
            </a:r>
            <a:r>
              <a:rPr lang="zh-TW" altLang="zh-TW" sz="3000" dirty="0" smtClean="0">
                <a:latin typeface="標楷體" pitchFamily="65" charset="-120"/>
              </a:rPr>
              <a:t>為</a:t>
            </a:r>
            <a:r>
              <a:rPr lang="zh-TW" altLang="zh-TW" sz="3000" dirty="0">
                <a:latin typeface="標楷體" pitchFamily="65" charset="-120"/>
              </a:rPr>
              <a:t>機變之巧者，無所用恥</a:t>
            </a:r>
            <a:r>
              <a:rPr lang="zh-TW" altLang="zh-TW" sz="3000" dirty="0" smtClean="0">
                <a:latin typeface="標楷體" pitchFamily="65" charset="-120"/>
              </a:rPr>
              <a:t>焉</a:t>
            </a:r>
            <a:r>
              <a:rPr lang="zh-TW" altLang="en-US" sz="3000" dirty="0" smtClean="0">
                <a:latin typeface="標楷體" pitchFamily="65" charset="-120"/>
              </a:rPr>
              <a:t>」</a:t>
            </a:r>
            <a:r>
              <a:rPr lang="zh-TW" altLang="zh-TW" sz="3000" dirty="0" smtClean="0">
                <a:latin typeface="標楷體" pitchFamily="65" charset="-120"/>
              </a:rPr>
              <a:t>的</a:t>
            </a:r>
            <a:r>
              <a:rPr lang="zh-TW" altLang="zh-TW" sz="3000" dirty="0">
                <a:latin typeface="標楷體" pitchFamily="65" charset="-120"/>
              </a:rPr>
              <a:t>印象　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 smtClean="0">
                <a:latin typeface="標楷體" pitchFamily="65" charset="-120"/>
              </a:rPr>
              <a:t>(C)</a:t>
            </a:r>
            <a:r>
              <a:rPr lang="zh-TW" altLang="zh-TW" sz="3000" dirty="0" smtClean="0">
                <a:latin typeface="標楷體" pitchFamily="65" charset="-120"/>
              </a:rPr>
              <a:t>西方文化</a:t>
            </a:r>
            <a:r>
              <a:rPr lang="zh-TW" altLang="zh-TW" sz="3000" dirty="0">
                <a:latin typeface="標楷體" pitchFamily="65" charset="-120"/>
              </a:rPr>
              <a:t>的領袖較缺乏華人文化普遍接受的性格特質　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3000" dirty="0" smtClean="0">
                <a:latin typeface="標楷體" pitchFamily="65" charset="-120"/>
              </a:rPr>
              <a:t>(D)</a:t>
            </a:r>
            <a:r>
              <a:rPr lang="zh-TW" altLang="zh-TW" sz="3000" dirty="0" smtClean="0">
                <a:latin typeface="標楷體" pitchFamily="65" charset="-120"/>
              </a:rPr>
              <a:t>西方文化</a:t>
            </a:r>
            <a:r>
              <a:rPr lang="zh-TW" altLang="zh-TW" sz="3000" dirty="0">
                <a:latin typeface="標楷體" pitchFamily="65" charset="-120"/>
              </a:rPr>
              <a:t>強調領袖獨尊，華人文化重視副手輔佐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7155" y="620688"/>
            <a:ext cx="5760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887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647" y="1124744"/>
            <a:ext cx="864096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由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甲圖說明西方文化常見的領袖特質有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：性格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偏激，但能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運用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譎智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機巧，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出奇制勝」、「富冒險精神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，用駭客手法破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解通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關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陷阱」、「會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視狀況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打破規則」可知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甲型人物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與「惟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仁惟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孝，義勇奉公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，以發揚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種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性」的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信念不吻合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B)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由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乙圖說明西方文化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常見的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副手特質有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：「較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高的道德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標準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」、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「認為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規矩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不應違反」、「靠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知識與理性解決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問題」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可知乙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人物不屬於「為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機變之巧者，無所用恥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焉」的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印象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25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700808"/>
            <a:ext cx="864096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由圖表資料顯示「在華人文化較受質疑」可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 判知。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(D)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由圖表資料無法判知西方文化強調領袖獨尊， 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　 華人文化重視副手輔佐。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3324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b="1" dirty="0">
                <a:solidFill>
                  <a:schemeClr val="bg1"/>
                </a:solidFill>
                <a:latin typeface="Franklin Gothic Medium" pitchFamily="34" charset="0"/>
              </a:rPr>
              <a:t>語譯</a:t>
            </a:r>
            <a:r>
              <a:rPr kumimoji="0" lang="zh-TW" altLang="zh-TW" b="1" dirty="0" smtClean="0">
                <a:solidFill>
                  <a:schemeClr val="bg1"/>
                </a:solidFill>
                <a:latin typeface="Franklin Gothic Medium" pitchFamily="34" charset="0"/>
              </a:rPr>
              <a:t>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844824"/>
            <a:ext cx="864096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(A)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秉持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仁孝的心，見義勇為，奉公守法，來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發揚民族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的特性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。出自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連橫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臺灣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通史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序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B)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一個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玩弄心機、變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詐取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巧的人，根本都沒用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到羞恥心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！出自顧炎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武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廉恥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239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44475" y="844550"/>
            <a:ext cx="8816975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(3)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呂太后本紀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，而不立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惠帝本紀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，竟把帝王逸出了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，乃因高后孝惠時，惠帝垂拱，呂后稱制，故以惠帝附入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呂太后本紀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表</a:t>
            </a:r>
            <a:endParaRPr lang="en-US" altLang="zh-TW" sz="31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	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以簡明的表列形式，標註錯綜複雜的史實，表現歷史線索，它是聯繫傳記的橋梁。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書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　　分題記述政治、經濟、天文、地理、典禮等方面的制度沿革，可看作分門別類的文化專史。</a:t>
            </a: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7987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623253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TW" sz="3000" dirty="0">
                <a:latin typeface="標楷體" pitchFamily="65" charset="-120"/>
              </a:rPr>
              <a:t>(   )8</a:t>
            </a:r>
            <a:r>
              <a:rPr lang="en-US" altLang="zh-TW" sz="3000" dirty="0" smtClean="0">
                <a:latin typeface="標楷體" pitchFamily="65" charset="-120"/>
              </a:rPr>
              <a:t>.(</a:t>
            </a:r>
            <a:r>
              <a:rPr lang="zh-TW" altLang="en-US" sz="3000" dirty="0" smtClean="0">
                <a:latin typeface="標楷體" pitchFamily="65" charset="-120"/>
              </a:rPr>
              <a:t>２</a:t>
            </a:r>
            <a:r>
              <a:rPr lang="en-US" altLang="zh-TW" sz="3000" dirty="0" smtClean="0">
                <a:latin typeface="標楷體" pitchFamily="65" charset="-120"/>
              </a:rPr>
              <a:t>)</a:t>
            </a:r>
            <a:r>
              <a:rPr lang="zh-TW" altLang="en-US" sz="3000" dirty="0">
                <a:latin typeface="標楷體" pitchFamily="65" charset="-120"/>
              </a:rPr>
              <a:t>某位老師</a:t>
            </a:r>
            <a:r>
              <a:rPr lang="zh-TW" altLang="en-US" sz="3000" dirty="0" smtClean="0">
                <a:latin typeface="標楷體" pitchFamily="65" charset="-120"/>
              </a:rPr>
              <a:t>從</a:t>
            </a:r>
            <a:r>
              <a:rPr lang="en-US" altLang="zh-TW" sz="3000" dirty="0" smtClean="0">
                <a:latin typeface="標楷體" pitchFamily="65" charset="-120"/>
              </a:rPr>
              <a:t>《</a:t>
            </a:r>
            <a:r>
              <a:rPr lang="zh-TW" altLang="en-US" sz="3000" dirty="0" smtClean="0">
                <a:latin typeface="標楷體" pitchFamily="65" charset="-120"/>
              </a:rPr>
              <a:t>西遊記</a:t>
            </a:r>
            <a:r>
              <a:rPr lang="en-US" altLang="zh-TW" sz="3000" dirty="0" smtClean="0">
                <a:latin typeface="標楷體" pitchFamily="65" charset="-120"/>
              </a:rPr>
              <a:t>》</a:t>
            </a:r>
            <a:r>
              <a:rPr lang="zh-TW" altLang="en-US" sz="3000" dirty="0" smtClean="0">
                <a:latin typeface="標楷體" pitchFamily="65" charset="-120"/>
              </a:rPr>
              <a:t>找出「孫悟空</a:t>
            </a:r>
            <a:r>
              <a:rPr lang="zh-TW" altLang="en-US" sz="3000" dirty="0">
                <a:latin typeface="標楷體" pitchFamily="65" charset="-120"/>
              </a:rPr>
              <a:t>、沙</a:t>
            </a:r>
            <a:r>
              <a:rPr lang="zh-TW" altLang="en-US" sz="3000" dirty="0" smtClean="0">
                <a:latin typeface="標楷體" pitchFamily="65" charset="-120"/>
              </a:rPr>
              <a:t>僧」做為「</a:t>
            </a:r>
            <a:r>
              <a:rPr lang="zh-TW" altLang="en-US" sz="3000" dirty="0" smtClean="0">
                <a:latin typeface="標楷體" pitchFamily="65" charset="-120"/>
              </a:rPr>
              <a:t>概略</a:t>
            </a:r>
            <a:r>
              <a:rPr lang="zh-TW" altLang="en-US" sz="3000" dirty="0" smtClean="0">
                <a:latin typeface="標楷體" pitchFamily="65" charset="-120"/>
              </a:rPr>
              <a:t>形象上</a:t>
            </a:r>
            <a:r>
              <a:rPr lang="zh-TW" altLang="en-US" sz="3000" dirty="0">
                <a:latin typeface="標楷體" pitchFamily="65" charset="-120"/>
              </a:rPr>
              <a:t>最接近甲、乙兩</a:t>
            </a:r>
            <a:r>
              <a:rPr lang="zh-TW" altLang="en-US" sz="3000" dirty="0" smtClean="0">
                <a:latin typeface="標楷體" pitchFamily="65" charset="-120"/>
              </a:rPr>
              <a:t>型」的</a:t>
            </a:r>
            <a:r>
              <a:rPr lang="zh-TW" altLang="en-US" sz="3000" dirty="0">
                <a:latin typeface="標楷體" pitchFamily="65" charset="-120"/>
              </a:rPr>
              <a:t>一組人物，並提供</a:t>
            </a:r>
            <a:r>
              <a:rPr lang="zh-TW" altLang="en-US" sz="3000" dirty="0" smtClean="0">
                <a:latin typeface="標楷體" pitchFamily="65" charset="-120"/>
              </a:rPr>
              <a:t>下列</a:t>
            </a:r>
            <a:r>
              <a:rPr lang="zh-TW" altLang="en-US" sz="3000" dirty="0" smtClean="0">
                <a:latin typeface="新細明體"/>
                <a:ea typeface="新細明體"/>
              </a:rPr>
              <a:t>①</a:t>
            </a:r>
            <a:r>
              <a:rPr lang="zh-TW" altLang="en-US" sz="3000" dirty="0" smtClean="0">
                <a:latin typeface="新細明體"/>
                <a:ea typeface="新細明體"/>
              </a:rPr>
              <a:t>、 </a:t>
            </a:r>
            <a:r>
              <a:rPr lang="zh-TW" altLang="en-US" sz="3000" dirty="0" smtClean="0">
                <a:latin typeface="新細明體"/>
                <a:ea typeface="新細明體"/>
              </a:rPr>
              <a:t>②、③、④</a:t>
            </a:r>
            <a:r>
              <a:rPr lang="zh-TW" altLang="en-US" sz="3000" dirty="0" smtClean="0">
                <a:latin typeface="標楷體" pitchFamily="65" charset="-120"/>
              </a:rPr>
              <a:t>引導</a:t>
            </a:r>
            <a:r>
              <a:rPr lang="zh-TW" altLang="en-US" sz="3000" dirty="0">
                <a:latin typeface="標楷體" pitchFamily="65" charset="-120"/>
              </a:rPr>
              <a:t>同學深入探究。依據選項表上端的提問，</a:t>
            </a:r>
            <a:r>
              <a:rPr lang="zh-TW" altLang="en-US" sz="3000" dirty="0" smtClean="0">
                <a:latin typeface="標楷體" pitchFamily="65" charset="-120"/>
              </a:rPr>
              <a:t>哪個</a:t>
            </a:r>
            <a:r>
              <a:rPr lang="zh-TW" altLang="en-US" sz="3000" dirty="0">
                <a:latin typeface="標楷體" pitchFamily="65" charset="-120"/>
              </a:rPr>
              <a:t>選項是最恰當的研判</a:t>
            </a:r>
            <a:r>
              <a:rPr lang="zh-TW" altLang="en-US" sz="3000" dirty="0" smtClean="0">
                <a:latin typeface="標楷體" pitchFamily="65" charset="-120"/>
              </a:rPr>
              <a:t>？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dirty="0" smtClean="0">
                <a:latin typeface="新細明體"/>
                <a:ea typeface="新細明體"/>
              </a:rPr>
              <a:t>①</a:t>
            </a:r>
            <a:r>
              <a:rPr lang="zh-TW" altLang="en-US" sz="3000" dirty="0" smtClean="0">
                <a:latin typeface="標楷體" pitchFamily="65" charset="-120"/>
              </a:rPr>
              <a:t>孫悟空</a:t>
            </a:r>
            <a:r>
              <a:rPr lang="zh-TW" altLang="en-US" sz="3000" dirty="0">
                <a:latin typeface="標楷體" pitchFamily="65" charset="-120"/>
              </a:rPr>
              <a:t>從水簾洞返回，想先洗浴，豬八戒不解，</a:t>
            </a:r>
            <a:r>
              <a:rPr lang="zh-TW" altLang="en-US" sz="3000" dirty="0" smtClean="0">
                <a:latin typeface="標楷體" pitchFamily="65" charset="-120"/>
              </a:rPr>
              <a:t>孫悟空</a:t>
            </a:r>
            <a:r>
              <a:rPr lang="zh-TW" altLang="en-US" sz="3000" dirty="0">
                <a:latin typeface="標楷體" pitchFamily="65" charset="-120"/>
              </a:rPr>
              <a:t>說</a:t>
            </a:r>
            <a:r>
              <a:rPr lang="zh-TW" altLang="en-US" sz="3000" dirty="0" smtClean="0">
                <a:latin typeface="標楷體" pitchFamily="65" charset="-120"/>
              </a:rPr>
              <a:t>：「</a:t>
            </a:r>
            <a:r>
              <a:rPr lang="zh-TW" altLang="en-US" sz="3000" dirty="0" smtClean="0">
                <a:latin typeface="標楷體" pitchFamily="65" charset="-120"/>
              </a:rPr>
              <a:t>這幾日</a:t>
            </a:r>
            <a:r>
              <a:rPr lang="zh-TW" altLang="en-US" sz="3000" dirty="0">
                <a:latin typeface="標楷體" pitchFamily="65" charset="-120"/>
              </a:rPr>
              <a:t>弄得身上有些妖精氣了。師父是個</a:t>
            </a:r>
            <a:r>
              <a:rPr lang="zh-TW" altLang="en-US" sz="3000" dirty="0" smtClean="0">
                <a:latin typeface="標楷體" pitchFamily="65" charset="-120"/>
              </a:rPr>
              <a:t>愛乾淨</a:t>
            </a:r>
            <a:r>
              <a:rPr lang="zh-TW" altLang="en-US" sz="3000" dirty="0">
                <a:latin typeface="標楷體" pitchFamily="65" charset="-120"/>
              </a:rPr>
              <a:t>的，恐怕嫌我</a:t>
            </a:r>
            <a:r>
              <a:rPr lang="zh-TW" altLang="en-US" sz="3000" dirty="0" smtClean="0">
                <a:latin typeface="標楷體" pitchFamily="65" charset="-120"/>
              </a:rPr>
              <a:t>。」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dirty="0" smtClean="0">
                <a:latin typeface="新細明體"/>
                <a:ea typeface="新細明體"/>
              </a:rPr>
              <a:t>②</a:t>
            </a:r>
            <a:r>
              <a:rPr lang="zh-TW" altLang="en-US" sz="3000" dirty="0" smtClean="0">
                <a:latin typeface="標楷體" pitchFamily="65" charset="-120"/>
              </a:rPr>
              <a:t>唐僧</a:t>
            </a:r>
            <a:r>
              <a:rPr lang="zh-TW" altLang="en-US" sz="3000" dirty="0">
                <a:latin typeface="標楷體" pitchFamily="65" charset="-120"/>
              </a:rPr>
              <a:t>想讓人復生，孫悟空乾脆找太上老君</a:t>
            </a:r>
            <a:r>
              <a:rPr lang="zh-TW" altLang="en-US" sz="3000" dirty="0" smtClean="0">
                <a:latin typeface="標楷體" pitchFamily="65" charset="-120"/>
              </a:rPr>
              <a:t>：「既然曉得老</a:t>
            </a:r>
            <a:r>
              <a:rPr lang="zh-TW" altLang="en-US" sz="3000" dirty="0">
                <a:latin typeface="標楷體" pitchFamily="65" charset="-120"/>
              </a:rPr>
              <a:t>孫的手段</a:t>
            </a:r>
            <a:r>
              <a:rPr lang="zh-TW" altLang="en-US" sz="3000" dirty="0" smtClean="0">
                <a:latin typeface="標楷體" pitchFamily="65" charset="-120"/>
              </a:rPr>
              <a:t>，快</a:t>
            </a:r>
            <a:r>
              <a:rPr lang="zh-TW" altLang="en-US" sz="3000" dirty="0">
                <a:latin typeface="標楷體" pitchFamily="65" charset="-120"/>
              </a:rPr>
              <a:t>把金丹拿出來，與我四六分分，還是</a:t>
            </a:r>
            <a:r>
              <a:rPr lang="zh-TW" altLang="en-US" sz="3000" dirty="0" smtClean="0">
                <a:latin typeface="標楷體" pitchFamily="65" charset="-120"/>
              </a:rPr>
              <a:t>你的</a:t>
            </a:r>
            <a:r>
              <a:rPr lang="zh-TW" altLang="en-US" sz="3000" dirty="0">
                <a:latin typeface="標楷體" pitchFamily="65" charset="-120"/>
              </a:rPr>
              <a:t>造化哩！不然，就送</a:t>
            </a:r>
            <a:r>
              <a:rPr lang="zh-TW" altLang="en-US" sz="3000" dirty="0" smtClean="0">
                <a:latin typeface="標楷體" pitchFamily="65" charset="-120"/>
              </a:rPr>
              <a:t>你個</a:t>
            </a:r>
            <a:r>
              <a:rPr lang="zh-TW" altLang="en-US" sz="3000" dirty="0" smtClean="0">
                <a:latin typeface="標楷體" pitchFamily="65" charset="-120"/>
              </a:rPr>
              <a:t>皮笊　 籬</a:t>
            </a:r>
            <a:r>
              <a:rPr lang="zh-TW" altLang="en-US" sz="3000" dirty="0">
                <a:latin typeface="標楷體" pitchFamily="65" charset="-120"/>
              </a:rPr>
              <a:t>，一撈個罄盡</a:t>
            </a:r>
            <a:r>
              <a:rPr lang="zh-TW" altLang="en-US" sz="3000" dirty="0" smtClean="0">
                <a:latin typeface="標楷體" pitchFamily="65" charset="-120"/>
              </a:rPr>
              <a:t>！」</a:t>
            </a:r>
            <a:endParaRPr lang="en-US" altLang="zh-TW" sz="3000" dirty="0">
              <a:latin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8" y="332656"/>
            <a:ext cx="5760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C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7775575" y="5373216"/>
            <a:ext cx="381000" cy="554038"/>
            <a:chOff x="-311" y="1425"/>
            <a:chExt cx="240" cy="349"/>
          </a:xfrm>
        </p:grpSpPr>
        <p:sp>
          <p:nvSpPr>
            <p:cNvPr id="11" name="文字方塊 4"/>
            <p:cNvSpPr txBox="1">
              <a:spLocks noChangeArrowheads="1"/>
            </p:cNvSpPr>
            <p:nvPr/>
          </p:nvSpPr>
          <p:spPr bwMode="auto">
            <a:xfrm rot="16200000" flipH="1">
              <a:off x="-366" y="1480"/>
              <a:ext cx="34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kumimoji="0" lang="zh-TW" altLang="en-US" sz="1200" b="1" dirty="0" smtClean="0">
                  <a:latin typeface="Arial" charset="0"/>
                </a:rPr>
                <a:t>ㄓㄠ　　　　</a:t>
              </a:r>
              <a:endParaRPr kumimoji="0" lang="en-US" altLang="zh-TW" sz="1200" b="1" dirty="0" smtClean="0">
                <a:latin typeface="Arial" charset="0"/>
              </a:endParaRPr>
            </a:p>
          </p:txBody>
        </p:sp>
        <p:pic>
          <p:nvPicPr>
            <p:cNvPr id="1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" y="153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1411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70554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53794"/>
              </p:ext>
            </p:extLst>
          </p:nvPr>
        </p:nvGraphicFramePr>
        <p:xfrm>
          <a:off x="367964" y="3683098"/>
          <a:ext cx="8568952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2016224"/>
                <a:gridCol w="2160240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能支持「孫悟空屬於甲型人物」嗎？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能支持「沙僧屬於乙型人物」嗎？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新細明體"/>
                          <a:ea typeface="+mn-ea"/>
                        </a:rPr>
                        <a:t>①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孫悟空說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新細明體"/>
                          <a:ea typeface="+mn-ea"/>
                        </a:rPr>
                        <a:t>②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孫悟空說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新細明體"/>
                          <a:ea typeface="+mn-ea"/>
                        </a:rPr>
                        <a:t>③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沙僧說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新細明體"/>
                          <a:ea typeface="+mn-ea"/>
                        </a:rPr>
                        <a:t>④</a:t>
                      </a: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沙僧說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(A)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(B)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(C)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(D)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×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✓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5536" y="692696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3000" dirty="0">
                <a:latin typeface="新細明體"/>
                <a:ea typeface="新細明體"/>
              </a:rPr>
              <a:t>③</a:t>
            </a:r>
            <a:r>
              <a:rPr lang="zh-TW" altLang="en-US" sz="3000" dirty="0">
                <a:latin typeface="標楷體" pitchFamily="65" charset="-120"/>
              </a:rPr>
              <a:t>唐僧被捉，孫悟空、豬八戒提議散伙，沙僧說：「今日到此，</a:t>
            </a:r>
            <a:r>
              <a:rPr lang="zh-TW" altLang="en-US" sz="3000" dirty="0" smtClean="0">
                <a:latin typeface="標楷體" pitchFamily="65" charset="-120"/>
              </a:rPr>
              <a:t>一旦俱</a:t>
            </a:r>
            <a:r>
              <a:rPr lang="zh-TW" altLang="en-US" sz="3000" dirty="0">
                <a:latin typeface="標楷體" pitchFamily="65" charset="-120"/>
              </a:rPr>
              <a:t>休</a:t>
            </a:r>
            <a:r>
              <a:rPr lang="zh-TW" altLang="en-US" sz="3000" dirty="0" smtClean="0">
                <a:latin typeface="標楷體" pitchFamily="65" charset="-120"/>
              </a:rPr>
              <a:t>，說出這等</a:t>
            </a:r>
            <a:r>
              <a:rPr lang="zh-TW" altLang="en-US" sz="3000" dirty="0">
                <a:latin typeface="標楷體" pitchFamily="65" charset="-120"/>
              </a:rPr>
              <a:t>各尋頭路的話來，可不違了菩薩的善果，壞了</a:t>
            </a:r>
            <a:r>
              <a:rPr lang="zh-TW" altLang="en-US" sz="3000" dirty="0" smtClean="0">
                <a:latin typeface="標楷體" pitchFamily="65" charset="-120"/>
              </a:rPr>
              <a:t>自己的</a:t>
            </a:r>
            <a:r>
              <a:rPr lang="zh-TW" altLang="en-US" sz="3000" dirty="0">
                <a:latin typeface="標楷體" pitchFamily="65" charset="-120"/>
              </a:rPr>
              <a:t>德行。」</a:t>
            </a:r>
            <a:endParaRPr lang="en-US" altLang="zh-TW" sz="3000" dirty="0">
              <a:latin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000" dirty="0">
                <a:latin typeface="新細明體"/>
                <a:ea typeface="新細明體"/>
              </a:rPr>
              <a:t>④</a:t>
            </a:r>
            <a:r>
              <a:rPr lang="zh-TW" altLang="en-US" sz="3000" dirty="0">
                <a:latin typeface="標楷體" pitchFamily="65" charset="-120"/>
              </a:rPr>
              <a:t>唐僧思鄉，孫悟空勸他勿憂，沙僧也對抱怨路遠的豬八戒說：「</a:t>
            </a:r>
            <a:r>
              <a:rPr lang="zh-TW" altLang="en-US" sz="3000" dirty="0" smtClean="0">
                <a:latin typeface="標楷體" pitchFamily="65" charset="-120"/>
              </a:rPr>
              <a:t>莫胡</a:t>
            </a:r>
            <a:r>
              <a:rPr lang="zh-TW" altLang="en-US" sz="3000" dirty="0">
                <a:latin typeface="標楷體" pitchFamily="65" charset="-120"/>
              </a:rPr>
              <a:t>談</a:t>
            </a:r>
            <a:r>
              <a:rPr lang="zh-TW" altLang="en-US" sz="3000" dirty="0" smtClean="0">
                <a:latin typeface="標楷體" pitchFamily="65" charset="-120"/>
              </a:rPr>
              <a:t>！只管跟著</a:t>
            </a:r>
            <a:r>
              <a:rPr lang="zh-TW" altLang="en-US" sz="3000" dirty="0">
                <a:latin typeface="標楷體" pitchFamily="65" charset="-120"/>
              </a:rPr>
              <a:t>大哥走，只把工夫捱他，終須有個到之之日。」</a:t>
            </a:r>
            <a:endParaRPr lang="zh-TW" altLang="zh-TW" sz="3000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8115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19675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①孫悟空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從水簾洞返回，想先洗浴，又說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：「這幾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日弄得身上有些妖精氣了。師父是個愛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乾淨的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，恐怕嫌我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。」可知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孫悟空認為不應違反規矩；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又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②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由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孫悟空直接找太上老君，用機巧要脅，可知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擁有甲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型人物的特質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。（皮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笊籬：為歇後語，撈個磬盡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。笊籬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撈物時往往將水和物品一塊撈起，具有取走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全部東西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的意思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）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5669337"/>
            <a:ext cx="60304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．本題</a:t>
            </a:r>
            <a:r>
              <a:rPr lang="zh-TW" altLang="en-US" sz="2800" dirty="0"/>
              <a:t>測驗學生</a:t>
            </a:r>
            <a:r>
              <a:rPr lang="zh-TW" altLang="en-US" sz="2800" b="1" dirty="0"/>
              <a:t>閱讀與理解的能力</a:t>
            </a:r>
            <a:r>
              <a:rPr lang="zh-TW" altLang="en-US" sz="2800" dirty="0"/>
              <a:t>。</a:t>
            </a:r>
          </a:p>
        </p:txBody>
      </p:sp>
      <p:pic>
        <p:nvPicPr>
          <p:cNvPr id="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7379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4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5650" y="44450"/>
            <a:ext cx="1800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zh-TW" b="1" dirty="0">
                <a:solidFill>
                  <a:schemeClr val="bg1"/>
                </a:solidFill>
                <a:latin typeface="Franklin Gothic Medium" pitchFamily="34" charset="0"/>
              </a:rPr>
              <a:t>解析：</a:t>
            </a:r>
            <a:endParaRPr kumimoji="0" lang="zh-TW" alt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119675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③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沙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僧說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：「今日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到此，一旦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俱休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，說出這等各尋頭路的話來，可不違了菩薩的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善果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，壞了自己的德行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。」可知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沙僧有較高的道德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標準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；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又</a:t>
            </a:r>
            <a:r>
              <a:rPr lang="zh-TW" altLang="en-US" dirty="0">
                <a:solidFill>
                  <a:srgbClr val="FF0000"/>
                </a:solidFill>
                <a:latin typeface="新細明體"/>
              </a:rPr>
              <a:t>④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沙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僧對抱怨路遠的豬八戒說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：「莫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胡談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！只管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跟著大哥走，只把工夫捱他，終須有個到之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之日。」可見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沙僧穩健忠實，依照規矩行事。符合乙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型人物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</a:rPr>
              <a:t>特質，因此答案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選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</a:rPr>
              <a:t>(C)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5669337"/>
            <a:ext cx="60304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．本題</a:t>
            </a:r>
            <a:r>
              <a:rPr lang="zh-TW" altLang="en-US" sz="2800" dirty="0"/>
              <a:t>測驗學生</a:t>
            </a:r>
            <a:r>
              <a:rPr lang="zh-TW" altLang="en-US" sz="2800" b="1" dirty="0"/>
              <a:t>閱讀與理解的能力</a:t>
            </a:r>
            <a:r>
              <a:rPr lang="zh-TW" altLang="en-US" sz="2800" dirty="0"/>
              <a:t>。</a:t>
            </a:r>
          </a:p>
        </p:txBody>
      </p:sp>
      <p:pic>
        <p:nvPicPr>
          <p:cNvPr id="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7379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65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4"/>
          <p:cNvSpPr txBox="1">
            <a:spLocks noChangeArrowheads="1"/>
          </p:cNvSpPr>
          <p:nvPr/>
        </p:nvSpPr>
        <p:spPr bwMode="auto">
          <a:xfrm>
            <a:off x="1547813" y="2276475"/>
            <a:ext cx="6553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600" b="1">
                <a:latin typeface="標楷體" pitchFamily="65" charset="-120"/>
              </a:rPr>
              <a:t>九、延伸閱讀</a:t>
            </a:r>
          </a:p>
        </p:txBody>
      </p:sp>
      <p:pic>
        <p:nvPicPr>
          <p:cNvPr id="29286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矩形 6"/>
          <p:cNvSpPr>
            <a:spLocks noChangeArrowheads="1"/>
          </p:cNvSpPr>
          <p:nvPr/>
        </p:nvSpPr>
        <p:spPr bwMode="auto">
          <a:xfrm>
            <a:off x="217488" y="981075"/>
            <a:ext cx="91074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　張良（西元前？～前一八六年），字子房，城父（今安徽省亳州市）人，乃韓國貴族之後，其祖父與父相繼為韓昭侯、宣惠王、襄哀王、厘王和悼惠王之相，有「五世相韓」之稱，為韓國的功勛世家。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秦滅韓後，張良挾亡國之恨，圖謀恢復韓國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，變賣家財，尋求刺客，製一百二十斤重的鐵椎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，在博浪沙（今河南省原陽縣）與力士狙擊秦始皇，未遂，逃往下邳（今江蘇省睢寧縣）藏匿。據說在此遇黃石老人，得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太公兵法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。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張良</a:t>
            </a:r>
          </a:p>
        </p:txBody>
      </p:sp>
      <p:pic>
        <p:nvPicPr>
          <p:cNvPr id="29389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矩形 6"/>
          <p:cNvSpPr>
            <a:spLocks noChangeArrowheads="1"/>
          </p:cNvSpPr>
          <p:nvPr/>
        </p:nvSpPr>
        <p:spPr bwMode="auto">
          <a:xfrm>
            <a:off x="250825" y="1052513"/>
            <a:ext cx="8856663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西元前二○六年，劉邦被封為漢王。四月，劉邦率領軍隊向南鄭進發，在就國的途中，劉邦 心裡盤算著有朝一日要殺三秦，問鼎中原。隨行的大臣和士兵們因為要離開自己的故鄉，去遙遠的漢中定居，都有思念家鄉的心情。正當大家戀戀不捨的行路時，張良命令士兵把剛走過的棧道燒毀了。燒毀棧道，也就斷絕了由漢中通向中原的出路，一時，軍中怨聲四起。劉邦也禁不住大罵起來，以為張良壞了自己的大事。這時，張良祕密的向劉邦說了幾句話，劉邦便立即轉怒為喜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。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張良</a:t>
            </a:r>
          </a:p>
        </p:txBody>
      </p:sp>
      <p:pic>
        <p:nvPicPr>
          <p:cNvPr id="29491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矩形 6"/>
          <p:cNvSpPr>
            <a:spLocks noChangeArrowheads="1"/>
          </p:cNvSpPr>
          <p:nvPr/>
        </p:nvSpPr>
        <p:spPr bwMode="auto">
          <a:xfrm>
            <a:off x="250825" y="1200150"/>
            <a:ext cx="88566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    張良對劉邦說：「我焚燒棧道，正是為了大王，棧道斷絕了，向項羽表示不出漢中的意向。項羽也一定會放鬆監視，而我們卻可以修繕甲兵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，積極備戰，一遇時機，就可以出奇制勝，取得中原。而且，大王的兵士都是中原人，棧道斷絕了，他們也就沒有逃跑的道路。現在，大王可以高枕無憂了。」不出張良所料，一個月以後，各路諸侯反抗項羽的戰爭爆發了。劉邦用韓信的計策，暗渡陳倉，平定三秦，從而得到與項羽爭霸的根據地──關中 。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張良</a:t>
            </a:r>
          </a:p>
        </p:txBody>
      </p:sp>
      <p:pic>
        <p:nvPicPr>
          <p:cNvPr id="29594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矩形 6"/>
          <p:cNvSpPr>
            <a:spLocks noChangeArrowheads="1"/>
          </p:cNvSpPr>
          <p:nvPr/>
        </p:nvSpPr>
        <p:spPr bwMode="auto">
          <a:xfrm>
            <a:off x="179388" y="620713"/>
            <a:ext cx="8856662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後人遂以「暗渡陳倉」指正面迷惑敵人，而從側翼進行突擊的戰略；亦比喻暗中進行的活動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楚、漢戰爭中，張良力主聯合彭越、英布等人，勸劉邦滿足韓信要求，重用韓信以使他忠心報效；反對酈食其復立六國的主張，主張追擊項羽，莫放虎歸山，被劉邦譽為「運籌帷幄之中，決勝千里之外」。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劉邦左右大臣皆山東人，主張建都洛陽，只有張良支持劉敬之說，極言關中之利，力主都關中。西漢建立後，張良被封為留侯，任大司徒。高祖欲廢太子，由於張良力諫乃止。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</a:t>
            </a: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張良</a:t>
            </a:r>
          </a:p>
        </p:txBody>
      </p:sp>
      <p:pic>
        <p:nvPicPr>
          <p:cNvPr id="29696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矩形 6"/>
          <p:cNvSpPr>
            <a:spLocks noChangeArrowheads="1"/>
          </p:cNvSpPr>
          <p:nvPr/>
        </p:nvSpPr>
        <p:spPr bwMode="auto">
          <a:xfrm>
            <a:off x="250825" y="1052513"/>
            <a:ext cx="88566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天下大定，張良便稱病，杜門不出，學道家辟穀</a:t>
            </a:r>
            <a:r>
              <a:rPr lang="en-US" altLang="zh-TW">
                <a:latin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</a:rPr>
              <a:t>斷食</a:t>
            </a:r>
            <a:r>
              <a:rPr lang="en-US" altLang="zh-TW">
                <a:latin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</a:rPr>
              <a:t>之法，晚年更「願棄人間事，欲從赤松子遊耳。」據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太平廣記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載，漢末赤眉之亂時，張良的墓被人掘開，打開棺木時，只見一個黃石枕頭突然騰空飛去，似流星一般轉瞬即逝。棺中根本沒有張良的屍骨和衣冠，只有寫在素絹上的幾篇論述兵略的文章。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>
              <a:latin typeface="標楷體" pitchFamily="65" charset="-120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按：楚、漢相爭的過程中，張良一再勸誡劉邦要擺低姿態。劉邦 戒急用忍，終成帝業。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張良</a:t>
            </a:r>
          </a:p>
        </p:txBody>
      </p:sp>
      <p:pic>
        <p:nvPicPr>
          <p:cNvPr id="29798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713788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世家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　　有一半以上記述春秋、戰國時期各諸侯國興衰存亡的歷史，破例處有二：將孔子、陳涉列入</a:t>
            </a: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世家</a:t>
            </a: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，分別肯定孔子在教育文化上的貢獻，和陳涉推翻暴秦的功業。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5.</a:t>
            </a:r>
            <a:r>
              <a:rPr lang="zh-TW" altLang="en-US" sz="3100" dirty="0" smtClean="0">
                <a:solidFill>
                  <a:schemeClr val="tx1"/>
                </a:solidFill>
              </a:rPr>
              <a:t>列傳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100" dirty="0" smtClean="0">
                <a:solidFill>
                  <a:schemeClr val="tx1"/>
                </a:solidFill>
              </a:rPr>
              <a:t>　　為司馬遷首創。七十卷中皆人物傳記，專記歷史上的重要人物，尤其是秦、漢時期活躍在政治、經濟、軍事、文化等領域的社會各階層代表。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1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8089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矩形 6"/>
          <p:cNvSpPr>
            <a:spLocks noChangeArrowheads="1"/>
          </p:cNvSpPr>
          <p:nvPr/>
        </p:nvSpPr>
        <p:spPr bwMode="auto">
          <a:xfrm>
            <a:off x="179388" y="1000125"/>
            <a:ext cx="885666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范增</a:t>
            </a:r>
            <a:r>
              <a:rPr lang="en-US" altLang="zh-TW">
                <a:latin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</a:rPr>
              <a:t>西元前二七七～前二○四年</a:t>
            </a:r>
            <a:r>
              <a:rPr lang="en-US" altLang="zh-TW">
                <a:latin typeface="標楷體" pitchFamily="65" charset="-120"/>
              </a:rPr>
              <a:t>)</a:t>
            </a:r>
            <a:r>
              <a:rPr lang="zh-TW" altLang="en-US">
                <a:latin typeface="標楷體" pitchFamily="65" charset="-120"/>
              </a:rPr>
              <a:t>，秦、漢間居鄛（今安徽省巢湖市）人。秦末群雄起義時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年已七十的范增說服楚將後裔項梁立楚王族之後為楚王，打起楚國旗幟，起兵反秦。范增認為六國中，楚國最具潛在反抗實力，因為楚人對秦的怨恨極深。如果項梁立楚王，號召反秦，楚人必爭相歸附。他舉出楚國陰陽家學者南公的話：「楚雖三戶（「三戶」乃楚國滅亡前最有勢力的昭、屈、景氏，三大貴族），亡秦必楚」，以激勵項梁，起兵反秦。秦軍圍鉅鹿，楚懷王派宋義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、項羽等救趙，以范增為末將。後歸項羽，為其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范增</a:t>
            </a:r>
          </a:p>
        </p:txBody>
      </p:sp>
      <p:pic>
        <p:nvPicPr>
          <p:cNvPr id="29901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矩形 6"/>
          <p:cNvSpPr>
            <a:spLocks noChangeArrowheads="1"/>
          </p:cNvSpPr>
          <p:nvPr/>
        </p:nvSpPr>
        <p:spPr bwMode="auto">
          <a:xfrm>
            <a:off x="250825" y="981075"/>
            <a:ext cx="88566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主要謀士，被尊為「亞父」。劉邦聽從張良的策劃，與秦父老約法三章，秋毫無犯，非常得秦人民心。范增看出情勢不妙，勸項羽速殺劉邦，但是項羽在鴻門宴上的優柔寡斷，以及項伯的壞事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，實令范增為之氣結。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項羽後來分封諸侯，自立為西楚霸王，背約把關中三秦之地，分封給秦降將──章邯、司馬欣、董翳；而把巴、蜀、漢中未開發之地給了劉邦，封為漢王，以搪塞當初起兵時在楚懷王面前的約定──「先入關中者王之」。劉邦軍隊先入關中，卻不得封王關中，反讓秦降將分得其地，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范增</a:t>
            </a:r>
          </a:p>
        </p:txBody>
      </p:sp>
      <p:pic>
        <p:nvPicPr>
          <p:cNvPr id="30003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矩形 6"/>
          <p:cNvSpPr>
            <a:spLocks noChangeArrowheads="1"/>
          </p:cNvSpPr>
          <p:nvPr/>
        </p:nvSpPr>
        <p:spPr bwMode="auto">
          <a:xfrm>
            <a:off x="250825" y="1052513"/>
            <a:ext cx="8856663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而所得到的竟是秦時用來放逐罪犯的貧瘠之地，劉邦等人心中的怨懟可想而知。這是范增獻的計策，有意屈辱劉邦，使其氣餒退怯。然而蕭何、張良等人，眼光遠大，力勸劉邦去漢中就國，張良還獻策燒棧道，表示永無北歸之意，以杜絕項羽的疑心。范增在項羽面前處處描摹劉邦為一野心家，而張良卻偏偏將劉邦塑造成馴順聽命的諸侯，以解除項羽的戒心，使范增無所施其計謀。楚、漢之爭，其可視為是范增和張良的鬥智競賽，最後證明這場競賽的勝利者是張良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范增</a:t>
            </a:r>
          </a:p>
        </p:txBody>
      </p:sp>
      <p:pic>
        <p:nvPicPr>
          <p:cNvPr id="30106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矩形 6"/>
          <p:cNvSpPr>
            <a:spLocks noChangeArrowheads="1"/>
          </p:cNvSpPr>
          <p:nvPr/>
        </p:nvSpPr>
        <p:spPr bwMode="auto">
          <a:xfrm>
            <a:off x="250825" y="765175"/>
            <a:ext cx="8856663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劉、項對峙滎陽時，劉邦曾向項羽乞和；范增力諫不可，認為滅漢乃旦夕間事，不可使功敗垂成。劉邦乃用陳平反間之計，在楚營中花大把黃金，散布范增與漢王有勾結的謠言；還導演了一幕在漢營中怠慢項羽使者，而優待范增使者的戲碼，意欲離間范增和項羽。項羽一氣之下，剝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奪范增權柄，范增只得離開項羽，最後落得途中疽發而死。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蘇軾在</a:t>
            </a:r>
            <a:r>
              <a:rPr lang="en-US" altLang="zh-TW">
                <a:latin typeface="標楷體" pitchFamily="65" charset="-120"/>
              </a:rPr>
              <a:t>〈</a:t>
            </a:r>
            <a:r>
              <a:rPr lang="zh-TW" altLang="en-US">
                <a:latin typeface="標楷體" pitchFamily="65" charset="-120"/>
              </a:rPr>
              <a:t>范增論</a:t>
            </a:r>
            <a:r>
              <a:rPr lang="en-US" altLang="zh-TW">
                <a:latin typeface="標楷體" pitchFamily="65" charset="-120"/>
              </a:rPr>
              <a:t>〉</a:t>
            </a:r>
            <a:r>
              <a:rPr lang="zh-TW" altLang="en-US">
                <a:latin typeface="標楷體" pitchFamily="65" charset="-120"/>
              </a:rPr>
              <a:t>中論范增離開項羽不得其時，有依附項羽謀取爵祿的嫌疑，但他仍可算是非常傑出的人才。</a:t>
            </a: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042988" y="-100013"/>
            <a:ext cx="741680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范增</a:t>
            </a:r>
          </a:p>
        </p:txBody>
      </p:sp>
      <p:pic>
        <p:nvPicPr>
          <p:cNvPr id="30208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矩形 6"/>
          <p:cNvSpPr>
            <a:spLocks noChangeArrowheads="1"/>
          </p:cNvSpPr>
          <p:nvPr/>
        </p:nvSpPr>
        <p:spPr bwMode="auto">
          <a:xfrm>
            <a:off x="250825" y="908050"/>
            <a:ext cx="88566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    樊噲（西元前？～前一八九年），秦、漢間沛（今屬江蘇省沛縣）人，少以屠狗為業。秦末為劉邦部將，以軍功封賢成君。入咸陽滅秦後，與張良勸劉邦勿貪享受，應封閉宮室府庫。漢初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，隨劉邦擊破臧荼、陳豨和韓信的叛亂，任左丞相，封舞陽侯。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    漢朝建立後，有一次劉邦臥病宮中，不理政事，拒見任何大臣。群臣都不敢入宮。過了十幾天，樊噲帶頭排闥闖入宮中，見劉邦正靠在一個宦官的身上休息，因而流淚諫道：「始陛下與臣等起豐沛，定天下，何其壯也！今天下已定，又</a:t>
            </a: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樊噲</a:t>
            </a:r>
          </a:p>
        </p:txBody>
      </p:sp>
      <p:pic>
        <p:nvPicPr>
          <p:cNvPr id="303108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矩形 6"/>
          <p:cNvSpPr>
            <a:spLocks noChangeArrowheads="1"/>
          </p:cNvSpPr>
          <p:nvPr/>
        </p:nvSpPr>
        <p:spPr bwMode="auto">
          <a:xfrm>
            <a:off x="250825" y="1052513"/>
            <a:ext cx="88566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何憊也！且陛下病甚，大臣震恐，不見臣等計事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，顧獨與一宦者絕乎？且陛下獨不見趙高之事乎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？」劉邦警悟，霍然而起，重理政事。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    其妻呂須為呂后妹，因得呂后信任。劉邦晚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年病重時，樊噲正在燕國（今河北省北部、遼寧省西端）平定盧綰之叛，有人在劉邦面前進讒言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，誣其與呂后結為黨羽，欲誅劉邦愛妾戚姬等。劉邦大怒，命陳平於軍中誅樊噲。陳平懼怕呂后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，將樊噲裝入囚車押往長安。至長安，劉邦已病逝，呂后釋放樊噲，恢復其爵邑。</a:t>
            </a: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042988" y="-69850"/>
            <a:ext cx="741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樊噲</a:t>
            </a:r>
          </a:p>
        </p:txBody>
      </p:sp>
      <p:pic>
        <p:nvPicPr>
          <p:cNvPr id="304132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4"/>
          <p:cNvSpPr txBox="1">
            <a:spLocks noChangeArrowheads="1"/>
          </p:cNvSpPr>
          <p:nvPr/>
        </p:nvSpPr>
        <p:spPr bwMode="auto">
          <a:xfrm>
            <a:off x="1258888" y="2420938"/>
            <a:ext cx="7200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600" b="1">
                <a:latin typeface="標楷體" pitchFamily="65" charset="-120"/>
              </a:rPr>
              <a:t>十、網路資源</a:t>
            </a:r>
          </a:p>
        </p:txBody>
      </p:sp>
      <p:pic>
        <p:nvPicPr>
          <p:cNvPr id="305155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468313" y="1052513"/>
            <a:ext cx="8407400" cy="4824412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73050" eaLnBrk="1" hangingPunct="1">
              <a:spcBef>
                <a:spcPts val="575"/>
              </a:spcBef>
              <a:buFont typeface="Wingdings 2" pitchFamily="18" charset="2"/>
              <a:buNone/>
              <a:defRPr/>
            </a:pPr>
            <a:endParaRPr lang="en-US" altLang="zh-TW" sz="28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defRPr/>
            </a:pPr>
            <a:r>
              <a:rPr lang="zh-TW" altLang="en-US" sz="2800" smtClean="0">
                <a:solidFill>
                  <a:schemeClr val="bg2"/>
                </a:solidFill>
                <a:hlinkClick r:id="rId3"/>
              </a:rPr>
              <a:t>司馬遷與「史記」</a:t>
            </a:r>
            <a:endParaRPr lang="en-US" altLang="zh-TW" sz="28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defRPr/>
            </a:pPr>
            <a:endParaRPr lang="zh-TW" altLang="en-US" sz="28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defRPr/>
            </a:pPr>
            <a:r>
              <a:rPr lang="zh-TW" altLang="en-US" sz="2800" smtClean="0">
                <a:solidFill>
                  <a:schemeClr val="bg2"/>
                </a:solidFill>
                <a:hlinkClick r:id="rId4"/>
              </a:rPr>
              <a:t>國文學科中心</a:t>
            </a:r>
            <a:r>
              <a:rPr lang="en-US" altLang="zh-TW" sz="2800" smtClean="0">
                <a:solidFill>
                  <a:schemeClr val="bg2"/>
                </a:solidFill>
                <a:hlinkClick r:id="rId4"/>
              </a:rPr>
              <a:t>——</a:t>
            </a:r>
            <a:r>
              <a:rPr lang="zh-TW" altLang="en-US" sz="2800" smtClean="0">
                <a:solidFill>
                  <a:schemeClr val="bg2"/>
                </a:solidFill>
                <a:hlinkClick r:id="rId4"/>
              </a:rPr>
              <a:t>文言文語文互動區</a:t>
            </a:r>
            <a:r>
              <a:rPr lang="en-US" altLang="zh-TW" sz="2800" smtClean="0">
                <a:solidFill>
                  <a:schemeClr val="bg2"/>
                </a:solidFill>
                <a:hlinkClick r:id="rId4"/>
              </a:rPr>
              <a:t>——</a:t>
            </a:r>
            <a:r>
              <a:rPr lang="zh-TW" altLang="en-US" sz="2800" smtClean="0">
                <a:solidFill>
                  <a:schemeClr val="bg2"/>
                </a:solidFill>
                <a:hlinkClick r:id="rId4"/>
              </a:rPr>
              <a:t>心得分享區</a:t>
            </a:r>
            <a:r>
              <a:rPr lang="en-US" altLang="zh-TW" sz="2800" smtClean="0">
                <a:solidFill>
                  <a:schemeClr val="bg2"/>
                </a:solidFill>
                <a:hlinkClick r:id="rId4"/>
              </a:rPr>
              <a:t>——</a:t>
            </a:r>
            <a:r>
              <a:rPr lang="zh-TW" altLang="en-US" sz="2800" smtClean="0">
                <a:solidFill>
                  <a:schemeClr val="bg2"/>
                </a:solidFill>
                <a:hlinkClick r:id="rId4"/>
              </a:rPr>
              <a:t>與司馬遷共遊鴻門宴</a:t>
            </a:r>
            <a:endParaRPr lang="zh-TW" altLang="en-US" sz="28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defRPr/>
            </a:pPr>
            <a:endParaRPr lang="en-US" altLang="zh-TW" sz="2800" smtClean="0">
              <a:solidFill>
                <a:schemeClr val="bg2"/>
              </a:solidFill>
            </a:endParaRPr>
          </a:p>
          <a:p>
            <a:pPr indent="-273050" eaLnBrk="1" hangingPunct="1">
              <a:spcBef>
                <a:spcPts val="575"/>
              </a:spcBef>
              <a:buFont typeface="Wingdings 2" pitchFamily="18" charset="2"/>
              <a:buChar char=""/>
              <a:defRPr/>
            </a:pPr>
            <a:endParaRPr lang="zh-TW" altLang="en-US" smtClean="0"/>
          </a:p>
        </p:txBody>
      </p:sp>
      <p:pic>
        <p:nvPicPr>
          <p:cNvPr id="306179" name="Picture 5" descr="下ICON-回主目錄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71438" y="765175"/>
            <a:ext cx="8893175" cy="5761038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100" dirty="0" smtClean="0">
                <a:solidFill>
                  <a:schemeClr val="tx1"/>
                </a:solidFill>
              </a:rPr>
              <a:t>         做為史學及文學的經典名著，</a:t>
            </a:r>
            <a:r>
              <a:rPr lang="en-US" altLang="zh-TW" sz="3100" dirty="0" smtClean="0">
                <a:solidFill>
                  <a:schemeClr val="tx1"/>
                </a:solidFill>
              </a:rPr>
              <a:t>《</a:t>
            </a:r>
            <a:r>
              <a:rPr lang="zh-TW" altLang="en-US" sz="3100" dirty="0" smtClean="0">
                <a:solidFill>
                  <a:schemeClr val="tx1"/>
                </a:solidFill>
              </a:rPr>
              <a:t>史記</a:t>
            </a:r>
            <a:r>
              <a:rPr lang="en-US" altLang="zh-TW" sz="3100" dirty="0" smtClean="0">
                <a:solidFill>
                  <a:schemeClr val="tx1"/>
                </a:solidFill>
              </a:rPr>
              <a:t>》</a:t>
            </a:r>
            <a:r>
              <a:rPr lang="zh-TW" altLang="en-US" sz="3100" dirty="0" smtClean="0">
                <a:solidFill>
                  <a:schemeClr val="tx1"/>
                </a:solidFill>
              </a:rPr>
              <a:t>記述了千年來的歷史、政治、典制、文化、思想等豐富內容，近代名家魯迅即以「史家之絕唱，無韻之</a:t>
            </a:r>
            <a:r>
              <a:rPr lang="en-US" altLang="zh-TW" sz="3100" dirty="0" smtClean="0">
                <a:solidFill>
                  <a:schemeClr val="tx1"/>
                </a:solidFill>
              </a:rPr>
              <a:t>〈</a:t>
            </a:r>
            <a:r>
              <a:rPr lang="zh-TW" altLang="en-US" sz="3100" dirty="0" smtClean="0">
                <a:solidFill>
                  <a:schemeClr val="tx1"/>
                </a:solidFill>
              </a:rPr>
              <a:t>離騷</a:t>
            </a:r>
            <a:r>
              <a:rPr lang="en-US" altLang="zh-TW" sz="3100" dirty="0" smtClean="0">
                <a:solidFill>
                  <a:schemeClr val="tx1"/>
                </a:solidFill>
              </a:rPr>
              <a:t>〉</a:t>
            </a:r>
            <a:r>
              <a:rPr lang="zh-TW" altLang="en-US" sz="3100" dirty="0" smtClean="0">
                <a:solidFill>
                  <a:schemeClr val="tx1"/>
                </a:solidFill>
              </a:rPr>
              <a:t>」推崇它在史學與文學的獨特價值。就文學的高度成就而言，</a:t>
            </a:r>
            <a:r>
              <a:rPr lang="en-US" altLang="zh-TW" sz="3100" dirty="0" smtClean="0">
                <a:solidFill>
                  <a:schemeClr val="tx1"/>
                </a:solidFill>
              </a:rPr>
              <a:t>《</a:t>
            </a:r>
            <a:r>
              <a:rPr lang="zh-TW" altLang="en-US" sz="3100" dirty="0" smtClean="0">
                <a:solidFill>
                  <a:schemeClr val="tx1"/>
                </a:solidFill>
              </a:rPr>
              <a:t>史記</a:t>
            </a:r>
            <a:r>
              <a:rPr lang="en-US" altLang="zh-TW" sz="3100" dirty="0" smtClean="0">
                <a:solidFill>
                  <a:schemeClr val="tx1"/>
                </a:solidFill>
              </a:rPr>
              <a:t>》</a:t>
            </a:r>
            <a:r>
              <a:rPr lang="zh-TW" altLang="en-US" sz="3100" dirty="0" smtClean="0">
                <a:solidFill>
                  <a:schemeClr val="tx1"/>
                </a:solidFill>
              </a:rPr>
              <a:t>對人物的描寫尤為突出。由於司馬遷首創紀傳體，為中國正史之祖，因此後人尊稱司馬遷為「史聖」。而</a:t>
            </a:r>
            <a:r>
              <a:rPr lang="en-US" altLang="zh-TW" sz="3100" dirty="0" smtClean="0">
                <a:solidFill>
                  <a:schemeClr val="tx1"/>
                </a:solidFill>
              </a:rPr>
              <a:t>《</a:t>
            </a:r>
            <a:r>
              <a:rPr lang="zh-TW" altLang="en-US" sz="3100" dirty="0" smtClean="0">
                <a:solidFill>
                  <a:schemeClr val="tx1"/>
                </a:solidFill>
              </a:rPr>
              <a:t>史記</a:t>
            </a:r>
            <a:r>
              <a:rPr lang="en-US" altLang="zh-TW" sz="3100" dirty="0" smtClean="0">
                <a:solidFill>
                  <a:schemeClr val="tx1"/>
                </a:solidFill>
              </a:rPr>
              <a:t>》</a:t>
            </a:r>
            <a:r>
              <a:rPr lang="zh-TW" altLang="en-US" sz="3100" dirty="0" smtClean="0">
                <a:solidFill>
                  <a:schemeClr val="tx1"/>
                </a:solidFill>
              </a:rPr>
              <a:t>中的</a:t>
            </a:r>
            <a:r>
              <a:rPr lang="en-US" altLang="zh-TW" sz="3100" dirty="0" smtClean="0">
                <a:solidFill>
                  <a:schemeClr val="tx1"/>
                </a:solidFill>
              </a:rPr>
              <a:t>〈</a:t>
            </a:r>
            <a:r>
              <a:rPr lang="zh-TW" altLang="en-US" sz="3100" dirty="0" smtClean="0">
                <a:solidFill>
                  <a:schemeClr val="tx1"/>
                </a:solidFill>
              </a:rPr>
              <a:t>列傳</a:t>
            </a:r>
            <a:r>
              <a:rPr lang="en-US" altLang="zh-TW" sz="3100" dirty="0" smtClean="0">
                <a:solidFill>
                  <a:schemeClr val="tx1"/>
                </a:solidFill>
              </a:rPr>
              <a:t>〉</a:t>
            </a:r>
            <a:r>
              <a:rPr lang="zh-TW" altLang="en-US" sz="3100" dirty="0" smtClean="0">
                <a:solidFill>
                  <a:schemeClr val="tx1"/>
                </a:solidFill>
              </a:rPr>
              <a:t>，將行事風格獨特的酷吏、滑稽、佞幸等人物一一分類作傳，使得歷史中的人物，呈現鮮活的面貌，無所遁形。連下層社會的市井之人，如游俠郭解和刺客荊軻，也躍然紙上。</a:t>
            </a:r>
          </a:p>
        </p:txBody>
      </p:sp>
      <p:pic>
        <p:nvPicPr>
          <p:cNvPr id="8192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804275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三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「史記」的創作特色</a:t>
            </a:r>
            <a:endParaRPr lang="zh-TW" altLang="en-US" sz="3200" dirty="0" smtClean="0"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</a:rPr>
              <a:t>　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「多元的人物描寫藝術」對後代小說人物描寫影響很大，其技巧分別敘述如下：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10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100" dirty="0" smtClean="0">
                <a:solidFill>
                  <a:schemeClr val="tx1"/>
                </a:solidFill>
                <a:latin typeface="標楷體" pitchFamily="65" charset="-120"/>
              </a:rPr>
              <a:t>1.</a:t>
            </a:r>
            <a:r>
              <a:rPr lang="zh-TW" altLang="en-US" sz="3100" dirty="0" smtClean="0">
                <a:solidFill>
                  <a:schemeClr val="tx1"/>
                </a:solidFill>
                <a:latin typeface="標楷體" pitchFamily="65" charset="-120"/>
              </a:rPr>
              <a:t>善於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在激烈的矛盾衝突中刻劃人物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項羽歷來被認為是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中最為鮮明豐滿的文學形象。司馬遷飽含對項羽的同情、惋惜和批判，以複雜而又充沛的感情，選取他一生三件大事件：鉅鹿之戰、鴻門宴、垓下之圍，詳細的描寫。</a:t>
            </a:r>
          </a:p>
        </p:txBody>
      </p:sp>
      <p:pic>
        <p:nvPicPr>
          <p:cNvPr id="8294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34925" y="908050"/>
            <a:ext cx="9036050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「鉅鹿之戰」項羽奮然而起，殺宋義，過漳水，破釜沉舟，決一死戰，以壓倒一切的英雄氣概，掃蕩了大秦王朝，奪取了輝煌勝利，顯現項羽英勇善戰的氣魄。「鴻門宴」在觥籌交錯之中，拉開楚、漢鬥爭的序幕，這場酒肉之宴刻劃項羽驕傲自大、目光短淺、輕信奉承的性格特徵。「垓下之圍」項羽自刎烏江，突出他慷慨悲壯的形象。由鉅鹿到鴻門再至垓下，三個場面，三個故事，既獨立成章，又融合無間，把一個叱吒風雲的項羽，放在矛盾衝突的焦點上刻劃得有血有肉</a:t>
            </a:r>
            <a:r>
              <a:rPr lang="zh-TW" altLang="en-US" sz="3200" dirty="0" smtClean="0">
                <a:solidFill>
                  <a:schemeClr val="tx1"/>
                </a:solidFill>
              </a:rPr>
              <a:t>，躍然紙上。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8397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07950" y="909638"/>
            <a:ext cx="9001125" cy="54387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使用個性化的語言表現人物的性格特徵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張儀列傳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中，司馬遷寫張儀遊說楚國，沒有成功，反被誣為盜賊，挨了一頓痛打。回家之後，他與妻子有一段風趣的對話：「其妻曰：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嘻！子毋讀書遊說，安得此辱乎？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張儀謂其妻曰：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視吾舌尚在否？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其妻笑曰：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舌在也。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儀曰：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足矣！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』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」極簡約、極鮮明的幾句對話，既生動傳達出張儀夫妻之間的親密情誼，又表現了張儀頑強不屈的性格和憑口舌遊說的自信心理。</a:t>
            </a:r>
          </a:p>
        </p:txBody>
      </p:sp>
      <p:pic>
        <p:nvPicPr>
          <p:cNvPr id="8499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981075"/>
            <a:ext cx="8785225" cy="51117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渲染環境氣氛，突出人物形象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刺客列傳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寫荊軻離燕往秦、刺殺秦王，燕太子丹送行至易水，構成這個場面的所有景物，都給人一種悲涼之感：蕭颯的秋風，茫茫的秋水，送行者的白衣，低沉婉轉的筑樂，加之荊軻自己作歌，歌詞又是那樣豪放悲壯，推波助瀾，荊軻壯士的氣質、性格和形象，栩栩如生。</a:t>
            </a:r>
          </a:p>
        </p:txBody>
      </p:sp>
      <p:pic>
        <p:nvPicPr>
          <p:cNvPr id="86019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/>
          </p:cNvSpPr>
          <p:nvPr/>
        </p:nvSpPr>
        <p:spPr bwMode="auto">
          <a:xfrm>
            <a:off x="395288" y="-26988"/>
            <a:ext cx="8229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影片欣賞</a:t>
            </a:r>
            <a:endParaRPr lang="en-US" altLang="zh-TW" sz="4400" b="1">
              <a:solidFill>
                <a:schemeClr val="bg1"/>
              </a:solidFill>
              <a:latin typeface="標楷體" pitchFamily="65" charset="-120"/>
            </a:endParaRPr>
          </a:p>
        </p:txBody>
      </p:sp>
      <p:pic>
        <p:nvPicPr>
          <p:cNvPr id="59395" name="Picture 3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0213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7199313" y="4437063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>
                <a:latin typeface="Arial" charset="0"/>
                <a:ea typeface="新細明體" charset="-120"/>
              </a:rPr>
              <a:t>建議使用</a:t>
            </a:r>
            <a:r>
              <a:rPr lang="en-US" altLang="zh-TW" sz="1200">
                <a:latin typeface="Arial" charset="0"/>
                <a:ea typeface="新細明體" charset="-120"/>
              </a:rPr>
              <a:t>Google Chrome </a:t>
            </a:r>
            <a:r>
              <a:rPr lang="zh-TW" altLang="en-US" sz="1200">
                <a:latin typeface="Arial" charset="0"/>
                <a:ea typeface="新細明體" charset="-120"/>
              </a:rPr>
              <a:t>瀏覽器播放</a:t>
            </a:r>
            <a:endParaRPr lang="zh-TW" altLang="en-US" sz="1800">
              <a:latin typeface="Franklin Gothic Medium" pitchFamily="34" charset="0"/>
              <a:ea typeface="新細明體" charset="-120"/>
            </a:endParaRPr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5151438" y="2266950"/>
            <a:ext cx="33131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800" b="1">
                <a:latin typeface="Calibri" pitchFamily="34" charset="0"/>
              </a:rPr>
              <a:t>胡彥斌</a:t>
            </a:r>
            <a:r>
              <a:rPr kumimoji="0" lang="en-US" altLang="zh-TW" sz="2800" b="1">
                <a:latin typeface="Calibri" pitchFamily="34" charset="0"/>
              </a:rPr>
              <a:t>〈</a:t>
            </a:r>
            <a:r>
              <a:rPr kumimoji="0" lang="zh-TW" altLang="en-US" sz="2800" b="1">
                <a:latin typeface="Calibri" pitchFamily="34" charset="0"/>
              </a:rPr>
              <a:t>鴻門宴</a:t>
            </a:r>
            <a:r>
              <a:rPr kumimoji="0" lang="en-US" altLang="zh-TW" sz="2800" b="1">
                <a:latin typeface="Calibri" pitchFamily="34" charset="0"/>
              </a:rPr>
              <a:t>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 sz="2800" b="1">
              <a:latin typeface="Calibri" pitchFamily="34" charset="0"/>
            </a:endParaRPr>
          </a:p>
        </p:txBody>
      </p:sp>
      <p:pic>
        <p:nvPicPr>
          <p:cNvPr id="59398" name="Picture 11" descr="影片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16113"/>
            <a:ext cx="9350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5156200" y="1193800"/>
            <a:ext cx="4095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zh-TW" sz="2800" b="1">
                <a:latin typeface="Calibri" pitchFamily="34" charset="0"/>
              </a:rPr>
              <a:t>《</a:t>
            </a:r>
            <a:r>
              <a:rPr kumimoji="0" lang="zh-TW" altLang="en-US" sz="2800" b="1">
                <a:latin typeface="Calibri" pitchFamily="34" charset="0"/>
              </a:rPr>
              <a:t>楚漢傳奇──鴻門宴</a:t>
            </a:r>
            <a:r>
              <a:rPr kumimoji="0" lang="en-US" altLang="zh-TW" sz="2800" b="1">
                <a:latin typeface="Calibri" pitchFamily="34" charset="0"/>
              </a:rPr>
              <a:t>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kumimoji="0" lang="en-US" altLang="zh-TW" sz="2800" b="1">
              <a:latin typeface="Calibri" pitchFamily="34" charset="0"/>
            </a:endParaRPr>
          </a:p>
        </p:txBody>
      </p:sp>
      <p:pic>
        <p:nvPicPr>
          <p:cNvPr id="59400" name="Picture 13" descr="影片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908050"/>
            <a:ext cx="9350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4" descr="744003_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032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Rectangle 11"/>
          <p:cNvSpPr>
            <a:spLocks noChangeArrowheads="1"/>
          </p:cNvSpPr>
          <p:nvPr/>
        </p:nvSpPr>
        <p:spPr bwMode="auto">
          <a:xfrm>
            <a:off x="5076825" y="3213100"/>
            <a:ext cx="4105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SzPct val="50000"/>
              <a:buFont typeface="Wingdings" pitchFamily="2" charset="2"/>
              <a:buNone/>
            </a:pPr>
            <a:r>
              <a:rPr lang="zh-TW" altLang="en-US" sz="2800" b="1">
                <a:solidFill>
                  <a:srgbClr val="000000"/>
                </a:solidFill>
                <a:latin typeface="Arial" charset="0"/>
              </a:rPr>
              <a:t>翰林吧作者動畫─司馬遷</a:t>
            </a:r>
          </a:p>
        </p:txBody>
      </p:sp>
      <p:pic>
        <p:nvPicPr>
          <p:cNvPr id="59403" name="Picture 10" descr="立體ICON-動畫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36875"/>
            <a:ext cx="9318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620713"/>
            <a:ext cx="8858250" cy="59499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善於汲取民間語彙、歌謠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司馬遷還汲取民間口語、諺語和歌謠，以表現人物性格，增強形象的真實性。如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李將軍列傳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引用諺語：「桃李不言，下自成蹊。」來表彰李廣的木訥少言，受人尊敬。又如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淮南衡山列傳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引用民謠：「一尺布，尚可縫；一斗粟，尚可舂。兄弟二人不能相容。」來諷刺漢文帝與諸王兄弟之間的傾軋。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（參考資料：何世華著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史記美學論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，臺北水牛圖書出版事業有限公司；鄭樑生編譯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司馬遷的世界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──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司馬遷的一生與史記的世界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，臺北志文出版社；周先民著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司馬遷的史傳文學世界</a:t>
            </a:r>
            <a:r>
              <a:rPr lang="en-US" altLang="zh-TW" sz="23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2300" dirty="0" smtClean="0">
                <a:solidFill>
                  <a:schemeClr val="tx1"/>
                </a:solidFill>
                <a:latin typeface="標楷體" pitchFamily="65" charset="-120"/>
              </a:rPr>
              <a:t>，臺北文津出版社有限公司）</a:t>
            </a:r>
          </a:p>
        </p:txBody>
      </p:sp>
      <p:pic>
        <p:nvPicPr>
          <p:cNvPr id="87043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79388" y="839788"/>
            <a:ext cx="8785225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Franklin Gothic Medium" pitchFamily="34" charset="0"/>
              </a:rPr>
              <a:t> 不以成敗論英雄（項羽列於</a:t>
            </a:r>
            <a:r>
              <a:rPr lang="en-US" altLang="zh-TW" b="1">
                <a:latin typeface="Franklin Gothic Medium" pitchFamily="34" charset="0"/>
              </a:rPr>
              <a:t>《</a:t>
            </a:r>
            <a:r>
              <a:rPr lang="zh-TW" altLang="en-US" b="1">
                <a:latin typeface="Franklin Gothic Medium" pitchFamily="34" charset="0"/>
              </a:rPr>
              <a:t>史記</a:t>
            </a:r>
            <a:r>
              <a:rPr lang="en-US" altLang="zh-TW" b="1">
                <a:latin typeface="Franklin Gothic Medium" pitchFamily="34" charset="0"/>
              </a:rPr>
              <a:t>》</a:t>
            </a:r>
            <a:r>
              <a:rPr lang="zh-TW" altLang="en-US" b="1">
                <a:latin typeface="Franklin Gothic Medium" pitchFamily="34" charset="0"/>
              </a:rPr>
              <a:t>「本紀」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b="1">
                <a:latin typeface="Franklin Gothic Medium" pitchFamily="34" charset="0"/>
              </a:rPr>
              <a:t>    之因）：</a:t>
            </a:r>
            <a:r>
              <a:rPr lang="zh-TW" altLang="en-US">
                <a:latin typeface="Franklin Gothic Medium" pitchFamily="34" charset="0"/>
              </a:rPr>
              <a:t>項羽既未得天下，亦未成就帝業，太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史公卻為之立「本紀」，因而古人責其「自亂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體例」。如唐代史學家司馬貞就對司馬遷的做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法不以為然，其</a:t>
            </a:r>
            <a:r>
              <a:rPr lang="en-US" altLang="zh-TW">
                <a:latin typeface="Franklin Gothic Medium" pitchFamily="34" charset="0"/>
              </a:rPr>
              <a:t>《</a:t>
            </a:r>
            <a:r>
              <a:rPr lang="zh-TW" altLang="en-US">
                <a:latin typeface="Franklin Gothic Medium" pitchFamily="34" charset="0"/>
              </a:rPr>
              <a:t>史記</a:t>
            </a:r>
            <a:r>
              <a:rPr lang="zh-TW" altLang="en-US">
                <a:solidFill>
                  <a:srgbClr val="000000"/>
                </a:solidFill>
                <a:latin typeface="Franklin Gothic Medium" pitchFamily="34" charset="0"/>
              </a:rPr>
              <a:t>．</a:t>
            </a:r>
            <a:r>
              <a:rPr lang="zh-TW" altLang="en-US">
                <a:latin typeface="Franklin Gothic Medium" pitchFamily="34" charset="0"/>
              </a:rPr>
              <a:t>索隱</a:t>
            </a:r>
            <a:r>
              <a:rPr lang="en-US" altLang="zh-TW">
                <a:latin typeface="Franklin Gothic Medium" pitchFamily="34" charset="0"/>
              </a:rPr>
              <a:t>》</a:t>
            </a:r>
            <a:r>
              <a:rPr lang="zh-TW" altLang="en-US">
                <a:latin typeface="Franklin Gothic Medium" pitchFamily="34" charset="0"/>
              </a:rPr>
              <a:t>曰：「項羽崛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起，爭雄一朝，假號西楚，竟未踐天子之位，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而身首別離，斯亦不可稱</a:t>
            </a:r>
            <a:r>
              <a:rPr lang="en-US" altLang="zh-TW">
                <a:latin typeface="Franklin Gothic Medium" pitchFamily="34" charset="0"/>
              </a:rPr>
              <a:t>〈</a:t>
            </a:r>
            <a:r>
              <a:rPr lang="zh-TW" altLang="en-US">
                <a:latin typeface="Franklin Gothic Medium" pitchFamily="34" charset="0"/>
              </a:rPr>
              <a:t>本紀</a:t>
            </a:r>
            <a:r>
              <a:rPr lang="en-US" altLang="zh-TW">
                <a:latin typeface="Franklin Gothic Medium" pitchFamily="34" charset="0"/>
              </a:rPr>
              <a:t>〉</a:t>
            </a:r>
            <a:r>
              <a:rPr lang="zh-TW" altLang="en-US">
                <a:latin typeface="Franklin Gothic Medium" pitchFamily="34" charset="0"/>
              </a:rPr>
              <a:t>，宜降為</a:t>
            </a:r>
            <a:r>
              <a:rPr lang="en-US" altLang="zh-TW">
                <a:latin typeface="Franklin Gothic Medium" pitchFamily="34" charset="0"/>
              </a:rPr>
              <a:t>〈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世家</a:t>
            </a:r>
            <a:r>
              <a:rPr lang="en-US" altLang="zh-TW">
                <a:latin typeface="Franklin Gothic Medium" pitchFamily="34" charset="0"/>
              </a:rPr>
              <a:t>〉</a:t>
            </a:r>
            <a:r>
              <a:rPr lang="zh-TW" altLang="en-US">
                <a:latin typeface="Franklin Gothic Medium" pitchFamily="34" charset="0"/>
              </a:rPr>
              <a:t>。」在一般史家眼裡，項羽並未稱帝</a:t>
            </a:r>
            <a:r>
              <a:rPr lang="zh-TW" altLang="en-US"/>
              <a:t>似</a:t>
            </a:r>
            <a:endParaRPr lang="zh-TW" altLang="en-US">
              <a:latin typeface="Franklin Gothic Medium" pitchFamily="34" charset="0"/>
            </a:endParaRP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</a:t>
            </a:r>
            <a:r>
              <a:rPr lang="zh-TW" altLang="en-US"/>
              <a:t>乎不能列入</a:t>
            </a:r>
            <a:r>
              <a:rPr lang="en-US" altLang="zh-TW"/>
              <a:t>〈</a:t>
            </a:r>
            <a:r>
              <a:rPr lang="zh-TW" altLang="en-US"/>
              <a:t>本紀</a:t>
            </a:r>
            <a:r>
              <a:rPr lang="en-US" altLang="zh-TW"/>
              <a:t>〉</a:t>
            </a:r>
            <a:r>
              <a:rPr lang="zh-TW" altLang="en-US"/>
              <a:t>中。然而從秦亡到漢高祖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即位為帝（西元前二○六～前二○二年）之間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，是帝位的空白期。</a:t>
            </a:r>
          </a:p>
        </p:txBody>
      </p:sp>
      <p:pic>
        <p:nvPicPr>
          <p:cNvPr id="88068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4963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司馬遷說：「然（項）羽非有尺寸，乘勢起隴畝之中，三年，遂將    五諸侯滅秦，分裂天下而封王侯，政由羽出，號為</a:t>
            </a:r>
            <a:r>
              <a:rPr lang="en-US" altLang="zh-TW">
                <a:latin typeface="Franklin Gothic Medium" pitchFamily="34" charset="0"/>
              </a:rPr>
              <a:t>『</a:t>
            </a:r>
            <a:r>
              <a:rPr lang="zh-TW" altLang="en-US">
                <a:latin typeface="Franklin Gothic Medium" pitchFamily="34" charset="0"/>
              </a:rPr>
              <a:t>霸王</a:t>
            </a:r>
            <a:r>
              <a:rPr lang="en-US" altLang="zh-TW">
                <a:latin typeface="Franklin Gothic Medium" pitchFamily="34" charset="0"/>
              </a:rPr>
              <a:t>』</a:t>
            </a:r>
            <a:r>
              <a:rPr lang="zh-TW" altLang="en-US">
                <a:latin typeface="Franklin Gothic Medium" pitchFamily="34" charset="0"/>
              </a:rPr>
              <a:t>。位雖不終，近古以來未嘗有也。」從這段敘述可知，在秦滅之際，項羽雖無帝王之名，卻掌握了帝王實權，號令天下，若以「成者為王，敗</a:t>
            </a:r>
            <a:r>
              <a:rPr lang="zh-TW" altLang="en-US"/>
              <a:t>者為寇」的觀念抹殺項羽，而以漢王劉邦來填補這段帝位空白，則是名不符實，因為漢王也是項羽所封的。為了名實相符，司馬遷於是採用變例，立</a:t>
            </a:r>
            <a:r>
              <a:rPr lang="en-US" altLang="zh-TW"/>
              <a:t>〈</a:t>
            </a:r>
            <a:r>
              <a:rPr lang="zh-TW" altLang="en-US"/>
              <a:t>項羽本紀</a:t>
            </a:r>
            <a:r>
              <a:rPr lang="en-US" altLang="zh-TW"/>
              <a:t>〉</a:t>
            </a:r>
            <a:r>
              <a:rPr lang="zh-TW" altLang="en-US"/>
              <a:t>，以上繼</a:t>
            </a:r>
            <a:r>
              <a:rPr lang="en-US" altLang="zh-TW"/>
              <a:t>〈</a:t>
            </a:r>
            <a:r>
              <a:rPr lang="zh-TW" altLang="en-US"/>
              <a:t>秦始皇本紀</a:t>
            </a:r>
            <a:r>
              <a:rPr lang="en-US" altLang="zh-TW"/>
              <a:t>〉</a:t>
            </a:r>
            <a:r>
              <a:rPr lang="zh-TW" altLang="en-US"/>
              <a:t>，下開</a:t>
            </a:r>
            <a:r>
              <a:rPr lang="en-US" altLang="zh-TW"/>
              <a:t>〈</a:t>
            </a:r>
            <a:r>
              <a:rPr lang="zh-TW" altLang="en-US"/>
              <a:t>高祖本紀</a:t>
            </a:r>
            <a:r>
              <a:rPr lang="en-US" altLang="zh-TW"/>
              <a:t>〉</a:t>
            </a:r>
            <a:r>
              <a:rPr lang="zh-TW" altLang="en-US"/>
              <a:t>。</a:t>
            </a:r>
          </a:p>
        </p:txBody>
      </p:sp>
      <p:grpSp>
        <p:nvGrpSpPr>
          <p:cNvPr id="89092" name="Group 10"/>
          <p:cNvGrpSpPr>
            <a:grpSpLocks/>
          </p:cNvGrpSpPr>
          <p:nvPr/>
        </p:nvGrpSpPr>
        <p:grpSpPr bwMode="auto">
          <a:xfrm>
            <a:off x="4067175" y="1341438"/>
            <a:ext cx="450850" cy="935037"/>
            <a:chOff x="381" y="2387"/>
            <a:chExt cx="284" cy="589"/>
          </a:xfrm>
        </p:grpSpPr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381" y="2387"/>
              <a:ext cx="231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6C96F4"/>
                  </a:solidFill>
                  <a:latin typeface="Franklin Gothic Medium" pitchFamily="34" charset="0"/>
                </a:rPr>
                <a:t>ㄐㄧㄤ</a:t>
              </a:r>
            </a:p>
          </p:txBody>
        </p:sp>
        <p:pic>
          <p:nvPicPr>
            <p:cNvPr id="89095" name="Picture 7" descr="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" y="256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9093" name="Picture 13" descr="下ICON-回題解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3"/>
          <p:cNvSpPr txBox="1">
            <a:spLocks noChangeArrowheads="1"/>
          </p:cNvSpPr>
          <p:nvPr/>
        </p:nvSpPr>
        <p:spPr bwMode="auto">
          <a:xfrm>
            <a:off x="417513" y="1116013"/>
            <a:ext cx="835183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Arial" charset="0"/>
              </a:rPr>
              <a:t>  </a:t>
            </a:r>
            <a:r>
              <a:rPr lang="zh-TW" altLang="en-US" b="1">
                <a:latin typeface="Franklin Gothic Medium" pitchFamily="34" charset="0"/>
              </a:rPr>
              <a:t>楚懷王：</a:t>
            </a:r>
            <a:r>
              <a:rPr lang="zh-TW" altLang="en-US">
                <a:latin typeface="Franklin Gothic Medium" pitchFamily="34" charset="0"/>
              </a:rPr>
              <a:t>此指戰國楚懷王（熊槐）的孫子熊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心。秦末項梁起義，熊心被擁立為王，仍稱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楚懷王。項羽滅秦後，楚懷王雖被項羽尊為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義帝，卻被迫遷徙長沙。不久，項羽又命人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　將他暗殺。</a:t>
            </a:r>
          </a:p>
        </p:txBody>
      </p:sp>
      <p:pic>
        <p:nvPicPr>
          <p:cNvPr id="90115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403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zh-TW" altLang="en-US" b="1">
                <a:latin typeface="Arial" charset="0"/>
              </a:rPr>
              <a:t>  </a:t>
            </a:r>
            <a:r>
              <a:rPr lang="zh-TW" altLang="en-US" b="1">
                <a:latin typeface="Franklin Gothic Medium" pitchFamily="34" charset="0"/>
              </a:rPr>
              <a:t>王：</a:t>
            </a:r>
            <a:r>
              <a:rPr lang="zh-TW" altLang="en-US">
                <a:latin typeface="Franklin Gothic Medium" pitchFamily="34" charset="0"/>
              </a:rPr>
              <a:t>統治、稱王。</a:t>
            </a:r>
          </a:p>
        </p:txBody>
      </p:sp>
      <p:pic>
        <p:nvPicPr>
          <p:cNvPr id="91139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5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250825" y="981075"/>
            <a:ext cx="8569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zh-TW" altLang="en-US" b="1">
                <a:solidFill>
                  <a:srgbClr val="000000"/>
                </a:solidFill>
                <a:latin typeface="Franklin Gothic Medium" pitchFamily="34" charset="0"/>
              </a:rPr>
              <a:t>函谷關：</a:t>
            </a:r>
            <a:r>
              <a:rPr lang="zh-TW" altLang="en-US">
                <a:solidFill>
                  <a:srgbClr val="000000"/>
                </a:solidFill>
                <a:latin typeface="Franklin Gothic Medium" pitchFamily="34" charset="0"/>
              </a:rPr>
              <a:t>古函谷關在今河南省靈寶市東北，　　　　 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Franklin Gothic Medium" pitchFamily="34" charset="0"/>
              </a:rPr>
              <a:t>     為中原進入關中的要道。關在函谷之中，谷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rgbClr val="000000"/>
                </a:solidFill>
                <a:latin typeface="Franklin Gothic Medium" pitchFamily="34" charset="0"/>
              </a:rPr>
              <a:t>     則深險如函（匣子），故名。</a:t>
            </a:r>
          </a:p>
        </p:txBody>
      </p:sp>
      <p:pic>
        <p:nvPicPr>
          <p:cNvPr id="92165" name="Picture 4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5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827088" y="1412875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zh-TW" altLang="en-US" b="1">
                <a:latin typeface="Arial" charset="0"/>
              </a:rPr>
              <a:t>厥</a:t>
            </a:r>
            <a:r>
              <a:rPr lang="zh-TW" altLang="en-US" b="1">
                <a:latin typeface="Franklin Gothic Medium" pitchFamily="34" charset="0"/>
              </a:rPr>
              <a:t>：</a:t>
            </a:r>
            <a:r>
              <a:rPr lang="en-US" altLang="zh-TW">
                <a:latin typeface="標楷體" pitchFamily="65" charset="-120"/>
              </a:rPr>
              <a:t>1.</a:t>
            </a:r>
            <a:r>
              <a:rPr lang="zh-TW" altLang="en-US">
                <a:latin typeface="標楷體" pitchFamily="65" charset="-120"/>
              </a:rPr>
              <a:t>代詞，他；</a:t>
            </a:r>
            <a:r>
              <a:rPr lang="en-US" altLang="zh-TW">
                <a:latin typeface="標楷體" pitchFamily="65" charset="-120"/>
              </a:rPr>
              <a:t>2.</a:t>
            </a:r>
            <a:r>
              <a:rPr lang="zh-TW" altLang="en-US">
                <a:latin typeface="標楷體" pitchFamily="65" charset="-120"/>
              </a:rPr>
              <a:t>語助詞，無義。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900113" y="1125538"/>
            <a:ext cx="604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zh-TW" altLang="en-US" b="1">
                <a:latin typeface="Franklin Gothic Medium" pitchFamily="34" charset="0"/>
              </a:rPr>
              <a:t>  端緒：</a:t>
            </a:r>
            <a:r>
              <a:rPr lang="zh-TW" altLang="en-US">
                <a:latin typeface="Franklin Gothic Medium" pitchFamily="34" charset="0"/>
              </a:rPr>
              <a:t>頭緒、開端。</a:t>
            </a:r>
          </a:p>
        </p:txBody>
      </p:sp>
      <p:pic>
        <p:nvPicPr>
          <p:cNvPr id="94211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14313" y="1193800"/>
            <a:ext cx="9471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zh-TW" altLang="en-US" b="1">
                <a:latin typeface="Franklin Gothic Medium" pitchFamily="34" charset="0"/>
              </a:rPr>
              <a:t>  波瀾迭起：</a:t>
            </a:r>
            <a:r>
              <a:rPr lang="zh-TW" altLang="en-US">
                <a:latin typeface="Franklin Gothic Medium" pitchFamily="34" charset="0"/>
              </a:rPr>
              <a:t>比喻起伏變化一次又一次的出現。</a:t>
            </a:r>
          </a:p>
        </p:txBody>
      </p:sp>
      <p:pic>
        <p:nvPicPr>
          <p:cNvPr id="95235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6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6600" b="1">
                <a:latin typeface="Arial" charset="0"/>
              </a:rPr>
              <a:t>二、作者介紹</a:t>
            </a:r>
          </a:p>
        </p:txBody>
      </p:sp>
      <p:pic>
        <p:nvPicPr>
          <p:cNvPr id="96259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2277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</a:rPr>
              <a:t>一、認識司馬遷的生平及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《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史記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》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的史學和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</a:rPr>
              <a:t>         文學價值。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</a:rPr>
              <a:t>二、學習本文敘事與刻劃人物的技巧。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</a:rPr>
              <a:t>三、思考性格和命運的關係，培養能屈能伸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b="1" dirty="0" smtClean="0">
                <a:solidFill>
                  <a:schemeClr val="tx1"/>
                </a:solidFill>
              </a:rPr>
              <a:t>         的處世態度。</a:t>
            </a:r>
          </a:p>
        </p:txBody>
      </p:sp>
      <p:pic>
        <p:nvPicPr>
          <p:cNvPr id="60419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標題 1"/>
          <p:cNvSpPr txBox="1">
            <a:spLocks/>
          </p:cNvSpPr>
          <p:nvPr/>
        </p:nvSpPr>
        <p:spPr bwMode="auto">
          <a:xfrm>
            <a:off x="1898650" y="333375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6000" b="1">
                <a:latin typeface="標楷體" pitchFamily="65" charset="-120"/>
              </a:rPr>
              <a:t>學習重點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981075"/>
            <a:ext cx="8893175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　　司馬遷，字子長　，西漢夏陽　（今陝西省韓城市）人。生於景帝中元　五年（西元前一四五年），約卒於武帝末昭帝初（西元前八十六年左右），年約六十。</a:t>
            </a:r>
          </a:p>
        </p:txBody>
      </p:sp>
      <p:grpSp>
        <p:nvGrpSpPr>
          <p:cNvPr id="97283" name="Group 8"/>
          <p:cNvGrpSpPr>
            <a:grpSpLocks/>
          </p:cNvGrpSpPr>
          <p:nvPr/>
        </p:nvGrpSpPr>
        <p:grpSpPr bwMode="auto">
          <a:xfrm>
            <a:off x="4040188" y="1125538"/>
            <a:ext cx="460375" cy="431800"/>
            <a:chOff x="4373" y="210"/>
            <a:chExt cx="290" cy="272"/>
          </a:xfrm>
        </p:grpSpPr>
        <p:sp>
          <p:nvSpPr>
            <p:cNvPr id="97288" name="Text Box 6"/>
            <p:cNvSpPr txBox="1">
              <a:spLocks noChangeArrowheads="1"/>
            </p:cNvSpPr>
            <p:nvPr/>
          </p:nvSpPr>
          <p:spPr bwMode="auto">
            <a:xfrm>
              <a:off x="4373" y="210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latin typeface="Franklin Gothic Medium" pitchFamily="34" charset="0"/>
                </a:rPr>
                <a:t>ㄔㄤ</a:t>
              </a:r>
            </a:p>
          </p:txBody>
        </p:sp>
        <p:pic>
          <p:nvPicPr>
            <p:cNvPr id="97289" name="Picture 7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55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7284" name="Picture 9" descr="箭頭-補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118268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11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01800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12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-1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zh-TW" sz="3200" dirty="0" smtClean="0">
                <a:solidFill>
                  <a:schemeClr val="tx1"/>
                </a:solidFill>
              </a:rPr>
              <a:t>　　司馬遷幼年深受父親司馬談　的薰陶，又從董仲舒　學習《春秋》</a:t>
            </a:r>
            <a:r>
              <a:rPr lang="zh-TW" altLang="en-US" sz="3200" dirty="0" smtClean="0">
                <a:solidFill>
                  <a:schemeClr val="tx1"/>
                </a:solidFill>
              </a:rPr>
              <a:t>  ，</a:t>
            </a:r>
            <a:r>
              <a:rPr lang="zh-TW" altLang="zh-TW" sz="3200" dirty="0" smtClean="0">
                <a:solidFill>
                  <a:schemeClr val="tx1"/>
                </a:solidFill>
              </a:rPr>
              <a:t>從孔安國　學習古文《尚書》　。二十歲以後，曾數次出遊，足跡遍及大江南北，採集許多遺聞軼事。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98307" name="Picture 4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19697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5" descr="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0021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700213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Picture 7" descr="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8" descr="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133600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Picture 10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3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-2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-180975" y="908050"/>
            <a:ext cx="9145588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武帝元封三年（西元前一○八年），繼承父職為太史令     ，得以盡覽皇家典籍。天漢二年（西元前九十九年）李陵兵敗降於匈奴，司馬遷為其辯護　，觸怒武帝，因此入獄。天漢三年，司馬遷慘遭宮刑     ，在此冤屈下仍含羞忍辱，致力於</a:t>
            </a:r>
            <a:r>
              <a:rPr lang="zh-TW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史記</a:t>
            </a:r>
            <a:r>
              <a:rPr lang="zh-TW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的撰寫，終於在征和初（西元前九十二年左右）完成這部歷史鉅著。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99331" name="Picture 4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55733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5" descr="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622550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6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068638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-3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-179388" y="981075"/>
            <a:ext cx="9144001" cy="568801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lvl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zh-TW" altLang="en-US" sz="3200" dirty="0" smtClean="0"/>
              <a:t>　　</a:t>
            </a:r>
            <a:r>
              <a:rPr lang="zh-TW" altLang="en-US" sz="3200" dirty="0" smtClean="0">
                <a:solidFill>
                  <a:schemeClr val="tx1"/>
                </a:solidFill>
              </a:rPr>
              <a:t>「史記」本為史書的通稱。漢人稱司馬遷所著史書為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太史公　書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太史公記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；魏、晉以後，「史記」才成為遷書的專名。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為通史　之祖，記載自黃帝至漢武帝太初年間二千五百年史事；又為紀傳體　之祖，內容分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表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書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世家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、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列傳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五種體例，共一百三十卷，五十二萬多字。</a:t>
            </a:r>
            <a:r>
              <a:rPr lang="en-US" altLang="zh-TW" sz="3200" dirty="0" smtClean="0">
                <a:solidFill>
                  <a:schemeClr val="tx1"/>
                </a:solidFill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</a:rPr>
              <a:t>雄深雅健　，善敘事理，雖然是一部史書，但在文學方面卻有高度的成就，後代散文家莫不奉為圭　臬　  ，推為文史典範。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100355" name="Picture 7" descr="箭頭-補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581525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8" descr="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19" y="5568156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9" descr="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55763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10" descr="箭頭-補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0832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11" descr="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8356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Text Box 13"/>
          <p:cNvSpPr txBox="1">
            <a:spLocks noChangeArrowheads="1"/>
          </p:cNvSpPr>
          <p:nvPr/>
        </p:nvSpPr>
        <p:spPr bwMode="auto">
          <a:xfrm>
            <a:off x="5076825" y="5410200"/>
            <a:ext cx="3667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200" b="1" dirty="0">
                <a:solidFill>
                  <a:srgbClr val="6C96F4"/>
                </a:solidFill>
                <a:latin typeface="Franklin Gothic Medium" pitchFamily="34" charset="0"/>
              </a:rPr>
              <a:t>ㄍㄨㄟ</a:t>
            </a:r>
          </a:p>
        </p:txBody>
      </p:sp>
      <p:grpSp>
        <p:nvGrpSpPr>
          <p:cNvPr id="100361" name="Group 19"/>
          <p:cNvGrpSpPr>
            <a:grpSpLocks/>
          </p:cNvGrpSpPr>
          <p:nvPr/>
        </p:nvGrpSpPr>
        <p:grpSpPr bwMode="auto">
          <a:xfrm>
            <a:off x="5875525" y="5410200"/>
            <a:ext cx="444500" cy="576263"/>
            <a:chOff x="4377" y="3702"/>
            <a:chExt cx="280" cy="363"/>
          </a:xfrm>
        </p:grpSpPr>
        <p:sp>
          <p:nvSpPr>
            <p:cNvPr id="100365" name="Text Box 16"/>
            <p:cNvSpPr txBox="1">
              <a:spLocks noChangeArrowheads="1"/>
            </p:cNvSpPr>
            <p:nvPr/>
          </p:nvSpPr>
          <p:spPr bwMode="auto">
            <a:xfrm>
              <a:off x="4377" y="370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 dirty="0">
                  <a:solidFill>
                    <a:srgbClr val="6C96F4"/>
                  </a:solidFill>
                  <a:latin typeface="Franklin Gothic Medium" pitchFamily="34" charset="0"/>
                </a:rPr>
                <a:t>ㄋ一ㄝ</a:t>
              </a:r>
            </a:p>
          </p:txBody>
        </p:sp>
        <p:pic>
          <p:nvPicPr>
            <p:cNvPr id="100366" name="Picture 18" descr="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38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0362" name="Picture 20" descr="下一頁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4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79388" y="836613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kumimoji="1" lang="zh-TW" altLang="en-US" sz="3200" b="1" dirty="0" smtClean="0">
                <a:solidFill>
                  <a:srgbClr val="0000FF"/>
                </a:solidFill>
                <a:latin typeface="標楷體" pitchFamily="65" charset="-120"/>
              </a:rPr>
              <a:t>◆司馬遷軼聞掌故</a:t>
            </a:r>
          </a:p>
          <a:p>
            <a:pPr>
              <a:buFont typeface="Wingdings 2" pitchFamily="18" charset="2"/>
              <a:buNone/>
              <a:defRPr/>
            </a:pP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(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一</a:t>
            </a:r>
            <a:r>
              <a:rPr kumimoji="1" lang="en-US" altLang="zh-TW" sz="3200" b="1" dirty="0" smtClean="0">
                <a:solidFill>
                  <a:srgbClr val="FF0000"/>
                </a:solidFill>
                <a:latin typeface="標楷體" pitchFamily="65" charset="-120"/>
              </a:rPr>
              <a:t>)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標楷體" pitchFamily="65" charset="-120"/>
              </a:rPr>
              <a:t>龍門立志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夏陽地處黃河岸邊，不遠處有座龍門山，是傳說「鯉魚躍龍門」的地方。在楚、漢相爭之際，此處曾留下韓信巧用疑兵計，偷渡擊破西魏王豹的故事，因此更添它的傳奇色彩。</a:t>
            </a:r>
            <a:r>
              <a:rPr lang="en-US" altLang="zh-TW" sz="3200" dirty="0" smtClean="0">
                <a:solidFill>
                  <a:schemeClr val="tx1"/>
                </a:solidFill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</a:rPr>
              <a:t>太史公自序</a:t>
            </a:r>
            <a:r>
              <a:rPr lang="en-US" altLang="zh-TW" sz="3200" dirty="0" smtClean="0">
                <a:solidFill>
                  <a:schemeClr val="tx1"/>
                </a:solidFill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</a:rPr>
              <a:t>中司馬遷自言「遷生龍門」，大概是基於「地靈人傑」這種觀念的緣故吧！</a:t>
            </a:r>
            <a:endParaRPr lang="en-US" altLang="zh-TW" sz="3200" dirty="0" smtClean="0">
              <a:solidFill>
                <a:schemeClr val="tx1"/>
              </a:solidFill>
            </a:endParaRPr>
          </a:p>
        </p:txBody>
      </p:sp>
      <p:pic>
        <p:nvPicPr>
          <p:cNvPr id="10137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-5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1"/>
          </p:nvPr>
        </p:nvSpPr>
        <p:spPr>
          <a:xfrm>
            <a:off x="107950" y="1268413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　　司馬遷小時候常趕著牛羊走上山坡去看黃河和龍門，九曲黃河似乎從天上來，滔滔不絕的奔流到龍門。從高坡往下俯看，彷彿黃河崩塌下來，千萬道波瀾呼嘯而下，濁浪排空，聲響如雷！有一回，司馬遷和一群牧童在下頭游水，只見成千上萬條金紅色的鯉魚在龍門下面往上跳躍的景象非常壯觀。一個牧童說：「喂，司馬遷，你知道這些鯉魚為何要拚命的跳龍門嗎？」</a:t>
            </a:r>
          </a:p>
        </p:txBody>
      </p:sp>
      <p:pic>
        <p:nvPicPr>
          <p:cNvPr id="102403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-6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內容版面配置區 1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928100" cy="49688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</a:rPr>
              <a:t>司馬遷搖頭說：「我不知道。」牧童笑他說：「唉！這你都不知道！聽大人說，鯉魚如果跳上了龍門，便可以變成龍，升上天，長生不死了啊！」司馬遷聽了便希望自己有一天也能跳上龍門，變成一條龍！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>（參考資料：陳鐵君著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>中國歷代作家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</a:rPr>
              <a:t>101》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</a:rPr>
              <a:t>，臺北遠流出版事業股份有限公司）</a:t>
            </a:r>
            <a:endParaRPr lang="en-US" altLang="zh-TW" sz="24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>
              <a:spcBef>
                <a:spcPct val="0"/>
              </a:spcBef>
              <a:buFont typeface="Wingdings 2" pitchFamily="18" charset="2"/>
              <a:buNone/>
              <a:defRPr/>
            </a:pP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</a:endParaRPr>
          </a:p>
        </p:txBody>
      </p:sp>
      <p:pic>
        <p:nvPicPr>
          <p:cNvPr id="103427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-7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內容版面配置區 1"/>
          <p:cNvSpPr>
            <a:spLocks/>
          </p:cNvSpPr>
          <p:nvPr/>
        </p:nvSpPr>
        <p:spPr bwMode="auto">
          <a:xfrm>
            <a:off x="179388" y="908050"/>
            <a:ext cx="8928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hangingPunct="0">
              <a:lnSpc>
                <a:spcPct val="95000"/>
              </a:lnSpc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（二）司馬遷畫像及塑像留鬚之因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 dirty="0"/>
              <a:t>            司馬遷慘遭宮刑之後，隨生理變化，鬍鬚漸漸脫落，呈現出如婦女般的無鬚外貌。據民間傳說，司馬遷之妻柳倩娘有才學，年年為司馬遷畫一張像，遭宮刑前的都是黑鬚冉冉之相，異於宮刑後無鬚之貌。司馬遷死後，柳倩娘叮囑兒子司馬江，將父親有鬚之畫像好好珍藏，還嚴厲要求，若有機會為父親塑像時，一定要塑其宮刑前的有鬚相貌。西元一一二五年，宋朝韓城</a:t>
            </a:r>
            <a:r>
              <a:rPr kumimoji="0" lang="zh-TW" altLang="en-US" dirty="0" smtClean="0"/>
              <a:t>縣縣令</a:t>
            </a:r>
            <a:r>
              <a:rPr kumimoji="0" lang="zh-TW" altLang="en-US" dirty="0"/>
              <a:t>尹陽，應當地鄉紳及司馬族人的請求，主持修建了太史司馬遷祠。</a:t>
            </a:r>
          </a:p>
        </p:txBody>
      </p:sp>
      <p:pic>
        <p:nvPicPr>
          <p:cNvPr id="10445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內容版面配置區 1"/>
          <p:cNvSpPr>
            <a:spLocks/>
          </p:cNvSpPr>
          <p:nvPr/>
        </p:nvSpPr>
        <p:spPr bwMode="auto">
          <a:xfrm>
            <a:off x="179388" y="981075"/>
            <a:ext cx="89281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祠中須懸掛司馬遷畫像，尹陽翻遍典籍中司馬遷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畫像，俱是宮刑後無鬚的婦人像，司馬族人反對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掛出這樣的畫像。尹陽於是派人四處打探，終於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在芝川鄉間覓得司馬遷壯年留鬚像一幅。尹陽請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司馬族人來辨認，他們一見畫像就拜倒在地，失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聲痛哭。根據這一畫像，尹陽請巧匠為司馬遷塑</a:t>
            </a:r>
          </a:p>
          <a:p>
            <a:pPr marL="273050" indent="-228600" hangingPunct="0">
              <a:lnSpc>
                <a:spcPct val="95000"/>
              </a:lnSpc>
            </a:pPr>
            <a:r>
              <a:rPr kumimoji="0" lang="zh-TW" altLang="en-US"/>
              <a:t>像，當年柳倩娘的心願，總算是達成了</a:t>
            </a:r>
            <a:r>
              <a:rPr kumimoji="0" lang="zh-TW" altLang="en-US">
                <a:solidFill>
                  <a:schemeClr val="tx2"/>
                </a:solidFill>
              </a:rPr>
              <a:t>。</a:t>
            </a:r>
            <a:endParaRPr kumimoji="0" lang="zh-TW" altLang="en-US"/>
          </a:p>
          <a:p>
            <a:pPr marL="273050" indent="-228600" hangingPunct="0">
              <a:lnSpc>
                <a:spcPct val="95000"/>
              </a:lnSpc>
            </a:pPr>
            <a:endParaRPr kumimoji="0" lang="zh-TW" altLang="en-US"/>
          </a:p>
          <a:p>
            <a:pPr marL="273050" indent="-228600" hangingPunct="0">
              <a:lnSpc>
                <a:spcPct val="95000"/>
              </a:lnSpc>
            </a:pPr>
            <a:endParaRPr kumimoji="0" lang="zh-TW" altLang="en-US"/>
          </a:p>
        </p:txBody>
      </p:sp>
      <p:pic>
        <p:nvPicPr>
          <p:cNvPr id="105475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rgbClr val="FFFFFF"/>
                </a:solidFill>
                <a:latin typeface="標楷體" pitchFamily="65" charset="-120"/>
              </a:rPr>
              <a:t>作者介紹</a:t>
            </a:r>
            <a:r>
              <a:rPr kumimoji="0" lang="en-US" altLang="zh-TW" sz="4400" b="1">
                <a:solidFill>
                  <a:srgbClr val="FFFFFF"/>
                </a:solidFill>
                <a:latin typeface="標楷體" pitchFamily="65" charset="-120"/>
              </a:rPr>
              <a:t>-9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8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10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矩形 8"/>
          <p:cNvSpPr>
            <a:spLocks noChangeArrowheads="1"/>
          </p:cNvSpPr>
          <p:nvPr/>
        </p:nvSpPr>
        <p:spPr bwMode="auto">
          <a:xfrm>
            <a:off x="395288" y="908050"/>
            <a:ext cx="84248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 dirty="0">
                <a:latin typeface="標楷體" pitchFamily="65" charset="-120"/>
              </a:rPr>
              <a:t>夏陽：</a:t>
            </a:r>
            <a:r>
              <a:rPr lang="zh-TW" altLang="en-US" dirty="0">
                <a:latin typeface="標楷體" pitchFamily="65" charset="-120"/>
              </a:rPr>
              <a:t>地處黃河邊，不遠處有座龍門山，是　　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　傳說「鯉魚躍龍門」的地方。所以司馬遷在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dirty="0">
                <a:latin typeface="標楷體" pitchFamily="65" charset="-120"/>
              </a:rPr>
              <a:t>  〈</a:t>
            </a:r>
            <a:r>
              <a:rPr lang="zh-TW" altLang="en-US" dirty="0">
                <a:latin typeface="標楷體" pitchFamily="65" charset="-120"/>
              </a:rPr>
              <a:t>太史公自序</a:t>
            </a:r>
            <a:r>
              <a:rPr lang="en-US" altLang="zh-TW" dirty="0">
                <a:latin typeface="標楷體" pitchFamily="65" charset="-120"/>
              </a:rPr>
              <a:t>〉</a:t>
            </a:r>
            <a:r>
              <a:rPr lang="zh-TW" altLang="en-US" dirty="0">
                <a:latin typeface="標楷體" pitchFamily="65" charset="-120"/>
              </a:rPr>
              <a:t>裡說：「遷生</a:t>
            </a:r>
            <a:r>
              <a:rPr lang="zh-TW" altLang="en-US" dirty="0" smtClean="0">
                <a:latin typeface="標楷體" pitchFamily="65" charset="-120"/>
              </a:rPr>
              <a:t>龍門。」因此</a:t>
            </a:r>
            <a:r>
              <a:rPr lang="zh-TW" altLang="en-US" dirty="0">
                <a:latin typeface="標楷體" pitchFamily="65" charset="-120"/>
              </a:rPr>
              <a:t>　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　後世以龍門借代為司馬遷，而所謂「龍門筆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latin typeface="標楷體" pitchFamily="65" charset="-120"/>
              </a:rPr>
              <a:t>　」、「龍門筆法」指的是史傳筆法。</a:t>
            </a:r>
            <a:endParaRPr lang="en-US" altLang="zh-TW" dirty="0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4"/>
          <p:cNvSpPr>
            <a:spLocks noGrp="1"/>
          </p:cNvSpPr>
          <p:nvPr>
            <p:ph type="body" orient="vert" idx="4294967295"/>
          </p:nvPr>
        </p:nvSpPr>
        <p:spPr>
          <a:xfrm>
            <a:off x="1025525" y="1844675"/>
            <a:ext cx="6426200" cy="4176713"/>
          </a:xfrm>
        </p:spPr>
        <p:txBody>
          <a:bodyPr vert="eaVert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一、</a:t>
            </a:r>
            <a:r>
              <a:rPr lang="zh-TW" altLang="zh-TW" sz="3600" b="1" smtClean="0">
                <a:solidFill>
                  <a:srgbClr val="0D0D0D"/>
                </a:solidFill>
                <a:hlinkClick r:id="rId4" action="ppaction://hlinksldjump"/>
              </a:rPr>
              <a:t>文章題解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二、</a:t>
            </a:r>
            <a:r>
              <a:rPr lang="zh-TW" altLang="en-US" sz="3600" b="1" smtClean="0">
                <a:solidFill>
                  <a:srgbClr val="0D0D0D"/>
                </a:solidFill>
                <a:hlinkClick r:id="rId5" action="ppaction://hlinksldjump"/>
              </a:rPr>
              <a:t>作者</a:t>
            </a:r>
            <a:r>
              <a:rPr lang="zh-TW" altLang="zh-TW" sz="3600" b="1" u="sng" smtClean="0">
                <a:solidFill>
                  <a:schemeClr val="hlink"/>
                </a:solidFill>
                <a:hlinkClick r:id="rId5" action="ppaction://hlinksldjump"/>
              </a:rPr>
              <a:t>介紹</a:t>
            </a:r>
            <a:endParaRPr lang="en-US" altLang="zh-TW" sz="3600" b="1" u="sng" smtClean="0">
              <a:solidFill>
                <a:schemeClr val="hlink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三、</a:t>
            </a:r>
            <a:r>
              <a:rPr lang="zh-TW" altLang="en-US" sz="3600" b="1" smtClean="0">
                <a:solidFill>
                  <a:srgbClr val="0D0D0D"/>
                </a:solidFill>
                <a:hlinkClick r:id="rId6" action="ppaction://hlinksldjump"/>
              </a:rPr>
              <a:t>課文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四、</a:t>
            </a:r>
            <a:r>
              <a:rPr lang="zh-TW" altLang="en-US" sz="3600" b="1" smtClean="0">
                <a:solidFill>
                  <a:srgbClr val="0D0D0D"/>
                </a:solidFill>
                <a:hlinkClick r:id="rId7" action="ppaction://hlinksldjump"/>
              </a:rPr>
              <a:t>結構表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五、</a:t>
            </a:r>
            <a:r>
              <a:rPr lang="zh-TW" altLang="en-US" sz="3600" b="1" smtClean="0">
                <a:solidFill>
                  <a:srgbClr val="0D0D0D"/>
                </a:solidFill>
                <a:hlinkClick r:id="rId8" action="ppaction://hlinksldjump"/>
              </a:rPr>
              <a:t>課文賞析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六</a:t>
            </a:r>
            <a:r>
              <a:rPr lang="zh-TW" altLang="zh-TW" sz="3600" b="1" smtClean="0">
                <a:solidFill>
                  <a:srgbClr val="0D0D0D"/>
                </a:solidFill>
              </a:rPr>
              <a:t>、</a:t>
            </a:r>
            <a:r>
              <a:rPr lang="zh-TW" altLang="en-US" sz="3600" b="1" smtClean="0">
                <a:solidFill>
                  <a:srgbClr val="0D0D0D"/>
                </a:solidFill>
                <a:hlinkClick r:id="rId9" action="ppaction://hlinksldjump"/>
              </a:rPr>
              <a:t>問題討論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七、</a:t>
            </a:r>
            <a:r>
              <a:rPr lang="zh-TW" altLang="en-US" sz="3600" b="1" smtClean="0">
                <a:solidFill>
                  <a:srgbClr val="0D0D0D"/>
                </a:solidFill>
                <a:hlinkClick r:id="rId10" action="ppaction://hlinksldjump"/>
              </a:rPr>
              <a:t>應用練習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八、</a:t>
            </a:r>
            <a:r>
              <a:rPr lang="zh-TW" altLang="en-US" sz="3600" b="1" smtClean="0">
                <a:solidFill>
                  <a:srgbClr val="0D0D0D"/>
                </a:solidFill>
                <a:hlinkClick r:id="rId11" action="ppaction://hlinksldjump"/>
              </a:rPr>
              <a:t>統測精選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九、</a:t>
            </a:r>
            <a:r>
              <a:rPr lang="zh-TW" altLang="en-US" sz="3600" b="1" smtClean="0">
                <a:solidFill>
                  <a:srgbClr val="0D0D0D"/>
                </a:solidFill>
                <a:hlinkClick r:id="rId12" action="ppaction://hlinksldjump"/>
              </a:rPr>
              <a:t>延伸閱讀</a:t>
            </a:r>
            <a:endParaRPr lang="en-US" altLang="zh-TW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zh-TW" altLang="en-US" sz="3600" b="1" smtClean="0">
                <a:solidFill>
                  <a:srgbClr val="0D0D0D"/>
                </a:solidFill>
              </a:rPr>
              <a:t>十、</a:t>
            </a:r>
            <a:r>
              <a:rPr lang="zh-TW" altLang="en-US" sz="3600" b="1" smtClean="0">
                <a:solidFill>
                  <a:srgbClr val="0D0D0D"/>
                </a:solidFill>
                <a:hlinkClick r:id="rId13" action="ppaction://hlinksldjump"/>
              </a:rPr>
              <a:t>網路資源</a:t>
            </a:r>
            <a:endParaRPr lang="zh-TW" altLang="en-US" sz="3600" b="1" smtClean="0">
              <a:solidFill>
                <a:srgbClr val="0D0D0D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zh-TW" altLang="en-US" sz="3600" b="1" smtClean="0">
              <a:solidFill>
                <a:srgbClr val="0D0D0D"/>
              </a:solidFill>
            </a:endParaRPr>
          </a:p>
        </p:txBody>
      </p:sp>
      <p:sp>
        <p:nvSpPr>
          <p:cNvPr id="61443" name="直排標題 3"/>
          <p:cNvSpPr txBox="1">
            <a:spLocks/>
          </p:cNvSpPr>
          <p:nvPr/>
        </p:nvSpPr>
        <p:spPr bwMode="auto">
          <a:xfrm>
            <a:off x="7812088" y="333375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目錄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矩形 8"/>
          <p:cNvSpPr>
            <a:spLocks noChangeArrowheads="1"/>
          </p:cNvSpPr>
          <p:nvPr/>
        </p:nvSpPr>
        <p:spPr bwMode="auto">
          <a:xfrm>
            <a:off x="468313" y="936625"/>
            <a:ext cx="84248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中元：</a:t>
            </a:r>
            <a:r>
              <a:rPr lang="zh-TW" altLang="en-US">
                <a:latin typeface="標楷體" pitchFamily="65" charset="-120"/>
              </a:rPr>
              <a:t>中國歷史有年號自漢武帝開始，漢文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帝和漢景帝的「前元」、「後元」爲改元，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並非年號。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矩形 8"/>
          <p:cNvSpPr>
            <a:spLocks noChangeArrowheads="1"/>
          </p:cNvSpPr>
          <p:nvPr/>
        </p:nvSpPr>
        <p:spPr bwMode="auto">
          <a:xfrm>
            <a:off x="179388" y="582613"/>
            <a:ext cx="8748712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司馬談：</a:t>
            </a:r>
            <a:r>
              <a:rPr lang="zh-TW" altLang="en-US">
                <a:latin typeface="標楷體" pitchFamily="65" charset="-120"/>
              </a:rPr>
              <a:t>漢武帝時任太史令，撰</a:t>
            </a:r>
            <a:r>
              <a:rPr lang="en-US" altLang="zh-TW">
                <a:latin typeface="標楷體" pitchFamily="65" charset="-120"/>
              </a:rPr>
              <a:t>〈</a:t>
            </a:r>
            <a:r>
              <a:rPr lang="zh-TW" altLang="en-US">
                <a:latin typeface="標楷體" pitchFamily="65" charset="-120"/>
              </a:rPr>
              <a:t>論六家要旨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</a:t>
            </a:r>
            <a:r>
              <a:rPr lang="en-US" altLang="zh-TW">
                <a:latin typeface="標楷體" pitchFamily="65" charset="-120"/>
              </a:rPr>
              <a:t>〉</a:t>
            </a:r>
            <a:r>
              <a:rPr lang="zh-TW" altLang="en-US">
                <a:latin typeface="標楷體" pitchFamily="65" charset="-120"/>
              </a:rPr>
              <a:t>（六家：陰陽、儒、墨、名、法、道），而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崇尚道家，認為道家「立俗施事，無所不宜」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。元封元年（西元前一一○年），漢武帝第一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次至泰山舉行封禪大典，掌管天文、祭祀的司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馬談卻因重病不能參與此事，以致抱憾而死。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臨死前，他把史官另一重要職務──整理皇室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文獻紀錄，交託給兒子司馬遷：「余為太史而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弗論載，廢天下之史文，余甚懼焉，汝其念哉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！」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zh-TW">
              <a:latin typeface="標楷體" pitchFamily="65" charset="-120"/>
            </a:endParaRPr>
          </a:p>
        </p:txBody>
      </p:sp>
      <p:pic>
        <p:nvPicPr>
          <p:cNvPr id="108548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092825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矩形 8"/>
          <p:cNvSpPr>
            <a:spLocks noChangeArrowheads="1"/>
          </p:cNvSpPr>
          <p:nvPr/>
        </p:nvSpPr>
        <p:spPr bwMode="auto">
          <a:xfrm>
            <a:off x="395288" y="908050"/>
            <a:ext cx="8497887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董仲舒：</a:t>
            </a:r>
            <a:r>
              <a:rPr lang="zh-TW" altLang="en-US">
                <a:latin typeface="標楷體" pitchFamily="65" charset="-120"/>
              </a:rPr>
              <a:t>西漢經學家、思想家。研究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春秋  公羊傳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，漢景帝時為博士，下帷講讀，三年目不窺園（比喻治學刻苦專心）。漢武帝時，以</a:t>
            </a:r>
            <a:r>
              <a:rPr lang="en-US" altLang="zh-TW">
                <a:latin typeface="標楷體" pitchFamily="65" charset="-120"/>
              </a:rPr>
              <a:t>〈</a:t>
            </a:r>
            <a:r>
              <a:rPr lang="zh-TW" altLang="en-US">
                <a:latin typeface="標楷體" pitchFamily="65" charset="-120"/>
              </a:rPr>
              <a:t>賢良對策</a:t>
            </a:r>
            <a:r>
              <a:rPr lang="en-US" altLang="zh-TW">
                <a:latin typeface="標楷體" pitchFamily="65" charset="-120"/>
              </a:rPr>
              <a:t>〉</a:t>
            </a:r>
            <a:r>
              <a:rPr lang="zh-TW" altLang="en-US">
                <a:latin typeface="標楷體" pitchFamily="65" charset="-120"/>
              </a:rPr>
              <a:t>稱旨見重，拜江都相。生平講學著書，推尊儒術，抑黜百家，開啟後來二千多年為政教化以儒家為正統的局面。著有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春秋繁露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等書。</a:t>
            </a: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矩形 8"/>
          <p:cNvSpPr>
            <a:spLocks noChangeArrowheads="1"/>
          </p:cNvSpPr>
          <p:nvPr/>
        </p:nvSpPr>
        <p:spPr bwMode="auto">
          <a:xfrm>
            <a:off x="395288" y="908050"/>
            <a:ext cx="8280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Arial" charset="0"/>
              </a:rPr>
              <a:t>  </a:t>
            </a:r>
            <a:r>
              <a:rPr lang="zh-TW" altLang="en-US" b="1"/>
              <a:t>春秋：</a:t>
            </a:r>
            <a:r>
              <a:rPr lang="zh-TW" altLang="en-US"/>
              <a:t>指</a:t>
            </a:r>
            <a:r>
              <a:rPr lang="en-US" altLang="zh-TW"/>
              <a:t>《</a:t>
            </a:r>
            <a:r>
              <a:rPr lang="zh-TW" altLang="en-US"/>
              <a:t>公羊傳</a:t>
            </a:r>
            <a:r>
              <a:rPr lang="en-US" altLang="zh-TW"/>
              <a:t>》</a:t>
            </a:r>
            <a:r>
              <a:rPr lang="zh-TW" altLang="en-US"/>
              <a:t>。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928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矩形 8"/>
          <p:cNvSpPr>
            <a:spLocks noChangeArrowheads="1"/>
          </p:cNvSpPr>
          <p:nvPr/>
        </p:nvSpPr>
        <p:spPr bwMode="auto">
          <a:xfrm>
            <a:off x="395288" y="908050"/>
            <a:ext cx="85693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孔安國：</a:t>
            </a:r>
            <a:r>
              <a:rPr lang="zh-TW" altLang="en-US">
                <a:latin typeface="標楷體" pitchFamily="65" charset="-120"/>
              </a:rPr>
              <a:t>西漢經學家，孔子後裔。從申培學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詩經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，又從伏生學習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。以研究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為漢武帝時博士，官至諫大夫、臨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淮太守。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zh-TW" altLang="en-US">
              <a:latin typeface="標楷體" pitchFamily="65" charset="-12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矩形 8"/>
          <p:cNvSpPr>
            <a:spLocks noChangeArrowheads="1"/>
          </p:cNvSpPr>
          <p:nvPr/>
        </p:nvSpPr>
        <p:spPr bwMode="auto">
          <a:xfrm>
            <a:off x="179388" y="836613"/>
            <a:ext cx="874871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古文</a:t>
            </a:r>
            <a:r>
              <a:rPr lang="en-US" altLang="zh-TW" b="1">
                <a:latin typeface="標楷體" pitchFamily="65" charset="-120"/>
              </a:rPr>
              <a:t>《</a:t>
            </a:r>
            <a:r>
              <a:rPr lang="zh-TW" altLang="en-US" b="1">
                <a:latin typeface="標楷體" pitchFamily="65" charset="-120"/>
              </a:rPr>
              <a:t>尚書</a:t>
            </a:r>
            <a:r>
              <a:rPr lang="en-US" altLang="zh-TW" b="1">
                <a:latin typeface="標楷體" pitchFamily="65" charset="-120"/>
              </a:rPr>
              <a:t>》</a:t>
            </a:r>
            <a:r>
              <a:rPr lang="zh-TW" altLang="en-US" b="1">
                <a:latin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</a:rPr>
              <a:t>西漢初伏生傳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二十九篇，用當時隸書書寫，所以稱今文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。漢景帝時魯恭王在孔子故宅壁中發現的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，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比今文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多十六篇。因用蝌蚪古文書寫，所以稱古文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。然古文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於西晉末永嘉之亂亡佚，今傳古文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尚書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為東晉時出現的偽本。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zh-TW" altLang="en-US">
              <a:latin typeface="標楷體" pitchFamily="65" charset="-120"/>
            </a:endParaRP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矩形 8"/>
          <p:cNvSpPr>
            <a:spLocks noChangeArrowheads="1"/>
          </p:cNvSpPr>
          <p:nvPr/>
        </p:nvSpPr>
        <p:spPr bwMode="auto">
          <a:xfrm>
            <a:off x="215900" y="992188"/>
            <a:ext cx="87487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太史令：</a:t>
            </a:r>
            <a:r>
              <a:rPr lang="zh-TW" altLang="en-US"/>
              <a:t>漢代史官名，負責編著史冊，兼管國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家典籍、天文曆法以及祭祀諸事。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zh-TW" altLang="en-US">
              <a:latin typeface="標楷體" pitchFamily="65" charset="-120"/>
            </a:endParaRP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zh-TW" altLang="en-US">
              <a:latin typeface="標楷體" pitchFamily="65" charset="-120"/>
            </a:endParaRP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9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矩形 8"/>
          <p:cNvSpPr>
            <a:spLocks noChangeArrowheads="1"/>
          </p:cNvSpPr>
          <p:nvPr/>
        </p:nvSpPr>
        <p:spPr bwMode="auto">
          <a:xfrm>
            <a:off x="179388" y="620713"/>
            <a:ext cx="878522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Arial" charset="0"/>
              </a:rPr>
              <a:t>  </a:t>
            </a:r>
            <a:r>
              <a:rPr lang="zh-TW" altLang="en-US" b="1"/>
              <a:t>李陵兵敗降於匈奴司馬遷為其辯護：</a:t>
            </a:r>
            <a:r>
              <a:rPr lang="zh-TW" altLang="en-US"/>
              <a:t>李陵字少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卿，名將李廣之孫。漢武帝時，為騎都尉。天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漢二年，率五千步兵出居延千餘里擊匈奴，因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孤軍深入，被十萬匈奴大軍重重包圍。李陵雖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奮勇殺敵，連戰九日，終因糧盡矢絕，被迫投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降。消息傳來，漢武帝大為惱怒，而司馬遷被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詢問看法時，向漢武帝陳言：「臣以為李陵對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父母孝順，待士兵如子，有國士之風。他帶領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不滿五千的步卒，深入匈奴腹地，轉戰千里，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奮力殺敵，為國立下大功。</a:t>
            </a:r>
            <a:endParaRPr lang="zh-TW" altLang="en-US">
              <a:solidFill>
                <a:schemeClr val="tx2"/>
              </a:solidFill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 b="1"/>
          </a:p>
        </p:txBody>
      </p:sp>
      <p:pic>
        <p:nvPicPr>
          <p:cNvPr id="114692" name="Picture 8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86423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最後他被圍困，弓箭用盡，援兵不到，才不得已被俘投降。他之所以不死，或許是為了將來尋找機會報效大漢。」結果遭漢武帝以「誣罔罪」下獄</a:t>
            </a:r>
            <a:r>
              <a:rPr lang="en-US" altLang="zh-TW">
                <a:latin typeface="Franklin Gothic Medium" pitchFamily="34" charset="0"/>
              </a:rPr>
              <a:t>──</a:t>
            </a:r>
            <a:r>
              <a:rPr lang="zh-TW" altLang="en-US">
                <a:latin typeface="Franklin Gothic Medium" pitchFamily="34" charset="0"/>
              </a:rPr>
              <a:t>漢武帝認為司馬遷是故意抬高李陵的身價，嘲諷外戚貳師將軍李廣利作戰不利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Franklin Gothic Medium" pitchFamily="34" charset="0"/>
              </a:rPr>
              <a:t>。李廣利是漢武帝的寵妃李夫人的哥哥，兄以妹貴，所以能夠身統六軍。漢武帝當時已痛恨李陵的投降，又疑心司馬遷嘲諷他的大舅子作戰不力，所以一怒之下，以「誣罔罪」將司馬遷關到獄中。</a:t>
            </a:r>
          </a:p>
        </p:txBody>
      </p:sp>
      <p:pic>
        <p:nvPicPr>
          <p:cNvPr id="115716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6092825"/>
            <a:ext cx="1376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4"/>
          <p:cNvGrpSpPr>
            <a:grpSpLocks/>
          </p:cNvGrpSpPr>
          <p:nvPr/>
        </p:nvGrpSpPr>
        <p:grpSpPr bwMode="auto">
          <a:xfrm>
            <a:off x="5081588" y="1700213"/>
            <a:ext cx="447675" cy="576262"/>
            <a:chOff x="426" y="3022"/>
            <a:chExt cx="282" cy="363"/>
          </a:xfrm>
        </p:grpSpPr>
        <p:sp>
          <p:nvSpPr>
            <p:cNvPr id="116748" name="Text Box 7"/>
            <p:cNvSpPr txBox="1">
              <a:spLocks noChangeArrowheads="1"/>
            </p:cNvSpPr>
            <p:nvPr/>
          </p:nvSpPr>
          <p:spPr bwMode="auto">
            <a:xfrm>
              <a:off x="426" y="3022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6C96F4"/>
                  </a:solidFill>
                  <a:latin typeface="Franklin Gothic Medium" pitchFamily="34" charset="0"/>
                </a:rPr>
                <a:t>ㄑㄧㄥ</a:t>
              </a:r>
            </a:p>
          </p:txBody>
        </p:sp>
        <p:pic>
          <p:nvPicPr>
            <p:cNvPr id="116749" name="Picture 10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314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739" name="Group 15"/>
          <p:cNvGrpSpPr>
            <a:grpSpLocks/>
          </p:cNvGrpSpPr>
          <p:nvPr/>
        </p:nvGrpSpPr>
        <p:grpSpPr bwMode="auto">
          <a:xfrm>
            <a:off x="7097713" y="1773238"/>
            <a:ext cx="427037" cy="339725"/>
            <a:chOff x="1111" y="3035"/>
            <a:chExt cx="269" cy="214"/>
          </a:xfrm>
        </p:grpSpPr>
        <p:sp>
          <p:nvSpPr>
            <p:cNvPr id="116746" name="Text Box 8"/>
            <p:cNvSpPr txBox="1">
              <a:spLocks noChangeArrowheads="1"/>
            </p:cNvSpPr>
            <p:nvPr/>
          </p:nvSpPr>
          <p:spPr bwMode="auto">
            <a:xfrm>
              <a:off x="1111" y="3067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6C96F4"/>
                  </a:solidFill>
                  <a:latin typeface="Franklin Gothic Medium" pitchFamily="34" charset="0"/>
                </a:rPr>
                <a:t>一</a:t>
              </a:r>
            </a:p>
          </p:txBody>
        </p:sp>
        <p:pic>
          <p:nvPicPr>
            <p:cNvPr id="116747" name="Picture 11" descr="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303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6740" name="Group 13"/>
          <p:cNvGrpSpPr>
            <a:grpSpLocks/>
          </p:cNvGrpSpPr>
          <p:nvPr/>
        </p:nvGrpSpPr>
        <p:grpSpPr bwMode="auto">
          <a:xfrm>
            <a:off x="1908175" y="2349500"/>
            <a:ext cx="431800" cy="431800"/>
            <a:chOff x="1610" y="2931"/>
            <a:chExt cx="272" cy="272"/>
          </a:xfrm>
        </p:grpSpPr>
        <p:sp>
          <p:nvSpPr>
            <p:cNvPr id="116744" name="Text Box 9"/>
            <p:cNvSpPr txBox="1">
              <a:spLocks noChangeArrowheads="1"/>
            </p:cNvSpPr>
            <p:nvPr/>
          </p:nvSpPr>
          <p:spPr bwMode="auto">
            <a:xfrm>
              <a:off x="1610" y="2931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6C96F4"/>
                  </a:solidFill>
                  <a:latin typeface="Franklin Gothic Medium" pitchFamily="34" charset="0"/>
                </a:rPr>
                <a:t>ㄩㄝ</a:t>
              </a:r>
            </a:p>
          </p:txBody>
        </p:sp>
        <p:pic>
          <p:nvPicPr>
            <p:cNvPr id="116745" name="Picture 12" descr="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01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741" name="Picture 16" descr="分頁底圖-補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17" descr="下ICON-回作者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矩形 8"/>
          <p:cNvSpPr>
            <a:spLocks noChangeArrowheads="1"/>
          </p:cNvSpPr>
          <p:nvPr/>
        </p:nvSpPr>
        <p:spPr bwMode="auto">
          <a:xfrm>
            <a:off x="107950" y="992188"/>
            <a:ext cx="87487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宮刑：</a:t>
            </a:r>
            <a:r>
              <a:rPr lang="zh-TW" altLang="en-US"/>
              <a:t>古代一種破壞男子生殖機能的酷刑，又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稱腐刑。與墨（塗墨、黥　面）、劓　（割鼻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）、刖　（斷手或腳）、大辟（死刑）並稱五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刑。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1763713" y="2420938"/>
            <a:ext cx="5616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6600" b="1">
                <a:latin typeface="Arial" charset="0"/>
              </a:rPr>
              <a:t>一、文章題解</a:t>
            </a:r>
          </a:p>
        </p:txBody>
      </p:sp>
      <p:pic>
        <p:nvPicPr>
          <p:cNvPr id="62467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179388" y="1055688"/>
            <a:ext cx="88931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太史公：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史記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中稱「太史公」有二說：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標楷體" pitchFamily="65" charset="-120"/>
              </a:rPr>
              <a:t>1.</a:t>
            </a:r>
            <a:r>
              <a:rPr lang="zh-TW" altLang="en-US">
                <a:latin typeface="標楷體" pitchFamily="65" charset="-120"/>
              </a:rPr>
              <a:t>司馬遷之所以加上一個「公」字，原是為了尊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稱其父司馬談。後又用來為其所寫之書命名，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稱之曰</a:t>
            </a:r>
            <a:r>
              <a:rPr lang="en-US" altLang="zh-TW">
                <a:latin typeface="標楷體" pitchFamily="65" charset="-120"/>
              </a:rPr>
              <a:t>《</a:t>
            </a:r>
            <a:r>
              <a:rPr lang="zh-TW" altLang="en-US">
                <a:latin typeface="標楷體" pitchFamily="65" charset="-120"/>
              </a:rPr>
              <a:t>太史公書</a:t>
            </a:r>
            <a:r>
              <a:rPr lang="en-US" altLang="zh-TW">
                <a:latin typeface="標楷體" pitchFamily="65" charset="-120"/>
              </a:rPr>
              <a:t>》</a:t>
            </a:r>
            <a:r>
              <a:rPr lang="zh-TW" altLang="en-US">
                <a:latin typeface="標楷體" pitchFamily="65" charset="-120"/>
              </a:rPr>
              <a:t>，所以才會在各篇之論贊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上自題為「太史公曰」。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>
                <a:latin typeface="標楷體" pitchFamily="65" charset="-120"/>
              </a:rPr>
              <a:t>2.</a:t>
            </a:r>
            <a:r>
              <a:rPr lang="zh-TW" altLang="en-US">
                <a:latin typeface="標楷體" pitchFamily="65" charset="-120"/>
              </a:rPr>
              <a:t>太史令的尊稱，指司馬遷。上古掌管天文的史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官都位在三公之上，漢代太史令的地位雖已降</a:t>
            </a:r>
          </a:p>
          <a:p>
            <a:pPr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latin typeface="標楷體" pitchFamily="65" charset="-120"/>
              </a:rPr>
              <a:t>　低，然其官屬仍以舊名尊稱為「太史公」。</a:t>
            </a:r>
          </a:p>
        </p:txBody>
      </p:sp>
      <p:pic>
        <p:nvPicPr>
          <p:cNvPr id="117763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矩形 8"/>
          <p:cNvSpPr>
            <a:spLocks noChangeArrowheads="1"/>
          </p:cNvSpPr>
          <p:nvPr/>
        </p:nvSpPr>
        <p:spPr bwMode="auto">
          <a:xfrm>
            <a:off x="287338" y="936625"/>
            <a:ext cx="87487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通史：</a:t>
            </a:r>
            <a:r>
              <a:rPr lang="zh-TW" altLang="en-US"/>
              <a:t>貫通古今，連貫各朝代史實的史書。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zh-TW" altLang="en-US"/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8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矩形 8"/>
          <p:cNvSpPr>
            <a:spLocks noChangeArrowheads="1"/>
          </p:cNvSpPr>
          <p:nvPr/>
        </p:nvSpPr>
        <p:spPr bwMode="auto">
          <a:xfrm>
            <a:off x="179388" y="936625"/>
            <a:ext cx="87487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紀傳體：</a:t>
            </a:r>
            <a:r>
              <a:rPr lang="zh-TW" altLang="en-US"/>
              <a:t>以記人物的</a:t>
            </a:r>
            <a:r>
              <a:rPr lang="en-US" altLang="zh-TW"/>
              <a:t>〈</a:t>
            </a:r>
            <a:r>
              <a:rPr lang="zh-TW" altLang="en-US"/>
              <a:t>本紀</a:t>
            </a:r>
            <a:r>
              <a:rPr lang="en-US" altLang="zh-TW"/>
              <a:t>〉</a:t>
            </a:r>
            <a:r>
              <a:rPr lang="zh-TW" altLang="en-US"/>
              <a:t>和</a:t>
            </a:r>
            <a:r>
              <a:rPr lang="en-US" altLang="zh-TW"/>
              <a:t>〈</a:t>
            </a:r>
            <a:r>
              <a:rPr lang="zh-TW" altLang="en-US"/>
              <a:t>列傳</a:t>
            </a:r>
            <a:r>
              <a:rPr lang="en-US" altLang="zh-TW"/>
              <a:t>〉</a:t>
            </a:r>
            <a:r>
              <a:rPr lang="zh-TW" altLang="en-US"/>
              <a:t>為中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心的史書體例。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矩形 8"/>
          <p:cNvSpPr>
            <a:spLocks noChangeArrowheads="1"/>
          </p:cNvSpPr>
          <p:nvPr/>
        </p:nvSpPr>
        <p:spPr bwMode="auto">
          <a:xfrm>
            <a:off x="179388" y="936625"/>
            <a:ext cx="87487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雄深雅健：</a:t>
            </a:r>
            <a:r>
              <a:rPr lang="zh-TW" altLang="en-US"/>
              <a:t>雄渾而深沉，典雅而有力 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lang="zh-TW" altLang="en-US"/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6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矩形 8"/>
          <p:cNvSpPr>
            <a:spLocks noChangeArrowheads="1"/>
          </p:cNvSpPr>
          <p:nvPr/>
        </p:nvSpPr>
        <p:spPr bwMode="auto">
          <a:xfrm>
            <a:off x="179388" y="908050"/>
            <a:ext cx="87487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r>
              <a:rPr lang="zh-TW" altLang="en-US" b="1">
                <a:latin typeface="標楷體" pitchFamily="65" charset="-120"/>
              </a:rPr>
              <a:t>奉為圭臬：</a:t>
            </a:r>
            <a:r>
              <a:rPr lang="zh-TW" altLang="en-US"/>
              <a:t>把某些事物、言論奉為依據的準則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。圭臬，古代測定日影時間的器具，用以比喻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/>
              <a:t>　法度、典則。</a:t>
            </a:r>
          </a:p>
          <a:p>
            <a:pPr hangingPunct="0">
              <a:lnSpc>
                <a:spcPct val="120000"/>
              </a:lnSpc>
              <a:spcBef>
                <a:spcPct val="0"/>
              </a:spcBef>
              <a:buClrTx/>
              <a:buFontTx/>
              <a:buChar char="•"/>
            </a:pPr>
            <a:endParaRPr lang="en-US" altLang="zh-TW">
              <a:latin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81375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6000" b="1">
                <a:latin typeface="標楷體" pitchFamily="65" charset="-120"/>
              </a:rPr>
              <a:t>三、課文</a:t>
            </a:r>
            <a:endParaRPr kumimoji="0" lang="zh-TW" altLang="en-US" sz="6000" b="1">
              <a:latin typeface="標楷體" pitchFamily="65" charset="-120"/>
              <a:hlinkClick r:id="rId3" action="ppaction://hlinksldjump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3800" b="1" u="sng">
                <a:latin typeface="標楷體" pitchFamily="65" charset="-120"/>
                <a:hlinkClick r:id="rId3" action="ppaction://hlinksldjump"/>
              </a:rPr>
              <a:t>第一段</a:t>
            </a:r>
            <a:r>
              <a:rPr kumimoji="0" lang="zh-TW" altLang="en-US" sz="3800">
                <a:latin typeface="標楷體" pitchFamily="65" charset="-120"/>
              </a:rPr>
              <a:t>　</a:t>
            </a:r>
            <a:r>
              <a:rPr kumimoji="0" lang="zh-TW" altLang="en-US" sz="3800" b="1" u="sng">
                <a:latin typeface="標楷體" pitchFamily="65" charset="-120"/>
                <a:hlinkClick r:id="rId4" action="ppaction://hlinksldjump"/>
              </a:rPr>
              <a:t>第二段</a:t>
            </a:r>
            <a:r>
              <a:rPr kumimoji="0" lang="zh-TW" altLang="en-US" sz="3800">
                <a:latin typeface="標楷體" pitchFamily="65" charset="-120"/>
              </a:rPr>
              <a:t>　</a:t>
            </a:r>
            <a:r>
              <a:rPr kumimoji="0" lang="zh-TW" altLang="en-US" sz="3800" b="1" u="sng">
                <a:latin typeface="標楷體" pitchFamily="65" charset="-120"/>
                <a:hlinkClick r:id="rId5" action="ppaction://hlinksldjump"/>
              </a:rPr>
              <a:t>第三段</a:t>
            </a:r>
            <a:endParaRPr kumimoji="0" lang="zh-TW" altLang="en-US" sz="3800" b="1" u="sng">
              <a:latin typeface="標楷體" pitchFamily="65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3800" b="1" u="sng">
                <a:latin typeface="標楷體" pitchFamily="65" charset="-120"/>
                <a:hlinkClick r:id="rId6" action="ppaction://hlinksldjump"/>
              </a:rPr>
              <a:t>第四段</a:t>
            </a:r>
            <a:r>
              <a:rPr kumimoji="0" lang="zh-TW" altLang="en-US" sz="3800">
                <a:latin typeface="標楷體" pitchFamily="65" charset="-120"/>
              </a:rPr>
              <a:t>　</a:t>
            </a:r>
            <a:r>
              <a:rPr kumimoji="0" lang="zh-TW" altLang="en-US" sz="3800" b="1" u="sng">
                <a:latin typeface="標楷體" pitchFamily="65" charset="-120"/>
                <a:hlinkClick r:id="rId7" action="ppaction://hlinksldjump"/>
              </a:rPr>
              <a:t>第五段</a:t>
            </a:r>
            <a:r>
              <a:rPr kumimoji="0" lang="zh-TW" altLang="en-US" sz="3800">
                <a:latin typeface="標楷體" pitchFamily="65" charset="-120"/>
              </a:rPr>
              <a:t>　</a:t>
            </a:r>
            <a:r>
              <a:rPr kumimoji="0" lang="zh-TW" altLang="en-US" sz="3800" b="1" u="sng">
                <a:latin typeface="標楷體" pitchFamily="65" charset="-120"/>
                <a:hlinkClick r:id="rId8" action="ppaction://hlinksldjump"/>
              </a:rPr>
              <a:t>第六段</a:t>
            </a:r>
            <a:endParaRPr kumimoji="0" lang="zh-TW" altLang="en-US" sz="3800" b="1" u="sng">
              <a:latin typeface="標楷體" pitchFamily="65" charset="-120"/>
            </a:endParaRPr>
          </a:p>
        </p:txBody>
      </p:sp>
      <p:pic>
        <p:nvPicPr>
          <p:cNvPr id="123907" name="Picture 6" descr="下ICON-回主目錄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24931" name="Rectangle 3"/>
          <p:cNvSpPr>
            <a:spLocks/>
          </p:cNvSpPr>
          <p:nvPr/>
        </p:nvSpPr>
        <p:spPr bwMode="auto">
          <a:xfrm>
            <a:off x="179388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200000"/>
              </a:lnSpc>
            </a:pPr>
            <a:endParaRPr lang="zh-TW" altLang="en-US"/>
          </a:p>
          <a:p>
            <a:pPr hangingPunct="0">
              <a:lnSpc>
                <a:spcPct val="200000"/>
              </a:lnSpc>
            </a:pPr>
            <a:r>
              <a:rPr lang="zh-TW" altLang="en-US"/>
              <a:t>楚軍　夜擊，</a:t>
            </a:r>
            <a:r>
              <a:rPr lang="zh-TW" altLang="en-US" u="sng">
                <a:solidFill>
                  <a:srgbClr val="0066FF"/>
                </a:solidFill>
              </a:rPr>
              <a:t>坑　秦卒二十餘萬人新安　城南</a:t>
            </a:r>
            <a:r>
              <a:rPr lang="zh-TW" altLang="en-US"/>
              <a:t>。行　略定　</a:t>
            </a:r>
            <a:r>
              <a:rPr lang="zh-TW" altLang="en-US">
                <a:solidFill>
                  <a:srgbClr val="0066FF"/>
                </a:solidFill>
              </a:rPr>
              <a:t>秦地</a:t>
            </a:r>
            <a:r>
              <a:rPr lang="zh-TW" altLang="en-US"/>
              <a:t>，</a:t>
            </a:r>
            <a:r>
              <a:rPr lang="zh-TW" altLang="en-US" u="sng"/>
              <a:t>函谷關有兵</a:t>
            </a:r>
            <a:r>
              <a:rPr lang="zh-TW" altLang="en-US" u="sng">
                <a:solidFill>
                  <a:srgbClr val="0066FF"/>
                </a:solidFill>
              </a:rPr>
              <a:t>守關</a:t>
            </a:r>
            <a:r>
              <a:rPr lang="zh-TW" altLang="en-US" u="sng"/>
              <a:t>，不得入</a:t>
            </a:r>
            <a:r>
              <a:rPr lang="zh-TW" altLang="en-US"/>
              <a:t>。</a:t>
            </a:r>
            <a:r>
              <a:rPr lang="zh-TW" altLang="en-US" u="sng"/>
              <a:t>又聞沛公　已破咸陽，項羽　大怒</a:t>
            </a:r>
            <a:r>
              <a:rPr lang="zh-TW" altLang="en-US"/>
              <a:t>，使當陽君　等擊關，項羽遂入，至於戲西　。沛公軍霸上　，未得與項羽相見。</a:t>
            </a:r>
          </a:p>
        </p:txBody>
      </p:sp>
      <p:pic>
        <p:nvPicPr>
          <p:cNvPr id="124932" name="Picture 8" descr="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8446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13" descr="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8527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12" descr="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28527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10" descr="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7974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24" descr="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7244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5" descr="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37893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4" descr="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7893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6" descr="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7893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2764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31416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4693" name="Picture 37" descr="下標籤-修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305050" y="285273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5545138" y="285273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665413" y="2205038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顯露項羽殘暴的個性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29013" y="3213100"/>
            <a:ext cx="3381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顯示沛公有獨占關中的野心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79388" y="4149725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項羽辛苦擊敗秦軍主力，沛公卻得先機先入咸陽而可依約稱王，使項羽不平而大為憤怒</a:t>
            </a:r>
          </a:p>
        </p:txBody>
      </p: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25438" y="2492375"/>
            <a:ext cx="5183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指秦滅六國前的本土中心地區，在今陝西省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545138" y="2492375"/>
            <a:ext cx="2735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防守關口。關，出入口</a:t>
            </a:r>
          </a:p>
        </p:txBody>
      </p:sp>
      <p:sp>
        <p:nvSpPr>
          <p:cNvPr id="1132650" name="Rectangle 106"/>
          <p:cNvSpPr>
            <a:spLocks noChangeArrowheads="1"/>
          </p:cNvSpPr>
          <p:nvPr/>
        </p:nvSpPr>
        <p:spPr bwMode="auto">
          <a:xfrm>
            <a:off x="6838950" y="4508500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 dirty="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127875" y="5195888"/>
            <a:ext cx="1476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轉品</a:t>
            </a:r>
            <a:r>
              <a:rPr lang="en-US" altLang="zh-TW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(</a:t>
            </a: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名→動</a:t>
            </a:r>
            <a:r>
              <a:rPr lang="en-US" altLang="zh-TW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059113" y="836613"/>
            <a:ext cx="5435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                                                當時項羽擊敗秦軍，秦將章邯率部屬二十餘萬投降，項羽恐其未能真心順服，遂將他們活埋於新安城南邊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2736850" y="1916113"/>
            <a:ext cx="565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24955" name="Picture 7" descr="上方ICON-段落大意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7651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6" name="Picture 5" descr="上方ICON-段析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51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7" name="Picture 6" descr="上方ICON-語譯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7651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8" name="Picture 7" descr="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8446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59" name="Picture 11" descr="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8446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60" name="Picture 114" descr="下一頁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928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-576263" y="2852738"/>
            <a:ext cx="433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34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46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5" grpId="0"/>
      <p:bldP spid="5" grpId="1"/>
      <p:bldP spid="6" grpId="0" build="allAtOnce"/>
      <p:bldP spid="1761290" grpId="0"/>
      <p:bldP spid="1761290" grpId="1"/>
      <p:bldP spid="7" grpId="0" build="allAtOnce"/>
      <p:bldP spid="1132650" grpId="0" build="allAtOnce"/>
      <p:bldP spid="49" grpId="0"/>
      <p:bldP spid="49" grpId="1"/>
      <p:bldP spid="8" grpId="0"/>
      <p:bldP spid="8" grpId="1"/>
      <p:bldP spid="8" grpId="2"/>
      <p:bldP spid="8" grpId="3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/>
          </p:cNvSpPr>
          <p:nvPr/>
        </p:nvSpPr>
        <p:spPr bwMode="auto">
          <a:xfrm>
            <a:off x="179388" y="1196975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zh-TW" altLang="en-US" u="sng">
                <a:latin typeface="Times New Roman" pitchFamily="18" charset="0"/>
              </a:rPr>
              <a:t>沛公左司馬　曹無傷使人言於項羽曰：「沛公欲王　　</a:t>
            </a:r>
            <a:r>
              <a:rPr lang="zh-TW" altLang="en-US" u="sng">
                <a:solidFill>
                  <a:srgbClr val="0066FF"/>
                </a:solidFill>
                <a:latin typeface="Times New Roman" pitchFamily="18" charset="0"/>
              </a:rPr>
              <a:t>關中</a:t>
            </a:r>
            <a:r>
              <a:rPr lang="zh-TW" altLang="en-US" u="sng">
                <a:latin typeface="Times New Roman" pitchFamily="18" charset="0"/>
              </a:rPr>
              <a:t>，使子嬰　為相，珍寶盡有之</a:t>
            </a:r>
            <a:r>
              <a:rPr lang="zh-TW" altLang="en-US">
                <a:latin typeface="Times New Roman" pitchFamily="18" charset="0"/>
              </a:rPr>
              <a:t>。」</a:t>
            </a:r>
            <a:r>
              <a:rPr lang="zh-TW" altLang="en-US" u="sng">
                <a:latin typeface="Times New Roman" pitchFamily="18" charset="0"/>
              </a:rPr>
              <a:t>項羽大怒</a:t>
            </a:r>
            <a:r>
              <a:rPr lang="zh-TW" altLang="en-US">
                <a:latin typeface="Times New Roman" pitchFamily="18" charset="0"/>
              </a:rPr>
              <a:t>曰：「旦日　饗　　士卒，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為</a:t>
            </a:r>
            <a:r>
              <a:rPr lang="zh-TW" altLang="en-US">
                <a:latin typeface="Times New Roman" pitchFamily="18" charset="0"/>
              </a:rPr>
              <a:t>　擊破沛公軍！」當是時，</a:t>
            </a:r>
            <a:r>
              <a:rPr lang="zh-TW" altLang="en-US" u="sng">
                <a:latin typeface="Times New Roman" pitchFamily="18" charset="0"/>
              </a:rPr>
              <a:t>項羽兵四十萬，在新豐鴻門；沛公兵十萬，在霸上</a:t>
            </a:r>
            <a:r>
              <a:rPr lang="zh-TW" altLang="en-US">
                <a:latin typeface="Times New Roman" pitchFamily="18" charset="0"/>
              </a:rPr>
              <a:t>。</a:t>
            </a:r>
            <a:endParaRPr lang="zh-TW" altLang="en-US" u="sng">
              <a:latin typeface="Times New Roman" pitchFamily="18" charset="0"/>
            </a:endParaRPr>
          </a:p>
        </p:txBody>
      </p:sp>
      <p:pic>
        <p:nvPicPr>
          <p:cNvPr id="125955" name="Picture 12" descr="1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10" descr="1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18" descr="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4939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Picture 17" descr="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39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6" descr="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287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25961" name="Group 16"/>
          <p:cNvGrpSpPr>
            <a:grpSpLocks/>
          </p:cNvGrpSpPr>
          <p:nvPr/>
        </p:nvGrpSpPr>
        <p:grpSpPr bwMode="auto">
          <a:xfrm>
            <a:off x="684213" y="2493963"/>
            <a:ext cx="431800" cy="390525"/>
            <a:chOff x="2699" y="3929"/>
            <a:chExt cx="272" cy="246"/>
          </a:xfrm>
        </p:grpSpPr>
        <p:sp>
          <p:nvSpPr>
            <p:cNvPr id="125987" name="文字方塊 4"/>
            <p:cNvSpPr txBox="1">
              <a:spLocks noChangeArrowheads="1"/>
            </p:cNvSpPr>
            <p:nvPr/>
          </p:nvSpPr>
          <p:spPr bwMode="auto">
            <a:xfrm>
              <a:off x="2699" y="3929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ㄨㄤ</a:t>
              </a:r>
            </a:p>
          </p:txBody>
        </p:sp>
        <p:pic>
          <p:nvPicPr>
            <p:cNvPr id="12598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02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62" name="Group 37"/>
          <p:cNvGrpSpPr>
            <a:grpSpLocks/>
          </p:cNvGrpSpPr>
          <p:nvPr/>
        </p:nvGrpSpPr>
        <p:grpSpPr bwMode="auto">
          <a:xfrm>
            <a:off x="4356100" y="3284538"/>
            <a:ext cx="431800" cy="539750"/>
            <a:chOff x="2744" y="1661"/>
            <a:chExt cx="272" cy="340"/>
          </a:xfrm>
        </p:grpSpPr>
        <p:sp>
          <p:nvSpPr>
            <p:cNvPr id="125985" name="文字方塊 3"/>
            <p:cNvSpPr txBox="1">
              <a:spLocks noChangeArrowheads="1"/>
            </p:cNvSpPr>
            <p:nvPr/>
          </p:nvSpPr>
          <p:spPr bwMode="auto">
            <a:xfrm>
              <a:off x="2744" y="166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ㄒㄧㄤ</a:t>
              </a:r>
            </a:p>
          </p:txBody>
        </p:sp>
        <p:pic>
          <p:nvPicPr>
            <p:cNvPr id="125986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797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963" name="文字方塊 4"/>
          <p:cNvSpPr txBox="1">
            <a:spLocks noChangeArrowheads="1"/>
          </p:cNvSpPr>
          <p:nvPr/>
        </p:nvSpPr>
        <p:spPr bwMode="auto">
          <a:xfrm>
            <a:off x="6804025" y="3357563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 dirty="0">
                <a:solidFill>
                  <a:srgbClr val="0095DA"/>
                </a:solidFill>
                <a:latin typeface="Arial" charset="0"/>
              </a:rPr>
              <a:t>ㄨㄟ</a:t>
            </a:r>
          </a:p>
        </p:txBody>
      </p:sp>
      <p:pic>
        <p:nvPicPr>
          <p:cNvPr id="125964" name="Picture 32" descr="下一頁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5" name="Picture 36" descr="上方ICON-語譯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29257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7893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5895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403350" y="25654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6372225" y="342900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5508625" y="1989138"/>
            <a:ext cx="20875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如牆頭草的小人為自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己的前途而告密挑撥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4925" y="2852738"/>
            <a:ext cx="7416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項羽大怒的原因：</a:t>
            </a:r>
            <a:r>
              <a:rPr lang="en-US" altLang="zh-TW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 1.</a:t>
            </a:r>
            <a:r>
              <a:rPr lang="zh-TW" altLang="en-US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沛公守關不得入（阻隔其他友軍，顯得沛公有野心）</a:t>
            </a:r>
          </a:p>
          <a:p>
            <a:pPr eaLnBrk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2.</a:t>
            </a:r>
            <a:r>
              <a:rPr lang="zh-TW" altLang="en-US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沛公已破咸陽（項羽辛苦攻克秦軍主力，沛公卻撿便宜先占領關中）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635375" y="5556250"/>
            <a:ext cx="2590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雙方兵力相差懸殊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07950" y="3962400"/>
            <a:ext cx="90360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3.</a:t>
            </a:r>
            <a:r>
              <a:rPr lang="zh-TW" altLang="en-US" sz="17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曹無傷言：「沛公欲王關中。」（項羽的懷疑獲得證實）。結果：項羽決定旦日擊沛公軍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779838" y="472440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18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映襯</a:t>
            </a:r>
          </a:p>
        </p:txBody>
      </p:sp>
      <p:grpSp>
        <p:nvGrpSpPr>
          <p:cNvPr id="1390652" name="Group 60"/>
          <p:cNvGrpSpPr>
            <a:grpSpLocks/>
          </p:cNvGrpSpPr>
          <p:nvPr/>
        </p:nvGrpSpPr>
        <p:grpSpPr bwMode="auto">
          <a:xfrm>
            <a:off x="3349625" y="4652963"/>
            <a:ext cx="404813" cy="346075"/>
            <a:chOff x="793" y="3022"/>
            <a:chExt cx="255" cy="218"/>
          </a:xfrm>
        </p:grpSpPr>
        <p:sp>
          <p:nvSpPr>
            <p:cNvPr id="125983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25984" name="Picture 16" descr="下標籤-修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5977" name="Group 26"/>
          <p:cNvGrpSpPr>
            <a:grpSpLocks/>
          </p:cNvGrpSpPr>
          <p:nvPr/>
        </p:nvGrpSpPr>
        <p:grpSpPr bwMode="auto">
          <a:xfrm flipV="1">
            <a:off x="3132138" y="5589588"/>
            <a:ext cx="215900" cy="215900"/>
            <a:chOff x="2154" y="3657"/>
            <a:chExt cx="230" cy="137"/>
          </a:xfrm>
        </p:grpSpPr>
        <p:sp>
          <p:nvSpPr>
            <p:cNvPr id="12598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598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41288" y="1947863"/>
            <a:ext cx="5113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即上文「秦地」，因在四關（東函谷關、南武關、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西大散關、北蕭關）之中，所以稱為關中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445250" y="3716338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準備</a:t>
            </a:r>
          </a:p>
        </p:txBody>
      </p:sp>
      <p:pic>
        <p:nvPicPr>
          <p:cNvPr id="125980" name="Picture 67" descr="四聲-小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0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06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7" grpId="0"/>
      <p:bldP spid="7" grpId="1"/>
      <p:bldP spid="8" grpId="0"/>
      <p:bldP spid="8" grpId="1"/>
      <p:bldP spid="10" grpId="0"/>
      <p:bldP spid="10" grpId="1"/>
      <p:bldP spid="49" grpId="0"/>
      <p:bldP spid="49" grpId="1"/>
      <p:bldP spid="1761290" grpId="0" build="allAtOnce"/>
      <p:bldP spid="1761290" grpId="1" build="allAtOnce"/>
      <p:bldP spid="13" grpId="0"/>
      <p:bldP spid="13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348038" y="4300538"/>
            <a:ext cx="56880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范增以　　　　「吾」自稱，口吻上是平輩的關係。較之張良對劉邦以「臣」自居，可見兩者態度不相同</a:t>
            </a:r>
          </a:p>
        </p:txBody>
      </p:sp>
      <p:sp>
        <p:nvSpPr>
          <p:cNvPr id="126979" name="Rectangle 3"/>
          <p:cNvSpPr>
            <a:spLocks/>
          </p:cNvSpPr>
          <p:nvPr/>
        </p:nvSpPr>
        <p:spPr bwMode="auto">
          <a:xfrm>
            <a:off x="179388" y="1125538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20000"/>
              </a:lnSpc>
            </a:pPr>
            <a:r>
              <a:rPr lang="zh-TW" altLang="en-US">
                <a:latin typeface="Times New Roman" pitchFamily="18" charset="0"/>
              </a:rPr>
              <a:t>范增　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說</a:t>
            </a:r>
            <a:r>
              <a:rPr lang="zh-TW" altLang="en-US">
                <a:latin typeface="Times New Roman" pitchFamily="18" charset="0"/>
              </a:rPr>
              <a:t>　項羽曰：「</a:t>
            </a:r>
            <a:r>
              <a:rPr lang="zh-TW" altLang="en-US" u="sng">
                <a:latin typeface="Times New Roman" pitchFamily="18" charset="0"/>
              </a:rPr>
              <a:t>沛公居山東　時</a:t>
            </a:r>
            <a:r>
              <a:rPr lang="zh-TW" altLang="en-US">
                <a:latin typeface="Times New Roman" pitchFamily="18" charset="0"/>
              </a:rPr>
              <a:t>，貪於財貨，好　美姬；今入關，</a:t>
            </a:r>
            <a:r>
              <a:rPr lang="zh-TW" altLang="en-US" u="sng">
                <a:latin typeface="Times New Roman" pitchFamily="18" charset="0"/>
              </a:rPr>
              <a:t>財物無所取，婦女無所幸</a:t>
            </a:r>
            <a:r>
              <a:rPr lang="zh-TW" altLang="en-US">
                <a:latin typeface="Times New Roman" pitchFamily="18" charset="0"/>
              </a:rPr>
              <a:t>　，</a:t>
            </a:r>
            <a:r>
              <a:rPr lang="zh-TW" altLang="en-US" u="sng">
                <a:latin typeface="Times New Roman" pitchFamily="18" charset="0"/>
              </a:rPr>
              <a:t>此其志不在小</a:t>
            </a:r>
            <a:r>
              <a:rPr lang="zh-TW" altLang="en-US">
                <a:latin typeface="Times New Roman" pitchFamily="18" charset="0"/>
              </a:rPr>
              <a:t>。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吾</a:t>
            </a:r>
            <a:r>
              <a:rPr lang="zh-TW" altLang="en-US">
                <a:latin typeface="Times New Roman" pitchFamily="18" charset="0"/>
              </a:rPr>
              <a:t>令人望其氣　，皆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為</a:t>
            </a:r>
            <a:r>
              <a:rPr lang="zh-TW" altLang="en-US">
                <a:latin typeface="Times New Roman" pitchFamily="18" charset="0"/>
              </a:rPr>
              <a:t>龍虎，成五采　，</a:t>
            </a:r>
            <a:r>
              <a:rPr lang="zh-TW" altLang="en-US" u="sng">
                <a:latin typeface="Times New Roman" pitchFamily="18" charset="0"/>
              </a:rPr>
              <a:t>此天子氣也，</a:t>
            </a:r>
            <a:r>
              <a:rPr lang="zh-TW" altLang="en-US" u="sng">
                <a:solidFill>
                  <a:srgbClr val="0066FF"/>
                </a:solidFill>
                <a:latin typeface="Times New Roman" pitchFamily="18" charset="0"/>
              </a:rPr>
              <a:t>急擊勿失</a:t>
            </a:r>
            <a:r>
              <a:rPr lang="zh-TW" altLang="en-US">
                <a:latin typeface="Times New Roman" pitchFamily="18" charset="0"/>
              </a:rPr>
              <a:t>！」</a:t>
            </a:r>
          </a:p>
        </p:txBody>
      </p:sp>
      <p:pic>
        <p:nvPicPr>
          <p:cNvPr id="126980" name="Picture 22" descr="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9418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21" descr="1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2" name="Picture 20" descr="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0841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3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6984" name="Picture 14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55875" y="2492375"/>
            <a:ext cx="6624638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《</a:t>
            </a: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史記．高祖本紀</a:t>
            </a:r>
            <a:r>
              <a:rPr lang="en-US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》</a:t>
            </a: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記載，劉邦入咸陽，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2100" b="1">
              <a:solidFill>
                <a:srgbClr val="339933"/>
              </a:solidFill>
              <a:latin typeface="Arial" charset="0"/>
              <a:ea typeface="微軟正黑體" pitchFamily="34" charset="-120"/>
            </a:endParaRP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臨時制定三條法律，與民共守。原文為</a:t>
            </a:r>
            <a:r>
              <a:rPr lang="en-US" altLang="zh-TW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︰</a:t>
            </a: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「與父老約，法三章耳　：殺人者死，傷人及盜抵罪。」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34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539750" y="5661025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急擊勿失的理由是因為劉邦其志不在小，又具有天子氣。范增以「王氣」之說增強項羽出兵的決心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736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580063" y="4941888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8101013" y="3875088"/>
            <a:ext cx="287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476375" y="4221163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范增提醒項羽別小看劉邦</a:t>
            </a:r>
          </a:p>
        </p:txBody>
      </p:sp>
      <p:pic>
        <p:nvPicPr>
          <p:cNvPr id="6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5401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563938" y="5300663"/>
            <a:ext cx="36718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立即進攻，不要錯失了良機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099425" y="3500438"/>
            <a:ext cx="288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如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4427538" y="378936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grpSp>
        <p:nvGrpSpPr>
          <p:cNvPr id="126996" name="Group 26"/>
          <p:cNvGrpSpPr>
            <a:grpSpLocks/>
          </p:cNvGrpSpPr>
          <p:nvPr/>
        </p:nvGrpSpPr>
        <p:grpSpPr bwMode="auto">
          <a:xfrm flipV="1">
            <a:off x="539750" y="4149725"/>
            <a:ext cx="215900" cy="215900"/>
            <a:chOff x="2154" y="3657"/>
            <a:chExt cx="230" cy="137"/>
          </a:xfrm>
        </p:grpSpPr>
        <p:sp>
          <p:nvSpPr>
            <p:cNvPr id="12702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702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716463" y="4221163"/>
            <a:ext cx="647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暗喻</a:t>
            </a:r>
          </a:p>
        </p:txBody>
      </p:sp>
      <p:grpSp>
        <p:nvGrpSpPr>
          <p:cNvPr id="1389616" name="Group 48"/>
          <p:cNvGrpSpPr>
            <a:grpSpLocks/>
          </p:cNvGrpSpPr>
          <p:nvPr/>
        </p:nvGrpSpPr>
        <p:grpSpPr bwMode="auto">
          <a:xfrm>
            <a:off x="4248150" y="4181475"/>
            <a:ext cx="404813" cy="346075"/>
            <a:chOff x="793" y="3022"/>
            <a:chExt cx="255" cy="218"/>
          </a:xfrm>
        </p:grpSpPr>
        <p:sp>
          <p:nvSpPr>
            <p:cNvPr id="127020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27021" name="Picture 16" descr="下標籤-修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6999" name="Picture 51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66102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0" name="圖片 17" descr="下方ICON-回目次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92825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1" name="Group 28"/>
          <p:cNvGrpSpPr>
            <a:grpSpLocks/>
          </p:cNvGrpSpPr>
          <p:nvPr/>
        </p:nvGrpSpPr>
        <p:grpSpPr bwMode="auto">
          <a:xfrm>
            <a:off x="1908175" y="1598613"/>
            <a:ext cx="431800" cy="539750"/>
            <a:chOff x="3470" y="2909"/>
            <a:chExt cx="272" cy="340"/>
          </a:xfrm>
        </p:grpSpPr>
        <p:sp>
          <p:nvSpPr>
            <p:cNvPr id="127018" name="文字方塊 4"/>
            <p:cNvSpPr txBox="1">
              <a:spLocks noChangeArrowheads="1"/>
            </p:cNvSpPr>
            <p:nvPr/>
          </p:nvSpPr>
          <p:spPr bwMode="auto">
            <a:xfrm>
              <a:off x="3470" y="2909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ㄕㄨㄟ</a:t>
              </a:r>
            </a:p>
          </p:txBody>
        </p:sp>
        <p:pic>
          <p:nvPicPr>
            <p:cNvPr id="12701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02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002" name="Picture 13" descr="1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7605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48"/>
          <p:cNvSpPr txBox="1">
            <a:spLocks noChangeArrowheads="1"/>
          </p:cNvSpPr>
          <p:nvPr/>
        </p:nvSpPr>
        <p:spPr bwMode="auto">
          <a:xfrm>
            <a:off x="4572000" y="2205038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映襯</a:t>
            </a:r>
          </a:p>
        </p:txBody>
      </p:sp>
      <p:grpSp>
        <p:nvGrpSpPr>
          <p:cNvPr id="1390659" name="Group 67"/>
          <p:cNvGrpSpPr>
            <a:grpSpLocks/>
          </p:cNvGrpSpPr>
          <p:nvPr/>
        </p:nvGrpSpPr>
        <p:grpSpPr bwMode="auto">
          <a:xfrm>
            <a:off x="4140200" y="2160588"/>
            <a:ext cx="404813" cy="346075"/>
            <a:chOff x="793" y="3022"/>
            <a:chExt cx="255" cy="218"/>
          </a:xfrm>
        </p:grpSpPr>
        <p:sp>
          <p:nvSpPr>
            <p:cNvPr id="127016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27017" name="Picture 16" descr="下標籤-修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005" name="Picture 11" descr="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414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6" name="Group 31"/>
          <p:cNvGrpSpPr>
            <a:grpSpLocks/>
          </p:cNvGrpSpPr>
          <p:nvPr/>
        </p:nvGrpSpPr>
        <p:grpSpPr bwMode="auto">
          <a:xfrm>
            <a:off x="1476375" y="2751138"/>
            <a:ext cx="431800" cy="390525"/>
            <a:chOff x="2517" y="3884"/>
            <a:chExt cx="272" cy="246"/>
          </a:xfrm>
        </p:grpSpPr>
        <p:sp>
          <p:nvSpPr>
            <p:cNvPr id="127014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ㄏㄠ</a:t>
              </a:r>
            </a:p>
          </p:txBody>
        </p:sp>
        <p:pic>
          <p:nvPicPr>
            <p:cNvPr id="12701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1547813" y="170021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76375" y="1412875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勸說</a:t>
            </a:r>
          </a:p>
        </p:txBody>
      </p:sp>
      <p:pic>
        <p:nvPicPr>
          <p:cNvPr id="11" name="Picture 19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1748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356100" y="1341438"/>
            <a:ext cx="2735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指劉邦未入函谷關以前</a:t>
            </a:r>
          </a:p>
        </p:txBody>
      </p:sp>
      <p:grpSp>
        <p:nvGrpSpPr>
          <p:cNvPr id="127011" name="Group 26"/>
          <p:cNvGrpSpPr>
            <a:grpSpLocks/>
          </p:cNvGrpSpPr>
          <p:nvPr/>
        </p:nvGrpSpPr>
        <p:grpSpPr bwMode="auto">
          <a:xfrm flipV="1">
            <a:off x="527050" y="5191125"/>
            <a:ext cx="215900" cy="215900"/>
            <a:chOff x="2154" y="3657"/>
            <a:chExt cx="230" cy="137"/>
          </a:xfrm>
        </p:grpSpPr>
        <p:sp>
          <p:nvSpPr>
            <p:cNvPr id="12701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701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89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96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9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06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61298" grpId="0"/>
      <p:bldP spid="1761298" grpId="1"/>
      <p:bldP spid="2" grpId="0" build="allAtOnce"/>
      <p:bldP spid="5" grpId="0" build="allAtOnce"/>
      <p:bldP spid="1761290" grpId="0" build="allAtOnce"/>
      <p:bldP spid="7" grpId="0"/>
      <p:bldP spid="7" grpId="1"/>
      <p:bldP spid="49" grpId="0" build="allAtOnce"/>
      <p:bldP spid="12" grpId="0"/>
      <p:bldP spid="12" grpId="1"/>
      <p:bldP spid="14" grpId="0"/>
      <p:bldP spid="14" grpId="1"/>
      <p:bldP spid="13" grpId="0"/>
      <p:bldP spid="13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28003" name="Rectangle 3"/>
          <p:cNvSpPr>
            <a:spLocks/>
          </p:cNvSpPr>
          <p:nvPr/>
        </p:nvSpPr>
        <p:spPr bwMode="auto">
          <a:xfrm>
            <a:off x="179388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endParaRPr lang="zh-TW" altLang="en-US"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>
                <a:latin typeface="Times New Roman" pitchFamily="18" charset="0"/>
              </a:rPr>
              <a:t>楚左尹　　項伯　者，項羽季父　也，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素善</a:t>
            </a:r>
            <a:r>
              <a:rPr lang="zh-TW" altLang="en-US">
                <a:latin typeface="Times New Roman" pitchFamily="18" charset="0"/>
              </a:rPr>
              <a:t>留侯張良　。張良是時從沛公，項伯乃夜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馳之</a:t>
            </a:r>
            <a:r>
              <a:rPr lang="zh-TW" altLang="en-US">
                <a:latin typeface="Times New Roman" pitchFamily="18" charset="0"/>
              </a:rPr>
              <a:t>沛公軍，私見張良，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具</a:t>
            </a:r>
            <a:r>
              <a:rPr lang="zh-TW" altLang="en-US">
                <a:latin typeface="Times New Roman" pitchFamily="18" charset="0"/>
              </a:rPr>
              <a:t>告以事，欲呼張良與</a:t>
            </a:r>
            <a:r>
              <a:rPr lang="zh-TW" altLang="en-US">
                <a:solidFill>
                  <a:srgbClr val="0066FF"/>
                </a:solidFill>
                <a:latin typeface="Times New Roman" pitchFamily="18" charset="0"/>
              </a:rPr>
              <a:t>俱去</a:t>
            </a:r>
            <a:r>
              <a:rPr lang="zh-TW" altLang="en-US">
                <a:latin typeface="Times New Roman" pitchFamily="18" charset="0"/>
              </a:rPr>
              <a:t>，曰：「毋　從俱死也！」張良曰：「臣為韓王送沛公　。</a:t>
            </a:r>
            <a:r>
              <a:rPr lang="zh-TW" altLang="en-US" u="sng">
                <a:latin typeface="Times New Roman" pitchFamily="18" charset="0"/>
              </a:rPr>
              <a:t>沛公今事有急，亡去不義　，不可不</a:t>
            </a:r>
            <a:r>
              <a:rPr lang="zh-TW" altLang="en-US" u="sng">
                <a:solidFill>
                  <a:srgbClr val="0066FF"/>
                </a:solidFill>
                <a:latin typeface="Times New Roman" pitchFamily="18" charset="0"/>
              </a:rPr>
              <a:t>語</a:t>
            </a:r>
            <a:r>
              <a:rPr lang="zh-TW" altLang="en-US" u="sng">
                <a:latin typeface="Times New Roman" pitchFamily="18" charset="0"/>
              </a:rPr>
              <a:t>　</a:t>
            </a:r>
            <a:r>
              <a:rPr lang="zh-TW" altLang="en-US">
                <a:latin typeface="Times New Roman" pitchFamily="18" charset="0"/>
              </a:rPr>
              <a:t>。」</a:t>
            </a:r>
          </a:p>
        </p:txBody>
      </p:sp>
      <p:pic>
        <p:nvPicPr>
          <p:cNvPr id="128004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25" descr="2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11" descr="2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9" descr="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10" descr="2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446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9" name="Group 18"/>
          <p:cNvGrpSpPr>
            <a:grpSpLocks/>
          </p:cNvGrpSpPr>
          <p:nvPr/>
        </p:nvGrpSpPr>
        <p:grpSpPr bwMode="auto">
          <a:xfrm>
            <a:off x="1476375" y="1844675"/>
            <a:ext cx="431800" cy="390525"/>
            <a:chOff x="2154" y="3566"/>
            <a:chExt cx="272" cy="246"/>
          </a:xfrm>
        </p:grpSpPr>
        <p:sp>
          <p:nvSpPr>
            <p:cNvPr id="128053" name="文字方塊 3"/>
            <p:cNvSpPr txBox="1">
              <a:spLocks noChangeArrowheads="1"/>
            </p:cNvSpPr>
            <p:nvPr/>
          </p:nvSpPr>
          <p:spPr bwMode="auto">
            <a:xfrm>
              <a:off x="2154" y="356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ㄧㄣ</a:t>
              </a:r>
            </a:p>
          </p:txBody>
        </p:sp>
        <p:pic>
          <p:nvPicPr>
            <p:cNvPr id="128054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612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8010" name="Group 28"/>
          <p:cNvGrpSpPr>
            <a:grpSpLocks/>
          </p:cNvGrpSpPr>
          <p:nvPr/>
        </p:nvGrpSpPr>
        <p:grpSpPr bwMode="auto">
          <a:xfrm>
            <a:off x="684213" y="4772025"/>
            <a:ext cx="431800" cy="312738"/>
            <a:chOff x="3243" y="3929"/>
            <a:chExt cx="272" cy="197"/>
          </a:xfrm>
        </p:grpSpPr>
        <p:sp>
          <p:nvSpPr>
            <p:cNvPr id="128050" name="文字方塊 6"/>
            <p:cNvSpPr txBox="1">
              <a:spLocks noChangeArrowheads="1"/>
            </p:cNvSpPr>
            <p:nvPr/>
          </p:nvSpPr>
          <p:spPr bwMode="auto">
            <a:xfrm>
              <a:off x="3243" y="3974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</a:t>
              </a:r>
            </a:p>
          </p:txBody>
        </p:sp>
        <p:pic>
          <p:nvPicPr>
            <p:cNvPr id="128051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52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011" name="Picture 3" descr="上方ICON-段析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2" name="Picture 4" descr="上方ICON-語譯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3" name="Picture 5" descr="上方ICON-段落大意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235825" y="184467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7739063" y="1844675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6804025" y="28670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307263" y="2867025"/>
            <a:ext cx="288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2413000" y="386080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6372225" y="3860800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6192838" y="1484313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平素</a:t>
            </a:r>
            <a:r>
              <a:rPr lang="zh-TW" altLang="en-US" sz="2100" b="1">
                <a:solidFill>
                  <a:srgbClr val="0066FF"/>
                </a:solidFill>
                <a:ea typeface="微軟正黑體" pitchFamily="34" charset="-120"/>
              </a:rPr>
              <a:t>、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向來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669213" y="148431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友好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84888" y="2492375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驅馬疾行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235825" y="2492375"/>
            <a:ext cx="865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往、至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339975" y="3429000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全部、詳盡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73863" y="4187825"/>
            <a:ext cx="12969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一同離開</a:t>
            </a:r>
          </a:p>
        </p:txBody>
      </p:sp>
      <p:grpSp>
        <p:nvGrpSpPr>
          <p:cNvPr id="128026" name="Group 26"/>
          <p:cNvGrpSpPr>
            <a:grpSpLocks/>
          </p:cNvGrpSpPr>
          <p:nvPr/>
        </p:nvGrpSpPr>
        <p:grpSpPr bwMode="auto">
          <a:xfrm flipV="1">
            <a:off x="3994150" y="4149725"/>
            <a:ext cx="215900" cy="215900"/>
            <a:chOff x="2154" y="3657"/>
            <a:chExt cx="230" cy="137"/>
          </a:xfrm>
        </p:grpSpPr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804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625725" y="4114800"/>
            <a:ext cx="18018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           倒裝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19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（以事具告之）</a:t>
            </a:r>
            <a:endParaRPr kumimoji="0" lang="en-US" altLang="zh-TW" sz="19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88589" name="Group 45"/>
          <p:cNvGrpSpPr>
            <a:grpSpLocks/>
          </p:cNvGrpSpPr>
          <p:nvPr/>
        </p:nvGrpSpPr>
        <p:grpSpPr bwMode="auto">
          <a:xfrm>
            <a:off x="2913063" y="4149725"/>
            <a:ext cx="404812" cy="346075"/>
            <a:chOff x="793" y="3022"/>
            <a:chExt cx="255" cy="218"/>
          </a:xfrm>
        </p:grpSpPr>
        <p:sp>
          <p:nvSpPr>
            <p:cNvPr id="128046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28047" name="Picture 16" descr="下標籤-修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7244" name="Picture 76" descr="下標籤-修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42211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8600" name="Group 56"/>
          <p:cNvGrpSpPr>
            <a:grpSpLocks/>
          </p:cNvGrpSpPr>
          <p:nvPr/>
        </p:nvGrpSpPr>
        <p:grpSpPr bwMode="auto">
          <a:xfrm>
            <a:off x="6473825" y="3213100"/>
            <a:ext cx="1843088" cy="646113"/>
            <a:chOff x="4558" y="2024"/>
            <a:chExt cx="1161" cy="407"/>
          </a:xfrm>
        </p:grpSpPr>
        <p:sp>
          <p:nvSpPr>
            <p:cNvPr id="128044" name="文字方塊 48"/>
            <p:cNvSpPr txBox="1">
              <a:spLocks noChangeArrowheads="1"/>
            </p:cNvSpPr>
            <p:nvPr/>
          </p:nvSpPr>
          <p:spPr bwMode="auto">
            <a:xfrm>
              <a:off x="4558" y="2024"/>
              <a:ext cx="116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100" b="1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省略之：項伯</a:t>
              </a:r>
            </a:p>
          </p:txBody>
        </p:sp>
        <p:sp>
          <p:nvSpPr>
            <p:cNvPr id="128045" name="AutoShape 79"/>
            <p:cNvSpPr>
              <a:spLocks noChangeArrowheads="1"/>
            </p:cNvSpPr>
            <p:nvPr/>
          </p:nvSpPr>
          <p:spPr bwMode="auto">
            <a:xfrm>
              <a:off x="4694" y="2205"/>
              <a:ext cx="155" cy="226"/>
            </a:xfrm>
            <a:prstGeom prst="downArrow">
              <a:avLst>
                <a:gd name="adj1" fmla="val 32963"/>
                <a:gd name="adj2" fmla="val 63223"/>
              </a:avLst>
            </a:prstGeom>
            <a:solidFill>
              <a:srgbClr val="FF0066"/>
            </a:solidFill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TW" altLang="en-US" sz="1800" u="sng">
                <a:latin typeface="Arial" charset="0"/>
              </a:endParaRPr>
            </a:p>
          </p:txBody>
        </p:sp>
      </p:grpSp>
      <p:pic>
        <p:nvPicPr>
          <p:cNvPr id="12" name="Picture 76" descr="下標籤-修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8605" name="Group 61"/>
          <p:cNvGrpSpPr>
            <a:grpSpLocks/>
          </p:cNvGrpSpPr>
          <p:nvPr/>
        </p:nvGrpSpPr>
        <p:grpSpPr bwMode="auto">
          <a:xfrm>
            <a:off x="1812925" y="5157788"/>
            <a:ext cx="2038350" cy="360362"/>
            <a:chOff x="1610" y="3249"/>
            <a:chExt cx="1284" cy="227"/>
          </a:xfrm>
        </p:grpSpPr>
        <p:sp>
          <p:nvSpPr>
            <p:cNvPr id="128042" name="文字方塊 48"/>
            <p:cNvSpPr txBox="1">
              <a:spLocks noChangeArrowheads="1"/>
            </p:cNvSpPr>
            <p:nvPr/>
          </p:nvSpPr>
          <p:spPr bwMode="auto">
            <a:xfrm>
              <a:off x="1774" y="3272"/>
              <a:ext cx="1120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100" b="1">
                  <a:solidFill>
                    <a:srgbClr val="FF0066"/>
                  </a:solidFill>
                  <a:latin typeface="微軟正黑體" pitchFamily="34" charset="-120"/>
                  <a:ea typeface="微軟正黑體" pitchFamily="34" charset="-120"/>
                </a:rPr>
                <a:t>省略之：劉邦</a:t>
              </a:r>
            </a:p>
          </p:txBody>
        </p:sp>
        <p:sp>
          <p:nvSpPr>
            <p:cNvPr id="128043" name="AutoShape 79"/>
            <p:cNvSpPr>
              <a:spLocks noChangeArrowheads="1"/>
            </p:cNvSpPr>
            <p:nvPr/>
          </p:nvSpPr>
          <p:spPr bwMode="auto">
            <a:xfrm rot="10800000">
              <a:off x="1610" y="3249"/>
              <a:ext cx="150" cy="227"/>
            </a:xfrm>
            <a:prstGeom prst="downArrow">
              <a:avLst>
                <a:gd name="adj1" fmla="val 32963"/>
                <a:gd name="adj2" fmla="val 65620"/>
              </a:avLst>
            </a:prstGeom>
            <a:solidFill>
              <a:srgbClr val="FF0066"/>
            </a:solidFill>
            <a:ln w="9525" algn="ctr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zh-TW" altLang="en-US" sz="1800" u="sng">
                <a:latin typeface="Arial" charset="0"/>
              </a:endParaRPr>
            </a:p>
          </p:txBody>
        </p:sp>
      </p:grpSp>
      <p:pic>
        <p:nvPicPr>
          <p:cNvPr id="128033" name="Picture 14" descr="2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47513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34" name="Picture 15" descr="2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73405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04025" y="544512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告訴</a:t>
            </a:r>
          </a:p>
        </p:txBody>
      </p:sp>
      <p:sp>
        <p:nvSpPr>
          <p:cNvPr id="14" name="文字方塊 14"/>
          <p:cNvSpPr txBox="1">
            <a:spLocks noChangeArrowheads="1"/>
          </p:cNvSpPr>
          <p:nvPr/>
        </p:nvSpPr>
        <p:spPr bwMode="auto">
          <a:xfrm>
            <a:off x="6804025" y="5765800"/>
            <a:ext cx="43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grpSp>
        <p:nvGrpSpPr>
          <p:cNvPr id="128037" name="Group 58"/>
          <p:cNvGrpSpPr>
            <a:grpSpLocks/>
          </p:cNvGrpSpPr>
          <p:nvPr/>
        </p:nvGrpSpPr>
        <p:grpSpPr bwMode="auto">
          <a:xfrm>
            <a:off x="7164388" y="5765800"/>
            <a:ext cx="431800" cy="241300"/>
            <a:chOff x="2381" y="1706"/>
            <a:chExt cx="272" cy="152"/>
          </a:xfrm>
        </p:grpSpPr>
        <p:pic>
          <p:nvPicPr>
            <p:cNvPr id="12804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70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1" name="文字方塊 4"/>
            <p:cNvSpPr txBox="1">
              <a:spLocks noChangeArrowheads="1"/>
            </p:cNvSpPr>
            <p:nvPr/>
          </p:nvSpPr>
          <p:spPr bwMode="auto">
            <a:xfrm>
              <a:off x="2381" y="1706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ㄩ</a:t>
              </a:r>
            </a:p>
          </p:txBody>
        </p:sp>
      </p:grp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684213" y="6132513"/>
            <a:ext cx="223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足見張良忠義之心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8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85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7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2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1" grpId="1" build="allAtOnce"/>
      <p:bldP spid="49" grpId="0"/>
      <p:bldP spid="49" grpId="1"/>
      <p:bldP spid="13" grpId="0" build="allAtOnce"/>
      <p:bldP spid="176129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0825" y="981075"/>
            <a:ext cx="8642350" cy="5022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本文節錄自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史記．項羽本紀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，標題「鴻門宴」為後人所訂，記西元前二○六年，項羽與劉邦在鴻門（山坡名，位於今陝西省西安市郊，今名項王營）相會的始末。依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《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史記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》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的體例，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原是歷代帝王的傳記，項羽雖然未成帝業，但在秦末改朝換代之際，曾一時號令天下，因此司馬遷將他列入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，反映出司馬遷不以成敗論英雄  的史觀。</a:t>
            </a:r>
          </a:p>
        </p:txBody>
      </p:sp>
      <p:pic>
        <p:nvPicPr>
          <p:cNvPr id="63491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12" descr="左箭頭-補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38725"/>
            <a:ext cx="3603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良乃入，具告沛公。沛公大驚，曰：「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為　之奈何</a:t>
            </a:r>
            <a:r>
              <a:rPr lang="zh-TW" altLang="en-US" dirty="0">
                <a:latin typeface="Times New Roman" pitchFamily="18" charset="0"/>
              </a:rPr>
              <a:t>？」張良曰：「誰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為</a:t>
            </a:r>
            <a:r>
              <a:rPr lang="zh-TW" altLang="en-US" dirty="0">
                <a:latin typeface="Times New Roman" pitchFamily="18" charset="0"/>
              </a:rPr>
              <a:t>　大王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為</a:t>
            </a:r>
            <a:r>
              <a:rPr lang="zh-TW" altLang="en-US" dirty="0">
                <a:latin typeface="Times New Roman" pitchFamily="18" charset="0"/>
              </a:rPr>
              <a:t>　此計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者</a:t>
            </a:r>
            <a:r>
              <a:rPr lang="zh-TW" altLang="en-US" dirty="0">
                <a:latin typeface="Times New Roman" pitchFamily="18" charset="0"/>
              </a:rPr>
              <a:t>？」曰：「鯫　生　說　我曰：</a:t>
            </a:r>
            <a:r>
              <a:rPr lang="en-US" altLang="zh-TW" dirty="0">
                <a:latin typeface="Times New Roman" pitchFamily="18" charset="0"/>
              </a:rPr>
              <a:t>『</a:t>
            </a:r>
            <a:r>
              <a:rPr lang="zh-TW" altLang="en-US" dirty="0">
                <a:latin typeface="Times New Roman" pitchFamily="18" charset="0"/>
              </a:rPr>
              <a:t>距關　，毋內　　諸侯，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秦地可盡王</a:t>
            </a:r>
            <a:r>
              <a:rPr lang="zh-TW" altLang="en-US" dirty="0">
                <a:latin typeface="Times New Roman" pitchFamily="18" charset="0"/>
              </a:rPr>
              <a:t>　也。</a:t>
            </a:r>
            <a:r>
              <a:rPr lang="en-US" altLang="zh-TW" dirty="0">
                <a:latin typeface="Times New Roman" pitchFamily="18" charset="0"/>
              </a:rPr>
              <a:t>』</a:t>
            </a:r>
            <a:r>
              <a:rPr lang="zh-TW" altLang="en-US" dirty="0">
                <a:latin typeface="Times New Roman" pitchFamily="18" charset="0"/>
              </a:rPr>
              <a:t>故聽之。」良曰：「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料</a:t>
            </a:r>
            <a:r>
              <a:rPr lang="zh-TW" altLang="en-US" u="sng" dirty="0">
                <a:latin typeface="Times New Roman" pitchFamily="18" charset="0"/>
              </a:rPr>
              <a:t>大王</a:t>
            </a:r>
            <a:r>
              <a:rPr lang="zh-TW" altLang="en-US" dirty="0">
                <a:latin typeface="Times New Roman" pitchFamily="18" charset="0"/>
              </a:rPr>
              <a:t>士卒足以當　　項王乎？」</a:t>
            </a:r>
            <a:r>
              <a:rPr lang="zh-TW" altLang="en-US" u="sng" dirty="0">
                <a:latin typeface="Times New Roman" pitchFamily="18" charset="0"/>
              </a:rPr>
              <a:t>沛公默然，曰：「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固</a:t>
            </a:r>
            <a:r>
              <a:rPr lang="zh-TW" altLang="en-US" u="sng" dirty="0">
                <a:latin typeface="Times New Roman" pitchFamily="18" charset="0"/>
              </a:rPr>
              <a:t>不如也，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且</a:t>
            </a:r>
            <a:r>
              <a:rPr lang="zh-TW" altLang="en-US" u="sng" dirty="0">
                <a:latin typeface="Times New Roman" pitchFamily="18" charset="0"/>
              </a:rPr>
              <a:t>為之奈何</a:t>
            </a:r>
            <a:r>
              <a:rPr lang="zh-TW" altLang="en-US" dirty="0">
                <a:latin typeface="Times New Roman" pitchFamily="18" charset="0"/>
              </a:rPr>
              <a:t>？」</a:t>
            </a:r>
          </a:p>
        </p:txBody>
      </p:sp>
      <p:sp>
        <p:nvSpPr>
          <p:cNvPr id="12902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29028" name="Picture 12" descr="2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23" descr="2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Picture 24" descr="2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Picture 11" descr="3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74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32" name="Group 10"/>
          <p:cNvGrpSpPr>
            <a:grpSpLocks/>
          </p:cNvGrpSpPr>
          <p:nvPr/>
        </p:nvGrpSpPr>
        <p:grpSpPr bwMode="auto">
          <a:xfrm>
            <a:off x="2268538" y="3860800"/>
            <a:ext cx="431800" cy="390525"/>
            <a:chOff x="2699" y="3929"/>
            <a:chExt cx="272" cy="246"/>
          </a:xfrm>
        </p:grpSpPr>
        <p:sp>
          <p:nvSpPr>
            <p:cNvPr id="129077" name="文字方塊 4"/>
            <p:cNvSpPr txBox="1">
              <a:spLocks noChangeArrowheads="1"/>
            </p:cNvSpPr>
            <p:nvPr/>
          </p:nvSpPr>
          <p:spPr bwMode="auto">
            <a:xfrm>
              <a:off x="2699" y="3929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ㄨㄤ</a:t>
              </a:r>
            </a:p>
          </p:txBody>
        </p:sp>
        <p:pic>
          <p:nvPicPr>
            <p:cNvPr id="12907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02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033" name="文字方塊 4"/>
          <p:cNvSpPr txBox="1">
            <a:spLocks noChangeArrowheads="1"/>
          </p:cNvSpPr>
          <p:nvPr/>
        </p:nvSpPr>
        <p:spPr bwMode="auto">
          <a:xfrm>
            <a:off x="1116013" y="3022600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ㄗㄡ</a:t>
            </a:r>
          </a:p>
        </p:txBody>
      </p:sp>
      <p:grpSp>
        <p:nvGrpSpPr>
          <p:cNvPr id="129034" name="Group 28"/>
          <p:cNvGrpSpPr>
            <a:grpSpLocks/>
          </p:cNvGrpSpPr>
          <p:nvPr/>
        </p:nvGrpSpPr>
        <p:grpSpPr bwMode="auto">
          <a:xfrm>
            <a:off x="2700338" y="2924175"/>
            <a:ext cx="431800" cy="539750"/>
            <a:chOff x="3470" y="2909"/>
            <a:chExt cx="272" cy="340"/>
          </a:xfrm>
        </p:grpSpPr>
        <p:sp>
          <p:nvSpPr>
            <p:cNvPr id="129075" name="文字方塊 4"/>
            <p:cNvSpPr txBox="1">
              <a:spLocks noChangeArrowheads="1"/>
            </p:cNvSpPr>
            <p:nvPr/>
          </p:nvSpPr>
          <p:spPr bwMode="auto">
            <a:xfrm>
              <a:off x="3470" y="2909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ㄕㄨㄟ</a:t>
              </a:r>
            </a:p>
          </p:txBody>
        </p:sp>
        <p:pic>
          <p:nvPicPr>
            <p:cNvPr id="12907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02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035" name="Group 59"/>
          <p:cNvGrpSpPr>
            <a:grpSpLocks/>
          </p:cNvGrpSpPr>
          <p:nvPr/>
        </p:nvGrpSpPr>
        <p:grpSpPr bwMode="auto">
          <a:xfrm>
            <a:off x="2274887" y="4739481"/>
            <a:ext cx="431800" cy="390525"/>
            <a:chOff x="2245" y="3566"/>
            <a:chExt cx="272" cy="246"/>
          </a:xfrm>
        </p:grpSpPr>
        <p:sp>
          <p:nvSpPr>
            <p:cNvPr id="129073" name="文字方塊 3"/>
            <p:cNvSpPr txBox="1">
              <a:spLocks noChangeArrowheads="1"/>
            </p:cNvSpPr>
            <p:nvPr/>
          </p:nvSpPr>
          <p:spPr bwMode="auto">
            <a:xfrm>
              <a:off x="2245" y="356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 dirty="0">
                  <a:latin typeface="Arial" charset="0"/>
                </a:rPr>
                <a:t>ㄉㄤ</a:t>
              </a:r>
            </a:p>
          </p:txBody>
        </p:sp>
        <p:pic>
          <p:nvPicPr>
            <p:cNvPr id="129074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631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9036" name="Picture 35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659563" y="1700213"/>
            <a:ext cx="2160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對這件事該怎麼辦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164388" y="1341438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995738" y="2492375"/>
            <a:ext cx="288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替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3995738" y="2205038"/>
            <a:ext cx="288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580063" y="249237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謀劃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5580063" y="22050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948488" y="2492375"/>
            <a:ext cx="223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疑問語氣詞，無義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7235825" y="2205038"/>
            <a:ext cx="288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16013" y="4292600"/>
            <a:ext cx="3024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可以擁有整個關中而稱王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323850" y="3933825"/>
            <a:ext cx="194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596188" y="42926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估量</a:t>
            </a:r>
          </a:p>
        </p:txBody>
      </p:sp>
      <p:sp>
        <p:nvSpPr>
          <p:cNvPr id="13" name="文字方塊 14"/>
          <p:cNvSpPr txBox="1">
            <a:spLocks noChangeArrowheads="1"/>
          </p:cNvSpPr>
          <p:nvPr/>
        </p:nvSpPr>
        <p:spPr bwMode="auto">
          <a:xfrm>
            <a:off x="7667625" y="4005263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50825" y="5102225"/>
            <a:ext cx="50403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張良對沛公一路稱「大王」 </a:t>
            </a:r>
            <a:r>
              <a:rPr lang="en-US" altLang="zh-TW" b="1">
                <a:solidFill>
                  <a:srgbClr val="339933"/>
                </a:solidFill>
                <a:latin typeface="標楷體" pitchFamily="65" charset="-120"/>
              </a:rPr>
              <a:t>—</a:t>
            </a: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一路謙卑</a:t>
            </a:r>
          </a:p>
        </p:txBody>
      </p:sp>
      <p:pic>
        <p:nvPicPr>
          <p:cNvPr id="16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085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7237413" y="908050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劉邦驚慌無助</a:t>
            </a:r>
          </a:p>
        </p:txBody>
      </p:sp>
      <p:pic>
        <p:nvPicPr>
          <p:cNvPr id="18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4923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4"/>
          <p:cNvSpPr txBox="1">
            <a:spLocks noChangeArrowheads="1"/>
          </p:cNvSpPr>
          <p:nvPr/>
        </p:nvSpPr>
        <p:spPr bwMode="auto">
          <a:xfrm>
            <a:off x="250825" y="220503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29054" name="Picture 57" descr="下一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55" name="Group 61"/>
          <p:cNvGrpSpPr>
            <a:grpSpLocks/>
          </p:cNvGrpSpPr>
          <p:nvPr/>
        </p:nvGrpSpPr>
        <p:grpSpPr bwMode="auto">
          <a:xfrm>
            <a:off x="7596188" y="3048000"/>
            <a:ext cx="431800" cy="390525"/>
            <a:chOff x="476" y="1434"/>
            <a:chExt cx="272" cy="246"/>
          </a:xfrm>
        </p:grpSpPr>
        <p:sp>
          <p:nvSpPr>
            <p:cNvPr id="129071" name="文字方塊 4"/>
            <p:cNvSpPr txBox="1">
              <a:spLocks noChangeArrowheads="1"/>
            </p:cNvSpPr>
            <p:nvPr/>
          </p:nvSpPr>
          <p:spPr bwMode="auto">
            <a:xfrm>
              <a:off x="476" y="143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ㄋㄚ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2907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48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8262938" y="446246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本來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386763" y="4797425"/>
            <a:ext cx="433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979613" y="6069013"/>
            <a:ext cx="360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將</a:t>
            </a:r>
          </a:p>
        </p:txBody>
      </p:sp>
      <p:sp>
        <p:nvSpPr>
          <p:cNvPr id="21" name="文字方塊 14"/>
          <p:cNvSpPr txBox="1">
            <a:spLocks noChangeArrowheads="1"/>
          </p:cNvSpPr>
          <p:nvPr/>
        </p:nvSpPr>
        <p:spPr bwMode="auto">
          <a:xfrm>
            <a:off x="1908175" y="5732463"/>
            <a:ext cx="433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5867400" y="5229225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劉邦能坦承缺失和不足，尋覓對策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60213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062" name="Group 69"/>
          <p:cNvGrpSpPr>
            <a:grpSpLocks/>
          </p:cNvGrpSpPr>
          <p:nvPr/>
        </p:nvGrpSpPr>
        <p:grpSpPr bwMode="auto">
          <a:xfrm>
            <a:off x="4284663" y="2133600"/>
            <a:ext cx="414337" cy="576263"/>
            <a:chOff x="759" y="308"/>
            <a:chExt cx="261" cy="363"/>
          </a:xfrm>
        </p:grpSpPr>
        <p:sp>
          <p:nvSpPr>
            <p:cNvPr id="129069" name="Text Box 4"/>
            <p:cNvSpPr txBox="1">
              <a:spLocks noChangeArrowheads="1"/>
            </p:cNvSpPr>
            <p:nvPr/>
          </p:nvSpPr>
          <p:spPr bwMode="auto">
            <a:xfrm>
              <a:off x="759" y="308"/>
              <a:ext cx="23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B0F0"/>
                  </a:solidFill>
                  <a:latin typeface="Arial" charset="0"/>
                </a:rPr>
                <a:t>ㄨㄟ</a:t>
              </a:r>
            </a:p>
          </p:txBody>
        </p:sp>
        <p:pic>
          <p:nvPicPr>
            <p:cNvPr id="129070" name="Picture 68" descr="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9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063" name="Group 70"/>
          <p:cNvGrpSpPr>
            <a:grpSpLocks/>
          </p:cNvGrpSpPr>
          <p:nvPr/>
        </p:nvGrpSpPr>
        <p:grpSpPr bwMode="auto">
          <a:xfrm>
            <a:off x="7570788" y="1230313"/>
            <a:ext cx="414337" cy="576262"/>
            <a:chOff x="759" y="308"/>
            <a:chExt cx="261" cy="363"/>
          </a:xfrm>
        </p:grpSpPr>
        <p:sp>
          <p:nvSpPr>
            <p:cNvPr id="129067" name="Text Box 4"/>
            <p:cNvSpPr txBox="1">
              <a:spLocks noChangeArrowheads="1"/>
            </p:cNvSpPr>
            <p:nvPr/>
          </p:nvSpPr>
          <p:spPr bwMode="auto">
            <a:xfrm>
              <a:off x="759" y="308"/>
              <a:ext cx="23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B0F0"/>
                  </a:solidFill>
                  <a:latin typeface="Arial" charset="0"/>
                </a:rPr>
                <a:t>ㄨㄟ</a:t>
              </a:r>
            </a:p>
          </p:txBody>
        </p:sp>
        <p:pic>
          <p:nvPicPr>
            <p:cNvPr id="129068" name="Picture 72" descr="四聲-小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9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9064" name="Group 74"/>
          <p:cNvGrpSpPr>
            <a:grpSpLocks/>
          </p:cNvGrpSpPr>
          <p:nvPr/>
        </p:nvGrpSpPr>
        <p:grpSpPr bwMode="auto">
          <a:xfrm>
            <a:off x="5915025" y="2146300"/>
            <a:ext cx="439738" cy="576263"/>
            <a:chOff x="3742" y="2205"/>
            <a:chExt cx="277" cy="363"/>
          </a:xfrm>
        </p:grpSpPr>
        <p:sp>
          <p:nvSpPr>
            <p:cNvPr id="129065" name="Text Box 4"/>
            <p:cNvSpPr txBox="1">
              <a:spLocks noChangeArrowheads="1"/>
            </p:cNvSpPr>
            <p:nvPr/>
          </p:nvSpPr>
          <p:spPr bwMode="auto">
            <a:xfrm>
              <a:off x="3742" y="2205"/>
              <a:ext cx="23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B0F0"/>
                  </a:solidFill>
                  <a:latin typeface="Arial" charset="0"/>
                </a:rPr>
                <a:t>ㄨㄟ</a:t>
              </a:r>
            </a:p>
          </p:txBody>
        </p:sp>
        <p:pic>
          <p:nvPicPr>
            <p:cNvPr id="129066" name="Picture 73" descr="二聲-小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225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4" grpId="0" build="allAtOnce"/>
      <p:bldP spid="6" grpId="0"/>
      <p:bldP spid="6" grpId="1"/>
      <p:bldP spid="8" grpId="0" build="allAtOnce"/>
      <p:bldP spid="10" grpId="0"/>
      <p:bldP spid="10" grpId="1"/>
      <p:bldP spid="12" grpId="0" build="allAtOnce"/>
      <p:bldP spid="14" grpId="0" build="allAtOnce"/>
      <p:bldP spid="17" grpId="0" build="allAtOnce"/>
      <p:bldP spid="1761290" grpId="0" build="allAtOnce"/>
      <p:bldP spid="20" grpId="0"/>
      <p:bldP spid="20" grpId="1"/>
      <p:bldP spid="22" grpId="0" build="allAtOnce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388" y="608013"/>
            <a:ext cx="914400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請允許（請：用在動詞謂語前，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作「請求」解時，就是要求對方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endParaRPr lang="zh-TW" altLang="en-US" sz="2000" b="1">
              <a:solidFill>
                <a:srgbClr val="0066FF"/>
              </a:solidFill>
              <a:latin typeface="Arial" charset="0"/>
              <a:ea typeface="微軟正黑體" pitchFamily="34" charset="-12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實施某一動作行為，或要求對方允許進行某一動作行為。屬於後者則可譯為「請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允許」、「願意」，如：「請往謂項伯」、「臣請入，與之同命」。）</a:t>
            </a:r>
          </a:p>
        </p:txBody>
      </p:sp>
      <p:sp>
        <p:nvSpPr>
          <p:cNvPr id="130051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90000"/>
              </a:lnSpc>
            </a:pPr>
            <a:r>
              <a:rPr lang="zh-TW" altLang="en-US" dirty="0">
                <a:latin typeface="Times New Roman" pitchFamily="18" charset="0"/>
              </a:rPr>
              <a:t>張良曰：「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請</a:t>
            </a:r>
            <a:r>
              <a:rPr lang="zh-TW" altLang="en-US" dirty="0">
                <a:latin typeface="Times New Roman" pitchFamily="18" charset="0"/>
              </a:rPr>
              <a:t>往謂項伯，言</a:t>
            </a:r>
            <a:r>
              <a:rPr lang="en-US" altLang="zh-TW" dirty="0">
                <a:latin typeface="Times New Roman" pitchFamily="18" charset="0"/>
              </a:rPr>
              <a:t>『</a:t>
            </a:r>
            <a:r>
              <a:rPr lang="zh-TW" altLang="en-US" dirty="0">
                <a:latin typeface="Times New Roman" pitchFamily="18" charset="0"/>
              </a:rPr>
              <a:t>沛公不敢背項王</a:t>
            </a:r>
            <a:r>
              <a:rPr lang="en-US" altLang="zh-TW" dirty="0">
                <a:latin typeface="Times New Roman" pitchFamily="18" charset="0"/>
              </a:rPr>
              <a:t>』</a:t>
            </a:r>
            <a:r>
              <a:rPr lang="zh-TW" altLang="en-US" dirty="0">
                <a:latin typeface="Times New Roman" pitchFamily="18" charset="0"/>
              </a:rPr>
              <a:t>也。」</a:t>
            </a:r>
            <a:r>
              <a:rPr lang="zh-TW" altLang="en-US" u="sng" dirty="0">
                <a:latin typeface="Times New Roman" pitchFamily="18" charset="0"/>
              </a:rPr>
              <a:t>沛公曰：「君安與項伯有故　？」張良曰：「秦時與臣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游</a:t>
            </a:r>
            <a:r>
              <a:rPr lang="zh-TW" altLang="en-US" u="sng" dirty="0">
                <a:latin typeface="Times New Roman" pitchFamily="18" charset="0"/>
              </a:rPr>
              <a:t>，項伯殺人，臣活之　。今事有急，故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幸</a:t>
            </a:r>
            <a:r>
              <a:rPr lang="zh-TW" altLang="en-US" u="sng" dirty="0">
                <a:latin typeface="Times New Roman" pitchFamily="18" charset="0"/>
              </a:rPr>
              <a:t>來告良</a:t>
            </a:r>
            <a:r>
              <a:rPr lang="zh-TW" altLang="en-US" dirty="0">
                <a:latin typeface="Times New Roman" pitchFamily="18" charset="0"/>
              </a:rPr>
              <a:t>。」沛公曰：「孰與君少長　？」良曰：「長於臣。」沛公曰：「</a:t>
            </a:r>
            <a:r>
              <a:rPr lang="zh-TW" altLang="en-US" u="sng" dirty="0">
                <a:latin typeface="Times New Roman" pitchFamily="18" charset="0"/>
              </a:rPr>
              <a:t>君為我呼入，吾得兄事之</a:t>
            </a:r>
            <a:r>
              <a:rPr lang="zh-TW" altLang="en-US" dirty="0">
                <a:latin typeface="Times New Roman" pitchFamily="18" charset="0"/>
              </a:rPr>
              <a:t>　</a:t>
            </a:r>
            <a:r>
              <a:rPr lang="zh-TW" altLang="en-US" sz="2800" dirty="0">
                <a:latin typeface="Times New Roman" pitchFamily="18" charset="0"/>
              </a:rPr>
              <a:t>。」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403350" y="2636838"/>
            <a:ext cx="8569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藉對話補述張良與項伯結識的過程。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《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史記．留侯世家</a:t>
            </a:r>
            <a:r>
              <a:rPr lang="en-US" altLang="zh-TW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》</a:t>
            </a: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：「項伯常（通「嘗」）殺人，從良匿。」</a:t>
            </a:r>
          </a:p>
        </p:txBody>
      </p:sp>
      <p:sp>
        <p:nvSpPr>
          <p:cNvPr id="130053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0054" name="Picture 9" descr="3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2352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17" descr="3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1416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6" name="Picture 12" descr="3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100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7" name="Picture 7" descr="3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594995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8" name="Picture 21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31913" y="3573463"/>
            <a:ext cx="1944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通「遊」，交往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2336800" y="3213100"/>
            <a:ext cx="433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49288" y="4462463"/>
            <a:ext cx="147444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幸虧、多虧</a:t>
            </a:r>
          </a:p>
        </p:txBody>
      </p:sp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684213" y="4149725"/>
            <a:ext cx="433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1" name="Picture 1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44640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284663" y="5445125"/>
            <a:ext cx="46799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劉邦請項伯進來，立即稱兄長，敬酒，相約結為兒女親家，是誘入私情的方式</a:t>
            </a:r>
          </a:p>
        </p:txBody>
      </p:sp>
      <p:pic>
        <p:nvPicPr>
          <p:cNvPr id="130065" name="Picture 40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864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6" name="Picture 22" descr="下標籤-辨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8354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6316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2339975" y="1341438"/>
            <a:ext cx="433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61298" grpId="0" build="allAtOnce"/>
      <p:bldP spid="1761298" grpId="1" build="allAtOnce"/>
      <p:bldP spid="6" grpId="0" build="allAtOnce"/>
      <p:bldP spid="9" grpId="0" build="allAtOnce"/>
      <p:bldP spid="12" grpId="0"/>
      <p:bldP spid="12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/>
          </p:cNvSpPr>
          <p:nvPr/>
        </p:nvSpPr>
        <p:spPr bwMode="auto">
          <a:xfrm>
            <a:off x="250825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張良出，</a:t>
            </a:r>
            <a:r>
              <a:rPr lang="zh-TW" altLang="en-US" dirty="0">
                <a:solidFill>
                  <a:srgbClr val="0066FF"/>
                </a:solidFill>
                <a:latin typeface="Times New Roman" pitchFamily="18" charset="0"/>
              </a:rPr>
              <a:t>要</a:t>
            </a:r>
            <a:r>
              <a:rPr lang="zh-TW" altLang="en-US" dirty="0">
                <a:latin typeface="Times New Roman" pitchFamily="18" charset="0"/>
              </a:rPr>
              <a:t>　項伯。項伯即入見沛公，沛公奉卮酒為壽　，約為婚姻　，曰：「</a:t>
            </a:r>
            <a:r>
              <a:rPr lang="zh-TW" altLang="en-US" u="sng" dirty="0">
                <a:latin typeface="Times New Roman" pitchFamily="18" charset="0"/>
              </a:rPr>
              <a:t>吾入關，秋毫不敢有所近　，籍　吏民　、封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府庫</a:t>
            </a:r>
            <a:r>
              <a:rPr lang="zh-TW" altLang="en-US" u="sng" dirty="0">
                <a:latin typeface="Times New Roman" pitchFamily="18" charset="0"/>
              </a:rPr>
              <a:t>而待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將軍</a:t>
            </a:r>
            <a:r>
              <a:rPr lang="zh-TW" altLang="en-US" dirty="0">
                <a:latin typeface="Times New Roman" pitchFamily="18" charset="0"/>
              </a:rPr>
              <a:t>。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所以</a:t>
            </a:r>
            <a:r>
              <a:rPr lang="zh-TW" altLang="en-US" u="sng" dirty="0">
                <a:latin typeface="Times New Roman" pitchFamily="18" charset="0"/>
              </a:rPr>
              <a:t>遣將守關者，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備他盜</a:t>
            </a:r>
            <a:r>
              <a:rPr lang="zh-TW" altLang="en-US" u="sng" dirty="0">
                <a:latin typeface="Times New Roman" pitchFamily="18" charset="0"/>
              </a:rPr>
              <a:t>之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出入</a:t>
            </a:r>
            <a:r>
              <a:rPr lang="zh-TW" altLang="en-US" u="sng" dirty="0">
                <a:latin typeface="Times New Roman" pitchFamily="18" charset="0"/>
              </a:rPr>
              <a:t>與非常　也。日夜望將軍至，豈敢反乎？</a:t>
            </a:r>
            <a:r>
              <a:rPr lang="zh-TW" altLang="en-US" u="sng" dirty="0">
                <a:solidFill>
                  <a:srgbClr val="0066FF"/>
                </a:solidFill>
                <a:latin typeface="Times New Roman" pitchFamily="18" charset="0"/>
              </a:rPr>
              <a:t>願</a:t>
            </a:r>
            <a:r>
              <a:rPr lang="zh-TW" altLang="en-US" u="sng" dirty="0">
                <a:latin typeface="Times New Roman" pitchFamily="18" charset="0"/>
              </a:rPr>
              <a:t>伯具言臣之不敢倍德　也</a:t>
            </a:r>
            <a:r>
              <a:rPr lang="zh-TW" altLang="en-US" dirty="0">
                <a:latin typeface="Times New Roman" pitchFamily="18" charset="0"/>
              </a:rPr>
              <a:t>。」</a:t>
            </a:r>
          </a:p>
        </p:txBody>
      </p:sp>
      <p:sp>
        <p:nvSpPr>
          <p:cNvPr id="131075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31076" name="文字方塊 1"/>
          <p:cNvSpPr txBox="1">
            <a:spLocks noChangeArrowheads="1"/>
          </p:cNvSpPr>
          <p:nvPr/>
        </p:nvSpPr>
        <p:spPr bwMode="auto">
          <a:xfrm>
            <a:off x="2411413" y="1238250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一ㄠ</a:t>
            </a:r>
          </a:p>
        </p:txBody>
      </p:sp>
      <p:sp>
        <p:nvSpPr>
          <p:cNvPr id="131077" name="文字方塊 1"/>
          <p:cNvSpPr txBox="1">
            <a:spLocks noChangeArrowheads="1"/>
          </p:cNvSpPr>
          <p:nvPr/>
        </p:nvSpPr>
        <p:spPr bwMode="auto">
          <a:xfrm>
            <a:off x="8748713" y="1316038"/>
            <a:ext cx="366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ㄓ</a:t>
            </a:r>
          </a:p>
        </p:txBody>
      </p:sp>
      <p:pic>
        <p:nvPicPr>
          <p:cNvPr id="131078" name="Picture 17" descr="3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Picture 15" descr="3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3203575" y="3038475"/>
            <a:ext cx="433388" cy="390525"/>
            <a:chOff x="793" y="2614"/>
            <a:chExt cx="273" cy="246"/>
          </a:xfrm>
        </p:grpSpPr>
        <p:sp>
          <p:nvSpPr>
            <p:cNvPr id="131131" name="文字方塊 6"/>
            <p:cNvSpPr txBox="1">
              <a:spLocks noChangeArrowheads="1"/>
            </p:cNvSpPr>
            <p:nvPr/>
          </p:nvSpPr>
          <p:spPr bwMode="auto">
            <a:xfrm>
              <a:off x="793" y="261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</a:t>
              </a:r>
            </a:p>
          </p:txBody>
        </p:sp>
        <p:pic>
          <p:nvPicPr>
            <p:cNvPr id="131132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65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1081" name="Picture 7" descr="3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2" name="Picture 16" descr="3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6" y="2976750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3" name="Picture 14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8608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4" name="Picture 15" descr="4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9742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5" name="Picture 16" descr="上方ICON-語譯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932363" y="3429000"/>
            <a:ext cx="3168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劉邦表示「不敢背項王」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4417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4213" y="6092825"/>
            <a:ext cx="72723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劉邦說明派兵守關的理由，刻意放低姿態，表明不敢背叛項王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2051050" y="98107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邀請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051050" y="132715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95288" y="4365625"/>
            <a:ext cx="14398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表推究原因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8496300" y="30686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87675" y="42926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防備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3276600" y="393382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29125" y="522922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希望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4427538" y="485457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73138" y="2492375"/>
            <a:ext cx="51117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國家儲藏財物、兵甲的地方。府，公家儲藏財物或文書之處。庫，公家藏甲兵戰車之處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5651500" y="306863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308850" y="2708275"/>
            <a:ext cx="86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指項羽</a:t>
            </a:r>
          </a:p>
        </p:txBody>
      </p:sp>
      <p:sp>
        <p:nvSpPr>
          <p:cNvPr id="13" name="文字方塊 14"/>
          <p:cNvSpPr txBox="1">
            <a:spLocks noChangeArrowheads="1"/>
          </p:cNvSpPr>
          <p:nvPr/>
        </p:nvSpPr>
        <p:spPr bwMode="auto">
          <a:xfrm>
            <a:off x="7308850" y="306863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35375" y="4292600"/>
            <a:ext cx="1439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別處盜賊</a:t>
            </a:r>
          </a:p>
        </p:txBody>
      </p:sp>
      <p:sp>
        <p:nvSpPr>
          <p:cNvPr id="16" name="文字方塊 14"/>
          <p:cNvSpPr txBox="1">
            <a:spLocks noChangeArrowheads="1"/>
          </p:cNvSpPr>
          <p:nvPr/>
        </p:nvSpPr>
        <p:spPr bwMode="auto">
          <a:xfrm>
            <a:off x="3635375" y="393382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932363" y="4291013"/>
            <a:ext cx="36718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偏義複詞，入侵。出，無義。另有一解為合義複詞，進出</a:t>
            </a:r>
          </a:p>
        </p:txBody>
      </p:sp>
      <p:sp>
        <p:nvSpPr>
          <p:cNvPr id="18" name="文字方塊 14"/>
          <p:cNvSpPr txBox="1">
            <a:spLocks noChangeArrowheads="1"/>
          </p:cNvSpPr>
          <p:nvPr/>
        </p:nvSpPr>
        <p:spPr bwMode="auto">
          <a:xfrm>
            <a:off x="4787900" y="393382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31106" name="Picture 22" descr="下標籤-辨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17002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107" name="Picture 22" descr="下標籤-辨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9810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4"/>
          <p:cNvSpPr txBox="1">
            <a:spLocks noChangeArrowheads="1"/>
          </p:cNvSpPr>
          <p:nvPr/>
        </p:nvSpPr>
        <p:spPr bwMode="auto">
          <a:xfrm>
            <a:off x="468313" y="393382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31116" name="Picture 75" descr="下一頁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 descr="下標籤-修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591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48"/>
          <p:cNvSpPr txBox="1">
            <a:spLocks noChangeArrowheads="1"/>
          </p:cNvSpPr>
          <p:nvPr/>
        </p:nvSpPr>
        <p:spPr bwMode="auto">
          <a:xfrm>
            <a:off x="3132138" y="3613150"/>
            <a:ext cx="19431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轉品（名→動）</a:t>
            </a:r>
          </a:p>
        </p:txBody>
      </p:sp>
      <p:sp>
        <p:nvSpPr>
          <p:cNvPr id="1385550" name="Rectangle 78"/>
          <p:cNvSpPr>
            <a:spLocks noChangeArrowheads="1"/>
          </p:cNvSpPr>
          <p:nvPr/>
        </p:nvSpPr>
        <p:spPr bwMode="auto">
          <a:xfrm>
            <a:off x="2843213" y="3400425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24" name="文字方塊 48"/>
          <p:cNvSpPr txBox="1">
            <a:spLocks noChangeArrowheads="1"/>
          </p:cNvSpPr>
          <p:nvPr/>
        </p:nvSpPr>
        <p:spPr bwMode="auto">
          <a:xfrm>
            <a:off x="3059113" y="5243513"/>
            <a:ext cx="1441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激問</a:t>
            </a:r>
          </a:p>
        </p:txBody>
      </p:sp>
      <p:grpSp>
        <p:nvGrpSpPr>
          <p:cNvPr id="131121" name="Group 26"/>
          <p:cNvGrpSpPr>
            <a:grpSpLocks/>
          </p:cNvGrpSpPr>
          <p:nvPr/>
        </p:nvGrpSpPr>
        <p:grpSpPr bwMode="auto">
          <a:xfrm flipV="1">
            <a:off x="3708400" y="5229225"/>
            <a:ext cx="142875" cy="215900"/>
            <a:chOff x="2154" y="3657"/>
            <a:chExt cx="230" cy="137"/>
          </a:xfrm>
        </p:grpSpPr>
        <p:sp>
          <p:nvSpPr>
            <p:cNvPr id="13112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112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85555" name="Group 83"/>
          <p:cNvGrpSpPr>
            <a:grpSpLocks/>
          </p:cNvGrpSpPr>
          <p:nvPr/>
        </p:nvGrpSpPr>
        <p:grpSpPr bwMode="auto">
          <a:xfrm>
            <a:off x="2627313" y="5243513"/>
            <a:ext cx="404812" cy="346075"/>
            <a:chOff x="793" y="3022"/>
            <a:chExt cx="255" cy="218"/>
          </a:xfrm>
        </p:grpSpPr>
        <p:sp>
          <p:nvSpPr>
            <p:cNvPr id="131123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31124" name="Picture 16" descr="下標籤-修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85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5555"/>
                  </p:tgtEl>
                </p:cond>
              </p:nextCondLst>
            </p:seq>
          </p:childTnLst>
        </p:cTn>
      </p:par>
    </p:tnLst>
    <p:bldLst>
      <p:bldP spid="1761298" grpId="0" build="allAtOnce"/>
      <p:bldP spid="2" grpId="0" build="allAtOnce"/>
      <p:bldP spid="1761290" grpId="0" build="allAtOnce"/>
      <p:bldP spid="4" grpId="0" build="allAtOnce"/>
      <p:bldP spid="4" grpId="1" build="allAtOnce"/>
      <p:bldP spid="6" grpId="0"/>
      <p:bldP spid="6" grpId="1"/>
      <p:bldP spid="8" grpId="0" build="allAtOnce"/>
      <p:bldP spid="10" grpId="0" build="allAtOnce"/>
      <p:bldP spid="12" grpId="0" build="allAtOnce"/>
      <p:bldP spid="14" grpId="0" build="allAtOnce"/>
      <p:bldP spid="17" grpId="0" build="allAtOnce"/>
      <p:bldP spid="23" grpId="0"/>
      <p:bldP spid="23" grpId="1"/>
      <p:bldP spid="1385550" grpId="0"/>
      <p:bldP spid="1385550" grpId="1"/>
      <p:bldP spid="24" grpId="0"/>
      <p:bldP spid="24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/>
          </p:cNvSpPr>
          <p:nvPr/>
        </p:nvSpPr>
        <p:spPr bwMode="auto">
          <a:xfrm>
            <a:off x="179388" y="9080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>
                <a:latin typeface="Times New Roman" pitchFamily="18" charset="0"/>
              </a:rPr>
              <a:t>項伯許諾，謂沛公曰：「旦日不可不蚤　　自來謝　項王。」沛公曰：「諾！」於是項伯復夜去。至軍中，具以沛公言報項王。因言曰：「沛公不先破關中，公豈敢入乎？</a:t>
            </a:r>
            <a:r>
              <a:rPr lang="zh-TW" altLang="en-US" u="sng">
                <a:latin typeface="Times New Roman" pitchFamily="18" charset="0"/>
              </a:rPr>
              <a:t>今人有大功而擊之，不義也</a:t>
            </a:r>
            <a:r>
              <a:rPr lang="zh-TW" altLang="en-US">
                <a:latin typeface="Times New Roman" pitchFamily="18" charset="0"/>
              </a:rPr>
              <a:t>，不如因善遇之　。」項王許諾。</a:t>
            </a:r>
          </a:p>
        </p:txBody>
      </p:sp>
      <p:sp>
        <p:nvSpPr>
          <p:cNvPr id="13209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2100" name="Picture 17" descr="4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10" descr="4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486886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2" name="Picture 6" descr="上方ICON-語譯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95288" y="5556250"/>
            <a:ext cx="3816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項伯以道義為由，說服項羽罷兵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2419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5" name="Picture 9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658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7" name="Picture 16" descr="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108" name="Group 74"/>
          <p:cNvGrpSpPr>
            <a:grpSpLocks/>
          </p:cNvGrpSpPr>
          <p:nvPr/>
        </p:nvGrpSpPr>
        <p:grpSpPr bwMode="auto">
          <a:xfrm>
            <a:off x="7235825" y="1341438"/>
            <a:ext cx="433388" cy="390525"/>
            <a:chOff x="3696" y="3838"/>
            <a:chExt cx="273" cy="246"/>
          </a:xfrm>
        </p:grpSpPr>
        <p:sp>
          <p:nvSpPr>
            <p:cNvPr id="132109" name="文字方塊 3"/>
            <p:cNvSpPr txBox="1">
              <a:spLocks noChangeArrowheads="1"/>
            </p:cNvSpPr>
            <p:nvPr/>
          </p:nvSpPr>
          <p:spPr bwMode="auto">
            <a:xfrm>
              <a:off x="3696" y="3838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ㄗㄠ</a:t>
              </a:r>
            </a:p>
          </p:txBody>
        </p:sp>
        <p:pic>
          <p:nvPicPr>
            <p:cNvPr id="132110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3884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33123" name="Rectangle 3"/>
          <p:cNvSpPr>
            <a:spLocks/>
          </p:cNvSpPr>
          <p:nvPr/>
        </p:nvSpPr>
        <p:spPr bwMode="auto">
          <a:xfrm>
            <a:off x="169863" y="260350"/>
            <a:ext cx="83534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00000"/>
              </a:lnSpc>
            </a:pPr>
            <a:endParaRPr lang="zh-TW" altLang="en-US" dirty="0"/>
          </a:p>
          <a:p>
            <a:pPr>
              <a:lnSpc>
                <a:spcPct val="200000"/>
              </a:lnSpc>
            </a:pPr>
            <a:r>
              <a:rPr lang="zh-TW" altLang="en-US" dirty="0"/>
              <a:t>沛公旦日</a:t>
            </a:r>
            <a:r>
              <a:rPr lang="zh-TW" altLang="en-US" dirty="0">
                <a:solidFill>
                  <a:srgbClr val="0066FF"/>
                </a:solidFill>
              </a:rPr>
              <a:t>從</a:t>
            </a:r>
            <a:r>
              <a:rPr lang="zh-TW" altLang="en-US" dirty="0"/>
              <a:t>　百餘騎來見項王，至鴻門，</a:t>
            </a:r>
            <a:r>
              <a:rPr lang="zh-TW" altLang="en-US" dirty="0">
                <a:solidFill>
                  <a:srgbClr val="0066FF"/>
                </a:solidFill>
              </a:rPr>
              <a:t>謝</a:t>
            </a:r>
            <a:r>
              <a:rPr lang="zh-TW" altLang="en-US" dirty="0"/>
              <a:t>曰：「臣與將軍戮　力　而攻秦，將軍</a:t>
            </a:r>
            <a:r>
              <a:rPr lang="zh-TW" altLang="en-US" dirty="0">
                <a:solidFill>
                  <a:srgbClr val="0066FF"/>
                </a:solidFill>
              </a:rPr>
              <a:t>戰河北</a:t>
            </a:r>
            <a:r>
              <a:rPr lang="zh-TW" altLang="en-US" dirty="0"/>
              <a:t>，臣</a:t>
            </a:r>
            <a:r>
              <a:rPr lang="zh-TW" altLang="en-US" dirty="0">
                <a:solidFill>
                  <a:srgbClr val="0066FF"/>
                </a:solidFill>
              </a:rPr>
              <a:t>戰河南</a:t>
            </a:r>
            <a:r>
              <a:rPr lang="zh-TW" altLang="en-US" dirty="0"/>
              <a:t>，然</a:t>
            </a:r>
            <a:r>
              <a:rPr lang="zh-TW" altLang="en-US" u="sng" dirty="0"/>
              <a:t>不自意　能先入關破秦，</a:t>
            </a:r>
            <a:r>
              <a:rPr lang="zh-TW" altLang="en-US" u="sng" dirty="0">
                <a:solidFill>
                  <a:srgbClr val="0066FF"/>
                </a:solidFill>
              </a:rPr>
              <a:t>得</a:t>
            </a:r>
            <a:r>
              <a:rPr lang="zh-TW" altLang="en-US" u="sng" dirty="0"/>
              <a:t>復見將軍於此。今者有小人之言，令將軍與臣有郤　　</a:t>
            </a:r>
            <a:r>
              <a:rPr lang="zh-TW" altLang="en-US" dirty="0"/>
              <a:t>。」</a:t>
            </a:r>
          </a:p>
        </p:txBody>
      </p:sp>
      <p:pic>
        <p:nvPicPr>
          <p:cNvPr id="133124" name="Picture 11" descr="4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85273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Picture 12" descr="4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7639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17" descr="4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78155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45" descr="D:\City\公事\THE PEOPLE\10202\102-PPT-II修訂\注音ICON\黑-四聲-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98913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文字方塊 4"/>
          <p:cNvSpPr txBox="1">
            <a:spLocks noChangeArrowheads="1"/>
          </p:cNvSpPr>
          <p:nvPr/>
        </p:nvSpPr>
        <p:spPr bwMode="auto">
          <a:xfrm>
            <a:off x="2335213" y="1773238"/>
            <a:ext cx="366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ㄗㄨㄥ</a:t>
            </a:r>
          </a:p>
        </p:txBody>
      </p:sp>
      <p:grpSp>
        <p:nvGrpSpPr>
          <p:cNvPr id="133129" name="Group 17"/>
          <p:cNvGrpSpPr>
            <a:grpSpLocks/>
          </p:cNvGrpSpPr>
          <p:nvPr/>
        </p:nvGrpSpPr>
        <p:grpSpPr bwMode="auto">
          <a:xfrm>
            <a:off x="2700338" y="2781300"/>
            <a:ext cx="431800" cy="390525"/>
            <a:chOff x="2517" y="3884"/>
            <a:chExt cx="272" cy="246"/>
          </a:xfrm>
        </p:grpSpPr>
        <p:sp>
          <p:nvSpPr>
            <p:cNvPr id="133149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ㄌㄨ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315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30" name="Group 20"/>
          <p:cNvGrpSpPr>
            <a:grpSpLocks/>
          </p:cNvGrpSpPr>
          <p:nvPr/>
        </p:nvGrpSpPr>
        <p:grpSpPr bwMode="auto">
          <a:xfrm>
            <a:off x="7947025" y="4739057"/>
            <a:ext cx="431800" cy="390525"/>
            <a:chOff x="2517" y="3884"/>
            <a:chExt cx="272" cy="246"/>
          </a:xfrm>
        </p:grpSpPr>
        <p:sp>
          <p:nvSpPr>
            <p:cNvPr id="133147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 dirty="0">
                  <a:latin typeface="Arial" charset="0"/>
                </a:rPr>
                <a:t>ㄒㄧ</a:t>
              </a:r>
              <a:endParaRPr lang="zh-TW" altLang="en-US" sz="1200" b="1" dirty="0">
                <a:latin typeface="Arial" charset="0"/>
              </a:endParaRPr>
            </a:p>
          </p:txBody>
        </p:sp>
        <p:pic>
          <p:nvPicPr>
            <p:cNvPr id="13314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31" name="Picture 21" descr="上方ICON-段析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2" name="Picture 2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3" name="Picture 23" descr="上方ICON-段落大意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971675" y="1484313"/>
            <a:ext cx="288835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致使動詞，</a:t>
            </a:r>
            <a:r>
              <a:rPr lang="zh-TW" altLang="en-US" sz="2100" b="1" dirty="0" smtClean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使</a:t>
            </a:r>
            <a:r>
              <a:rPr lang="en-US" altLang="zh-TW" sz="2100" b="1" dirty="0">
                <a:solidFill>
                  <a:srgbClr val="0066FF"/>
                </a:solidFill>
                <a:latin typeface="+mn-ea"/>
                <a:ea typeface="+mn-ea"/>
              </a:rPr>
              <a:t>…</a:t>
            </a:r>
            <a:r>
              <a:rPr lang="en-US" altLang="zh-TW" sz="2100" b="1" dirty="0">
                <a:solidFill>
                  <a:srgbClr val="0066FF"/>
                </a:solidFill>
                <a:latin typeface="+mj-ea"/>
                <a:ea typeface="+mj-ea"/>
              </a:rPr>
              <a:t>…</a:t>
            </a:r>
            <a:r>
              <a:rPr lang="zh-TW" altLang="en-US" sz="2100" b="1" dirty="0" smtClean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跟隨</a:t>
            </a:r>
            <a:endParaRPr lang="zh-TW" altLang="en-US" sz="2100" b="1" dirty="0">
              <a:solidFill>
                <a:srgbClr val="0066FF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971675" y="191611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7129463" y="1484313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謝罪、道歉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588250" y="191611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732588" y="346868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能夠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6804025" y="3849688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16588" y="2492375"/>
            <a:ext cx="23034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指在黃河以北救趙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6443663" y="285273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7350" y="3429000"/>
            <a:ext cx="3095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指在黃河以南向關中進軍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387350" y="3797300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920875" y="4149725"/>
            <a:ext cx="6481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「不自意」表明自己的功業全是僥倖，「得復見」強調自己能活著見到項羽，真是幸運，可惜因小人造成誤會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5184775"/>
            <a:ext cx="212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6" name="Picture 36" descr="下一頁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 build="allAtOnce"/>
      <p:bldP spid="4" grpId="0" build="allAtOnce"/>
      <p:bldP spid="6" grpId="0" build="allAtOnce"/>
      <p:bldP spid="8" grpId="0" build="allAtOnce"/>
      <p:bldP spid="1761298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00000"/>
              </a:lnSpc>
            </a:pPr>
            <a:r>
              <a:rPr lang="zh-TW" altLang="en-US"/>
              <a:t>項王曰：「</a:t>
            </a:r>
            <a:r>
              <a:rPr lang="zh-TW" altLang="en-US" u="sng"/>
              <a:t>此沛公左司馬曹無傷言之；不然，籍何以至此</a:t>
            </a:r>
            <a:r>
              <a:rPr lang="zh-TW" altLang="en-US"/>
              <a:t>？」項王即日因留沛公，與飲。</a:t>
            </a:r>
            <a:r>
              <a:rPr lang="zh-TW" altLang="en-US" u="sng"/>
              <a:t>項王、項伯東嚮　坐　；亞　父　南嚮坐──亞父者，范增也；沛公北嚮坐；張良西嚮侍</a:t>
            </a:r>
            <a:r>
              <a:rPr lang="zh-TW" altLang="en-US"/>
              <a:t>。</a:t>
            </a:r>
            <a:r>
              <a:rPr lang="zh-TW" altLang="en-US" u="sng"/>
              <a:t>范增數　目　項王，舉所佩玉玦　以示</a:t>
            </a:r>
            <a:r>
              <a:rPr lang="zh-TW" altLang="en-US" u="sng">
                <a:solidFill>
                  <a:srgbClr val="0066FF"/>
                </a:solidFill>
              </a:rPr>
              <a:t>之</a:t>
            </a:r>
            <a:r>
              <a:rPr lang="zh-TW" altLang="en-US" u="sng"/>
              <a:t>者三　</a:t>
            </a:r>
            <a:r>
              <a:rPr lang="zh-TW" altLang="en-US"/>
              <a:t>，</a:t>
            </a:r>
            <a:r>
              <a:rPr lang="zh-TW" altLang="en-US" u="sng"/>
              <a:t>項王默然不應</a:t>
            </a:r>
            <a:r>
              <a:rPr lang="zh-TW" altLang="en-US"/>
              <a:t>。范增起，出召項莊　，謂曰：</a:t>
            </a:r>
          </a:p>
        </p:txBody>
      </p:sp>
      <p:grpSp>
        <p:nvGrpSpPr>
          <p:cNvPr id="134147" name="Group 18"/>
          <p:cNvGrpSpPr>
            <a:grpSpLocks/>
          </p:cNvGrpSpPr>
          <p:nvPr/>
        </p:nvGrpSpPr>
        <p:grpSpPr bwMode="auto">
          <a:xfrm>
            <a:off x="1908175" y="3105150"/>
            <a:ext cx="431800" cy="539750"/>
            <a:chOff x="1701" y="1706"/>
            <a:chExt cx="272" cy="340"/>
          </a:xfrm>
        </p:grpSpPr>
        <p:pic>
          <p:nvPicPr>
            <p:cNvPr id="13418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81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82" name="文字方塊 4"/>
            <p:cNvSpPr txBox="1">
              <a:spLocks noChangeArrowheads="1"/>
            </p:cNvSpPr>
            <p:nvPr/>
          </p:nvSpPr>
          <p:spPr bwMode="auto">
            <a:xfrm>
              <a:off x="1701" y="1706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ㄒㄧㄤ</a:t>
              </a:r>
            </a:p>
          </p:txBody>
        </p:sp>
      </p:grpSp>
      <p:pic>
        <p:nvPicPr>
          <p:cNvPr id="134148" name="Picture 16" descr="4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3035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49" name="Group 22"/>
          <p:cNvGrpSpPr>
            <a:grpSpLocks/>
          </p:cNvGrpSpPr>
          <p:nvPr/>
        </p:nvGrpSpPr>
        <p:grpSpPr bwMode="auto">
          <a:xfrm>
            <a:off x="3924300" y="3254375"/>
            <a:ext cx="431800" cy="390525"/>
            <a:chOff x="2517" y="3884"/>
            <a:chExt cx="272" cy="246"/>
          </a:xfrm>
        </p:grpSpPr>
        <p:sp>
          <p:nvSpPr>
            <p:cNvPr id="134179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ㄧㄚ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4180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50" name="Picture 9" descr="4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035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51" name="Group 28"/>
          <p:cNvGrpSpPr>
            <a:grpSpLocks/>
          </p:cNvGrpSpPr>
          <p:nvPr/>
        </p:nvGrpSpPr>
        <p:grpSpPr bwMode="auto">
          <a:xfrm>
            <a:off x="8027988" y="4113213"/>
            <a:ext cx="431800" cy="539750"/>
            <a:chOff x="3651" y="3884"/>
            <a:chExt cx="272" cy="340"/>
          </a:xfrm>
        </p:grpSpPr>
        <p:pic>
          <p:nvPicPr>
            <p:cNvPr id="13417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402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78" name="文字方塊 4"/>
            <p:cNvSpPr txBox="1">
              <a:spLocks noChangeArrowheads="1"/>
            </p:cNvSpPr>
            <p:nvPr/>
          </p:nvSpPr>
          <p:spPr bwMode="auto">
            <a:xfrm>
              <a:off x="3651" y="388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ㄕㄨㄛ</a:t>
              </a:r>
            </a:p>
          </p:txBody>
        </p:sp>
      </p:grpSp>
      <p:pic>
        <p:nvPicPr>
          <p:cNvPr id="134152" name="Picture 10" descr="4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42926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4153" name="Group 32"/>
          <p:cNvGrpSpPr>
            <a:grpSpLocks/>
          </p:cNvGrpSpPr>
          <p:nvPr/>
        </p:nvGrpSpPr>
        <p:grpSpPr bwMode="auto">
          <a:xfrm>
            <a:off x="3490913" y="5049838"/>
            <a:ext cx="433387" cy="539750"/>
            <a:chOff x="3061" y="3521"/>
            <a:chExt cx="273" cy="340"/>
          </a:xfrm>
        </p:grpSpPr>
        <p:sp>
          <p:nvSpPr>
            <p:cNvPr id="134175" name="文字方塊 6"/>
            <p:cNvSpPr txBox="1">
              <a:spLocks noChangeArrowheads="1"/>
            </p:cNvSpPr>
            <p:nvPr/>
          </p:nvSpPr>
          <p:spPr bwMode="auto">
            <a:xfrm>
              <a:off x="3061" y="3521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ㄐㄩㄝ</a:t>
              </a:r>
            </a:p>
          </p:txBody>
        </p:sp>
        <p:pic>
          <p:nvPicPr>
            <p:cNvPr id="134176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4154" name="Picture 8" descr="5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248275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13" descr="5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37288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6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4157" name="Picture 36" descr="上方ICON-語譯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8" name="Picture 37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4716463" y="4941888"/>
            <a:ext cx="86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指項羽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787900" y="530066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339975" y="1771650"/>
            <a:ext cx="64801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項羽將一切歸責於誤聽小人曹無傷之言，可以看出項羽的直率無文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765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323850" y="3716338"/>
            <a:ext cx="85693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宴會上的位次皆有意塑造，項羽、項伯最高，范增次之，劉邦又次之，而張良居末，顯示楚強漢弱的形勢，凸顯主人的自負</a:t>
            </a:r>
          </a:p>
        </p:txBody>
      </p:sp>
      <p:pic>
        <p:nvPicPr>
          <p:cNvPr id="3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23850" y="5935663"/>
            <a:ext cx="50419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范增示意項羽把握時機，下決心殺掉劉邦</a:t>
            </a:r>
          </a:p>
        </p:txBody>
      </p:sp>
      <p:pic>
        <p:nvPicPr>
          <p:cNvPr id="5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610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805613" y="5661025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項羽優柔寡斷</a:t>
            </a:r>
          </a:p>
        </p:txBody>
      </p:sp>
      <p:pic>
        <p:nvPicPr>
          <p:cNvPr id="7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64674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3472" name="Rectangle 48"/>
          <p:cNvSpPr>
            <a:spLocks noChangeArrowheads="1"/>
          </p:cNvSpPr>
          <p:nvPr/>
        </p:nvSpPr>
        <p:spPr bwMode="auto">
          <a:xfrm>
            <a:off x="8459788" y="4038600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1383473" name="Rectangle 49"/>
          <p:cNvSpPr>
            <a:spLocks noChangeArrowheads="1"/>
          </p:cNvSpPr>
          <p:nvPr/>
        </p:nvSpPr>
        <p:spPr bwMode="auto">
          <a:xfrm>
            <a:off x="3203575" y="5013325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753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843213" y="4692650"/>
            <a:ext cx="14763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諧音雙關</a:t>
            </a:r>
          </a:p>
        </p:txBody>
      </p:sp>
      <p:pic>
        <p:nvPicPr>
          <p:cNvPr id="8" name="Picture 30" descr="下標籤-修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46926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48"/>
          <p:cNvSpPr txBox="1">
            <a:spLocks noChangeArrowheads="1"/>
          </p:cNvSpPr>
          <p:nvPr/>
        </p:nvSpPr>
        <p:spPr bwMode="auto">
          <a:xfrm>
            <a:off x="7308850" y="4908550"/>
            <a:ext cx="1871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轉品（名</a:t>
            </a:r>
            <a:r>
              <a:rPr lang="en-US" altLang="zh-TW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→</a:t>
            </a:r>
            <a:r>
              <a:rPr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動）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61290" grpId="0" build="allAtOnce"/>
      <p:bldP spid="1761298" grpId="0" build="allAtOnce"/>
      <p:bldP spid="2" grpId="0" build="allAtOnce"/>
      <p:bldP spid="4" grpId="0" build="allAtOnce"/>
      <p:bldP spid="6" grpId="0" build="allAtOnce"/>
      <p:bldP spid="1383472" grpId="0"/>
      <p:bldP spid="1383472" grpId="1"/>
      <p:bldP spid="1383473" grpId="0"/>
      <p:bldP spid="1383473" grpId="1"/>
      <p:bldP spid="49" grpId="0" build="allAtOnce"/>
      <p:bldP spid="9" grpId="0" build="allAtOnce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「君王為人不忍　。若　入前為壽，壽畢，請以劍舞，</a:t>
            </a:r>
            <a:r>
              <a:rPr lang="zh-TW" altLang="en-US">
                <a:solidFill>
                  <a:srgbClr val="0066FF"/>
                </a:solidFill>
              </a:rPr>
              <a:t>因</a:t>
            </a:r>
            <a:r>
              <a:rPr lang="zh-TW" altLang="en-US"/>
              <a:t>擊沛公於</a:t>
            </a:r>
            <a:r>
              <a:rPr lang="zh-TW" altLang="en-US">
                <a:solidFill>
                  <a:srgbClr val="0066FF"/>
                </a:solidFill>
              </a:rPr>
              <a:t>坐</a:t>
            </a:r>
            <a:r>
              <a:rPr lang="zh-TW" altLang="en-US"/>
              <a:t>，殺之；不　者　，若屬皆且為　所虜　！」莊</a:t>
            </a:r>
            <a:r>
              <a:rPr lang="zh-TW" altLang="en-US">
                <a:solidFill>
                  <a:srgbClr val="0066FF"/>
                </a:solidFill>
              </a:rPr>
              <a:t>則</a:t>
            </a:r>
            <a:r>
              <a:rPr lang="zh-TW" altLang="en-US"/>
              <a:t>入為壽，壽畢，曰：「君王與沛公飲，</a:t>
            </a:r>
            <a:r>
              <a:rPr lang="zh-TW" altLang="en-US" u="sng"/>
              <a:t>軍中</a:t>
            </a:r>
            <a:r>
              <a:rPr lang="zh-TW" altLang="en-US" u="sng">
                <a:solidFill>
                  <a:srgbClr val="0066FF"/>
                </a:solidFill>
              </a:rPr>
              <a:t>無以為樂</a:t>
            </a:r>
            <a:r>
              <a:rPr lang="zh-TW" altLang="en-US" u="sng"/>
              <a:t>，請以劍舞</a:t>
            </a:r>
            <a:r>
              <a:rPr lang="zh-TW" altLang="en-US"/>
              <a:t>。」項王曰：「諾！」項莊拔劍起舞，</a:t>
            </a:r>
            <a:r>
              <a:rPr lang="zh-TW" altLang="en-US" u="sng"/>
              <a:t>項伯亦拔劍起舞，常以身翼蔽　沛公，莊不得擊</a:t>
            </a:r>
            <a:r>
              <a:rPr lang="zh-TW" altLang="en-US"/>
              <a:t>。</a:t>
            </a:r>
          </a:p>
        </p:txBody>
      </p:sp>
      <p:pic>
        <p:nvPicPr>
          <p:cNvPr id="135171" name="Picture 13" descr="5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6841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9" descr="5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26841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3" name="Group 7"/>
          <p:cNvGrpSpPr>
            <a:grpSpLocks/>
          </p:cNvGrpSpPr>
          <p:nvPr/>
        </p:nvGrpSpPr>
        <p:grpSpPr bwMode="auto">
          <a:xfrm>
            <a:off x="5940425" y="2060575"/>
            <a:ext cx="431800" cy="390525"/>
            <a:chOff x="2744" y="1117"/>
            <a:chExt cx="272" cy="246"/>
          </a:xfrm>
        </p:grpSpPr>
        <p:sp>
          <p:nvSpPr>
            <p:cNvPr id="135196" name="文字方塊 3"/>
            <p:cNvSpPr txBox="1">
              <a:spLocks noChangeArrowheads="1"/>
            </p:cNvSpPr>
            <p:nvPr/>
          </p:nvSpPr>
          <p:spPr bwMode="auto">
            <a:xfrm>
              <a:off x="2744" y="111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ㄈㄡ</a:t>
              </a:r>
            </a:p>
          </p:txBody>
        </p:sp>
        <p:pic>
          <p:nvPicPr>
            <p:cNvPr id="135197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62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174" name="Picture 8" descr="5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175" name="Group 9"/>
          <p:cNvGrpSpPr>
            <a:grpSpLocks/>
          </p:cNvGrpSpPr>
          <p:nvPr/>
        </p:nvGrpSpPr>
        <p:grpSpPr bwMode="auto">
          <a:xfrm>
            <a:off x="1042988" y="2997200"/>
            <a:ext cx="431800" cy="390525"/>
            <a:chOff x="4286" y="1706"/>
            <a:chExt cx="272" cy="246"/>
          </a:xfrm>
        </p:grpSpPr>
        <p:sp>
          <p:nvSpPr>
            <p:cNvPr id="135194" name="文字方塊 4"/>
            <p:cNvSpPr txBox="1">
              <a:spLocks noChangeArrowheads="1"/>
            </p:cNvSpPr>
            <p:nvPr/>
          </p:nvSpPr>
          <p:spPr bwMode="auto">
            <a:xfrm>
              <a:off x="4286" y="170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3519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176" name="Picture 9" descr="5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1625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7" descr="5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66102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8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5179" name="Picture 15" descr="上方ICON-語譯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0" name="Picture 16" descr="下一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1" name="圖片 17" descr="下方ICON-回目次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1658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258888" y="1812925"/>
            <a:ext cx="1441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趁著、順著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476375" y="2205038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348038" y="1844675"/>
            <a:ext cx="2087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通「座」，座席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3563938" y="2203450"/>
            <a:ext cx="358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995738" y="270986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就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3995738" y="3068638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563938" y="3575050"/>
            <a:ext cx="252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沒有什麼可用來作樂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3635375" y="3933825"/>
            <a:ext cx="1512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700338" y="4292600"/>
            <a:ext cx="3816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以餘興節目做為舞劍刺殺的藉口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2926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507038" y="5229225"/>
            <a:ext cx="3673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項伯盡全力阻止刺殺的行動</a:t>
            </a:r>
          </a:p>
        </p:txBody>
      </p:sp>
      <p:pic>
        <p:nvPicPr>
          <p:cNvPr id="9" name="Picture 19" descr="下標籤-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60737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 build="allAtOnce"/>
      <p:bldP spid="4" grpId="0" build="allAtOnce"/>
      <p:bldP spid="6" grpId="0" build="allAtOnce"/>
      <p:bldP spid="1761298" grpId="0" build="allAtOnce"/>
      <p:bldP spid="8" grpId="0" build="allAtOnce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/>
          </p:cNvSpPr>
          <p:nvPr/>
        </p:nvSpPr>
        <p:spPr bwMode="auto">
          <a:xfrm>
            <a:off x="250825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00000"/>
              </a:lnSpc>
            </a:pPr>
            <a:endParaRPr lang="zh-TW" altLang="en-US"/>
          </a:p>
          <a:p>
            <a:pPr hangingPunct="0">
              <a:lnSpc>
                <a:spcPct val="200000"/>
              </a:lnSpc>
            </a:pPr>
            <a:r>
              <a:rPr lang="zh-TW" altLang="en-US"/>
              <a:t>於是張良至</a:t>
            </a:r>
            <a:r>
              <a:rPr lang="zh-TW" altLang="en-US">
                <a:solidFill>
                  <a:srgbClr val="0066FF"/>
                </a:solidFill>
              </a:rPr>
              <a:t>軍門</a:t>
            </a:r>
            <a:r>
              <a:rPr lang="zh-TW" altLang="en-US"/>
              <a:t>，見樊　噲　　。樊噲曰：「今日之事何如？」良曰：「甚急！</a:t>
            </a:r>
            <a:r>
              <a:rPr lang="zh-TW" altLang="en-US" u="sng"/>
              <a:t>今者項莊拔劍舞，其意常在沛公也</a:t>
            </a:r>
            <a:r>
              <a:rPr lang="zh-TW" altLang="en-US"/>
              <a:t>。」噲曰：「此迫矣！</a:t>
            </a:r>
            <a:r>
              <a:rPr lang="zh-TW" altLang="en-US" u="sng"/>
              <a:t>臣請入，與之同命　</a:t>
            </a:r>
            <a:r>
              <a:rPr lang="zh-TW" altLang="en-US"/>
              <a:t>！」噲即帶劍</a:t>
            </a:r>
            <a:r>
              <a:rPr lang="zh-TW" altLang="en-US">
                <a:solidFill>
                  <a:srgbClr val="0066FF"/>
                </a:solidFill>
              </a:rPr>
              <a:t>擁盾</a:t>
            </a:r>
            <a:r>
              <a:rPr lang="zh-TW" altLang="en-US"/>
              <a:t>入軍門，交戟</a:t>
            </a:r>
          </a:p>
          <a:p>
            <a:pPr hangingPunct="0">
              <a:lnSpc>
                <a:spcPct val="200000"/>
              </a:lnSpc>
            </a:pPr>
            <a:r>
              <a:rPr lang="zh-TW" altLang="en-US"/>
              <a:t>之衛士　欲止不</a:t>
            </a:r>
            <a:r>
              <a:rPr lang="zh-TW" altLang="en-US">
                <a:solidFill>
                  <a:srgbClr val="0066FF"/>
                </a:solidFill>
              </a:rPr>
              <a:t>內</a:t>
            </a:r>
            <a:r>
              <a:rPr lang="zh-TW" altLang="en-US"/>
              <a:t>　，</a:t>
            </a:r>
          </a:p>
        </p:txBody>
      </p:sp>
      <p:sp>
        <p:nvSpPr>
          <p:cNvPr id="136195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6196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197" name="Group 13"/>
          <p:cNvGrpSpPr>
            <a:grpSpLocks/>
          </p:cNvGrpSpPr>
          <p:nvPr/>
        </p:nvGrpSpPr>
        <p:grpSpPr bwMode="auto">
          <a:xfrm>
            <a:off x="4427538" y="1773238"/>
            <a:ext cx="431800" cy="390525"/>
            <a:chOff x="3243" y="1161"/>
            <a:chExt cx="272" cy="246"/>
          </a:xfrm>
        </p:grpSpPr>
        <p:sp>
          <p:nvSpPr>
            <p:cNvPr id="136223" name="文字方塊 6"/>
            <p:cNvSpPr txBox="1">
              <a:spLocks noChangeArrowheads="1"/>
            </p:cNvSpPr>
            <p:nvPr/>
          </p:nvSpPr>
          <p:spPr bwMode="auto">
            <a:xfrm>
              <a:off x="3243" y="1161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ㄈㄢ</a:t>
              </a:r>
            </a:p>
          </p:txBody>
        </p:sp>
        <p:pic>
          <p:nvPicPr>
            <p:cNvPr id="136224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20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6198" name="Group 16"/>
          <p:cNvGrpSpPr>
            <a:grpSpLocks/>
          </p:cNvGrpSpPr>
          <p:nvPr/>
        </p:nvGrpSpPr>
        <p:grpSpPr bwMode="auto">
          <a:xfrm>
            <a:off x="5292725" y="1700213"/>
            <a:ext cx="431800" cy="539750"/>
            <a:chOff x="3742" y="1117"/>
            <a:chExt cx="272" cy="340"/>
          </a:xfrm>
        </p:grpSpPr>
        <p:pic>
          <p:nvPicPr>
            <p:cNvPr id="13622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2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22" name="文字方塊 4"/>
            <p:cNvSpPr txBox="1">
              <a:spLocks noChangeArrowheads="1"/>
            </p:cNvSpPr>
            <p:nvPr/>
          </p:nvSpPr>
          <p:spPr bwMode="auto">
            <a:xfrm>
              <a:off x="3742" y="1117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ㄎㄨㄞ</a:t>
              </a:r>
            </a:p>
          </p:txBody>
        </p:sp>
      </p:grpSp>
      <p:pic>
        <p:nvPicPr>
          <p:cNvPr id="136199" name="Picture 10" descr="5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35" descr="5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4345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19" descr="上方ICON-段析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Picture 20" descr="上方ICON-語譯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21" descr="上方ICON-段落大意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2411413" y="1484313"/>
            <a:ext cx="11509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軍營門口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2411413" y="19177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219700" y="4437063"/>
            <a:ext cx="15827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持著盾牌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5219700" y="479742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4319588" y="3213100"/>
            <a:ext cx="4716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0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由於「項莊舞劍，意在沛公」，所以沛公處境很危險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1497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323850" y="5157788"/>
            <a:ext cx="5976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樊噲主動「請入」，與項莊係在范增恐嚇命令下被動入帳，形成對比。此處亦表現樊噲的忠心耿耿</a:t>
            </a:r>
          </a:p>
        </p:txBody>
      </p:sp>
      <p:pic>
        <p:nvPicPr>
          <p:cNvPr id="5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522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212" name="Group 19"/>
          <p:cNvGrpSpPr>
            <a:grpSpLocks/>
          </p:cNvGrpSpPr>
          <p:nvPr/>
        </p:nvGrpSpPr>
        <p:grpSpPr bwMode="auto">
          <a:xfrm>
            <a:off x="8459788" y="4724400"/>
            <a:ext cx="431800" cy="390525"/>
            <a:chOff x="385" y="508"/>
            <a:chExt cx="272" cy="246"/>
          </a:xfrm>
        </p:grpSpPr>
        <p:sp>
          <p:nvSpPr>
            <p:cNvPr id="136219" name="文字方塊 3"/>
            <p:cNvSpPr txBox="1">
              <a:spLocks noChangeArrowheads="1"/>
            </p:cNvSpPr>
            <p:nvPr/>
          </p:nvSpPr>
          <p:spPr bwMode="auto">
            <a:xfrm>
              <a:off x="385" y="508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</a:t>
              </a:r>
            </a:p>
          </p:txBody>
        </p:sp>
        <p:pic>
          <p:nvPicPr>
            <p:cNvPr id="136220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554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3" name="Picture 34" descr="5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8054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214" name="Group 23"/>
          <p:cNvGrpSpPr>
            <a:grpSpLocks/>
          </p:cNvGrpSpPr>
          <p:nvPr/>
        </p:nvGrpSpPr>
        <p:grpSpPr bwMode="auto">
          <a:xfrm>
            <a:off x="3563938" y="5805488"/>
            <a:ext cx="431800" cy="390525"/>
            <a:chOff x="2517" y="3884"/>
            <a:chExt cx="272" cy="246"/>
          </a:xfrm>
        </p:grpSpPr>
        <p:sp>
          <p:nvSpPr>
            <p:cNvPr id="136217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ㄋㄚ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621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03575" y="6237288"/>
            <a:ext cx="1081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通「納」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3205163" y="587851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 build="allAtOnce"/>
      <p:bldP spid="1761298" grpId="0" build="allAtOnce"/>
      <p:bldP spid="4" grpId="0" build="allAtOnce"/>
      <p:bldP spid="6" grpId="0" build="allAtOnce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/>
            <a:r>
              <a:rPr lang="zh-TW" altLang="en-US" u="sng"/>
              <a:t>樊噲</a:t>
            </a:r>
            <a:r>
              <a:rPr lang="zh-TW" altLang="en-US" u="sng">
                <a:solidFill>
                  <a:srgbClr val="0066FF"/>
                </a:solidFill>
              </a:rPr>
              <a:t>側</a:t>
            </a:r>
            <a:r>
              <a:rPr lang="zh-TW" altLang="en-US" u="sng"/>
              <a:t>其盾以撞，衛士仆　地</a:t>
            </a:r>
            <a:r>
              <a:rPr lang="zh-TW" altLang="en-US"/>
              <a:t>，噲遂入，披帷  　，西嚮立，</a:t>
            </a:r>
            <a:r>
              <a:rPr lang="zh-TW" altLang="en-US" u="sng"/>
              <a:t>瞋　目　視項王，頭髮上</a:t>
            </a:r>
            <a:r>
              <a:rPr lang="zh-TW" altLang="en-US" u="sng">
                <a:solidFill>
                  <a:srgbClr val="0066FF"/>
                </a:solidFill>
              </a:rPr>
              <a:t>指</a:t>
            </a:r>
            <a:r>
              <a:rPr lang="zh-TW" altLang="en-US" u="sng"/>
              <a:t>，目眥　盡裂　</a:t>
            </a:r>
            <a:r>
              <a:rPr lang="zh-TW" altLang="en-US"/>
              <a:t>。</a:t>
            </a:r>
            <a:r>
              <a:rPr lang="zh-TW" altLang="en-US" u="sng"/>
              <a:t>項王</a:t>
            </a:r>
            <a:r>
              <a:rPr lang="zh-TW" altLang="en-US" u="sng">
                <a:solidFill>
                  <a:srgbClr val="0066FF"/>
                </a:solidFill>
              </a:rPr>
              <a:t>按劍</a:t>
            </a:r>
            <a:r>
              <a:rPr lang="zh-TW" altLang="en-US" u="sng"/>
              <a:t>而跽　</a:t>
            </a:r>
            <a:r>
              <a:rPr lang="zh-TW" altLang="en-US"/>
              <a:t>　曰：「客何</a:t>
            </a:r>
            <a:r>
              <a:rPr lang="zh-TW" altLang="en-US">
                <a:solidFill>
                  <a:srgbClr val="0066FF"/>
                </a:solidFill>
              </a:rPr>
              <a:t>為</a:t>
            </a:r>
            <a:r>
              <a:rPr lang="zh-TW" altLang="en-US"/>
              <a:t>　</a:t>
            </a:r>
            <a:r>
              <a:rPr lang="zh-TW" altLang="en-US">
                <a:solidFill>
                  <a:srgbClr val="0066FF"/>
                </a:solidFill>
              </a:rPr>
              <a:t>者</a:t>
            </a:r>
            <a:r>
              <a:rPr lang="zh-TW" altLang="en-US"/>
              <a:t>？」張良曰：「沛公之參　乘　　樊噲者也。」項王曰：「壯士！賜之卮酒。」則與</a:t>
            </a:r>
            <a:r>
              <a:rPr lang="zh-TW" altLang="en-US">
                <a:solidFill>
                  <a:srgbClr val="0066FF"/>
                </a:solidFill>
              </a:rPr>
              <a:t>斗卮酒</a:t>
            </a:r>
            <a:r>
              <a:rPr lang="zh-TW" altLang="en-US"/>
              <a:t>。</a:t>
            </a:r>
            <a:r>
              <a:rPr lang="zh-TW" altLang="en-US" u="sng"/>
              <a:t>噲拜謝，起，立而飲之</a:t>
            </a:r>
            <a:r>
              <a:rPr lang="zh-TW" altLang="en-US"/>
              <a:t>。</a:t>
            </a:r>
          </a:p>
        </p:txBody>
      </p:sp>
      <p:sp>
        <p:nvSpPr>
          <p:cNvPr id="137219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37220" name="文字方塊 1"/>
          <p:cNvSpPr txBox="1">
            <a:spLocks noChangeArrowheads="1"/>
          </p:cNvSpPr>
          <p:nvPr/>
        </p:nvSpPr>
        <p:spPr bwMode="auto">
          <a:xfrm>
            <a:off x="4748213" y="1250950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ㄆㄨ</a:t>
            </a:r>
          </a:p>
        </p:txBody>
      </p:sp>
      <p:grpSp>
        <p:nvGrpSpPr>
          <p:cNvPr id="137221" name="Group 30"/>
          <p:cNvGrpSpPr>
            <a:grpSpLocks/>
          </p:cNvGrpSpPr>
          <p:nvPr/>
        </p:nvGrpSpPr>
        <p:grpSpPr bwMode="auto">
          <a:xfrm>
            <a:off x="8380413" y="1271588"/>
            <a:ext cx="431800" cy="390525"/>
            <a:chOff x="3016" y="1117"/>
            <a:chExt cx="272" cy="246"/>
          </a:xfrm>
        </p:grpSpPr>
        <p:sp>
          <p:nvSpPr>
            <p:cNvPr id="137270" name="文字方塊 6"/>
            <p:cNvSpPr txBox="1">
              <a:spLocks noChangeArrowheads="1"/>
            </p:cNvSpPr>
            <p:nvPr/>
          </p:nvSpPr>
          <p:spPr bwMode="auto">
            <a:xfrm>
              <a:off x="3016" y="1117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37271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16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222" name="Picture 20" descr="6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1230313"/>
            <a:ext cx="3413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文字方塊 1"/>
          <p:cNvSpPr txBox="1">
            <a:spLocks noChangeArrowheads="1"/>
          </p:cNvSpPr>
          <p:nvPr/>
        </p:nvSpPr>
        <p:spPr bwMode="auto">
          <a:xfrm>
            <a:off x="2717800" y="2101850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ㄔㄣ</a:t>
            </a:r>
          </a:p>
        </p:txBody>
      </p:sp>
      <p:pic>
        <p:nvPicPr>
          <p:cNvPr id="137224" name="Picture 8" descr="6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124075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5" name="Group 36"/>
          <p:cNvGrpSpPr>
            <a:grpSpLocks/>
          </p:cNvGrpSpPr>
          <p:nvPr/>
        </p:nvGrpSpPr>
        <p:grpSpPr bwMode="auto">
          <a:xfrm>
            <a:off x="8388350" y="2205038"/>
            <a:ext cx="431800" cy="241300"/>
            <a:chOff x="2971" y="1752"/>
            <a:chExt cx="272" cy="152"/>
          </a:xfrm>
        </p:grpSpPr>
        <p:pic>
          <p:nvPicPr>
            <p:cNvPr id="137268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9" name="文字方塊 4"/>
            <p:cNvSpPr txBox="1">
              <a:spLocks noChangeArrowheads="1"/>
            </p:cNvSpPr>
            <p:nvPr/>
          </p:nvSpPr>
          <p:spPr bwMode="auto">
            <a:xfrm>
              <a:off x="2971" y="1752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ㄗ</a:t>
              </a:r>
              <a:endParaRPr lang="zh-TW" altLang="en-US" sz="1200" b="1">
                <a:latin typeface="Arial" charset="0"/>
              </a:endParaRPr>
            </a:p>
          </p:txBody>
        </p:sp>
      </p:grpSp>
      <p:pic>
        <p:nvPicPr>
          <p:cNvPr id="137226" name="Picture 9" descr="6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3413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7" name="Group 40"/>
          <p:cNvGrpSpPr>
            <a:grpSpLocks/>
          </p:cNvGrpSpPr>
          <p:nvPr/>
        </p:nvGrpSpPr>
        <p:grpSpPr bwMode="auto">
          <a:xfrm>
            <a:off x="4335463" y="3043238"/>
            <a:ext cx="431800" cy="390525"/>
            <a:chOff x="476" y="2342"/>
            <a:chExt cx="272" cy="246"/>
          </a:xfrm>
        </p:grpSpPr>
        <p:sp>
          <p:nvSpPr>
            <p:cNvPr id="137266" name="文字方塊 4"/>
            <p:cNvSpPr txBox="1">
              <a:spLocks noChangeArrowheads="1"/>
            </p:cNvSpPr>
            <p:nvPr/>
          </p:nvSpPr>
          <p:spPr bwMode="auto">
            <a:xfrm>
              <a:off x="476" y="2342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ㄐㄧ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726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228" name="Picture 20" descr="6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229" name="Group 44"/>
          <p:cNvGrpSpPr>
            <a:grpSpLocks/>
          </p:cNvGrpSpPr>
          <p:nvPr/>
        </p:nvGrpSpPr>
        <p:grpSpPr bwMode="auto">
          <a:xfrm>
            <a:off x="7583488" y="3030538"/>
            <a:ext cx="431800" cy="390525"/>
            <a:chOff x="2472" y="2341"/>
            <a:chExt cx="272" cy="246"/>
          </a:xfrm>
        </p:grpSpPr>
        <p:sp>
          <p:nvSpPr>
            <p:cNvPr id="137264" name="文字方塊 6"/>
            <p:cNvSpPr txBox="1">
              <a:spLocks noChangeArrowheads="1"/>
            </p:cNvSpPr>
            <p:nvPr/>
          </p:nvSpPr>
          <p:spPr bwMode="auto">
            <a:xfrm>
              <a:off x="2472" y="2341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37265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0" name="文字方塊 1"/>
          <p:cNvSpPr txBox="1">
            <a:spLocks noChangeArrowheads="1"/>
          </p:cNvSpPr>
          <p:nvPr/>
        </p:nvSpPr>
        <p:spPr bwMode="auto">
          <a:xfrm>
            <a:off x="4368800" y="3886200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ㄘㄢ</a:t>
            </a:r>
          </a:p>
        </p:txBody>
      </p:sp>
      <p:grpSp>
        <p:nvGrpSpPr>
          <p:cNvPr id="137231" name="Group 48"/>
          <p:cNvGrpSpPr>
            <a:grpSpLocks/>
          </p:cNvGrpSpPr>
          <p:nvPr/>
        </p:nvGrpSpPr>
        <p:grpSpPr bwMode="auto">
          <a:xfrm>
            <a:off x="5149850" y="3903663"/>
            <a:ext cx="431800" cy="390525"/>
            <a:chOff x="2517" y="3884"/>
            <a:chExt cx="272" cy="246"/>
          </a:xfrm>
        </p:grpSpPr>
        <p:sp>
          <p:nvSpPr>
            <p:cNvPr id="137262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ㄕㄥ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726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232" name="Picture 49" descr="6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3" name="Picture 50" descr="上方ICON-語譯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4" name="Picture 51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116013" y="90805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側轉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1116013" y="126841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732588" y="1773238"/>
            <a:ext cx="2087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直立、豎起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6804025" y="22050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235825" y="2708275"/>
            <a:ext cx="287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是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7235825" y="30686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847013" y="2636838"/>
            <a:ext cx="12969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疑問助詞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8101013" y="306863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35150" y="3429000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握著劍把，準備拔劍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116013" y="4437063"/>
            <a:ext cx="774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一大杯酒。斗卮，可容一斗的大酒杯。古代一斗相當現在二升左右</a:t>
            </a:r>
          </a:p>
        </p:txBody>
      </p:sp>
      <p:sp>
        <p:nvSpPr>
          <p:cNvPr id="13" name="文字方塊 14"/>
          <p:cNvSpPr txBox="1">
            <a:spLocks noChangeArrowheads="1"/>
          </p:cNvSpPr>
          <p:nvPr/>
        </p:nvSpPr>
        <p:spPr bwMode="auto">
          <a:xfrm>
            <a:off x="6443663" y="4868863"/>
            <a:ext cx="1152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250825" y="1700213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表現樊噲的勇力矯健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68538" y="2565400"/>
            <a:ext cx="31321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極力摹寫樊噲的憤怒威猛</a:t>
            </a:r>
          </a:p>
        </p:txBody>
      </p:sp>
      <p:pic>
        <p:nvPicPr>
          <p:cNvPr id="16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29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787900" y="3429000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表現項羽的警戒心</a:t>
            </a:r>
          </a:p>
        </p:txBody>
      </p:sp>
      <p:pic>
        <p:nvPicPr>
          <p:cNvPr id="18" name="Picture 19" descr="下標籤-意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369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51275" y="5443538"/>
            <a:ext cx="50419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「拜、起、立、飲」四個動詞，斬截有聲，顯示出樊噲對項羽有禮，卻不畏懼</a:t>
            </a:r>
          </a:p>
        </p:txBody>
      </p:sp>
      <p:pic>
        <p:nvPicPr>
          <p:cNvPr id="1381450" name="Picture 74" descr="上標籤-意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011863" y="2565400"/>
            <a:ext cx="1441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誇飾</a:t>
            </a:r>
          </a:p>
        </p:txBody>
      </p:sp>
      <p:grpSp>
        <p:nvGrpSpPr>
          <p:cNvPr id="137256" name="Group 26"/>
          <p:cNvGrpSpPr>
            <a:grpSpLocks/>
          </p:cNvGrpSpPr>
          <p:nvPr/>
        </p:nvGrpSpPr>
        <p:grpSpPr bwMode="auto">
          <a:xfrm flipV="1">
            <a:off x="1331913" y="3284538"/>
            <a:ext cx="215900" cy="215900"/>
            <a:chOff x="2154" y="3657"/>
            <a:chExt cx="230" cy="137"/>
          </a:xfrm>
        </p:grpSpPr>
        <p:sp>
          <p:nvSpPr>
            <p:cNvPr id="13726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726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81455" name="Group 79"/>
          <p:cNvGrpSpPr>
            <a:grpSpLocks/>
          </p:cNvGrpSpPr>
          <p:nvPr/>
        </p:nvGrpSpPr>
        <p:grpSpPr bwMode="auto">
          <a:xfrm>
            <a:off x="5554663" y="2527300"/>
            <a:ext cx="404812" cy="346075"/>
            <a:chOff x="793" y="3022"/>
            <a:chExt cx="255" cy="218"/>
          </a:xfrm>
        </p:grpSpPr>
        <p:sp>
          <p:nvSpPr>
            <p:cNvPr id="137258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37259" name="Picture 16" descr="下標籤-修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8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14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81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1455"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6" grpId="0" build="allAtOnce"/>
      <p:bldP spid="8" grpId="0" build="allAtOnce"/>
      <p:bldP spid="10" grpId="0"/>
      <p:bldP spid="10" grpId="1"/>
      <p:bldP spid="12" grpId="0" build="allAtOnce"/>
      <p:bldP spid="1761298" grpId="0" build="allAtOnce"/>
      <p:bldP spid="14" grpId="0" build="allAtOnce"/>
      <p:bldP spid="17" grpId="0" build="allAtOnce"/>
      <p:bldP spid="19" grpId="0" build="allAtOnce"/>
      <p:bldP spid="49" grpId="0"/>
      <p:bldP spid="49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/>
          </p:cNvSpPr>
          <p:nvPr/>
        </p:nvSpPr>
        <p:spPr bwMode="auto">
          <a:xfrm>
            <a:off x="179388" y="8366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r>
              <a:rPr lang="zh-TW" altLang="en-US"/>
              <a:t>項王曰：「賜之彘　　肩。」則與一生彘肩。</a:t>
            </a:r>
            <a:r>
              <a:rPr lang="zh-TW" altLang="en-US" u="sng"/>
              <a:t>樊噲</a:t>
            </a:r>
            <a:r>
              <a:rPr lang="zh-TW" altLang="en-US" u="sng">
                <a:solidFill>
                  <a:srgbClr val="0066FF"/>
                </a:solidFill>
              </a:rPr>
              <a:t>覆</a:t>
            </a:r>
            <a:r>
              <a:rPr lang="zh-TW" altLang="en-US" u="sng"/>
              <a:t>其盾於地，</a:t>
            </a:r>
            <a:r>
              <a:rPr lang="zh-TW" altLang="en-US" u="sng">
                <a:solidFill>
                  <a:srgbClr val="0066FF"/>
                </a:solidFill>
              </a:rPr>
              <a:t>加</a:t>
            </a:r>
            <a:r>
              <a:rPr lang="zh-TW" altLang="en-US" u="sng"/>
              <a:t>彘肩上，拔劍切而啗　　之</a:t>
            </a:r>
            <a:r>
              <a:rPr lang="zh-TW" altLang="en-US"/>
              <a:t>。項王曰：「</a:t>
            </a:r>
            <a:r>
              <a:rPr lang="zh-TW" altLang="en-US" u="sng"/>
              <a:t>壯士！能復飲乎</a:t>
            </a:r>
            <a:r>
              <a:rPr lang="zh-TW" altLang="en-US"/>
              <a:t>？」樊噲曰：「</a:t>
            </a:r>
            <a:r>
              <a:rPr lang="zh-TW" altLang="en-US" u="sng"/>
              <a:t>臣死且不避，卮酒</a:t>
            </a:r>
            <a:r>
              <a:rPr lang="zh-TW" altLang="en-US" u="sng">
                <a:solidFill>
                  <a:srgbClr val="0066FF"/>
                </a:solidFill>
              </a:rPr>
              <a:t>安足辭</a:t>
            </a:r>
            <a:r>
              <a:rPr lang="zh-TW" altLang="en-US"/>
              <a:t>？夫秦王有</a:t>
            </a:r>
            <a:r>
              <a:rPr lang="zh-TW" altLang="en-US">
                <a:solidFill>
                  <a:srgbClr val="0066FF"/>
                </a:solidFill>
              </a:rPr>
              <a:t>虎狼</a:t>
            </a:r>
            <a:r>
              <a:rPr lang="zh-TW" altLang="en-US"/>
              <a:t>之心，殺人如不能舉，刑人如恐不勝　　，天下皆叛之。懷王與諸將約曰：</a:t>
            </a:r>
            <a:r>
              <a:rPr lang="en-US" altLang="zh-TW"/>
              <a:t>『</a:t>
            </a:r>
            <a:r>
              <a:rPr lang="zh-TW" altLang="en-US"/>
              <a:t>先破秦入咸陽者王　之。</a:t>
            </a:r>
            <a:r>
              <a:rPr lang="en-US" altLang="zh-TW"/>
              <a:t>』</a:t>
            </a:r>
            <a:endParaRPr lang="zh-TW" altLang="en-US"/>
          </a:p>
        </p:txBody>
      </p:sp>
      <p:sp>
        <p:nvSpPr>
          <p:cNvPr id="138243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38244" name="Group 6"/>
          <p:cNvGrpSpPr>
            <a:grpSpLocks/>
          </p:cNvGrpSpPr>
          <p:nvPr/>
        </p:nvGrpSpPr>
        <p:grpSpPr bwMode="auto">
          <a:xfrm>
            <a:off x="3492500" y="1341438"/>
            <a:ext cx="431800" cy="241300"/>
            <a:chOff x="2699" y="4020"/>
            <a:chExt cx="272" cy="152"/>
          </a:xfrm>
        </p:grpSpPr>
        <p:pic>
          <p:nvPicPr>
            <p:cNvPr id="13829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02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3" name="文字方塊 4"/>
            <p:cNvSpPr txBox="1">
              <a:spLocks noChangeArrowheads="1"/>
            </p:cNvSpPr>
            <p:nvPr/>
          </p:nvSpPr>
          <p:spPr bwMode="auto">
            <a:xfrm>
              <a:off x="2699" y="4020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ㄓ</a:t>
              </a:r>
            </a:p>
          </p:txBody>
        </p:sp>
      </p:grpSp>
      <p:pic>
        <p:nvPicPr>
          <p:cNvPr id="138245" name="Picture 7" descr="6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684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6" name="Group 10"/>
          <p:cNvGrpSpPr>
            <a:grpSpLocks/>
          </p:cNvGrpSpPr>
          <p:nvPr/>
        </p:nvGrpSpPr>
        <p:grpSpPr bwMode="auto">
          <a:xfrm>
            <a:off x="7164388" y="2133600"/>
            <a:ext cx="431800" cy="390525"/>
            <a:chOff x="2517" y="3884"/>
            <a:chExt cx="272" cy="246"/>
          </a:xfrm>
        </p:grpSpPr>
        <p:sp>
          <p:nvSpPr>
            <p:cNvPr id="138290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ㄉㄢ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829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8247" name="文字方塊 3"/>
          <p:cNvSpPr txBox="1">
            <a:spLocks noChangeArrowheads="1"/>
          </p:cNvSpPr>
          <p:nvPr/>
        </p:nvSpPr>
        <p:spPr bwMode="auto">
          <a:xfrm>
            <a:off x="4787900" y="4767263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ㄕㄥ</a:t>
            </a:r>
          </a:p>
        </p:txBody>
      </p:sp>
      <p:pic>
        <p:nvPicPr>
          <p:cNvPr id="138248" name="Picture 13" descr="6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244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9" name="Group 16"/>
          <p:cNvGrpSpPr>
            <a:grpSpLocks/>
          </p:cNvGrpSpPr>
          <p:nvPr/>
        </p:nvGrpSpPr>
        <p:grpSpPr bwMode="auto">
          <a:xfrm>
            <a:off x="6732588" y="5589588"/>
            <a:ext cx="431800" cy="390525"/>
            <a:chOff x="2517" y="3884"/>
            <a:chExt cx="272" cy="246"/>
          </a:xfrm>
        </p:grpSpPr>
        <p:sp>
          <p:nvSpPr>
            <p:cNvPr id="138288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ㄨㄤ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8289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8250" name="Picture 17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1" name="Picture 18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250825" y="1844675"/>
            <a:ext cx="1584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覆蓋、平放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55650" y="22050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24075" y="1844675"/>
            <a:ext cx="3311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把一物放在另一物上，置放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3132138" y="220503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67400" y="3573463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喻貪殘暴虐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5940425" y="40052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63713" y="3573463"/>
            <a:ext cx="23764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有什麼值得推辭的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2771775" y="393382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5508625" y="1697038"/>
            <a:ext cx="3311525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「覆、加、拔、切、啗」五字，寫得意氣飛動，形象鮮</a:t>
            </a:r>
          </a:p>
          <a:p>
            <a:pPr eaLnBrk="1">
              <a:lnSpc>
                <a:spcPct val="100000"/>
              </a:lnSpc>
              <a:spcBef>
                <a:spcPct val="10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明，表現樊噲的豪邁壯氣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5781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4925" y="2676525"/>
            <a:ext cx="5113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二度呼其「壯士」，表現項羽對樊噲的欣賞</a:t>
            </a:r>
          </a:p>
        </p:txBody>
      </p:sp>
      <p:pic>
        <p:nvPicPr>
          <p:cNvPr id="10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79388" y="4346575"/>
            <a:ext cx="33115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樊噲接受吃喝後，才有後來的談論，也可見漢軍陣營為</a:t>
            </a:r>
          </a:p>
          <a:p>
            <a:pPr eaLnBrk="1">
              <a:lnSpc>
                <a:spcPct val="80000"/>
              </a:lnSpc>
              <a:spcBef>
                <a:spcPct val="10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了團隊利益，隨時可以犧牲自己</a:t>
            </a:r>
          </a:p>
        </p:txBody>
      </p:sp>
      <p:pic>
        <p:nvPicPr>
          <p:cNvPr id="12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3068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66" name="Group 26"/>
          <p:cNvGrpSpPr>
            <a:grpSpLocks/>
          </p:cNvGrpSpPr>
          <p:nvPr/>
        </p:nvGrpSpPr>
        <p:grpSpPr bwMode="auto">
          <a:xfrm flipV="1">
            <a:off x="3421063" y="4365625"/>
            <a:ext cx="215900" cy="215900"/>
            <a:chOff x="2154" y="3657"/>
            <a:chExt cx="230" cy="137"/>
          </a:xfrm>
        </p:grpSpPr>
        <p:sp>
          <p:nvSpPr>
            <p:cNvPr id="13828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828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8267" name="Freeform 17"/>
          <p:cNvSpPr>
            <a:spLocks/>
          </p:cNvSpPr>
          <p:nvPr/>
        </p:nvSpPr>
        <p:spPr bwMode="auto">
          <a:xfrm rot="10807511" flipV="1">
            <a:off x="7164388" y="3573463"/>
            <a:ext cx="188912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5005388" y="3573463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略喻</a:t>
            </a:r>
          </a:p>
        </p:txBody>
      </p:sp>
      <p:grpSp>
        <p:nvGrpSpPr>
          <p:cNvPr id="1380396" name="Group 44"/>
          <p:cNvGrpSpPr>
            <a:grpSpLocks/>
          </p:cNvGrpSpPr>
          <p:nvPr/>
        </p:nvGrpSpPr>
        <p:grpSpPr bwMode="auto">
          <a:xfrm>
            <a:off x="4500563" y="3538538"/>
            <a:ext cx="361950" cy="322262"/>
            <a:chOff x="249" y="2886"/>
            <a:chExt cx="228" cy="203"/>
          </a:xfrm>
        </p:grpSpPr>
        <p:grpSp>
          <p:nvGrpSpPr>
            <p:cNvPr id="138282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138284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38285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138283" name="Picture 37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270" name="Group 26"/>
          <p:cNvGrpSpPr>
            <a:grpSpLocks/>
          </p:cNvGrpSpPr>
          <p:nvPr/>
        </p:nvGrpSpPr>
        <p:grpSpPr bwMode="auto">
          <a:xfrm flipV="1">
            <a:off x="4356100" y="5157788"/>
            <a:ext cx="215900" cy="215900"/>
            <a:chOff x="2154" y="3657"/>
            <a:chExt cx="230" cy="137"/>
          </a:xfrm>
        </p:grpSpPr>
        <p:sp>
          <p:nvSpPr>
            <p:cNvPr id="13828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828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604250" y="3500438"/>
            <a:ext cx="539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激問</a:t>
            </a:r>
          </a:p>
        </p:txBody>
      </p:sp>
      <p:grpSp>
        <p:nvGrpSpPr>
          <p:cNvPr id="1380409" name="Group 57"/>
          <p:cNvGrpSpPr>
            <a:grpSpLocks/>
          </p:cNvGrpSpPr>
          <p:nvPr/>
        </p:nvGrpSpPr>
        <p:grpSpPr bwMode="auto">
          <a:xfrm>
            <a:off x="8170863" y="3500438"/>
            <a:ext cx="404812" cy="346075"/>
            <a:chOff x="793" y="3022"/>
            <a:chExt cx="255" cy="218"/>
          </a:xfrm>
        </p:grpSpPr>
        <p:sp>
          <p:nvSpPr>
            <p:cNvPr id="138278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38279" name="Picture 16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文字方塊 48"/>
          <p:cNvSpPr txBox="1">
            <a:spLocks noChangeArrowheads="1"/>
          </p:cNvSpPr>
          <p:nvPr/>
        </p:nvSpPr>
        <p:spPr bwMode="auto">
          <a:xfrm>
            <a:off x="4211638" y="4292600"/>
            <a:ext cx="4105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zh-TW" altLang="en-US" sz="2100" b="1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誇飾、錯綜：抽換詞面（舉、勝）</a:t>
            </a:r>
          </a:p>
        </p:txBody>
      </p:sp>
      <p:grpSp>
        <p:nvGrpSpPr>
          <p:cNvPr id="1380413" name="Group 61"/>
          <p:cNvGrpSpPr>
            <a:grpSpLocks/>
          </p:cNvGrpSpPr>
          <p:nvPr/>
        </p:nvGrpSpPr>
        <p:grpSpPr bwMode="auto">
          <a:xfrm>
            <a:off x="8172450" y="4292600"/>
            <a:ext cx="404813" cy="346075"/>
            <a:chOff x="793" y="3022"/>
            <a:chExt cx="255" cy="218"/>
          </a:xfrm>
        </p:grpSpPr>
        <p:sp>
          <p:nvSpPr>
            <p:cNvPr id="138276" name="Freeform 29"/>
            <p:cNvSpPr>
              <a:spLocks/>
            </p:cNvSpPr>
            <p:nvPr/>
          </p:nvSpPr>
          <p:spPr bwMode="auto">
            <a:xfrm rot="3755" flipV="1">
              <a:off x="793" y="3022"/>
              <a:ext cx="255" cy="123"/>
            </a:xfrm>
            <a:custGeom>
              <a:avLst/>
              <a:gdLst>
                <a:gd name="T0" fmla="*/ 0 w 124"/>
                <a:gd name="T1" fmla="*/ 2147483647 h 121"/>
                <a:gd name="T2" fmla="*/ 2147483647 w 124"/>
                <a:gd name="T3" fmla="*/ 0 h 121"/>
                <a:gd name="T4" fmla="*/ 2147483647 w 124"/>
                <a:gd name="T5" fmla="*/ 2147483647 h 1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21">
                  <a:moveTo>
                    <a:pt x="0" y="121"/>
                  </a:moveTo>
                  <a:lnTo>
                    <a:pt x="2" y="0"/>
                  </a:lnTo>
                  <a:lnTo>
                    <a:pt x="124" y="2"/>
                  </a:ln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38277" name="Picture 16" descr="下標籤-修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8275" name="Picture 64" descr="6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33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80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39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8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40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80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413"/>
                  </p:tgtEl>
                </p:cond>
              </p:nextCondLst>
            </p:seq>
          </p:childTnLst>
        </p:cTn>
      </p:par>
    </p:tnLst>
    <p:bldLst>
      <p:bldP spid="1761290" grpId="0" build="allAtOnce"/>
      <p:bldP spid="2" grpId="0" build="allAtOnce"/>
      <p:bldP spid="5" grpId="0" build="allAtOnce"/>
      <p:bldP spid="7" grpId="0" build="allAtOnce"/>
      <p:bldP spid="1761298" grpId="0" build="allAtOnce"/>
      <p:bldP spid="9" grpId="0" build="allAtOnce"/>
      <p:bldP spid="11" grpId="0" build="allAtOnce"/>
      <p:bldP spid="3" grpId="0"/>
      <p:bldP spid="3" grpId="1"/>
      <p:bldP spid="49" grpId="0"/>
      <p:bldP spid="49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642350" cy="5022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秦末天下大亂，六國紛紛起義抗秦。秦二世二年（西元前二○八年），秦圍趙，楚懷王  命項羽出兵往北救趙，命劉邦領兵向西攻秦，並與諸將約定「先入定關中者王    之」。其後項羽領兵救趙，在河北大破秦軍；劉邦則由武關攻入咸陽，繼位僅四十六天的三世子嬰投降（西元前二○六年），劉邦派兵扼守函谷關  ，欲拒項羽。項羽戰功厥　偉，卻不得入關，大怒，揚言擊破劉軍。</a:t>
            </a:r>
          </a:p>
        </p:txBody>
      </p:sp>
      <p:grpSp>
        <p:nvGrpSpPr>
          <p:cNvPr id="64515" name="Group 5"/>
          <p:cNvGrpSpPr>
            <a:grpSpLocks/>
          </p:cNvGrpSpPr>
          <p:nvPr/>
        </p:nvGrpSpPr>
        <p:grpSpPr bwMode="auto">
          <a:xfrm>
            <a:off x="8193088" y="2474913"/>
            <a:ext cx="460375" cy="431800"/>
            <a:chOff x="4781" y="346"/>
            <a:chExt cx="290" cy="272"/>
          </a:xfrm>
        </p:grpSpPr>
        <p:sp>
          <p:nvSpPr>
            <p:cNvPr id="64522" name="Text Box 6"/>
            <p:cNvSpPr txBox="1">
              <a:spLocks noChangeArrowheads="1"/>
            </p:cNvSpPr>
            <p:nvPr/>
          </p:nvSpPr>
          <p:spPr bwMode="auto">
            <a:xfrm>
              <a:off x="4781" y="346"/>
              <a:ext cx="23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latin typeface="Franklin Gothic Medium" pitchFamily="34" charset="0"/>
                </a:rPr>
                <a:t>ㄨㄤ</a:t>
              </a:r>
            </a:p>
          </p:txBody>
        </p:sp>
        <p:pic>
          <p:nvPicPr>
            <p:cNvPr id="64523" name="Picture 9" descr="黑-四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436"/>
              <a:ext cx="1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516" name="Picture 1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12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579688"/>
            <a:ext cx="3603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2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10088"/>
            <a:ext cx="36036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2" descr="左箭頭-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060575"/>
            <a:ext cx="3603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19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-2</a:t>
            </a:r>
          </a:p>
        </p:txBody>
      </p:sp>
      <p:pic>
        <p:nvPicPr>
          <p:cNvPr id="64521" name="Picture 12" descr="左箭頭-補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4510088"/>
            <a:ext cx="360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/>
          </p:cNvSpPr>
          <p:nvPr/>
        </p:nvSpPr>
        <p:spPr bwMode="auto">
          <a:xfrm>
            <a:off x="179388" y="115888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hangingPunct="0">
              <a:lnSpc>
                <a:spcPct val="200000"/>
              </a:lnSpc>
            </a:pPr>
            <a:endParaRPr lang="zh-TW" altLang="en-US" dirty="0"/>
          </a:p>
          <a:p>
            <a:pPr hangingPunct="0">
              <a:lnSpc>
                <a:spcPct val="190000"/>
              </a:lnSpc>
            </a:pPr>
            <a:r>
              <a:rPr lang="zh-TW" altLang="en-US" dirty="0"/>
              <a:t>今沛公先破秦，入咸陽，</a:t>
            </a:r>
            <a:r>
              <a:rPr lang="zh-TW" altLang="en-US" dirty="0">
                <a:solidFill>
                  <a:srgbClr val="0066FF"/>
                </a:solidFill>
              </a:rPr>
              <a:t>毫毛</a:t>
            </a:r>
            <a:r>
              <a:rPr lang="zh-TW" altLang="en-US" dirty="0"/>
              <a:t>不敢有所近，封閉宮室，</a:t>
            </a:r>
            <a:r>
              <a:rPr lang="zh-TW" altLang="en-US" u="sng" dirty="0"/>
              <a:t>還軍霸上</a:t>
            </a:r>
            <a:r>
              <a:rPr lang="zh-TW" altLang="en-US" dirty="0"/>
              <a:t>，以待大王來。故遣將守關者，備他盜出入與非常也。勞苦而功高如此，未有封侯之賞，而聽細說　，欲誅有功之人，</a:t>
            </a:r>
            <a:r>
              <a:rPr lang="zh-TW" altLang="en-US" dirty="0">
                <a:solidFill>
                  <a:srgbClr val="0066FF"/>
                </a:solidFill>
              </a:rPr>
              <a:t>此亡秦之續耳</a:t>
            </a:r>
            <a:r>
              <a:rPr lang="zh-TW" altLang="en-US" dirty="0"/>
              <a:t>！竊</a:t>
            </a:r>
            <a:r>
              <a:rPr lang="zh-TW" altLang="en-US" dirty="0">
                <a:solidFill>
                  <a:srgbClr val="0066FF"/>
                </a:solidFill>
              </a:rPr>
              <a:t>為</a:t>
            </a:r>
            <a:r>
              <a:rPr lang="zh-TW" altLang="en-US" dirty="0"/>
              <a:t>　大王不取也　。」項王</a:t>
            </a:r>
            <a:r>
              <a:rPr lang="zh-TW" altLang="en-US" dirty="0">
                <a:solidFill>
                  <a:srgbClr val="0066FF"/>
                </a:solidFill>
              </a:rPr>
              <a:t>未有以應 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66FF"/>
                </a:solidFill>
              </a:rPr>
              <a:t> </a:t>
            </a:r>
            <a:r>
              <a:rPr lang="zh-TW" altLang="en-US" dirty="0"/>
              <a:t>　</a:t>
            </a:r>
          </a:p>
        </p:txBody>
      </p:sp>
      <p:sp>
        <p:nvSpPr>
          <p:cNvPr id="139267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39268" name="Picture 4" descr="6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085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8" descr="6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7368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70" name="Group 11"/>
          <p:cNvGrpSpPr>
            <a:grpSpLocks/>
          </p:cNvGrpSpPr>
          <p:nvPr/>
        </p:nvGrpSpPr>
        <p:grpSpPr bwMode="auto">
          <a:xfrm>
            <a:off x="8388350" y="5300663"/>
            <a:ext cx="431800" cy="390525"/>
            <a:chOff x="2517" y="3884"/>
            <a:chExt cx="272" cy="246"/>
          </a:xfrm>
        </p:grpSpPr>
        <p:sp>
          <p:nvSpPr>
            <p:cNvPr id="139291" name="文字方塊 4"/>
            <p:cNvSpPr txBox="1">
              <a:spLocks noChangeArrowheads="1"/>
            </p:cNvSpPr>
            <p:nvPr/>
          </p:nvSpPr>
          <p:spPr bwMode="auto">
            <a:xfrm>
              <a:off x="2517" y="3884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ㄧㄥ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39292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71" name="Picture 13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2" name="Picture 14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979613" y="501871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認為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979613" y="544512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651500" y="1341438"/>
            <a:ext cx="1368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同「秋毫」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716463" y="170021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673350" y="3860800"/>
            <a:ext cx="6443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這樣做是走秦朝滅亡的路啊！意謂將如秦被消滅一般。亡秦，指秦朝，因當時秦已滅亡。耳，句末助詞。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7199313" y="4508500"/>
            <a:ext cx="1693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32588" y="5013325"/>
            <a:ext cx="2232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即「無言以對」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6875463" y="5373688"/>
            <a:ext cx="1584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79388" y="2014538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劉邦進入咸陽城，又從城內回到霸上駐軍。這原是一種約束部下，安定秦民的措施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9972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83" name="Group 27"/>
          <p:cNvGrpSpPr>
            <a:grpSpLocks/>
          </p:cNvGrpSpPr>
          <p:nvPr/>
        </p:nvGrpSpPr>
        <p:grpSpPr bwMode="auto">
          <a:xfrm>
            <a:off x="2320574" y="5315743"/>
            <a:ext cx="431800" cy="390525"/>
            <a:chOff x="1156" y="3632"/>
            <a:chExt cx="272" cy="246"/>
          </a:xfrm>
        </p:grpSpPr>
        <p:sp>
          <p:nvSpPr>
            <p:cNvPr id="139289" name="文字方塊 6"/>
            <p:cNvSpPr txBox="1">
              <a:spLocks noChangeArrowheads="1"/>
            </p:cNvSpPr>
            <p:nvPr/>
          </p:nvSpPr>
          <p:spPr bwMode="auto">
            <a:xfrm>
              <a:off x="1156" y="3632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 dirty="0">
                  <a:latin typeface="Arial" charset="0"/>
                </a:rPr>
                <a:t>ㄨㄟ</a:t>
              </a:r>
            </a:p>
          </p:txBody>
        </p:sp>
        <p:pic>
          <p:nvPicPr>
            <p:cNvPr id="13929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65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250825" y="5373688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61290" grpId="0" build="allAtOnce"/>
      <p:bldP spid="2" grpId="0"/>
      <p:bldP spid="2" grpId="1"/>
      <p:bldP spid="4" grpId="0" build="allAtOnce"/>
      <p:bldP spid="4" grpId="1" build="allAtOnce"/>
      <p:bldP spid="4" grpId="2" build="allAtOnce"/>
      <p:bldP spid="6" grpId="0" build="allAtOnce"/>
      <p:bldP spid="1761298" grpId="0" build="allAtOnce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/>
          </p:cNvSpPr>
          <p:nvPr/>
        </p:nvSpPr>
        <p:spPr bwMode="auto">
          <a:xfrm>
            <a:off x="179388" y="4048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00000"/>
              </a:lnSpc>
            </a:pPr>
            <a:endParaRPr lang="zh-TW" altLang="en-US"/>
          </a:p>
          <a:p>
            <a:pPr eaLnBrk="1">
              <a:lnSpc>
                <a:spcPct val="200000"/>
              </a:lnSpc>
            </a:pPr>
            <a:r>
              <a:rPr lang="zh-TW" altLang="en-US"/>
              <a:t>曰：「坐！」樊噲</a:t>
            </a:r>
            <a:r>
              <a:rPr lang="zh-TW" altLang="en-US">
                <a:solidFill>
                  <a:srgbClr val="0066FF"/>
                </a:solidFill>
              </a:rPr>
              <a:t>從</a:t>
            </a:r>
            <a:r>
              <a:rPr lang="zh-TW" altLang="en-US"/>
              <a:t>良坐。坐須臾，沛公起</a:t>
            </a:r>
            <a:r>
              <a:rPr lang="zh-TW" altLang="en-US">
                <a:solidFill>
                  <a:srgbClr val="0066FF"/>
                </a:solidFill>
              </a:rPr>
              <a:t>如</a:t>
            </a:r>
            <a:r>
              <a:rPr lang="zh-TW" altLang="en-US"/>
              <a:t>廁</a:t>
            </a:r>
          </a:p>
          <a:p>
            <a:pPr eaLnBrk="1">
              <a:lnSpc>
                <a:spcPct val="200000"/>
              </a:lnSpc>
            </a:pPr>
            <a:r>
              <a:rPr lang="zh-TW" altLang="en-US"/>
              <a:t>，</a:t>
            </a:r>
            <a:r>
              <a:rPr lang="zh-TW" altLang="en-US">
                <a:solidFill>
                  <a:srgbClr val="0066FF"/>
                </a:solidFill>
              </a:rPr>
              <a:t>因</a:t>
            </a:r>
            <a:r>
              <a:rPr lang="zh-TW" altLang="en-US"/>
              <a:t>招樊噲出。</a:t>
            </a:r>
          </a:p>
        </p:txBody>
      </p:sp>
      <p:sp>
        <p:nvSpPr>
          <p:cNvPr id="14029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0292" name="Picture 22" descr="上方ICON-語譯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23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58958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3492500" y="23495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挨著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563938" y="2062163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7092950" y="1628775"/>
            <a:ext cx="2016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往、到</a:t>
            </a:r>
            <a:r>
              <a:rPr lang="en-US" altLang="zh-TW" sz="2100" b="1">
                <a:solidFill>
                  <a:srgbClr val="0066FF"/>
                </a:solidFill>
                <a:latin typeface="標楷體" pitchFamily="65" charset="-120"/>
              </a:rPr>
              <a:t>……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去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8027988" y="200342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684213" y="2676525"/>
            <a:ext cx="23749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介詞，趁著、順著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684213" y="3141663"/>
            <a:ext cx="35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pic>
        <p:nvPicPr>
          <p:cNvPr id="140300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021388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61290" grpId="0" build="allAtOnce"/>
      <p:bldP spid="2" grpId="0" build="allAtOnce"/>
      <p:bldP spid="4" grpId="0" build="allAtOnce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1315" name="Picture 7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3"/>
          <p:cNvSpPr>
            <a:spLocks/>
          </p:cNvSpPr>
          <p:nvPr/>
        </p:nvSpPr>
        <p:spPr bwMode="auto">
          <a:xfrm>
            <a:off x="250825" y="2603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200000"/>
              </a:lnSpc>
            </a:pPr>
            <a:endParaRPr lang="zh-TW" altLang="en-US" dirty="0"/>
          </a:p>
          <a:p>
            <a:pPr>
              <a:lnSpc>
                <a:spcPct val="200000"/>
              </a:lnSpc>
            </a:pPr>
            <a:r>
              <a:rPr lang="zh-TW" altLang="en-US" dirty="0"/>
              <a:t>沛公已出，項王使都尉　陳平　召沛公。沛公曰：「今</a:t>
            </a:r>
            <a:r>
              <a:rPr lang="zh-TW" altLang="en-US" dirty="0">
                <a:solidFill>
                  <a:srgbClr val="0066FF"/>
                </a:solidFill>
              </a:rPr>
              <a:t>者</a:t>
            </a:r>
            <a:r>
              <a:rPr lang="zh-TW" altLang="en-US" dirty="0"/>
              <a:t>出，未</a:t>
            </a:r>
            <a:r>
              <a:rPr lang="zh-TW" altLang="en-US" dirty="0">
                <a:solidFill>
                  <a:srgbClr val="0066FF"/>
                </a:solidFill>
              </a:rPr>
              <a:t>辭</a:t>
            </a:r>
            <a:r>
              <a:rPr lang="zh-TW" altLang="en-US" dirty="0"/>
              <a:t>也，為之奈何？」樊噲曰：「</a:t>
            </a:r>
            <a:r>
              <a:rPr lang="zh-TW" altLang="en-US" u="sng" dirty="0"/>
              <a:t>大行不顧細</a:t>
            </a:r>
            <a:r>
              <a:rPr lang="zh-TW" altLang="en-US" u="sng" dirty="0" smtClean="0"/>
              <a:t>謹　，</a:t>
            </a:r>
            <a:r>
              <a:rPr lang="zh-TW" altLang="en-US" u="sng" dirty="0"/>
              <a:t>大禮不辭小讓　。如今人方為刀俎　，我為魚肉　，何辭為　</a:t>
            </a:r>
            <a:r>
              <a:rPr lang="zh-TW" altLang="en-US" dirty="0"/>
              <a:t>？」</a:t>
            </a:r>
          </a:p>
        </p:txBody>
      </p:sp>
      <p:pic>
        <p:nvPicPr>
          <p:cNvPr id="141317" name="Picture 10" descr="7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11" descr="7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13" descr="7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98" y="37417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321" name="Group 16"/>
          <p:cNvGrpSpPr>
            <a:grpSpLocks/>
          </p:cNvGrpSpPr>
          <p:nvPr/>
        </p:nvGrpSpPr>
        <p:grpSpPr bwMode="auto">
          <a:xfrm>
            <a:off x="755650" y="4724400"/>
            <a:ext cx="431800" cy="390525"/>
            <a:chOff x="1202" y="3003"/>
            <a:chExt cx="272" cy="246"/>
          </a:xfrm>
        </p:grpSpPr>
        <p:sp>
          <p:nvSpPr>
            <p:cNvPr id="141341" name="文字方塊 3"/>
            <p:cNvSpPr txBox="1">
              <a:spLocks noChangeArrowheads="1"/>
            </p:cNvSpPr>
            <p:nvPr/>
          </p:nvSpPr>
          <p:spPr bwMode="auto">
            <a:xfrm>
              <a:off x="1202" y="3003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ㄗㄨ</a:t>
              </a:r>
            </a:p>
          </p:txBody>
        </p:sp>
        <p:pic>
          <p:nvPicPr>
            <p:cNvPr id="141342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3049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22" name="Picture 17" descr="7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7498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18" descr="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7498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20" descr="上方ICON-段析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5" name="Picture 21" descr="上方ICON-語譯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6" name="Picture 22" descr="上方ICON-段落大意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7" name="Picture 26" descr="下ICON-課堂Q&amp;A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116013" y="2492375"/>
            <a:ext cx="20875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句中助詞，無義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208088" y="2852738"/>
            <a:ext cx="360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771775" y="32131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告辭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2816225" y="286067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107950" y="5170488"/>
            <a:ext cx="6335713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9900"/>
                </a:solidFill>
                <a:ea typeface="微軟正黑體" pitchFamily="34" charset="-120"/>
              </a:rPr>
              <a:t>樊噲強調做事應著眼於大處，不可因小失大，更何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9900"/>
                </a:solidFill>
                <a:ea typeface="微軟正黑體" pitchFamily="34" charset="-120"/>
              </a:rPr>
              <a:t>況自己正處於被宰割的處境，怎可為了小節而不伺機脫身呢</a:t>
            </a:r>
            <a:r>
              <a:rPr lang="zh-TW" altLang="en-US" sz="2100" b="1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</a:rPr>
              <a:t>？此處表現樊噲當機立斷的智謀與魄力</a:t>
            </a:r>
            <a:endParaRPr lang="zh-TW" altLang="en-US" sz="2100" b="1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4" name="Freeform 17"/>
          <p:cNvSpPr>
            <a:spLocks/>
          </p:cNvSpPr>
          <p:nvPr/>
        </p:nvSpPr>
        <p:spPr bwMode="auto">
          <a:xfrm rot="10807511" flipV="1">
            <a:off x="3419475" y="4652963"/>
            <a:ext cx="188913" cy="195262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672388" y="3452813"/>
            <a:ext cx="584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暗喻</a:t>
            </a:r>
          </a:p>
        </p:txBody>
      </p:sp>
      <p:grpSp>
        <p:nvGrpSpPr>
          <p:cNvPr id="1394723" name="Group 35"/>
          <p:cNvGrpSpPr>
            <a:grpSpLocks/>
          </p:cNvGrpSpPr>
          <p:nvPr/>
        </p:nvGrpSpPr>
        <p:grpSpPr bwMode="auto">
          <a:xfrm>
            <a:off x="7276306" y="3477714"/>
            <a:ext cx="361950" cy="322263"/>
            <a:chOff x="249" y="2886"/>
            <a:chExt cx="228" cy="203"/>
          </a:xfrm>
        </p:grpSpPr>
        <p:grpSp>
          <p:nvGrpSpPr>
            <p:cNvPr id="141337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141339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1340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141338" name="Picture 37" descr="下標籤-修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2" descr="7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7417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94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4723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/>
      <p:bldP spid="2" grpId="1"/>
      <p:bldP spid="1761298" grpId="0"/>
      <p:bldP spid="1761298" grpId="1"/>
      <p:bldP spid="3" grpId="0"/>
      <p:bldP spid="3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/>
          </p:cNvSpPr>
          <p:nvPr/>
        </p:nvSpPr>
        <p:spPr bwMode="auto">
          <a:xfrm>
            <a:off x="179388" y="1123950"/>
            <a:ext cx="8785225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/>
              <a:t>於是遂去，乃令張良留</a:t>
            </a:r>
            <a:r>
              <a:rPr lang="zh-TW" altLang="en-US">
                <a:solidFill>
                  <a:srgbClr val="0066FF"/>
                </a:solidFill>
              </a:rPr>
              <a:t>謝</a:t>
            </a:r>
            <a:r>
              <a:rPr lang="zh-TW" altLang="en-US"/>
              <a:t>。良問曰：「大王來何操　？」曰：「我持</a:t>
            </a:r>
            <a:r>
              <a:rPr lang="zh-TW" altLang="en-US">
                <a:solidFill>
                  <a:srgbClr val="0066FF"/>
                </a:solidFill>
              </a:rPr>
              <a:t>白璧</a:t>
            </a:r>
            <a:r>
              <a:rPr lang="zh-TW" altLang="en-US"/>
              <a:t>一雙，欲獻項王；玉斗　一雙，欲與亞父。</a:t>
            </a:r>
            <a:r>
              <a:rPr lang="zh-TW" altLang="en-US" u="sng"/>
              <a:t>會　其怒，不敢獻</a:t>
            </a:r>
            <a:r>
              <a:rPr lang="zh-TW" altLang="en-US"/>
              <a:t>，公為我獻之。」張良曰：「</a:t>
            </a:r>
            <a:r>
              <a:rPr lang="zh-TW" altLang="en-US">
                <a:solidFill>
                  <a:srgbClr val="0066FF"/>
                </a:solidFill>
              </a:rPr>
              <a:t>謹諾</a:t>
            </a:r>
            <a:r>
              <a:rPr lang="zh-TW" altLang="en-US"/>
              <a:t>。」當是時，項王軍在鴻門下，沛公軍在霸上，相</a:t>
            </a:r>
            <a:r>
              <a:rPr lang="zh-TW" altLang="en-US">
                <a:solidFill>
                  <a:srgbClr val="0066FF"/>
                </a:solidFill>
              </a:rPr>
              <a:t>去</a:t>
            </a:r>
            <a:r>
              <a:rPr lang="zh-TW" altLang="en-US"/>
              <a:t>四十里。</a:t>
            </a:r>
          </a:p>
        </p:txBody>
      </p:sp>
      <p:pic>
        <p:nvPicPr>
          <p:cNvPr id="142339" name="Picture 5" descr="7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2341" name="Picture 17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9080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4356100" y="191611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謝罪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427538" y="164147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787900" y="472440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距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787900" y="515620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7950" y="2819400"/>
            <a:ext cx="914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古代一種玉器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，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扁平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、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圓形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，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中間有孔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。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一般用作朝聘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、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祭祀</a:t>
            </a:r>
            <a:r>
              <a:rPr lang="zh-TW" altLang="en-US" sz="18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、</a:t>
            </a: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喪葬時的禮品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3924300" y="249237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492500" y="4559300"/>
            <a:ext cx="1223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敬謹遵命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3563938" y="4221163"/>
            <a:ext cx="86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3132138" y="3716338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側寫劉邦之驚慌失措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290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2" name="Picture 36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3" name="Picture 3" descr="7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4" name="Picture 4" descr="7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24923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/>
      <p:bldP spid="2" grpId="1"/>
      <p:bldP spid="4" grpId="0"/>
      <p:bldP spid="4" grpId="1"/>
      <p:bldP spid="6" grpId="0"/>
      <p:bldP spid="6" grpId="1"/>
      <p:bldP spid="1761298" grpId="0"/>
      <p:bldP spid="1761298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/>
          </p:cNvSpPr>
          <p:nvPr/>
        </p:nvSpPr>
        <p:spPr bwMode="auto">
          <a:xfrm>
            <a:off x="107950" y="1268413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u="sng"/>
              <a:t>沛公則置　</a:t>
            </a:r>
            <a:r>
              <a:rPr lang="zh-TW" altLang="en-US" u="sng">
                <a:solidFill>
                  <a:srgbClr val="0066FF"/>
                </a:solidFill>
              </a:rPr>
              <a:t>車騎</a:t>
            </a:r>
            <a:r>
              <a:rPr lang="zh-TW" altLang="en-US" u="sng"/>
              <a:t>，脫身獨騎　</a:t>
            </a:r>
            <a:r>
              <a:rPr lang="zh-TW" altLang="en-US"/>
              <a:t>，與樊噲、夏侯嬰、靳　彊　、紀信　等四人持劍盾步走　，從酈　山　下，道芷陽閒　行　。</a:t>
            </a:r>
            <a:r>
              <a:rPr lang="zh-TW" altLang="en-US" u="sng"/>
              <a:t>沛公謂張良曰：「從此道至吾軍，不過二十里耳；度　　我至軍中，公乃入</a:t>
            </a:r>
            <a:r>
              <a:rPr lang="zh-TW" altLang="en-US"/>
              <a:t>。」</a:t>
            </a:r>
          </a:p>
        </p:txBody>
      </p:sp>
      <p:pic>
        <p:nvPicPr>
          <p:cNvPr id="143363" name="Picture 13" descr="8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638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14" descr="8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2741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15" descr="8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290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6" name="Picture 17" descr="8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31800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7" name="Picture 18" descr="8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97150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68" name="Group 29"/>
          <p:cNvGrpSpPr>
            <a:grpSpLocks/>
          </p:cNvGrpSpPr>
          <p:nvPr/>
        </p:nvGrpSpPr>
        <p:grpSpPr bwMode="auto">
          <a:xfrm>
            <a:off x="5940425" y="4149725"/>
            <a:ext cx="431800" cy="539750"/>
            <a:chOff x="3379" y="2704"/>
            <a:chExt cx="272" cy="340"/>
          </a:xfrm>
        </p:grpSpPr>
        <p:pic>
          <p:nvPicPr>
            <p:cNvPr id="143397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8" name="文字方塊 4"/>
            <p:cNvSpPr txBox="1">
              <a:spLocks noChangeArrowheads="1"/>
            </p:cNvSpPr>
            <p:nvPr/>
          </p:nvSpPr>
          <p:spPr bwMode="auto">
            <a:xfrm>
              <a:off x="3379" y="270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ㄉㄨㄛ</a:t>
              </a:r>
            </a:p>
          </p:txBody>
        </p:sp>
      </p:grpSp>
      <p:grpSp>
        <p:nvGrpSpPr>
          <p:cNvPr id="143369" name="Group 25"/>
          <p:cNvGrpSpPr>
            <a:grpSpLocks/>
          </p:cNvGrpSpPr>
          <p:nvPr/>
        </p:nvGrpSpPr>
        <p:grpSpPr bwMode="auto">
          <a:xfrm>
            <a:off x="8316913" y="2565400"/>
            <a:ext cx="431800" cy="390525"/>
            <a:chOff x="3787" y="482"/>
            <a:chExt cx="272" cy="246"/>
          </a:xfrm>
        </p:grpSpPr>
        <p:sp>
          <p:nvSpPr>
            <p:cNvPr id="143395" name="文字方塊 4"/>
            <p:cNvSpPr txBox="1">
              <a:spLocks noChangeArrowheads="1"/>
            </p:cNvSpPr>
            <p:nvPr/>
          </p:nvSpPr>
          <p:spPr bwMode="auto">
            <a:xfrm>
              <a:off x="3787" y="482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zh-TW" altLang="en-US" sz="1200" b="1">
                  <a:latin typeface="Arial" charset="0"/>
                </a:rPr>
                <a:t>ㄌ一</a:t>
              </a:r>
              <a:endParaRPr lang="zh-TW" altLang="en-US" sz="1200" b="1">
                <a:latin typeface="Arial" charset="0"/>
              </a:endParaRPr>
            </a:p>
          </p:txBody>
        </p:sp>
        <p:pic>
          <p:nvPicPr>
            <p:cNvPr id="143396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52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70" name="Group 28"/>
          <p:cNvGrpSpPr>
            <a:grpSpLocks/>
          </p:cNvGrpSpPr>
          <p:nvPr/>
        </p:nvGrpSpPr>
        <p:grpSpPr bwMode="auto">
          <a:xfrm>
            <a:off x="3421063" y="3357563"/>
            <a:ext cx="431800" cy="539750"/>
            <a:chOff x="657" y="1026"/>
            <a:chExt cx="272" cy="340"/>
          </a:xfrm>
        </p:grpSpPr>
        <p:pic>
          <p:nvPicPr>
            <p:cNvPr id="143393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4" name="文字方塊 4"/>
            <p:cNvSpPr txBox="1">
              <a:spLocks noChangeArrowheads="1"/>
            </p:cNvSpPr>
            <p:nvPr/>
          </p:nvSpPr>
          <p:spPr bwMode="auto">
            <a:xfrm>
              <a:off x="657" y="1026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ㄐㄧㄢ</a:t>
              </a:r>
            </a:p>
          </p:txBody>
        </p:sp>
      </p:grpSp>
      <p:sp>
        <p:nvSpPr>
          <p:cNvPr id="143371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3372" name="Picture 31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5005388" y="3860800"/>
            <a:ext cx="37798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在匆忙中劉邦仍鎮定的交代計畫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5895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5" name="Picture 34" descr="下一頁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7340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6" name="圖片 17" descr="下方ICON-回目次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65850"/>
            <a:ext cx="1042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7" name="Picture 6" descr="7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700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78" name="Group 12"/>
          <p:cNvGrpSpPr>
            <a:grpSpLocks/>
          </p:cNvGrpSpPr>
          <p:nvPr/>
        </p:nvGrpSpPr>
        <p:grpSpPr bwMode="auto">
          <a:xfrm>
            <a:off x="611188" y="2492375"/>
            <a:ext cx="431800" cy="539750"/>
            <a:chOff x="3923" y="3884"/>
            <a:chExt cx="272" cy="340"/>
          </a:xfrm>
        </p:grpSpPr>
        <p:pic>
          <p:nvPicPr>
            <p:cNvPr id="143391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402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2" name="文字方塊 4"/>
            <p:cNvSpPr txBox="1">
              <a:spLocks noChangeArrowheads="1"/>
            </p:cNvSpPr>
            <p:nvPr/>
          </p:nvSpPr>
          <p:spPr bwMode="auto">
            <a:xfrm>
              <a:off x="3923" y="3884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ㄐㄧㄣ</a:t>
              </a:r>
            </a:p>
          </p:txBody>
        </p:sp>
      </p:grpSp>
      <p:grpSp>
        <p:nvGrpSpPr>
          <p:cNvPr id="143379" name="Group 23"/>
          <p:cNvGrpSpPr>
            <a:grpSpLocks/>
          </p:cNvGrpSpPr>
          <p:nvPr/>
        </p:nvGrpSpPr>
        <p:grpSpPr bwMode="auto">
          <a:xfrm>
            <a:off x="1476375" y="2492375"/>
            <a:ext cx="431800" cy="539750"/>
            <a:chOff x="3923" y="3793"/>
            <a:chExt cx="272" cy="340"/>
          </a:xfrm>
        </p:grpSpPr>
        <p:sp>
          <p:nvSpPr>
            <p:cNvPr id="143389" name="文字方塊 6"/>
            <p:cNvSpPr txBox="1">
              <a:spLocks noChangeArrowheads="1"/>
            </p:cNvSpPr>
            <p:nvPr/>
          </p:nvSpPr>
          <p:spPr bwMode="auto">
            <a:xfrm>
              <a:off x="3923" y="3793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ㄑㄧㄤ</a:t>
              </a:r>
            </a:p>
          </p:txBody>
        </p:sp>
        <p:pic>
          <p:nvPicPr>
            <p:cNvPr id="14339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88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850" y="2133600"/>
            <a:ext cx="3529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指來時所乘的車和跟隨的騎兵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2339975" y="1771650"/>
            <a:ext cx="649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43382" name="文字方塊 6"/>
          <p:cNvSpPr txBox="1">
            <a:spLocks noChangeArrowheads="1"/>
          </p:cNvSpPr>
          <p:nvPr/>
        </p:nvSpPr>
        <p:spPr bwMode="auto">
          <a:xfrm>
            <a:off x="5076825" y="1700213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0095DA"/>
                </a:solidFill>
                <a:latin typeface="Arial" charset="0"/>
              </a:rPr>
              <a:t>ㄑ一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9388" y="809625"/>
            <a:ext cx="39243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9900"/>
                </a:solidFill>
                <a:ea typeface="微軟正黑體" pitchFamily="34" charset="-120"/>
              </a:rPr>
              <a:t>力求行動機密，使劉邦不被發現已獨騎脫逃。可知漢營團隊合作，劉邦冷靜且不剛愎自用</a:t>
            </a:r>
          </a:p>
        </p:txBody>
      </p:sp>
      <p:pic>
        <p:nvPicPr>
          <p:cNvPr id="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1320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5" name="Picture 37" descr="二聲-小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86" name="Group 40"/>
          <p:cNvGrpSpPr>
            <a:grpSpLocks/>
          </p:cNvGrpSpPr>
          <p:nvPr/>
        </p:nvGrpSpPr>
        <p:grpSpPr bwMode="auto">
          <a:xfrm>
            <a:off x="5076825" y="1700213"/>
            <a:ext cx="431800" cy="390525"/>
            <a:chOff x="3198" y="1071"/>
            <a:chExt cx="272" cy="246"/>
          </a:xfrm>
        </p:grpSpPr>
        <p:sp>
          <p:nvSpPr>
            <p:cNvPr id="143387" name="文字方塊 6"/>
            <p:cNvSpPr txBox="1">
              <a:spLocks noChangeArrowheads="1"/>
            </p:cNvSpPr>
            <p:nvPr/>
          </p:nvSpPr>
          <p:spPr bwMode="auto">
            <a:xfrm>
              <a:off x="3198" y="1071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5DA"/>
                  </a:solidFill>
                  <a:latin typeface="Arial" charset="0"/>
                </a:rPr>
                <a:t>ㄑ一</a:t>
              </a:r>
            </a:p>
          </p:txBody>
        </p:sp>
        <p:pic>
          <p:nvPicPr>
            <p:cNvPr id="143388" name="Picture 39" descr="二聲-小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10" grpId="0"/>
      <p:bldP spid="10" grpId="1"/>
      <p:bldP spid="8" grpId="0"/>
      <p:bldP spid="8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 descr="上方ICON-段落大意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47750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 descr="下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052513"/>
            <a:ext cx="1376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4391" name="Picture 7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2" name="Rectangle 3"/>
          <p:cNvSpPr>
            <a:spLocks/>
          </p:cNvSpPr>
          <p:nvPr/>
        </p:nvSpPr>
        <p:spPr bwMode="auto">
          <a:xfrm>
            <a:off x="31750" y="1555750"/>
            <a:ext cx="9217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沛公已</a:t>
            </a:r>
            <a:r>
              <a:rPr lang="zh-TW" altLang="en-US" dirty="0">
                <a:solidFill>
                  <a:srgbClr val="0066FF"/>
                </a:solidFill>
              </a:rPr>
              <a:t>去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0066FF"/>
                </a:solidFill>
              </a:rPr>
              <a:t>閒</a:t>
            </a:r>
            <a:r>
              <a:rPr lang="zh-TW" altLang="en-US" dirty="0"/>
              <a:t>　至軍中。張良入</a:t>
            </a:r>
            <a:r>
              <a:rPr lang="zh-TW" altLang="en-US" dirty="0">
                <a:solidFill>
                  <a:srgbClr val="0066FF"/>
                </a:solidFill>
              </a:rPr>
              <a:t>謝</a:t>
            </a:r>
            <a:r>
              <a:rPr lang="zh-TW" altLang="en-US" dirty="0"/>
              <a:t>，曰：「沛公不勝　桮　杓　　，不能辭，謹使臣良</a:t>
            </a:r>
            <a:r>
              <a:rPr lang="zh-TW" altLang="en-US" dirty="0">
                <a:solidFill>
                  <a:srgbClr val="0066FF"/>
                </a:solidFill>
              </a:rPr>
              <a:t>奉</a:t>
            </a:r>
            <a:r>
              <a:rPr lang="zh-TW" altLang="en-US" dirty="0"/>
              <a:t>白璧一雙，再拜　獻大王</a:t>
            </a:r>
            <a:r>
              <a:rPr lang="zh-TW" altLang="en-US" dirty="0">
                <a:solidFill>
                  <a:srgbClr val="0066FF"/>
                </a:solidFill>
              </a:rPr>
              <a:t>足下</a:t>
            </a:r>
            <a:r>
              <a:rPr lang="zh-TW" altLang="en-US" dirty="0"/>
              <a:t>；玉斗一雙，再拜奉</a:t>
            </a:r>
            <a:r>
              <a:rPr lang="zh-TW" altLang="en-US" dirty="0">
                <a:solidFill>
                  <a:srgbClr val="0066FF"/>
                </a:solidFill>
              </a:rPr>
              <a:t>大將軍</a:t>
            </a:r>
            <a:r>
              <a:rPr lang="zh-TW" altLang="en-US" dirty="0"/>
              <a:t>足下</a:t>
            </a:r>
            <a:endParaRPr lang="en-US" altLang="zh-TW" dirty="0"/>
          </a:p>
          <a:p>
            <a:pPr>
              <a:lnSpc>
                <a:spcPct val="200000"/>
              </a:lnSpc>
            </a:pPr>
            <a:r>
              <a:rPr lang="zh-TW" altLang="en-US" dirty="0"/>
              <a:t>。 」項王曰：「沛公</a:t>
            </a:r>
            <a:r>
              <a:rPr lang="zh-TW" altLang="en-US" dirty="0">
                <a:solidFill>
                  <a:srgbClr val="0066FF"/>
                </a:solidFill>
              </a:rPr>
              <a:t>安在</a:t>
            </a:r>
            <a:r>
              <a:rPr lang="zh-TW" altLang="en-US" dirty="0"/>
              <a:t>？」良曰：</a:t>
            </a:r>
          </a:p>
        </p:txBody>
      </p:sp>
      <p:grpSp>
        <p:nvGrpSpPr>
          <p:cNvPr id="144393" name="Group 15"/>
          <p:cNvGrpSpPr>
            <a:grpSpLocks/>
          </p:cNvGrpSpPr>
          <p:nvPr/>
        </p:nvGrpSpPr>
        <p:grpSpPr bwMode="auto">
          <a:xfrm>
            <a:off x="2590800" y="1936750"/>
            <a:ext cx="431800" cy="539750"/>
            <a:chOff x="657" y="1026"/>
            <a:chExt cx="272" cy="318"/>
          </a:xfrm>
        </p:grpSpPr>
        <p:pic>
          <p:nvPicPr>
            <p:cNvPr id="144415" name="Picture 45" descr="D:\City\公事\THE PEOPLE\10202\102-PPT-II修訂\注音ICON\黑-四聲-小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16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416" name="文字方塊 4"/>
            <p:cNvSpPr txBox="1">
              <a:spLocks noChangeArrowheads="1"/>
            </p:cNvSpPr>
            <p:nvPr/>
          </p:nvSpPr>
          <p:spPr bwMode="auto">
            <a:xfrm>
              <a:off x="657" y="1026"/>
              <a:ext cx="23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ㄐㄧㄢ</a:t>
              </a:r>
            </a:p>
          </p:txBody>
        </p:sp>
      </p:grpSp>
      <p:pic>
        <p:nvPicPr>
          <p:cNvPr id="144394" name="Picture 18" descr="8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7022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5" name="Picture 19" descr="8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116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6" name="文字方塊 1"/>
          <p:cNvSpPr txBox="1">
            <a:spLocks noChangeArrowheads="1"/>
          </p:cNvSpPr>
          <p:nvPr/>
        </p:nvSpPr>
        <p:spPr bwMode="auto">
          <a:xfrm>
            <a:off x="539750" y="3070225"/>
            <a:ext cx="3667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ㄕㄥ</a:t>
            </a:r>
          </a:p>
        </p:txBody>
      </p:sp>
      <p:sp>
        <p:nvSpPr>
          <p:cNvPr id="144397" name="文字方塊 1"/>
          <p:cNvSpPr txBox="1">
            <a:spLocks noChangeArrowheads="1"/>
          </p:cNvSpPr>
          <p:nvPr/>
        </p:nvSpPr>
        <p:spPr bwMode="auto">
          <a:xfrm>
            <a:off x="1331913" y="3070225"/>
            <a:ext cx="3667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latin typeface="Arial" charset="0"/>
              </a:rPr>
              <a:t>ㄅㄟ</a:t>
            </a:r>
          </a:p>
        </p:txBody>
      </p:sp>
      <p:grpSp>
        <p:nvGrpSpPr>
          <p:cNvPr id="144398" name="Group 24"/>
          <p:cNvGrpSpPr>
            <a:grpSpLocks/>
          </p:cNvGrpSpPr>
          <p:nvPr/>
        </p:nvGrpSpPr>
        <p:grpSpPr bwMode="auto">
          <a:xfrm>
            <a:off x="2195513" y="3040063"/>
            <a:ext cx="431800" cy="390525"/>
            <a:chOff x="4286" y="3566"/>
            <a:chExt cx="272" cy="246"/>
          </a:xfrm>
        </p:grpSpPr>
        <p:sp>
          <p:nvSpPr>
            <p:cNvPr id="144413" name="文字方塊 6"/>
            <p:cNvSpPr txBox="1">
              <a:spLocks noChangeArrowheads="1"/>
            </p:cNvSpPr>
            <p:nvPr/>
          </p:nvSpPr>
          <p:spPr bwMode="auto">
            <a:xfrm>
              <a:off x="4286" y="356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ㄕㄠ</a:t>
              </a:r>
            </a:p>
          </p:txBody>
        </p:sp>
        <p:pic>
          <p:nvPicPr>
            <p:cNvPr id="144414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1331913" y="172085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離開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438275" y="207962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555875" y="3722688"/>
            <a:ext cx="3384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下稱上，或同輩相稱的敬詞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2555875" y="408305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348038" y="4659313"/>
            <a:ext cx="1944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在哪裡。安，何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3419475" y="501967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08738" y="4371975"/>
            <a:ext cx="262731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大將軍：指范增。范增在楚懷王派宋義、項羽救趙時，任「末將」，所以這裡尊稱為大將軍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7092950" y="4084638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30438" y="1720850"/>
            <a:ext cx="18716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閒行，抄小路</a:t>
            </a: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2230438" y="2079625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02325" y="172085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謝罪</a:t>
            </a:r>
          </a:p>
        </p:txBody>
      </p:sp>
      <p:sp>
        <p:nvSpPr>
          <p:cNvPr id="11" name="文字方塊 14"/>
          <p:cNvSpPr txBox="1">
            <a:spLocks noChangeArrowheads="1"/>
          </p:cNvSpPr>
          <p:nvPr/>
        </p:nvSpPr>
        <p:spPr bwMode="auto">
          <a:xfrm>
            <a:off x="5902325" y="207962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626225" y="2697163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進獻</a:t>
            </a:r>
          </a:p>
        </p:txBody>
      </p:sp>
      <p:sp>
        <p:nvSpPr>
          <p:cNvPr id="13" name="文字方塊 14"/>
          <p:cNvSpPr txBox="1">
            <a:spLocks noChangeArrowheads="1"/>
          </p:cNvSpPr>
          <p:nvPr/>
        </p:nvSpPr>
        <p:spPr bwMode="auto">
          <a:xfrm>
            <a:off x="6626225" y="305593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1020763" y="2697163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1000" dirty="0">
              <a:solidFill>
                <a:srgbClr val="FF0066"/>
              </a:solidFill>
              <a:latin typeface="Arial" charset="0"/>
              <a:ea typeface="新細明體" charset="-120"/>
              <a:cs typeface="Arial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768475" y="2697163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1000" dirty="0">
              <a:solidFill>
                <a:srgbClr val="FF0066"/>
              </a:solidFill>
              <a:latin typeface="Arial" charset="0"/>
              <a:ea typeface="新細明體" charset="-120"/>
              <a:cs typeface="Arial" charset="0"/>
            </a:endParaRPr>
          </a:p>
        </p:txBody>
      </p:sp>
      <p:pic>
        <p:nvPicPr>
          <p:cNvPr id="37" name="Picture 30" descr="下標籤-修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" y="3549650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61290" grpId="0"/>
      <p:bldP spid="1761290" grpId="1"/>
      <p:bldP spid="2" grpId="0"/>
      <p:bldP spid="2" grpId="1"/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35" grpId="0"/>
      <p:bldP spid="35" grpId="1"/>
      <p:bldP spid="36" grpId="0"/>
      <p:bldP spid="36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/>
          </p:cNvSpPr>
          <p:nvPr/>
        </p:nvSpPr>
        <p:spPr bwMode="auto">
          <a:xfrm>
            <a:off x="179388" y="1341438"/>
            <a:ext cx="8785225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「</a:t>
            </a:r>
            <a:r>
              <a:rPr lang="zh-TW" altLang="en-US" u="sng" dirty="0"/>
              <a:t>聞大王有意督過　之</a:t>
            </a:r>
            <a:r>
              <a:rPr lang="zh-TW" altLang="en-US" dirty="0"/>
              <a:t>，脫身獨去，已至軍矣。」</a:t>
            </a:r>
            <a:r>
              <a:rPr lang="zh-TW" altLang="en-US" u="sng" dirty="0"/>
              <a:t>項王則受璧，置之坐上</a:t>
            </a:r>
            <a:r>
              <a:rPr lang="zh-TW" altLang="en-US" dirty="0"/>
              <a:t>。</a:t>
            </a:r>
            <a:r>
              <a:rPr lang="zh-TW" altLang="en-US" u="sng" dirty="0"/>
              <a:t>亞父受玉斗，置之地，拔劍</a:t>
            </a:r>
            <a:r>
              <a:rPr lang="zh-TW" altLang="en-US" u="sng" dirty="0">
                <a:solidFill>
                  <a:srgbClr val="0066FF"/>
                </a:solidFill>
              </a:rPr>
              <a:t>撞</a:t>
            </a:r>
            <a:r>
              <a:rPr lang="zh-TW" altLang="en-US" u="sng" dirty="0"/>
              <a:t>而破之</a:t>
            </a:r>
            <a:r>
              <a:rPr lang="zh-TW" altLang="en-US" dirty="0"/>
              <a:t>，曰：「</a:t>
            </a:r>
            <a:r>
              <a:rPr lang="zh-TW" altLang="en-US" u="sng" dirty="0"/>
              <a:t>唉！豎子　不足與謀</a:t>
            </a:r>
            <a:r>
              <a:rPr lang="zh-TW" altLang="en-US" dirty="0"/>
              <a:t>！</a:t>
            </a:r>
            <a:r>
              <a:rPr lang="zh-TW" altLang="en-US" u="sng" dirty="0"/>
              <a:t>奪項王天下者，必沛公也，</a:t>
            </a:r>
            <a:r>
              <a:rPr lang="zh-TW" altLang="en-US" u="sng" dirty="0">
                <a:solidFill>
                  <a:srgbClr val="0066FF"/>
                </a:solidFill>
              </a:rPr>
              <a:t>吾屬</a:t>
            </a:r>
            <a:r>
              <a:rPr lang="zh-TW" altLang="en-US" u="sng" dirty="0"/>
              <a:t>今為　之虜矣</a:t>
            </a:r>
            <a:r>
              <a:rPr lang="zh-TW" altLang="en-US" dirty="0"/>
              <a:t>！」沛公至軍，</a:t>
            </a:r>
            <a:r>
              <a:rPr lang="zh-TW" altLang="en-US" u="sng" dirty="0">
                <a:solidFill>
                  <a:srgbClr val="0066FF"/>
                </a:solidFill>
              </a:rPr>
              <a:t>立</a:t>
            </a:r>
            <a:r>
              <a:rPr lang="zh-TW" altLang="en-US" u="sng" dirty="0"/>
              <a:t>誅殺曹無傷</a:t>
            </a:r>
            <a:r>
              <a:rPr lang="zh-TW" altLang="en-US" dirty="0"/>
              <a:t>。</a:t>
            </a:r>
          </a:p>
        </p:txBody>
      </p:sp>
      <p:pic>
        <p:nvPicPr>
          <p:cNvPr id="145411" name="Picture 4" descr="8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5" descr="8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7893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3" name="Group 9"/>
          <p:cNvGrpSpPr>
            <a:grpSpLocks/>
          </p:cNvGrpSpPr>
          <p:nvPr/>
        </p:nvGrpSpPr>
        <p:grpSpPr bwMode="auto">
          <a:xfrm>
            <a:off x="6372225" y="4737100"/>
            <a:ext cx="431800" cy="390525"/>
            <a:chOff x="4241" y="3566"/>
            <a:chExt cx="272" cy="246"/>
          </a:xfrm>
        </p:grpSpPr>
        <p:sp>
          <p:nvSpPr>
            <p:cNvPr id="145449" name="文字方塊 6"/>
            <p:cNvSpPr txBox="1">
              <a:spLocks noChangeArrowheads="1"/>
            </p:cNvSpPr>
            <p:nvPr/>
          </p:nvSpPr>
          <p:spPr bwMode="auto">
            <a:xfrm>
              <a:off x="4241" y="3566"/>
              <a:ext cx="231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latin typeface="Arial" charset="0"/>
                </a:rPr>
                <a:t>ㄨㄟ</a:t>
              </a:r>
            </a:p>
          </p:txBody>
        </p:sp>
        <p:pic>
          <p:nvPicPr>
            <p:cNvPr id="145450" name="Picture 43" descr="D:\City\公事\THE PEOPLE\10202\102-PPT-II修訂\注音ICON\黑-二聲-小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61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5414" name="Rectangle 2"/>
          <p:cNvSpPr>
            <a:spLocks/>
          </p:cNvSpPr>
          <p:nvPr/>
        </p:nvSpPr>
        <p:spPr bwMode="auto">
          <a:xfrm>
            <a:off x="468313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</a:rPr>
              <a:t>第六段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5415" name="Picture 11" descr="下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05251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Picture 12" descr="上方ICON-語譯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583238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8" name="Rectangle 18"/>
          <p:cNvSpPr>
            <a:spLocks noChangeArrowheads="1"/>
          </p:cNvSpPr>
          <p:nvPr/>
        </p:nvSpPr>
        <p:spPr bwMode="auto">
          <a:xfrm>
            <a:off x="685800" y="2205038"/>
            <a:ext cx="259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措辭委婉圓融</a:t>
            </a:r>
          </a:p>
        </p:txBody>
      </p:sp>
      <p:pic>
        <p:nvPicPr>
          <p:cNvPr id="1761299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050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82625" y="3284538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項羽錯失良機仍不以為意</a:t>
            </a:r>
          </a:p>
        </p:txBody>
      </p:sp>
      <p:pic>
        <p:nvPicPr>
          <p:cNvPr id="4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98905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146675" y="3252788"/>
            <a:ext cx="4033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范增憤怒至極，只好擊玉以洩怒</a:t>
            </a:r>
          </a:p>
        </p:txBody>
      </p:sp>
      <p:pic>
        <p:nvPicPr>
          <p:cNvPr id="6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41497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4716463" y="4292600"/>
            <a:ext cx="30940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范增的      不滿溢於言表</a:t>
            </a:r>
          </a:p>
        </p:txBody>
      </p:sp>
      <p:pic>
        <p:nvPicPr>
          <p:cNvPr id="8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1497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50825" y="5157788"/>
            <a:ext cx="3313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由范增的感嘆表現他的洞見</a:t>
            </a:r>
          </a:p>
        </p:txBody>
      </p:sp>
      <p:pic>
        <p:nvPicPr>
          <p:cNvPr id="10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704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290" name="Rectangle 10"/>
          <p:cNvSpPr>
            <a:spLocks noChangeArrowheads="1"/>
          </p:cNvSpPr>
          <p:nvPr/>
        </p:nvSpPr>
        <p:spPr bwMode="auto">
          <a:xfrm>
            <a:off x="4859338" y="5157788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我們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714875" y="479425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44575" y="418782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敲擊</a:t>
            </a:r>
          </a:p>
        </p:txBody>
      </p:sp>
      <p:sp>
        <p:nvSpPr>
          <p:cNvPr id="12" name="文字方塊 14"/>
          <p:cNvSpPr txBox="1">
            <a:spLocks noChangeArrowheads="1"/>
          </p:cNvSpPr>
          <p:nvPr/>
        </p:nvSpPr>
        <p:spPr bwMode="auto">
          <a:xfrm>
            <a:off x="1062038" y="3821113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89175" y="6165850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0066FF"/>
                </a:solidFill>
                <a:latin typeface="Arial" charset="0"/>
                <a:ea typeface="微軟正黑體" pitchFamily="34" charset="-120"/>
              </a:rPr>
              <a:t>立即</a:t>
            </a:r>
          </a:p>
        </p:txBody>
      </p:sp>
      <p:sp>
        <p:nvSpPr>
          <p:cNvPr id="14" name="文字方塊 14"/>
          <p:cNvSpPr txBox="1">
            <a:spLocks noChangeArrowheads="1"/>
          </p:cNvSpPr>
          <p:nvPr/>
        </p:nvSpPr>
        <p:spPr bwMode="auto">
          <a:xfrm>
            <a:off x="2289175" y="5805488"/>
            <a:ext cx="431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  <a:ea typeface="新細明體" charset="-120"/>
              </a:rPr>
              <a:t>　　　　                                              　　　　　　　　　            　　　　　　　　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52413" y="5445125"/>
            <a:ext cx="7127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>
                <a:solidFill>
                  <a:srgbClr val="339933"/>
                </a:solidFill>
                <a:latin typeface="Arial" charset="0"/>
                <a:ea typeface="微軟正黑體" pitchFamily="34" charset="-120"/>
              </a:rPr>
              <a:t>劉邦立即除掉內奸，與項羽不誅殺洩密者項伯，又形成對比</a:t>
            </a:r>
          </a:p>
        </p:txBody>
      </p:sp>
      <p:pic>
        <p:nvPicPr>
          <p:cNvPr id="17" name="Picture 19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0928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36" name="Picture 32" descr="上方ICON-結構表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52513"/>
            <a:ext cx="1330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37" name="Freeform 17"/>
          <p:cNvSpPr>
            <a:spLocks/>
          </p:cNvSpPr>
          <p:nvPr/>
        </p:nvSpPr>
        <p:spPr bwMode="auto">
          <a:xfrm rot="10807511" flipV="1">
            <a:off x="2604101" y="3634002"/>
            <a:ext cx="188912" cy="195263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682625" y="2525713"/>
            <a:ext cx="646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映襯</a:t>
            </a:r>
          </a:p>
        </p:txBody>
      </p:sp>
      <p:grpSp>
        <p:nvGrpSpPr>
          <p:cNvPr id="1375267" name="Group 35"/>
          <p:cNvGrpSpPr>
            <a:grpSpLocks/>
          </p:cNvGrpSpPr>
          <p:nvPr/>
        </p:nvGrpSpPr>
        <p:grpSpPr bwMode="auto">
          <a:xfrm>
            <a:off x="262201" y="2563813"/>
            <a:ext cx="358775" cy="288925"/>
            <a:chOff x="249" y="2886"/>
            <a:chExt cx="228" cy="203"/>
          </a:xfrm>
        </p:grpSpPr>
        <p:grpSp>
          <p:nvGrpSpPr>
            <p:cNvPr id="145445" name="Group 12"/>
            <p:cNvGrpSpPr>
              <a:grpSpLocks/>
            </p:cNvGrpSpPr>
            <p:nvPr/>
          </p:nvGrpSpPr>
          <p:grpSpPr bwMode="auto">
            <a:xfrm rot="10762829" flipV="1">
              <a:off x="249" y="2931"/>
              <a:ext cx="228" cy="158"/>
              <a:chOff x="2154" y="3657"/>
              <a:chExt cx="230" cy="137"/>
            </a:xfrm>
          </p:grpSpPr>
          <p:sp>
            <p:nvSpPr>
              <p:cNvPr id="145447" name="Line 41"/>
              <p:cNvSpPr>
                <a:spLocks noChangeShapeType="1"/>
              </p:cNvSpPr>
              <p:nvPr/>
            </p:nvSpPr>
            <p:spPr bwMode="auto">
              <a:xfrm>
                <a:off x="2154" y="3664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5448" name="Line 40"/>
              <p:cNvSpPr>
                <a:spLocks noChangeShapeType="1"/>
              </p:cNvSpPr>
              <p:nvPr/>
            </p:nvSpPr>
            <p:spPr bwMode="auto">
              <a:xfrm flipV="1">
                <a:off x="2384" y="3657"/>
                <a:ext cx="0" cy="13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145446" name="Picture 37" descr="下標籤-修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886"/>
              <a:ext cx="13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32638" name="Picture 30" descr="下標籤-修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2211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940425" y="354012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100" b="1" dirty="0">
                <a:solidFill>
                  <a:srgbClr val="FF0066"/>
                </a:solidFill>
                <a:latin typeface="Arial" charset="0"/>
                <a:ea typeface="微軟正黑體" pitchFamily="34" charset="-120"/>
              </a:rPr>
              <a:t>雙關</a:t>
            </a:r>
          </a:p>
        </p:txBody>
      </p:sp>
      <p:sp>
        <p:nvSpPr>
          <p:cNvPr id="1375278" name="Rectangle 46"/>
          <p:cNvSpPr>
            <a:spLocks noChangeArrowheads="1"/>
          </p:cNvSpPr>
          <p:nvPr/>
        </p:nvSpPr>
        <p:spPr bwMode="auto">
          <a:xfrm>
            <a:off x="5578475" y="354488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 dirty="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sp>
        <p:nvSpPr>
          <p:cNvPr id="1375279" name="Rectangle 47"/>
          <p:cNvSpPr>
            <a:spLocks noChangeArrowheads="1"/>
          </p:cNvSpPr>
          <p:nvPr/>
        </p:nvSpPr>
        <p:spPr bwMode="auto">
          <a:xfrm>
            <a:off x="5218113" y="3544888"/>
            <a:ext cx="311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000" dirty="0">
                <a:solidFill>
                  <a:srgbClr val="FF0066"/>
                </a:solidFill>
                <a:latin typeface="Arial" charset="0"/>
                <a:ea typeface="新細明體" charset="-120"/>
                <a:cs typeface="Arial" charset="0"/>
              </a:rPr>
              <a:t>●</a:t>
            </a:r>
          </a:p>
        </p:txBody>
      </p:sp>
      <p:pic>
        <p:nvPicPr>
          <p:cNvPr id="145444" name="Picture 49" descr="下ICON-回主目錄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2138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1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12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75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52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32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2638"/>
                  </p:tgtEl>
                </p:cond>
              </p:nextCondLst>
            </p:seq>
          </p:childTnLst>
        </p:cTn>
      </p:par>
    </p:tnLst>
    <p:bldLst>
      <p:bldP spid="1761298" grpId="0"/>
      <p:bldP spid="1761298" grpId="1"/>
      <p:bldP spid="2" grpId="0"/>
      <p:bldP spid="2" grpId="1"/>
      <p:bldP spid="5" grpId="0"/>
      <p:bldP spid="5" grpId="1"/>
      <p:bldP spid="7" grpId="0"/>
      <p:bldP spid="7" grpId="1"/>
      <p:bldP spid="9" grpId="0"/>
      <p:bldP spid="9" grpId="1"/>
      <p:bldP spid="1761290" grpId="0"/>
      <p:bldP spid="1761290" grpId="1"/>
      <p:bldP spid="11" grpId="0"/>
      <p:bldP spid="11" grpId="1"/>
      <p:bldP spid="13" grpId="0"/>
      <p:bldP spid="13" grpId="1"/>
      <p:bldP spid="16" grpId="0"/>
      <p:bldP spid="16" grpId="1"/>
      <p:bldP spid="3" grpId="0"/>
      <p:bldP spid="3" grpId="1"/>
      <p:bldP spid="49" grpId="0"/>
      <p:bldP spid="49" grpId="1"/>
      <p:bldP spid="1375278" grpId="0"/>
      <p:bldP spid="1375278" grpId="1"/>
      <p:bldP spid="1375279" grpId="0"/>
      <p:bldP spid="1375279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6436" name="Rectangle 3"/>
          <p:cNvSpPr>
            <a:spLocks/>
          </p:cNvSpPr>
          <p:nvPr/>
        </p:nvSpPr>
        <p:spPr bwMode="auto">
          <a:xfrm>
            <a:off x="34925" y="908050"/>
            <a:ext cx="9001571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 dirty="0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dirty="0">
                <a:solidFill>
                  <a:srgbClr val="000000"/>
                </a:solidFill>
              </a:rPr>
              <a:t>寫宴會前劉、</a:t>
            </a:r>
            <a:r>
              <a:rPr lang="zh-TW" altLang="zh-TW" dirty="0" smtClean="0">
                <a:solidFill>
                  <a:srgbClr val="000000"/>
                </a:solidFill>
              </a:rPr>
              <a:t>項</a:t>
            </a:r>
            <a:r>
              <a:rPr lang="zh-TW" altLang="en-US" dirty="0" smtClean="0">
                <a:solidFill>
                  <a:srgbClr val="000000"/>
                </a:solidFill>
              </a:rPr>
              <a:t>二</a:t>
            </a:r>
            <a:r>
              <a:rPr lang="zh-TW" altLang="zh-TW" dirty="0" smtClean="0">
                <a:solidFill>
                  <a:srgbClr val="000000"/>
                </a:solidFill>
              </a:rPr>
              <a:t>軍</a:t>
            </a:r>
            <a:r>
              <a:rPr lang="zh-TW" altLang="zh-TW" dirty="0">
                <a:solidFill>
                  <a:srgbClr val="000000"/>
                </a:solidFill>
              </a:rPr>
              <a:t>駐地、兵力及事件的起因。</a:t>
            </a:r>
          </a:p>
        </p:txBody>
      </p:sp>
      <p:pic>
        <p:nvPicPr>
          <p:cNvPr id="14643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第一段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7460" name="Rectangle 3"/>
          <p:cNvSpPr>
            <a:spLocks/>
          </p:cNvSpPr>
          <p:nvPr/>
        </p:nvSpPr>
        <p:spPr bwMode="auto">
          <a:xfrm>
            <a:off x="-73025" y="804863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100">
                <a:solidFill>
                  <a:srgbClr val="000000"/>
                </a:solidFill>
              </a:rPr>
              <a:t>先以「坑秦卒」寫項羽之殘暴，兩次「大怒」寫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en-US" sz="3100">
                <a:solidFill>
                  <a:srgbClr val="000000"/>
                </a:solidFill>
              </a:rPr>
              <a:t>　</a:t>
            </a:r>
            <a:r>
              <a:rPr lang="zh-TW" altLang="zh-TW" sz="3100">
                <a:solidFill>
                  <a:srgbClr val="000000"/>
                </a:solidFill>
              </a:rPr>
              <a:t>項羽之易怒個性。寫雙方兵力，表現了項羽的強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大；范增的議論，點明雙方陣營一觸即發的衝突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。文章一開始就充滿了張力。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100">
                <a:solidFill>
                  <a:srgbClr val="000000"/>
                </a:solidFill>
              </a:rPr>
              <a:t>《史記</a:t>
            </a:r>
            <a:r>
              <a:rPr lang="zh-TW" altLang="zh-TW" sz="3100">
                <a:solidFill>
                  <a:srgbClr val="000000"/>
                </a:solidFill>
                <a:latin typeface="標楷體" pitchFamily="65" charset="-120"/>
              </a:rPr>
              <a:t>•</a:t>
            </a:r>
            <a:r>
              <a:rPr lang="zh-TW" altLang="zh-TW" sz="3100">
                <a:solidFill>
                  <a:srgbClr val="000000"/>
                </a:solidFill>
              </a:rPr>
              <a:t>項羽本紀》：「項羽乃召英布、蒲將軍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曰：『秦吏卒尚眾，其心不服，至關中不聽，事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必危，不如擊殺之。』而獨與章邯　、長史欣（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司馬欣）、都尉翳（董翳）入秦。」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 sz="3100">
                <a:solidFill>
                  <a:srgbClr val="000000"/>
                </a:solidFill>
              </a:rPr>
              <a:t> 「王關中」與「有天下」層次不同：項羽不欲劉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邦王關中，范增怕的卻是劉邦有天下。此處鋪陳</a:t>
            </a:r>
            <a:endParaRPr lang="zh-TW" altLang="en-US" sz="3100">
              <a:solidFill>
                <a:srgbClr val="000000"/>
              </a:solidFill>
            </a:endParaRPr>
          </a:p>
          <a:p>
            <a:pPr marL="425450" indent="-381000" hangingPunct="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zh-TW" altLang="zh-TW" sz="3100">
                <a:solidFill>
                  <a:srgbClr val="000000"/>
                </a:solidFill>
              </a:rPr>
              <a:t>　，可見項營的主帥與謀臣層次有高低之別。</a:t>
            </a:r>
          </a:p>
        </p:txBody>
      </p:sp>
      <p:pic>
        <p:nvPicPr>
          <p:cNvPr id="14746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62" name="Group 8"/>
          <p:cNvGrpSpPr>
            <a:grpSpLocks/>
          </p:cNvGrpSpPr>
          <p:nvPr/>
        </p:nvGrpSpPr>
        <p:grpSpPr bwMode="auto">
          <a:xfrm>
            <a:off x="6372225" y="4003675"/>
            <a:ext cx="431800" cy="504825"/>
            <a:chOff x="612" y="1026"/>
            <a:chExt cx="272" cy="318"/>
          </a:xfrm>
        </p:grpSpPr>
        <p:sp>
          <p:nvSpPr>
            <p:cNvPr id="147463" name="Text Box 9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ㄏㄢ</a:t>
              </a:r>
            </a:p>
          </p:txBody>
        </p:sp>
        <p:pic>
          <p:nvPicPr>
            <p:cNvPr id="147464" name="Picture 10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8484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寫項伯夜訪張良，張良為劉邦拉攏項伯，使其勸項羽勿擊劉邦。</a:t>
            </a:r>
          </a:p>
        </p:txBody>
      </p:sp>
      <p:pic>
        <p:nvPicPr>
          <p:cNvPr id="14848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642350" cy="50228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當時項軍四十萬，劉軍僅十萬，實力懸殊，於是劉邦聽從張良等人的建言，親赴鴻門楚營向項羽謝罪，於是在鴻門宴上展開一場驚心動魄的謀略戰。宴後衝突雖暫時化解，但「楚、漢之爭」已啟端緒  。</a:t>
            </a:r>
          </a:p>
          <a:p>
            <a:pPr>
              <a:buFont typeface="Wingdings 2" pitchFamily="18" charset="2"/>
              <a:buNone/>
              <a:defRPr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　　全文敘事緊湊，波瀾迭  起  ；人物鮮活，躍然紙上；對話生動傳神，極具戲劇性，是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〈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項羽本紀</a:t>
            </a:r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〉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</a:rPr>
              <a:t>中重要的情節之一。</a:t>
            </a:r>
          </a:p>
        </p:txBody>
      </p:sp>
      <p:grpSp>
        <p:nvGrpSpPr>
          <p:cNvPr id="65539" name="Group 9"/>
          <p:cNvGrpSpPr>
            <a:grpSpLocks/>
          </p:cNvGrpSpPr>
          <p:nvPr/>
        </p:nvGrpSpPr>
        <p:grpSpPr bwMode="auto">
          <a:xfrm>
            <a:off x="5435600" y="3636963"/>
            <a:ext cx="436563" cy="647700"/>
            <a:chOff x="2699" y="2387"/>
            <a:chExt cx="275" cy="408"/>
          </a:xfrm>
        </p:grpSpPr>
        <p:sp>
          <p:nvSpPr>
            <p:cNvPr id="65544" name="Text Box 6"/>
            <p:cNvSpPr txBox="1">
              <a:spLocks noChangeArrowheads="1"/>
            </p:cNvSpPr>
            <p:nvPr/>
          </p:nvSpPr>
          <p:spPr bwMode="auto">
            <a:xfrm>
              <a:off x="2699" y="238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latin typeface="Franklin Gothic Medium" pitchFamily="34" charset="0"/>
                </a:rPr>
                <a:t>ㄉ一ㄝ</a:t>
              </a:r>
            </a:p>
          </p:txBody>
        </p:sp>
        <p:pic>
          <p:nvPicPr>
            <p:cNvPr id="65545" name="Picture 8" descr="黑-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251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5540" name="Picture 10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2" descr="左箭頭-補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3789363"/>
            <a:ext cx="360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2" descr="左箭頭-補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78175"/>
            <a:ext cx="36036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13"/>
          <p:cNvSpPr txBox="1">
            <a:spLocks noChangeArrowheads="1"/>
          </p:cNvSpPr>
          <p:nvPr/>
        </p:nvSpPr>
        <p:spPr bwMode="auto">
          <a:xfrm>
            <a:off x="2339975" y="-69850"/>
            <a:ext cx="4751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chemeClr val="bg1"/>
                </a:solidFill>
                <a:latin typeface="標楷體" pitchFamily="65" charset="-120"/>
              </a:rPr>
              <a:t>文章題解</a:t>
            </a:r>
            <a:r>
              <a:rPr lang="en-US" altLang="zh-TW" sz="4400" b="1">
                <a:solidFill>
                  <a:schemeClr val="bg1"/>
                </a:solidFill>
                <a:latin typeface="標楷體" pitchFamily="65" charset="-120"/>
              </a:rPr>
              <a:t>-3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9508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此段場景轉至劉邦陣營。項伯基於情誼要救張良，張良基於忠義要救劉邦。劉邦由驚慌失措轉而鎮定機警，在張良的獻策下，策動項伯成為說客。一觸即發的戰事，似乎有了轉機。項伯、張良的關係，劉邦距關的原因和面對項羽的說詞，在此段都有清楚的交代。</a:t>
            </a:r>
            <a:endParaRPr lang="zh-TW" altLang="en-US">
              <a:solidFill>
                <a:srgbClr val="000000"/>
              </a:solidFill>
              <a:latin typeface="標楷體" pitchFamily="65" charset="-120"/>
            </a:endParaRPr>
          </a:p>
          <a:p>
            <a:pPr marL="425450" indent="-3810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‧劉邦「秋毫不敢有所近」的「不敢」、「而待</a:t>
            </a:r>
            <a:endParaRPr lang="zh-TW" altLang="en-US">
              <a:solidFill>
                <a:srgbClr val="000000"/>
              </a:solidFill>
              <a:latin typeface="標楷體" pitchFamily="65" charset="-120"/>
            </a:endParaRPr>
          </a:p>
          <a:p>
            <a:pPr marL="425450" indent="-3810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　將軍」的「待」和「日夜望將軍至」的「望」</a:t>
            </a:r>
            <a:endParaRPr lang="zh-TW" altLang="en-US">
              <a:solidFill>
                <a:srgbClr val="000000"/>
              </a:solidFill>
              <a:latin typeface="標楷體" pitchFamily="65" charset="-120"/>
            </a:endParaRPr>
          </a:p>
          <a:p>
            <a:pPr marL="425450" indent="-381000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　，皆是非常恭敬、虔誠的語氣。</a:t>
            </a:r>
            <a:endParaRPr lang="zh-TW" altLang="en-US">
              <a:solidFill>
                <a:srgbClr val="000000"/>
              </a:solidFill>
              <a:latin typeface="標楷體" pitchFamily="65" charset="-120"/>
            </a:endParaRPr>
          </a:p>
        </p:txBody>
      </p:sp>
      <p:pic>
        <p:nvPicPr>
          <p:cNvPr id="149509" name="Picture 11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第二段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0532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  <a:p>
            <a:pPr marL="425450" indent="-381000">
              <a:lnSpc>
                <a:spcPct val="100000"/>
              </a:lnSpc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項伯為沛公說情，打動項羽的是那句「今人有大功而擊之，不義也」。此提出了一個普遍的道德標準</a:t>
            </a:r>
            <a:r>
              <a:rPr kumimoji="0" lang="zh-TW" altLang="en-US">
                <a:solidFill>
                  <a:srgbClr val="000000"/>
                </a:solidFill>
                <a:latin typeface="標楷體" pitchFamily="65" charset="-120"/>
              </a:rPr>
              <a:t>──</a:t>
            </a:r>
            <a:r>
              <a:rPr lang="zh-TW" altLang="zh-TW">
                <a:solidFill>
                  <a:srgbClr val="000000"/>
                </a:solidFill>
              </a:rPr>
              <a:t>義。義和勇一樣，都是項羽精神領域中的最高要求，一如項羽臨死還要把自己的頭顱送給追殺他的故人呂馬童，那正是為了顯示他重義氣。鴻門宴上，他不肯下令殺劉邦，應也是其重義的表現。</a:t>
            </a:r>
          </a:p>
        </p:txBody>
      </p:sp>
      <p:pic>
        <p:nvPicPr>
          <p:cNvPr id="150533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1556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寫劉邦巧言謝罪；項羽設宴款待；范增定計殺劉邦，召項莊舞劍。</a:t>
            </a:r>
          </a:p>
        </p:txBody>
      </p:sp>
      <p:pic>
        <p:nvPicPr>
          <p:cNvPr id="151557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2580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 「鴻門宴」於此段正式登場。先寫對話，表現劉邦之謙卑與項羽之大方。再細寫宴會座次，表現雙方之高低姿態。接著著重項羽陣營之行動，凸顯項羽的猶豫寡斷、范增的陰狠、項伯的義氣。</a:t>
            </a:r>
            <a:endParaRPr lang="zh-TW" altLang="en-US">
              <a:solidFill>
                <a:srgbClr val="000000"/>
              </a:solidFill>
            </a:endParaRPr>
          </a:p>
          <a:p>
            <a:pPr marL="425450" indent="-3810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en-US">
                <a:solidFill>
                  <a:srgbClr val="000000"/>
                </a:solidFill>
              </a:rPr>
              <a:t>項羽竟把「暗線」曹無傷曝光，正是刻劃項羽胸無城府，直來直往的個性；再與文末「沛公至軍，立誅殺曹無傷」對照，項羽爭天下顯然是不易成功。</a:t>
            </a:r>
          </a:p>
        </p:txBody>
      </p:sp>
      <p:pic>
        <p:nvPicPr>
          <p:cNvPr id="152581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第三段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04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en-US" altLang="zh-TW">
                <a:solidFill>
                  <a:srgbClr val="000000"/>
                </a:solidFill>
              </a:rPr>
              <a:t> 《</a:t>
            </a:r>
            <a:r>
              <a:rPr lang="zh-TW" altLang="en-US">
                <a:solidFill>
                  <a:srgbClr val="000000"/>
                </a:solidFill>
              </a:rPr>
              <a:t>史記．淮陰侯列傳</a:t>
            </a:r>
            <a:r>
              <a:rPr lang="en-US" altLang="zh-TW">
                <a:solidFill>
                  <a:srgbClr val="000000"/>
                </a:solidFill>
              </a:rPr>
              <a:t>》</a:t>
            </a:r>
            <a:r>
              <a:rPr lang="zh-TW" altLang="en-US">
                <a:solidFill>
                  <a:srgbClr val="000000"/>
                </a:solidFill>
              </a:rPr>
              <a:t>：「項王見人恭敬慈愛，言語嘔嘔（和悅），人有疾病，涕泣分食飲。至使人有功當封爵者，印刓　敝，忍不能予（把玩印信至缺損， 仍不忍授予），此所謂婦人之仁也。」可見項羽和藹寬厚但不識大體。</a:t>
            </a:r>
          </a:p>
          <a:p>
            <a:pPr marL="425450" indent="-3810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成語「項莊舞劍，意在沛公」，比喻表面如此做，暗中卻另有目的。意，指真實意圖。此成語也可省作「項莊舞劍」，意近於「醉翁之意不在酒」。</a:t>
            </a:r>
          </a:p>
          <a:p>
            <a:pPr marL="425450" indent="-3810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5360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06" name="Group 6"/>
          <p:cNvGrpSpPr>
            <a:grpSpLocks/>
          </p:cNvGrpSpPr>
          <p:nvPr/>
        </p:nvGrpSpPr>
        <p:grpSpPr bwMode="auto">
          <a:xfrm>
            <a:off x="5435600" y="1987550"/>
            <a:ext cx="431800" cy="504825"/>
            <a:chOff x="612" y="1026"/>
            <a:chExt cx="272" cy="318"/>
          </a:xfrm>
        </p:grpSpPr>
        <p:sp>
          <p:nvSpPr>
            <p:cNvPr id="153607" name="Text Box 7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ㄨㄢ</a:t>
              </a:r>
            </a:p>
          </p:txBody>
        </p:sp>
        <p:pic>
          <p:nvPicPr>
            <p:cNvPr id="153608" name="Picture 8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4628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寫樊噲闖帳護主，斥責項羽，項羽反生英雄相惜之心。</a:t>
            </a:r>
          </a:p>
        </p:txBody>
      </p:sp>
      <p:pic>
        <p:nvPicPr>
          <p:cNvPr id="154629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5652" name="Rectangle 3"/>
          <p:cNvSpPr>
            <a:spLocks/>
          </p:cNvSpPr>
          <p:nvPr/>
        </p:nvSpPr>
        <p:spPr bwMode="auto">
          <a:xfrm>
            <a:off x="-144463" y="804863"/>
            <a:ext cx="9324976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此段敘述劉邦陣營的危機處理，尤側重樊噲的表現。透過態度、行動、語言的描繪，表現樊噲的忠、勇、怒、豪、智，項羽竟成了配角。緊張的形勢因樊噲闖入另湧高潮，而在此段末暫趨緩和。</a:t>
            </a: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55653" name="Picture 9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6676" name="Rectangle 3"/>
          <p:cNvSpPr>
            <a:spLocks/>
          </p:cNvSpPr>
          <p:nvPr/>
        </p:nvSpPr>
        <p:spPr bwMode="auto">
          <a:xfrm>
            <a:off x="-215900" y="804863"/>
            <a:ext cx="93249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項羽以英雄惜英雄之心，吩咐左右「賜之卮酒」，捧上來的卻是「斗卮酒」；吩咐左右「賜之彘肩」，捧上來的卻是「生彘肩」。由「斗」、「生」可見史遷用筆之精鍊與遞進</a:t>
            </a:r>
            <a:r>
              <a:rPr lang="zh-TW" altLang="zh-TW" sz="2000">
                <a:solidFill>
                  <a:schemeClr val="tx2"/>
                </a:solidFill>
                <a:ea typeface="新細明體" charset="-120"/>
              </a:rPr>
              <a:t>，</a:t>
            </a:r>
            <a:r>
              <a:rPr lang="zh-TW" altLang="zh-TW">
                <a:solidFill>
                  <a:srgbClr val="000000"/>
                </a:solidFill>
              </a:rPr>
              <a:t>項羽屬下對樊噲之挑釁與無禮</a:t>
            </a:r>
            <a:r>
              <a:rPr lang="zh-TW" altLang="zh-TW"/>
              <a:t>，可見一斑</a:t>
            </a:r>
            <a:r>
              <a:rPr lang="zh-TW" altLang="zh-TW">
                <a:solidFill>
                  <a:srgbClr val="000000"/>
                </a:solidFill>
              </a:rPr>
              <a:t>。</a:t>
            </a:r>
          </a:p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樊噲議論內容與劉邦、項伯如出一轍，可見口徑</a:t>
            </a:r>
            <a:endParaRPr lang="zh-TW" altLang="en-US">
              <a:solidFill>
                <a:srgbClr val="000000"/>
              </a:solidFill>
            </a:endParaRPr>
          </a:p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</a:rPr>
              <a:t>　一致，彼此團結。而背後指點之高人，非張良莫</a:t>
            </a:r>
            <a:endParaRPr lang="zh-TW" altLang="en-US">
              <a:solidFill>
                <a:srgbClr val="000000"/>
              </a:solidFill>
            </a:endParaRPr>
          </a:p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</a:rPr>
              <a:t>　屬。</a:t>
            </a:r>
          </a:p>
        </p:txBody>
      </p:sp>
      <p:pic>
        <p:nvPicPr>
          <p:cNvPr id="156677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1579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第四段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7700" name="Rectangle 3"/>
          <p:cNvSpPr>
            <a:spLocks/>
          </p:cNvSpPr>
          <p:nvPr/>
        </p:nvSpPr>
        <p:spPr bwMode="auto">
          <a:xfrm>
            <a:off x="-252413" y="842963"/>
            <a:ext cx="9324976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鉅鹿之戰中，諸侯見項羽「無不膝行而前，莫敢仰視」；現在樊噲居然「瞋目視項王，頭髮上指，目眥盡裂」。誰料這位「喑　嗚叱吒，千人皆廢」的項王，竟被樊噲粗獷　忠勇的氣質所動，呼為「壯士」，賜之卮酒，益以彘肩，任其慷慨陳詞，被他數落得「未有以應」，顯現項羽因恐陷入「亡秦之續」的惡名，而被說服。這段文字，如鷹揚鶻　下，極盡翻騰跌宕之能事。</a:t>
            </a:r>
          </a:p>
        </p:txBody>
      </p:sp>
      <p:pic>
        <p:nvPicPr>
          <p:cNvPr id="15770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5219700" y="1916113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1pPr>
            <a:lvl2pPr marL="742950" indent="-28575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2pPr>
            <a:lvl3pPr marL="11430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3pPr>
            <a:lvl4pPr marL="16002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4pPr>
            <a:lvl5pPr marL="2057400" indent="-228600" hangingPunct="0"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defRPr kumimoji="1" sz="3200">
                <a:solidFill>
                  <a:schemeClr val="tx1"/>
                </a:solidFill>
                <a:latin typeface="Cambria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0099FF"/>
                </a:solidFill>
                <a:latin typeface="Franklin Gothic Medium" pitchFamily="34" charset="0"/>
              </a:rPr>
              <a:t>一ㄣ</a:t>
            </a:r>
          </a:p>
        </p:txBody>
      </p:sp>
      <p:grpSp>
        <p:nvGrpSpPr>
          <p:cNvPr id="157703" name="Group 10"/>
          <p:cNvGrpSpPr>
            <a:grpSpLocks/>
          </p:cNvGrpSpPr>
          <p:nvPr/>
        </p:nvGrpSpPr>
        <p:grpSpPr bwMode="auto">
          <a:xfrm>
            <a:off x="1116013" y="4364038"/>
            <a:ext cx="431800" cy="504825"/>
            <a:chOff x="612" y="1026"/>
            <a:chExt cx="272" cy="318"/>
          </a:xfrm>
        </p:grpSpPr>
        <p:sp>
          <p:nvSpPr>
            <p:cNvPr id="157707" name="Text Box 11"/>
            <p:cNvSpPr txBox="1">
              <a:spLocks noChangeArrowheads="1"/>
            </p:cNvSpPr>
            <p:nvPr/>
          </p:nvSpPr>
          <p:spPr bwMode="auto">
            <a:xfrm>
              <a:off x="612" y="1026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9FF"/>
                  </a:solidFill>
                  <a:latin typeface="Franklin Gothic Medium" pitchFamily="34" charset="0"/>
                </a:rPr>
                <a:t>ㄏㄨ</a:t>
              </a:r>
            </a:p>
          </p:txBody>
        </p:sp>
        <p:pic>
          <p:nvPicPr>
            <p:cNvPr id="157708" name="Picture 12" descr="二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07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04" name="Group 17"/>
          <p:cNvGrpSpPr>
            <a:grpSpLocks/>
          </p:cNvGrpSpPr>
          <p:nvPr/>
        </p:nvGrpSpPr>
        <p:grpSpPr bwMode="auto">
          <a:xfrm>
            <a:off x="4356100" y="2335213"/>
            <a:ext cx="439738" cy="539750"/>
            <a:chOff x="3329" y="1480"/>
            <a:chExt cx="277" cy="340"/>
          </a:xfrm>
        </p:grpSpPr>
        <p:sp>
          <p:nvSpPr>
            <p:cNvPr id="157705" name="文字方塊 3"/>
            <p:cNvSpPr txBox="1">
              <a:spLocks noChangeArrowheads="1"/>
            </p:cNvSpPr>
            <p:nvPr/>
          </p:nvSpPr>
          <p:spPr bwMode="auto">
            <a:xfrm>
              <a:off x="3329" y="1480"/>
              <a:ext cx="23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1pPr>
              <a:lvl2pPr marL="742950" indent="-28575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2pPr>
              <a:lvl3pPr marL="11430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3pPr>
              <a:lvl4pPr marL="16002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4pPr>
              <a:lvl5pPr marL="2057400" indent="-228600" hangingPunct="0"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5pPr>
              <a:lvl6pPr marL="25146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6pPr>
              <a:lvl7pPr marL="29718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7pPr>
              <a:lvl8pPr marL="34290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8pPr>
              <a:lvl9pPr marL="3886200" indent="-228600" eaLnBrk="0" fontAlgn="base" hangingPunct="0">
                <a:lnSpc>
                  <a:spcPct val="1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 2" pitchFamily="18" charset="2"/>
                <a:defRPr kumimoji="1" sz="3200">
                  <a:solidFill>
                    <a:schemeClr val="tx1"/>
                  </a:solidFill>
                  <a:latin typeface="Cambria" pitchFamily="18" charset="0"/>
                  <a:ea typeface="標楷體" pitchFamily="65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200" b="1">
                  <a:solidFill>
                    <a:srgbClr val="0095DA"/>
                  </a:solidFill>
                  <a:latin typeface="Arial" charset="0"/>
                </a:rPr>
                <a:t>ㄍㄨㄤ</a:t>
              </a:r>
            </a:p>
          </p:txBody>
        </p:sp>
        <p:pic>
          <p:nvPicPr>
            <p:cNvPr id="157706" name="Picture 13" descr="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57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分頁底圖-段落大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47"/>
          <p:cNvSpPr>
            <a:spLocks noChangeArrowheads="1"/>
          </p:cNvSpPr>
          <p:nvPr/>
        </p:nvSpPr>
        <p:spPr bwMode="auto">
          <a:xfrm>
            <a:off x="1763713" y="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 b="1">
                <a:solidFill>
                  <a:srgbClr val="FFFFFF"/>
                </a:solidFill>
                <a:latin typeface="Calibri" pitchFamily="34" charset="0"/>
              </a:rPr>
              <a:t>第五段</a:t>
            </a:r>
            <a:endParaRPr lang="en-US" altLang="zh-TW" sz="4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8724" name="Rectangle 3"/>
          <p:cNvSpPr>
            <a:spLocks/>
          </p:cNvSpPr>
          <p:nvPr/>
        </p:nvSpPr>
        <p:spPr bwMode="auto">
          <a:xfrm>
            <a:off x="34925" y="908050"/>
            <a:ext cx="91090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450" indent="-381000" eaLnBrk="1">
              <a:lnSpc>
                <a:spcPct val="100000"/>
              </a:lnSpc>
              <a:buClr>
                <a:schemeClr val="tx1"/>
              </a:buCl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</a:rPr>
              <a:t>‧</a:t>
            </a:r>
            <a:r>
              <a:rPr lang="zh-TW" altLang="zh-TW">
                <a:solidFill>
                  <a:srgbClr val="000000"/>
                </a:solidFill>
              </a:rPr>
              <a:t>寫劉邦伺機脫身回營的經過。</a:t>
            </a:r>
          </a:p>
        </p:txBody>
      </p:sp>
      <p:pic>
        <p:nvPicPr>
          <p:cNvPr id="15872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o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標楷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格線">
  <a:themeElements>
    <a:clrScheme name="3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3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格線">
  <a:themeElements>
    <a:clrScheme name="4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4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格線">
  <a:themeElements>
    <a:clrScheme name="5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5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格線">
  <a:themeElements>
    <a:clrScheme name="6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6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格線">
  <a:themeElements>
    <a:clrScheme name="7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7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格線">
  <a:themeElements>
    <a:clrScheme name="1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1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格線">
  <a:themeElements>
    <a:clrScheme name="2_格線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000000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2_格線">
      <a:majorFont>
        <a:latin typeface="Calibri"/>
        <a:ea typeface="新細明體"/>
        <a:cs typeface=""/>
      </a:majorFont>
      <a:minorFont>
        <a:latin typeface="Cambri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格線 1">
        <a:dk1>
          <a:srgbClr val="000000"/>
        </a:dk1>
        <a:lt1>
          <a:srgbClr val="FFFFFF"/>
        </a:lt1>
        <a:dk2>
          <a:srgbClr val="424456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FFFFFF"/>
        </a:accent3>
        <a:accent4>
          <a:srgbClr val="000000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FFFFFF"/>
    </a:accent3>
    <a:accent4>
      <a:srgbClr val="000000"/>
    </a:accent4>
    <a:accent5>
      <a:srgbClr val="B3B3C4"/>
    </a:accent5>
    <a:accent6>
      <a:srgbClr val="3C7379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26774</TotalTime>
  <Words>14916</Words>
  <Application>Microsoft Office PowerPoint</Application>
  <PresentationFormat>如螢幕大小 (4:3)</PresentationFormat>
  <Paragraphs>1726</Paragraphs>
  <Slides>247</Slides>
  <Notes>2</Notes>
  <HiddenSlides>101</HiddenSlides>
  <MMClips>0</MMClips>
  <ScaleCrop>false</ScaleCrop>
  <HeadingPairs>
    <vt:vector size="4" baseType="variant">
      <vt:variant>
        <vt:lpstr>佈景主題</vt:lpstr>
      </vt:variant>
      <vt:variant>
        <vt:i4>13</vt:i4>
      </vt:variant>
      <vt:variant>
        <vt:lpstr>投影片標題</vt:lpstr>
      </vt:variant>
      <vt:variant>
        <vt:i4>247</vt:i4>
      </vt:variant>
    </vt:vector>
  </HeadingPairs>
  <TitlesOfParts>
    <vt:vector size="260" baseType="lpstr">
      <vt:lpstr>格線</vt:lpstr>
      <vt:lpstr>1_自訂設計</vt:lpstr>
      <vt:lpstr>自訂設計</vt:lpstr>
      <vt:lpstr>Office 佈景主題</vt:lpstr>
      <vt:lpstr>1_Office 佈景主題</vt:lpstr>
      <vt:lpstr>2_Office 佈景主題</vt:lpstr>
      <vt:lpstr>7_格線</vt:lpstr>
      <vt:lpstr>1_格線</vt:lpstr>
      <vt:lpstr>2_格線</vt:lpstr>
      <vt:lpstr>3_格線</vt:lpstr>
      <vt:lpstr>4_格線</vt:lpstr>
      <vt:lpstr>5_格線</vt:lpstr>
      <vt:lpstr>6_格線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喜菡</dc:creator>
  <cp:lastModifiedBy>編三部高職國文組劉家伶</cp:lastModifiedBy>
  <cp:revision>3391</cp:revision>
  <dcterms:created xsi:type="dcterms:W3CDTF">2011-10-14T08:11:41Z</dcterms:created>
  <dcterms:modified xsi:type="dcterms:W3CDTF">2018-10-29T01:14:51Z</dcterms:modified>
</cp:coreProperties>
</file>