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5" r:id="rId1"/>
    <p:sldMasterId id="2147485147" r:id="rId2"/>
    <p:sldMasterId id="2147485135" r:id="rId3"/>
    <p:sldMasterId id="2147485160" r:id="rId4"/>
    <p:sldMasterId id="2147485161" r:id="rId5"/>
    <p:sldMasterId id="2147485162" r:id="rId6"/>
    <p:sldMasterId id="2147485163" r:id="rId7"/>
    <p:sldMasterId id="2147485164" r:id="rId8"/>
  </p:sldMasterIdLst>
  <p:notesMasterIdLst>
    <p:notesMasterId r:id="rId192"/>
  </p:notesMasterIdLst>
  <p:handoutMasterIdLst>
    <p:handoutMasterId r:id="rId193"/>
  </p:handoutMasterIdLst>
  <p:sldIdLst>
    <p:sldId id="1016" r:id="rId9"/>
    <p:sldId id="1018" r:id="rId10"/>
    <p:sldId id="1311" r:id="rId11"/>
    <p:sldId id="667" r:id="rId12"/>
    <p:sldId id="1019" r:id="rId13"/>
    <p:sldId id="1020" r:id="rId14"/>
    <p:sldId id="722" r:id="rId15"/>
    <p:sldId id="1154" r:id="rId16"/>
    <p:sldId id="793" r:id="rId17"/>
    <p:sldId id="1140" r:id="rId18"/>
    <p:sldId id="1128" r:id="rId19"/>
    <p:sldId id="1312" r:id="rId20"/>
    <p:sldId id="397" r:id="rId21"/>
    <p:sldId id="794" r:id="rId22"/>
    <p:sldId id="399" r:id="rId23"/>
    <p:sldId id="799" r:id="rId24"/>
    <p:sldId id="795" r:id="rId25"/>
    <p:sldId id="1142" r:id="rId26"/>
    <p:sldId id="1143" r:id="rId27"/>
    <p:sldId id="1144" r:id="rId28"/>
    <p:sldId id="1261" r:id="rId29"/>
    <p:sldId id="796" r:id="rId30"/>
    <p:sldId id="797" r:id="rId31"/>
    <p:sldId id="1307" r:id="rId32"/>
    <p:sldId id="1308" r:id="rId33"/>
    <p:sldId id="798" r:id="rId34"/>
    <p:sldId id="1129" r:id="rId35"/>
    <p:sldId id="1130" r:id="rId36"/>
    <p:sldId id="1314" r:id="rId37"/>
    <p:sldId id="1132" r:id="rId38"/>
    <p:sldId id="1310" r:id="rId39"/>
    <p:sldId id="1135" r:id="rId40"/>
    <p:sldId id="1313" r:id="rId41"/>
    <p:sldId id="430" r:id="rId42"/>
    <p:sldId id="1187" r:id="rId43"/>
    <p:sldId id="1188" r:id="rId44"/>
    <p:sldId id="1189" r:id="rId45"/>
    <p:sldId id="1190" r:id="rId46"/>
    <p:sldId id="1191" r:id="rId47"/>
    <p:sldId id="1193" r:id="rId48"/>
    <p:sldId id="1192" r:id="rId49"/>
    <p:sldId id="1194" r:id="rId50"/>
    <p:sldId id="1195" r:id="rId51"/>
    <p:sldId id="1196" r:id="rId52"/>
    <p:sldId id="1197" r:id="rId53"/>
    <p:sldId id="1198" r:id="rId54"/>
    <p:sldId id="1199" r:id="rId55"/>
    <p:sldId id="1200" r:id="rId56"/>
    <p:sldId id="1201" r:id="rId57"/>
    <p:sldId id="1202" r:id="rId58"/>
    <p:sldId id="1203" r:id="rId59"/>
    <p:sldId id="1204" r:id="rId60"/>
    <p:sldId id="1205" r:id="rId61"/>
    <p:sldId id="1206" r:id="rId62"/>
    <p:sldId id="1207" r:id="rId63"/>
    <p:sldId id="1208" r:id="rId64"/>
    <p:sldId id="1209" r:id="rId65"/>
    <p:sldId id="1210" r:id="rId66"/>
    <p:sldId id="1211" r:id="rId67"/>
    <p:sldId id="1212" r:id="rId68"/>
    <p:sldId id="1213" r:id="rId69"/>
    <p:sldId id="1214" r:id="rId70"/>
    <p:sldId id="1215" r:id="rId71"/>
    <p:sldId id="1216" r:id="rId72"/>
    <p:sldId id="1217" r:id="rId73"/>
    <p:sldId id="1218" r:id="rId74"/>
    <p:sldId id="1219" r:id="rId75"/>
    <p:sldId id="1220" r:id="rId76"/>
    <p:sldId id="1221" r:id="rId77"/>
    <p:sldId id="1230" r:id="rId78"/>
    <p:sldId id="1229" r:id="rId79"/>
    <p:sldId id="1231" r:id="rId80"/>
    <p:sldId id="1232" r:id="rId81"/>
    <p:sldId id="1233" r:id="rId82"/>
    <p:sldId id="1234" r:id="rId83"/>
    <p:sldId id="1235" r:id="rId84"/>
    <p:sldId id="1236" r:id="rId85"/>
    <p:sldId id="1237" r:id="rId86"/>
    <p:sldId id="1270" r:id="rId87"/>
    <p:sldId id="1238" r:id="rId88"/>
    <p:sldId id="1239" r:id="rId89"/>
    <p:sldId id="1240" r:id="rId90"/>
    <p:sldId id="1241" r:id="rId91"/>
    <p:sldId id="1242" r:id="rId92"/>
    <p:sldId id="1243" r:id="rId93"/>
    <p:sldId id="1244" r:id="rId94"/>
    <p:sldId id="1245" r:id="rId95"/>
    <p:sldId id="1246" r:id="rId96"/>
    <p:sldId id="1247" r:id="rId97"/>
    <p:sldId id="1262" r:id="rId98"/>
    <p:sldId id="1266" r:id="rId99"/>
    <p:sldId id="1263" r:id="rId100"/>
    <p:sldId id="1267" r:id="rId101"/>
    <p:sldId id="1264" r:id="rId102"/>
    <p:sldId id="1268" r:id="rId103"/>
    <p:sldId id="1265" r:id="rId104"/>
    <p:sldId id="1269" r:id="rId105"/>
    <p:sldId id="1271" r:id="rId106"/>
    <p:sldId id="1272" r:id="rId107"/>
    <p:sldId id="1273" r:id="rId108"/>
    <p:sldId id="1274" r:id="rId109"/>
    <p:sldId id="1275" r:id="rId110"/>
    <p:sldId id="1276" r:id="rId111"/>
    <p:sldId id="1277" r:id="rId112"/>
    <p:sldId id="1279" r:id="rId113"/>
    <p:sldId id="1280" r:id="rId114"/>
    <p:sldId id="1281" r:id="rId115"/>
    <p:sldId id="1282" r:id="rId116"/>
    <p:sldId id="1283" r:id="rId117"/>
    <p:sldId id="1284" r:id="rId118"/>
    <p:sldId id="1285" r:id="rId119"/>
    <p:sldId id="1286" r:id="rId120"/>
    <p:sldId id="1287" r:id="rId121"/>
    <p:sldId id="1288" r:id="rId122"/>
    <p:sldId id="1289" r:id="rId123"/>
    <p:sldId id="1290" r:id="rId124"/>
    <p:sldId id="1291" r:id="rId125"/>
    <p:sldId id="1293" r:id="rId126"/>
    <p:sldId id="1294" r:id="rId127"/>
    <p:sldId id="1295" r:id="rId128"/>
    <p:sldId id="1296" r:id="rId129"/>
    <p:sldId id="1297" r:id="rId130"/>
    <p:sldId id="1298" r:id="rId131"/>
    <p:sldId id="1299" r:id="rId132"/>
    <p:sldId id="1300" r:id="rId133"/>
    <p:sldId id="1301" r:id="rId134"/>
    <p:sldId id="1315" r:id="rId135"/>
    <p:sldId id="1303" r:id="rId136"/>
    <p:sldId id="1302" r:id="rId137"/>
    <p:sldId id="1081" r:id="rId138"/>
    <p:sldId id="1083" r:id="rId139"/>
    <p:sldId id="1085" r:id="rId140"/>
    <p:sldId id="1009" r:id="rId141"/>
    <p:sldId id="1011" r:id="rId142"/>
    <p:sldId id="1086" r:id="rId143"/>
    <p:sldId id="1088" r:id="rId144"/>
    <p:sldId id="1090" r:id="rId145"/>
    <p:sldId id="1091" r:id="rId146"/>
    <p:sldId id="1092" r:id="rId147"/>
    <p:sldId id="1095" r:id="rId148"/>
    <p:sldId id="1319" r:id="rId149"/>
    <p:sldId id="558" r:id="rId150"/>
    <p:sldId id="560" r:id="rId151"/>
    <p:sldId id="562" r:id="rId152"/>
    <p:sldId id="564" r:id="rId153"/>
    <p:sldId id="566" r:id="rId154"/>
    <p:sldId id="568" r:id="rId155"/>
    <p:sldId id="569" r:id="rId156"/>
    <p:sldId id="570" r:id="rId157"/>
    <p:sldId id="579" r:id="rId158"/>
    <p:sldId id="814" r:id="rId159"/>
    <p:sldId id="1000" r:id="rId160"/>
    <p:sldId id="1002" r:id="rId161"/>
    <p:sldId id="1004" r:id="rId162"/>
    <p:sldId id="1309" r:id="rId163"/>
    <p:sldId id="1101" r:id="rId164"/>
    <p:sldId id="1104" r:id="rId165"/>
    <p:sldId id="1113" r:id="rId166"/>
    <p:sldId id="1304" r:id="rId167"/>
    <p:sldId id="1305" r:id="rId168"/>
    <p:sldId id="1306" r:id="rId169"/>
    <p:sldId id="1112" r:id="rId170"/>
    <p:sldId id="751" r:id="rId171"/>
    <p:sldId id="752" r:id="rId172"/>
    <p:sldId id="754" r:id="rId173"/>
    <p:sldId id="772" r:id="rId174"/>
    <p:sldId id="1116" r:id="rId175"/>
    <p:sldId id="824" r:id="rId176"/>
    <p:sldId id="825" r:id="rId177"/>
    <p:sldId id="826" r:id="rId178"/>
    <p:sldId id="828" r:id="rId179"/>
    <p:sldId id="1118" r:id="rId180"/>
    <p:sldId id="1183" r:id="rId181"/>
    <p:sldId id="1184" r:id="rId182"/>
    <p:sldId id="1185" r:id="rId183"/>
    <p:sldId id="1316" r:id="rId184"/>
    <p:sldId id="1318" r:id="rId185"/>
    <p:sldId id="1317" r:id="rId186"/>
    <p:sldId id="1120" r:id="rId187"/>
    <p:sldId id="780" r:id="rId188"/>
    <p:sldId id="829" r:id="rId189"/>
    <p:sldId id="1122" r:id="rId190"/>
    <p:sldId id="744" r:id="rId191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標楷體" pitchFamily="65" charset="-12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CCFF"/>
    <a:srgbClr val="FFFFCC"/>
    <a:srgbClr val="FF0000"/>
    <a:srgbClr val="9900CC"/>
    <a:srgbClr val="9900FF"/>
    <a:srgbClr val="66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2" autoAdjust="0"/>
    <p:restoredTop sz="93482" autoAdjust="0"/>
  </p:normalViewPr>
  <p:slideViewPr>
    <p:cSldViewPr>
      <p:cViewPr>
        <p:scale>
          <a:sx n="80" d="100"/>
          <a:sy n="80" d="100"/>
        </p:scale>
        <p:origin x="-10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7797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38" Type="http://schemas.openxmlformats.org/officeDocument/2006/relationships/slide" Target="slides/slide130.xml"/><Relationship Id="rId154" Type="http://schemas.openxmlformats.org/officeDocument/2006/relationships/slide" Target="slides/slide146.xml"/><Relationship Id="rId159" Type="http://schemas.openxmlformats.org/officeDocument/2006/relationships/slide" Target="slides/slide151.xml"/><Relationship Id="rId175" Type="http://schemas.openxmlformats.org/officeDocument/2006/relationships/slide" Target="slides/slide167.xml"/><Relationship Id="rId170" Type="http://schemas.openxmlformats.org/officeDocument/2006/relationships/slide" Target="slides/slide162.xml"/><Relationship Id="rId191" Type="http://schemas.openxmlformats.org/officeDocument/2006/relationships/slide" Target="slides/slide183.xml"/><Relationship Id="rId196" Type="http://schemas.openxmlformats.org/officeDocument/2006/relationships/theme" Target="theme/theme1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144" Type="http://schemas.openxmlformats.org/officeDocument/2006/relationships/slide" Target="slides/slide136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60" Type="http://schemas.openxmlformats.org/officeDocument/2006/relationships/slide" Target="slides/slide152.xml"/><Relationship Id="rId165" Type="http://schemas.openxmlformats.org/officeDocument/2006/relationships/slide" Target="slides/slide157.xml"/><Relationship Id="rId181" Type="http://schemas.openxmlformats.org/officeDocument/2006/relationships/slide" Target="slides/slide173.xml"/><Relationship Id="rId186" Type="http://schemas.openxmlformats.org/officeDocument/2006/relationships/slide" Target="slides/slide178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55" Type="http://schemas.openxmlformats.org/officeDocument/2006/relationships/slide" Target="slides/slide147.xml"/><Relationship Id="rId171" Type="http://schemas.openxmlformats.org/officeDocument/2006/relationships/slide" Target="slides/slide163.xml"/><Relationship Id="rId176" Type="http://schemas.openxmlformats.org/officeDocument/2006/relationships/slide" Target="slides/slide168.xml"/><Relationship Id="rId192" Type="http://schemas.openxmlformats.org/officeDocument/2006/relationships/notesMaster" Target="notesMasters/notesMaster1.xml"/><Relationship Id="rId197" Type="http://schemas.openxmlformats.org/officeDocument/2006/relationships/tableStyles" Target="tableStyles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61" Type="http://schemas.openxmlformats.org/officeDocument/2006/relationships/slide" Target="slides/slide153.xml"/><Relationship Id="rId166" Type="http://schemas.openxmlformats.org/officeDocument/2006/relationships/slide" Target="slides/slide158.xml"/><Relationship Id="rId182" Type="http://schemas.openxmlformats.org/officeDocument/2006/relationships/slide" Target="slides/slide174.xml"/><Relationship Id="rId187" Type="http://schemas.openxmlformats.org/officeDocument/2006/relationships/slide" Target="slides/slide17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slide" Target="slides/slide143.xml"/><Relationship Id="rId156" Type="http://schemas.openxmlformats.org/officeDocument/2006/relationships/slide" Target="slides/slide148.xml"/><Relationship Id="rId177" Type="http://schemas.openxmlformats.org/officeDocument/2006/relationships/slide" Target="slides/slide169.xml"/><Relationship Id="rId172" Type="http://schemas.openxmlformats.org/officeDocument/2006/relationships/slide" Target="slides/slide164.xml"/><Relationship Id="rId193" Type="http://schemas.openxmlformats.org/officeDocument/2006/relationships/handoutMaster" Target="handoutMasters/handout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167" Type="http://schemas.openxmlformats.org/officeDocument/2006/relationships/slide" Target="slides/slide159.xml"/><Relationship Id="rId188" Type="http://schemas.openxmlformats.org/officeDocument/2006/relationships/slide" Target="slides/slide1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slide" Target="slides/slide154.xml"/><Relationship Id="rId183" Type="http://schemas.openxmlformats.org/officeDocument/2006/relationships/slide" Target="slides/slide17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178" Type="http://schemas.openxmlformats.org/officeDocument/2006/relationships/slide" Target="slides/slide170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73" Type="http://schemas.openxmlformats.org/officeDocument/2006/relationships/slide" Target="slides/slide165.xml"/><Relationship Id="rId194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openxmlformats.org/officeDocument/2006/relationships/slide" Target="slides/slide1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slide" Target="slides/slide155.xml"/><Relationship Id="rId184" Type="http://schemas.openxmlformats.org/officeDocument/2006/relationships/slide" Target="slides/slide176.xml"/><Relationship Id="rId189" Type="http://schemas.openxmlformats.org/officeDocument/2006/relationships/slide" Target="slides/slide18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Relationship Id="rId174" Type="http://schemas.openxmlformats.org/officeDocument/2006/relationships/slide" Target="slides/slide166.xml"/><Relationship Id="rId179" Type="http://schemas.openxmlformats.org/officeDocument/2006/relationships/slide" Target="slides/slide171.xml"/><Relationship Id="rId195" Type="http://schemas.openxmlformats.org/officeDocument/2006/relationships/viewProps" Target="viewProps.xml"/><Relationship Id="rId190" Type="http://schemas.openxmlformats.org/officeDocument/2006/relationships/slide" Target="slides/slide182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slide" Target="slides/slide156.xml"/><Relationship Id="rId169" Type="http://schemas.openxmlformats.org/officeDocument/2006/relationships/slide" Target="slides/slide161.xml"/><Relationship Id="rId185" Type="http://schemas.openxmlformats.org/officeDocument/2006/relationships/slide" Target="slides/slide17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80" Type="http://schemas.openxmlformats.org/officeDocument/2006/relationships/slide" Target="slides/slide172.xml"/><Relationship Id="rId26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2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D2A8AF-36F6-4E99-8F7B-7F316C4B70F4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2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97B16A-E133-4AE4-AD36-A2A91A91E8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61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66D023-27DD-4A4F-9CAF-5EF973801778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4688" y="4687888"/>
            <a:ext cx="5387975" cy="4438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CBAD18-4B74-4BAE-A816-DE69387D92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6415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5689B6E-BB44-427C-A421-49E976ECE92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5D8842-9853-465C-98D7-B3EC6FF40F18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EF8069C-865A-41A5-A149-4A79BA8DD022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CB178-8028-43F4-92E6-31E32312BB39}" type="slidenum">
              <a:rPr lang="zh-TW" altLang="en-US"/>
              <a:pPr>
                <a:defRPr/>
              </a:pPr>
              <a:t>97</a:t>
            </a:fld>
            <a:endParaRPr lang="zh-TW" altLang="en-US"/>
          </a:p>
        </p:txBody>
      </p:sp>
      <p:sp>
        <p:nvSpPr>
          <p:cNvPr id="21914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4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914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789299A1-C928-4195-8032-AFB219041399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97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DD9A6F5-5BE6-4C75-A3E0-6E65B813F24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71119-D0BE-491A-8ABC-44923435A7B1}" type="slidenum">
              <a:rPr lang="zh-TW" altLang="en-US"/>
              <a:pPr>
                <a:defRPr/>
              </a:pPr>
              <a:t>98</a:t>
            </a:fld>
            <a:endParaRPr lang="zh-TW" altLang="en-US"/>
          </a:p>
        </p:txBody>
      </p:sp>
      <p:sp>
        <p:nvSpPr>
          <p:cNvPr id="22016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5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016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541AABC5-AEDF-46FD-B4B3-17D13D19737C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98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C7A6158-E07B-46DE-9FA2-5E6D56C3C318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EDFE9-545A-4796-961F-0A6E601DB4FB}" type="slidenum">
              <a:rPr lang="zh-TW" altLang="en-US"/>
              <a:pPr>
                <a:defRPr/>
              </a:pPr>
              <a:t>99</a:t>
            </a:fld>
            <a:endParaRPr lang="zh-TW" altLang="en-US"/>
          </a:p>
        </p:txBody>
      </p:sp>
      <p:sp>
        <p:nvSpPr>
          <p:cNvPr id="22118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119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7E3C4334-172D-4130-B2D5-2A98892DD285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99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3A1C203-193D-4ABA-BD52-7F9FF9534A1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7097E-24FA-434C-811C-B174AF24A0DF}" type="slidenum">
              <a:rPr lang="zh-TW" altLang="en-US"/>
              <a:pPr>
                <a:defRPr/>
              </a:pPr>
              <a:t>100</a:t>
            </a:fld>
            <a:endParaRPr lang="zh-TW" altLang="en-US"/>
          </a:p>
        </p:txBody>
      </p:sp>
      <p:sp>
        <p:nvSpPr>
          <p:cNvPr id="22221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221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C4F729F3-9060-4DCE-8A5B-BD99A9220D5F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100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155F14B-A92B-4A55-AAEE-EEF3070E2C4C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E0F564-5315-44F4-A71F-F128203555C1}" type="slidenum">
              <a:rPr lang="zh-TW" altLang="en-US"/>
              <a:pPr>
                <a:defRPr/>
              </a:pPr>
              <a:t>101</a:t>
            </a:fld>
            <a:endParaRPr lang="zh-TW" altLang="en-US"/>
          </a:p>
        </p:txBody>
      </p:sp>
      <p:sp>
        <p:nvSpPr>
          <p:cNvPr id="22323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323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6FA58045-6065-4D44-A9DD-BB09D258F695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101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3E3EAB0-FF51-4EAD-B35B-1078BFEE80B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D55C2-27B0-4C89-9AA5-00279012C3BD}" type="slidenum">
              <a:rPr lang="zh-TW" altLang="en-US"/>
              <a:pPr>
                <a:defRPr/>
              </a:pPr>
              <a:t>102</a:t>
            </a:fld>
            <a:endParaRPr lang="zh-TW" altLang="en-US"/>
          </a:p>
        </p:txBody>
      </p:sp>
      <p:sp>
        <p:nvSpPr>
          <p:cNvPr id="22426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426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18E4A69B-E8FF-443C-B2C3-EAC3EF8BAB96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102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F2A5510-AE26-463F-B62C-69228AEB5A1E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2AC0A4-944D-4550-88C5-787A2EE6B417}" type="slidenum">
              <a:rPr lang="zh-TW" altLang="en-US"/>
              <a:pPr>
                <a:defRPr/>
              </a:pPr>
              <a:t>103</a:t>
            </a:fld>
            <a:endParaRPr lang="zh-TW" altLang="en-US"/>
          </a:p>
        </p:txBody>
      </p:sp>
      <p:sp>
        <p:nvSpPr>
          <p:cNvPr id="22528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5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28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0BE3A49B-ED98-4290-9826-4220BF088BFB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103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F891F19-6C0A-47CB-9F02-EE238ECF8BB4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4CC6E-F5B7-4598-A58A-58BDF9B18A4D}" type="slidenum">
              <a:rPr lang="zh-TW" altLang="en-US"/>
              <a:pPr>
                <a:defRPr/>
              </a:pPr>
              <a:t>104</a:t>
            </a:fld>
            <a:endParaRPr lang="zh-TW" altLang="en-US"/>
          </a:p>
        </p:txBody>
      </p:sp>
      <p:sp>
        <p:nvSpPr>
          <p:cNvPr id="22630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631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75C93520-8AE6-4B8D-9429-E597A608E426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104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8F28594-76A5-41BA-BDF7-BC9E1F19D5F6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37AB6-0702-4E7D-9097-771ACB9A31C1}" type="slidenum">
              <a:rPr lang="zh-TW" altLang="en-US"/>
              <a:pPr>
                <a:defRPr/>
              </a:pPr>
              <a:t>105</a:t>
            </a:fld>
            <a:endParaRPr lang="zh-TW" altLang="en-US"/>
          </a:p>
        </p:txBody>
      </p:sp>
      <p:sp>
        <p:nvSpPr>
          <p:cNvPr id="22733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733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C52278D9-2D4E-41C6-91DC-6E66B61C0358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105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5467698-80FC-40F7-90F8-9279E9093E7C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99E1F-CAD2-4C83-8A9C-E783511B44DA}" type="slidenum">
              <a:rPr lang="zh-TW" altLang="en-US"/>
              <a:pPr>
                <a:defRPr/>
              </a:pPr>
              <a:t>106</a:t>
            </a:fld>
            <a:endParaRPr lang="zh-TW" altLang="en-US"/>
          </a:p>
        </p:txBody>
      </p:sp>
      <p:sp>
        <p:nvSpPr>
          <p:cNvPr id="22835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835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B720FC29-3826-4B9D-ACAE-9A85EB1E1C46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106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7322C46-2A56-4A17-851C-C862148DEB45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F6819F-CA2D-4114-8741-C25FCD445BED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21094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24" name="投影片編號版面配置區 3"/>
          <p:cNvSpPr txBox="1">
            <a:spLocks noGrp="1"/>
          </p:cNvSpPr>
          <p:nvPr/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80F40D8E-F7AC-4FFB-94B2-F00DB406394E}" type="slidenum">
              <a:rPr lang="zh-TW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zh-TW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69C6131-ECA7-4AD5-A647-8EFD789D269C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E7753-C2A2-4BD8-A4DB-21BAB62CE349}" type="slidenum">
              <a:rPr lang="zh-TW" altLang="en-US"/>
              <a:pPr>
                <a:defRPr/>
              </a:pPr>
              <a:t>107</a:t>
            </a:fld>
            <a:endParaRPr lang="zh-TW" altLang="en-US"/>
          </a:p>
        </p:txBody>
      </p:sp>
      <p:sp>
        <p:nvSpPr>
          <p:cNvPr id="22938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938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BEC1F830-632E-4720-B39D-E6CF5EA3146C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107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D2EE4D9-3463-4035-A6F9-2D9E97FA8B77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EBBFC-1CA9-46A6-BCFE-21A5FEAFB9B0}" type="slidenum">
              <a:rPr lang="zh-TW" altLang="en-US"/>
              <a:pPr>
                <a:defRPr/>
              </a:pPr>
              <a:t>108</a:t>
            </a:fld>
            <a:endParaRPr lang="zh-TW" altLang="en-US"/>
          </a:p>
        </p:txBody>
      </p:sp>
      <p:sp>
        <p:nvSpPr>
          <p:cNvPr id="23040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5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040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21287C52-5650-4E53-A992-F355F3F78BE5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108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5D8406C-D80C-4F6D-8CA1-606D2FC88FFE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05180-0EB9-431F-8A43-08E513228F62}" type="slidenum">
              <a:rPr lang="zh-TW" altLang="en-US"/>
              <a:pPr>
                <a:defRPr/>
              </a:pPr>
              <a:t>109</a:t>
            </a:fld>
            <a:endParaRPr lang="zh-TW" altLang="en-US"/>
          </a:p>
        </p:txBody>
      </p:sp>
      <p:sp>
        <p:nvSpPr>
          <p:cNvPr id="23142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143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0209B683-1506-4D9F-A862-9661D6361EAE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109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7111DA-9D3E-4EE3-A940-4DA16DC9E174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DC4763-6F00-4F3F-A56F-FA17A3FDAC7A}" type="slidenum">
              <a:rPr lang="zh-TW" altLang="en-US"/>
              <a:pPr>
                <a:defRPr/>
              </a:pPr>
              <a:t>110</a:t>
            </a:fld>
            <a:endParaRPr lang="zh-TW" altLang="en-US"/>
          </a:p>
        </p:txBody>
      </p:sp>
      <p:sp>
        <p:nvSpPr>
          <p:cNvPr id="23245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245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4F848B9A-1326-4885-AA7D-E10AB140B6F9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110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1D78FEA-D862-418B-A3A9-C3AC99B0E2D7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64C98-F161-4489-BF3D-D737A3041EA7}" type="slidenum">
              <a:rPr lang="zh-TW" altLang="en-US"/>
              <a:pPr>
                <a:defRPr/>
              </a:pPr>
              <a:t>111</a:t>
            </a:fld>
            <a:endParaRPr lang="zh-TW" altLang="en-US"/>
          </a:p>
        </p:txBody>
      </p:sp>
      <p:sp>
        <p:nvSpPr>
          <p:cNvPr id="23347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347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3D05EF39-A7E7-4216-A8C4-E38E72D4A60D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111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1582D3F-41F5-4DF1-BD0F-436908096B28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1ECE6-CB51-4FB2-83C1-532433801A71}" type="slidenum">
              <a:rPr lang="zh-TW" altLang="en-US"/>
              <a:pPr>
                <a:defRPr/>
              </a:pPr>
              <a:t>112</a:t>
            </a:fld>
            <a:endParaRPr lang="zh-TW" altLang="en-US"/>
          </a:p>
        </p:txBody>
      </p:sp>
      <p:sp>
        <p:nvSpPr>
          <p:cNvPr id="23450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50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450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ABA569B2-B8CD-4079-A73E-44BB2AFAB237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112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3590C53-350B-4932-A92A-132F2C48EDCD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81EB8D-3556-4DB4-B745-DCE50B970F6F}" type="slidenum">
              <a:rPr lang="zh-TW" altLang="en-US"/>
              <a:pPr>
                <a:defRPr/>
              </a:pPr>
              <a:t>113</a:t>
            </a:fld>
            <a:endParaRPr lang="zh-TW" altLang="en-US"/>
          </a:p>
        </p:txBody>
      </p:sp>
      <p:sp>
        <p:nvSpPr>
          <p:cNvPr id="23552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5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2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CB3C0FE0-8B15-4275-B8DF-EB4CB34D577E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113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D1ABEA6-9CB9-4197-A1C6-BFF4B1DFBC03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C9D14-093B-4FD5-9860-43EBDDD07176}" type="slidenum">
              <a:rPr lang="zh-TW" altLang="en-US"/>
              <a:pPr>
                <a:defRPr/>
              </a:pPr>
              <a:t>114</a:t>
            </a:fld>
            <a:endParaRPr lang="zh-TW" altLang="en-US"/>
          </a:p>
        </p:txBody>
      </p:sp>
      <p:sp>
        <p:nvSpPr>
          <p:cNvPr id="23654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655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A8080D89-A5F9-45C2-9E33-EC330A148835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114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98FE73-543C-4B33-BC9D-75EF1521098F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3791D-FA29-4899-8EE6-DCE7DA3B7EB0}" type="slidenum">
              <a:rPr lang="zh-TW" altLang="en-US"/>
              <a:pPr>
                <a:defRPr/>
              </a:pPr>
              <a:t>115</a:t>
            </a:fld>
            <a:endParaRPr lang="zh-TW" altLang="en-US"/>
          </a:p>
        </p:txBody>
      </p:sp>
      <p:sp>
        <p:nvSpPr>
          <p:cNvPr id="23757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757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1CF21066-DFCC-4D34-965D-F776D312469D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115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5C2C0D8-B21C-4501-A970-EC8F05F585A9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D3356-8141-4283-8BB0-8DF0B1FEC461}" type="slidenum">
              <a:rPr lang="zh-TW" altLang="en-US"/>
              <a:pPr>
                <a:defRPr/>
              </a:pPr>
              <a:t>116</a:t>
            </a:fld>
            <a:endParaRPr lang="zh-TW" altLang="en-US"/>
          </a:p>
        </p:txBody>
      </p:sp>
      <p:sp>
        <p:nvSpPr>
          <p:cNvPr id="23859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859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46A05BAD-DF3C-4A5D-A895-CFDBA33B5478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116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DD8422B-D52C-409D-B58E-EB363D0A4D9D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6767A-9853-4F23-AD1E-258607B3CD1A}" type="slidenum">
              <a:rPr lang="zh-TW" altLang="en-US"/>
              <a:pPr>
                <a:defRPr/>
              </a:pPr>
              <a:t>90</a:t>
            </a:fld>
            <a:endParaRPr lang="zh-TW" altLang="en-US"/>
          </a:p>
        </p:txBody>
      </p:sp>
      <p:sp>
        <p:nvSpPr>
          <p:cNvPr id="21197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197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6A89727A-1871-4606-A8F5-9D49D16B2E12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90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EDDAD30-2D6F-401B-BA9E-F4E5E3AFE5F9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ADE3C-F335-4725-901F-B42DEF2E4579}" type="slidenum">
              <a:rPr lang="zh-TW" altLang="en-US"/>
              <a:pPr>
                <a:defRPr/>
              </a:pPr>
              <a:t>117</a:t>
            </a:fld>
            <a:endParaRPr lang="zh-TW" altLang="en-US"/>
          </a:p>
        </p:txBody>
      </p:sp>
      <p:sp>
        <p:nvSpPr>
          <p:cNvPr id="23962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2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962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B945FD29-9B0F-4E94-9F2E-7723C22B0A8F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117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1B42FB1-8987-4C05-A9D4-4DB30C042EFA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9F757B-1E7D-47C8-96B6-9D386EB32B81}" type="slidenum">
              <a:rPr lang="zh-TW" altLang="en-US"/>
              <a:pPr>
                <a:defRPr/>
              </a:pPr>
              <a:t>118</a:t>
            </a:fld>
            <a:endParaRPr lang="zh-TW" altLang="en-US"/>
          </a:p>
        </p:txBody>
      </p:sp>
      <p:sp>
        <p:nvSpPr>
          <p:cNvPr id="24064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064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CEBF60BC-BC75-4154-A62B-DBB150A20858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118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4AEFB54-E73D-499B-90C2-12AC7E0E646A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032619-64AA-436D-B1B8-1AC8E950DC43}" type="slidenum">
              <a:rPr lang="zh-TW" altLang="en-US"/>
              <a:pPr>
                <a:defRPr/>
              </a:pPr>
              <a:t>119</a:t>
            </a:fld>
            <a:endParaRPr lang="zh-TW" altLang="en-US"/>
          </a:p>
        </p:txBody>
      </p:sp>
      <p:sp>
        <p:nvSpPr>
          <p:cNvPr id="24166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167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EDF2F9CF-F775-49B3-BC4C-AC9A6B7ACCAD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119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1CB8224-9BD1-4859-A1E9-FA8260031647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159DA-AF89-4F28-BBDB-8DDDBE4161D1}" type="slidenum">
              <a:rPr lang="zh-TW" altLang="en-US"/>
              <a:pPr>
                <a:defRPr/>
              </a:pPr>
              <a:t>120</a:t>
            </a:fld>
            <a:endParaRPr lang="zh-TW" altLang="en-US"/>
          </a:p>
        </p:txBody>
      </p:sp>
      <p:sp>
        <p:nvSpPr>
          <p:cNvPr id="24269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269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58D46162-871D-4CB7-918B-EF1A030212AF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120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E1D7273-9E9A-42DB-AEB1-25544FB9655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CDD50-5EDE-4EF6-86E2-26B19EE1E8C9}" type="slidenum">
              <a:rPr lang="zh-TW" altLang="en-US"/>
              <a:pPr>
                <a:defRPr/>
              </a:pPr>
              <a:t>121</a:t>
            </a:fld>
            <a:endParaRPr lang="zh-TW" altLang="en-US"/>
          </a:p>
        </p:txBody>
      </p:sp>
      <p:sp>
        <p:nvSpPr>
          <p:cNvPr id="24371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371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09EC1BD7-C155-43F5-A1FE-9154C50C949B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121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39C573-FB32-47EC-A060-A3A98FDA12E0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03D59-7A06-4429-8CF4-B3708FE983BC}" type="slidenum">
              <a:rPr lang="zh-TW" altLang="en-US"/>
              <a:pPr>
                <a:defRPr/>
              </a:pPr>
              <a:t>122</a:t>
            </a:fld>
            <a:endParaRPr lang="zh-TW" altLang="en-US"/>
          </a:p>
        </p:txBody>
      </p:sp>
      <p:sp>
        <p:nvSpPr>
          <p:cNvPr id="24474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474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3A472484-2F03-46F1-9795-79E125A6DD84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122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93F2FDF-8FE0-4944-AFF2-BBEF79DC5BCD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5D169-64DE-4E2C-9CC9-87D2A8B2D7EF}" type="slidenum">
              <a:rPr lang="zh-TW" altLang="en-US"/>
              <a:pPr>
                <a:defRPr/>
              </a:pPr>
              <a:t>91</a:t>
            </a:fld>
            <a:endParaRPr lang="zh-TW" altLang="en-US"/>
          </a:p>
        </p:txBody>
      </p:sp>
      <p:sp>
        <p:nvSpPr>
          <p:cNvPr id="21299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299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B313E340-7994-4291-83C1-EBD5953C94E5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91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3C7207C-6B75-4155-AA71-25949836F203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CAA7D-DC24-4C82-8212-7C48B1636AE7}" type="slidenum">
              <a:rPr lang="zh-TW" altLang="en-US"/>
              <a:pPr>
                <a:defRPr/>
              </a:pPr>
              <a:t>92</a:t>
            </a:fld>
            <a:endParaRPr lang="zh-TW" altLang="en-US"/>
          </a:p>
        </p:txBody>
      </p:sp>
      <p:sp>
        <p:nvSpPr>
          <p:cNvPr id="21402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2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402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39F5A109-3AA8-4766-8405-631414E5EB33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92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B0DDF67-800E-43C3-AA0E-9BCD8200960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BA918-5943-487A-8BAA-C47F0A3B69EF}" type="slidenum">
              <a:rPr lang="zh-TW" altLang="en-US"/>
              <a:pPr>
                <a:defRPr/>
              </a:pPr>
              <a:t>93</a:t>
            </a:fld>
            <a:endParaRPr lang="zh-TW" altLang="en-US"/>
          </a:p>
        </p:txBody>
      </p:sp>
      <p:sp>
        <p:nvSpPr>
          <p:cNvPr id="21504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5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4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82F6886E-C088-4742-A16D-2709FE1FD3F1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93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ECD0CA2-0C82-44C7-A809-FE73768EF053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9298B-55B1-4379-A5CF-73C5BFA273DE}" type="slidenum">
              <a:rPr lang="zh-TW" altLang="en-US"/>
              <a:pPr>
                <a:defRPr/>
              </a:pPr>
              <a:t>94</a:t>
            </a:fld>
            <a:endParaRPr lang="zh-TW" altLang="en-US"/>
          </a:p>
        </p:txBody>
      </p:sp>
      <p:sp>
        <p:nvSpPr>
          <p:cNvPr id="21606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607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D90ED965-3F07-4CBA-B679-669B449EB5D1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94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BCA6997-EC29-478E-8A6C-2846EC7D3F42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7FBA19-118B-4853-B0FF-971CA02A8DC1}" type="slidenum">
              <a:rPr lang="zh-TW" altLang="en-US"/>
              <a:pPr>
                <a:defRPr/>
              </a:pPr>
              <a:t>95</a:t>
            </a:fld>
            <a:endParaRPr lang="zh-TW" altLang="en-US"/>
          </a:p>
        </p:txBody>
      </p:sp>
      <p:sp>
        <p:nvSpPr>
          <p:cNvPr id="21709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709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C1539877-5E13-4E93-97B6-54F53C31CCE4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95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E6E04A6-8174-421F-86CF-F7BD8A8502A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01A21-FA34-4F4F-8F52-096E182B658C}" type="slidenum">
              <a:rPr lang="zh-TW" altLang="en-US"/>
              <a:pPr>
                <a:defRPr/>
              </a:pPr>
              <a:t>96</a:t>
            </a:fld>
            <a:endParaRPr lang="zh-TW" altLang="en-US"/>
          </a:p>
        </p:txBody>
      </p:sp>
      <p:sp>
        <p:nvSpPr>
          <p:cNvPr id="21811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811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</a:pPr>
            <a:fld id="{82ABC2DD-6045-47E5-B3D7-B773FC843630}" type="slidenum">
              <a:rPr kumimoji="1" lang="zh-TW" altLang="en-US">
                <a:latin typeface="Arial" pitchFamily="34" charset="0"/>
              </a:rPr>
              <a:pPr algn="r">
                <a:spcBef>
                  <a:spcPct val="0"/>
                </a:spcBef>
              </a:pPr>
              <a:t>96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AEA173-A982-435C-9407-6DF271F268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23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00F8F-3881-4187-AE50-108E403FF2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38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CE8CAB-9624-4F04-B7BC-E639F381D3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4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C142-14D6-4212-857A-02CDEE6756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351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BDAC-FF6B-4064-A80A-0BE8EC8399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204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A1C1-C0AF-4EFF-B1A5-FB53B43B6E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18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58E4-B4DE-4395-ABF3-36F27C95E8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957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06C0-6F11-4731-AAA8-42CABC0324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1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5754E9-B9CD-4821-8BF7-2B80A95D3A0C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AC9C8-F5D2-4B85-82DF-259016744A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21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A160A24-75AA-4C78-B3F5-A74305DDCC64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B1D74-5B44-4A74-97F7-46030B9DF4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331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80CD64-6987-44F5-A10C-47A80B436AD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3DEB-EBFF-46D7-A345-C30AF14F86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52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59C4-55F8-4458-AE46-740AFBCB6F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573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B6EC-9884-447D-857F-A27BE1504F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4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E41E-8BB6-402D-B7B8-4F71587736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57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D74D-4AC6-4C3C-AF42-06E7D2D204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38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9C703-9E7F-49D2-ADA4-6D240337D1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86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A2B8-6AE4-4422-B54F-D09A55D4F5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796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AD18-A6E9-41B3-9381-65CD3D1644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40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8DE1-7384-479D-9381-01E1B4A45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83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C3B5-51FD-4038-969C-B035F8111B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623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C89F-C197-4554-8298-86A586E399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803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FB5D-63DF-4D63-A4CC-316DA26D89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13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F99422-99CC-4C33-8A74-2AC14FD5C7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12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A35F4C-4AD1-4222-A75D-FC83EF669016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93A-F788-410E-8828-75FAC74B60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587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1469FA-6686-4D92-AC31-9C95F2ABBE35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D888-0829-4DB3-ADEF-68255AA8AB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896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BF91-5E5A-43E6-8005-92606CC50F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355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8FC1-E3F3-44F2-9CAB-83E709AF81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429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9513-C7D4-41F6-BBAE-0C504D1CC8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801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ADA6-A9C8-496C-8061-98B314B7C8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103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C90F-314F-4118-9574-733EA567C8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243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7F7C-8B01-4E9C-9F4B-5A643E1531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704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2AFD-A64D-4AF7-B15E-46F5D0067F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683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2DCB-03B8-4CE8-888F-0C0D7FBD99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10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7A6F0EC-7E9B-403B-9D76-7DBF09A4822C}" type="datetime1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2BF0-CB1A-4F6E-BA5B-1D3D7CDE2F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02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B0EF-65DD-44CE-8099-0CF89E261F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679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C62D-DC59-49FA-9F1E-BF44538BC9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717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D3A3-5BEA-4BB4-A8E2-7D7A7C1E8D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617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54C8-5A90-4F2F-8593-A2A8FAB7FC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455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5AD9-47AB-4C31-8B82-F7A228213F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251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27D1-0F14-47F8-AA48-B96063CA77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390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AEEF-C7AA-4359-96D2-974D9B7A02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737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9537-FE36-4A06-B8D3-52644283109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1A18-D3B7-4C90-9CD4-9A81810B73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695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73A04-6AFD-41A0-B7F1-B3DB5B1C9F55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7BC2-DDE3-4EB3-991C-9B52474A8E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815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A570-1DFF-4938-A77F-72622D075750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275E-A400-4C49-B4CF-E8D4F7D3CE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2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4EFC9-3670-449D-8C6F-E8D3DF893B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23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621D-1EB9-469C-877F-3DD42C1C80D5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2E13-07D8-4EEB-82BC-577BE52F77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541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96E4-2253-4544-99F4-936D15207F6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E76C-1276-48DF-8CFA-F3AE422974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600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F15A-26F2-474D-AE60-8641FB285722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0527-7A83-4B77-B53E-33EE317DA3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806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516F-20CE-44CC-9B8C-C67136ACB3E9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2EB1-28D3-4E18-BCFF-A80EE47CB8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700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4BE7-335C-4047-A20C-A598D86498B2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C8E3-AA17-4A5C-BB49-01D05384B4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419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B71C-2DE8-4FAF-8B75-2C4670EC1D6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212C-A4D9-4DE5-A9AC-BE1590CD81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037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776B-E971-4F1E-A891-9EBB1CF97B63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3EF8-4B26-44B0-A312-607D1A1E0F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483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336C-AC17-44E3-855C-01263FB180D8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6CAC-E271-4662-B9FF-B478792CC7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286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E0191-C47A-4B8F-BED3-2252F3C49F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827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8079-4DB3-4288-9CCD-9484368BFD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79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CFC9-F068-46A1-B084-89FA884FE2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190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E1E57-8B31-4A16-BCF0-CB2561924A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306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9E0E-6318-4371-9E6D-3EC64EF549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466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6CAC-D259-4CE1-83CF-049ED09BE4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028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1309-8297-4C52-8CE8-881CFB6414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558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2D2C-A332-4EBF-9C11-070EF30896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1376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D3306-D194-4029-B8AE-EAAF2968DD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170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B82C-1C14-49DB-A4B2-C5849B8261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428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6976-2DA8-40D2-BD0F-2CD5D3EA18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050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E7B5-A888-4001-95CB-EC8C1EC878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331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81000" y="355600"/>
            <a:ext cx="8407400" cy="57705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3330-C1DD-4C5E-B969-3A3B13DFEB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55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1047-E07E-41C6-8491-7192BDF63D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876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744F-0287-4F8A-9C22-ECEC218F88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7508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E24F-C4B8-4610-A0D9-FDFD5C6907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4045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55FE-527C-4E03-BE4C-3A00A7B60B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049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FABD-4E0A-448B-877F-97714D71B1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9128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DE01-3622-4F3C-895E-CF7CF836F8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723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9866-C6C8-481D-85C4-E77719511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875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C4A7-28DE-4FCB-98A1-691797B522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464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16FE5-BBCB-45C9-91FE-F65E521B95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308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3533-BF2C-4401-8A91-FDB28974FD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5359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8851-111D-4356-971E-38C4B54407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82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699E0B-E1D3-42C9-B6EB-D717690E41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30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6A31B-67F2-4656-84EA-6F414A99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7236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1B4A-7093-4198-8ED7-FC33D62054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873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65C1-80AC-4F6C-A550-83BD1FE4DB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7764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4B36-40B4-4313-8B29-23A1F48A5B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316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8FC0-6BC8-4203-97FB-3BE2CFA62B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3614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86C3-8E47-471F-A7FC-E9C98573C0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271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61FB-BF61-4E6A-8400-E19B32A154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813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C84B-4D1C-4FA4-B19B-05151DEB76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739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3EFC-649B-44A9-BF91-5DB8586AB3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4471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60269-2D59-469B-831A-C9A3631DD3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60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1FF7A5-3388-4E02-8F1E-D1F8672C7FFB}" type="datetime1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EE5F-DA73-4E51-A590-C0EC009858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647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654C-70CF-4EB2-B9D3-EA536B5ABB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2991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1195-F382-492B-AA2E-C576C56F9B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07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defRPr kumimoji="1" sz="1100">
                <a:solidFill>
                  <a:schemeClr val="tx2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05E6D3D-41CC-4554-BDE7-3167862A1D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5" r:id="rId1"/>
    <p:sldLayoutId id="2147485576" r:id="rId2"/>
    <p:sldLayoutId id="2147485656" r:id="rId3"/>
    <p:sldLayoutId id="2147485657" r:id="rId4"/>
    <p:sldLayoutId id="2147485577" r:id="rId5"/>
    <p:sldLayoutId id="2147485578" r:id="rId6"/>
    <p:sldLayoutId id="2147485658" r:id="rId7"/>
    <p:sldLayoutId id="2147485659" r:id="rId8"/>
    <p:sldLayoutId id="2147485660" r:id="rId9"/>
    <p:sldLayoutId id="2147485579" r:id="rId10"/>
    <p:sldLayoutId id="2147485661" r:id="rId11"/>
    <p:sldLayoutId id="214748558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1" sz="1200">
                <a:solidFill>
                  <a:srgbClr val="898989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defRPr kumimoji="1" sz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42DB2E-EE32-477D-9102-E67144F7F1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  <p:sldLayoutId id="2147485583" r:id="rId3"/>
    <p:sldLayoutId id="2147485584" r:id="rId4"/>
    <p:sldLayoutId id="2147485662" r:id="rId5"/>
    <p:sldLayoutId id="2147485663" r:id="rId6"/>
    <p:sldLayoutId id="2147485664" r:id="rId7"/>
    <p:sldLayoutId id="2147485585" r:id="rId8"/>
    <p:sldLayoutId id="2147485586" r:id="rId9"/>
    <p:sldLayoutId id="2147485587" r:id="rId10"/>
    <p:sldLayoutId id="2147485588" r:id="rId11"/>
    <p:sldLayoutId id="21474855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1" sz="1200">
                <a:solidFill>
                  <a:srgbClr val="898989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defRPr kumimoji="1" sz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331DC7-2EFB-48D9-9815-41B519848F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91" r:id="rId2"/>
    <p:sldLayoutId id="2147485592" r:id="rId3"/>
    <p:sldLayoutId id="2147485593" r:id="rId4"/>
    <p:sldLayoutId id="2147485594" r:id="rId5"/>
    <p:sldLayoutId id="2147485665" r:id="rId6"/>
    <p:sldLayoutId id="2147485666" r:id="rId7"/>
    <p:sldLayoutId id="2147485595" r:id="rId8"/>
    <p:sldLayoutId id="2147485596" r:id="rId9"/>
    <p:sldLayoutId id="2147485597" r:id="rId10"/>
    <p:sldLayoutId id="21474855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77E16FFA-8E61-4041-BA3B-7261BB9EAE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9" r:id="rId1"/>
    <p:sldLayoutId id="2147485600" r:id="rId2"/>
    <p:sldLayoutId id="2147485601" r:id="rId3"/>
    <p:sldLayoutId id="2147485602" r:id="rId4"/>
    <p:sldLayoutId id="2147485603" r:id="rId5"/>
    <p:sldLayoutId id="2147485604" r:id="rId6"/>
    <p:sldLayoutId id="2147485605" r:id="rId7"/>
    <p:sldLayoutId id="2147485606" r:id="rId8"/>
    <p:sldLayoutId id="2147485607" r:id="rId9"/>
    <p:sldLayoutId id="2147485608" r:id="rId10"/>
    <p:sldLayoutId id="21474856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日期版面配置區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kumimoji="1" sz="1800">
                <a:solidFill>
                  <a:schemeClr val="tx1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9D3A595C-F1C1-4F34-BD63-91DE6348FAB4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1" sz="1200">
                <a:solidFill>
                  <a:srgbClr val="898989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defRPr kumimoji="1" sz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BD207034-F344-4E19-9592-67CE51BC7D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0" r:id="rId1"/>
    <p:sldLayoutId id="2147485611" r:id="rId2"/>
    <p:sldLayoutId id="2147485612" r:id="rId3"/>
    <p:sldLayoutId id="2147485613" r:id="rId4"/>
    <p:sldLayoutId id="2147485614" r:id="rId5"/>
    <p:sldLayoutId id="2147485615" r:id="rId6"/>
    <p:sldLayoutId id="2147485616" r:id="rId7"/>
    <p:sldLayoutId id="2147485617" r:id="rId8"/>
    <p:sldLayoutId id="2147485618" r:id="rId9"/>
    <p:sldLayoutId id="2147485619" r:id="rId10"/>
    <p:sldLayoutId id="21474856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23FFA529-8512-4F08-B606-0C2D2ECF60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1" r:id="rId1"/>
    <p:sldLayoutId id="2147485622" r:id="rId2"/>
    <p:sldLayoutId id="2147485623" r:id="rId3"/>
    <p:sldLayoutId id="2147485624" r:id="rId4"/>
    <p:sldLayoutId id="2147485625" r:id="rId5"/>
    <p:sldLayoutId id="2147485626" r:id="rId6"/>
    <p:sldLayoutId id="2147485627" r:id="rId7"/>
    <p:sldLayoutId id="2147485628" r:id="rId8"/>
    <p:sldLayoutId id="2147485629" r:id="rId9"/>
    <p:sldLayoutId id="2147485630" r:id="rId10"/>
    <p:sldLayoutId id="2147485631" r:id="rId11"/>
    <p:sldLayoutId id="214748563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D6D1B258-6898-4E19-8162-A12928F8F5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  <p:sldLayoutId id="2147485640" r:id="rId8"/>
    <p:sldLayoutId id="2147485641" r:id="rId9"/>
    <p:sldLayoutId id="2147485642" r:id="rId10"/>
    <p:sldLayoutId id="214748564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en-US" sz="1800" dirty="0"/>
          </a:p>
        </p:txBody>
      </p: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defRPr kumimoji="1"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FA9603C6-97B5-4385-9BF5-733A94BFAD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70.xml"/><Relationship Id="rId4" Type="http://schemas.openxmlformats.org/officeDocument/2006/relationships/image" Target="../media/image5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76.xml"/><Relationship Id="rId4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79.xml"/><Relationship Id="rId4" Type="http://schemas.openxmlformats.org/officeDocument/2006/relationships/image" Target="../media/image5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35.xml"/><Relationship Id="rId4" Type="http://schemas.openxmlformats.org/officeDocument/2006/relationships/image" Target="../media/image6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36.xml"/><Relationship Id="rId4" Type="http://schemas.openxmlformats.org/officeDocument/2006/relationships/image" Target="../media/image6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38.xml"/><Relationship Id="rId4" Type="http://schemas.openxmlformats.org/officeDocument/2006/relationships/image" Target="../media/image6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44.xml"/><Relationship Id="rId4" Type="http://schemas.openxmlformats.org/officeDocument/2006/relationships/image" Target="../media/image6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46.xml"/><Relationship Id="rId4" Type="http://schemas.openxmlformats.org/officeDocument/2006/relationships/image" Target="../media/image6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49.xml"/><Relationship Id="rId4" Type="http://schemas.openxmlformats.org/officeDocument/2006/relationships/image" Target="../media/image6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53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54.xml"/><Relationship Id="rId4" Type="http://schemas.openxmlformats.org/officeDocument/2006/relationships/image" Target="../media/image6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56.xml"/><Relationship Id="rId4" Type="http://schemas.openxmlformats.org/officeDocument/2006/relationships/image" Target="../media/image6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61.xml"/><Relationship Id="rId4" Type="http://schemas.openxmlformats.org/officeDocument/2006/relationships/image" Target="../media/image6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63.xml"/><Relationship Id="rId4" Type="http://schemas.openxmlformats.org/officeDocument/2006/relationships/image" Target="../media/image60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64.xml"/><Relationship Id="rId4" Type="http://schemas.openxmlformats.org/officeDocument/2006/relationships/image" Target="../media/image6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66.xml"/><Relationship Id="rId4" Type="http://schemas.openxmlformats.org/officeDocument/2006/relationships/image" Target="../media/image6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72.xml"/><Relationship Id="rId4" Type="http://schemas.openxmlformats.org/officeDocument/2006/relationships/image" Target="../media/image6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73.xml"/><Relationship Id="rId4" Type="http://schemas.openxmlformats.org/officeDocument/2006/relationships/image" Target="../media/image6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83.xml"/><Relationship Id="rId4" Type="http://schemas.openxmlformats.org/officeDocument/2006/relationships/image" Target="../media/image60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86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87.xml"/><Relationship Id="rId4" Type="http://schemas.openxmlformats.org/officeDocument/2006/relationships/image" Target="../media/image6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88.xml"/><Relationship Id="rId4" Type="http://schemas.openxmlformats.org/officeDocument/2006/relationships/image" Target="../media/image6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89.xml"/><Relationship Id="rId4" Type="http://schemas.openxmlformats.org/officeDocument/2006/relationships/image" Target="../media/image6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56.png"/><Relationship Id="rId4" Type="http://schemas.openxmlformats.org/officeDocument/2006/relationships/slide" Target="slide3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35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37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38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5.png"/><Relationship Id="rId5" Type="http://schemas.openxmlformats.org/officeDocument/2006/relationships/image" Target="../media/image56.png"/><Relationship Id="rId4" Type="http://schemas.openxmlformats.org/officeDocument/2006/relationships/slide" Target="slide3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53.xml"/><Relationship Id="rId4" Type="http://schemas.openxmlformats.org/officeDocument/2006/relationships/image" Target="../media/image3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png"/><Relationship Id="rId5" Type="http://schemas.openxmlformats.org/officeDocument/2006/relationships/slide" Target="slide6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62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7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15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6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3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7.xml"/><Relationship Id="rId4" Type="http://schemas.openxmlformats.org/officeDocument/2006/relationships/image" Target="../media/image10.jpe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6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78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18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918bigfish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hyperlink" Target="http://manu.ncl.edu.tw/" TargetMode="External"/><Relationship Id="rId4" Type="http://schemas.openxmlformats.org/officeDocument/2006/relationships/hyperlink" Target="http://blog.xuite.net/happybigfishs/twblo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12" Type="http://schemas.openxmlformats.org/officeDocument/2006/relationships/hyperlink" Target="1.&#27784;&#26149;&#33775;LifeShow&#9472;&#24478;&#25582;&#25331;&#38957;&#21040;&#25622;&#31558;&#26751;&#30340;&#20659;&#22855;&#20154;&#29289;&#65306;&#40643;&#26149;&#26126;.wmv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youtube.com/watch?v=KJCnjoHiFRI&amp;feature=related" TargetMode="External"/><Relationship Id="rId11" Type="http://schemas.openxmlformats.org/officeDocument/2006/relationships/hyperlink" Target="https://www.youtube.com/watch?v=5_MN85uF358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youtube.com/watch?v=B7MQtaNvZnM" TargetMode="External"/><Relationship Id="rId4" Type="http://schemas.openxmlformats.org/officeDocument/2006/relationships/slide" Target="slide4.xml"/><Relationship Id="rId9" Type="http://schemas.openxmlformats.org/officeDocument/2006/relationships/hyperlink" Target="http://www.youtube.com/watch?v=q_2KNVmM5H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slide" Target="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0.xml"/><Relationship Id="rId4" Type="http://schemas.openxmlformats.org/officeDocument/2006/relationships/slide" Target="slide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slide" Target="slide124.xml"/><Relationship Id="rId3" Type="http://schemas.openxmlformats.org/officeDocument/2006/relationships/slide" Target="slide90.xml"/><Relationship Id="rId7" Type="http://schemas.openxmlformats.org/officeDocument/2006/relationships/slide" Target="slide98.xml"/><Relationship Id="rId12" Type="http://schemas.openxmlformats.org/officeDocument/2006/relationships/slide" Target="slide123.xml"/><Relationship Id="rId17" Type="http://schemas.openxmlformats.org/officeDocument/2006/relationships/image" Target="../media/image5.png"/><Relationship Id="rId2" Type="http://schemas.openxmlformats.org/officeDocument/2006/relationships/image" Target="../media/image4.jpeg"/><Relationship Id="rId16" Type="http://schemas.openxmlformats.org/officeDocument/2006/relationships/slide" Target="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slide" Target="slide91.xml"/><Relationship Id="rId15" Type="http://schemas.openxmlformats.org/officeDocument/2006/relationships/image" Target="../media/image24.png"/><Relationship Id="rId10" Type="http://schemas.openxmlformats.org/officeDocument/2006/relationships/slide" Target="slide103.xml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104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slide" Target="slide3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25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126.xml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9.xml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slide" Target="slide10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slide" Target="slide4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99.xml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92.xml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slide" Target="slide93.xml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4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6.xml"/><Relationship Id="rId5" Type="http://schemas.openxmlformats.org/officeDocument/2006/relationships/image" Target="../media/image5.pn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6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7.xml"/><Relationship Id="rId5" Type="http://schemas.openxmlformats.org/officeDocument/2006/relationships/image" Target="../media/image5.png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9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slide" Target="slide10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50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2.xml"/><Relationship Id="rId13" Type="http://schemas.openxmlformats.org/officeDocument/2006/relationships/slide" Target="slide182.xml"/><Relationship Id="rId3" Type="http://schemas.openxmlformats.org/officeDocument/2006/relationships/image" Target="../media/image8.jpeg"/><Relationship Id="rId7" Type="http://schemas.openxmlformats.org/officeDocument/2006/relationships/slide" Target="slide130.xml"/><Relationship Id="rId12" Type="http://schemas.openxmlformats.org/officeDocument/2006/relationships/slide" Target="slide17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4.xml"/><Relationship Id="rId11" Type="http://schemas.openxmlformats.org/officeDocument/2006/relationships/slide" Target="slide162.xml"/><Relationship Id="rId5" Type="http://schemas.openxmlformats.org/officeDocument/2006/relationships/slide" Target="slide13.xml"/><Relationship Id="rId10" Type="http://schemas.openxmlformats.org/officeDocument/2006/relationships/slide" Target="slide140.xml"/><Relationship Id="rId4" Type="http://schemas.openxmlformats.org/officeDocument/2006/relationships/slide" Target="slide6.xml"/><Relationship Id="rId9" Type="http://schemas.openxmlformats.org/officeDocument/2006/relationships/slide" Target="slide1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slide" Target="slide5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28.xml"/><Relationship Id="rId10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slide" Target="slide10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image" Target="../media/image5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11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5" Type="http://schemas.openxmlformats.org/officeDocument/2006/relationships/image" Target="../media/image5.png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slide" Target="slide1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4.xml"/><Relationship Id="rId10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4.xml"/><Relationship Id="rId5" Type="http://schemas.openxmlformats.org/officeDocument/2006/relationships/image" Target="../media/image5.png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slide" Target="slide6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29.xml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7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115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5.png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95.xml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slide" Target="slide100.xml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116.xml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117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6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96.xml"/><Relationship Id="rId7" Type="http://schemas.openxmlformats.org/officeDocument/2006/relationships/slide" Target="slide10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openxmlformats.org/officeDocument/2006/relationships/slide" Target="slide97.xml"/><Relationship Id="rId10" Type="http://schemas.openxmlformats.org/officeDocument/2006/relationships/slide" Target="slide80.xml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8.xml"/><Relationship Id="rId5" Type="http://schemas.openxmlformats.org/officeDocument/2006/relationships/image" Target="../media/image5.png"/><Relationship Id="rId4" Type="http://schemas.openxmlformats.org/officeDocument/2006/relationships/slide" Target="slide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86.xml"/><Relationship Id="rId4" Type="http://schemas.openxmlformats.org/officeDocument/2006/relationships/image" Target="../media/image2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slide" Target="slide87.xml"/><Relationship Id="rId12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0.png"/><Relationship Id="rId5" Type="http://schemas.openxmlformats.org/officeDocument/2006/relationships/image" Target="../media/image31.png"/><Relationship Id="rId10" Type="http://schemas.openxmlformats.org/officeDocument/2006/relationships/image" Target="../media/image49.png"/><Relationship Id="rId4" Type="http://schemas.openxmlformats.org/officeDocument/2006/relationships/image" Target="../media/image25.png"/><Relationship Id="rId9" Type="http://schemas.openxmlformats.org/officeDocument/2006/relationships/slide" Target="slide119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2.png"/><Relationship Id="rId4" Type="http://schemas.openxmlformats.org/officeDocument/2006/relationships/slide" Target="slide120.xml"/><Relationship Id="rId9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image" Target="../media/image53.png"/><Relationship Id="rId4" Type="http://schemas.openxmlformats.org/officeDocument/2006/relationships/slide" Target="slide12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slide" Target="slide131.xml"/><Relationship Id="rId12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34.xml"/><Relationship Id="rId5" Type="http://schemas.openxmlformats.org/officeDocument/2006/relationships/image" Target="../media/image54.png"/><Relationship Id="rId10" Type="http://schemas.openxmlformats.org/officeDocument/2006/relationships/image" Target="../media/image9.png"/><Relationship Id="rId4" Type="http://schemas.openxmlformats.org/officeDocument/2006/relationships/slide" Target="slide122.xml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" Target="slide3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35.xml"/><Relationship Id="rId4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" Target="slide4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94.xml"/><Relationship Id="rId4" Type="http://schemas.openxmlformats.org/officeDocument/2006/relationships/image" Target="../media/image5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40.xml"/><Relationship Id="rId4" Type="http://schemas.openxmlformats.org/officeDocument/2006/relationships/image" Target="../media/image5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" Target="slide7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" Target="slide7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79.xml"/><Relationship Id="rId4" Type="http://schemas.openxmlformats.org/officeDocument/2006/relationships/image" Target="../media/image5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35.xml"/><Relationship Id="rId4" Type="http://schemas.openxmlformats.org/officeDocument/2006/relationships/image" Target="../media/image5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39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79388" y="5373688"/>
            <a:ext cx="7869237" cy="1081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kumimoji="1" lang="zh-TW" altLang="en-US" sz="6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第一課</a:t>
            </a:r>
            <a:r>
              <a:rPr kumimoji="1" lang="zh-TW" altLang="en-US" sz="6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kumimoji="1" lang="zh-TW" altLang="en-US" sz="6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魚</a:t>
            </a:r>
            <a:r>
              <a:rPr kumimoji="1" lang="zh-TW" alt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zh-TW" sz="6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1" lang="en-US" altLang="zh-TW" sz="6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kumimoji="1" lang="zh-TW" altLang="en-US" sz="6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588125" y="5084763"/>
            <a:ext cx="2376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黃春明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23850" y="639763"/>
            <a:ext cx="8640763" cy="50212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展現了一部臺灣農村社會過渡到工商業社會的社會生活史。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魚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正是這個時期的代表作之一。</a:t>
            </a:r>
          </a:p>
          <a:p>
            <a:pPr marL="44450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         這些作品共同的特徵是黃春明為處於臺灣變遷中，一些社會底層的小人物作傳。他以說故事的口吻發表了關於小人物的故事，成為小人物的代言人，藉由描寫遭受時代汰舊的小人物的命運，呈現傳統農村裡的生活風俗、人倫關係跟社會文明進展的衝突。</a:t>
            </a:r>
          </a:p>
        </p:txBody>
      </p:sp>
      <p:pic>
        <p:nvPicPr>
          <p:cNvPr id="3072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2060575"/>
            <a:ext cx="78628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tabLst>
                <a:tab pos="0" algn="l"/>
              </a:tabLst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tabLst>
                <a:tab pos="0" algn="l"/>
              </a:tabLst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tabLst>
                <a:tab pos="0" algn="l"/>
              </a:tabLst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</a:rPr>
              <a:t>阿蒼滿懷欣喜帶回來的魚竟然掉了、被輾糊了，一時間興奮之情全化為烏有，滿懷被讚美、被肯定的期望落空，取而代之的是自責懊喪，令他不知所措。</a:t>
            </a:r>
            <a:endParaRPr lang="zh-TW" altLang="en-US" sz="320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22885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好不容易才回到山上的阿蒼，為何不敢向阿公打</a:t>
            </a:r>
          </a:p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招呼？</a:t>
            </a:r>
          </a:p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2060575"/>
            <a:ext cx="78628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tabLst>
                <a:tab pos="0" algn="l"/>
              </a:tabLst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tabLst>
                <a:tab pos="0" algn="l"/>
              </a:tabLst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tabLst>
                <a:tab pos="0" algn="l"/>
              </a:tabLst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3200">
                <a:solidFill>
                  <a:srgbClr val="FF0000"/>
                </a:solidFill>
                <a:latin typeface="Calibri" pitchFamily="34" charset="0"/>
              </a:rPr>
              <a:t>阿公一方面想掩飾心中對阿蒼帶魚回家的渴望，故意說反話試探阿蒼；另一方面發現阿蒼似乎沒有買魚回來的跡象，怕阿蒼傷心，所以故意安慰他，化解眼前尷尬。</a:t>
            </a:r>
          </a:p>
        </p:txBody>
      </p:sp>
      <p:sp>
        <p:nvSpPr>
          <p:cNvPr id="123909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阿公明知這幾天山上的天氣很好，為什麼卻要說</a:t>
            </a:r>
          </a:p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這幾天天氣不好，市場上不會有魚的」？</a:t>
            </a:r>
          </a:p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484313"/>
            <a:ext cx="78628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tabLst>
                <a:tab pos="0" algn="l"/>
              </a:tabLst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tabLst>
                <a:tab pos="0" algn="l"/>
              </a:tabLst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tabLst>
                <a:tab pos="0" algn="l"/>
              </a:tabLst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</a:rPr>
              <a:t>表示阿蒼內心謹記對阿公的承諾，並且努力去實踐，證明自己已經長大，有能力改善全家人的生活。</a:t>
            </a:r>
            <a:endParaRPr lang="zh-TW" altLang="en-US" sz="320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24933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文中阿蒼一直強調</a:t>
            </a:r>
            <a:r>
              <a:rPr lang="zh-TW" altLang="en-US" sz="2600" dirty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真的買魚回來</a:t>
            </a:r>
            <a:r>
              <a:rPr lang="zh-TW" altLang="en-US" sz="2600" dirty="0">
                <a:solidFill>
                  <a:schemeClr val="tx1"/>
                </a:solidFill>
                <a:latin typeface="Cambria" pitchFamily="18" charset="0"/>
              </a:rPr>
              <a:t>」，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有何用意</a:t>
            </a:r>
            <a:r>
              <a:rPr lang="zh-TW" altLang="en-US" sz="2800" dirty="0">
                <a:solidFill>
                  <a:schemeClr val="tx1"/>
                </a:solidFill>
                <a:latin typeface="Cambria" pitchFamily="18" charset="0"/>
              </a:rPr>
              <a:t>？</a:t>
            </a:r>
          </a:p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20000"/>
              </a:lnSpc>
              <a:spcBef>
                <a:spcPct val="0"/>
              </a:spcBef>
            </a:pPr>
            <a:r>
              <a:rPr kumimoji="1" lang="zh-TW" altLang="zh-TW" b="1">
                <a:solidFill>
                  <a:srgbClr val="0000FF"/>
                </a:solidFill>
              </a:rPr>
              <a:t>1.</a:t>
            </a:r>
            <a:r>
              <a:rPr kumimoji="1" lang="zh-TW" altLang="en-US" b="1">
                <a:solidFill>
                  <a:srgbClr val="0000FF"/>
                </a:solidFill>
              </a:rPr>
              <a:t>鰹　仔魚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閩南語，即鰹魚，產於熱帶及亞熱帶海洋中，為臺灣常見的食用魚。</a:t>
            </a: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lnSpc>
                <a:spcPct val="120000"/>
              </a:lnSpc>
              <a:spcBef>
                <a:spcPct val="0"/>
              </a:spcBef>
            </a:pPr>
            <a:r>
              <a:rPr kumimoji="1" lang="zh-TW" altLang="zh-TW" b="1">
                <a:solidFill>
                  <a:srgbClr val="0000FF"/>
                </a:solidFill>
              </a:rPr>
              <a:t>2.</a:t>
            </a:r>
            <a:r>
              <a:rPr kumimoji="1" lang="zh-TW" altLang="en-US" b="1">
                <a:solidFill>
                  <a:srgbClr val="0000FF"/>
                </a:solidFill>
              </a:rPr>
              <a:t>蹬　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踩、踏。</a:t>
            </a: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2595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 Box 25"/>
          <p:cNvSpPr txBox="1">
            <a:spLocks noChangeArrowheads="1"/>
          </p:cNvSpPr>
          <p:nvPr/>
        </p:nvSpPr>
        <p:spPr bwMode="auto">
          <a:xfrm>
            <a:off x="1187450" y="1052513"/>
            <a:ext cx="3667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zh-TW" altLang="en-US" sz="1200" b="1">
                <a:solidFill>
                  <a:schemeClr val="tx1"/>
                </a:solidFill>
                <a:latin typeface="Franklin Gothic Medium" pitchFamily="34" charset="0"/>
              </a:rPr>
              <a:t>ㄐ一ㄢ</a:t>
            </a:r>
          </a:p>
        </p:txBody>
      </p:sp>
      <p:grpSp>
        <p:nvGrpSpPr>
          <p:cNvPr id="125958" name="Group 6"/>
          <p:cNvGrpSpPr>
            <a:grpSpLocks/>
          </p:cNvGrpSpPr>
          <p:nvPr/>
        </p:nvGrpSpPr>
        <p:grpSpPr bwMode="auto">
          <a:xfrm>
            <a:off x="1187450" y="2349500"/>
            <a:ext cx="455613" cy="431800"/>
            <a:chOff x="4740" y="2296"/>
            <a:chExt cx="287" cy="272"/>
          </a:xfrm>
        </p:grpSpPr>
        <p:sp>
          <p:nvSpPr>
            <p:cNvPr id="125959" name="Text Box 25"/>
            <p:cNvSpPr txBox="1">
              <a:spLocks noChangeArrowheads="1"/>
            </p:cNvSpPr>
            <p:nvPr/>
          </p:nvSpPr>
          <p:spPr bwMode="auto">
            <a:xfrm>
              <a:off x="4740" y="2296"/>
              <a:ext cx="23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ㄉㄥ</a:t>
              </a:r>
            </a:p>
          </p:txBody>
        </p:sp>
        <p:pic>
          <p:nvPicPr>
            <p:cNvPr id="125960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" y="2387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0">
              <a:lnSpc>
                <a:spcPct val="120000"/>
              </a:lnSpc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3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二十八吋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此指腳踏車車墊到地面的高度，約七十一公分，一般是大人騎的高度，不適合小孩。</a:t>
            </a: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 eaLnBrk="0">
              <a:lnSpc>
                <a:spcPct val="120000"/>
              </a:lnSpc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4</a:t>
            </a:r>
            <a:r>
              <a:rPr kumimoji="1" lang="zh-TW" altLang="zh-TW" b="1">
                <a:solidFill>
                  <a:srgbClr val="0000FF"/>
                </a:solidFill>
              </a:rPr>
              <a:t>.三角架：</a:t>
            </a:r>
            <a:r>
              <a:rPr kumimoji="1" lang="zh-TW" altLang="zh-TW">
                <a:solidFill>
                  <a:schemeClr val="tx1"/>
                </a:solidFill>
              </a:rPr>
              <a:t>指座墊、踏板與車頭間的三角中空處，身高不足的小孩常將一條腿穿過此處，才能踩到踏板。</a:t>
            </a:r>
          </a:p>
          <a:p>
            <a:pPr marL="355600" indent="-355600" eaLnBrk="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 eaLnBrk="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 eaLnBrk="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2698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5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埤　頭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lang="zh-TW" altLang="en-US">
                <a:solidFill>
                  <a:srgbClr val="000000"/>
                </a:solidFill>
                <a:latin typeface="Calibri" pitchFamily="34" charset="0"/>
              </a:rPr>
              <a:t>地名。埤</a:t>
            </a:r>
            <a:r>
              <a:rPr lang="zh-TW" altLang="zh-TW">
                <a:solidFill>
                  <a:srgbClr val="000000"/>
                </a:solidFill>
                <a:latin typeface="Calibri" pitchFamily="34" charset="0"/>
              </a:rPr>
              <a:t>，灌溉用的蓄水池，多用</a:t>
            </a:r>
            <a:endParaRPr lang="zh-TW" altLang="en-US">
              <a:solidFill>
                <a:srgbClr val="000000"/>
              </a:solidFill>
              <a:latin typeface="Calibri" pitchFamily="34" charset="0"/>
            </a:endParaRPr>
          </a:p>
          <a:p>
            <a:pPr marL="355600" indent="-355600">
              <a:spcBef>
                <a:spcPct val="0"/>
              </a:spcBef>
            </a:pPr>
            <a:r>
              <a:rPr lang="zh-TW" altLang="zh-TW">
                <a:solidFill>
                  <a:srgbClr val="000000"/>
                </a:solidFill>
                <a:latin typeface="Calibri" pitchFamily="34" charset="0"/>
              </a:rPr>
              <a:t>    於地名。</a:t>
            </a: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2800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1187450" y="1052513"/>
            <a:ext cx="454025" cy="431800"/>
            <a:chOff x="5193" y="3702"/>
            <a:chExt cx="286" cy="272"/>
          </a:xfrm>
        </p:grpSpPr>
        <p:sp>
          <p:nvSpPr>
            <p:cNvPr id="128006" name="Text Box 25"/>
            <p:cNvSpPr txBox="1">
              <a:spLocks noChangeArrowheads="1"/>
            </p:cNvSpPr>
            <p:nvPr/>
          </p:nvSpPr>
          <p:spPr bwMode="auto">
            <a:xfrm>
              <a:off x="5193" y="3702"/>
              <a:ext cx="23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ㄆㄧ</a:t>
              </a:r>
            </a:p>
          </p:txBody>
        </p:sp>
        <p:pic>
          <p:nvPicPr>
            <p:cNvPr id="128007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3748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6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歹</a:t>
            </a:r>
            <a:r>
              <a:rPr kumimoji="1" lang="zh-TW" altLang="zh-TW">
                <a:solidFill>
                  <a:schemeClr val="tx1"/>
                </a:solidFill>
              </a:rPr>
              <a:t>：不好。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2902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en-US" altLang="zh-TW" b="1">
                <a:solidFill>
                  <a:srgbClr val="0000FF"/>
                </a:solidFill>
              </a:rPr>
              <a:t>7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店仔人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閩南語，指開店的人。鄉間所謂的</a:t>
            </a:r>
            <a:r>
              <a:rPr kumimoji="1" lang="zh-TW" altLang="zh-TW">
                <a:solidFill>
                  <a:schemeClr val="tx1"/>
                </a:solidFill>
              </a:rPr>
              <a:t>「</a:t>
            </a:r>
            <a:r>
              <a:rPr kumimoji="1" lang="zh-TW" altLang="en-US">
                <a:solidFill>
                  <a:schemeClr val="tx1"/>
                </a:solidFill>
              </a:rPr>
              <a:t>店仔</a:t>
            </a:r>
            <a:r>
              <a:rPr kumimoji="1" lang="zh-TW" altLang="zh-TW">
                <a:solidFill>
                  <a:schemeClr val="tx1"/>
                </a:solidFill>
              </a:rPr>
              <a:t>」</a:t>
            </a:r>
            <a:r>
              <a:rPr kumimoji="1" lang="zh-TW" altLang="en-US">
                <a:solidFill>
                  <a:schemeClr val="tx1"/>
                </a:solidFill>
              </a:rPr>
              <a:t>，大都指賣日常用品的雜貨店</a:t>
            </a:r>
            <a:r>
              <a:rPr kumimoji="1" lang="zh-TW" altLang="zh-TW">
                <a:solidFill>
                  <a:schemeClr val="tx1"/>
                </a:solidFill>
              </a:rPr>
              <a:t>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3005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8</a:t>
            </a:r>
            <a:r>
              <a:rPr kumimoji="1" lang="zh-TW" altLang="zh-TW" b="1">
                <a:solidFill>
                  <a:srgbClr val="0000FF"/>
                </a:solidFill>
              </a:rPr>
              <a:t>.隘</a:t>
            </a:r>
            <a:r>
              <a:rPr kumimoji="1" lang="zh-TW" altLang="en-US" b="1">
                <a:solidFill>
                  <a:srgbClr val="0000FF"/>
                </a:solidFill>
              </a:rPr>
              <a:t>　</a:t>
            </a:r>
            <a:r>
              <a:rPr kumimoji="1" lang="zh-TW" altLang="zh-TW" b="1">
                <a:solidFill>
                  <a:srgbClr val="0000FF"/>
                </a:solidFill>
              </a:rPr>
              <a:t>口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此指狹窄難行的地方。</a:t>
            </a: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3107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77" name="Group 5"/>
          <p:cNvGrpSpPr>
            <a:grpSpLocks/>
          </p:cNvGrpSpPr>
          <p:nvPr/>
        </p:nvGrpSpPr>
        <p:grpSpPr bwMode="auto">
          <a:xfrm>
            <a:off x="1187450" y="1052513"/>
            <a:ext cx="373063" cy="390525"/>
            <a:chOff x="1720" y="1806"/>
            <a:chExt cx="235" cy="246"/>
          </a:xfrm>
        </p:grpSpPr>
        <p:sp>
          <p:nvSpPr>
            <p:cNvPr id="131078" name="Text Box 6"/>
            <p:cNvSpPr txBox="1">
              <a:spLocks noChangeArrowheads="1"/>
            </p:cNvSpPr>
            <p:nvPr/>
          </p:nvSpPr>
          <p:spPr bwMode="auto">
            <a:xfrm>
              <a:off x="1720" y="1870"/>
              <a:ext cx="23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ㄞ</a:t>
              </a:r>
            </a:p>
          </p:txBody>
        </p:sp>
        <p:pic>
          <p:nvPicPr>
            <p:cNvPr id="131079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18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en-US" altLang="zh-TW" b="1">
                <a:solidFill>
                  <a:srgbClr val="0000FF"/>
                </a:solidFill>
              </a:rPr>
              <a:t>9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菅　藁　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指芒草。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3210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Text Box 25"/>
          <p:cNvSpPr txBox="1">
            <a:spLocks noChangeArrowheads="1"/>
          </p:cNvSpPr>
          <p:nvPr/>
        </p:nvSpPr>
        <p:spPr bwMode="auto">
          <a:xfrm>
            <a:off x="1116013" y="1052513"/>
            <a:ext cx="366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zh-TW" altLang="en-US" sz="1200" b="1">
                <a:solidFill>
                  <a:schemeClr val="tx1"/>
                </a:solidFill>
                <a:latin typeface="Franklin Gothic Medium" pitchFamily="34" charset="0"/>
              </a:rPr>
              <a:t>ㄐ一ㄢ</a:t>
            </a:r>
          </a:p>
        </p:txBody>
      </p:sp>
      <p:grpSp>
        <p:nvGrpSpPr>
          <p:cNvPr id="132102" name="Group 11"/>
          <p:cNvGrpSpPr>
            <a:grpSpLocks/>
          </p:cNvGrpSpPr>
          <p:nvPr/>
        </p:nvGrpSpPr>
        <p:grpSpPr bwMode="auto">
          <a:xfrm>
            <a:off x="1979613" y="1052513"/>
            <a:ext cx="454025" cy="431800"/>
            <a:chOff x="1973" y="709"/>
            <a:chExt cx="286" cy="272"/>
          </a:xfrm>
        </p:grpSpPr>
        <p:sp>
          <p:nvSpPr>
            <p:cNvPr id="132103" name="Text Box 9"/>
            <p:cNvSpPr txBox="1">
              <a:spLocks noChangeArrowheads="1"/>
            </p:cNvSpPr>
            <p:nvPr/>
          </p:nvSpPr>
          <p:spPr bwMode="auto">
            <a:xfrm>
              <a:off x="1973" y="709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ㄍㄠ</a:t>
              </a:r>
            </a:p>
          </p:txBody>
        </p:sp>
        <p:pic>
          <p:nvPicPr>
            <p:cNvPr id="132104" name="Picture 8" descr="黑-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754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5288" y="1200150"/>
            <a:ext cx="8280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sz="3200" b="1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青番公的故事：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黃春明早期的小說集，反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映出從農業社會蛻變成工商社會的種種問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題與現象，一共收錄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城仔落車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青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番公的故事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溺死一隻老貓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魚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、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兒子的大玩偶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等十五篇作品。</a:t>
            </a:r>
          </a:p>
        </p:txBody>
      </p:sp>
      <p:pic>
        <p:nvPicPr>
          <p:cNvPr id="3174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0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眠床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閩南語，床鋪。</a:t>
            </a: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3312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1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停車牌子</a:t>
            </a:r>
            <a:r>
              <a:rPr kumimoji="1" lang="zh-TW" altLang="zh-TW">
                <a:solidFill>
                  <a:schemeClr val="tx1"/>
                </a:solidFill>
              </a:rPr>
              <a:t>：閩南語，站牌。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3414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2</a:t>
            </a:r>
            <a:r>
              <a:rPr kumimoji="1" lang="zh-TW" altLang="zh-TW" b="1">
                <a:solidFill>
                  <a:srgbClr val="0000FF"/>
                </a:solidFill>
              </a:rPr>
              <a:t>.街仔</a:t>
            </a:r>
            <a:r>
              <a:rPr kumimoji="1" lang="zh-TW" altLang="zh-TW">
                <a:solidFill>
                  <a:schemeClr val="tx1"/>
                </a:solidFill>
              </a:rPr>
              <a:t>：閩南語，指市鎮熱鬧的街道。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3517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3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我死也得讓他餓死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意謂即使餓死也不會偷</a:t>
            </a:r>
          </a:p>
          <a:p>
            <a:pPr marL="355600" indent="-355600">
              <a:spcBef>
                <a:spcPct val="0"/>
              </a:spcBef>
            </a:pPr>
            <a:r>
              <a:rPr kumimoji="1" lang="zh-TW" altLang="en-US">
                <a:solidFill>
                  <a:schemeClr val="tx1"/>
                </a:solidFill>
              </a:rPr>
              <a:t>　 東西來吃。</a:t>
            </a:r>
          </a:p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4</a:t>
            </a:r>
            <a:r>
              <a:rPr kumimoji="1" lang="zh-TW" altLang="zh-TW">
                <a:solidFill>
                  <a:schemeClr val="tx1"/>
                </a:solidFill>
              </a:rPr>
              <a:t>.</a:t>
            </a:r>
            <a:r>
              <a:rPr kumimoji="1" lang="zh-TW" altLang="zh-TW" b="1">
                <a:solidFill>
                  <a:srgbClr val="0000FF"/>
                </a:solidFill>
              </a:rPr>
              <a:t>搶人的秤　頭</a:t>
            </a:r>
            <a:r>
              <a:rPr kumimoji="1" lang="zh-TW" altLang="zh-TW">
                <a:solidFill>
                  <a:schemeClr val="tx1"/>
                </a:solidFill>
              </a:rPr>
              <a:t>：指秤東西時多報斤兩，占人</a:t>
            </a:r>
            <a:endParaRPr kumimoji="1" lang="zh-TW" altLang="en-US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r>
              <a:rPr kumimoji="1" lang="zh-TW" altLang="zh-TW">
                <a:solidFill>
                  <a:schemeClr val="tx1"/>
                </a:solidFill>
              </a:rPr>
              <a:t>   便宜，意同下句的「加斤加兩」。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3619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2627313" y="2060575"/>
            <a:ext cx="411162" cy="431800"/>
            <a:chOff x="1066" y="1661"/>
            <a:chExt cx="259" cy="272"/>
          </a:xfrm>
        </p:grpSpPr>
        <p:sp>
          <p:nvSpPr>
            <p:cNvPr id="136198" name="Text Box 6"/>
            <p:cNvSpPr txBox="1">
              <a:spLocks noChangeArrowheads="1"/>
            </p:cNvSpPr>
            <p:nvPr/>
          </p:nvSpPr>
          <p:spPr bwMode="auto">
            <a:xfrm>
              <a:off x="1066" y="1661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ㄔㄥ</a:t>
              </a:r>
            </a:p>
          </p:txBody>
        </p:sp>
        <p:pic>
          <p:nvPicPr>
            <p:cNvPr id="136199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1733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5</a:t>
            </a:r>
            <a:r>
              <a:rPr kumimoji="1" lang="zh-TW" altLang="zh-TW" b="1">
                <a:solidFill>
                  <a:srgbClr val="0000FF"/>
                </a:solidFill>
              </a:rPr>
              <a:t>.鹹　草</a:t>
            </a:r>
            <a:r>
              <a:rPr kumimoji="1" lang="zh-TW" altLang="zh-TW">
                <a:solidFill>
                  <a:schemeClr val="tx1"/>
                </a:solidFill>
              </a:rPr>
              <a:t>：即藺</a:t>
            </a:r>
            <a:r>
              <a:rPr kumimoji="1" lang="zh-TW" altLang="en-US">
                <a:solidFill>
                  <a:schemeClr val="tx1"/>
                </a:solidFill>
              </a:rPr>
              <a:t>　</a:t>
            </a:r>
            <a:r>
              <a:rPr kumimoji="1" lang="zh-TW" altLang="zh-TW">
                <a:solidFill>
                  <a:schemeClr val="tx1"/>
                </a:solidFill>
              </a:rPr>
              <a:t>草，早期常用於綁魚、綁粽</a:t>
            </a:r>
            <a:endParaRPr kumimoji="1" lang="zh-TW" altLang="en-US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r>
              <a:rPr kumimoji="1" lang="zh-TW" altLang="zh-TW">
                <a:solidFill>
                  <a:schemeClr val="tx1"/>
                </a:solidFill>
              </a:rPr>
              <a:t>   子，晒乾後可用以編製草蓆。</a:t>
            </a:r>
            <a:endParaRPr kumimoji="1" lang="zh-TW" altLang="en-US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en-US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en-US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13722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21" name="Group 5"/>
          <p:cNvGrpSpPr>
            <a:grpSpLocks/>
          </p:cNvGrpSpPr>
          <p:nvPr/>
        </p:nvGrpSpPr>
        <p:grpSpPr bwMode="auto">
          <a:xfrm>
            <a:off x="3419475" y="1052513"/>
            <a:ext cx="460375" cy="647700"/>
            <a:chOff x="1515" y="1162"/>
            <a:chExt cx="290" cy="408"/>
          </a:xfrm>
        </p:grpSpPr>
        <p:sp>
          <p:nvSpPr>
            <p:cNvPr id="137225" name="Text Box 6"/>
            <p:cNvSpPr txBox="1">
              <a:spLocks noChangeArrowheads="1"/>
            </p:cNvSpPr>
            <p:nvPr/>
          </p:nvSpPr>
          <p:spPr bwMode="auto">
            <a:xfrm>
              <a:off x="1515" y="116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  <a:ea typeface="標楷體" pitchFamily="65" charset="-120"/>
                </a:rPr>
                <a:t>ㄌㄧㄣ</a:t>
              </a:r>
            </a:p>
          </p:txBody>
        </p:sp>
        <p:pic>
          <p:nvPicPr>
            <p:cNvPr id="137226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330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222" name="Group 8"/>
          <p:cNvGrpSpPr>
            <a:grpSpLocks/>
          </p:cNvGrpSpPr>
          <p:nvPr/>
        </p:nvGrpSpPr>
        <p:grpSpPr bwMode="auto">
          <a:xfrm>
            <a:off x="1403350" y="981075"/>
            <a:ext cx="454025" cy="576263"/>
            <a:chOff x="5329" y="2886"/>
            <a:chExt cx="286" cy="363"/>
          </a:xfrm>
        </p:grpSpPr>
        <p:sp>
          <p:nvSpPr>
            <p:cNvPr id="137223" name="Text Box 9"/>
            <p:cNvSpPr txBox="1">
              <a:spLocks noChangeArrowheads="1"/>
            </p:cNvSpPr>
            <p:nvPr/>
          </p:nvSpPr>
          <p:spPr bwMode="auto">
            <a:xfrm>
              <a:off x="5329" y="2886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  <a:ea typeface="標楷體" pitchFamily="65" charset="-120"/>
                </a:rPr>
                <a:t>ㄒㄧㄢ</a:t>
              </a:r>
            </a:p>
          </p:txBody>
        </p:sp>
        <p:pic>
          <p:nvPicPr>
            <p:cNvPr id="137224" name="Picture 7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" y="302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6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哈</a:t>
            </a:r>
            <a:r>
              <a:rPr kumimoji="1" lang="zh-TW" altLang="zh-TW">
                <a:solidFill>
                  <a:schemeClr val="tx1"/>
                </a:solidFill>
              </a:rPr>
              <a:t>：彎。</a:t>
            </a:r>
          </a:p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7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林場的車子</a:t>
            </a:r>
            <a:r>
              <a:rPr kumimoji="1" lang="zh-TW" altLang="zh-TW">
                <a:solidFill>
                  <a:schemeClr val="tx1"/>
                </a:solidFill>
              </a:rPr>
              <a:t>：指國有林場運送木材的車子。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3824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 dirty="0">
                <a:solidFill>
                  <a:srgbClr val="0000FF"/>
                </a:solidFill>
              </a:rPr>
              <a:t>1</a:t>
            </a:r>
            <a:r>
              <a:rPr kumimoji="1" lang="en-US" altLang="zh-TW" b="1" dirty="0">
                <a:solidFill>
                  <a:srgbClr val="0000FF"/>
                </a:solidFill>
              </a:rPr>
              <a:t>8</a:t>
            </a:r>
            <a:r>
              <a:rPr kumimoji="1" lang="zh-TW" altLang="zh-TW" b="1" dirty="0">
                <a:solidFill>
                  <a:srgbClr val="0000FF"/>
                </a:solidFill>
              </a:rPr>
              <a:t>.懊　喪　</a:t>
            </a:r>
            <a:r>
              <a:rPr kumimoji="1" lang="zh-TW" altLang="zh-TW" dirty="0">
                <a:solidFill>
                  <a:schemeClr val="tx1"/>
                </a:solidFill>
              </a:rPr>
              <a:t>：懊惱沮喪。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 dirty="0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 dirty="0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 dirty="0">
              <a:solidFill>
                <a:schemeClr val="tx1"/>
              </a:solidFill>
            </a:endParaRPr>
          </a:p>
        </p:txBody>
      </p:sp>
      <p:pic>
        <p:nvPicPr>
          <p:cNvPr id="13926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1366043" y="1125538"/>
            <a:ext cx="441325" cy="357187"/>
            <a:chOff x="3887" y="783"/>
            <a:chExt cx="278" cy="225"/>
          </a:xfrm>
        </p:grpSpPr>
        <p:sp>
          <p:nvSpPr>
            <p:cNvPr id="139273" name="Text Box 6"/>
            <p:cNvSpPr txBox="1">
              <a:spLocks noChangeArrowheads="1"/>
            </p:cNvSpPr>
            <p:nvPr/>
          </p:nvSpPr>
          <p:spPr bwMode="auto">
            <a:xfrm>
              <a:off x="3887" y="827"/>
              <a:ext cx="23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ㄠ</a:t>
              </a:r>
            </a:p>
          </p:txBody>
        </p:sp>
        <p:pic>
          <p:nvPicPr>
            <p:cNvPr id="139274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783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270" name="Group 8"/>
          <p:cNvGrpSpPr>
            <a:grpSpLocks/>
          </p:cNvGrpSpPr>
          <p:nvPr/>
        </p:nvGrpSpPr>
        <p:grpSpPr bwMode="auto">
          <a:xfrm>
            <a:off x="2195513" y="1052513"/>
            <a:ext cx="447675" cy="431800"/>
            <a:chOff x="3878" y="1026"/>
            <a:chExt cx="282" cy="272"/>
          </a:xfrm>
        </p:grpSpPr>
        <p:pic>
          <p:nvPicPr>
            <p:cNvPr id="139271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" y="109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72" name="Text Box 10"/>
            <p:cNvSpPr txBox="1">
              <a:spLocks noChangeArrowheads="1"/>
            </p:cNvSpPr>
            <p:nvPr/>
          </p:nvSpPr>
          <p:spPr bwMode="auto">
            <a:xfrm>
              <a:off x="3878" y="1026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ㄙㄤ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1</a:t>
            </a:r>
            <a:r>
              <a:rPr kumimoji="1" lang="en-US" altLang="zh-TW" b="1">
                <a:solidFill>
                  <a:srgbClr val="0000FF"/>
                </a:solidFill>
              </a:rPr>
              <a:t>9</a:t>
            </a:r>
            <a:r>
              <a:rPr kumimoji="1" lang="zh-TW" altLang="zh-TW" b="1">
                <a:solidFill>
                  <a:srgbClr val="0000FF"/>
                </a:solidFill>
              </a:rPr>
              <a:t>.竹青</a:t>
            </a:r>
            <a:r>
              <a:rPr kumimoji="1" lang="zh-TW" altLang="zh-TW">
                <a:solidFill>
                  <a:schemeClr val="tx1"/>
                </a:solidFill>
              </a:rPr>
              <a:t>：將竹子削成留有青綠色表皮的薄竹</a:t>
            </a:r>
            <a:endParaRPr kumimoji="1" lang="zh-TW" altLang="en-US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r>
              <a:rPr kumimoji="1" lang="zh-TW" altLang="zh-TW">
                <a:solidFill>
                  <a:schemeClr val="tx1"/>
                </a:solidFill>
              </a:rPr>
              <a:t>   片，可用以編製竹簍、竹籃等。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4029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zh-TW" altLang="en-US" b="1">
                <a:solidFill>
                  <a:srgbClr val="0000FF"/>
                </a:solidFill>
              </a:rPr>
              <a:t>2</a:t>
            </a:r>
            <a:r>
              <a:rPr kumimoji="1" lang="en-US" altLang="zh-TW" b="1">
                <a:solidFill>
                  <a:srgbClr val="0000FF"/>
                </a:solidFill>
              </a:rPr>
              <a:t>0</a:t>
            </a:r>
            <a:r>
              <a:rPr kumimoji="1" lang="zh-TW" altLang="zh-TW" b="1">
                <a:solidFill>
                  <a:srgbClr val="0000FF"/>
                </a:solidFill>
              </a:rPr>
              <a:t>.抽噎　</a:t>
            </a:r>
            <a:r>
              <a:rPr kumimoji="1" lang="zh-TW" altLang="zh-TW">
                <a:solidFill>
                  <a:schemeClr val="tx1"/>
                </a:solidFill>
              </a:rPr>
              <a:t>：哭泣時一吸一頓的樣子。</a:t>
            </a: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4131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Text Box 25"/>
          <p:cNvSpPr txBox="1">
            <a:spLocks noChangeArrowheads="1"/>
          </p:cNvSpPr>
          <p:nvPr/>
        </p:nvSpPr>
        <p:spPr bwMode="auto">
          <a:xfrm>
            <a:off x="1763713" y="1125538"/>
            <a:ext cx="3667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r>
              <a:rPr lang="zh-TW" altLang="en-US" sz="1200" b="1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ㄧㄝ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en-US" altLang="zh-TW" b="1">
                <a:solidFill>
                  <a:srgbClr val="0000FF"/>
                </a:solidFill>
              </a:rPr>
              <a:t>21</a:t>
            </a:r>
            <a:r>
              <a:rPr kumimoji="1" lang="zh-TW" altLang="zh-TW" b="1">
                <a:solidFill>
                  <a:srgbClr val="0000FF"/>
                </a:solidFill>
              </a:rPr>
              <a:t>.</a:t>
            </a:r>
            <a:r>
              <a:rPr kumimoji="1" lang="zh-TW" altLang="en-US" b="1">
                <a:solidFill>
                  <a:srgbClr val="0000FF"/>
                </a:solidFill>
              </a:rPr>
              <a:t>摜　</a:t>
            </a:r>
            <a:r>
              <a:rPr kumimoji="1" lang="zh-TW" altLang="zh-TW">
                <a:solidFill>
                  <a:schemeClr val="tx1"/>
                </a:solidFill>
              </a:rPr>
              <a:t>：</a:t>
            </a:r>
            <a:r>
              <a:rPr kumimoji="1" lang="zh-TW" altLang="en-US">
                <a:solidFill>
                  <a:schemeClr val="tx1"/>
                </a:solidFill>
              </a:rPr>
              <a:t>摔。</a:t>
            </a:r>
          </a:p>
          <a:p>
            <a:pPr marL="355600" indent="-355600">
              <a:spcBef>
                <a:spcPct val="0"/>
              </a:spcBef>
            </a:pPr>
            <a:r>
              <a:rPr kumimoji="1" lang="en-US" altLang="zh-TW" b="1">
                <a:solidFill>
                  <a:srgbClr val="0000FF"/>
                </a:solidFill>
              </a:rPr>
              <a:t>22</a:t>
            </a:r>
            <a:r>
              <a:rPr kumimoji="1" lang="zh-TW" altLang="zh-TW" b="1">
                <a:solidFill>
                  <a:srgbClr val="0000FF"/>
                </a:solidFill>
              </a:rPr>
              <a:t>.哞　哞</a:t>
            </a:r>
            <a:r>
              <a:rPr kumimoji="1" lang="zh-TW" altLang="zh-TW">
                <a:solidFill>
                  <a:schemeClr val="tx1"/>
                </a:solidFill>
              </a:rPr>
              <a:t>：牛叫聲。</a:t>
            </a:r>
            <a:endParaRPr kumimoji="1" lang="zh-TW" altLang="en-US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r>
              <a:rPr kumimoji="1" lang="en-US" altLang="zh-TW" b="1">
                <a:solidFill>
                  <a:srgbClr val="0000FF"/>
                </a:solidFill>
              </a:rPr>
              <a:t>23</a:t>
            </a:r>
            <a:r>
              <a:rPr kumimoji="1" lang="zh-TW" altLang="zh-TW" b="1">
                <a:solidFill>
                  <a:srgbClr val="0000FF"/>
                </a:solidFill>
              </a:rPr>
              <a:t>.挨了一記：</a:t>
            </a:r>
            <a:r>
              <a:rPr kumimoji="1" lang="zh-TW" altLang="zh-TW">
                <a:solidFill>
                  <a:schemeClr val="tx1"/>
                </a:solidFill>
              </a:rPr>
              <a:t>被打了一下。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4234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2341" name="Group 5"/>
          <p:cNvGrpSpPr>
            <a:grpSpLocks/>
          </p:cNvGrpSpPr>
          <p:nvPr/>
        </p:nvGrpSpPr>
        <p:grpSpPr bwMode="auto">
          <a:xfrm>
            <a:off x="1403350" y="1052513"/>
            <a:ext cx="452438" cy="576262"/>
            <a:chOff x="4877" y="3158"/>
            <a:chExt cx="285" cy="363"/>
          </a:xfrm>
        </p:grpSpPr>
        <p:sp>
          <p:nvSpPr>
            <p:cNvPr id="142345" name="Text Box 25"/>
            <p:cNvSpPr txBox="1">
              <a:spLocks noChangeArrowheads="1"/>
            </p:cNvSpPr>
            <p:nvPr/>
          </p:nvSpPr>
          <p:spPr bwMode="auto">
            <a:xfrm>
              <a:off x="4877" y="3158"/>
              <a:ext cx="23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  <a:ea typeface="標楷體" pitchFamily="65" charset="-120"/>
                </a:rPr>
                <a:t>ㄍㄨㄢ</a:t>
              </a:r>
            </a:p>
          </p:txBody>
        </p:sp>
        <p:pic>
          <p:nvPicPr>
            <p:cNvPr id="142346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339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2342" name="Group 8"/>
          <p:cNvGrpSpPr>
            <a:grpSpLocks/>
          </p:cNvGrpSpPr>
          <p:nvPr/>
        </p:nvGrpSpPr>
        <p:grpSpPr bwMode="auto">
          <a:xfrm>
            <a:off x="1403350" y="1557338"/>
            <a:ext cx="452438" cy="431800"/>
            <a:chOff x="5058" y="2614"/>
            <a:chExt cx="285" cy="272"/>
          </a:xfrm>
        </p:grpSpPr>
        <p:sp>
          <p:nvSpPr>
            <p:cNvPr id="142343" name="Text Box 25"/>
            <p:cNvSpPr txBox="1">
              <a:spLocks noChangeArrowheads="1"/>
            </p:cNvSpPr>
            <p:nvPr/>
          </p:nvSpPr>
          <p:spPr bwMode="auto">
            <a:xfrm>
              <a:off x="5058" y="2614"/>
              <a:ext cx="23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  <a:ea typeface="標楷體" pitchFamily="65" charset="-120"/>
                </a:rPr>
                <a:t>ㄇㄡ</a:t>
              </a:r>
            </a:p>
          </p:txBody>
        </p:sp>
        <p:pic>
          <p:nvPicPr>
            <p:cNvPr id="142344" name="Picture 7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2659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50825" y="895350"/>
            <a:ext cx="8713788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民國五十七年間，黃春明在臺北圓環附近租　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屋賣便當。有一次回羅東發現市場的里肌肉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比臺北便宜，於是買了六斤多里肌肉，騎機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車經由北宜公路北上。到了臺北才發現整條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肉都掉了，留在後座的只剩姑婆葉的空包。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心痛之餘，頓得靈感寫了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魚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，故事中男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孩阿蒼的鰹魚就是用姑婆葉包好，掛在腳踏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車上掉的。（取材自黃春明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姑婆葉的日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子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pic>
        <p:nvPicPr>
          <p:cNvPr id="32771" name="Picture 7" descr="分頁底圖-補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下ICON-回題解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en-US" altLang="zh-TW" b="1">
                <a:solidFill>
                  <a:srgbClr val="0000FF"/>
                </a:solidFill>
              </a:rPr>
              <a:t>24</a:t>
            </a:r>
            <a:r>
              <a:rPr kumimoji="1" lang="zh-TW" altLang="zh-TW" b="1">
                <a:solidFill>
                  <a:srgbClr val="0000FF"/>
                </a:solidFill>
              </a:rPr>
              <a:t>.坎　</a:t>
            </a:r>
            <a:r>
              <a:rPr kumimoji="1" lang="zh-TW" altLang="zh-TW">
                <a:solidFill>
                  <a:schemeClr val="tx1"/>
                </a:solidFill>
              </a:rPr>
              <a:t>：坑洞。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4336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1331913" y="1125538"/>
            <a:ext cx="454025" cy="431800"/>
            <a:chOff x="5103" y="2750"/>
            <a:chExt cx="286" cy="272"/>
          </a:xfrm>
        </p:grpSpPr>
        <p:sp>
          <p:nvSpPr>
            <p:cNvPr id="143366" name="Text Box 6"/>
            <p:cNvSpPr txBox="1">
              <a:spLocks noChangeArrowheads="1"/>
            </p:cNvSpPr>
            <p:nvPr/>
          </p:nvSpPr>
          <p:spPr bwMode="auto">
            <a:xfrm>
              <a:off x="5103" y="2750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  <a:ea typeface="標楷體" pitchFamily="65" charset="-120"/>
                </a:rPr>
                <a:t>ㄎㄢ</a:t>
              </a:r>
            </a:p>
          </p:txBody>
        </p:sp>
        <p:pic>
          <p:nvPicPr>
            <p:cNvPr id="143367" name="Picture 8" descr="黑-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2795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en-US" altLang="zh-TW" b="1">
                <a:solidFill>
                  <a:srgbClr val="0000FF"/>
                </a:solidFill>
              </a:rPr>
              <a:t>25</a:t>
            </a:r>
            <a:r>
              <a:rPr kumimoji="1" lang="zh-TW" altLang="zh-TW" b="1">
                <a:solidFill>
                  <a:srgbClr val="0000FF"/>
                </a:solidFill>
              </a:rPr>
              <a:t>.嘶著嗓門</a:t>
            </a:r>
            <a:r>
              <a:rPr kumimoji="1" lang="zh-TW" altLang="zh-TW">
                <a:solidFill>
                  <a:schemeClr val="tx1"/>
                </a:solidFill>
              </a:rPr>
              <a:t>：使盡力氣喊叫。嘶，用力喊叫。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4438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ct val="0"/>
              </a:spcBef>
            </a:pPr>
            <a:r>
              <a:rPr kumimoji="1" lang="en-US" altLang="zh-TW" b="1">
                <a:solidFill>
                  <a:srgbClr val="0000FF"/>
                </a:solidFill>
              </a:rPr>
              <a:t>26</a:t>
            </a:r>
            <a:r>
              <a:rPr kumimoji="1" lang="zh-TW" altLang="zh-TW" b="1">
                <a:solidFill>
                  <a:srgbClr val="0000FF"/>
                </a:solidFill>
              </a:rPr>
              <a:t>.愣　了一愣</a:t>
            </a:r>
            <a:r>
              <a:rPr kumimoji="1" lang="zh-TW" altLang="zh-TW">
                <a:solidFill>
                  <a:schemeClr val="tx1"/>
                </a:solidFill>
              </a:rPr>
              <a:t>：呆了一下。愣，發呆。</a:t>
            </a: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ct val="0"/>
              </a:spcBef>
            </a:pPr>
            <a:endParaRPr kumimoji="1" lang="zh-TW" altLang="zh-TW">
              <a:solidFill>
                <a:schemeClr val="tx1"/>
              </a:solidFill>
            </a:endParaRPr>
          </a:p>
          <a:p>
            <a:pPr marL="355600" indent="-355600">
              <a:spcBef>
                <a:spcPts val="600"/>
              </a:spcBef>
            </a:pPr>
            <a:endParaRPr kumimoji="1" lang="zh-TW" altLang="zh-TW">
              <a:solidFill>
                <a:schemeClr val="tx1"/>
              </a:solidFill>
            </a:endParaRPr>
          </a:p>
        </p:txBody>
      </p:sp>
      <p:pic>
        <p:nvPicPr>
          <p:cNvPr id="14541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13" name="Group 5"/>
          <p:cNvGrpSpPr>
            <a:grpSpLocks/>
          </p:cNvGrpSpPr>
          <p:nvPr/>
        </p:nvGrpSpPr>
        <p:grpSpPr bwMode="auto">
          <a:xfrm>
            <a:off x="1403350" y="1125538"/>
            <a:ext cx="454025" cy="431800"/>
            <a:chOff x="4876" y="2840"/>
            <a:chExt cx="286" cy="272"/>
          </a:xfrm>
        </p:grpSpPr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4876" y="2840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  <a:ea typeface="標楷體" pitchFamily="65" charset="-120"/>
                </a:rPr>
                <a:t>ㄌㄥ</a:t>
              </a:r>
            </a:p>
          </p:txBody>
        </p:sp>
        <p:pic>
          <p:nvPicPr>
            <p:cNvPr id="145415" name="Picture 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931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31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055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32339"/>
              </p:ext>
            </p:extLst>
          </p:nvPr>
        </p:nvGraphicFramePr>
        <p:xfrm>
          <a:off x="611188" y="1341438"/>
          <a:ext cx="7823200" cy="358616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4699000"/>
                <a:gridCol w="1854200"/>
              </a:tblGrid>
              <a:tr h="579191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1008124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鰹</a:t>
                      </a:r>
                    </a:p>
                  </a:txBody>
                  <a:tcPr marL="90000" marR="90000" marT="46806" marB="468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ㄐ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ㄢ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魚類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鰹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魚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722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鏗</a:t>
                      </a:r>
                    </a:p>
                  </a:txBody>
                  <a:tcPr marL="90000" marR="90000" marT="46806" marB="468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ㄎ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ㄥ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形容彈擊金屬瓦石的聲音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鏗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鏘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24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慳</a:t>
                      </a:r>
                    </a:p>
                  </a:txBody>
                  <a:tcPr marL="90000" marR="90000" marT="46806" marB="468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ㄑ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ㄢ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欠缺、缺少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緣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慳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一面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6462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9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553789"/>
              </p:ext>
            </p:extLst>
          </p:nvPr>
        </p:nvGraphicFramePr>
        <p:xfrm>
          <a:off x="611188" y="1196975"/>
          <a:ext cx="7921625" cy="4775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2359025"/>
                <a:gridCol w="4292600"/>
              </a:tblGrid>
              <a:tr h="57914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989052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蹬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ㄉ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ㄥ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踩、踏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蹬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著一部舊腳踏車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002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瞪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ㄉ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ㄥ</a:t>
                      </a: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睜大眼睛直視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瞪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眼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002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凳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ㄉ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ㄥ</a:t>
                      </a: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無靠背的坐具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板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凳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002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澄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ㄔ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ㄥ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水靜止而清澈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澄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澈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90" name="Picture 86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1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2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3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26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4" name="Picture 43" descr="D:\City\公事\THE PEOPLE\10202\102-PPT-II修訂\注音ICON\黑-二聲-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292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95" name="圖片 6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0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32239"/>
              </p:ext>
            </p:extLst>
          </p:nvPr>
        </p:nvGraphicFramePr>
        <p:xfrm>
          <a:off x="611188" y="1341438"/>
          <a:ext cx="7921625" cy="2559051"/>
        </p:xfrm>
        <a:graphic>
          <a:graphicData uri="http://schemas.openxmlformats.org/drawingml/2006/table">
            <a:tbl>
              <a:tblPr/>
              <a:tblGrid>
                <a:gridCol w="635000"/>
                <a:gridCol w="804862"/>
                <a:gridCol w="2881313"/>
                <a:gridCol w="3600450"/>
              </a:tblGrid>
              <a:tr h="579192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989136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芋</a:t>
                      </a:r>
                    </a:p>
                  </a:txBody>
                  <a:tcPr marL="90000" marR="90000" marT="46806" marB="468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ㄩ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植物名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海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芋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72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竽</a:t>
                      </a:r>
                    </a:p>
                  </a:txBody>
                  <a:tcPr marL="90000" marR="90000" marT="46806" marB="468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ㄩ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樂器名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濫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竽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充數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8504" name="Picture 67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5" name="Picture 43" descr="D:\City\公事\THE PEOPLE\10202\102-PPT-II修訂\注音ICON\黑-二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1416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6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1336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7" name="圖片 6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11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211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30500"/>
              </p:ext>
            </p:extLst>
          </p:nvPr>
        </p:nvGraphicFramePr>
        <p:xfrm>
          <a:off x="359569" y="762487"/>
          <a:ext cx="8424862" cy="4392615"/>
        </p:xfrm>
        <a:graphic>
          <a:graphicData uri="http://schemas.openxmlformats.org/drawingml/2006/table">
            <a:tbl>
              <a:tblPr/>
              <a:tblGrid>
                <a:gridCol w="554037"/>
                <a:gridCol w="792163"/>
                <a:gridCol w="4638675"/>
                <a:gridCol w="2439987"/>
              </a:tblGrid>
              <a:tr h="49371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738188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埤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ㄆ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灌溉用的蓄水池，多用於地名</a:t>
                      </a:r>
                      <a:endParaRPr kumimoji="1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埤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頭鄉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脾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ㄆ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內臟之一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脾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臟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 rowSpan="2"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裨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ㄆ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小的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裨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海紀遊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》</a:t>
                      </a:r>
                      <a:endParaRPr kumimoji="1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ㄅ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ㄧ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增加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、幫助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裨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益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睥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ㄅ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ㄧ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斜著眼睛看人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，表示傲然輕視或不服氣的意思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睥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睨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9544" name="Picture 43" descr="D:\City\公事\THE PEOPLE\10202\102-PPT-II修訂\注音ICON\黑-二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35" y="2204864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45" name="Picture 43" descr="D:\City\公事\THE PEOPLE\10202\102-PPT-II修訂\注音ICON\黑-二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2" y="1484784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46" name="Picture 43" descr="D:\City\公事\THE PEOPLE\10202\102-PPT-II修訂\注音ICON\黑-二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3" y="2889101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47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1" y="378904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48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61707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6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11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8855" name="Group 8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9128792"/>
              </p:ext>
            </p:extLst>
          </p:nvPr>
        </p:nvGraphicFramePr>
        <p:xfrm>
          <a:off x="395288" y="1341438"/>
          <a:ext cx="8497887" cy="3959226"/>
        </p:xfrm>
        <a:graphic>
          <a:graphicData uri="http://schemas.openxmlformats.org/drawingml/2006/table">
            <a:tbl>
              <a:tblPr/>
              <a:tblGrid>
                <a:gridCol w="558800"/>
                <a:gridCol w="798512"/>
                <a:gridCol w="4678363"/>
                <a:gridCol w="2462212"/>
              </a:tblGrid>
              <a:tr h="534988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79851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婢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ㄅ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舊稱供使喚的丫頭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婢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女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捭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ㄅ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ㄞ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捭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闔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稗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ㄅ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ㄞ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卑賤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、微小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稗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官野史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2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碑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ㄅ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ㄟ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刻上文字或圖案的石塊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，豎立起來做為標誌，或紀念之用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界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碑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0564" name="Picture 83" descr="黑-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5" name="Picture 85" descr="黑-三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24175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6" name="Picture 86" descr="黑-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89363"/>
            <a:ext cx="2682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66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6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07795"/>
              </p:ext>
            </p:extLst>
          </p:nvPr>
        </p:nvGraphicFramePr>
        <p:xfrm>
          <a:off x="404813" y="1125538"/>
          <a:ext cx="8270875" cy="345287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3154362"/>
                <a:gridCol w="3846513"/>
              </a:tblGrid>
              <a:tr h="579109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81269">
                <a:tc rowSpan="2"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菅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ㄐ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ㄧ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ㄢ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植物名</a:t>
                      </a:r>
                      <a:endParaRPr kumimoji="1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菅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芒花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2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比喻輕賤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草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菅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人命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980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ㄍ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ㄨ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ㄢ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竹管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管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窺蠡測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186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綰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ㄨ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ㄢ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盤結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綰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髮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1585" name="Picture 74" descr="黑-三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767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6" name="Picture 75" descr="黑-三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75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68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98785"/>
              </p:ext>
            </p:extLst>
          </p:nvPr>
        </p:nvGraphicFramePr>
        <p:xfrm>
          <a:off x="404813" y="1125538"/>
          <a:ext cx="8270875" cy="375767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4337050"/>
                <a:gridCol w="2663825"/>
              </a:tblGrid>
              <a:tr h="579110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1068941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皺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ㄓ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ㄡ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臉上或皮膚因鬆弛而有摺紋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皺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紋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187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縐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ㄓ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ㄡ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有皺紋的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縐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紗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187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鄒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ㄗ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ㄡ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姓氏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鄒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先生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187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謅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ㄗ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ㄡ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胡說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滿口胡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謅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2611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2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972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61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zh-TW" altLang="en-US" sz="6600" b="1">
                <a:solidFill>
                  <a:schemeClr val="tx1"/>
                </a:solidFill>
                <a:latin typeface="Arial" pitchFamily="34" charset="0"/>
              </a:rPr>
              <a:t>二、作者介紹</a:t>
            </a:r>
          </a:p>
        </p:txBody>
      </p:sp>
      <p:pic>
        <p:nvPicPr>
          <p:cNvPr id="33795" name="Picture 11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6000" b="1">
                <a:latin typeface="標楷體" pitchFamily="65" charset="-120"/>
                <a:ea typeface="標楷體" pitchFamily="65" charset="-120"/>
              </a:rPr>
              <a:t>四、結構表</a:t>
            </a:r>
          </a:p>
        </p:txBody>
      </p:sp>
      <p:pic>
        <p:nvPicPr>
          <p:cNvPr id="15360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851275" y="1531938"/>
            <a:ext cx="424973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阿公要阿蒼下次返鄉時，買回一條魚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透露在師傅家受虐的事實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阿公回憶以往買魚受騙的經驗，透露對吃魚的渴望</a:t>
            </a:r>
          </a:p>
        </p:txBody>
      </p:sp>
      <p:sp>
        <p:nvSpPr>
          <p:cNvPr id="154627" name="Text Box 44"/>
          <p:cNvSpPr txBox="1">
            <a:spLocks noChangeArrowheads="1"/>
          </p:cNvSpPr>
          <p:nvPr/>
        </p:nvSpPr>
        <p:spPr bwMode="auto">
          <a:xfrm>
            <a:off x="142875" y="2127250"/>
            <a:ext cx="3571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400" b="1">
                <a:latin typeface="Arial" pitchFamily="34" charset="0"/>
                <a:ea typeface="標楷體" pitchFamily="65" charset="-120"/>
              </a:rPr>
              <a:t>魚</a:t>
            </a:r>
            <a:r>
              <a:rPr kumimoji="1" lang="zh-TW" altLang="en-US" sz="2400">
                <a:latin typeface="Arial" pitchFamily="34" charset="0"/>
                <a:ea typeface="標楷體" pitchFamily="65" charset="-120"/>
              </a:rPr>
              <a:t>  </a:t>
            </a:r>
          </a:p>
        </p:txBody>
      </p:sp>
      <p:grpSp>
        <p:nvGrpSpPr>
          <p:cNvPr id="154628" name="Group 6"/>
          <p:cNvGrpSpPr>
            <a:grpSpLocks/>
          </p:cNvGrpSpPr>
          <p:nvPr/>
        </p:nvGrpSpPr>
        <p:grpSpPr bwMode="auto">
          <a:xfrm>
            <a:off x="1692275" y="4249738"/>
            <a:ext cx="447675" cy="950912"/>
            <a:chOff x="5742" y="4320"/>
            <a:chExt cx="396" cy="386"/>
          </a:xfrm>
        </p:grpSpPr>
        <p:sp>
          <p:nvSpPr>
            <p:cNvPr id="154652" name="Line 7"/>
            <p:cNvSpPr>
              <a:spLocks noChangeShapeType="1"/>
            </p:cNvSpPr>
            <p:nvPr/>
          </p:nvSpPr>
          <p:spPr bwMode="auto">
            <a:xfrm>
              <a:off x="5940" y="4320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53" name="Line 8"/>
            <p:cNvSpPr>
              <a:spLocks noChangeShapeType="1"/>
            </p:cNvSpPr>
            <p:nvPr/>
          </p:nvSpPr>
          <p:spPr bwMode="auto">
            <a:xfrm>
              <a:off x="5940" y="4706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54" name="Line 9"/>
            <p:cNvSpPr>
              <a:spLocks noChangeShapeType="1"/>
            </p:cNvSpPr>
            <p:nvPr/>
          </p:nvSpPr>
          <p:spPr bwMode="auto">
            <a:xfrm>
              <a:off x="5940" y="4320"/>
              <a:ext cx="0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55" name="Line 10"/>
            <p:cNvSpPr>
              <a:spLocks noChangeShapeType="1"/>
            </p:cNvSpPr>
            <p:nvPr/>
          </p:nvSpPr>
          <p:spPr bwMode="auto">
            <a:xfrm>
              <a:off x="5742" y="4500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629" name="Group 9"/>
          <p:cNvGrpSpPr>
            <a:grpSpLocks/>
          </p:cNvGrpSpPr>
          <p:nvPr/>
        </p:nvGrpSpPr>
        <p:grpSpPr bwMode="auto">
          <a:xfrm>
            <a:off x="544513" y="1028700"/>
            <a:ext cx="355600" cy="3406775"/>
            <a:chOff x="343" y="890"/>
            <a:chExt cx="224" cy="2448"/>
          </a:xfrm>
        </p:grpSpPr>
        <p:sp>
          <p:nvSpPr>
            <p:cNvPr id="154647" name="Line 16"/>
            <p:cNvSpPr>
              <a:spLocks noChangeShapeType="1"/>
            </p:cNvSpPr>
            <p:nvPr/>
          </p:nvSpPr>
          <p:spPr bwMode="auto">
            <a:xfrm>
              <a:off x="431" y="1840"/>
              <a:ext cx="1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48" name="Line 7"/>
            <p:cNvSpPr>
              <a:spLocks noChangeShapeType="1"/>
            </p:cNvSpPr>
            <p:nvPr/>
          </p:nvSpPr>
          <p:spPr bwMode="auto">
            <a:xfrm>
              <a:off x="455" y="890"/>
              <a:ext cx="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49" name="Line 8"/>
            <p:cNvSpPr>
              <a:spLocks noChangeShapeType="1"/>
            </p:cNvSpPr>
            <p:nvPr/>
          </p:nvSpPr>
          <p:spPr bwMode="auto">
            <a:xfrm>
              <a:off x="455" y="3338"/>
              <a:ext cx="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50" name="Line 9"/>
            <p:cNvSpPr>
              <a:spLocks noChangeShapeType="1"/>
            </p:cNvSpPr>
            <p:nvPr/>
          </p:nvSpPr>
          <p:spPr bwMode="auto">
            <a:xfrm>
              <a:off x="455" y="890"/>
              <a:ext cx="0" cy="2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51" name="Line 10"/>
            <p:cNvSpPr>
              <a:spLocks noChangeShapeType="1"/>
            </p:cNvSpPr>
            <p:nvPr/>
          </p:nvSpPr>
          <p:spPr bwMode="auto">
            <a:xfrm>
              <a:off x="343" y="1840"/>
              <a:ext cx="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4630" name="Line 46"/>
          <p:cNvSpPr>
            <a:spLocks noChangeShapeType="1"/>
          </p:cNvSpPr>
          <p:nvPr/>
        </p:nvSpPr>
        <p:spPr bwMode="auto">
          <a:xfrm>
            <a:off x="3644900" y="180181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631" name="Line 47"/>
          <p:cNvSpPr>
            <a:spLocks noChangeShapeType="1"/>
          </p:cNvSpPr>
          <p:nvPr/>
        </p:nvSpPr>
        <p:spPr bwMode="auto">
          <a:xfrm>
            <a:off x="3648075" y="3211513"/>
            <a:ext cx="128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632" name="Line 48"/>
          <p:cNvSpPr>
            <a:spLocks noChangeShapeType="1"/>
          </p:cNvSpPr>
          <p:nvPr/>
        </p:nvSpPr>
        <p:spPr bwMode="auto">
          <a:xfrm>
            <a:off x="3644900" y="1801813"/>
            <a:ext cx="0" cy="140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633" name="Line 49"/>
          <p:cNvSpPr>
            <a:spLocks noChangeShapeType="1"/>
          </p:cNvSpPr>
          <p:nvPr/>
        </p:nvSpPr>
        <p:spPr bwMode="auto">
          <a:xfrm>
            <a:off x="3503613" y="2546350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634" name="Text Box 22"/>
          <p:cNvSpPr txBox="1">
            <a:spLocks noChangeArrowheads="1"/>
          </p:cNvSpPr>
          <p:nvPr/>
        </p:nvSpPr>
        <p:spPr bwMode="auto">
          <a:xfrm>
            <a:off x="971550" y="765175"/>
            <a:ext cx="7200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TW" altLang="en-US" sz="2200" b="1">
                <a:latin typeface="Arial" pitchFamily="34" charset="0"/>
                <a:ea typeface="標楷體" pitchFamily="65" charset="-120"/>
              </a:rPr>
              <a:t>阿蒼買魚，喜悅返鄉</a:t>
            </a:r>
            <a:r>
              <a:rPr kumimoji="1" lang="en-US" altLang="zh-TW" sz="2200" b="1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1" lang="zh-TW" altLang="en-US" sz="2200" b="1">
                <a:latin typeface="Arial" pitchFamily="34" charset="0"/>
                <a:ea typeface="標楷體" pitchFamily="65" charset="-120"/>
              </a:rPr>
              <a:t>在城裡當學徒的阿蒼，為渴望吃魚 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TW" altLang="en-US" sz="2200" b="1">
                <a:latin typeface="Arial" pitchFamily="34" charset="0"/>
                <a:ea typeface="標楷體" pitchFamily="65" charset="-120"/>
              </a:rPr>
              <a:t>                                    的阿公買回一條魚</a:t>
            </a:r>
            <a:endParaRPr kumimoji="1" lang="en-US" altLang="zh-TW" sz="2200" b="1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54635" name="Text Box 22"/>
          <p:cNvSpPr txBox="1">
            <a:spLocks noChangeArrowheads="1"/>
          </p:cNvSpPr>
          <p:nvPr/>
        </p:nvSpPr>
        <p:spPr bwMode="auto">
          <a:xfrm>
            <a:off x="971550" y="1965325"/>
            <a:ext cx="28082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zh-TW" altLang="en-US" sz="2200" b="1">
                <a:latin typeface="Arial" pitchFamily="34" charset="0"/>
                <a:ea typeface="標楷體" pitchFamily="65" charset="-120"/>
              </a:rPr>
              <a:t>阿蒼回憶上次返鄉後</a:t>
            </a:r>
            <a:endParaRPr kumimoji="1" lang="en-US" altLang="zh-TW" sz="2200" b="1">
              <a:latin typeface="Arial" pitchFamily="34" charset="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zh-TW" altLang="en-US" sz="2200" b="1">
                <a:latin typeface="Arial" pitchFamily="34" charset="0"/>
                <a:ea typeface="標楷體" pitchFamily="65" charset="-120"/>
              </a:rPr>
              <a:t>，阿公送他搭車的情</a:t>
            </a:r>
            <a:endParaRPr kumimoji="1" lang="en-US" altLang="zh-TW" sz="2200" b="1">
              <a:latin typeface="Arial" pitchFamily="34" charset="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zh-TW" altLang="en-US" sz="2200" b="1">
                <a:latin typeface="Arial" pitchFamily="34" charset="0"/>
                <a:ea typeface="標楷體" pitchFamily="65" charset="-120"/>
              </a:rPr>
              <a:t>景</a:t>
            </a:r>
            <a:endParaRPr kumimoji="1" lang="en-US" altLang="zh-TW" sz="2200" b="1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54636" name="Text Box 22"/>
          <p:cNvSpPr txBox="1">
            <a:spLocks noChangeArrowheads="1"/>
          </p:cNvSpPr>
          <p:nvPr/>
        </p:nvSpPr>
        <p:spPr bwMode="auto">
          <a:xfrm>
            <a:off x="2363788" y="3902075"/>
            <a:ext cx="59340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發現失魚</a:t>
            </a:r>
            <a:r>
              <a:rPr kumimoji="1" lang="en-US" altLang="zh-TW" sz="2200" b="1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阿蒼原本滿懷喜悅的心情，頓時跌落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          谷底   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引發衝突</a:t>
            </a:r>
            <a:r>
              <a:rPr kumimoji="1" lang="en-US" altLang="zh-TW" sz="2200" b="1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懊惱沮喪的阿蒼，和失望又心疼的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          阿公引發劇烈衝突</a:t>
            </a:r>
          </a:p>
        </p:txBody>
      </p:sp>
      <p:sp>
        <p:nvSpPr>
          <p:cNvPr id="154637" name="Text Box 23"/>
          <p:cNvSpPr txBox="1">
            <a:spLocks noChangeArrowheads="1"/>
          </p:cNvSpPr>
          <p:nvPr/>
        </p:nvSpPr>
        <p:spPr bwMode="auto">
          <a:xfrm>
            <a:off x="971550" y="4268788"/>
            <a:ext cx="1095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阿蒼</a:t>
            </a:r>
          </a:p>
          <a:p>
            <a:pPr>
              <a:spcBef>
                <a:spcPct val="0"/>
              </a:spcBef>
            </a:pPr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失魚</a:t>
            </a:r>
          </a:p>
        </p:txBody>
      </p:sp>
      <p:grpSp>
        <p:nvGrpSpPr>
          <p:cNvPr id="154638" name="Group 24"/>
          <p:cNvGrpSpPr>
            <a:grpSpLocks/>
          </p:cNvGrpSpPr>
          <p:nvPr/>
        </p:nvGrpSpPr>
        <p:grpSpPr bwMode="auto">
          <a:xfrm flipH="1">
            <a:off x="8088313" y="1055688"/>
            <a:ext cx="300037" cy="4246562"/>
            <a:chOff x="5315" y="2728"/>
            <a:chExt cx="70" cy="584"/>
          </a:xfrm>
        </p:grpSpPr>
        <p:sp>
          <p:nvSpPr>
            <p:cNvPr id="154644" name="Line 7"/>
            <p:cNvSpPr>
              <a:spLocks noChangeShapeType="1"/>
            </p:cNvSpPr>
            <p:nvPr/>
          </p:nvSpPr>
          <p:spPr bwMode="auto">
            <a:xfrm>
              <a:off x="5315" y="2728"/>
              <a:ext cx="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45" name="Line 8"/>
            <p:cNvSpPr>
              <a:spLocks noChangeShapeType="1"/>
            </p:cNvSpPr>
            <p:nvPr/>
          </p:nvSpPr>
          <p:spPr bwMode="auto">
            <a:xfrm>
              <a:off x="5315" y="3312"/>
              <a:ext cx="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46" name="Line 9"/>
            <p:cNvSpPr>
              <a:spLocks noChangeShapeType="1"/>
            </p:cNvSpPr>
            <p:nvPr/>
          </p:nvSpPr>
          <p:spPr bwMode="auto">
            <a:xfrm>
              <a:off x="5315" y="2728"/>
              <a:ext cx="0" cy="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4639" name="Text Box 28"/>
          <p:cNvSpPr txBox="1">
            <a:spLocks noChangeArrowheads="1"/>
          </p:cNvSpPr>
          <p:nvPr/>
        </p:nvSpPr>
        <p:spPr bwMode="auto">
          <a:xfrm>
            <a:off x="8524875" y="2133600"/>
            <a:ext cx="51911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1" lang="zh-TW" altLang="en-US" sz="2200" b="1">
                <a:latin typeface="標楷體" pitchFamily="65" charset="-120"/>
                <a:ea typeface="標楷體" pitchFamily="65" charset="-120"/>
              </a:rPr>
              <a:t>刻劃祖孫間的親情</a:t>
            </a:r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>
            <a:off x="8402638" y="3070225"/>
            <a:ext cx="193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641" name="Line 49"/>
          <p:cNvSpPr>
            <a:spLocks noChangeShapeType="1"/>
          </p:cNvSpPr>
          <p:nvPr/>
        </p:nvSpPr>
        <p:spPr bwMode="auto">
          <a:xfrm>
            <a:off x="3648075" y="27193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54642" name="Picture 34" descr="下ICON-回課文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34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43" name="Picture 35" descr="下ICON-回主目錄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6000" b="1">
                <a:latin typeface="標楷體" pitchFamily="65" charset="-120"/>
                <a:ea typeface="標楷體" pitchFamily="65" charset="-120"/>
              </a:rPr>
              <a:t>五、課文賞析</a:t>
            </a:r>
          </a:p>
        </p:txBody>
      </p:sp>
      <p:pic>
        <p:nvPicPr>
          <p:cNvPr id="15565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5"/>
          <p:cNvSpPr txBox="1">
            <a:spLocks noChangeArrowheads="1"/>
          </p:cNvSpPr>
          <p:nvPr/>
        </p:nvSpPr>
        <p:spPr bwMode="auto">
          <a:xfrm>
            <a:off x="395288" y="1000125"/>
            <a:ext cx="8713787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>
              <a:spcBef>
                <a:spcPct val="0"/>
              </a:spcBef>
            </a:pPr>
            <a:r>
              <a:rPr kumimoji="1" lang="zh-TW" altLang="en-US" sz="2800">
                <a:solidFill>
                  <a:schemeClr val="tx1"/>
                </a:solidFill>
                <a:latin typeface="Franklin Gothic Medium" pitchFamily="34" charset="0"/>
              </a:rPr>
              <a:t>　　 </a:t>
            </a:r>
            <a:r>
              <a:rPr kumimoji="1" lang="zh-TW" altLang="en-US" sz="3200">
                <a:solidFill>
                  <a:schemeClr val="tx1"/>
                </a:solidFill>
                <a:latin typeface="Franklin Gothic Medium" pitchFamily="34" charset="0"/>
              </a:rPr>
              <a:t>本文的情節、人物單一，主角只有祖孫二</a:t>
            </a:r>
          </a:p>
          <a:p>
            <a:pPr eaLnBrk="0">
              <a:spcBef>
                <a:spcPct val="0"/>
              </a:spcBef>
            </a:pPr>
            <a:r>
              <a:rPr kumimoji="1" lang="zh-TW" altLang="en-US" sz="3200">
                <a:solidFill>
                  <a:schemeClr val="tx1"/>
                </a:solidFill>
                <a:latin typeface="Franklin Gothic Medium" pitchFamily="34" charset="0"/>
              </a:rPr>
              <a:t>人。小說的情節主要分成三部分：</a:t>
            </a:r>
          </a:p>
          <a:p>
            <a:pPr eaLnBrk="0">
              <a:spcBef>
                <a:spcPct val="0"/>
              </a:spcBef>
            </a:pPr>
            <a:r>
              <a:rPr kumimoji="1" lang="zh-TW" altLang="en-US" sz="3200">
                <a:solidFill>
                  <a:schemeClr val="tx1"/>
                </a:solidFill>
                <a:latin typeface="Franklin Gothic Medium" pitchFamily="34" charset="0"/>
              </a:rPr>
              <a:t>        第一部分描寫阿蒼買了阿公渴望吃到的魚，興高采烈的返家。此段「騎腳踏車」是重要的關鍵，既寫出阿蒼自認長大成人的自豪，也顯現他的節儉與懂事，更為下文遺失魚埋下伏筆。</a:t>
            </a:r>
          </a:p>
          <a:p>
            <a:pPr eaLnBrk="0">
              <a:spcBef>
                <a:spcPct val="0"/>
              </a:spcBef>
            </a:pPr>
            <a:r>
              <a:rPr kumimoji="1" lang="zh-TW" altLang="en-US" sz="3200">
                <a:solidFill>
                  <a:schemeClr val="tx1"/>
                </a:solidFill>
                <a:latin typeface="Franklin Gothic Medium" pitchFamily="34" charset="0"/>
              </a:rPr>
              <a:t>　　</a:t>
            </a:r>
            <a:r>
              <a:rPr kumimoji="1" lang="zh-TW" altLang="en-US" sz="3200">
                <a:solidFill>
                  <a:schemeClr val="tx1"/>
                </a:solidFill>
                <a:latin typeface="標楷體" pitchFamily="65" charset="-120"/>
              </a:rPr>
              <a:t>第二部分幾乎都是對話，不僅刻劃了祖孫二人的性格，將彼此間關懷的深情表露無遺，也使我們了解到阿蒼一家的生活狀況和貧困處</a:t>
            </a:r>
          </a:p>
        </p:txBody>
      </p:sp>
      <p:sp>
        <p:nvSpPr>
          <p:cNvPr id="156675" name="Text Box 6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課文賞析－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1</a:t>
            </a:r>
          </a:p>
        </p:txBody>
      </p:sp>
      <p:pic>
        <p:nvPicPr>
          <p:cNvPr id="156676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89317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>
              <a:spcBef>
                <a:spcPct val="0"/>
              </a:spcBef>
            </a:pPr>
            <a:r>
              <a:rPr kumimoji="1" lang="zh-TW" altLang="en-US" sz="3200">
                <a:solidFill>
                  <a:schemeClr val="tx1"/>
                </a:solidFill>
                <a:latin typeface="標楷體" pitchFamily="65" charset="-120"/>
              </a:rPr>
              <a:t>境。其中，阿公說：「好！我多養幾隻羊讓你換一套工具。」顯現阿公對阿蒼的關切與疼愛。同樣的，阿蒼知道阿公極想吃魚</a:t>
            </a:r>
            <a:r>
              <a:rPr kumimoji="1" lang="zh-TW" altLang="en-US" sz="3200">
                <a:solidFill>
                  <a:schemeClr val="tx1"/>
                </a:solidFill>
                <a:latin typeface="Franklin Gothic Medium" pitchFamily="34" charset="0"/>
              </a:rPr>
              <a:t>，</a:t>
            </a:r>
            <a:r>
              <a:rPr kumimoji="1" lang="zh-TW" altLang="en-US" sz="3200">
                <a:solidFill>
                  <a:schemeClr val="tx1"/>
                </a:solidFill>
                <a:latin typeface="標楷體" pitchFamily="65" charset="-120"/>
              </a:rPr>
              <a:t>允諾：「我會帶魚回來的。」明明在師傅家挨餓、挨打，遭受種種刻薄待遇，但當阿公問及當學徒的情形時，年幼的他卻不願阿公擔心，而只用手把眼淚揮掉，充分表現阿蒼的早熟懂事，以及對阿公的一片孝心。</a:t>
            </a:r>
          </a:p>
          <a:p>
            <a:pPr eaLnBrk="0">
              <a:spcBef>
                <a:spcPct val="0"/>
              </a:spcBef>
            </a:pPr>
            <a:r>
              <a:rPr kumimoji="1" lang="zh-TW" altLang="en-US" sz="3200">
                <a:solidFill>
                  <a:schemeClr val="tx1"/>
                </a:solidFill>
                <a:latin typeface="標楷體" pitchFamily="65" charset="-120"/>
              </a:rPr>
              <a:t>    第三部分是全文的高潮，也是最重要的轉折。阿蒼發現魚不見了、被卡車輾糊了，他的情緒</a:t>
            </a:r>
          </a:p>
        </p:txBody>
      </p:sp>
      <p:sp>
        <p:nvSpPr>
          <p:cNvPr id="157699" name="Text Box 5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課文賞析－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2</a:t>
            </a:r>
          </a:p>
        </p:txBody>
      </p:sp>
      <p:pic>
        <p:nvPicPr>
          <p:cNvPr id="157700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71378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3200" dirty="0">
                <a:solidFill>
                  <a:schemeClr val="tx1"/>
                </a:solidFill>
                <a:latin typeface="標楷體" pitchFamily="65" charset="-120"/>
              </a:rPr>
              <a:t>瞬間跌落到谷底，懊惱與自責湧上心頭；面對阿公熱切期待的目光，他卻無法完整表達自己的遺憾愧疚。阿公因為希望落空而對阿蒼一遍遍的解釋感到不耐煩，彼此因溝通不良而引發衝突。文章最後，山谷間傳來的</a:t>
            </a:r>
            <a:r>
              <a:rPr kumimoji="1"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</a:t>
            </a:r>
            <a:r>
              <a:rPr kumimoji="1" lang="en-US" altLang="zh-TW" b="1" dirty="0" smtClean="0">
                <a:solidFill>
                  <a:schemeClr val="tx1"/>
                </a:solidFill>
                <a:latin typeface="+mn-ea"/>
                <a:ea typeface="+mn-ea"/>
              </a:rPr>
              <a:t>――</a:t>
            </a:r>
            <a:r>
              <a:rPr kumimoji="1"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真的</a:t>
            </a:r>
            <a:r>
              <a:rPr kumimoji="1" lang="zh-TW" altLang="en-US" sz="3200" dirty="0">
                <a:solidFill>
                  <a:schemeClr val="tx1"/>
                </a:solidFill>
                <a:latin typeface="標楷體" pitchFamily="65" charset="-120"/>
              </a:rPr>
              <a:t>買魚回來了」，彷彿天地也為阿蒼發聲見證，回音中既淡化了祖孫這場誤會的緊張氣氛，也使小說在餘韻不絕中更為耐人尋味。</a:t>
            </a:r>
          </a:p>
          <a:p>
            <a:pPr>
              <a:spcBef>
                <a:spcPct val="0"/>
              </a:spcBef>
            </a:pPr>
            <a:r>
              <a:rPr kumimoji="1" lang="zh-TW" altLang="en-US" sz="3200" dirty="0">
                <a:solidFill>
                  <a:schemeClr val="tx1"/>
                </a:solidFill>
                <a:latin typeface="標楷體" pitchFamily="65" charset="-120"/>
              </a:rPr>
              <a:t>　　小說用語淺白，適切使用閩南口語，貼近文中小人物的身分與口氣，讀來真切自然，充分呈現鄉土小說的特色。</a:t>
            </a:r>
          </a:p>
          <a:p>
            <a:pPr>
              <a:spcBef>
                <a:spcPct val="0"/>
              </a:spcBef>
            </a:pPr>
            <a:endParaRPr kumimoji="1" lang="zh-TW" altLang="en-US" sz="3200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課文賞析－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3</a:t>
            </a:r>
          </a:p>
        </p:txBody>
      </p:sp>
      <p:pic>
        <p:nvPicPr>
          <p:cNvPr id="158724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6600" b="1">
                <a:solidFill>
                  <a:schemeClr val="tx1"/>
                </a:solidFill>
                <a:latin typeface="標楷體" pitchFamily="65" charset="-120"/>
              </a:rPr>
              <a:t>六、問題討論</a:t>
            </a:r>
          </a:p>
        </p:txBody>
      </p:sp>
      <p:pic>
        <p:nvPicPr>
          <p:cNvPr id="159747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537575" cy="52895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</a:rPr>
              <a:t>一、</a:t>
            </a:r>
            <a:r>
              <a:rPr lang="zh-TW" altLang="en-US" sz="3200" dirty="0" smtClean="0">
                <a:solidFill>
                  <a:schemeClr val="tx1"/>
                </a:solidFill>
              </a:rPr>
              <a:t>阿蒼與阿公是小說中的重要人物，試從本文情節分析他們的個性。</a:t>
            </a:r>
          </a:p>
          <a:p>
            <a:pPr>
              <a:buFont typeface="Wingdings 2" pitchFamily="18" charset="2"/>
              <a:buNone/>
              <a:defRPr/>
            </a:pPr>
            <a:endParaRPr lang="zh-TW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424862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>
              <a:spcBef>
                <a:spcPct val="0"/>
              </a:spcBef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</a:rPr>
              <a:t>1.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阿公：</a:t>
            </a:r>
          </a:p>
          <a:p>
            <a:pPr eaLnBrk="0">
              <a:spcBef>
                <a:spcPct val="0"/>
              </a:spcBef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</a:rPr>
              <a:t>(1)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純樸老實：在渴求物質的時代，老人仍</a:t>
            </a:r>
          </a:p>
          <a:p>
            <a:pPr eaLnBrk="0">
              <a:spcBef>
                <a:spcPct val="0"/>
              </a:spcBef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   有所堅持（如：寧可餓死也絕不偷騙）</a:t>
            </a:r>
          </a:p>
          <a:p>
            <a:pPr eaLnBrk="0">
              <a:spcBef>
                <a:spcPct val="0"/>
              </a:spcBef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   。</a:t>
            </a:r>
          </a:p>
          <a:p>
            <a:pPr eaLnBrk="0">
              <a:spcBef>
                <a:spcPct val="0"/>
              </a:spcBef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</a:rPr>
              <a:t>(2)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個性節儉：為了買一條魚在市場繞了好</a:t>
            </a:r>
          </a:p>
          <a:p>
            <a:pPr eaLnBrk="0">
              <a:spcBef>
                <a:spcPct val="0"/>
              </a:spcBef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   久才下決心，並再三囑咐魚販要秤足斤</a:t>
            </a:r>
          </a:p>
          <a:p>
            <a:pPr eaLnBrk="0">
              <a:spcBef>
                <a:spcPct val="0"/>
              </a:spcBef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   兩。</a:t>
            </a:r>
            <a:endParaRPr lang="en-US" altLang="zh-TW" sz="3200">
              <a:solidFill>
                <a:srgbClr val="FF0000"/>
              </a:solidFill>
              <a:latin typeface="標楷體" pitchFamily="65" charset="-120"/>
            </a:endParaRPr>
          </a:p>
          <a:p>
            <a:pPr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endParaRPr lang="en-US" altLang="zh-TW" sz="3200">
              <a:latin typeface="標楷體" pitchFamily="65" charset="-120"/>
            </a:endParaRPr>
          </a:p>
        </p:txBody>
      </p:sp>
      <p:pic>
        <p:nvPicPr>
          <p:cNvPr id="16077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3"/>
          <p:cNvSpPr txBox="1">
            <a:spLocks noChangeArrowheads="1"/>
          </p:cNvSpPr>
          <p:nvPr/>
        </p:nvSpPr>
        <p:spPr bwMode="auto">
          <a:xfrm>
            <a:off x="684213" y="908050"/>
            <a:ext cx="7993062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FF0000"/>
                </a:solidFill>
                <a:latin typeface="標楷體" pitchFamily="65" charset="-120"/>
              </a:rPr>
              <a:t>2.</a:t>
            </a: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阿蒼：</a:t>
            </a:r>
            <a:endParaRPr lang="en-US" altLang="zh-TW" sz="300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FF0000"/>
                </a:solidFill>
                <a:latin typeface="標楷體" pitchFamily="65" charset="-120"/>
              </a:rPr>
              <a:t>(1)</a:t>
            </a: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聽話懂事：年紀雖輕，能體諒家中經濟情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   況的困境，將就著騎破車回家，以省車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   錢；急於買魚以完成阿公的心願；謹守阿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   公的叮嚀，對於師傅家人種種要求總是盡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   力配合；即使內心有無限心酸，仍怕阿公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   擔心而始終不願讓他知道。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3000">
                <a:solidFill>
                  <a:srgbClr val="FF0000"/>
                </a:solidFill>
                <a:latin typeface="標楷體" pitchFamily="65" charset="-120"/>
              </a:rPr>
              <a:t>(2)</a:t>
            </a: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認真進取：到山下市鎮當木工學徒，學一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   技之長，希望透過自己的努力，改善家中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   的經濟，對於無可奈何的貧困環境，始終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000">
                <a:solidFill>
                  <a:srgbClr val="FF0000"/>
                </a:solidFill>
                <a:latin typeface="標楷體" pitchFamily="65" charset="-120"/>
              </a:rPr>
              <a:t>   保持積極進取的態度。</a:t>
            </a:r>
          </a:p>
        </p:txBody>
      </p:sp>
      <p:pic>
        <p:nvPicPr>
          <p:cNvPr id="161795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11150" y="692150"/>
            <a:ext cx="8407400" cy="52895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</a:rPr>
              <a:t>二、</a:t>
            </a:r>
            <a:r>
              <a:rPr lang="zh-TW" altLang="en-US" sz="3200" dirty="0" smtClean="0">
                <a:solidFill>
                  <a:schemeClr val="tx1"/>
                </a:solidFill>
              </a:rPr>
              <a:t>買魚是件好事，掉魚是件意外，最後造成阿蒼與阿公間如此大衝突的原因為何？</a:t>
            </a:r>
            <a:endParaRPr lang="zh-TW" altLang="zh-TW" sz="3200" dirty="0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  <a:defRPr/>
            </a:pPr>
            <a:endParaRPr lang="zh-TW" altLang="en-US" sz="3200" dirty="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en-US" sz="3000" dirty="0" smtClean="0">
              <a:solidFill>
                <a:schemeClr val="tx1"/>
              </a:solidFill>
            </a:endParaRP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561975" y="1828800"/>
            <a:ext cx="7993063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sz="3200">
                <a:solidFill>
                  <a:srgbClr val="FF0000"/>
                </a:solidFill>
                <a:latin typeface="Franklin Gothic Medium" pitchFamily="34" charset="0"/>
              </a:rPr>
              <a:t>對年幼的阿蒼而言，靠自己的力量吃苦耐勞買魚回家，既是懂事與孝心的象徵，更是一種自信與得意，因此魚無意間掉了、被輾碎了，使阿蒼從期待被讚美的喜悅之情，跌落谷底。阿公的內心從殷切盼望到大失所望，心情同樣也經歷極大的反差。阿公心痛不捨的喃喃自語與充滿懷疑口氣的對話，讓渴望得到肯定安慰的阿蒼感到不被信任與理解，因而造成彼此衝突。</a:t>
            </a:r>
          </a:p>
        </p:txBody>
      </p:sp>
      <p:pic>
        <p:nvPicPr>
          <p:cNvPr id="162820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07950" y="836613"/>
            <a:ext cx="9072563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</a:rPr>
              <a:t>　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黃春明，臺灣宜蘭縣人。民國二十四年生。臺灣省立屏東師範學校（今國立屏東大學）畢業，曾賣過便當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、當過水電工、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小學教師　、廣播電臺記者　及電視節目製作人　，並創辦黃大魚兒童劇團與雙月刊雜誌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《九彎十八拐》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等。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34819" name="Picture 4" descr="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2276475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81313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1313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005263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-1</a:t>
            </a:r>
          </a:p>
        </p:txBody>
      </p:sp>
      <p:pic>
        <p:nvPicPr>
          <p:cNvPr id="34824" name="Picture 12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6600" b="1">
                <a:solidFill>
                  <a:schemeClr val="tx1"/>
                </a:solidFill>
                <a:latin typeface="標楷體" pitchFamily="65" charset="-120"/>
              </a:rPr>
              <a:t>七、應用練習</a:t>
            </a:r>
          </a:p>
        </p:txBody>
      </p:sp>
      <p:pic>
        <p:nvPicPr>
          <p:cNvPr id="16384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04800" y="692150"/>
            <a:ext cx="8839200" cy="316889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450" indent="0" algn="just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)1.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下列各組「　」內的字，何者讀音兩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兩相同？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</a:p>
          <a:p>
            <a:pPr marL="44450" indent="0" algn="just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「鰹」仔魚／音韻「鏗」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鏘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「埤」頭鄉／縱橫「捭」闔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壓「軸」好戲／「舳」艫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千里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spcBef>
                <a:spcPct val="0"/>
              </a:spcBef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「蹬」著腳踏車／目「瞪」口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呆</a:t>
            </a:r>
            <a:endParaRPr lang="zh-TW" altLang="en-US" sz="3200" dirty="0">
              <a:solidFill>
                <a:srgbClr val="FF0000"/>
              </a:solidFill>
            </a:endParaRP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900113" y="692150"/>
            <a:ext cx="935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en-US" altLang="zh-TW" sz="3200" b="1" dirty="0">
                <a:solidFill>
                  <a:srgbClr val="FF0000"/>
                </a:solidFill>
                <a:latin typeface="標楷體" pitchFamily="65" charset="-120"/>
              </a:rPr>
              <a:t>D</a:t>
            </a:r>
          </a:p>
        </p:txBody>
      </p:sp>
      <p:pic>
        <p:nvPicPr>
          <p:cNvPr id="164868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1"/>
          <p:cNvSpPr>
            <a:spLocks/>
          </p:cNvSpPr>
          <p:nvPr/>
        </p:nvSpPr>
        <p:spPr bwMode="auto">
          <a:xfrm>
            <a:off x="0" y="3782367"/>
            <a:ext cx="9144000" cy="256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algn="just" eaLnBrk="0" hangingPunct="0"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dirty="0" smtClean="0"/>
              <a:t>(</a:t>
            </a:r>
            <a:r>
              <a:rPr lang="en-US" altLang="zh-TW" dirty="0"/>
              <a:t>A</a:t>
            </a:r>
            <a:r>
              <a:rPr lang="en-US" altLang="zh-TW" dirty="0" smtClean="0"/>
              <a:t>)</a:t>
            </a:r>
            <a:r>
              <a:rPr lang="zh-TW" altLang="en-US" dirty="0" smtClean="0">
                <a:latin typeface="Cambria" pitchFamily="18" charset="0"/>
              </a:rPr>
              <a:t>ㄐㄧㄢ／ㄎㄥ。</a:t>
            </a:r>
            <a:endParaRPr lang="en-US" altLang="zh-TW" dirty="0"/>
          </a:p>
          <a:p>
            <a:pPr marL="44450" algn="just" eaLnBrk="0" hangingPunct="0"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dirty="0"/>
              <a:t>(B)</a:t>
            </a:r>
            <a:r>
              <a:rPr lang="zh-TW" altLang="en-US" dirty="0"/>
              <a:t>ㄆ一ˊ</a:t>
            </a:r>
            <a:r>
              <a:rPr lang="zh-TW" altLang="en-US" dirty="0">
                <a:latin typeface="Cambria" pitchFamily="18" charset="0"/>
              </a:rPr>
              <a:t>／ㄅ</a:t>
            </a:r>
            <a:r>
              <a:rPr lang="zh-TW" altLang="en-US" dirty="0" smtClean="0">
                <a:latin typeface="Cambria" pitchFamily="18" charset="0"/>
              </a:rPr>
              <a:t>ㄞ</a:t>
            </a:r>
            <a:r>
              <a:rPr lang="zh-TW" altLang="en-US" dirty="0" smtClean="0">
                <a:latin typeface="+mj-ea"/>
                <a:ea typeface="+mj-ea"/>
              </a:rPr>
              <a:t>ˇ</a:t>
            </a:r>
            <a:r>
              <a:rPr lang="zh-TW" altLang="en-US" dirty="0" smtClean="0">
                <a:latin typeface="Cambria" pitchFamily="18" charset="0"/>
              </a:rPr>
              <a:t>。</a:t>
            </a:r>
            <a:r>
              <a:rPr lang="zh-TW" altLang="en-US" dirty="0">
                <a:latin typeface="Cambria" pitchFamily="18" charset="0"/>
              </a:rPr>
              <a:t>縱橫捭闔：利用言語或其他手段去打動、分化、拉攏對方的情形。　</a:t>
            </a:r>
            <a:endParaRPr lang="en-US" altLang="zh-TW" dirty="0">
              <a:latin typeface="Cambria" pitchFamily="18" charset="0"/>
            </a:endParaRPr>
          </a:p>
          <a:p>
            <a:pPr marL="44450" algn="just" eaLnBrk="0" hangingPunct="0"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dirty="0"/>
              <a:t>(C)</a:t>
            </a:r>
            <a:r>
              <a:rPr lang="zh-TW" altLang="en-US" dirty="0"/>
              <a:t>ㄓㄡˊ</a:t>
            </a:r>
            <a:r>
              <a:rPr lang="zh-TW" altLang="en-US" dirty="0">
                <a:latin typeface="Cambria" pitchFamily="18" charset="0"/>
              </a:rPr>
              <a:t>／ㄓㄨ</a:t>
            </a:r>
            <a:r>
              <a:rPr lang="zh-TW" altLang="en-US" dirty="0">
                <a:latin typeface="+mn-ea"/>
                <a:ea typeface="+mn-ea"/>
              </a:rPr>
              <a:t>ˊ</a:t>
            </a:r>
            <a:r>
              <a:rPr lang="zh-TW" altLang="en-US" dirty="0">
                <a:latin typeface="Cambria" pitchFamily="18" charset="0"/>
              </a:rPr>
              <a:t>。舳艫千里：形容軍容壯盛</a:t>
            </a:r>
            <a:r>
              <a:rPr lang="zh-TW" altLang="en-US" dirty="0" smtClean="0">
                <a:latin typeface="Cambria" pitchFamily="18" charset="0"/>
              </a:rPr>
              <a:t>。</a:t>
            </a:r>
            <a:endParaRPr lang="en-US" altLang="zh-TW" dirty="0" smtClean="0">
              <a:latin typeface="Cambria" pitchFamily="18" charset="0"/>
            </a:endParaRPr>
          </a:p>
          <a:p>
            <a:pPr marL="44450" algn="just" eaLnBrk="0" hangingPunct="0"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dirty="0" smtClean="0">
                <a:latin typeface="+mj-ea"/>
                <a:ea typeface="+mj-ea"/>
              </a:rPr>
              <a:t>(D)</a:t>
            </a:r>
            <a:r>
              <a:rPr lang="zh-TW" altLang="en-US" dirty="0" smtClean="0"/>
              <a:t>ㄉㄥˋ。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64870" name="Text Box 15"/>
          <p:cNvSpPr txBox="1">
            <a:spLocks noChangeArrowheads="1"/>
          </p:cNvSpPr>
          <p:nvPr/>
        </p:nvSpPr>
        <p:spPr bwMode="auto">
          <a:xfrm>
            <a:off x="2679700" y="-69850"/>
            <a:ext cx="4095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zh-TW" sz="4400" b="1">
                <a:solidFill>
                  <a:schemeClr val="bg1"/>
                </a:solidFill>
                <a:latin typeface="Arial" pitchFamily="34" charset="0"/>
              </a:rPr>
              <a:t>一、單一選擇題</a:t>
            </a:r>
            <a:endParaRPr kumimoji="1" lang="zh-TW" altLang="en-US" sz="440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46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950" y="782638"/>
            <a:ext cx="8929688" cy="55657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(    )2.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下列文句，何者字形完全正確？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小寶寶持續抽噎好一陣子，真是令人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不捨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你若心情不好，就到河堤邊撕著嗓門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大叫吧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沒有兩把刷子，想在公司裡濫芋充數 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可行不通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一陣天搖地動，使乘客跟著車身搖恍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得相當厲害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684213" y="83661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en-US" altLang="zh-TW" sz="3200" b="1">
                <a:solidFill>
                  <a:srgbClr val="FF0000"/>
                </a:solidFill>
                <a:latin typeface="標楷體" pitchFamily="65" charset="-120"/>
              </a:rPr>
              <a:t>A</a:t>
            </a:r>
          </a:p>
        </p:txBody>
      </p:sp>
      <p:pic>
        <p:nvPicPr>
          <p:cNvPr id="165892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4427538" y="522922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恍→晃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3995738" y="413702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芋→竽</a:t>
            </a: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3708400" y="299720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撕→嘶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/>
      <p:bldP spid="231434" grpId="0"/>
      <p:bldP spid="231437" grpId="0"/>
      <p:bldP spid="231438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0163" y="620713"/>
            <a:ext cx="8785225" cy="43021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)3.(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甲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這就是阿蒼苦苦的求木匠，把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□在庫間不用的破車，借他回家的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原因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阿蒼一邊嚷，一邊把拿在手裡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的葫蘆水瓢□在地上，像小牛哞哞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地哭起來。以上□應分別填入：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擱／摜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摜／踹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擲／踢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踹／擱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839788" y="6889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A</a:t>
            </a:r>
            <a:endParaRPr kumimoji="1" lang="zh-TW" altLang="en-US" sz="3200" b="1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166916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735013"/>
            <a:ext cx="8820150" cy="49974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下列敘述，何者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無法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表現出阿蒼家境窮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困的事實？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阿蒼知道，這條鰹仔魚帶回山上，祖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父和弟弟妹妹將是多麼高興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（阿蒼打算）騎車子回到埤頭的山腳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，來回又可以省下十二塊的巴士錢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(C)(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阿蒼說：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「我想我們多養幾隻羊，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以後換一套木匠的工具。」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(D)(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阿公說：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「你不要再踏進門。我一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棒就打死你！」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755650" y="6889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kumimoji="1"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1638300" y="5586413"/>
            <a:ext cx="6769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阿公認為阿蒼無理取鬧而生氣。</a:t>
            </a:r>
          </a:p>
        </p:txBody>
      </p:sp>
      <p:pic>
        <p:nvPicPr>
          <p:cNvPr id="167941" name="Picture 10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9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1125538"/>
            <a:ext cx="8504237" cy="302418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    )5.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「魚」在本文中具有什麼象徵意義？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富裕、吉祥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家書、訊息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欺壓、羞辱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希望、孝心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1296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kumimoji="1"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68964" name="Picture 6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1341438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)6.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阿蒼一回到家後立刻走進廚房，然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後「把整個頭埋在水瓢裡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咕嚕咕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嚕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』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地喝水」的主要原因是：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 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習慣性動作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掩飾剛剛哭過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個性豪邁爽朗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長途跋涉後口渴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898525" y="1341438"/>
            <a:ext cx="1296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B</a:t>
            </a:r>
            <a:endParaRPr kumimoji="1"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69988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804863"/>
            <a:ext cx="8407400" cy="52879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)7.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下列文句的分析，何者正確？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(A)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山頂的人哪一家不欠山腳下的人的錢─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─山頂的人大多不守信用，包含阿蒼家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(B)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有什麼辦法？師傅家什麼事都要我做─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─師徒感情深厚，阿蒼不好推辭工作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(C)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我不但會釘桌子，櫥子、門扇、眠床、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木箱我都釘過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</a:rPr>
              <a:t>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─阿蒼驕傲且欣喜的表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示所學的成果　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(D)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從沿途不停的掉鏈子的經驗，阿蒼知道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不能踏得太快。但是他始終會忘記──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阿蒼為了發洩不滿而明知故犯　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755650" y="804863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kumimoji="1"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71012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1000" y="1719263"/>
            <a:ext cx="8583488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對比山下人家的富有和山上人家的貧困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B)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師傅對阿蒼的苛薄要求與壓榨。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阿蒼難掩興奮之情，踩踏過快以致脫鏈。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72035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zh-TW" sz="3200" b="1">
                <a:solidFill>
                  <a:schemeClr val="tx1"/>
                </a:solidFill>
                <a:latin typeface="Franklin Gothic Medium" pitchFamily="34" charset="0"/>
              </a:rPr>
              <a:t>解析：</a:t>
            </a:r>
            <a:endParaRPr lang="zh-TW" altLang="en-US" sz="3200" b="1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172036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804863"/>
            <a:ext cx="8407400" cy="53609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    )8.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下列關於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這篇小說的敘述，何者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不正確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？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故事中人物的性格和語言，充滿鄉土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 氣息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由祖孫間的對話與爭執，透露二人情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 感淡薄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本文選自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青番公的故事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，描寫農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 村小人物的生活　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透過描述，令人感受到臺灣早期鄉下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 生活環境的貧困　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827088" y="7651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B</a:t>
            </a:r>
            <a:endParaRPr kumimoji="1" lang="en-US" altLang="zh-TW" sz="3200" b="1">
              <a:solidFill>
                <a:schemeClr val="tx1"/>
              </a:solidFill>
              <a:latin typeface="Franklin Gothic Medium" pitchFamily="34" charset="0"/>
              <a:ea typeface="新細明體" pitchFamily="18" charset="-120"/>
            </a:endParaRP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971550" y="5281613"/>
            <a:ext cx="8064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由祖孫間的對話與爭執，刻劃出祖孫間</a:t>
            </a:r>
          </a:p>
          <a:p>
            <a:pPr>
              <a:spcBef>
                <a:spcPct val="0"/>
              </a:spcBef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   深厚的情感。</a:t>
            </a:r>
            <a:endParaRPr kumimoji="1" lang="zh-TW" altLang="en-US" sz="3200" dirty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73061" name="Picture 10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80975" y="765175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</a:rPr>
              <a:t>　　黃春明的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創作以小說為主，他豐富的人生閱歷，深化了作品的內涵，從鄉土經驗出發，走進不同的生活現場，關懷卑微人物，對人性尊嚴及倫理親情都有深刻的描寫。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此外，黃春明也跨足散文、新詩、兒童文學，並投注心力於歌仔戲及兒童劇編導。民國八十二年成立吉祥巷工作室，編寫宜蘭的鄉土教材及規劃社區總體營造等工作。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35843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12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-2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77813" y="576263"/>
            <a:ext cx="8974137" cy="62372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請依據下表中文本的文句，分析其風格特色，並判斷作者應是哪一位現代作家。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參考選項：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風格特色：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甲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創作以小說為主，從鄉土經驗出發，深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入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不同的生活現場，關懷卑微人物，對人性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尊嚴及倫理親情都有深刻的描寫。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以深情浪漫的文字，書寫親近海洋的經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驗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，其散文除了透露出討海人特有的智慧，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也充分呈現人與海洋的密切關聯。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</a:p>
        </p:txBody>
      </p:sp>
      <p:pic>
        <p:nvPicPr>
          <p:cNvPr id="174083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標題 1"/>
          <p:cNvSpPr>
            <a:spLocks/>
          </p:cNvSpPr>
          <p:nvPr/>
        </p:nvSpPr>
        <p:spPr bwMode="auto">
          <a:xfrm>
            <a:off x="1546225" y="-234950"/>
            <a:ext cx="5905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zh-TW" sz="4400" b="1">
                <a:solidFill>
                  <a:schemeClr val="bg1"/>
                </a:solidFill>
              </a:rPr>
              <a:t>二、進階練習</a:t>
            </a:r>
            <a:endParaRPr lang="zh-TW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765175"/>
            <a:ext cx="8748713" cy="52863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400" dirty="0" smtClean="0">
                <a:latin typeface="標楷體" pitchFamily="65" charset="-120"/>
              </a:rPr>
              <a:t>　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文章風格含蓄溫厚，情感委婉真摯，文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字雅潔清麗，尤其以回憶故鄉、童年、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親人、師友的懷舊散文最為人所稱道。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作家：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黃春明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徐志摩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琦君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廖鴻基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(E)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余光中</a:t>
            </a:r>
            <a:endParaRPr lang="zh-TW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75107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40" name="Group 40"/>
          <p:cNvGraphicFramePr>
            <a:graphicFrameLocks noGrp="1"/>
          </p:cNvGraphicFramePr>
          <p:nvPr>
            <p:ph idx="4294967295"/>
          </p:nvPr>
        </p:nvGraphicFramePr>
        <p:xfrm>
          <a:off x="207963" y="1011238"/>
          <a:ext cx="8751887" cy="4649787"/>
        </p:xfrm>
        <a:graphic>
          <a:graphicData uri="http://schemas.openxmlformats.org/drawingml/2006/table">
            <a:tbl>
              <a:tblPr/>
              <a:tblGrid>
                <a:gridCol w="720725"/>
                <a:gridCol w="5688012"/>
                <a:gridCol w="1152525"/>
                <a:gridCol w="1190625"/>
              </a:tblGrid>
              <a:tr h="853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文　　　　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 家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796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四十年歲月如夢一般消逝，浮現在淚光中的，是母親憔悴的容顏與堅忍的眼神。今天，我也到了母親那時的年齡，而處在高度工業化的現代，接觸面是如此的廣，生活是如此的匆忙，在多方面難以兼顧之下，便不免變得脾氣暴躁，再也不會有母親那樣的容忍，終日和顏悅色對待家人了。</a:t>
                      </a:r>
                    </a:p>
                    <a:p>
                      <a:pPr marL="0" marR="0" lvl="0" indent="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987675" y="5084763"/>
            <a:ext cx="3571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2F5C6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400">
                <a:solidFill>
                  <a:srgbClr val="FF0066"/>
                </a:solidFill>
              </a:rPr>
              <a:t>出自</a:t>
            </a:r>
            <a:r>
              <a:rPr kumimoji="1" lang="en-US" altLang="zh-TW" sz="2400">
                <a:solidFill>
                  <a:srgbClr val="FF0066"/>
                </a:solidFill>
              </a:rPr>
              <a:t>《</a:t>
            </a:r>
            <a:r>
              <a:rPr kumimoji="1" lang="zh-TW" altLang="en-US" sz="2400">
                <a:solidFill>
                  <a:srgbClr val="FF0066"/>
                </a:solidFill>
              </a:rPr>
              <a:t>三更有夢書當枕</a:t>
            </a:r>
            <a:r>
              <a:rPr kumimoji="1" lang="en-US" altLang="zh-TW" sz="2400">
                <a:solidFill>
                  <a:srgbClr val="FF0066"/>
                </a:solidFill>
              </a:rPr>
              <a:t>》</a:t>
            </a:r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>
            <a:off x="6877050" y="38608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</a:rPr>
              <a:t>丙</a:t>
            </a:r>
          </a:p>
        </p:txBody>
      </p:sp>
      <p:sp>
        <p:nvSpPr>
          <p:cNvPr id="289817" name="Text Box 25"/>
          <p:cNvSpPr txBox="1">
            <a:spLocks noChangeArrowheads="1"/>
          </p:cNvSpPr>
          <p:nvPr/>
        </p:nvSpPr>
        <p:spPr bwMode="auto">
          <a:xfrm>
            <a:off x="8172450" y="38608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2800" b="1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sz="2800" b="1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176151" name="Picture 3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9816" grpId="0"/>
      <p:bldP spid="289817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60" name="Group 36"/>
          <p:cNvGraphicFramePr>
            <a:graphicFrameLocks noGrp="1"/>
          </p:cNvGraphicFramePr>
          <p:nvPr/>
        </p:nvGraphicFramePr>
        <p:xfrm>
          <a:off x="179388" y="1052513"/>
          <a:ext cx="8785225" cy="4248150"/>
        </p:xfrm>
        <a:graphic>
          <a:graphicData uri="http://schemas.openxmlformats.org/drawingml/2006/table">
            <a:tbl>
              <a:tblPr/>
              <a:tblGrid>
                <a:gridCol w="431800"/>
                <a:gridCol w="6192837"/>
                <a:gridCol w="1081088"/>
                <a:gridCol w="107950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文　　　　句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風格特色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作 家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38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粉娘要人扶她坐起來。她看到子子孫孫這麼多人聚在身旁，心裡好高興。她忙問大家：「呷    飽未？」大家一聽，感到意外的笑起來。大家當然高興，不過還是有那麼一點覺得莫名的好笑。么兒當場考她認人：「我，我是誰？」</a:t>
                      </a: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　「你呃，你愚坤誰不知道。」大家都哄堂大笑。</a:t>
                      </a: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211638" y="472440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2F5C6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400" dirty="0" smtClean="0">
                <a:solidFill>
                  <a:srgbClr val="FF0066"/>
                </a:solidFill>
              </a:rPr>
              <a:t>出自</a:t>
            </a:r>
            <a:r>
              <a:rPr kumimoji="1" lang="en-US" altLang="zh-TW" sz="2400" dirty="0" smtClean="0">
                <a:solidFill>
                  <a:srgbClr val="FF0066"/>
                </a:solidFill>
              </a:rPr>
              <a:t>〈</a:t>
            </a:r>
            <a:r>
              <a:rPr kumimoji="1" lang="zh-TW" altLang="en-US" sz="2400" dirty="0" smtClean="0">
                <a:solidFill>
                  <a:srgbClr val="FF0066"/>
                </a:solidFill>
              </a:rPr>
              <a:t>死去活來</a:t>
            </a:r>
            <a:r>
              <a:rPr kumimoji="1" lang="en-US" altLang="zh-TW" sz="2400" dirty="0" smtClean="0">
                <a:solidFill>
                  <a:srgbClr val="FF0066"/>
                </a:solidFill>
              </a:rPr>
              <a:t>〉</a:t>
            </a:r>
            <a:endParaRPr kumimoji="1" lang="en-US" altLang="zh-TW" sz="2400" dirty="0">
              <a:solidFill>
                <a:srgbClr val="FF0066"/>
              </a:solidFill>
            </a:endParaRPr>
          </a:p>
        </p:txBody>
      </p:sp>
      <p:sp>
        <p:nvSpPr>
          <p:cNvPr id="177173" name="Text Box 24"/>
          <p:cNvSpPr txBox="1">
            <a:spLocks noChangeArrowheads="1"/>
          </p:cNvSpPr>
          <p:nvPr/>
        </p:nvSpPr>
        <p:spPr bwMode="auto">
          <a:xfrm>
            <a:off x="6948488" y="36449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endParaRPr kumimoji="1" lang="zh-TW" altLang="en-US" sz="1800">
              <a:solidFill>
                <a:schemeClr val="tx1"/>
              </a:solidFill>
              <a:latin typeface="Franklin Gothic Medium" pitchFamily="34" charset="0"/>
              <a:ea typeface="新細明體" pitchFamily="18" charset="-120"/>
            </a:endParaRPr>
          </a:p>
        </p:txBody>
      </p:sp>
      <p:sp>
        <p:nvSpPr>
          <p:cNvPr id="291865" name="Text Box 25"/>
          <p:cNvSpPr txBox="1">
            <a:spLocks noChangeArrowheads="1"/>
          </p:cNvSpPr>
          <p:nvPr/>
        </p:nvSpPr>
        <p:spPr bwMode="auto">
          <a:xfrm>
            <a:off x="7092950" y="3355975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</a:rPr>
              <a:t>甲</a:t>
            </a:r>
          </a:p>
        </p:txBody>
      </p:sp>
      <p:sp>
        <p:nvSpPr>
          <p:cNvPr id="291866" name="Text Box 26"/>
          <p:cNvSpPr txBox="1">
            <a:spLocks noChangeArrowheads="1"/>
          </p:cNvSpPr>
          <p:nvPr/>
        </p:nvSpPr>
        <p:spPr bwMode="auto">
          <a:xfrm>
            <a:off x="7885113" y="3379788"/>
            <a:ext cx="10080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800" b="1">
                <a:solidFill>
                  <a:srgbClr val="FF0000"/>
                </a:solidFill>
                <a:latin typeface="標楷體" pitchFamily="65" charset="-120"/>
              </a:rPr>
              <a:t>A</a:t>
            </a:r>
          </a:p>
          <a:p>
            <a:pPr algn="ctr">
              <a:spcBef>
                <a:spcPct val="0"/>
              </a:spcBef>
            </a:pPr>
            <a:endParaRPr lang="zh-TW" altLang="en-US" sz="2800" b="1">
              <a:solidFill>
                <a:srgbClr val="FF0000"/>
              </a:solidFill>
              <a:latin typeface="標楷體" pitchFamily="65" charset="-120"/>
            </a:endParaRPr>
          </a:p>
        </p:txBody>
      </p:sp>
      <p:grpSp>
        <p:nvGrpSpPr>
          <p:cNvPr id="177176" name="Group 29"/>
          <p:cNvGrpSpPr>
            <a:grpSpLocks/>
          </p:cNvGrpSpPr>
          <p:nvPr/>
        </p:nvGrpSpPr>
        <p:grpSpPr bwMode="auto">
          <a:xfrm>
            <a:off x="2598738" y="2708275"/>
            <a:ext cx="460375" cy="576263"/>
            <a:chOff x="4736" y="255"/>
            <a:chExt cx="290" cy="363"/>
          </a:xfrm>
        </p:grpSpPr>
        <p:sp>
          <p:nvSpPr>
            <p:cNvPr id="177178" name="Text Box 27"/>
            <p:cNvSpPr txBox="1">
              <a:spLocks noChangeArrowheads="1"/>
            </p:cNvSpPr>
            <p:nvPr/>
          </p:nvSpPr>
          <p:spPr bwMode="auto">
            <a:xfrm>
              <a:off x="4736" y="255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ㄒㄧㄚ</a:t>
              </a:r>
            </a:p>
          </p:txBody>
        </p:sp>
        <p:pic>
          <p:nvPicPr>
            <p:cNvPr id="177179" name="Picture 7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91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7177" name="Picture 36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79" name="Group 31"/>
          <p:cNvGraphicFramePr>
            <a:graphicFrameLocks noGrp="1"/>
          </p:cNvGraphicFramePr>
          <p:nvPr/>
        </p:nvGraphicFramePr>
        <p:xfrm>
          <a:off x="177800" y="909638"/>
          <a:ext cx="8713788" cy="4895850"/>
        </p:xfrm>
        <a:graphic>
          <a:graphicData uri="http://schemas.openxmlformats.org/drawingml/2006/table">
            <a:tbl>
              <a:tblPr/>
              <a:tblGrid>
                <a:gridCol w="576263"/>
                <a:gridCol w="5976937"/>
                <a:gridCol w="1152525"/>
                <a:gridCol w="1008063"/>
              </a:tblGrid>
              <a:tr h="853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文　　　　句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風格特色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作 家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042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3.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「死人牙齒」謹慎小心的圍攏過來。中    鉤的煙仔虎仍然持續掙扎翻騰，河豚不敢貿然進犯。但是，牠們曉得煙仔虎已然失去虎威，時間終將熄滅煙仔虎最終的氣力。牠們只需等待。牠們漠視漁船的存在，漠視煙仔虎的垂死掙扎，而只用等待就要來收割戰果。</a:t>
                      </a: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等待也是一種殘忍，無論對已經處在生命邊緣的煙仔虎，或是對在海面上焦急揮汗的討海人。</a:t>
                      </a: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9" marR="6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9" marR="6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851275" y="5300663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2F5C6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400">
                <a:solidFill>
                  <a:srgbClr val="FF0066"/>
                </a:solidFill>
              </a:rPr>
              <a:t>出自</a:t>
            </a:r>
            <a:r>
              <a:rPr kumimoji="1" lang="en-US" altLang="zh-TW" sz="2400">
                <a:solidFill>
                  <a:srgbClr val="FF0066"/>
                </a:solidFill>
              </a:rPr>
              <a:t>《</a:t>
            </a:r>
            <a:r>
              <a:rPr kumimoji="1" lang="zh-TW" altLang="en-US" sz="2400">
                <a:solidFill>
                  <a:srgbClr val="FF0066"/>
                </a:solidFill>
              </a:rPr>
              <a:t>三月三樣三</a:t>
            </a:r>
            <a:r>
              <a:rPr kumimoji="1" lang="en-US" altLang="zh-TW" sz="2400">
                <a:solidFill>
                  <a:srgbClr val="FF0066"/>
                </a:solidFill>
              </a:rPr>
              <a:t>》</a:t>
            </a:r>
          </a:p>
        </p:txBody>
      </p: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7019925" y="3644900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</a:rPr>
              <a:t>乙</a:t>
            </a:r>
          </a:p>
        </p:txBody>
      </p:sp>
      <p:sp>
        <p:nvSpPr>
          <p:cNvPr id="293919" name="Text Box 31"/>
          <p:cNvSpPr txBox="1">
            <a:spLocks noChangeArrowheads="1"/>
          </p:cNvSpPr>
          <p:nvPr/>
        </p:nvSpPr>
        <p:spPr bwMode="auto">
          <a:xfrm>
            <a:off x="7956550" y="3644900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8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lang="zh-TW" altLang="en-US" sz="2800" b="1">
              <a:solidFill>
                <a:srgbClr val="FF0000"/>
              </a:solidFill>
              <a:latin typeface="標楷體" pitchFamily="65" charset="-120"/>
            </a:endParaRPr>
          </a:p>
        </p:txBody>
      </p:sp>
      <p:grpSp>
        <p:nvGrpSpPr>
          <p:cNvPr id="178199" name="Group 38"/>
          <p:cNvGrpSpPr>
            <a:grpSpLocks/>
          </p:cNvGrpSpPr>
          <p:nvPr/>
        </p:nvGrpSpPr>
        <p:grpSpPr bwMode="auto">
          <a:xfrm>
            <a:off x="1087438" y="2132013"/>
            <a:ext cx="460375" cy="576262"/>
            <a:chOff x="4690" y="119"/>
            <a:chExt cx="290" cy="363"/>
          </a:xfrm>
        </p:grpSpPr>
        <p:sp>
          <p:nvSpPr>
            <p:cNvPr id="178201" name="Text Box 36"/>
            <p:cNvSpPr txBox="1">
              <a:spLocks noChangeArrowheads="1"/>
            </p:cNvSpPr>
            <p:nvPr/>
          </p:nvSpPr>
          <p:spPr bwMode="auto">
            <a:xfrm>
              <a:off x="4690" y="11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ㄓㄨㄥ</a:t>
              </a:r>
            </a:p>
          </p:txBody>
        </p:sp>
        <p:pic>
          <p:nvPicPr>
            <p:cNvPr id="178202" name="Picture 9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00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8200" name="Picture 47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213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Text Box 28"/>
          <p:cNvSpPr txBox="1">
            <a:spLocks noChangeArrowheads="1"/>
          </p:cNvSpPr>
          <p:nvPr/>
        </p:nvSpPr>
        <p:spPr bwMode="auto">
          <a:xfrm>
            <a:off x="468313" y="765175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en-US" altLang="zh-TW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806941" name="Text Box 29"/>
          <p:cNvSpPr txBox="1">
            <a:spLocks noChangeArrowheads="1"/>
          </p:cNvSpPr>
          <p:nvPr/>
        </p:nvSpPr>
        <p:spPr bwMode="auto">
          <a:xfrm>
            <a:off x="611188" y="1412875"/>
            <a:ext cx="7993062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徐志摩風格特色：以詩文享譽文壇，吟詠自然和愛情，富於浪漫色彩。辭采瑰麗，重視聲律，堪稱新詩史上「抒情美」與「格律詩」的典範。</a:t>
            </a:r>
          </a:p>
          <a:p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余光中風格特色：才學出眾，創作力旺盛，耕耘文壇六十餘年，不但「右手寫詩，左手寫散文」，亦擅長翻譯、評論，故有「璀璨的五采筆」之美譽。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41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矩形 1"/>
          <p:cNvSpPr>
            <a:spLocks noChangeArrowheads="1"/>
          </p:cNvSpPr>
          <p:nvPr/>
        </p:nvSpPr>
        <p:spPr bwMode="auto">
          <a:xfrm>
            <a:off x="395288" y="1171575"/>
            <a:ext cx="8569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TW" altLang="zh-TW">
                <a:solidFill>
                  <a:schemeClr val="tx1"/>
                </a:solidFill>
              </a:rPr>
              <a:t>　　</a:t>
            </a:r>
            <a:r>
              <a:rPr kumimoji="1" lang="zh-TW" altLang="en-US">
                <a:solidFill>
                  <a:schemeClr val="tx1"/>
                </a:solidFill>
              </a:rPr>
              <a:t>每個人想法、做法和立場都不盡相同，與人起衝突時，脫口而出的尖銳對話常使彼此誤會更深，爭執越烈</a:t>
            </a:r>
            <a:r>
              <a:rPr kumimoji="1" lang="en-US" altLang="zh-TW">
                <a:solidFill>
                  <a:schemeClr val="tx1"/>
                </a:solidFill>
              </a:rPr>
              <a:t>……</a:t>
            </a:r>
            <a:r>
              <a:rPr kumimoji="1" lang="zh-TW" altLang="en-US">
                <a:solidFill>
                  <a:schemeClr val="tx1"/>
                </a:solidFill>
              </a:rPr>
              <a:t>。請以「記一次與○○的爭執」為題，寫作一篇首尾俱足的文章。</a:t>
            </a:r>
          </a:p>
        </p:txBody>
      </p:sp>
      <p:pic>
        <p:nvPicPr>
          <p:cNvPr id="180227" name="Picture 2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8" name="標題 1"/>
          <p:cNvSpPr>
            <a:spLocks/>
          </p:cNvSpPr>
          <p:nvPr/>
        </p:nvSpPr>
        <p:spPr bwMode="auto">
          <a:xfrm>
            <a:off x="1455738" y="-234950"/>
            <a:ext cx="5995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zh-TW" sz="4400" b="1">
                <a:solidFill>
                  <a:srgbClr val="FFFFFF"/>
                </a:solidFill>
              </a:rPr>
              <a:t>三、寫作練習</a:t>
            </a:r>
            <a:endParaRPr lang="zh-TW" alt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19" name="Group 59"/>
          <p:cNvGraphicFramePr>
            <a:graphicFrameLocks noGrp="1"/>
          </p:cNvGraphicFramePr>
          <p:nvPr/>
        </p:nvGraphicFramePr>
        <p:xfrm>
          <a:off x="179388" y="1341438"/>
          <a:ext cx="8820150" cy="5832475"/>
        </p:xfrm>
        <a:graphic>
          <a:graphicData uri="http://schemas.openxmlformats.org/drawingml/2006/table">
            <a:tbl>
              <a:tblPr/>
              <a:tblGrid>
                <a:gridCol w="8820150"/>
              </a:tblGrid>
              <a:tr h="5832475">
                <a:tc>
                  <a:txBody>
                    <a:bodyPr/>
                    <a:lstStyle>
                      <a:lvl1pPr marL="444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1096963" eaLnBrk="0" hangingPunct="0">
                        <a:spcBef>
                          <a:spcPct val="20000"/>
                        </a:spcBef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15541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011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246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29257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444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作法提示：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寫作的重點要能呈現衝突的起因、過程，以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及事後的省思或感受。</a:t>
                      </a:r>
                      <a:endParaRPr kumimoji="0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可善用對話凸顯衝突的焦點，對話的內容可以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是雙方的衝突，也可以是彼此間的妥協。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0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endParaRPr kumimoji="0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1252" name="Picture 5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80645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>
              <a:spcBef>
                <a:spcPct val="0"/>
              </a:spcBef>
            </a:pPr>
            <a:r>
              <a:rPr kumimoji="1" lang="zh-TW" altLang="zh-TW" sz="320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　　一成不變的生活多數的時候都像一泓明潭，潭面柔滑如緞，波光粼粼，偶然間天外飛來一塊石子，激起小浪花，霎時明鏡般的水面散裂開一道道波紋。</a:t>
            </a:r>
          </a:p>
          <a:p>
            <a:pPr eaLnBrk="0">
              <a:spcBef>
                <a:spcPct val="0"/>
              </a:spcBef>
            </a:pPr>
            <a:r>
              <a:rPr kumimoji="1" lang="zh-TW" altLang="zh-TW" sz="3200">
                <a:solidFill>
                  <a:srgbClr val="000000"/>
                </a:solidFill>
                <a:latin typeface="標楷體" pitchFamily="65" charset="-120"/>
                <a:cs typeface="Times New Roman" pitchFamily="18" charset="0"/>
              </a:rPr>
              <a:t>　　暑假中的某一晚，我一時心血來潮，央著母親陪我一起逛夜市，途中路過一家溫馨明淨的寵物店，我的目光瞬間被吸引住──那一團毛絨絨的呆萌樣吸走了我全部的「睛」光，腳步連半釐米都挪不開！隔著玻璃我對著「牠」擠眉弄眼，右手不自主對著明晃</a:t>
            </a:r>
            <a:endParaRPr kumimoji="1" lang="en-US" altLang="zh-TW" sz="3200">
              <a:solidFill>
                <a:srgbClr val="000000"/>
              </a:solidFill>
              <a:latin typeface="標楷體" pitchFamily="65" charset="-120"/>
              <a:cs typeface="Times New Roman" pitchFamily="18" charset="0"/>
            </a:endParaRPr>
          </a:p>
        </p:txBody>
      </p:sp>
      <p:sp>
        <p:nvSpPr>
          <p:cNvPr id="182275" name="Rectangle 7"/>
          <p:cNvSpPr>
            <a:spLocks noChangeArrowheads="1"/>
          </p:cNvSpPr>
          <p:nvPr/>
        </p:nvSpPr>
        <p:spPr bwMode="auto">
          <a:xfrm>
            <a:off x="1331913" y="-26988"/>
            <a:ext cx="69850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3600" b="1">
                <a:solidFill>
                  <a:schemeClr val="bg1"/>
                </a:solidFill>
                <a:latin typeface="Arial" pitchFamily="34" charset="0"/>
              </a:rPr>
              <a:t>參考範文：記一次與母親的爭執</a:t>
            </a:r>
          </a:p>
        </p:txBody>
      </p:sp>
      <p:pic>
        <p:nvPicPr>
          <p:cNvPr id="182276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4"/>
          <p:cNvSpPr>
            <a:spLocks noChangeArrowheads="1"/>
          </p:cNvSpPr>
          <p:nvPr/>
        </p:nvSpPr>
        <p:spPr bwMode="auto">
          <a:xfrm>
            <a:off x="611188" y="1268413"/>
            <a:ext cx="8064500" cy="47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TW" altLang="zh-TW">
                <a:solidFill>
                  <a:srgbClr val="000000"/>
                </a:solidFill>
              </a:rPr>
              <a:t>晃的玻璃窗輕輕的畫著、無聲的暗敲著，逗弄這隻可愛的小生命，「牠」似乎與我心有靈犀呢！「我要帶牠回家，全心全意呵護牠！」當下我做了決定。</a:t>
            </a:r>
            <a:endParaRPr kumimoji="1" lang="zh-TW" altLang="en-US">
              <a:solidFill>
                <a:srgbClr val="000000"/>
              </a:solidFill>
            </a:endParaRPr>
          </a:p>
          <a:p>
            <a:r>
              <a:rPr kumimoji="1" lang="zh-TW" altLang="en-US">
                <a:solidFill>
                  <a:srgbClr val="000000"/>
                </a:solidFill>
              </a:rPr>
              <a:t>　　「省省吧！你的臥室堪比垃圾堆，不必麻煩添一隻狗，就早是狗窩啦，不准養！」回到家，任憑我好說歹說，媽媽儼然包青天附身，斷然斬切我的「情思」。「拜託，拜託嘛！我發誓一定會立馬改進。」「況且，</a:t>
            </a:r>
            <a:endParaRPr kumimoji="1" lang="en-US" altLang="zh-TW"/>
          </a:p>
        </p:txBody>
      </p:sp>
      <p:pic>
        <p:nvPicPr>
          <p:cNvPr id="183299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79388" y="765175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　　黃春明是臺灣當代重要的鄉土文學作家，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曾獲第二屆國家文化藝術基金會文藝獎。作品被翻譯成多國文字，小說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兒子的大玩偶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看海的日子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等曾被改編成電影。著有小說集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鑼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莎喲娜啦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再見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青番公的故事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放生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，散文集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等待一朵花的名字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 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等，另有撕畫童話等作品。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36867" name="Picture 4" descr="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-3</a:t>
            </a:r>
          </a:p>
        </p:txBody>
      </p:sp>
      <p:pic>
        <p:nvPicPr>
          <p:cNvPr id="36870" name="Picture 12" descr="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33825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4"/>
          <p:cNvSpPr>
            <a:spLocks noChangeArrowheads="1"/>
          </p:cNvSpPr>
          <p:nvPr/>
        </p:nvSpPr>
        <p:spPr bwMode="auto">
          <a:xfrm>
            <a:off x="757238" y="1268413"/>
            <a:ext cx="8135937" cy="47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/>
            <a:r>
              <a:rPr kumimoji="1" lang="zh-TW" altLang="en-US">
                <a:solidFill>
                  <a:srgbClr val="000000"/>
                </a:solidFill>
              </a:rPr>
              <a:t>專家都說養寵物有助於孩子培養責任感、同情心</a:t>
            </a:r>
            <a:r>
              <a:rPr kumimoji="1" lang="en-US" altLang="zh-TW">
                <a:solidFill>
                  <a:srgbClr val="000000"/>
                </a:solidFill>
              </a:rPr>
              <a:t>……</a:t>
            </a:r>
            <a:r>
              <a:rPr kumimoji="1" lang="zh-TW" altLang="en-US">
                <a:solidFill>
                  <a:srgbClr val="000000"/>
                </a:solidFill>
              </a:rPr>
              <a:t>總之，再給我一次表現的機會嘛！」我幾近於哀求著。「機會？給過幾百次機會啦，你呀！一次垃圾都不願幫忙倒，功課又念得七零八落，哼！」她一面洗著碗，一面冷冷回瞟我一眼，眼神裡似乎噴射出幾道怒氣，更多的是平素望子成龍下失望累積的不滿。　　 </a:t>
            </a:r>
          </a:p>
          <a:p>
            <a:pPr eaLnBrk="0"/>
            <a:r>
              <a:rPr kumimoji="1" lang="zh-TW" altLang="en-US">
                <a:solidFill>
                  <a:srgbClr val="000000"/>
                </a:solidFill>
              </a:rPr>
              <a:t>    「只是養一隻寵物，不要事事都扯到功</a:t>
            </a:r>
            <a:endParaRPr kumimoji="1" lang="en-US" altLang="zh-TW"/>
          </a:p>
        </p:txBody>
      </p:sp>
      <p:pic>
        <p:nvPicPr>
          <p:cNvPr id="184323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4"/>
          <p:cNvSpPr>
            <a:spLocks noChangeArrowheads="1"/>
          </p:cNvSpPr>
          <p:nvPr/>
        </p:nvSpPr>
        <p:spPr bwMode="auto">
          <a:xfrm>
            <a:off x="827088" y="1209675"/>
            <a:ext cx="7848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TW" altLang="en-US">
                <a:solidFill>
                  <a:srgbClr val="000000"/>
                </a:solidFill>
              </a:rPr>
              <a:t>課！」我怒吼回答。「管好你自己，再奢談照顧他人！」母親被我的態度激怒，充滿怒氣的火舌咆哮力十足。原本熱悶悶的空氣頃刻間凝了一層霜</a:t>
            </a:r>
            <a:r>
              <a:rPr kumimoji="1" lang="en-US" altLang="zh-TW">
                <a:solidFill>
                  <a:srgbClr val="000000"/>
                </a:solidFill>
              </a:rPr>
              <a:t>……</a:t>
            </a:r>
            <a:r>
              <a:rPr kumimoji="1" lang="en-US" altLang="zh-TW"/>
              <a:t> </a:t>
            </a:r>
          </a:p>
        </p:txBody>
      </p:sp>
      <p:pic>
        <p:nvPicPr>
          <p:cNvPr id="18534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6600" b="1">
                <a:solidFill>
                  <a:schemeClr val="tx1"/>
                </a:solidFill>
                <a:latin typeface="標楷體" pitchFamily="65" charset="-120"/>
              </a:rPr>
              <a:t>八、統測精選</a:t>
            </a:r>
          </a:p>
        </p:txBody>
      </p:sp>
      <p:pic>
        <p:nvPicPr>
          <p:cNvPr id="18637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250825" y="1052513"/>
            <a:ext cx="8713788" cy="5508625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)1.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下列各選項「　」內字的字音，何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者兩兩相同？         （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92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統測）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他的如「椽」大筆，常人哪有置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「喙」的餘地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看些「稗」官野史，對於了解典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故，一定會有所「裨」益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做出這種「貽」笑大方的糗事，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他居然還一副「怡」然自得的模樣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對這些被貶「謫」的官員來說，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心情的調「適」實在是一個大問題          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                        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841819" y="1052513"/>
            <a:ext cx="48982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kumimoji="1" lang="zh-TW" altLang="en-US" sz="3200" b="1" dirty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87396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188" y="1989138"/>
            <a:ext cx="8367712" cy="2375966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ㄔㄨㄢˊ／ㄏㄨㄟˋ。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ㄅㄞˋ／ㄅㄧˋ。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ㄧˊ。 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ㄓㄜˊ／ㄕˋ。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88419" name="Text Box 5"/>
          <p:cNvSpPr txBox="1">
            <a:spLocks noChangeArrowheads="1"/>
          </p:cNvSpPr>
          <p:nvPr/>
        </p:nvSpPr>
        <p:spPr bwMode="auto">
          <a:xfrm>
            <a:off x="755650" y="5229225"/>
            <a:ext cx="59769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本題測驗學生</a:t>
            </a:r>
            <a:r>
              <a:rPr lang="zh-TW" altLang="en-US" sz="3000" b="1">
                <a:solidFill>
                  <a:schemeClr val="tx1"/>
                </a:solidFill>
                <a:latin typeface="Franklin Gothic Medium" pitchFamily="34" charset="0"/>
              </a:rPr>
              <a:t>字音辨正的能力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。</a:t>
            </a:r>
          </a:p>
        </p:txBody>
      </p:sp>
      <p:sp>
        <p:nvSpPr>
          <p:cNvPr id="188420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zh-TW" sz="3200" b="1">
                <a:solidFill>
                  <a:schemeClr val="tx1"/>
                </a:solidFill>
                <a:latin typeface="Franklin Gothic Medium" pitchFamily="34" charset="0"/>
              </a:rPr>
              <a:t>解析：</a:t>
            </a:r>
            <a:endParaRPr lang="zh-TW" altLang="en-US" sz="3200" b="1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188421" name="Picture 9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4103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)2.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下列人物，何組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不應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列入「臺灣現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代文學作家」傳記？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梁實秋、陳之藩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琦君、張曉風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鄭愁予、余光中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徐志摩、朱光潛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(92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898525" y="979488"/>
            <a:ext cx="9366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kumimoji="1"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89444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1"/>
          <p:cNvSpPr>
            <a:spLocks/>
          </p:cNvSpPr>
          <p:nvPr/>
        </p:nvSpPr>
        <p:spPr bwMode="auto">
          <a:xfrm>
            <a:off x="1979613" y="4471988"/>
            <a:ext cx="7777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zh-TW" alt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altLang="zh-TW" dirty="0"/>
              <a:t>(D)</a:t>
            </a:r>
            <a:r>
              <a:rPr lang="zh-TW" altLang="en-US" dirty="0"/>
              <a:t>徐志摩、朱光潛都未來臺</a:t>
            </a:r>
            <a:r>
              <a:rPr lang="zh-TW" altLang="en-US" dirty="0">
                <a:solidFill>
                  <a:srgbClr val="FF0066"/>
                </a:solidFill>
                <a:latin typeface="Cambria" pitchFamily="18" charset="0"/>
              </a:rPr>
              <a:t>。</a:t>
            </a:r>
          </a:p>
        </p:txBody>
      </p:sp>
      <p:sp>
        <p:nvSpPr>
          <p:cNvPr id="189446" name="Text Box 10"/>
          <p:cNvSpPr txBox="1">
            <a:spLocks noChangeArrowheads="1"/>
          </p:cNvSpPr>
          <p:nvPr/>
        </p:nvSpPr>
        <p:spPr bwMode="auto">
          <a:xfrm>
            <a:off x="755650" y="5327650"/>
            <a:ext cx="59769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本題測驗學生</a:t>
            </a:r>
            <a:r>
              <a:rPr lang="zh-TW" altLang="en-US" sz="3000" b="1">
                <a:solidFill>
                  <a:schemeClr val="tx1"/>
                </a:solidFill>
                <a:latin typeface="Franklin Gothic Medium" pitchFamily="34" charset="0"/>
              </a:rPr>
              <a:t>文學常識的能力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4464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)3.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下列選項「」內的字音，何者兩兩		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相同？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內「餡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」／誤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入「陷」阱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傳「遞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」／「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褫」奪公權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(C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狙」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擊／困難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險「阻」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(D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睥」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睨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</a:rPr>
              <a:t>／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稗」官野史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(96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900113" y="1268413"/>
            <a:ext cx="827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A</a:t>
            </a:r>
            <a:endParaRPr kumimoji="1"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90468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684213" y="1989138"/>
            <a:ext cx="9072562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ㄒㄧㄢˋ。</a:t>
            </a:r>
          </a:p>
          <a:p>
            <a:pPr>
              <a:spcBef>
                <a:spcPct val="0"/>
              </a:spcBef>
            </a:pP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ㄉ一ˋ／ㄔˇ。</a:t>
            </a:r>
          </a:p>
          <a:p>
            <a:pPr>
              <a:spcBef>
                <a:spcPct val="0"/>
              </a:spcBef>
            </a:pP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ㄐㄩ／ ㄗㄨˇ。</a:t>
            </a:r>
          </a:p>
          <a:p>
            <a:pPr>
              <a:spcBef>
                <a:spcPct val="0"/>
              </a:spcBef>
            </a:pP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ㄅㄧˋ／ㄅㄞˋ。</a:t>
            </a:r>
            <a:endParaRPr lang="en-US" altLang="zh-TW" sz="3200" dirty="0">
              <a:solidFill>
                <a:schemeClr val="tx1"/>
              </a:solidFill>
              <a:latin typeface="標楷體" pitchFamily="65" charset="-120"/>
            </a:endParaRPr>
          </a:p>
          <a:p>
            <a:endParaRPr kumimoji="1" lang="zh-TW" altLang="en-US" sz="3200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91491" name="Text Box 5"/>
          <p:cNvSpPr txBox="1">
            <a:spLocks noChangeArrowheads="1"/>
          </p:cNvSpPr>
          <p:nvPr/>
        </p:nvSpPr>
        <p:spPr bwMode="auto">
          <a:xfrm>
            <a:off x="755650" y="5229225"/>
            <a:ext cx="59769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本題測驗學生</a:t>
            </a:r>
            <a:r>
              <a:rPr lang="zh-TW" altLang="en-US" sz="3000" b="1">
                <a:solidFill>
                  <a:schemeClr val="tx1"/>
                </a:solidFill>
                <a:latin typeface="Franklin Gothic Medium" pitchFamily="34" charset="0"/>
              </a:rPr>
              <a:t>字音辨正的能力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。</a:t>
            </a:r>
          </a:p>
        </p:txBody>
      </p:sp>
      <p:sp>
        <p:nvSpPr>
          <p:cNvPr id="191492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zh-TW" sz="3200">
                <a:solidFill>
                  <a:schemeClr val="tx1"/>
                </a:solidFill>
                <a:latin typeface="Franklin Gothic Medium" pitchFamily="34" charset="0"/>
              </a:rPr>
              <a:t>解析：</a:t>
            </a:r>
            <a:endParaRPr lang="zh-TW" altLang="en-US" sz="320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191493" name="Picture 9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7338" y="1052513"/>
            <a:ext cx="8677275" cy="532923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「書」與「筆」兩個字中的「聿」，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不僅字形相同，「聿」的意義也是相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同。下列各組文字中字形相同的部分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，何者意義也是相同？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「旦」與「昏」中的「日」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「肥」與「明」中的「月」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「然」與「魚」中的「灬」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「旺」與「瑤」中的「王」 　                    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                      (98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828675" y="1046163"/>
            <a:ext cx="1079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A</a:t>
            </a:r>
            <a:endParaRPr kumimoji="1"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92516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兩者都與「日」有關。旦：日出地上而明之時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   ／昏：日落近地時。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肥：肉部，多肉也／明：日部，從日從月，日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   月照天，光顯明亮。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然：火部，月犬是犬肉，古代祭天有燔  燒犬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   肉以為祀者，故燔燒為「然」／魚：象形，上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   象「頭」、中象「鱗」、下象「尾」。所以「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   灬」是魚尾的形。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旺：日部，「王」字是聲符，眾光調和然後見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   其美聖／瑤：從玉，「王」字是形符，美玉。</a:t>
            </a:r>
          </a:p>
        </p:txBody>
      </p:sp>
      <p:sp>
        <p:nvSpPr>
          <p:cNvPr id="193539" name="Text Box 5"/>
          <p:cNvSpPr txBox="1">
            <a:spLocks noChangeArrowheads="1"/>
          </p:cNvSpPr>
          <p:nvPr/>
        </p:nvSpPr>
        <p:spPr bwMode="auto">
          <a:xfrm>
            <a:off x="395288" y="5949950"/>
            <a:ext cx="75612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本題測驗學生</a:t>
            </a:r>
            <a:r>
              <a:rPr lang="zh-TW" altLang="en-US" sz="3000" b="1">
                <a:solidFill>
                  <a:schemeClr val="tx1"/>
                </a:solidFill>
                <a:latin typeface="Franklin Gothic Medium" pitchFamily="34" charset="0"/>
              </a:rPr>
              <a:t>字、詞義解釋的能力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。</a:t>
            </a:r>
          </a:p>
        </p:txBody>
      </p:sp>
      <p:sp>
        <p:nvSpPr>
          <p:cNvPr id="193540" name="Text Box 7"/>
          <p:cNvSpPr txBox="1">
            <a:spLocks noChangeArrowheads="1"/>
          </p:cNvSpPr>
          <p:nvPr/>
        </p:nvSpPr>
        <p:spPr bwMode="auto">
          <a:xfrm>
            <a:off x="468313" y="83661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zh-TW" sz="3200">
                <a:solidFill>
                  <a:schemeClr val="tx1"/>
                </a:solidFill>
                <a:latin typeface="Franklin Gothic Medium" pitchFamily="34" charset="0"/>
              </a:rPr>
              <a:t>解析：</a:t>
            </a:r>
            <a:endParaRPr lang="zh-TW" altLang="en-US" sz="320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193541" name="Picture 9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542" name="Group 12"/>
          <p:cNvGrpSpPr>
            <a:grpSpLocks/>
          </p:cNvGrpSpPr>
          <p:nvPr/>
        </p:nvGrpSpPr>
        <p:grpSpPr bwMode="auto">
          <a:xfrm>
            <a:off x="7451725" y="3281363"/>
            <a:ext cx="384175" cy="434975"/>
            <a:chOff x="2164" y="498"/>
            <a:chExt cx="242" cy="274"/>
          </a:xfrm>
        </p:grpSpPr>
        <p:sp>
          <p:nvSpPr>
            <p:cNvPr id="193543" name="Text Box 10"/>
            <p:cNvSpPr txBox="1">
              <a:spLocks noChangeArrowheads="1"/>
            </p:cNvSpPr>
            <p:nvPr/>
          </p:nvSpPr>
          <p:spPr bwMode="auto">
            <a:xfrm>
              <a:off x="2164" y="498"/>
              <a:ext cx="231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marL="273050" indent="-228600">
                <a:spcBef>
                  <a:spcPct val="20000"/>
                </a:spcBef>
                <a:buFont typeface="Arial" pitchFamily="34" charset="0"/>
                <a:buNone/>
              </a:pPr>
              <a:r>
                <a:rPr kumimoji="1" lang="zh-TW" altLang="en-US" sz="1200" b="1">
                  <a:solidFill>
                    <a:srgbClr val="00CCFF"/>
                  </a:solidFill>
                  <a:latin typeface="標楷體" pitchFamily="65" charset="-120"/>
                </a:rPr>
                <a:t>ㄈㄢ</a:t>
              </a:r>
            </a:p>
          </p:txBody>
        </p:sp>
        <p:pic>
          <p:nvPicPr>
            <p:cNvPr id="193544" name="Picture 11" descr="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572"/>
              <a:ext cx="13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250825" y="692150"/>
            <a:ext cx="8928100" cy="54737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</a:rPr>
              <a:t>◆黃春明的文學成就 </a:t>
            </a:r>
          </a:p>
          <a:p>
            <a:pPr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一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多采多姿的藝文生涯</a:t>
            </a:r>
            <a:endParaRPr kumimoji="1" lang="en-US" altLang="zh-TW" sz="3200" b="1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別人眼中的黃春明是：「讀過太多雜書，記憶力奇佳，最糟糕還長了一根反骨」。妻子林美音口中的黃春明則是「四肢發達，頭腦不簡單」。他興趣廣泛，多才多藝，寫作、教書、企劃行銷、電影製作、編劇、導演、地方戲曲、油畫、漫畫、撕畫，都自成一格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37891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836613"/>
            <a:ext cx="8750300" cy="49958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閱讀下文，並推斷其對「毛爺爺」的描述  重點為何？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</a:rPr>
              <a:t>　　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坐在騎樓角落，一盞黃色燈光，小心翼翼將剛補好的鞋底琢磨到最完美，一旁還有好幾雙受損的舊鞋，等著八十四歲的毛爺爺修理。親手調製的強力膠特別牢靠，細心的黏上鞋底後，還得替鞋子上鞋油，用刷子反覆擦拭四遍，才把鞋子交到客人手中。就是這分堅持感動了顧客，因此有臺商每次回臺灣就得先找他修鞋。最近碰上不景氣，不只修鞋的人變多了，還有人找他修皮包。</a:t>
            </a:r>
          </a:p>
        </p:txBody>
      </p:sp>
      <p:pic>
        <p:nvPicPr>
          <p:cNvPr id="194563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1196975"/>
            <a:ext cx="8750300" cy="431958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)5.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閱讀下文，並推斷其對「毛爺爺」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的描述重點為何？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勤儉刻苦，戰勝貧窮　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努力不懈，東山再起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謹慎誠懇，不負所託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手藝精湛，技壓群倫    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				(98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757238" y="1196975"/>
            <a:ext cx="935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kumimoji="1"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95588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8931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3200">
                <a:solidFill>
                  <a:srgbClr val="FF0000"/>
                </a:solidFill>
                <a:latin typeface="Franklin Gothic Medium" pitchFamily="34" charset="0"/>
              </a:rPr>
              <a:t>文中以「小心翼翼」、「細心的」、「反覆擦拭四遍」等詞描寫毛爺爺工作認真謹慎的態度；以及「琢磨到最完美」、「特別牢靠」肯定他的手藝不負所託。</a:t>
            </a:r>
          </a:p>
          <a:p>
            <a:endParaRPr kumimoji="1" lang="zh-TW" altLang="en-US" sz="320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96611" name="Text Box 5"/>
          <p:cNvSpPr txBox="1">
            <a:spLocks noChangeArrowheads="1"/>
          </p:cNvSpPr>
          <p:nvPr/>
        </p:nvSpPr>
        <p:spPr bwMode="auto">
          <a:xfrm>
            <a:off x="611188" y="5013325"/>
            <a:ext cx="6408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本題測驗學生</a:t>
            </a:r>
            <a:r>
              <a:rPr lang="zh-TW" altLang="en-US" sz="3000" b="1">
                <a:solidFill>
                  <a:schemeClr val="tx1"/>
                </a:solidFill>
                <a:latin typeface="Franklin Gothic Medium" pitchFamily="34" charset="0"/>
              </a:rPr>
              <a:t>閱讀與理解的能力</a:t>
            </a: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。</a:t>
            </a:r>
          </a:p>
        </p:txBody>
      </p:sp>
      <p:sp>
        <p:nvSpPr>
          <p:cNvPr id="196612" name="Text Box 8"/>
          <p:cNvSpPr txBox="1">
            <a:spLocks noChangeArrowheads="1"/>
          </p:cNvSpPr>
          <p:nvPr/>
        </p:nvSpPr>
        <p:spPr bwMode="auto">
          <a:xfrm>
            <a:off x="250825" y="11969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zh-TW" sz="3200">
                <a:solidFill>
                  <a:schemeClr val="tx1"/>
                </a:solidFill>
                <a:latin typeface="Franklin Gothic Medium" pitchFamily="34" charset="0"/>
              </a:rPr>
              <a:t>解析：</a:t>
            </a:r>
            <a:endParaRPr lang="zh-TW" altLang="en-US" sz="320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196613" name="Picture 11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內容版面配置區 1"/>
          <p:cNvSpPr>
            <a:spLocks/>
          </p:cNvSpPr>
          <p:nvPr/>
        </p:nvSpPr>
        <p:spPr bwMode="auto">
          <a:xfrm>
            <a:off x="107950" y="692150"/>
            <a:ext cx="89281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0"/>
              </a:spcBef>
              <a:buFont typeface="Arial" pitchFamily="34" charset="0"/>
              <a:buNone/>
            </a:pPr>
            <a:r>
              <a:rPr kumimoji="1" lang="zh-TW" altLang="en-US">
                <a:solidFill>
                  <a:schemeClr val="tx1"/>
                </a:solidFill>
              </a:rPr>
              <a:t> </a:t>
            </a:r>
            <a:r>
              <a:rPr kumimoji="1" lang="en-US" altLang="zh-TW">
                <a:solidFill>
                  <a:schemeClr val="tx1"/>
                </a:solidFill>
              </a:rPr>
              <a:t>6.(甲)貧病交加十餘年，不改獻身文學之志作	   品以小說為主，所作《笠山農場》曾獲	   中華文藝獎金委員會二獎，是臺灣光復	   初期的重要作家。</a:t>
            </a:r>
          </a:p>
          <a:p>
            <a:pPr marL="273050" indent="-228600" eaLnBrk="0">
              <a:spcBef>
                <a:spcPct val="0"/>
              </a:spcBef>
              <a:buFont typeface="Arial" pitchFamily="34" charset="0"/>
              <a:buNone/>
            </a:pPr>
            <a:r>
              <a:rPr kumimoji="1" lang="en-US" altLang="zh-TW">
                <a:solidFill>
                  <a:schemeClr val="tx1"/>
                </a:solidFill>
              </a:rPr>
              <a:t>   (乙)終生使用漢文寫作，所作短篇小說以現	  實為題材，旨在揭露日本殖民政府的暴虐	  ，對於臺灣新文學有開創之功，後人尊為	  臺灣新文學之父。</a:t>
            </a:r>
          </a:p>
          <a:p>
            <a:pPr marL="273050" indent="-228600" eaLnBrk="0">
              <a:spcBef>
                <a:spcPct val="0"/>
              </a:spcBef>
              <a:buFont typeface="Arial" pitchFamily="34" charset="0"/>
              <a:buNone/>
            </a:pPr>
            <a:r>
              <a:rPr kumimoji="1" lang="en-US" altLang="zh-TW">
                <a:solidFill>
                  <a:schemeClr val="tx1"/>
                </a:solidFill>
              </a:rPr>
              <a:t>   (丙)除了小說創作之外，並致力於歌仔戲及	  兒童劇編導；以具有地方特色的語言，反	  映蛻變中的臺灣社會，是臺灣重要的鄉土	  小說家。</a:t>
            </a:r>
          </a:p>
        </p:txBody>
      </p:sp>
      <p:pic>
        <p:nvPicPr>
          <p:cNvPr id="19763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內容版面配置區 1"/>
          <p:cNvSpPr>
            <a:spLocks/>
          </p:cNvSpPr>
          <p:nvPr/>
        </p:nvSpPr>
        <p:spPr bwMode="auto">
          <a:xfrm>
            <a:off x="179388" y="1196975"/>
            <a:ext cx="87503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zh-TW">
                <a:solidFill>
                  <a:schemeClr val="tx1"/>
                </a:solidFill>
              </a:rPr>
              <a:t>(   )6.以上(甲)(乙)(丙)所指的作家依序為</a:t>
            </a:r>
          </a:p>
          <a:p>
            <a:pPr marL="273050" indent="-228600">
              <a:lnSpc>
                <a:spcPct val="10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zh-TW">
                <a:solidFill>
                  <a:schemeClr val="tx1"/>
                </a:solidFill>
              </a:rPr>
              <a:t>       何，請選出正確的選項：</a:t>
            </a:r>
          </a:p>
          <a:p>
            <a:pPr marL="273050" indent="-228600" eaLnBrk="0">
              <a:lnSpc>
                <a:spcPct val="105000"/>
              </a:lnSpc>
              <a:spcBef>
                <a:spcPct val="0"/>
              </a:spcBef>
              <a:buFont typeface="Arial" pitchFamily="34" charset="0"/>
              <a:buNone/>
            </a:pPr>
            <a:r>
              <a:rPr kumimoji="1" lang="zh-TW" altLang="en-US">
                <a:solidFill>
                  <a:schemeClr val="tx1"/>
                </a:solidFill>
              </a:rPr>
              <a:t> </a:t>
            </a:r>
            <a:r>
              <a:rPr kumimoji="1" lang="en-US" altLang="zh-TW">
                <a:solidFill>
                  <a:schemeClr val="tx1"/>
                </a:solidFill>
              </a:rPr>
              <a:t>      (A)</a:t>
            </a:r>
            <a:r>
              <a:rPr kumimoji="1" lang="zh-TW" altLang="en-US">
                <a:solidFill>
                  <a:schemeClr val="tx1"/>
                </a:solidFill>
              </a:rPr>
              <a:t>張曉風、賴和、洪醒夫　</a:t>
            </a:r>
          </a:p>
          <a:p>
            <a:pPr marL="273050" indent="-22860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zh-TW">
                <a:solidFill>
                  <a:schemeClr val="tx1"/>
                </a:solidFill>
              </a:rPr>
              <a:t>       (B)</a:t>
            </a:r>
            <a:r>
              <a:rPr kumimoji="1" lang="zh-TW" altLang="en-US">
                <a:solidFill>
                  <a:schemeClr val="tx1"/>
                </a:solidFill>
              </a:rPr>
              <a:t>鍾理和、賴和、黃春明　</a:t>
            </a:r>
          </a:p>
          <a:p>
            <a:pPr marL="273050" indent="-22860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zh-TW">
                <a:solidFill>
                  <a:schemeClr val="tx1"/>
                </a:solidFill>
              </a:rPr>
              <a:t>       (C)</a:t>
            </a:r>
            <a:r>
              <a:rPr kumimoji="1" lang="zh-TW" altLang="en-US">
                <a:solidFill>
                  <a:schemeClr val="tx1"/>
                </a:solidFill>
              </a:rPr>
              <a:t>黃春明、張曉風、阿盛　</a:t>
            </a:r>
          </a:p>
          <a:p>
            <a:pPr marL="273050" indent="-22860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zh-TW">
                <a:solidFill>
                  <a:schemeClr val="tx1"/>
                </a:solidFill>
              </a:rPr>
              <a:t>       (D)</a:t>
            </a:r>
            <a:r>
              <a:rPr kumimoji="1" lang="zh-TW" altLang="en-US">
                <a:solidFill>
                  <a:schemeClr val="tx1"/>
                </a:solidFill>
              </a:rPr>
              <a:t>阿盛、鍾理和、洪醒夫  </a:t>
            </a:r>
            <a:r>
              <a:rPr kumimoji="1" lang="en-US" altLang="zh-TW">
                <a:solidFill>
                  <a:schemeClr val="tx1"/>
                </a:solidFill>
              </a:rPr>
              <a:t>(104</a:t>
            </a:r>
            <a:r>
              <a:rPr kumimoji="1" lang="zh-TW" altLang="en-US">
                <a:solidFill>
                  <a:schemeClr val="tx1"/>
                </a:solidFill>
              </a:rPr>
              <a:t>統測</a:t>
            </a:r>
            <a:r>
              <a:rPr kumimoji="1" lang="en-US" altLang="zh-TW">
                <a:solidFill>
                  <a:schemeClr val="tx1"/>
                </a:solidFill>
              </a:rPr>
              <a:t>)</a:t>
            </a:r>
            <a:r>
              <a:rPr kumimoji="1" lang="en-US" altLang="zh-TW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rPr>
              <a:t> </a:t>
            </a:r>
            <a:endParaRPr kumimoji="1" lang="zh-TW" altLang="en-US">
              <a:solidFill>
                <a:schemeClr val="tx1"/>
              </a:solidFill>
            </a:endParaRPr>
          </a:p>
          <a:p>
            <a:pPr marL="273050" indent="-228600">
              <a:spcBef>
                <a:spcPct val="20000"/>
              </a:spcBef>
              <a:buFont typeface="Arial" pitchFamily="34" charset="0"/>
              <a:buNone/>
            </a:pPr>
            <a:endParaRPr kumimoji="1" lang="zh-TW" altLang="en-US">
              <a:solidFill>
                <a:schemeClr val="tx1"/>
              </a:solidFill>
            </a:endParaRPr>
          </a:p>
          <a:p>
            <a:pPr marL="273050" indent="-228600">
              <a:spcBef>
                <a:spcPct val="20000"/>
              </a:spcBef>
              <a:buFont typeface="Arial" pitchFamily="34" charset="0"/>
              <a:buNone/>
            </a:pPr>
            <a:endParaRPr kumimoji="1" lang="en-US" altLang="zh-TW">
              <a:solidFill>
                <a:schemeClr val="tx1"/>
              </a:solidFill>
            </a:endParaRPr>
          </a:p>
        </p:txBody>
      </p:sp>
      <p:pic>
        <p:nvPicPr>
          <p:cNvPr id="198659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539750" y="119697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73050" indent="-22860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zh-TW"/>
              <a:t>B</a:t>
            </a:r>
            <a:endParaRPr kumimoji="1"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TW">
                <a:latin typeface="Franklin Gothic Medium" pitchFamily="34" charset="0"/>
                <a:ea typeface="標楷體" pitchFamily="65" charset="-120"/>
              </a:rPr>
              <a:t>解析：</a:t>
            </a:r>
            <a:endParaRPr kumimoji="0" lang="zh-TW" altLang="en-US">
              <a:latin typeface="Franklin Gothic Medium" pitchFamily="34" charset="0"/>
              <a:ea typeface="標楷體" pitchFamily="65" charset="-120"/>
            </a:endParaRPr>
          </a:p>
        </p:txBody>
      </p:sp>
      <p:sp>
        <p:nvSpPr>
          <p:cNvPr id="553990" name="Text Box 6"/>
          <p:cNvSpPr txBox="1">
            <a:spLocks noChangeArrowheads="1"/>
          </p:cNvSpPr>
          <p:nvPr/>
        </p:nvSpPr>
        <p:spPr bwMode="auto">
          <a:xfrm>
            <a:off x="468313" y="1773238"/>
            <a:ext cx="8496300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kumimoji="0" lang="en-US" altLang="zh-TW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笠山農場</a:t>
            </a:r>
            <a:r>
              <a:rPr kumimoji="0" lang="en-US" altLang="zh-TW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為鍾理和作品。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「臺灣新文學之父」指賴和。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丙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「歌仔戲及兒童劇編導」、「臺灣重要的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鄉土小說家」指黃春明。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9684" name="Text Box 7"/>
          <p:cNvSpPr txBox="1">
            <a:spLocks noChangeArrowheads="1"/>
          </p:cNvSpPr>
          <p:nvPr/>
        </p:nvSpPr>
        <p:spPr bwMode="auto">
          <a:xfrm>
            <a:off x="611188" y="5013325"/>
            <a:ext cx="6408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>
                <a:latin typeface="Franklin Gothic Medium" pitchFamily="34" charset="0"/>
                <a:ea typeface="標楷體" pitchFamily="65" charset="-120"/>
              </a:rPr>
              <a:t>本題測驗學生</a:t>
            </a:r>
            <a:r>
              <a:rPr kumimoji="0" lang="zh-TW" altLang="en-US" sz="3000" b="1">
                <a:latin typeface="Franklin Gothic Medium" pitchFamily="34" charset="0"/>
                <a:ea typeface="標楷體" pitchFamily="65" charset="-120"/>
              </a:rPr>
              <a:t>文學常識的能力</a:t>
            </a:r>
            <a:r>
              <a:rPr kumimoji="0" lang="zh-TW" altLang="en-US" sz="3000">
                <a:latin typeface="Franklin Gothic Medium" pitchFamily="34" charset="0"/>
                <a:ea typeface="標楷體" pitchFamily="65" charset="-120"/>
              </a:rPr>
              <a:t>。</a:t>
            </a:r>
          </a:p>
        </p:txBody>
      </p:sp>
      <p:pic>
        <p:nvPicPr>
          <p:cNvPr id="199685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0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964612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依據下文，下列關於「十三鄰」的敘述，何者正確？</a:t>
            </a:r>
          </a:p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zh-TW" altLang="en-US" sz="3100">
                <a:latin typeface="標楷體" pitchFamily="65" charset="-120"/>
                <a:ea typeface="標楷體" pitchFamily="65" charset="-120"/>
              </a:rPr>
              <a:t>小孩一個個遠離家鄉奮鬥，十三鄰的經濟狀況也一日日的好轉，當然，十三鄰的男人女人也逐漸年老，帶孫子、看家，為人生盡最後的職責。這一生，他們沒有大富大貴，沒有大紅大紫過，但是認真的當一介農夫農婦、稱職的父母、阿公阿媽，把子女送上樓梯，讓他們往上爬。雖然，他們的子女也不是什麼大人物，或知名人士，仍是循著父母親的路子盡責的當個社會螺絲釘，一如蔥薑蒜，不是主菜，卻一味也不能少。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200707" name="Text Box 5"/>
          <p:cNvSpPr txBox="1">
            <a:spLocks noChangeArrowheads="1"/>
          </p:cNvSpPr>
          <p:nvPr/>
        </p:nvSpPr>
        <p:spPr bwMode="auto">
          <a:xfrm>
            <a:off x="4692650" y="5661025"/>
            <a:ext cx="41211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3100">
                <a:latin typeface="標楷體" pitchFamily="65" charset="-120"/>
                <a:ea typeface="標楷體" pitchFamily="65" charset="-120"/>
              </a:rPr>
              <a:t>（方梓</a:t>
            </a:r>
            <a:r>
              <a:rPr kumimoji="0" lang="en-US" altLang="zh-TW" sz="3100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 sz="3100">
                <a:latin typeface="標楷體" pitchFamily="65" charset="-120"/>
                <a:ea typeface="標楷體" pitchFamily="65" charset="-120"/>
              </a:rPr>
              <a:t>小卒過河</a:t>
            </a:r>
            <a:r>
              <a:rPr kumimoji="0" lang="en-US" altLang="zh-TW" sz="3100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 sz="3100">
                <a:latin typeface="標楷體" pitchFamily="65" charset="-120"/>
                <a:ea typeface="標楷體" pitchFamily="65" charset="-120"/>
              </a:rPr>
              <a:t>）</a:t>
            </a:r>
            <a:endParaRPr kumimoji="0" lang="zh-TW" altLang="en-US" sz="31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070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Rectangle 9"/>
          <p:cNvSpPr>
            <a:spLocks noChangeArrowheads="1"/>
          </p:cNvSpPr>
          <p:nvPr/>
        </p:nvSpPr>
        <p:spPr bwMode="auto">
          <a:xfrm>
            <a:off x="6545263" y="1196975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tx1"/>
                </a:solidFill>
              </a:rPr>
              <a:t>（</a:t>
            </a:r>
            <a:r>
              <a:rPr lang="en-US" altLang="zh-TW">
                <a:solidFill>
                  <a:schemeClr val="tx1"/>
                </a:solidFill>
              </a:rPr>
              <a:t>106</a:t>
            </a:r>
            <a:r>
              <a:rPr lang="zh-TW" altLang="en-US">
                <a:solidFill>
                  <a:schemeClr val="tx1"/>
                </a:solidFill>
              </a:rPr>
              <a:t>統測）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351837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（　）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依據下文，下列關於「十三鄰」的敘	  述，何者正確？</a:t>
            </a:r>
          </a:p>
          <a:p>
            <a:pPr>
              <a:lnSpc>
                <a:spcPct val="8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	（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A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）年輕人不斷出走，景氣日益蕭條　</a:t>
            </a:r>
          </a:p>
          <a:p>
            <a:pPr>
              <a:lnSpc>
                <a:spcPct val="8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	（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B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）老一輩克勤克儉，推動農村轉型　</a:t>
            </a:r>
          </a:p>
          <a:p>
            <a:pPr>
              <a:lnSpc>
                <a:spcPct val="8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	（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）平凡而默守本分，生活恬淡自適　</a:t>
            </a:r>
          </a:p>
          <a:p>
            <a:pPr>
              <a:lnSpc>
                <a:spcPct val="8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	（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D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）世代皆安土重遷，盡責種植莊稼</a:t>
            </a: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971550" y="105251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73050" indent="-228600">
              <a:spcBef>
                <a:spcPct val="20000"/>
              </a:spcBef>
              <a:buFont typeface="Arial" pitchFamily="34" charset="0"/>
              <a:buNone/>
            </a:pPr>
            <a:r>
              <a:rPr kumimoji="1" lang="en-US" altLang="zh-TW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0" name="Text Box 6"/>
          <p:cNvSpPr txBox="1">
            <a:spLocks noChangeArrowheads="1"/>
          </p:cNvSpPr>
          <p:nvPr/>
        </p:nvSpPr>
        <p:spPr bwMode="auto">
          <a:xfrm>
            <a:off x="36513" y="1275476"/>
            <a:ext cx="91440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）「</a:t>
            </a:r>
            <a:r>
              <a:rPr kumimoji="0" lang="en-US" altLang="zh-TW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景氣日益蕭條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」與引文「</a:t>
            </a:r>
            <a:r>
              <a:rPr kumimoji="0" lang="en-US" altLang="zh-TW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經濟狀況也一日日的好轉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」相違</a:t>
            </a:r>
            <a:r>
              <a:rPr kumimoji="0" lang="en-US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）並無論及「推動農村轉型」</a:t>
            </a:r>
            <a:r>
              <a:rPr kumimoji="0" lang="en-US" altLang="en-US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議題</a:t>
            </a:r>
            <a:r>
              <a:rPr kumimoji="0" lang="en-US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）「</a:t>
            </a:r>
            <a:r>
              <a:rPr kumimoji="0" lang="en-US" altLang="zh-TW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平凡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」呼應「</a:t>
            </a:r>
            <a:r>
              <a:rPr kumimoji="0" lang="en-US" altLang="en-US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盡責的當個社會螺絲釘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en-US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en-US" altLang="zh-TW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恬淡自適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」呼應「</a:t>
            </a:r>
            <a:r>
              <a:rPr kumimoji="0" lang="en-US" altLang="en-US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沒有大富大貴，</a:t>
            </a:r>
            <a:r>
              <a:rPr kumimoji="0" lang="en-US" altLang="en-US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沒有大紅大紫過</a:t>
            </a:r>
            <a:r>
              <a:rPr kumimoji="0" lang="en-US" altLang="en-US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en-US" altLang="en-US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但是認真的當一介農夫農婦</a:t>
            </a:r>
            <a:r>
              <a:rPr kumimoji="0" lang="en-US" altLang="en-US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、稱職的父母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en-US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）「</a:t>
            </a:r>
            <a:r>
              <a:rPr kumimoji="0" lang="en-US" altLang="zh-TW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安土重遷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」指久居故土</a:t>
            </a:r>
            <a:r>
              <a:rPr kumimoji="0" lang="en-US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懷抱深厚的</a:t>
            </a:r>
            <a:r>
              <a:rPr kumimoji="0" lang="en-US" altLang="en-US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情感</a:t>
            </a:r>
            <a:r>
              <a:rPr kumimoji="0" lang="en-US" altLang="en-US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en-US" altLang="en-US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不肯輕易遷徙</a:t>
            </a:r>
            <a:r>
              <a:rPr kumimoji="0" lang="en-US" altLang="en-US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；</a:t>
            </a:r>
            <a:r>
              <a:rPr kumimoji="0" lang="en-US" altLang="zh-TW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「遠離家鄉奮鬥」</a:t>
            </a:r>
            <a:r>
              <a:rPr kumimoji="0" lang="en-US" altLang="en-US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相違</a:t>
            </a:r>
            <a:r>
              <a:rPr kumimoji="0" lang="en-US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2755" name="Text Box 7"/>
          <p:cNvSpPr txBox="1">
            <a:spLocks noChangeArrowheads="1"/>
          </p:cNvSpPr>
          <p:nvPr/>
        </p:nvSpPr>
        <p:spPr bwMode="auto">
          <a:xfrm>
            <a:off x="684212" y="6046013"/>
            <a:ext cx="6408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3000" dirty="0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dirty="0">
                <a:latin typeface="Franklin Gothic Medium" pitchFamily="34" charset="0"/>
                <a:ea typeface="標楷體" pitchFamily="65" charset="-120"/>
              </a:rPr>
              <a:t>本題測驗學生</a:t>
            </a:r>
            <a:r>
              <a:rPr kumimoji="0" lang="zh-TW" altLang="en-US" sz="3000" b="1" dirty="0">
                <a:latin typeface="Franklin Gothic Medium" pitchFamily="34" charset="0"/>
                <a:ea typeface="標楷體" pitchFamily="65" charset="-120"/>
              </a:rPr>
              <a:t>閱讀與理解能力</a:t>
            </a:r>
            <a:r>
              <a:rPr kumimoji="0" lang="zh-TW" altLang="en-US" sz="3000" dirty="0">
                <a:latin typeface="Franklin Gothic Medium" pitchFamily="34" charset="0"/>
                <a:ea typeface="標楷體" pitchFamily="65" charset="-120"/>
              </a:rPr>
              <a:t>。</a:t>
            </a:r>
          </a:p>
        </p:txBody>
      </p:sp>
      <p:pic>
        <p:nvPicPr>
          <p:cNvPr id="202756" name="Picture 9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13188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Text Box 4"/>
          <p:cNvSpPr txBox="1">
            <a:spLocks noChangeArrowheads="1"/>
          </p:cNvSpPr>
          <p:nvPr/>
        </p:nvSpPr>
        <p:spPr bwMode="auto">
          <a:xfrm>
            <a:off x="422909" y="632057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zh-TW" dirty="0">
                <a:latin typeface="Franklin Gothic Medium" pitchFamily="34" charset="0"/>
                <a:ea typeface="標楷體" pitchFamily="65" charset="-120"/>
              </a:rPr>
              <a:t>解析：</a:t>
            </a:r>
            <a:endParaRPr kumimoji="0" lang="zh-TW" altLang="en-US" dirty="0">
              <a:latin typeface="Franklin Gothic Medium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0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4"/>
          <p:cNvSpPr txBox="1">
            <a:spLocks noChangeArrowheads="1"/>
          </p:cNvSpPr>
          <p:nvPr/>
        </p:nvSpPr>
        <p:spPr bwMode="auto">
          <a:xfrm>
            <a:off x="1547813" y="2276475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6600" b="1">
                <a:solidFill>
                  <a:schemeClr val="tx1"/>
                </a:solidFill>
                <a:latin typeface="標楷體" pitchFamily="65" charset="-120"/>
              </a:rPr>
              <a:t>九、延伸閱讀</a:t>
            </a:r>
          </a:p>
        </p:txBody>
      </p:sp>
      <p:pic>
        <p:nvPicPr>
          <p:cNvPr id="203779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763588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二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文學表現影視化──電視製作「芬芳寶島」、小說改編電影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︰</a:t>
            </a:r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七○年代黃春明拍電視的紀錄片影集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芬芳寶島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，從最南端的恆春到臺北的淡水，使臺灣的視覺文化開始落實在本土環境上。這個節目不但替臺灣的紀錄片揭開序幕，也使很多攝影後進把鏡頭轉向自己的土地，也在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人間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副刊帶動「報導文學」的風潮。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38915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-5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矩形 2"/>
          <p:cNvSpPr>
            <a:spLocks noChangeArrowheads="1"/>
          </p:cNvSpPr>
          <p:nvPr/>
        </p:nvSpPr>
        <p:spPr bwMode="auto">
          <a:xfrm>
            <a:off x="285750" y="765175"/>
            <a:ext cx="87503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zh-TW" altLang="en-US" sz="2800">
                <a:solidFill>
                  <a:schemeClr val="tx1"/>
                </a:solidFill>
              </a:rPr>
              <a:t>　　</a:t>
            </a:r>
            <a:r>
              <a:rPr kumimoji="1" lang="zh-TW" altLang="en-US" sz="3000">
                <a:solidFill>
                  <a:schemeClr val="tx1"/>
                </a:solidFill>
              </a:rPr>
              <a:t>鰹魚屬於鯖科魚類，種類相當多，中文名正鰹，俗稱有：煙仔、小串、柴魚、煙仔虎、肥煙等。分布範圍極廣，全世界舉凡溫帶和熱帶海域都有牠的魚蹤，棲息深度為</a:t>
            </a:r>
            <a:r>
              <a:rPr kumimoji="1" lang="en-US" altLang="zh-TW" sz="3000">
                <a:solidFill>
                  <a:schemeClr val="tx1"/>
                </a:solidFill>
              </a:rPr>
              <a:t>0</a:t>
            </a:r>
            <a:r>
              <a:rPr kumimoji="1" lang="zh-TW" altLang="en-US" sz="3000">
                <a:solidFill>
                  <a:schemeClr val="tx1"/>
                </a:solidFill>
              </a:rPr>
              <a:t>～</a:t>
            </a:r>
            <a:r>
              <a:rPr kumimoji="1" lang="en-US" altLang="zh-TW" sz="3000">
                <a:solidFill>
                  <a:schemeClr val="tx1"/>
                </a:solidFill>
              </a:rPr>
              <a:t>260</a:t>
            </a:r>
            <a:r>
              <a:rPr kumimoji="1" lang="zh-TW" altLang="en-US" sz="3000">
                <a:solidFill>
                  <a:schemeClr val="tx1"/>
                </a:solidFill>
              </a:rPr>
              <a:t>公尺。在臺灣東部、西部、南部、北部、東北部、澎湖、小琉球、蘭嶼、綠島等海域，一年四季都可捕獲。</a:t>
            </a:r>
          </a:p>
          <a:p>
            <a:pPr eaLnBrk="0" hangingPunct="0">
              <a:spcBef>
                <a:spcPct val="0"/>
              </a:spcBef>
            </a:pPr>
            <a:r>
              <a:rPr kumimoji="1" lang="zh-TW" altLang="en-US" sz="3000">
                <a:solidFill>
                  <a:schemeClr val="tx1"/>
                </a:solidFill>
              </a:rPr>
              <a:t>　　鰹魚最大體長約</a:t>
            </a:r>
            <a:r>
              <a:rPr kumimoji="1" lang="en-US" altLang="zh-TW" sz="3000">
                <a:solidFill>
                  <a:schemeClr val="tx1"/>
                </a:solidFill>
              </a:rPr>
              <a:t>108</a:t>
            </a:r>
            <a:r>
              <a:rPr kumimoji="1" lang="zh-TW" altLang="en-US" sz="3000">
                <a:solidFill>
                  <a:schemeClr val="tx1"/>
                </a:solidFill>
              </a:rPr>
              <a:t>公分，體型呈紡錘形，橫切面近圓形，背緣和腹緣圓鈍；尾柄細短，兩側中央各具一發達的隆起脊，另有二小隆起脊位於尾鰭基部。頭中大，稍側扁。眼較小，位置接近頭的背緣。尾鰭呈新月形。體背紫藍色，腹部銀白，體側具</a:t>
            </a:r>
            <a:r>
              <a:rPr kumimoji="1" lang="en-US" altLang="zh-TW" sz="3000">
                <a:solidFill>
                  <a:schemeClr val="tx1"/>
                </a:solidFill>
              </a:rPr>
              <a:t>4</a:t>
            </a:r>
            <a:r>
              <a:rPr kumimoji="1" lang="zh-TW" altLang="en-US" sz="3000">
                <a:solidFill>
                  <a:schemeClr val="tx1"/>
                </a:solidFill>
              </a:rPr>
              <a:t>～</a:t>
            </a:r>
            <a:r>
              <a:rPr kumimoji="1" lang="en-US" altLang="zh-TW" sz="3000">
                <a:solidFill>
                  <a:schemeClr val="tx1"/>
                </a:solidFill>
              </a:rPr>
              <a:t>5</a:t>
            </a:r>
            <a:r>
              <a:rPr kumimoji="1" lang="zh-TW" altLang="en-US" sz="3000">
                <a:solidFill>
                  <a:schemeClr val="tx1"/>
                </a:solidFill>
              </a:rPr>
              <a:t>條暗色縱帶。</a:t>
            </a:r>
            <a:endParaRPr kumimoji="1" lang="zh-TW" altLang="zh-TW" sz="3000">
              <a:solidFill>
                <a:schemeClr val="tx2"/>
              </a:solidFill>
            </a:endParaRPr>
          </a:p>
        </p:txBody>
      </p:sp>
      <p:sp>
        <p:nvSpPr>
          <p:cNvPr id="204803" name="Text Box 8"/>
          <p:cNvSpPr txBox="1">
            <a:spLocks noChangeArrowheads="1"/>
          </p:cNvSpPr>
          <p:nvPr/>
        </p:nvSpPr>
        <p:spPr bwMode="auto">
          <a:xfrm>
            <a:off x="1042988" y="-26988"/>
            <a:ext cx="74168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  <a:latin typeface="Franklin Gothic Medium" pitchFamily="34" charset="0"/>
              </a:rPr>
              <a:t>鰹仔魚</a:t>
            </a:r>
          </a:p>
        </p:txBody>
      </p:sp>
      <p:pic>
        <p:nvPicPr>
          <p:cNvPr id="204804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矩形 2"/>
          <p:cNvSpPr>
            <a:spLocks noChangeArrowheads="1"/>
          </p:cNvSpPr>
          <p:nvPr/>
        </p:nvSpPr>
        <p:spPr bwMode="auto">
          <a:xfrm>
            <a:off x="285750" y="1212850"/>
            <a:ext cx="88582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zh-TW" altLang="en-US" sz="2000">
                <a:solidFill>
                  <a:schemeClr val="tx1"/>
                </a:solidFill>
              </a:rPr>
              <a:t>　　　</a:t>
            </a:r>
            <a:r>
              <a:rPr kumimoji="1" lang="zh-TW" altLang="en-US" sz="3000">
                <a:solidFill>
                  <a:schemeClr val="tx1"/>
                </a:solidFill>
              </a:rPr>
              <a:t>棲息生態而言，屬於大洋性洄游魚類，喜棲於水色澄清水域。天氣晴朗，水溫上升時，常聚集於上層水域。游泳快速，以魚類及甲殼類為食。</a:t>
            </a:r>
          </a:p>
          <a:p>
            <a:pPr eaLnBrk="0" hangingPunct="0">
              <a:spcBef>
                <a:spcPct val="0"/>
              </a:spcBef>
            </a:pPr>
            <a:r>
              <a:rPr kumimoji="1" lang="zh-TW" altLang="en-US" sz="3000">
                <a:solidFill>
                  <a:schemeClr val="tx1"/>
                </a:solidFill>
              </a:rPr>
              <a:t>　　就漁業利用、經濟價值而論，為各沿岸國相當重要的經濟性魚種，約占全世界鯖類總產量的</a:t>
            </a:r>
            <a:r>
              <a:rPr kumimoji="1" lang="en-US" altLang="zh-TW" sz="3000">
                <a:solidFill>
                  <a:schemeClr val="tx1"/>
                </a:solidFill>
              </a:rPr>
              <a:t>40</a:t>
            </a:r>
            <a:r>
              <a:rPr kumimoji="1" lang="zh-TW" altLang="en-US" sz="3000">
                <a:solidFill>
                  <a:schemeClr val="tx1"/>
                </a:solidFill>
              </a:rPr>
              <a:t>％，全世界年產量可達</a:t>
            </a:r>
            <a:r>
              <a:rPr kumimoji="1" lang="en-US" altLang="zh-TW" sz="3000">
                <a:solidFill>
                  <a:schemeClr val="tx1"/>
                </a:solidFill>
              </a:rPr>
              <a:t>70</a:t>
            </a:r>
            <a:r>
              <a:rPr kumimoji="1" lang="zh-TW" altLang="en-US" sz="3000">
                <a:solidFill>
                  <a:schemeClr val="tx1"/>
                </a:solidFill>
              </a:rPr>
              <a:t>～</a:t>
            </a:r>
            <a:r>
              <a:rPr kumimoji="1" lang="en-US" altLang="zh-TW" sz="3000">
                <a:solidFill>
                  <a:schemeClr val="tx1"/>
                </a:solidFill>
              </a:rPr>
              <a:t>80</a:t>
            </a:r>
            <a:r>
              <a:rPr kumimoji="1" lang="zh-TW" altLang="en-US" sz="3000">
                <a:solidFill>
                  <a:schemeClr val="tx1"/>
                </a:solidFill>
              </a:rPr>
              <a:t>萬公噸。一般漁法以定置網、一支釣、延繩釣捕獲。煎食、煮味噌湯或做生魚片皆宜，亦常被加工成製品，如柴魚或罐頭等。</a:t>
            </a:r>
          </a:p>
          <a:p>
            <a:pPr algn="r">
              <a:spcBef>
                <a:spcPct val="0"/>
              </a:spcBef>
            </a:pPr>
            <a:r>
              <a:rPr kumimoji="1" lang="zh-TW" altLang="en-US" sz="3000">
                <a:solidFill>
                  <a:schemeClr val="tx1"/>
                </a:solidFill>
              </a:rPr>
              <a:t>　　　　　　　　　　　　</a:t>
            </a:r>
            <a:r>
              <a:rPr kumimoji="1" lang="zh-TW" altLang="en-US" sz="2400">
                <a:solidFill>
                  <a:schemeClr val="tx1"/>
                </a:solidFill>
              </a:rPr>
              <a:t>（參考資料：中央研究院）</a:t>
            </a:r>
            <a:endParaRPr kumimoji="1" lang="zh-TW" altLang="zh-TW" sz="2400">
              <a:solidFill>
                <a:schemeClr val="tx1"/>
              </a:solidFill>
            </a:endParaRPr>
          </a:p>
        </p:txBody>
      </p:sp>
      <p:sp>
        <p:nvSpPr>
          <p:cNvPr id="205827" name="Text Box 11"/>
          <p:cNvSpPr txBox="1">
            <a:spLocks noChangeArrowheads="1"/>
          </p:cNvSpPr>
          <p:nvPr/>
        </p:nvSpPr>
        <p:spPr bwMode="auto">
          <a:xfrm>
            <a:off x="1042988" y="-26988"/>
            <a:ext cx="74168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  <a:latin typeface="Franklin Gothic Medium" pitchFamily="34" charset="0"/>
              </a:rPr>
              <a:t>鰹仔魚</a:t>
            </a:r>
          </a:p>
        </p:txBody>
      </p:sp>
      <p:pic>
        <p:nvPicPr>
          <p:cNvPr id="205828" name="Picture 12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6600" b="1">
                <a:solidFill>
                  <a:schemeClr val="tx1"/>
                </a:solidFill>
                <a:latin typeface="標楷體" pitchFamily="65" charset="-120"/>
              </a:rPr>
              <a:t>十、網路資源</a:t>
            </a:r>
          </a:p>
        </p:txBody>
      </p:sp>
      <p:pic>
        <p:nvPicPr>
          <p:cNvPr id="206851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971550" y="1052513"/>
            <a:ext cx="8407400" cy="3313112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273050" eaLnBrk="1" hangingPunct="1"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en-US" altLang="zh-TW" sz="2800" smtClean="0">
              <a:solidFill>
                <a:srgbClr val="F2F2F2"/>
              </a:solidFill>
            </a:endParaRPr>
          </a:p>
          <a:p>
            <a:pPr indent="-273050" eaLnBrk="1" hangingPunct="1">
              <a:spcBef>
                <a:spcPts val="575"/>
              </a:spcBef>
              <a:buSzPct val="75000"/>
              <a:buFont typeface="Wingdings" pitchFamily="2" charset="2"/>
              <a:buChar char="n"/>
              <a:defRPr/>
            </a:pPr>
            <a:r>
              <a:rPr lang="zh-TW" altLang="en-US" sz="2800" smtClean="0">
                <a:solidFill>
                  <a:schemeClr val="bg2"/>
                </a:solidFill>
                <a:latin typeface="標楷體" pitchFamily="65" charset="-120"/>
                <a:hlinkClick r:id="rId3"/>
              </a:rPr>
              <a:t>黃大魚兒童劇團</a:t>
            </a:r>
            <a:endParaRPr lang="zh-TW" altLang="en-US" sz="2800" smtClean="0">
              <a:solidFill>
                <a:schemeClr val="bg2"/>
              </a:solidFill>
              <a:latin typeface="標楷體" pitchFamily="65" charset="-120"/>
            </a:endParaRPr>
          </a:p>
          <a:p>
            <a:pPr indent="-273050" eaLnBrk="1" hangingPunct="1">
              <a:spcBef>
                <a:spcPts val="575"/>
              </a:spcBef>
              <a:buSzPct val="75000"/>
              <a:buFont typeface="Wingdings" pitchFamily="2" charset="2"/>
              <a:buChar char="n"/>
              <a:defRPr/>
            </a:pPr>
            <a:r>
              <a:rPr lang="zh-TW" altLang="en-US" sz="2800" smtClean="0">
                <a:solidFill>
                  <a:schemeClr val="bg2"/>
                </a:solidFill>
                <a:latin typeface="標楷體" pitchFamily="65" charset="-120"/>
                <a:hlinkClick r:id="rId4"/>
              </a:rPr>
              <a:t>黃大魚文化藝術基金會</a:t>
            </a:r>
            <a:endParaRPr lang="zh-TW" altLang="en-US" sz="2800" smtClean="0">
              <a:solidFill>
                <a:schemeClr val="bg2"/>
              </a:solidFill>
              <a:latin typeface="標楷體" pitchFamily="65" charset="-120"/>
            </a:endParaRPr>
          </a:p>
          <a:p>
            <a:pPr indent="-273050" eaLnBrk="1" hangingPunct="1">
              <a:spcBef>
                <a:spcPts val="575"/>
              </a:spcBef>
              <a:buSzPct val="75000"/>
              <a:buFont typeface="Wingdings" pitchFamily="2" charset="2"/>
              <a:buChar char="n"/>
              <a:defRPr/>
            </a:pPr>
            <a:r>
              <a:rPr lang="zh-TW" altLang="en-US" sz="2800" smtClean="0">
                <a:solidFill>
                  <a:schemeClr val="bg2"/>
                </a:solidFill>
                <a:latin typeface="標楷體" pitchFamily="65" charset="-120"/>
                <a:hlinkClick r:id="rId5"/>
              </a:rPr>
              <a:t>當代名人手稿典藏系統</a:t>
            </a:r>
            <a:endParaRPr lang="zh-TW" altLang="en-US" sz="2800" smtClean="0">
              <a:solidFill>
                <a:schemeClr val="bg2"/>
              </a:solidFill>
              <a:latin typeface="標楷體" pitchFamily="65" charset="-120"/>
            </a:endParaRPr>
          </a:p>
          <a:p>
            <a:pPr indent="-273050" eaLnBrk="1" hangingPunct="1">
              <a:spcBef>
                <a:spcPts val="575"/>
              </a:spcBef>
              <a:buSzPct val="75000"/>
              <a:buFont typeface="Wingdings" pitchFamily="2" charset="2"/>
              <a:buNone/>
              <a:defRPr/>
            </a:pPr>
            <a:endParaRPr lang="zh-TW" altLang="en-US" sz="2800" smtClean="0">
              <a:solidFill>
                <a:schemeClr val="bg2"/>
              </a:solidFill>
              <a:latin typeface="標楷體" pitchFamily="65" charset="-120"/>
            </a:endParaRPr>
          </a:p>
          <a:p>
            <a:pPr indent="-273050" eaLnBrk="1" hangingPunct="1"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en-US" altLang="zh-TW" sz="2800" smtClean="0">
              <a:solidFill>
                <a:schemeClr val="bg2"/>
              </a:solidFill>
              <a:latin typeface="標楷體" pitchFamily="65" charset="-120"/>
            </a:endParaRPr>
          </a:p>
          <a:p>
            <a:pPr indent="-273050" eaLnBrk="1" hangingPunct="1"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zh-TW" altLang="en-US" smtClean="0"/>
          </a:p>
        </p:txBody>
      </p:sp>
      <p:pic>
        <p:nvPicPr>
          <p:cNvPr id="207875" name="Picture 8" descr="下ICON-回主目錄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4294967295"/>
          </p:nvPr>
        </p:nvSpPr>
        <p:spPr>
          <a:xfrm>
            <a:off x="250825" y="620713"/>
            <a:ext cx="8928100" cy="568801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民國七十年後，黃春明的小說就和電影結合，締造了臺灣新電影的新紀元。如侯孝賢導演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兒子的大玩偶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、曾壯祥導演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小琪的那頂帽子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 、萬仁導演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蘋果的滋味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 ，黃春明自行編劇，王童導演的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看海的日子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 ，以及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我愛瑪莉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、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莎喲娜啦．再見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等，掀起了臺灣新電影的浪潮。</a:t>
            </a:r>
          </a:p>
        </p:txBody>
      </p:sp>
      <p:pic>
        <p:nvPicPr>
          <p:cNvPr id="39939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-6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zh-TW" altLang="en-US" sz="6600" b="1">
                <a:solidFill>
                  <a:schemeClr val="tx1"/>
                </a:solidFill>
                <a:latin typeface="Calibri" pitchFamily="34" charset="0"/>
              </a:rPr>
              <a:t>課前引導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4294967295"/>
          </p:nvPr>
        </p:nvSpPr>
        <p:spPr>
          <a:xfrm>
            <a:off x="34925" y="620713"/>
            <a:ext cx="9217025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kumimoji="1" lang="en-US" altLang="zh-TW" sz="3200" b="1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smtClean="0">
                <a:solidFill>
                  <a:srgbClr val="FF0000"/>
                </a:solidFill>
                <a:latin typeface="標楷體" pitchFamily="65" charset="-120"/>
              </a:rPr>
              <a:t>三</a:t>
            </a:r>
            <a:r>
              <a:rPr kumimoji="1" lang="en-US" altLang="zh-TW" sz="3200" b="1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smtClean="0">
                <a:solidFill>
                  <a:srgbClr val="FF0000"/>
                </a:solidFill>
                <a:latin typeface="標楷體" pitchFamily="65" charset="-120"/>
              </a:rPr>
              <a:t>回歸鄉土──社會改造，關懷老人</a:t>
            </a:r>
            <a:r>
              <a:rPr kumimoji="1" lang="en-US" altLang="zh-TW" sz="3200" b="1" smtClean="0">
                <a:solidFill>
                  <a:srgbClr val="FF0000"/>
                </a:solidFill>
                <a:latin typeface="標楷體" pitchFamily="65" charset="-120"/>
              </a:rPr>
              <a:t>︰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kumimoji="1" lang="zh-TW" altLang="en-US" sz="3200" b="1" smtClean="0">
                <a:solidFill>
                  <a:srgbClr val="FF0000"/>
                </a:solidFill>
                <a:latin typeface="標楷體" pitchFamily="65" charset="-120"/>
              </a:rPr>
              <a:t>　　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從民國七十五年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現此時先生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280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瞎子阿木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打蒼蠅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，七十六年的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放生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，一直到黃春明在八十七年獲頒國家文藝獎後，連續發表的四篇小說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︰〈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死去活來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銀鬚上的春天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呷鬼的來了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售票口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，黃春明的寫作風格又回歸到鄉土的小人物身上，自此他有意識的要寫出臺灣老年人的問題，以小說的形式來探討老人在面對快速變遷的社會，所面臨到的種種困境。</a:t>
            </a:r>
          </a:p>
        </p:txBody>
      </p:sp>
      <p:pic>
        <p:nvPicPr>
          <p:cNvPr id="40963" name="Picture 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11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-7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620713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四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扎根教育下一代──創作童話與兒童劇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︰</a:t>
            </a:r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民國八十年以後，黃春明把精力放在兒童劇團的培養、管理社區，期許為臺灣兒童寫好故事。在童書方面，八十二年出版了五本童話集：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我是貓也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短鼻象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小駝背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愛吃糖的皇帝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小麻雀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稻草人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及一本兒童小說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毛毛有話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。八十二年起每年更製作大型的兒童劇。</a:t>
            </a:r>
          </a:p>
        </p:txBody>
      </p:sp>
      <p:pic>
        <p:nvPicPr>
          <p:cNvPr id="41987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-8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07950" y="620713"/>
            <a:ext cx="9144000" cy="61214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</a:rPr>
              <a:t>◆黃春明的軼聞掌故</a:t>
            </a:r>
          </a:p>
          <a:p>
            <a:pPr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一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同情的溫暖</a:t>
            </a:r>
          </a:p>
          <a:p>
            <a:pPr>
              <a:lnSpc>
                <a:spcPct val="105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黃春明中學時，曾因受不了繼母的虐待，某夜偷偷潛入開往臺北的貨車，想開始自力更生的生活。在貨車中，他被發現，看著司機一雙怒眼，以為會挨好一頓罵，想不到司機拋了幾個麻袋給他取暖。日後，黃春明說：「那一夜，我感到不曾有過的溫暖。從那一夜起，我才頓悟到同情弱者是很重要的一件事。」他表示：我對小人物的同情，其實是出於天生的不忍人之心，而且我也是一個小人物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43011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-9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34925" y="620713"/>
            <a:ext cx="9036050" cy="65532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二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林海音知遇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民國五十一年，未具知名度的黃春明向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聯合報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副刊投了一篇作品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城仔落車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內容寫鄉下阿嬤帶著孱弱的孫子，前去投靠女兒。藉搭車進城時過站的慌張無助、寒風中行路艱難、阿嬤的憂心，書寫祖孫艱苦的處境。他寫信給主編林海音，註明標題的「落車」不能改「下車」。不到一星期，作品一字不改被登出來，他還收到主編林海音充滿溫暖和鼓勵的信，寫小說的興趣就這麼被培養了起來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44035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10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-10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1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8928100" cy="4968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在墳地抓到鬼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黃春明師範畢業後，分發到位於宜蘭冬山鄉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廣興村的廣興國小，那裡是羅東的郊外，是一個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鄉下偏遠學校，離學校沒多遠就是「廣興大學」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（墓仔埔</a:t>
            </a:r>
            <a:r>
              <a:rPr kumimoji="0" lang="zh-TW" altLang="en-US" sz="32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──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冬山鄉第四公墓）。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一天傍晚，他路經墳地旁，發現了一個鬼影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子，他咳了一聲，對方沒有反應，不久，影子就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不見了。</a:t>
            </a:r>
          </a:p>
        </p:txBody>
      </p:sp>
      <p:pic>
        <p:nvPicPr>
          <p:cNvPr id="45059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  <a:endParaRPr lang="zh-TW" altLang="en-US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1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8928100" cy="49688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他在好奇心的驅使下，向前走去，不信邪的抓了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一把，那鬼面無表情的轉頭過來的剎那，他的心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都快跳出來了。後來，他手腳發軟的走到附近雜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貨店，老闆才說那是一個喜歡在墳地裡閒逛的「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瘋子」，事後大家都對他的勇氣表示佩服。後來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，黃春明也常常找這個瘋子聊天，想知道他腦袋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裡究竟在想些什麼。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608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  <a:endParaRPr lang="zh-TW" altLang="en-US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07950" y="620713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四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便當之父</a:t>
            </a:r>
            <a:endParaRPr kumimoji="1" lang="en-US" altLang="zh-TW" sz="3200" b="1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遊走各領域的黃春明雖樂在其中，但最苦的時候，他曾賣過便當。據說黃春明非常有生意頭腦，他曾說：「我想出很多賺錢的點子，我想過做綠藻麵包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；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想過做狗籠外銷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；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還想把臺灣所有的神明都放在同一間廟裡，這樣信徒就不用巡迴全臺拜拜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；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我還賣過便當。為了寫小說，把我的理想都一一消滅了，不然我現在可能是池上便當的老闆。」好友尉天驄教授補充：他是臺灣便當之父。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4710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4436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-13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95288" y="1100138"/>
            <a:ext cx="82804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sz="3200" b="1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小學教師：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黃春明曾在宜蘭縣廣興國小任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    教三年。他始終是個挑戰制度的人，認真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    教學卻與教育體系扞格不入，三年後他就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    改行了。</a:t>
            </a:r>
          </a:p>
        </p:txBody>
      </p:sp>
      <p:pic>
        <p:nvPicPr>
          <p:cNvPr id="48131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95288" y="1149350"/>
            <a:ext cx="8280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sz="3200" b="1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廣播電臺記者：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在中廣宜蘭廣播電臺擔任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    記者，並主持晨間節目</a:t>
            </a:r>
            <a:r>
              <a:rPr lang="en-US" altLang="zh-TW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雞鳴早看天</a:t>
            </a:r>
            <a:r>
              <a:rPr lang="en-US" altLang="zh-TW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    他善於說故事的能力感染了宜蘭鄉親，因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    此節目頗受好評。在此他結識了一個清秀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    溫婉、頭腦清楚的節目播音員林美音，日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    後成為知他、包容他的妻子。</a:t>
            </a:r>
          </a:p>
        </p:txBody>
      </p:sp>
      <p:pic>
        <p:nvPicPr>
          <p:cNvPr id="4915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1359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>
              <a:buFontTx/>
              <a:buChar char="•"/>
            </a:pP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電視節目製作人：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民國六十一年，中視推出了一個兒童節目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貝貝劇場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，其中的「哈哈樂園」主角小瓜呆</a:t>
            </a:r>
            <a:r>
              <a:rPr lang="en-US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凸眼蛇以及像竊聽器的樹上木耳等，都是黃春明所創，曾虜獲許多孩子的心。接著，拍攝紀錄片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芬芳寶島</a:t>
            </a:r>
            <a:r>
              <a:rPr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，尋找臺灣各地特殊景點，從最南端的恆春到臺北淡水，使臺灣的視覺文化開始落實在本土環境上。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/>
          </p:cNvSpPr>
          <p:nvPr/>
        </p:nvSpPr>
        <p:spPr bwMode="auto">
          <a:xfrm>
            <a:off x="395288" y="-26988"/>
            <a:ext cx="8229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</a:rPr>
              <a:t>影片欣賞</a:t>
            </a:r>
            <a:endParaRPr kumimoji="1"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23555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213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263650" y="2582863"/>
            <a:ext cx="4095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800" b="1">
                <a:solidFill>
                  <a:schemeClr val="tx1"/>
                </a:solidFill>
                <a:latin typeface="Calibri" pitchFamily="34" charset="0"/>
              </a:rPr>
              <a:t>《</a:t>
            </a:r>
            <a:r>
              <a:rPr lang="zh-TW" altLang="en-US" sz="2800" b="1">
                <a:solidFill>
                  <a:schemeClr val="tx1"/>
                </a:solidFill>
                <a:latin typeface="Calibri" pitchFamily="34" charset="0"/>
              </a:rPr>
              <a:t>蘋果的滋味</a:t>
            </a:r>
            <a:r>
              <a:rPr lang="en-US" altLang="zh-TW" sz="2800" b="1">
                <a:solidFill>
                  <a:schemeClr val="tx1"/>
                </a:solidFill>
                <a:latin typeface="Calibri" pitchFamily="34" charset="0"/>
              </a:rPr>
              <a:t>》</a:t>
            </a:r>
            <a:r>
              <a:rPr lang="zh-TW" altLang="en-US" sz="2800" b="1">
                <a:solidFill>
                  <a:schemeClr val="tx1"/>
                </a:solidFill>
                <a:latin typeface="Calibri" pitchFamily="34" charset="0"/>
              </a:rPr>
              <a:t>電影預告</a:t>
            </a:r>
          </a:p>
        </p:txBody>
      </p:sp>
      <p:pic>
        <p:nvPicPr>
          <p:cNvPr id="23557" name="Picture 8" descr="影片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8550"/>
            <a:ext cx="935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23850" y="587692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r">
              <a:spcBef>
                <a:spcPct val="0"/>
              </a:spcBef>
            </a:pPr>
            <a:r>
              <a:rPr kumimoji="1" lang="zh-TW" altLang="en-US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建議使用</a:t>
            </a:r>
            <a:r>
              <a:rPr kumimoji="1" lang="en-US" altLang="zh-TW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Google Chrome </a:t>
            </a:r>
            <a:r>
              <a:rPr kumimoji="1" lang="zh-TW" altLang="en-US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瀏覽器播放</a:t>
            </a:r>
            <a:endParaRPr kumimoji="1" lang="zh-TW" altLang="en-US" sz="1800">
              <a:solidFill>
                <a:schemeClr val="tx1"/>
              </a:solidFill>
              <a:latin typeface="Franklin Gothic Medium" pitchFamily="34" charset="0"/>
              <a:ea typeface="新細明體" pitchFamily="18" charset="-120"/>
            </a:endParaRPr>
          </a:p>
        </p:txBody>
      </p:sp>
      <p:pic>
        <p:nvPicPr>
          <p:cNvPr id="23559" name="Picture 10" descr="507173_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49500"/>
            <a:ext cx="3810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1250950" y="3497263"/>
            <a:ext cx="3384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800" b="1">
                <a:solidFill>
                  <a:schemeClr val="tx1"/>
                </a:solidFill>
                <a:latin typeface="Calibri" pitchFamily="34" charset="0"/>
              </a:rPr>
              <a:t>黃春明工作紀錄影片</a:t>
            </a:r>
          </a:p>
          <a:p>
            <a:pPr>
              <a:spcBef>
                <a:spcPct val="0"/>
              </a:spcBef>
            </a:pPr>
            <a:endParaRPr lang="en-US" altLang="zh-TW" sz="2800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3561" name="Picture 12" descr="影片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82950"/>
            <a:ext cx="935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1258888" y="977900"/>
            <a:ext cx="4806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800" b="1">
                <a:solidFill>
                  <a:schemeClr val="tx1"/>
                </a:solidFill>
                <a:latin typeface="Calibri" pitchFamily="34" charset="0"/>
              </a:rPr>
              <a:t>《</a:t>
            </a:r>
            <a:r>
              <a:rPr lang="zh-TW" altLang="en-US" sz="2800" b="1">
                <a:solidFill>
                  <a:schemeClr val="tx1"/>
                </a:solidFill>
                <a:latin typeface="Calibri" pitchFamily="34" charset="0"/>
              </a:rPr>
              <a:t>祖孫玩很大──乘風破浪</a:t>
            </a:r>
            <a:r>
              <a:rPr lang="en-US" altLang="zh-TW" sz="2800" b="1">
                <a:solidFill>
                  <a:schemeClr val="tx1"/>
                </a:solidFill>
                <a:latin typeface="Calibri" pitchFamily="34" charset="0"/>
              </a:rPr>
              <a:t>》</a:t>
            </a:r>
          </a:p>
          <a:p>
            <a:pPr>
              <a:spcBef>
                <a:spcPct val="0"/>
              </a:spcBef>
            </a:pPr>
            <a:endParaRPr lang="en-US" altLang="zh-TW" sz="2800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3563" name="Picture 14" descr="影片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92150"/>
            <a:ext cx="9350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1263650" y="1770063"/>
            <a:ext cx="3740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2800" b="1">
                <a:solidFill>
                  <a:schemeClr val="tx1"/>
                </a:solidFill>
                <a:latin typeface="Calibri" pitchFamily="34" charset="0"/>
              </a:rPr>
              <a:t>《</a:t>
            </a:r>
            <a:r>
              <a:rPr lang="zh-TW" altLang="en-US" sz="2800" b="1">
                <a:solidFill>
                  <a:schemeClr val="tx1"/>
                </a:solidFill>
                <a:latin typeface="Calibri" pitchFamily="34" charset="0"/>
              </a:rPr>
              <a:t>客家好愛你</a:t>
            </a:r>
            <a:r>
              <a:rPr lang="en-US" altLang="zh-TW" sz="2800" b="1">
                <a:solidFill>
                  <a:schemeClr val="tx1"/>
                </a:solidFill>
                <a:latin typeface="Calibri" pitchFamily="34" charset="0"/>
              </a:rPr>
              <a:t>》</a:t>
            </a:r>
            <a:r>
              <a:rPr lang="zh-TW" altLang="en-US" sz="2800" b="1">
                <a:solidFill>
                  <a:schemeClr val="tx1"/>
                </a:solidFill>
                <a:latin typeface="Calibri" pitchFamily="34" charset="0"/>
              </a:rPr>
              <a:t>微電影</a:t>
            </a:r>
            <a:endParaRPr lang="en-US" altLang="zh-TW" sz="2800" b="1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zh-TW" sz="2800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3565" name="Picture 16" descr="影片">
            <a:hlinkClick r:id="rId1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9350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7" descr="影片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935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1258888" y="4311650"/>
            <a:ext cx="4033837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</a:rPr>
              <a:t>從揮拳頭到搖筆桿的傳奇人物：黃春明</a:t>
            </a:r>
            <a:endParaRPr lang="zh-TW" altLang="en-US" sz="2800" b="1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zh-TW" sz="2800" b="1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95288" y="1031875"/>
            <a:ext cx="8424862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sz="3200" b="1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黃大魚兒童劇團與雙月刊雜誌九彎十八拐：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 b="1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　　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黃大魚兒童劇團於民國一○一年進駐宜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蘭火車站前閒置的紅磚屋，黃春明將其命名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為百果樹紅磚屋，平日舉辦偶戲、說故事等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活動。黃春明最想做的就是為臺灣兒童多寫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些好故事，編些有趣的兒童劇。此外，還為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故鄉宜蘭創辦雙月刊文學雜誌</a:t>
            </a:r>
            <a:r>
              <a:rPr lang="en-US" altLang="zh-TW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九彎十八拐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</a:t>
            </a:r>
            <a:r>
              <a:rPr lang="en-US" altLang="zh-TW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，表達其愛宜蘭人、寫宜蘭事，並透過文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學指導青年，以閱讀帶來感動的力量。</a:t>
            </a:r>
          </a:p>
        </p:txBody>
      </p:sp>
      <p:pic>
        <p:nvPicPr>
          <p:cNvPr id="5120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5288" y="1052736"/>
            <a:ext cx="8424862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　可惜民國一○四年年底紅磚屋合約到期，黃大魚兒童劇團有意約滿出走，於是民眾在網路發起聲援活動，文化界也齊聚相挺，帶來溫暖，民國一○五年元旦，宜蘭縣政府終於決定將紅磚屋轉由宜蘭縣政府文化局接管。黃春明公開表示它將「不熄燈」，將與團隊共同檢討未來的方向，重新再出發。</a:t>
            </a:r>
          </a:p>
        </p:txBody>
      </p:sp>
      <p:pic>
        <p:nvPicPr>
          <p:cNvPr id="52227" name="Picture 3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22263" y="908050"/>
            <a:ext cx="8353425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sz="3200" b="1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放生：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黃春明說：「臺灣社會變遷很快，與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我父執輩同一代的老者，往往被留在臺灣某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一處的山區或鄉村，終日盼望子女能抽空回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來探望，無奈晚輩們總有千萬個無法返家的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理由。」黃春明認為：老人的問題，是目前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臺灣社會問題中最具人文矛盾的問題。</a:t>
            </a:r>
            <a:r>
              <a:rPr lang="en-US" altLang="zh-TW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放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生</a:t>
            </a:r>
            <a:r>
              <a:rPr lang="en-US" altLang="zh-TW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一書就是針對社會上的老人問題所做的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描述，內容明的是寫目前高齡化社群的落寞</a:t>
            </a:r>
          </a:p>
          <a:p>
            <a:pPr eaLnBrk="0">
              <a:lnSpc>
                <a:spcPct val="120000"/>
              </a:lnSpc>
              <a:spcBef>
                <a:spcPct val="0"/>
              </a:spcBef>
            </a:pP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　，暗的則是探討世代的傳承問題。</a:t>
            </a:r>
          </a:p>
        </p:txBody>
      </p:sp>
      <p:pic>
        <p:nvPicPr>
          <p:cNvPr id="53252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02138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23850" y="955675"/>
            <a:ext cx="860425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等待一朵花的名字：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這是黃春明的第一本散文集，作品更直接的針對社會文化現象提出議論，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例如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琉球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映像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反省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媚外情節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三字經，老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三字經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懷疑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大眾傳播的可信度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戰士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，乾杯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！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檢討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了近代對原住民所構成的結構暴力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鄉土組曲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則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以抒情的筆調寫出民謠的來源、精神、種種問題和可貴之處。字裡行間流露出他對社會的關懷，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也顯現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出他執著、純善、嚴正的人格特質。</a:t>
            </a:r>
          </a:p>
          <a:p>
            <a:endParaRPr kumimoji="0"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250825" y="1552575"/>
            <a:ext cx="86423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6000" b="1">
                <a:solidFill>
                  <a:schemeClr val="tx1"/>
                </a:solidFill>
                <a:latin typeface="標楷體" pitchFamily="65" charset="-120"/>
              </a:rPr>
              <a:t>三、課文</a:t>
            </a:r>
          </a:p>
          <a:p>
            <a:pPr algn="ctr"/>
            <a:r>
              <a:rPr lang="zh-TW" altLang="en-US" sz="3800" b="1">
                <a:solidFill>
                  <a:schemeClr val="tx1"/>
                </a:solidFill>
                <a:latin typeface="標楷體" pitchFamily="65" charset="-120"/>
                <a:hlinkClick r:id="rId3" action="ppaction://hlinksldjump"/>
              </a:rPr>
              <a:t>第一部分 </a:t>
            </a:r>
            <a:r>
              <a:rPr lang="zh-TW" altLang="en-US" sz="3800" b="1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zh-TW" altLang="en-US" sz="3800" b="1">
                <a:solidFill>
                  <a:schemeClr val="tx1"/>
                </a:solidFill>
                <a:latin typeface="標楷體" pitchFamily="65" charset="-120"/>
                <a:hlinkClick r:id="rId4" action="ppaction://hlinksldjump"/>
              </a:rPr>
              <a:t>第二部分 </a:t>
            </a:r>
            <a:r>
              <a:rPr lang="zh-TW" altLang="en-US" sz="3800" b="1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zh-TW" altLang="en-US" sz="3800" b="1">
                <a:solidFill>
                  <a:schemeClr val="tx1"/>
                </a:solidFill>
                <a:latin typeface="標楷體" pitchFamily="65" charset="-120"/>
                <a:hlinkClick r:id="rId5" action="ppaction://hlinksldjump"/>
              </a:rPr>
              <a:t>第三部分</a:t>
            </a:r>
            <a:endParaRPr lang="zh-TW" altLang="en-US" sz="38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55299" name="Picture 12" descr="下ICON-回主目錄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/>
          </p:cNvSpPr>
          <p:nvPr/>
        </p:nvSpPr>
        <p:spPr bwMode="auto">
          <a:xfrm>
            <a:off x="468313" y="1268413"/>
            <a:ext cx="835183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阿公，你叫我回來時帶一條魚，我帶回來了，是一條鰹　仔　魚　哪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！」阿蒼蹬　　著一部破舊的腳踏車，一出小鎮，禁不住滿懷的歡喜，竟自言自語的叫起來。</a:t>
            </a:r>
          </a:p>
        </p:txBody>
      </p:sp>
      <p:pic>
        <p:nvPicPr>
          <p:cNvPr id="56323" name="Picture 3" descr="上方ICON-段落大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81075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上方ICON-段析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981075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第一部分</a:t>
            </a:r>
            <a:endParaRPr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56326" name="Picture 45" descr="下ICON-課堂Q&amp;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966788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25"/>
          <p:cNvSpPr txBox="1">
            <a:spLocks noChangeArrowheads="1"/>
          </p:cNvSpPr>
          <p:nvPr/>
        </p:nvSpPr>
        <p:spPr bwMode="auto">
          <a:xfrm>
            <a:off x="2620963" y="2852738"/>
            <a:ext cx="366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zh-TW" altLang="en-US" sz="1200" b="1">
                <a:solidFill>
                  <a:schemeClr val="tx1"/>
                </a:solidFill>
                <a:latin typeface="Franklin Gothic Medium" pitchFamily="34" charset="0"/>
              </a:rPr>
              <a:t>ㄐ一ㄢ</a:t>
            </a:r>
          </a:p>
        </p:txBody>
      </p:sp>
      <p:grpSp>
        <p:nvGrpSpPr>
          <p:cNvPr id="56328" name="Group 90"/>
          <p:cNvGrpSpPr>
            <a:grpSpLocks/>
          </p:cNvGrpSpPr>
          <p:nvPr/>
        </p:nvGrpSpPr>
        <p:grpSpPr bwMode="auto">
          <a:xfrm>
            <a:off x="3348038" y="3068638"/>
            <a:ext cx="446087" cy="215900"/>
            <a:chOff x="785" y="754"/>
            <a:chExt cx="281" cy="136"/>
          </a:xfrm>
        </p:grpSpPr>
        <p:sp>
          <p:nvSpPr>
            <p:cNvPr id="56339" name="Text Box 59"/>
            <p:cNvSpPr txBox="1">
              <a:spLocks noChangeArrowheads="1"/>
            </p:cNvSpPr>
            <p:nvPr/>
          </p:nvSpPr>
          <p:spPr bwMode="auto">
            <a:xfrm>
              <a:off x="785" y="754"/>
              <a:ext cx="23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rgbClr val="3399FF"/>
                  </a:solidFill>
                  <a:latin typeface="Franklin Gothic Medium" pitchFamily="34" charset="0"/>
                </a:rPr>
                <a:t>ㄗ</a:t>
              </a:r>
            </a:p>
          </p:txBody>
        </p:sp>
        <p:pic>
          <p:nvPicPr>
            <p:cNvPr id="56340" name="Picture 60" descr="三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75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29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64" descr="下標籤-辨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004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7842" name="Rectangle 66"/>
          <p:cNvSpPr>
            <a:spLocks noChangeArrowheads="1"/>
          </p:cNvSpPr>
          <p:nvPr/>
        </p:nvSpPr>
        <p:spPr bwMode="auto">
          <a:xfrm>
            <a:off x="971550" y="2349500"/>
            <a:ext cx="66960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阿蒼流露出有能力完成阿公的交代、盡孝心的成就感</a:t>
            </a:r>
          </a:p>
        </p:txBody>
      </p:sp>
      <p:pic>
        <p:nvPicPr>
          <p:cNvPr id="56332" name="Picture 6" descr="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99878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7862" name="Picture 86" descr="下標籤-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88" descr="下一頁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89" descr="下標籤-辨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417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6" name="Group 91"/>
          <p:cNvGrpSpPr>
            <a:grpSpLocks/>
          </p:cNvGrpSpPr>
          <p:nvPr/>
        </p:nvGrpSpPr>
        <p:grpSpPr bwMode="auto">
          <a:xfrm>
            <a:off x="7092950" y="3038475"/>
            <a:ext cx="431800" cy="390525"/>
            <a:chOff x="476" y="1434"/>
            <a:chExt cx="272" cy="246"/>
          </a:xfrm>
        </p:grpSpPr>
        <p:sp>
          <p:nvSpPr>
            <p:cNvPr id="56337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kumimoji="1" lang="zh-TW" altLang="en-US" sz="1200" b="1">
                  <a:solidFill>
                    <a:schemeClr val="tx1"/>
                  </a:solidFill>
                  <a:latin typeface="Arial" pitchFamily="34" charset="0"/>
                </a:rPr>
                <a:t>ㄉㄥ</a:t>
              </a:r>
            </a:p>
          </p:txBody>
        </p:sp>
        <p:pic>
          <p:nvPicPr>
            <p:cNvPr id="56338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7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8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86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/>
          </p:cNvSpPr>
          <p:nvPr/>
        </p:nvSpPr>
        <p:spPr bwMode="auto">
          <a:xfrm>
            <a:off x="431800" y="742950"/>
            <a:ext cx="85328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二十八吋　的大車子，本來就不像阿蒼這樣的小孩子騎的。開始時，他曾想把右腿跨過三角架　來騎。但是，他總覺得他不應該再這樣騎車子。他想他已經不小了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sp>
        <p:nvSpPr>
          <p:cNvPr id="5734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第一部分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57348" name="Picture 7" descr="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3414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8" descr="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29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468313" y="1844675"/>
            <a:ext cx="28082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強調小孩騎大車的勉強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1577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40" name="Rectangle 16"/>
          <p:cNvSpPr>
            <a:spLocks noChangeArrowheads="1"/>
          </p:cNvSpPr>
          <p:nvPr/>
        </p:nvSpPr>
        <p:spPr bwMode="auto">
          <a:xfrm>
            <a:off x="250825" y="3716338"/>
            <a:ext cx="88931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　　　　　　　　　　　　　　阿蒼急於買魚完成阿公的期望，顯見他心理</a:t>
            </a:r>
          </a:p>
          <a:p>
            <a:pPr>
              <a:spcBef>
                <a:spcPct val="0"/>
              </a:spcBef>
            </a:pPr>
            <a:endParaRPr kumimoji="1" lang="zh-TW" altLang="en-US" sz="2100" b="1" dirty="0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endParaRPr kumimoji="1" lang="zh-TW" altLang="en-US" sz="2100" b="1" dirty="0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層面對成長的渴望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179388" y="814388"/>
            <a:ext cx="88931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阿蒼騎在大車上，屁股不得不左右滑上滑下。包在野芋　葉的熟鰹仔，掛在車上的把軸，跟著車身搖晃得相當厲害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阿蒼知道，這條鰹仔魚帶回山上，祖父和弟弟妹妹將是多麼高興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。同時他們知道他學會了騎車子，也一定驚奇。</a:t>
            </a:r>
          </a:p>
        </p:txBody>
      </p:sp>
      <p:sp>
        <p:nvSpPr>
          <p:cNvPr id="5837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第一部分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589833" name="Picture 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7306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9834" name="Picture 10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7244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5" name="Group 11"/>
          <p:cNvGrpSpPr>
            <a:grpSpLocks/>
          </p:cNvGrpSpPr>
          <p:nvPr/>
        </p:nvGrpSpPr>
        <p:grpSpPr bwMode="auto">
          <a:xfrm>
            <a:off x="1476375" y="2309813"/>
            <a:ext cx="454025" cy="360362"/>
            <a:chOff x="4876" y="3067"/>
            <a:chExt cx="286" cy="227"/>
          </a:xfrm>
        </p:grpSpPr>
        <p:sp>
          <p:nvSpPr>
            <p:cNvPr id="58379" name="Text Box 25"/>
            <p:cNvSpPr txBox="1">
              <a:spLocks noChangeArrowheads="1"/>
            </p:cNvSpPr>
            <p:nvPr/>
          </p:nvSpPr>
          <p:spPr bwMode="auto">
            <a:xfrm>
              <a:off x="4876" y="3113"/>
              <a:ext cx="2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ㄩ</a:t>
              </a:r>
            </a:p>
          </p:txBody>
        </p:sp>
        <p:pic>
          <p:nvPicPr>
            <p:cNvPr id="58380" name="Picture 9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067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9839" name="Rectangle 15"/>
          <p:cNvSpPr>
            <a:spLocks noChangeArrowheads="1"/>
          </p:cNvSpPr>
          <p:nvPr/>
        </p:nvSpPr>
        <p:spPr bwMode="auto">
          <a:xfrm>
            <a:off x="322263" y="1700213"/>
            <a:ext cx="2954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為下文「掉魚」設下伏筆</a:t>
            </a:r>
          </a:p>
        </p:txBody>
      </p:sp>
      <p:pic>
        <p:nvPicPr>
          <p:cNvPr id="58377" name="Picture 21" descr="上標籤-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2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9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8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9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834"/>
                  </p:tgtEl>
                </p:cond>
              </p:nextCondLst>
            </p:seq>
          </p:childTnLst>
        </p:cTn>
      </p:par>
    </p:tnLst>
    <p:bldLst>
      <p:bldP spid="589840" grpId="0"/>
      <p:bldP spid="589840" grpId="1"/>
      <p:bldP spid="589839" grpId="0"/>
      <p:bldP spid="58983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/>
          </p:cNvSpPr>
          <p:nvPr/>
        </p:nvSpPr>
        <p:spPr bwMode="auto">
          <a:xfrm>
            <a:off x="323850" y="742950"/>
            <a:ext cx="864076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再說，騎車子回到埤　頭　的山腳，來回又可以省下十二塊的巴士錢。這就是阿蒼苦苦的求木匠，把</a:t>
            </a:r>
            <a:r>
              <a:rPr lang="zh-TW" altLang="zh-TW">
                <a:solidFill>
                  <a:srgbClr val="0066FF"/>
                </a:solidFill>
              </a:rPr>
              <a:t>擱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在庫間不用的破車，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借他回家的原因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sp>
        <p:nvSpPr>
          <p:cNvPr id="5939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第一部分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2051050" y="3284538"/>
            <a:ext cx="1368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放置</a:t>
            </a:r>
            <a:r>
              <a:rPr kumimoji="1" lang="zh-TW" altLang="en-US" sz="2100" b="1">
                <a:solidFill>
                  <a:srgbClr val="3366FF"/>
                </a:solidFill>
                <a:latin typeface="Arial" pitchFamily="34" charset="0"/>
                <a:ea typeface="微軟正黑體" pitchFamily="34" charset="-120"/>
              </a:rPr>
              <a:t>、安放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051050" y="364490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　　　　　　</a:t>
            </a:r>
          </a:p>
        </p:txBody>
      </p:sp>
      <p:sp>
        <p:nvSpPr>
          <p:cNvPr id="590858" name="Rectangle 10"/>
          <p:cNvSpPr>
            <a:spLocks noChangeArrowheads="1"/>
          </p:cNvSpPr>
          <p:nvPr/>
        </p:nvSpPr>
        <p:spPr bwMode="auto">
          <a:xfrm>
            <a:off x="900113" y="5157788"/>
            <a:ext cx="4535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en-US" altLang="zh-TW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1.</a:t>
            </a: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可省下巴士錢   </a:t>
            </a:r>
          </a:p>
          <a:p>
            <a:pPr>
              <a:spcBef>
                <a:spcPct val="0"/>
              </a:spcBef>
            </a:pPr>
            <a:r>
              <a:rPr kumimoji="1" lang="en-US" altLang="zh-TW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2.</a:t>
            </a: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可炫耀自己長大了，學會騎車的本事</a:t>
            </a:r>
          </a:p>
        </p:txBody>
      </p:sp>
      <p:pic>
        <p:nvPicPr>
          <p:cNvPr id="59399" name="Picture 14" descr="下標籤-辨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32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64" name="Picture 16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577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2" name="Group 17"/>
          <p:cNvGrpSpPr>
            <a:grpSpLocks/>
          </p:cNvGrpSpPr>
          <p:nvPr/>
        </p:nvGrpSpPr>
        <p:grpSpPr bwMode="auto">
          <a:xfrm>
            <a:off x="4014788" y="1341438"/>
            <a:ext cx="431800" cy="390525"/>
            <a:chOff x="3470" y="1616"/>
            <a:chExt cx="272" cy="246"/>
          </a:xfrm>
        </p:grpSpPr>
        <p:sp>
          <p:nvSpPr>
            <p:cNvPr id="59404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kumimoji="1" lang="zh-TW" altLang="en-US" sz="1200" b="1">
                  <a:solidFill>
                    <a:schemeClr val="tx1"/>
                  </a:solidFill>
                  <a:latin typeface="Arial" pitchFamily="34" charset="0"/>
                </a:rPr>
                <a:t>ㄆㄧ</a:t>
              </a:r>
            </a:p>
          </p:txBody>
        </p:sp>
        <p:pic>
          <p:nvPicPr>
            <p:cNvPr id="59405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03" name="Picture 13" descr="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4128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0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864"/>
                  </p:tgtEl>
                </p:cond>
              </p:nextCondLst>
            </p:seq>
          </p:childTnLst>
        </p:cTn>
      </p:par>
    </p:tnLst>
    <p:bldLst>
      <p:bldP spid="590855" grpId="0"/>
      <p:bldP spid="590855" grpId="1"/>
      <p:bldP spid="590858" grpId="0"/>
      <p:bldP spid="59085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/>
          </p:cNvSpPr>
          <p:nvPr/>
        </p:nvSpPr>
        <p:spPr bwMode="auto">
          <a:xfrm>
            <a:off x="215900" y="742950"/>
            <a:ext cx="88931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沿路，什麼都不在阿蒼的腦裡，連破車子各部分所發出來的</a:t>
            </a:r>
            <a:r>
              <a:rPr kumimoji="1" lang="zh-TW" altLang="en-US" dirty="0">
                <a:solidFill>
                  <a:srgbClr val="3366FF"/>
                </a:solidFill>
                <a:latin typeface="Cambria" pitchFamily="18" charset="0"/>
              </a:rPr>
              <a:t>交響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也一樣。他只是</a:t>
            </a:r>
            <a:r>
              <a:rPr kumimoji="1" lang="zh-TW" altLang="en-US" dirty="0">
                <a:solidFill>
                  <a:srgbClr val="3366FF"/>
                </a:solidFill>
                <a:latin typeface="Cambria" pitchFamily="18" charset="0"/>
              </a:rPr>
              <a:t>一味地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想盡快把魚帶給祖父。他想一見到祖父，他將魚提得高高的說：「怎麼樣？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我的記憶不壞吧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。我帶一條魚回來了！」</a:t>
            </a:r>
          </a:p>
        </p:txBody>
      </p:sp>
      <p:sp>
        <p:nvSpPr>
          <p:cNvPr id="6041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第一部分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2195513" y="2133600"/>
            <a:ext cx="1368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交錯的聲音</a:t>
            </a:r>
            <a:endParaRPr kumimoji="1" lang="zh-TW" altLang="en-US" sz="2100" b="1">
              <a:solidFill>
                <a:srgbClr val="3366FF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411413" y="2565400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　　　　　　</a:t>
            </a:r>
            <a:endParaRPr kumimoji="1" lang="zh-TW" altLang="en-US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6011863" y="25654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　　　　　　</a:t>
            </a:r>
            <a:endParaRPr kumimoji="1" lang="zh-TW" altLang="en-US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60423" name="文字方塊 14"/>
          <p:cNvSpPr txBox="1">
            <a:spLocks noChangeArrowheads="1"/>
          </p:cNvSpPr>
          <p:nvPr/>
        </p:nvSpPr>
        <p:spPr bwMode="auto">
          <a:xfrm>
            <a:off x="755650" y="3644900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　　　　　　</a:t>
            </a:r>
            <a:endParaRPr kumimoji="1" lang="zh-TW" altLang="en-US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591883" name="Rectangle 11"/>
          <p:cNvSpPr>
            <a:spLocks noChangeArrowheads="1"/>
          </p:cNvSpPr>
          <p:nvPr/>
        </p:nvSpPr>
        <p:spPr bwMode="auto">
          <a:xfrm>
            <a:off x="6011863" y="2133600"/>
            <a:ext cx="1655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專一的</a:t>
            </a:r>
            <a:r>
              <a:rPr kumimoji="1" lang="zh-TW" altLang="en-US" sz="2100" b="1">
                <a:solidFill>
                  <a:srgbClr val="3366FF"/>
                </a:solidFill>
                <a:latin typeface="Arial" pitchFamily="34" charset="0"/>
                <a:ea typeface="微軟正黑體" pitchFamily="34" charset="-120"/>
              </a:rPr>
              <a:t>、一直</a:t>
            </a:r>
          </a:p>
        </p:txBody>
      </p:sp>
      <p:pic>
        <p:nvPicPr>
          <p:cNvPr id="591884" name="Picture 12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1577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85" name="Rectangle 13"/>
          <p:cNvSpPr>
            <a:spLocks noChangeArrowheads="1"/>
          </p:cNvSpPr>
          <p:nvPr/>
        </p:nvSpPr>
        <p:spPr bwMode="auto">
          <a:xfrm>
            <a:off x="3563938" y="4076700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除了強調把阿公的話放在心上，言外之意更在強調自己已有能力去承擔責任</a:t>
            </a:r>
          </a:p>
        </p:txBody>
      </p:sp>
      <p:sp>
        <p:nvSpPr>
          <p:cNvPr id="60427" name="Freeform 14"/>
          <p:cNvSpPr>
            <a:spLocks/>
          </p:cNvSpPr>
          <p:nvPr/>
        </p:nvSpPr>
        <p:spPr bwMode="auto">
          <a:xfrm>
            <a:off x="2922454" y="3352662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91887" name="Picture 15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91" y="321787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9" name="Group 16"/>
          <p:cNvGrpSpPr>
            <a:grpSpLocks/>
          </p:cNvGrpSpPr>
          <p:nvPr/>
        </p:nvGrpSpPr>
        <p:grpSpPr bwMode="auto">
          <a:xfrm>
            <a:off x="1078632" y="5652829"/>
            <a:ext cx="287337" cy="177800"/>
            <a:chOff x="2154" y="3657"/>
            <a:chExt cx="230" cy="137"/>
          </a:xfrm>
        </p:grpSpPr>
        <p:sp>
          <p:nvSpPr>
            <p:cNvPr id="6043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43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376033" y="3191010"/>
            <a:ext cx="11525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預言示現</a:t>
            </a:r>
            <a:endParaRPr kumimoji="1" lang="en-US" altLang="zh-TW" sz="18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0431" name="Picture 21" descr="下ICON-課堂Q&amp;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9080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2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6546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092825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755650" y="3644900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　　　　　　</a:t>
            </a:r>
            <a:endParaRPr kumimoji="1" lang="zh-TW" altLang="en-US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1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88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1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88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91883" grpId="0"/>
      <p:bldP spid="591883" grpId="1"/>
      <p:bldP spid="591883" grpId="2"/>
      <p:bldP spid="591883" grpId="3"/>
      <p:bldP spid="591885" grpId="0"/>
      <p:bldP spid="591885" grpId="1"/>
      <p:bldP spid="49" grpId="0"/>
      <p:bldP spid="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b="1" smtClean="0">
                <a:solidFill>
                  <a:schemeClr val="tx1"/>
                </a:solidFill>
              </a:rPr>
              <a:t>一、認識黃春明的生平及其文學成就。</a:t>
            </a:r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b="1" smtClean="0">
                <a:solidFill>
                  <a:schemeClr val="tx1"/>
                </a:solidFill>
              </a:rPr>
              <a:t>二、認識鄉土文學的特色。</a:t>
            </a:r>
            <a:endParaRPr lang="en-US" altLang="zh-TW" sz="3200" b="1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b="1" smtClean="0">
                <a:solidFill>
                  <a:schemeClr val="tx1"/>
                </a:solidFill>
              </a:rPr>
              <a:t>三、體認溝通的重要，並關懷弱勢族群。</a:t>
            </a:r>
          </a:p>
        </p:txBody>
      </p:sp>
      <p:pic>
        <p:nvPicPr>
          <p:cNvPr id="24579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864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標題 1"/>
          <p:cNvSpPr txBox="1">
            <a:spLocks/>
          </p:cNvSpPr>
          <p:nvPr/>
        </p:nvSpPr>
        <p:spPr bwMode="auto">
          <a:xfrm>
            <a:off x="1898650" y="333375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6000" b="1">
                <a:solidFill>
                  <a:schemeClr val="tx1"/>
                </a:solidFill>
                <a:latin typeface="標楷體" pitchFamily="65" charset="-120"/>
              </a:rPr>
              <a:t>學習重點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/>
          </p:cNvSpPr>
          <p:nvPr/>
        </p:nvSpPr>
        <p:spPr bwMode="auto">
          <a:xfrm>
            <a:off x="395288" y="1268413"/>
            <a:ext cx="849788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阿蒼，下次回家來的時候，最好能帶一條魚回來。住在山上想吃海魚真不便。帶大一點的魚更好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3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「下次回來，那不知道要在什麼時候？</a:t>
            </a:r>
            <a:r>
              <a:rPr kumimoji="1" lang="zh-TW" altLang="en-US" sz="2400">
                <a:solidFill>
                  <a:schemeClr val="tx1"/>
                </a:solidFill>
                <a:latin typeface="Cambria" pitchFamily="18" charset="0"/>
              </a:rPr>
              <a:t>」</a:t>
            </a:r>
          </a:p>
        </p:txBody>
      </p:sp>
      <p:pic>
        <p:nvPicPr>
          <p:cNvPr id="61443" name="Picture 3" descr="上方ICON-段落大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981075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上方ICON-段析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981075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446" name="文字方塊 14"/>
          <p:cNvSpPr txBox="1">
            <a:spLocks noChangeArrowheads="1"/>
          </p:cNvSpPr>
          <p:nvPr/>
        </p:nvSpPr>
        <p:spPr bwMode="auto">
          <a:xfrm>
            <a:off x="7092950" y="306863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</a:t>
            </a:r>
          </a:p>
        </p:txBody>
      </p:sp>
      <p:pic>
        <p:nvPicPr>
          <p:cNvPr id="593938" name="Picture 18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481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39" name="Rectangle 19"/>
          <p:cNvSpPr>
            <a:spLocks noChangeArrowheads="1"/>
          </p:cNvSpPr>
          <p:nvPr/>
        </p:nvSpPr>
        <p:spPr bwMode="auto">
          <a:xfrm>
            <a:off x="971550" y="2349500"/>
            <a:ext cx="6840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以下兩人的對話，不斷圍繞重複「帶一條魚回來」這句話</a:t>
            </a:r>
          </a:p>
        </p:txBody>
      </p:sp>
      <p:pic>
        <p:nvPicPr>
          <p:cNvPr id="61449" name="Picture 21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38"/>
                  </p:tgtEl>
                </p:cond>
              </p:nextCondLst>
            </p:seq>
          </p:childTnLst>
        </p:cTn>
      </p:par>
    </p:tnLst>
    <p:bldLst>
      <p:bldP spid="593939" grpId="0"/>
      <p:bldP spid="59393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/>
          </p:cNvSpPr>
          <p:nvPr/>
        </p:nvSpPr>
        <p:spPr bwMode="auto">
          <a:xfrm>
            <a:off x="-468313" y="333375"/>
            <a:ext cx="9109076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　「我是說你回來時。」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　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那要看師傅啊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　「是啊！所以我說回來時，帶一條魚回來</a:t>
            </a:r>
            <a:r>
              <a:rPr kumimoji="1" lang="zh-TW" altLang="en-US" sz="2800" dirty="0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　「回來？回來也不一定有錢。」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　「我是說有錢的時候。」</a:t>
            </a:r>
          </a:p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　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那也要看師傅啊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！」</a:t>
            </a:r>
          </a:p>
        </p:txBody>
      </p:sp>
      <p:sp>
        <p:nvSpPr>
          <p:cNvPr id="6246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62468" name="Picture 11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1627" name="Rectangle 11"/>
          <p:cNvSpPr>
            <a:spLocks noChangeArrowheads="1"/>
          </p:cNvSpPr>
          <p:nvPr/>
        </p:nvSpPr>
        <p:spPr bwMode="auto">
          <a:xfrm>
            <a:off x="1258888" y="2197100"/>
            <a:ext cx="3603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zh-TW" altLang="en-US" sz="2100" b="1">
                <a:solidFill>
                  <a:srgbClr val="008000"/>
                </a:solidFill>
                <a:latin typeface="MS Mincho" pitchFamily="49" charset="-128"/>
                <a:ea typeface="MS Mincho" pitchFamily="49" charset="-128"/>
              </a:rPr>
              <a:t>➀</a:t>
            </a:r>
          </a:p>
        </p:txBody>
      </p:sp>
      <p:pic>
        <p:nvPicPr>
          <p:cNvPr id="751628" name="Picture 12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637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4" name="Group 14"/>
          <p:cNvGrpSpPr>
            <a:grpSpLocks/>
          </p:cNvGrpSpPr>
          <p:nvPr/>
        </p:nvGrpSpPr>
        <p:grpSpPr bwMode="auto">
          <a:xfrm>
            <a:off x="1295400" y="4149725"/>
            <a:ext cx="7848600" cy="2336800"/>
            <a:chOff x="793" y="2614"/>
            <a:chExt cx="4944" cy="1472"/>
          </a:xfrm>
        </p:grpSpPr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3107" y="2614"/>
              <a:ext cx="2630" cy="1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spcBef>
                  <a:spcPct val="0"/>
                </a:spcBef>
              </a:pPr>
              <a:r>
                <a:rPr kumimoji="1" lang="zh-TW" altLang="en-US" sz="2100" b="1" dirty="0">
                  <a:solidFill>
                    <a:srgbClr val="339933"/>
                  </a:solidFill>
                  <a:latin typeface="Arial" pitchFamily="34" charset="0"/>
                  <a:ea typeface="微軟正黑體" pitchFamily="34" charset="-120"/>
                </a:rPr>
                <a:t>➀ ➁此句前後共出現兩次，一是表現出「人在江湖，身不由己」的無奈，及看人臉色過活的窘境；二是表達自己對於兌現阿公承諾的不確定性；三是呈現鄉下人守分，敬重倫常的純樸 </a:t>
              </a:r>
            </a:p>
          </p:txBody>
        </p:sp>
        <p:sp>
          <p:nvSpPr>
            <p:cNvPr id="62474" name="Rectangle 19"/>
            <p:cNvSpPr>
              <a:spLocks noChangeArrowheads="1"/>
            </p:cNvSpPr>
            <p:nvPr/>
          </p:nvSpPr>
          <p:spPr bwMode="auto">
            <a:xfrm>
              <a:off x="793" y="3884"/>
              <a:ext cx="22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1" lang="zh-TW" altLang="en-US" sz="2100" b="1">
                  <a:solidFill>
                    <a:srgbClr val="008000"/>
                  </a:solidFill>
                  <a:latin typeface="MS Mincho" pitchFamily="49" charset="-128"/>
                  <a:ea typeface="微軟正黑體" pitchFamily="34" charset="-120"/>
                </a:rPr>
                <a:t>➁</a:t>
              </a:r>
            </a:p>
          </p:txBody>
        </p:sp>
      </p:grpSp>
      <p:pic>
        <p:nvPicPr>
          <p:cNvPr id="753684" name="Picture 20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2547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1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16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3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84"/>
                  </p:tgtEl>
                </p:cond>
              </p:nextCondLst>
            </p:seq>
          </p:childTnLst>
        </p:cTn>
      </p:par>
    </p:tnLst>
    <p:bldLst>
      <p:bldP spid="751627" grpId="0"/>
      <p:bldP spid="75162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/>
          </p:cNvSpPr>
          <p:nvPr/>
        </p:nvSpPr>
        <p:spPr bwMode="auto">
          <a:xfrm>
            <a:off x="179388" y="260350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「他什麼時候才會給你錢？」</a:t>
            </a:r>
          </a:p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「是你帶我去的。不是說要做三年四個月的徒弟不拿錢嗎？」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「沒錯，我們是去學人家的功夫。你還要多久才能學會自己釘　一張桌子？」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「釘桌子還不簡單。早就會了！」</a:t>
            </a:r>
          </a:p>
        </p:txBody>
      </p:sp>
      <p:sp>
        <p:nvSpPr>
          <p:cNvPr id="6349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2736850" y="4711700"/>
            <a:ext cx="454025" cy="576263"/>
            <a:chOff x="1655" y="3430"/>
            <a:chExt cx="286" cy="363"/>
          </a:xfrm>
        </p:grpSpPr>
        <p:sp>
          <p:nvSpPr>
            <p:cNvPr id="63494" name="Text Box 8"/>
            <p:cNvSpPr txBox="1">
              <a:spLocks noChangeArrowheads="1"/>
            </p:cNvSpPr>
            <p:nvPr/>
          </p:nvSpPr>
          <p:spPr bwMode="auto">
            <a:xfrm>
              <a:off x="1655" y="3430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ㄉㄧㄥ</a:t>
              </a:r>
            </a:p>
          </p:txBody>
        </p:sp>
        <p:pic>
          <p:nvPicPr>
            <p:cNvPr id="63495" name="Picture 9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566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493" name="Picture 12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「那你不應該再是學徒啊！」</a:t>
            </a:r>
          </a:p>
          <a:p>
            <a:pPr eaLnBrk="0" hangingPunct="0">
              <a:lnSpc>
                <a:spcPct val="23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「三年四個月還沒到哪！」</a:t>
            </a:r>
          </a:p>
          <a:p>
            <a:pPr eaLnBrk="0" hangingPunct="0">
              <a:lnSpc>
                <a:spcPct val="23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「呃　呃！你去多久了？」</a:t>
            </a:r>
          </a:p>
          <a:p>
            <a:pPr eaLnBrk="0" hangingPunct="0">
              <a:lnSpc>
                <a:spcPct val="23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「還有一年半的時間。」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阿蒼嘆了一口氣：「嗯</a:t>
            </a:r>
            <a:r>
              <a:rPr lang="zh-TW" altLang="en-US" u="sng">
                <a:solidFill>
                  <a:srgbClr val="000000"/>
                </a:solidFill>
              </a:rPr>
              <a:t>──</a:t>
            </a:r>
            <a:r>
              <a:rPr kumimoji="1" lang="zh-TW" altLang="en-US" u="sng">
                <a:solidFill>
                  <a:schemeClr val="tx1"/>
                </a:solidFill>
              </a:rPr>
              <a:t> 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好像一輩子都不會完似的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</p:txBody>
      </p:sp>
      <p:sp>
        <p:nvSpPr>
          <p:cNvPr id="6451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595977" name="Picture 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8134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78" name="Rectangle 10"/>
          <p:cNvSpPr>
            <a:spLocks noChangeArrowheads="1"/>
          </p:cNvSpPr>
          <p:nvPr/>
        </p:nvSpPr>
        <p:spPr bwMode="auto">
          <a:xfrm>
            <a:off x="4787900" y="4652963"/>
            <a:ext cx="3709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足見阿蒼內心的委屈與壓抑，期盼學成回家</a:t>
            </a:r>
          </a:p>
        </p:txBody>
      </p:sp>
      <p:grpSp>
        <p:nvGrpSpPr>
          <p:cNvPr id="64518" name="Group 11"/>
          <p:cNvGrpSpPr>
            <a:grpSpLocks/>
          </p:cNvGrpSpPr>
          <p:nvPr/>
        </p:nvGrpSpPr>
        <p:grpSpPr bwMode="auto">
          <a:xfrm>
            <a:off x="1116013" y="3141663"/>
            <a:ext cx="454025" cy="431800"/>
            <a:chOff x="3878" y="255"/>
            <a:chExt cx="286" cy="272"/>
          </a:xfrm>
        </p:grpSpPr>
        <p:sp>
          <p:nvSpPr>
            <p:cNvPr id="64520" name="Text Box 12"/>
            <p:cNvSpPr txBox="1">
              <a:spLocks noChangeArrowheads="1"/>
            </p:cNvSpPr>
            <p:nvPr/>
          </p:nvSpPr>
          <p:spPr bwMode="auto">
            <a:xfrm>
              <a:off x="3878" y="300"/>
              <a:ext cx="23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ㄜ</a:t>
              </a:r>
            </a:p>
          </p:txBody>
        </p:sp>
        <p:pic>
          <p:nvPicPr>
            <p:cNvPr id="64521" name="Picture 9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55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19" name="Picture 1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5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977"/>
                  </p:tgtEl>
                </p:cond>
              </p:nextCondLst>
            </p:seq>
          </p:childTnLst>
        </p:cTn>
      </p:par>
    </p:tnLst>
    <p:bldLst>
      <p:bldP spid="595978" grpId="0"/>
      <p:bldP spid="59597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老人家馬上警告他說：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「噓，年紀小小的不應該嘆氣！」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「為什麼？」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「不應該就不應該。」停了一下：「這樣子命會歹　的，千萬記住。」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「阿公。」阿蒼稍微抬頭望著老人。</a:t>
            </a: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252413" y="4397375"/>
            <a:ext cx="360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pic>
        <p:nvPicPr>
          <p:cNvPr id="605191" name="Picture 7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450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12775" y="4292600"/>
            <a:ext cx="3743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飛白（閩南語「歹命」的意思）</a:t>
            </a:r>
          </a:p>
        </p:txBody>
      </p:sp>
      <p:pic>
        <p:nvPicPr>
          <p:cNvPr id="65543" name="Picture 21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4" descr="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7201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5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191"/>
                  </p:tgtEl>
                </p:cond>
              </p:nextCondLst>
            </p:seq>
          </p:childTnLst>
        </p:cTn>
      </p:par>
    </p:tnLst>
    <p:bldLst>
      <p:bldP spid="605190" grpId="0"/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/>
          </p:cNvSpPr>
          <p:nvPr/>
        </p:nvSpPr>
        <p:spPr bwMode="auto">
          <a:xfrm>
            <a:off x="-36513" y="411163"/>
            <a:ext cx="9396413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「哼？」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心裡很難過的時候，嘆嘆氣倒是很舒服哪</a:t>
            </a:r>
            <a:r>
              <a:rPr kumimoji="1" lang="zh-TW" altLang="en-US" sz="2600" dirty="0">
                <a:solidFill>
                  <a:schemeClr val="tx1"/>
                </a:solidFill>
                <a:latin typeface="Cambria" pitchFamily="18" charset="0"/>
              </a:rPr>
              <a:t>。</a:t>
            </a:r>
            <a:r>
              <a:rPr kumimoji="1" lang="zh-TW" altLang="en-US" sz="2200" dirty="0">
                <a:solidFill>
                  <a:schemeClr val="tx1"/>
                </a:solidFill>
                <a:latin typeface="Cambria" pitchFamily="18" charset="0"/>
              </a:rPr>
              <a:t>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老人呵呵地笑起來。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「你在笑什麼？」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「樣子倒沒看你長大，講話的口氣卻長大了不少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。」</a:t>
            </a:r>
          </a:p>
        </p:txBody>
      </p:sp>
      <p:sp>
        <p:nvSpPr>
          <p:cNvPr id="6656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606213" name="Picture 5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3495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900113" y="2314575"/>
            <a:ext cx="6480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年幼的阿蒼已感到生命的困境，對師傅的埋怨欲語還休</a:t>
            </a:r>
          </a:p>
        </p:txBody>
      </p:sp>
      <p:grpSp>
        <p:nvGrpSpPr>
          <p:cNvPr id="606224" name="Group 16"/>
          <p:cNvGrpSpPr>
            <a:grpSpLocks/>
          </p:cNvGrpSpPr>
          <p:nvPr/>
        </p:nvGrpSpPr>
        <p:grpSpPr bwMode="auto">
          <a:xfrm>
            <a:off x="997635" y="4417219"/>
            <a:ext cx="431800" cy="360362"/>
            <a:chOff x="839" y="2659"/>
            <a:chExt cx="272" cy="227"/>
          </a:xfrm>
        </p:grpSpPr>
        <p:sp>
          <p:nvSpPr>
            <p:cNvPr id="66572" name="Freeform 7"/>
            <p:cNvSpPr>
              <a:spLocks/>
            </p:cNvSpPr>
            <p:nvPr/>
          </p:nvSpPr>
          <p:spPr bwMode="auto">
            <a:xfrm>
              <a:off x="839" y="2750"/>
              <a:ext cx="272" cy="136"/>
            </a:xfrm>
            <a:custGeom>
              <a:avLst/>
              <a:gdLst>
                <a:gd name="T0" fmla="*/ 0 w 124"/>
                <a:gd name="T1" fmla="*/ 193 h 121"/>
                <a:gd name="T2" fmla="*/ 44 w 124"/>
                <a:gd name="T3" fmla="*/ 0 h 121"/>
                <a:gd name="T4" fmla="*/ 2874 w 124"/>
                <a:gd name="T5" fmla="*/ 2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6573" name="Picture 8" descr="下標籤-修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659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67" name="Group 9"/>
          <p:cNvGrpSpPr>
            <a:grpSpLocks/>
          </p:cNvGrpSpPr>
          <p:nvPr/>
        </p:nvGrpSpPr>
        <p:grpSpPr bwMode="auto">
          <a:xfrm>
            <a:off x="8643100" y="4574898"/>
            <a:ext cx="179388" cy="177800"/>
            <a:chOff x="2154" y="3657"/>
            <a:chExt cx="230" cy="137"/>
          </a:xfrm>
        </p:grpSpPr>
        <p:sp>
          <p:nvSpPr>
            <p:cNvPr id="6657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547664" y="4437063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映襯</a:t>
            </a:r>
          </a:p>
        </p:txBody>
      </p:sp>
      <p:pic>
        <p:nvPicPr>
          <p:cNvPr id="66569" name="Picture 1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6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2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6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224"/>
                  </p:tgtEl>
                </p:cond>
              </p:nextCondLst>
            </p:seq>
          </p:childTnLst>
        </p:cTn>
      </p:par>
    </p:tnLst>
    <p:bldLst>
      <p:bldP spid="606214" grpId="0"/>
      <p:bldP spid="606214" grpId="1"/>
      <p:bldP spid="49" grpId="0"/>
      <p:bldP spid="4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/>
          </p:cNvSpPr>
          <p:nvPr/>
        </p:nvSpPr>
        <p:spPr bwMode="auto">
          <a:xfrm>
            <a:off x="179388" y="8429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「那是真的！嘆氣以後就覺得很舒服很舒服。」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「不要走那邊邊。這個拐彎地方，前天山腳下的店仔人　，上山來討錢，不小心才滑了下去</a:t>
            </a:r>
            <a:r>
              <a:rPr kumimoji="1" lang="en-US" altLang="en-US">
                <a:solidFill>
                  <a:schemeClr val="tx1"/>
                </a:solidFill>
              </a:rPr>
              <a:t>…</a:t>
            </a:r>
            <a:r>
              <a:rPr kumimoji="1" lang="en-US" altLang="zh-TW">
                <a:solidFill>
                  <a:schemeClr val="tx1"/>
                </a:solidFill>
              </a:rPr>
              <a:t>…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「有沒有怎麼樣？」阿蒼探頭往那底下看。</a:t>
            </a:r>
          </a:p>
        </p:txBody>
      </p:sp>
      <p:sp>
        <p:nvSpPr>
          <p:cNvPr id="67587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5580063" y="1125538"/>
            <a:ext cx="360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011863" y="1700213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類疊</a:t>
            </a:r>
          </a:p>
        </p:txBody>
      </p:sp>
      <p:pic>
        <p:nvPicPr>
          <p:cNvPr id="607239" name="Picture 7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7240" name="Text Box 8"/>
          <p:cNvSpPr txBox="1">
            <a:spLocks noChangeArrowheads="1"/>
          </p:cNvSpPr>
          <p:nvPr/>
        </p:nvSpPr>
        <p:spPr bwMode="auto">
          <a:xfrm>
            <a:off x="6013450" y="1125538"/>
            <a:ext cx="360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07241" name="Text Box 9"/>
          <p:cNvSpPr txBox="1">
            <a:spLocks noChangeArrowheads="1"/>
          </p:cNvSpPr>
          <p:nvPr/>
        </p:nvSpPr>
        <p:spPr bwMode="auto">
          <a:xfrm>
            <a:off x="6445250" y="1125538"/>
            <a:ext cx="360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07242" name="Text Box 10"/>
          <p:cNvSpPr txBox="1">
            <a:spLocks noChangeArrowheads="1"/>
          </p:cNvSpPr>
          <p:nvPr/>
        </p:nvSpPr>
        <p:spPr bwMode="auto">
          <a:xfrm>
            <a:off x="6804025" y="1125538"/>
            <a:ext cx="360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07243" name="Text Box 11"/>
          <p:cNvSpPr txBox="1">
            <a:spLocks noChangeArrowheads="1"/>
          </p:cNvSpPr>
          <p:nvPr/>
        </p:nvSpPr>
        <p:spPr bwMode="auto">
          <a:xfrm>
            <a:off x="7237413" y="1125538"/>
            <a:ext cx="360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07244" name="Text Box 12"/>
          <p:cNvSpPr txBox="1">
            <a:spLocks noChangeArrowheads="1"/>
          </p:cNvSpPr>
          <p:nvPr/>
        </p:nvSpPr>
        <p:spPr bwMode="auto">
          <a:xfrm>
            <a:off x="7596188" y="1125538"/>
            <a:ext cx="360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682625" y="3716338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飛白</a:t>
            </a:r>
          </a:p>
        </p:txBody>
      </p:sp>
      <p:sp>
        <p:nvSpPr>
          <p:cNvPr id="607264" name="Text Box 32"/>
          <p:cNvSpPr txBox="1">
            <a:spLocks noChangeArrowheads="1"/>
          </p:cNvSpPr>
          <p:nvPr/>
        </p:nvSpPr>
        <p:spPr bwMode="auto">
          <a:xfrm>
            <a:off x="1062038" y="3068638"/>
            <a:ext cx="360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07265" name="Text Box 33"/>
          <p:cNvSpPr txBox="1">
            <a:spLocks noChangeArrowheads="1"/>
          </p:cNvSpPr>
          <p:nvPr/>
        </p:nvSpPr>
        <p:spPr bwMode="auto">
          <a:xfrm>
            <a:off x="701675" y="3068638"/>
            <a:ext cx="360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07266" name="Text Box 34"/>
          <p:cNvSpPr txBox="1">
            <a:spLocks noChangeArrowheads="1"/>
          </p:cNvSpPr>
          <p:nvPr/>
        </p:nvSpPr>
        <p:spPr bwMode="auto">
          <a:xfrm>
            <a:off x="269875" y="3068638"/>
            <a:ext cx="360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pic>
        <p:nvPicPr>
          <p:cNvPr id="607263" name="Picture 31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7163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110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Picture 6" descr="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33575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7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2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7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263"/>
                  </p:tgtEl>
                </p:cond>
              </p:nextCondLst>
            </p:seq>
          </p:childTnLst>
        </p:cTn>
      </p:par>
    </p:tnLst>
    <p:bldLst>
      <p:bldP spid="607237" grpId="0"/>
      <p:bldP spid="607237" grpId="1"/>
      <p:bldP spid="49" grpId="0"/>
      <p:bldP spid="49" grpId="1"/>
      <p:bldP spid="607240" grpId="0"/>
      <p:bldP spid="607240" grpId="1"/>
      <p:bldP spid="607241" grpId="0"/>
      <p:bldP spid="607241" grpId="1"/>
      <p:bldP spid="607242" grpId="0"/>
      <p:bldP spid="607242" grpId="1"/>
      <p:bldP spid="607243" grpId="0"/>
      <p:bldP spid="607243" grpId="1"/>
      <p:bldP spid="607244" grpId="0"/>
      <p:bldP spid="607244" grpId="1"/>
      <p:bldP spid="2" grpId="0"/>
      <p:bldP spid="2" grpId="1"/>
      <p:bldP spid="607264" grpId="0"/>
      <p:bldP spid="607264" grpId="1"/>
      <p:bldP spid="607265" grpId="0"/>
      <p:bldP spid="607265" grpId="1"/>
      <p:bldP spid="607266" grpId="0"/>
      <p:bldP spid="60726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/>
          </p:cNvSpPr>
          <p:nvPr/>
        </p:nvSpPr>
        <p:spPr bwMode="auto">
          <a:xfrm>
            <a:off x="179388" y="8429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「怎麼會沒怎麼樣，竹子剛砍不久，每一根竹頭都像鴨嘴，滑下去全身扎了二十幾個傷，腿還折斷了一隻哪！好了！不要多看啦。這個拐彎的地方，一向就不是好東西。」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「誰欠他們錢？」</a:t>
            </a:r>
          </a:p>
        </p:txBody>
      </p:sp>
      <p:sp>
        <p:nvSpPr>
          <p:cNvPr id="6861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8612" name="Freeform 5"/>
          <p:cNvSpPr>
            <a:spLocks/>
          </p:cNvSpPr>
          <p:nvPr/>
        </p:nvSpPr>
        <p:spPr bwMode="auto">
          <a:xfrm>
            <a:off x="6948487" y="107346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608262" name="Picture 6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30" y="977347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487443" y="977347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明喻</a:t>
            </a:r>
          </a:p>
        </p:txBody>
      </p:sp>
      <p:grpSp>
        <p:nvGrpSpPr>
          <p:cNvPr id="68615" name="Group 8"/>
          <p:cNvGrpSpPr>
            <a:grpSpLocks/>
          </p:cNvGrpSpPr>
          <p:nvPr/>
        </p:nvGrpSpPr>
        <p:grpSpPr bwMode="auto">
          <a:xfrm>
            <a:off x="1498839" y="2107760"/>
            <a:ext cx="287338" cy="177800"/>
            <a:chOff x="2154" y="3657"/>
            <a:chExt cx="230" cy="137"/>
          </a:xfrm>
        </p:grpSpPr>
        <p:sp>
          <p:nvSpPr>
            <p:cNvPr id="6861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861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68616" name="Picture 12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8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262"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/>
          </p:cNvSpPr>
          <p:nvPr/>
        </p:nvSpPr>
        <p:spPr bwMode="auto">
          <a:xfrm>
            <a:off x="179388" y="4111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山頂的人哪一家不欠山腳下的人的錢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他們默默的繞過那個凹彎處。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「你到哪裡？」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「沒有啊。我送你到山腳。」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「不用啦。我自己會小心。下次回來，我一定帶一條魚。」</a:t>
            </a:r>
          </a:p>
        </p:txBody>
      </p:sp>
      <p:sp>
        <p:nvSpPr>
          <p:cNvPr id="6963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9636" name="Freeform 5"/>
          <p:cNvSpPr>
            <a:spLocks/>
          </p:cNvSpPr>
          <p:nvPr/>
        </p:nvSpPr>
        <p:spPr bwMode="auto">
          <a:xfrm rot="10800000">
            <a:off x="7019925" y="1268413"/>
            <a:ext cx="2159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116013" y="1308100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激問</a:t>
            </a:r>
          </a:p>
        </p:txBody>
      </p:sp>
      <p:grpSp>
        <p:nvGrpSpPr>
          <p:cNvPr id="69638" name="Group 7"/>
          <p:cNvGrpSpPr>
            <a:grpSpLocks/>
          </p:cNvGrpSpPr>
          <p:nvPr/>
        </p:nvGrpSpPr>
        <p:grpSpPr bwMode="auto">
          <a:xfrm rot="10800000">
            <a:off x="611188" y="1268413"/>
            <a:ext cx="360362" cy="215900"/>
            <a:chOff x="2154" y="3657"/>
            <a:chExt cx="230" cy="137"/>
          </a:xfrm>
        </p:grpSpPr>
        <p:sp>
          <p:nvSpPr>
            <p:cNvPr id="6964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4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609290" name="Picture 10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9291" name="Picture 11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921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9292" name="Rectangle 12"/>
          <p:cNvSpPr>
            <a:spLocks noChangeArrowheads="1"/>
          </p:cNvSpPr>
          <p:nvPr/>
        </p:nvSpPr>
        <p:spPr bwMode="auto">
          <a:xfrm>
            <a:off x="611188" y="1595438"/>
            <a:ext cx="8137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對比山下人的富有和山上人的窮困。城鄉差距一直是社會問題與隱憂 </a:t>
            </a:r>
          </a:p>
        </p:txBody>
      </p:sp>
      <p:pic>
        <p:nvPicPr>
          <p:cNvPr id="69642" name="Picture 19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9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2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9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291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609292" grpId="0"/>
      <p:bldP spid="60929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/>
          </p:cNvSpPr>
          <p:nvPr/>
        </p:nvSpPr>
        <p:spPr bwMode="auto">
          <a:xfrm>
            <a:off x="179388" y="482600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「那最好。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不過沒有也就算了。有時候遇到壞天氣，討海人不出海，你有錢也沒魚吃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「希望不遇到壞天氣。」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走過一處隘　口　，老人讓小孩先走。他在背後望著阿蒼說：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「苦不苦？」</a:t>
            </a:r>
          </a:p>
        </p:txBody>
      </p:sp>
      <p:sp>
        <p:nvSpPr>
          <p:cNvPr id="70659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0309" name="Rectangle 5"/>
          <p:cNvSpPr>
            <a:spLocks noChangeArrowheads="1"/>
          </p:cNvSpPr>
          <p:nvPr/>
        </p:nvSpPr>
        <p:spPr bwMode="auto">
          <a:xfrm>
            <a:off x="1403350" y="1452563"/>
            <a:ext cx="7489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表示阿公對阿蒼的體諒，不希望他做超過能力的事（預設臺階） </a:t>
            </a:r>
          </a:p>
        </p:txBody>
      </p:sp>
      <p:pic>
        <p:nvPicPr>
          <p:cNvPr id="610310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2" name="Group 8"/>
          <p:cNvGrpSpPr>
            <a:grpSpLocks/>
          </p:cNvGrpSpPr>
          <p:nvPr/>
        </p:nvGrpSpPr>
        <p:grpSpPr bwMode="auto">
          <a:xfrm>
            <a:off x="2338388" y="3902075"/>
            <a:ext cx="373062" cy="390525"/>
            <a:chOff x="1565" y="282"/>
            <a:chExt cx="235" cy="246"/>
          </a:xfrm>
        </p:grpSpPr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1565" y="346"/>
              <a:ext cx="23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ㄞ</a:t>
              </a:r>
            </a:p>
          </p:txBody>
        </p:sp>
        <p:pic>
          <p:nvPicPr>
            <p:cNvPr id="70666" name="Picture 9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" y="28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663" name="Picture 13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5" descr="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92112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0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310"/>
                  </p:tgtEl>
                </p:cond>
              </p:nextCondLst>
            </p:seq>
          </p:childTnLst>
        </p:cTn>
      </p:par>
    </p:tnLst>
    <p:bldLst>
      <p:bldP spid="610309" grpId="0"/>
      <p:bldP spid="61030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900113" y="1773238"/>
            <a:ext cx="6426200" cy="4176712"/>
          </a:xfrm>
        </p:spPr>
        <p:txBody>
          <a:bodyPr vert="eaVert"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一、</a:t>
            </a:r>
            <a:r>
              <a:rPr lang="zh-TW" altLang="zh-TW" sz="3600" b="1" smtClean="0">
                <a:solidFill>
                  <a:srgbClr val="0D0D0D"/>
                </a:solidFill>
                <a:hlinkClick r:id="rId4" action="ppaction://hlinksldjump"/>
              </a:rPr>
              <a:t>文章題解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二、</a:t>
            </a:r>
            <a:r>
              <a:rPr lang="zh-TW" altLang="en-US" sz="3600" b="1" smtClean="0">
                <a:solidFill>
                  <a:srgbClr val="0D0D0D"/>
                </a:solidFill>
                <a:hlinkClick r:id="rId5" action="ppaction://hlinksldjump"/>
              </a:rPr>
              <a:t>作者</a:t>
            </a:r>
            <a:r>
              <a:rPr lang="zh-TW" altLang="zh-TW" sz="3600" b="1" smtClean="0">
                <a:solidFill>
                  <a:srgbClr val="0D0D0D"/>
                </a:solidFill>
                <a:hlinkClick r:id="rId5" action="ppaction://hlinksldjump"/>
              </a:rPr>
              <a:t>介紹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三、</a:t>
            </a:r>
            <a:r>
              <a:rPr lang="zh-TW" altLang="en-US" sz="3600" b="1" smtClean="0">
                <a:solidFill>
                  <a:srgbClr val="0D0D0D"/>
                </a:solidFill>
                <a:hlinkClick r:id="rId6" action="ppaction://hlinksldjump"/>
              </a:rPr>
              <a:t>課文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四、</a:t>
            </a:r>
            <a:r>
              <a:rPr lang="zh-TW" altLang="en-US" sz="3600" b="1" smtClean="0">
                <a:solidFill>
                  <a:srgbClr val="0D0D0D"/>
                </a:solidFill>
                <a:hlinkClick r:id="rId7" action="ppaction://hlinksldjump"/>
              </a:rPr>
              <a:t>結構表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五、</a:t>
            </a:r>
            <a:r>
              <a:rPr lang="zh-TW" altLang="en-US" sz="3600" b="1" smtClean="0">
                <a:solidFill>
                  <a:srgbClr val="0D0D0D"/>
                </a:solidFill>
                <a:hlinkClick r:id="rId8" action="ppaction://hlinksldjump"/>
              </a:rPr>
              <a:t>課文賞析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六</a:t>
            </a:r>
            <a:r>
              <a:rPr lang="zh-TW" altLang="zh-TW" sz="3600" b="1" smtClean="0">
                <a:solidFill>
                  <a:srgbClr val="0D0D0D"/>
                </a:solidFill>
              </a:rPr>
              <a:t>、</a:t>
            </a:r>
            <a:r>
              <a:rPr lang="zh-TW" altLang="en-US" sz="3600" b="1" smtClean="0">
                <a:solidFill>
                  <a:srgbClr val="0D0D0D"/>
                </a:solidFill>
                <a:hlinkClick r:id="rId9" action="ppaction://hlinksldjump"/>
              </a:rPr>
              <a:t>問題討論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七、</a:t>
            </a:r>
            <a:r>
              <a:rPr lang="zh-TW" altLang="en-US" sz="3600" b="1" smtClean="0">
                <a:solidFill>
                  <a:srgbClr val="0D0D0D"/>
                </a:solidFill>
                <a:hlinkClick r:id="rId10" action="ppaction://hlinksldjump"/>
              </a:rPr>
              <a:t>應用練習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八、</a:t>
            </a:r>
            <a:r>
              <a:rPr lang="zh-TW" altLang="en-US" sz="3600" b="1" smtClean="0">
                <a:solidFill>
                  <a:srgbClr val="0D0D0D"/>
                </a:solidFill>
                <a:hlinkClick r:id="rId11" action="ppaction://hlinksldjump"/>
              </a:rPr>
              <a:t>統測精選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九、</a:t>
            </a:r>
            <a:r>
              <a:rPr lang="zh-TW" altLang="en-US" sz="3600" b="1" smtClean="0">
                <a:solidFill>
                  <a:srgbClr val="0D0D0D"/>
                </a:solidFill>
                <a:hlinkClick r:id="rId12" action="ppaction://hlinksldjump"/>
              </a:rPr>
              <a:t>延伸閱讀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十、</a:t>
            </a:r>
            <a:r>
              <a:rPr lang="zh-TW" altLang="en-US" sz="3600" b="1" smtClean="0">
                <a:solidFill>
                  <a:srgbClr val="0D0D0D"/>
                </a:solidFill>
                <a:hlinkClick r:id="rId13" action="ppaction://hlinksldjump"/>
              </a:rPr>
              <a:t>網路資源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zh-TW" altLang="en-US" sz="3600" b="1" smtClean="0">
              <a:solidFill>
                <a:srgbClr val="0D0D0D"/>
              </a:solidFill>
            </a:endParaRPr>
          </a:p>
        </p:txBody>
      </p:sp>
      <p:sp>
        <p:nvSpPr>
          <p:cNvPr id="25603" name="直排標題 3"/>
          <p:cNvSpPr txBox="1">
            <a:spLocks/>
          </p:cNvSpPr>
          <p:nvPr/>
        </p:nvSpPr>
        <p:spPr bwMode="auto">
          <a:xfrm>
            <a:off x="7812088" y="333375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目錄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有什麼辦法？師傅家什麼事都要我做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。連小孩子的尿布也要我洗</a:t>
            </a:r>
            <a:r>
              <a:rPr kumimoji="1" lang="en-US" altLang="en-US" dirty="0">
                <a:solidFill>
                  <a:schemeClr val="tx1"/>
                </a:solidFill>
              </a:rPr>
              <a:t>……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。」小孩的咽　喉被哽　住了。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「那麼你師母做什麼？」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小孩搖搖頭沒說話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「呸！有這樣的女人！」</a:t>
            </a:r>
          </a:p>
        </p:txBody>
      </p:sp>
      <p:sp>
        <p:nvSpPr>
          <p:cNvPr id="7168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71684" name="Freeform 5"/>
          <p:cNvSpPr>
            <a:spLocks/>
          </p:cNvSpPr>
          <p:nvPr/>
        </p:nvSpPr>
        <p:spPr bwMode="auto">
          <a:xfrm rot="10800000">
            <a:off x="2484438" y="1196975"/>
            <a:ext cx="28892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42988" y="1196975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激問</a:t>
            </a:r>
          </a:p>
        </p:txBody>
      </p:sp>
      <p:grpSp>
        <p:nvGrpSpPr>
          <p:cNvPr id="71686" name="Group 7"/>
          <p:cNvGrpSpPr>
            <a:grpSpLocks/>
          </p:cNvGrpSpPr>
          <p:nvPr/>
        </p:nvGrpSpPr>
        <p:grpSpPr bwMode="auto">
          <a:xfrm rot="10800000">
            <a:off x="686428" y="1157288"/>
            <a:ext cx="431800" cy="215900"/>
            <a:chOff x="2154" y="3657"/>
            <a:chExt cx="230" cy="137"/>
          </a:xfrm>
        </p:grpSpPr>
        <p:sp>
          <p:nvSpPr>
            <p:cNvPr id="7169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69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611338" name="Picture 10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2" y="12303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1339" name="Rectangle 11"/>
          <p:cNvSpPr>
            <a:spLocks noChangeArrowheads="1"/>
          </p:cNvSpPr>
          <p:nvPr/>
        </p:nvSpPr>
        <p:spPr bwMode="auto">
          <a:xfrm>
            <a:off x="4716463" y="1196975"/>
            <a:ext cx="2232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師傅對阿蒼的苛刻 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1340" name="Picture 12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69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1343" name="Rectangle 15"/>
          <p:cNvSpPr>
            <a:spLocks noChangeArrowheads="1"/>
          </p:cNvSpPr>
          <p:nvPr/>
        </p:nvSpPr>
        <p:spPr bwMode="auto">
          <a:xfrm>
            <a:off x="323850" y="5124450"/>
            <a:ext cx="1943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有苦難言的無奈 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1344" name="Picture 16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847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Text Box 17"/>
          <p:cNvSpPr txBox="1">
            <a:spLocks noChangeArrowheads="1"/>
          </p:cNvSpPr>
          <p:nvPr/>
        </p:nvSpPr>
        <p:spPr bwMode="auto">
          <a:xfrm>
            <a:off x="6797675" y="1700213"/>
            <a:ext cx="366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zh-TW" altLang="en-US" sz="1200" b="1">
                <a:solidFill>
                  <a:schemeClr val="tx1"/>
                </a:solidFill>
                <a:latin typeface="Franklin Gothic Medium" pitchFamily="34" charset="0"/>
              </a:rPr>
              <a:t>ㄧㄢ</a:t>
            </a:r>
          </a:p>
        </p:txBody>
      </p:sp>
      <p:grpSp>
        <p:nvGrpSpPr>
          <p:cNvPr id="71693" name="Group 18"/>
          <p:cNvGrpSpPr>
            <a:grpSpLocks/>
          </p:cNvGrpSpPr>
          <p:nvPr/>
        </p:nvGrpSpPr>
        <p:grpSpPr bwMode="auto">
          <a:xfrm>
            <a:off x="8439150" y="1700213"/>
            <a:ext cx="454025" cy="433387"/>
            <a:chOff x="5239" y="2704"/>
            <a:chExt cx="286" cy="273"/>
          </a:xfrm>
        </p:grpSpPr>
        <p:sp>
          <p:nvSpPr>
            <p:cNvPr id="71695" name="Text Box 19"/>
            <p:cNvSpPr txBox="1">
              <a:spLocks noChangeArrowheads="1"/>
            </p:cNvSpPr>
            <p:nvPr/>
          </p:nvSpPr>
          <p:spPr bwMode="auto">
            <a:xfrm>
              <a:off x="5239" y="2704"/>
              <a:ext cx="23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ㄍㄥ</a:t>
              </a:r>
            </a:p>
          </p:txBody>
        </p:sp>
        <p:pic>
          <p:nvPicPr>
            <p:cNvPr id="71696" name="Picture 8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2750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94" name="Picture 23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1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33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1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3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344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611339" grpId="0"/>
      <p:bldP spid="611339" grpId="1"/>
      <p:bldP spid="611343" grpId="0"/>
      <p:bldP spid="61134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/>
          </p:cNvSpPr>
          <p:nvPr/>
        </p:nvSpPr>
        <p:spPr bwMode="auto">
          <a:xfrm>
            <a:off x="179388" y="4048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老人安慰著小孩說：「沒有關係。你不是忍耐過來了嗎？」</a:t>
            </a:r>
          </a:p>
          <a:p>
            <a:pPr>
              <a:lnSpc>
                <a:spcPct val="180000"/>
              </a:lnSpc>
              <a:spcBef>
                <a:spcPct val="0"/>
              </a:spcBef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「開始時你就叫我忍的。」</a:t>
            </a:r>
          </a:p>
          <a:p>
            <a:pPr>
              <a:lnSpc>
                <a:spcPct val="180000"/>
              </a:lnSpc>
              <a:spcBef>
                <a:spcPct val="0"/>
              </a:spcBef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那就對了。你必須做個好榜樣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。你的後面還有弟弟和妹妹。」</a:t>
            </a:r>
          </a:p>
          <a:p>
            <a:pPr>
              <a:lnSpc>
                <a:spcPct val="180000"/>
              </a:lnSpc>
              <a:spcBef>
                <a:spcPct val="0"/>
              </a:spcBef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阿蒼不在意什麼地眼望著山坡。他看到羊群在相思林裡吃草。</a:t>
            </a:r>
          </a:p>
        </p:txBody>
      </p:sp>
      <p:sp>
        <p:nvSpPr>
          <p:cNvPr id="7270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755650" y="3933825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阿公期勉阿蒼「忍耐吃苦」，以做弟妹的榜樣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2358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465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2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358"/>
                  </p:tgtEl>
                </p:cond>
              </p:nextCondLst>
            </p:seq>
          </p:childTnLst>
        </p:cTn>
      </p:par>
    </p:tnLst>
    <p:bldLst>
      <p:bldP spid="612357" grpId="0"/>
      <p:bldP spid="61235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/>
          </p:cNvSpPr>
          <p:nvPr/>
        </p:nvSpPr>
        <p:spPr bwMode="auto">
          <a:xfrm>
            <a:off x="-468313" y="339725"/>
            <a:ext cx="8785226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我們的羊怎麼樣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「喔！我們的羊真好。」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「多養幾隻嘛！」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「我也這樣想。」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「快讓牠們生小羊。」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「我也這樣打算。」</a:t>
            </a:r>
          </a:p>
        </p:txBody>
      </p:sp>
      <p:sp>
        <p:nvSpPr>
          <p:cNvPr id="7373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828675" y="1512888"/>
            <a:ext cx="5183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懂事的阿蒼，藉轉移話題以逃避心中的酸楚 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3382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2636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0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3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382"/>
                  </p:tgtEl>
                </p:cond>
              </p:nextCondLst>
            </p:seq>
          </p:childTnLst>
        </p:cTn>
      </p:par>
    </p:tnLst>
    <p:bldLst>
      <p:bldP spid="613381" grpId="0"/>
      <p:bldP spid="613381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「養那麼久了。老是三隻。」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「三隻都是公的嘛。」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「公的真沒用！」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「要是全母的也是沒有用。」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我想我們多養幾隻羊，以後換一套木匠的工具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。」阿蒼隨手在路邊抽了一根菅　藁　　。</a:t>
            </a:r>
          </a:p>
        </p:txBody>
      </p:sp>
      <p:sp>
        <p:nvSpPr>
          <p:cNvPr id="7475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4405" name="Rectangle 5"/>
          <p:cNvSpPr>
            <a:spLocks noChangeArrowheads="1"/>
          </p:cNvSpPr>
          <p:nvPr/>
        </p:nvSpPr>
        <p:spPr bwMode="auto">
          <a:xfrm>
            <a:off x="684213" y="5084763"/>
            <a:ext cx="35290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zh-TW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表現出阿蒼對未來充滿了憧憬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4406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50847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25"/>
          <p:cNvSpPr txBox="1">
            <a:spLocks noChangeArrowheads="1"/>
          </p:cNvSpPr>
          <p:nvPr/>
        </p:nvSpPr>
        <p:spPr bwMode="auto">
          <a:xfrm>
            <a:off x="5934075" y="5530850"/>
            <a:ext cx="366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zh-TW" altLang="en-US" sz="1200" b="1">
                <a:solidFill>
                  <a:schemeClr val="tx1"/>
                </a:solidFill>
                <a:latin typeface="Franklin Gothic Medium" pitchFamily="34" charset="0"/>
              </a:rPr>
              <a:t>ㄐ一ㄢ</a:t>
            </a:r>
          </a:p>
        </p:txBody>
      </p:sp>
      <p:grpSp>
        <p:nvGrpSpPr>
          <p:cNvPr id="74759" name="Group 22"/>
          <p:cNvGrpSpPr>
            <a:grpSpLocks/>
          </p:cNvGrpSpPr>
          <p:nvPr/>
        </p:nvGrpSpPr>
        <p:grpSpPr bwMode="auto">
          <a:xfrm>
            <a:off x="6754813" y="5589588"/>
            <a:ext cx="454025" cy="431800"/>
            <a:chOff x="4876" y="3042"/>
            <a:chExt cx="286" cy="272"/>
          </a:xfrm>
        </p:grpSpPr>
        <p:sp>
          <p:nvSpPr>
            <p:cNvPr id="74763" name="Text Box 23"/>
            <p:cNvSpPr txBox="1">
              <a:spLocks noChangeArrowheads="1"/>
            </p:cNvSpPr>
            <p:nvPr/>
          </p:nvSpPr>
          <p:spPr bwMode="auto">
            <a:xfrm>
              <a:off x="4876" y="3042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ㄍㄠ</a:t>
              </a:r>
            </a:p>
          </p:txBody>
        </p:sp>
        <p:pic>
          <p:nvPicPr>
            <p:cNvPr id="74764" name="Picture 8" descr="黑-三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158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760" name="Picture 31" descr="下標籤-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60213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3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24" descr="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56292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06"/>
                  </p:tgtEl>
                </p:cond>
              </p:nextCondLst>
            </p:seq>
          </p:childTnLst>
        </p:cTn>
      </p:par>
    </p:tnLst>
    <p:bldLst>
      <p:bldP spid="614405" grpId="0"/>
      <p:bldP spid="61440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「小心你的手。菅藁是會割傷手的。」老人忙著轉過話來：「你要木匠的工具了？」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「哼！」小孩說：「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我不但會釘桌子，櫥子、門扇、眠床　、木箱我都釘過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老人愉快的說：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好！我多養幾隻羊讓你換一套工具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</p:txBody>
      </p:sp>
      <p:sp>
        <p:nvSpPr>
          <p:cNvPr id="7577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3924300" y="3141663"/>
            <a:ext cx="3529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阿蒼驕傲的表現自己學有所成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5430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497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35" name="Rectangle 11"/>
          <p:cNvSpPr>
            <a:spLocks noChangeArrowheads="1"/>
          </p:cNvSpPr>
          <p:nvPr/>
        </p:nvSpPr>
        <p:spPr bwMode="auto">
          <a:xfrm>
            <a:off x="684213" y="6061075"/>
            <a:ext cx="4319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祖孫二人都對生活點燃了希望的火苗 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5436" name="Picture 12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928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10" descr="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7163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36"/>
                  </p:tgtEl>
                </p:cond>
              </p:nextCondLst>
            </p:seq>
          </p:childTnLst>
        </p:cTn>
      </p:par>
    </p:tnLst>
    <p:bldLst>
      <p:bldP spid="615429" grpId="0"/>
      <p:bldP spid="615429" grpId="1"/>
      <p:bldP spid="615435" grpId="0"/>
      <p:bldP spid="615435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「什麼時候？」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「不要急，阿公馬上就做。用我兩隻公羊去和山腳他們換一隻母羊就可以開始了。」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「要快一點。我快做木匠啦！」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「所以啊！」老人珍惜著說：「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目前什麼苦你都得忍耐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。知道嗎？」</a:t>
            </a:r>
          </a:p>
        </p:txBody>
      </p:sp>
      <p:sp>
        <p:nvSpPr>
          <p:cNvPr id="7680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4500563" y="5084763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再度叮嚀「忍耐」，為了達成願望，一切的隱忍都是值得、應該的 </a:t>
            </a:r>
          </a:p>
        </p:txBody>
      </p:sp>
      <p:pic>
        <p:nvPicPr>
          <p:cNvPr id="616454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0928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54"/>
                  </p:tgtEl>
                </p:cond>
              </p:nextCondLst>
            </p:seq>
          </p:childTnLst>
        </p:cTn>
      </p:par>
    </p:tnLst>
    <p:bldLst>
      <p:bldP spid="616453" grpId="0"/>
      <p:bldP spid="616453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/>
          </p:cNvSpPr>
          <p:nvPr/>
        </p:nvSpPr>
        <p:spPr bwMode="auto">
          <a:xfrm>
            <a:off x="179388" y="339725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「知道。我要忍耐。」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過了相思林，他們都看到遠處的埤頭停車牌子　。他們沉默下來了。當他們真正踏到平地時，老人說：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「吃得飽嗎？」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 </a:t>
            </a:r>
            <a:r>
              <a:rPr lang="zh-TW" altLang="en-US" b="1" u="sng">
                <a:solidFill>
                  <a:schemeClr val="tx1"/>
                </a:solidFill>
              </a:rPr>
              <a:t>──</a:t>
            </a:r>
            <a:r>
              <a:rPr kumimoji="1" lang="en-US" altLang="zh-TW" b="1">
                <a:solidFill>
                  <a:srgbClr val="0066FF"/>
                </a:solidFill>
              </a:rPr>
              <a:t> 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」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「他們打你嗎？」</a:t>
            </a:r>
          </a:p>
        </p:txBody>
      </p:sp>
      <p:sp>
        <p:nvSpPr>
          <p:cNvPr id="77827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77828" name="文字方塊 14"/>
          <p:cNvSpPr txBox="1">
            <a:spLocks noChangeArrowheads="1"/>
          </p:cNvSpPr>
          <p:nvPr/>
        </p:nvSpPr>
        <p:spPr bwMode="auto">
          <a:xfrm>
            <a:off x="1476375" y="4724400"/>
            <a:ext cx="935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　　　　　　　　　　</a:t>
            </a:r>
          </a:p>
        </p:txBody>
      </p:sp>
      <p:pic>
        <p:nvPicPr>
          <p:cNvPr id="77829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6" descr="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70021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1627" name="Rectangle 11"/>
          <p:cNvSpPr>
            <a:spLocks noChangeArrowheads="1"/>
          </p:cNvSpPr>
          <p:nvPr/>
        </p:nvSpPr>
        <p:spPr bwMode="auto">
          <a:xfrm>
            <a:off x="788988" y="5589588"/>
            <a:ext cx="3603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zh-TW" altLang="en-US" sz="2100" b="1">
                <a:solidFill>
                  <a:srgbClr val="008000"/>
                </a:solidFill>
                <a:latin typeface="MS Mincho" pitchFamily="49" charset="-128"/>
                <a:ea typeface="MS Mincho" pitchFamily="49" charset="-128"/>
              </a:rPr>
              <a:t>➀</a:t>
            </a:r>
          </a:p>
        </p:txBody>
      </p:sp>
      <p:pic>
        <p:nvPicPr>
          <p:cNvPr id="751628" name="Picture 12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6276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1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1628"/>
                  </p:tgtEl>
                </p:cond>
              </p:nextCondLst>
            </p:seq>
          </p:childTnLst>
        </p:cTn>
      </p:par>
    </p:tnLst>
    <p:bldLst>
      <p:bldP spid="751627" grpId="0"/>
      <p:bldP spid="751627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u="sng" dirty="0">
                <a:solidFill>
                  <a:srgbClr val="000000"/>
                </a:solidFill>
              </a:rPr>
              <a:t>──</a:t>
            </a:r>
            <a:r>
              <a:rPr kumimoji="1" lang="en-US" altLang="zh-TW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「怎麼了？不說話？」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小孩低著頭飲泣著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「不要哭了。要做木匠的人還哭什麼？」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小孩搖搖頭，用手把眼淚揮掉，「我沒哭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。」但是他還是不敢把頭抬起來。</a:t>
            </a:r>
          </a:p>
        </p:txBody>
      </p:sp>
      <p:grpSp>
        <p:nvGrpSpPr>
          <p:cNvPr id="82959" name="Group 15"/>
          <p:cNvGrpSpPr>
            <a:grpSpLocks/>
          </p:cNvGrpSpPr>
          <p:nvPr/>
        </p:nvGrpSpPr>
        <p:grpSpPr bwMode="auto">
          <a:xfrm>
            <a:off x="684213" y="765175"/>
            <a:ext cx="7559675" cy="969963"/>
            <a:chOff x="930" y="527"/>
            <a:chExt cx="4762" cy="611"/>
          </a:xfrm>
        </p:grpSpPr>
        <p:sp>
          <p:nvSpPr>
            <p:cNvPr id="78859" name="Rectangle 6"/>
            <p:cNvSpPr>
              <a:spLocks noChangeArrowheads="1"/>
            </p:cNvSpPr>
            <p:nvPr/>
          </p:nvSpPr>
          <p:spPr bwMode="auto">
            <a:xfrm>
              <a:off x="1791" y="527"/>
              <a:ext cx="3901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1" lang="zh-TW" altLang="en-US" sz="2100" b="1" dirty="0">
                  <a:solidFill>
                    <a:srgbClr val="339933"/>
                  </a:solidFill>
                  <a:latin typeface="Arial" pitchFamily="34" charset="0"/>
                  <a:ea typeface="微軟正黑體" pitchFamily="34" charset="-120"/>
                </a:rPr>
                <a:t>➀ ➁阿蒼的沉默以對，一是不願說出在師傅家遭受的壓榨與委屈，以免阿公擔心；二是學徒的辛酸說也說不完 </a:t>
              </a:r>
            </a:p>
          </p:txBody>
        </p:sp>
        <p:sp>
          <p:nvSpPr>
            <p:cNvPr id="78860" name="Rectangle 19"/>
            <p:cNvSpPr>
              <a:spLocks noChangeArrowheads="1"/>
            </p:cNvSpPr>
            <p:nvPr/>
          </p:nvSpPr>
          <p:spPr bwMode="auto">
            <a:xfrm>
              <a:off x="930" y="754"/>
              <a:ext cx="22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1" lang="zh-TW" altLang="en-US" sz="2100" b="1">
                  <a:solidFill>
                    <a:srgbClr val="008000"/>
                  </a:solidFill>
                  <a:latin typeface="MS Mincho" pitchFamily="49" charset="-128"/>
                  <a:ea typeface="微軟正黑體" pitchFamily="34" charset="-120"/>
                </a:rPr>
                <a:t>➁</a:t>
              </a:r>
            </a:p>
          </p:txBody>
        </p:sp>
      </p:grpSp>
      <p:sp>
        <p:nvSpPr>
          <p:cNvPr id="78852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395288" y="2349500"/>
            <a:ext cx="4030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zh-TW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對學徒生涯滿腹無奈與委屈的宣洩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8502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505" name="Rectangle 9"/>
          <p:cNvSpPr>
            <a:spLocks noChangeArrowheads="1"/>
          </p:cNvSpPr>
          <p:nvPr/>
        </p:nvSpPr>
        <p:spPr bwMode="auto">
          <a:xfrm>
            <a:off x="323850" y="5084763"/>
            <a:ext cx="3025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zh-TW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不要阿公擔憂，故作堅強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8506" name="Picture 10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0847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3684" name="Picture 20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096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8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50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8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5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53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84"/>
                  </p:tgtEl>
                </p:cond>
              </p:nextCondLst>
            </p:seq>
          </p:childTnLst>
        </p:cTn>
      </p:par>
    </p:tnLst>
    <p:bldLst>
      <p:bldP spid="618501" grpId="0"/>
      <p:bldP spid="618501" grpId="1"/>
      <p:bldP spid="618505" grpId="0"/>
      <p:bldP spid="61850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/>
          </p:cNvSpPr>
          <p:nvPr/>
        </p:nvSpPr>
        <p:spPr bwMode="auto">
          <a:xfrm>
            <a:off x="215900" y="914400"/>
            <a:ext cx="8964613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「喏！你還是聽阿公的話，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把這一袋子山芋帶去給你的師傅吧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。說不定他們會對你好一點。」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「不要！」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「還是帶去吧。」老人讓肩上的一袋子芋頭滑下來放在小孩的跟前。「袋子不要忘記帶回來。」</a:t>
            </a:r>
          </a:p>
        </p:txBody>
      </p:sp>
      <p:sp>
        <p:nvSpPr>
          <p:cNvPr id="7987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2482850" y="1812925"/>
            <a:ext cx="655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象徵鄉下人樸拙的善意與熱情，也展現祖孫二人的感情 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19526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352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0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9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26"/>
                  </p:tgtEl>
                </p:cond>
              </p:nextCondLst>
            </p:seq>
          </p:childTnLst>
        </p:cTn>
      </p:par>
    </p:tnLst>
    <p:bldLst>
      <p:bldP spid="619525" grpId="0"/>
      <p:bldP spid="619525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/>
          </p:cNvSpPr>
          <p:nvPr/>
        </p:nvSpPr>
        <p:spPr bwMode="auto">
          <a:xfrm>
            <a:off x="179388" y="692150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不要！他們會笑的！」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「這是我們這裡最好的山芋哪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小孩抬起紅紅的眼睛望著老人搖搖頭。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「好吧！」老人氣憤的：「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我寧願把最好的山芋餵豬，也不給碰我的孫子的一根頭髮的人吃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！」</a:t>
            </a:r>
          </a:p>
        </p:txBody>
      </p:sp>
      <p:sp>
        <p:nvSpPr>
          <p:cNvPr id="8089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684213" y="1668463"/>
            <a:ext cx="2952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zh-TW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對比彼此生活水準的不同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20550" name="Picture 6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554" name="Rectangle 10"/>
          <p:cNvSpPr>
            <a:spLocks noChangeArrowheads="1"/>
          </p:cNvSpPr>
          <p:nvPr/>
        </p:nvSpPr>
        <p:spPr bwMode="auto">
          <a:xfrm>
            <a:off x="250825" y="5516563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阿公在勸慰後，面對阿蒼所受的委屈不免義憤填膺，展現由衷的不捨和關愛 </a:t>
            </a:r>
            <a:endParaRPr kumimoji="1" lang="en-US" altLang="zh-TW" sz="2100" b="1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620555" name="Picture 11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5895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1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0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5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0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555"/>
                  </p:tgtEl>
                </p:cond>
              </p:nextCondLst>
            </p:seq>
          </p:childTnLst>
        </p:cTn>
      </p:par>
    </p:tnLst>
    <p:bldLst>
      <p:bldP spid="620549" grpId="0"/>
      <p:bldP spid="620549" grpId="1"/>
      <p:bldP spid="620554" grpId="0"/>
      <p:bldP spid="62055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zh-TW" altLang="en-US" sz="6600" b="1">
                <a:solidFill>
                  <a:schemeClr val="tx1"/>
                </a:solidFill>
                <a:latin typeface="Arial" pitchFamily="34" charset="0"/>
              </a:rPr>
              <a:t>一、文章題解</a:t>
            </a:r>
          </a:p>
        </p:txBody>
      </p:sp>
      <p:pic>
        <p:nvPicPr>
          <p:cNvPr id="2662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/>
          </p:cNvSpPr>
          <p:nvPr/>
        </p:nvSpPr>
        <p:spPr bwMode="auto">
          <a:xfrm>
            <a:off x="179388" y="4111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「阿公你回去啦。」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「好！我就回去，我站在這裡休息一下。你快點到車牌那裡等車。」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小孩走了幾步，被老人喊住了。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「你真的不想把山芋帶去給他們嗎？」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「我想</a:t>
            </a:r>
            <a:r>
              <a:rPr kumimoji="1" lang="zh-TW" altLang="en-US">
                <a:solidFill>
                  <a:srgbClr val="0066FF"/>
                </a:solidFill>
                <a:latin typeface="Cambria" pitchFamily="18" charset="0"/>
              </a:rPr>
              <a:t>免了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　</a:t>
            </a:r>
          </a:p>
        </p:txBody>
      </p:sp>
      <p:sp>
        <p:nvSpPr>
          <p:cNvPr id="8192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1476375" y="5457825"/>
            <a:ext cx="1152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不用了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547813" y="581818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pic>
        <p:nvPicPr>
          <p:cNvPr id="81926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「說不定你下次回來，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他們會買魚叫你帶回來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我會帶魚回來的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「你過來一下。」老人自己也走近小孩：「有一次阿公擔了幾十斤山芋到街仔　賣了錢。我就到市場想買一條魚給你們吃。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車子來了沒有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？」</a:t>
            </a:r>
          </a:p>
        </p:txBody>
      </p:sp>
      <p:sp>
        <p:nvSpPr>
          <p:cNvPr id="82947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4356100" y="1196975"/>
            <a:ext cx="35290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阿公天真的期望師傅會釋出善意，另一方面刻劃阿公不經意再次透露出內心的渴望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969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0825" y="3068638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顯現阿蒼的自信、長大成人的擔當、不負所託的期許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543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22263" y="4941888"/>
            <a:ext cx="8497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反覆詢問車子，因為擔心阿蒼錯過很久才來一趟的車班，並趁此空檔說明山上人想買條魚是多麼困難的事，能吃魚就成了極珍貴的生活奢望</a:t>
            </a:r>
          </a:p>
        </p:txBody>
      </p:sp>
      <p:pic>
        <p:nvPicPr>
          <p:cNvPr id="5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60467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7" descr="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2" grpId="0"/>
      <p:bldP spid="2" grpId="1"/>
      <p:bldP spid="4" grpId="0"/>
      <p:bldP spid="4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/>
          </p:cNvSpPr>
          <p:nvPr/>
        </p:nvSpPr>
        <p:spPr bwMode="auto">
          <a:xfrm>
            <a:off x="179388" y="339725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「還沒。」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「車子來了你就告訴我。你知道，魚是比一般的菜都貴的。那一天，我在賣魚的攤位，不知道繞了幾十趟，後來那些賣魚的魚販也懶得再招呼我了。但是，我還是轉來轉去，拿不定主意來。你知道我為什麼？」</a:t>
            </a:r>
          </a:p>
        </p:txBody>
      </p:sp>
      <p:sp>
        <p:nvSpPr>
          <p:cNvPr id="8397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8397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/>
          </p:cNvSpPr>
          <p:nvPr/>
        </p:nvSpPr>
        <p:spPr bwMode="auto">
          <a:xfrm>
            <a:off x="179388" y="482600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「想偷一條。」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「胡說！」老人把腰挺起來：「那才不應該。這種事千萬做不得。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我死也得讓他餓死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</a:t>
            </a:r>
            <a:r>
              <a:rPr kumimoji="1" lang="zh-TW" altLang="en-US" sz="2800" dirty="0">
                <a:solidFill>
                  <a:schemeClr val="tx1"/>
                </a:solidFill>
                <a:latin typeface="Cambria" pitchFamily="18" charset="0"/>
              </a:rPr>
              <a:t>！」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他又彎下腰對小孩說：「因為魚很貴，並且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賣魚的魚販子，每個人都像土匪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，他們不是搶人的秤頭　，就是加斤加兩的。</a:t>
            </a:r>
          </a:p>
        </p:txBody>
      </p:sp>
      <p:sp>
        <p:nvSpPr>
          <p:cNvPr id="8499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258888" y="3284538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在渴求物質同時，阿公仍堅守窮也得有人格、有骨氣，顯現老人個性老實樸拙的一面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702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26"/>
          <p:cNvGrpSpPr>
            <a:grpSpLocks/>
          </p:cNvGrpSpPr>
          <p:nvPr/>
        </p:nvGrpSpPr>
        <p:grpSpPr bwMode="auto">
          <a:xfrm rot="108151" flipV="1">
            <a:off x="4211638" y="5157788"/>
            <a:ext cx="184150" cy="250825"/>
            <a:chOff x="2154" y="3657"/>
            <a:chExt cx="230" cy="137"/>
          </a:xfrm>
        </p:grpSpPr>
        <p:sp>
          <p:nvSpPr>
            <p:cNvPr id="8501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01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7881144" y="4414043"/>
            <a:ext cx="646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明喻</a:t>
            </a:r>
            <a:endParaRPr kumimoji="1" lang="en-US" altLang="zh-TW" sz="21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000" name="Freeform 29"/>
          <p:cNvSpPr>
            <a:spLocks/>
          </p:cNvSpPr>
          <p:nvPr/>
        </p:nvSpPr>
        <p:spPr bwMode="auto">
          <a:xfrm rot="3755" flipV="1">
            <a:off x="7351025" y="4377052"/>
            <a:ext cx="404812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732638" name="Picture 30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75" y="4435217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0825" y="5340350"/>
            <a:ext cx="29511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為後文買魚經驗預作鋪墊</a:t>
            </a:r>
          </a:p>
        </p:txBody>
      </p:sp>
      <p:pic>
        <p:nvPicPr>
          <p:cNvPr id="4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53355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4" name="Picture 19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5" name="Picture 18" descr="1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29718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6" name="Picture 10" descr="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8" y="492918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7" name="Group 22"/>
          <p:cNvGrpSpPr>
            <a:grpSpLocks/>
          </p:cNvGrpSpPr>
          <p:nvPr/>
        </p:nvGrpSpPr>
        <p:grpSpPr bwMode="auto">
          <a:xfrm>
            <a:off x="8401050" y="4910138"/>
            <a:ext cx="431800" cy="390525"/>
            <a:chOff x="476" y="1434"/>
            <a:chExt cx="272" cy="246"/>
          </a:xfrm>
        </p:grpSpPr>
        <p:sp>
          <p:nvSpPr>
            <p:cNvPr id="85008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kumimoji="1" lang="zh-TW" altLang="en-US" sz="1200" b="1">
                  <a:solidFill>
                    <a:schemeClr val="tx1"/>
                  </a:solidFill>
                  <a:latin typeface="Arial" pitchFamily="34" charset="0"/>
                </a:rPr>
                <a:t>ㄔㄥ</a:t>
              </a:r>
            </a:p>
          </p:txBody>
        </p:sp>
        <p:pic>
          <p:nvPicPr>
            <p:cNvPr id="85009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32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26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3" grpId="0"/>
      <p:bldP spid="3" grpId="1"/>
      <p:bldP spid="2" grpId="0"/>
      <p:bldP spid="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/>
          </p:cNvSpPr>
          <p:nvPr/>
        </p:nvSpPr>
        <p:spPr bwMode="auto">
          <a:xfrm>
            <a:off x="179388" y="339725"/>
            <a:ext cx="8785225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阿公又不懂得，才問他們魚一斤多少錢，他們一手就抓起魚，用很粗很溼的鹹　草　穿起來秤。你要注意車子喔！來了就告訴我。」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「還沒有來。」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「所以我不斷繞魚攤，一方面看魚，一方面看哪一個魚販的臉老實。最後我在一攤賣鰹仔魚的地方停下來，</a:t>
            </a:r>
          </a:p>
        </p:txBody>
      </p:sp>
      <p:sp>
        <p:nvSpPr>
          <p:cNvPr id="86019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4660900" y="4602163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類疊</a:t>
            </a:r>
          </a:p>
        </p:txBody>
      </p:sp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6021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689" name="Rectangle 25"/>
          <p:cNvSpPr>
            <a:spLocks noChangeArrowheads="1"/>
          </p:cNvSpPr>
          <p:nvPr/>
        </p:nvSpPr>
        <p:spPr bwMode="auto">
          <a:xfrm>
            <a:off x="5689600" y="3992563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25692" name="Rectangle 28"/>
          <p:cNvSpPr>
            <a:spLocks noChangeArrowheads="1"/>
          </p:cNvSpPr>
          <p:nvPr/>
        </p:nvSpPr>
        <p:spPr bwMode="auto">
          <a:xfrm>
            <a:off x="5257800" y="3984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25693" name="Rectangle 29"/>
          <p:cNvSpPr>
            <a:spLocks noChangeArrowheads="1"/>
          </p:cNvSpPr>
          <p:nvPr/>
        </p:nvSpPr>
        <p:spPr bwMode="auto">
          <a:xfrm>
            <a:off x="4465638" y="3984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25694" name="Rectangle 30"/>
          <p:cNvSpPr>
            <a:spLocks noChangeArrowheads="1"/>
          </p:cNvSpPr>
          <p:nvPr/>
        </p:nvSpPr>
        <p:spPr bwMode="auto">
          <a:xfrm>
            <a:off x="4897438" y="3984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25699" name="Rectangle 35"/>
          <p:cNvSpPr>
            <a:spLocks noChangeArrowheads="1"/>
          </p:cNvSpPr>
          <p:nvPr/>
        </p:nvSpPr>
        <p:spPr bwMode="auto">
          <a:xfrm>
            <a:off x="6902450" y="39465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25700" name="Rectangle 36"/>
          <p:cNvSpPr>
            <a:spLocks noChangeArrowheads="1"/>
          </p:cNvSpPr>
          <p:nvPr/>
        </p:nvSpPr>
        <p:spPr bwMode="auto">
          <a:xfrm>
            <a:off x="8104188" y="39592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25701" name="Rectangle 37"/>
          <p:cNvSpPr>
            <a:spLocks noChangeArrowheads="1"/>
          </p:cNvSpPr>
          <p:nvPr/>
        </p:nvSpPr>
        <p:spPr bwMode="auto">
          <a:xfrm>
            <a:off x="7240588" y="39592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25702" name="Rectangle 38"/>
          <p:cNvSpPr>
            <a:spLocks noChangeArrowheads="1"/>
          </p:cNvSpPr>
          <p:nvPr/>
        </p:nvSpPr>
        <p:spPr bwMode="auto">
          <a:xfrm>
            <a:off x="7672388" y="39592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pic>
        <p:nvPicPr>
          <p:cNvPr id="86030" name="Picture 4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4912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12" descr="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6287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32" name="Group 45"/>
          <p:cNvGrpSpPr>
            <a:grpSpLocks/>
          </p:cNvGrpSpPr>
          <p:nvPr/>
        </p:nvGrpSpPr>
        <p:grpSpPr bwMode="auto">
          <a:xfrm>
            <a:off x="5527675" y="1557338"/>
            <a:ext cx="433388" cy="539750"/>
            <a:chOff x="1019" y="1071"/>
            <a:chExt cx="273" cy="340"/>
          </a:xfrm>
        </p:grpSpPr>
        <p:sp>
          <p:nvSpPr>
            <p:cNvPr id="86033" name="文字方塊 6"/>
            <p:cNvSpPr txBox="1">
              <a:spLocks noChangeArrowheads="1"/>
            </p:cNvSpPr>
            <p:nvPr/>
          </p:nvSpPr>
          <p:spPr bwMode="auto">
            <a:xfrm>
              <a:off x="1019" y="1071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kumimoji="1" lang="zh-TW" altLang="en-US" sz="1200" b="1">
                  <a:solidFill>
                    <a:schemeClr val="tx1"/>
                  </a:solidFill>
                  <a:latin typeface="Arial" pitchFamily="34" charset="0"/>
                </a:rPr>
                <a:t>ㄒㄧㄢ</a:t>
              </a:r>
            </a:p>
          </p:txBody>
        </p:sp>
        <p:pic>
          <p:nvPicPr>
            <p:cNvPr id="86034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16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25689" grpId="0"/>
      <p:bldP spid="625689" grpId="1"/>
      <p:bldP spid="625692" grpId="0"/>
      <p:bldP spid="625692" grpId="1"/>
      <p:bldP spid="625693" grpId="0"/>
      <p:bldP spid="625693" grpId="1"/>
      <p:bldP spid="625694" grpId="0"/>
      <p:bldP spid="625694" grpId="1"/>
      <p:bldP spid="625699" grpId="0"/>
      <p:bldP spid="625699" grpId="1"/>
      <p:bldP spid="625700" grpId="0"/>
      <p:bldP spid="625700" grpId="1"/>
      <p:bldP spid="625701" grpId="0"/>
      <p:bldP spid="625701" grpId="1"/>
      <p:bldP spid="625702" grpId="0"/>
      <p:bldP spid="625702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/>
          </p:cNvSpPr>
          <p:nvPr/>
        </p:nvSpPr>
        <p:spPr bwMode="auto">
          <a:xfrm>
            <a:off x="179388" y="339725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向那個賣魚的女魚販子挑了一條鰹仔魚。我還一而再、再而三地說，要她秤得夠，千萬不要欺騙老人。她還口口聲聲叫我放心。結果買了一條三斤重的鰹仔魚，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回到家一秤，竟相差一斤半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！」老人的眉頭皺得很深：「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一擔　山芋的錢，才差不多是一條三斤重的鰹仔魚的錢</a:t>
            </a:r>
            <a:r>
              <a:rPr kumimoji="1" lang="en-US" altLang="en-US">
                <a:solidFill>
                  <a:schemeClr val="tx1"/>
                </a:solidFill>
              </a:rPr>
              <a:t>……</a:t>
            </a:r>
            <a:r>
              <a:rPr kumimoji="1" lang="en-US" altLang="en-US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18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「車子來啦！我聽到車子的聲音。」</a:t>
            </a:r>
          </a:p>
        </p:txBody>
      </p:sp>
      <p:sp>
        <p:nvSpPr>
          <p:cNvPr id="8704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917575" y="1414463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1620838" y="140493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42988" y="2060575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頂真</a:t>
            </a:r>
          </a:p>
        </p:txBody>
      </p:sp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0828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79388" y="4705350"/>
            <a:ext cx="87852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kumimoji="1" lang="zh-TW" altLang="en-US" sz="2100" b="1">
                <a:solidFill>
                  <a:srgbClr val="009A00"/>
                </a:solidFill>
                <a:latin typeface="微軟正黑體" pitchFamily="34" charset="-120"/>
                <a:ea typeface="微軟正黑體" pitchFamily="34" charset="-120"/>
                <a:cs typeface="ARStdSongB5-Medium" charset="-120"/>
              </a:rPr>
              <a:t>辛苦耕種還要挑下山的一擔</a:t>
            </a:r>
          </a:p>
          <a:p>
            <a:pPr algn="r"/>
            <a:endParaRPr kumimoji="1" lang="zh-TW" altLang="en-US" sz="2100" b="1">
              <a:solidFill>
                <a:srgbClr val="009A00"/>
              </a:solidFill>
              <a:latin typeface="微軟正黑體" pitchFamily="34" charset="-120"/>
              <a:ea typeface="微軟正黑體" pitchFamily="34" charset="-120"/>
              <a:cs typeface="ARStdSongB5-Medium" charset="-120"/>
            </a:endParaRPr>
          </a:p>
          <a:p>
            <a:pPr algn="r"/>
            <a:r>
              <a:rPr kumimoji="1" lang="zh-TW" altLang="en-US" sz="2100" b="1">
                <a:solidFill>
                  <a:srgbClr val="009A00"/>
                </a:solidFill>
                <a:latin typeface="微軟正黑體" pitchFamily="34" charset="-120"/>
                <a:ea typeface="微軟正黑體" pitchFamily="34" charset="-120"/>
                <a:cs typeface="ARStdSongB5-Medium" charset="-120"/>
              </a:rPr>
              <a:t>山芋，卻等同一條被偷斤減兩的鰹魚；魚販的　巧詐與山農的純樸，形成強烈的對比</a:t>
            </a:r>
            <a:r>
              <a:rPr kumimoji="1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ARStdSongB5-Medium" charset="-120"/>
              </a:rPr>
              <a:t> 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753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3203575" y="3860800"/>
            <a:ext cx="252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009A00"/>
                </a:solidFill>
                <a:latin typeface="Calibri" pitchFamily="34" charset="0"/>
                <a:ea typeface="微軟正黑體" pitchFamily="34" charset="-120"/>
                <a:cs typeface="ARStdSongB5-Medium" charset="-120"/>
              </a:rPr>
              <a:t>呈現魚販的巧詐欺人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8608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26" descr="下標籤-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6529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3" name="Picture 27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5182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5003800" y="4738688"/>
            <a:ext cx="1441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映襯</a:t>
            </a:r>
          </a:p>
        </p:txBody>
      </p:sp>
      <p:grpSp>
        <p:nvGrpSpPr>
          <p:cNvPr id="87055" name="Group 26"/>
          <p:cNvGrpSpPr>
            <a:grpSpLocks/>
          </p:cNvGrpSpPr>
          <p:nvPr/>
        </p:nvGrpSpPr>
        <p:grpSpPr bwMode="auto">
          <a:xfrm flipV="1">
            <a:off x="6732588" y="5445125"/>
            <a:ext cx="215900" cy="215900"/>
            <a:chOff x="2154" y="3657"/>
            <a:chExt cx="230" cy="137"/>
          </a:xfrm>
        </p:grpSpPr>
        <p:sp>
          <p:nvSpPr>
            <p:cNvPr id="8706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06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26720" name="Group 32"/>
          <p:cNvGrpSpPr>
            <a:grpSpLocks/>
          </p:cNvGrpSpPr>
          <p:nvPr/>
        </p:nvGrpSpPr>
        <p:grpSpPr bwMode="auto">
          <a:xfrm>
            <a:off x="4572000" y="4738688"/>
            <a:ext cx="404813" cy="346075"/>
            <a:chOff x="793" y="3022"/>
            <a:chExt cx="255" cy="218"/>
          </a:xfrm>
        </p:grpSpPr>
        <p:sp>
          <p:nvSpPr>
            <p:cNvPr id="87060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87061" name="Picture 16" descr="下標籤-修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057" name="Group 35"/>
          <p:cNvGrpSpPr>
            <a:grpSpLocks/>
          </p:cNvGrpSpPr>
          <p:nvPr/>
        </p:nvGrpSpPr>
        <p:grpSpPr bwMode="auto">
          <a:xfrm>
            <a:off x="5516563" y="4275138"/>
            <a:ext cx="431800" cy="390525"/>
            <a:chOff x="476" y="1434"/>
            <a:chExt cx="272" cy="246"/>
          </a:xfrm>
        </p:grpSpPr>
        <p:sp>
          <p:nvSpPr>
            <p:cNvPr id="87058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kumimoji="1" lang="zh-TW" altLang="en-US" sz="1200" b="1">
                  <a:solidFill>
                    <a:schemeClr val="tx1"/>
                  </a:solidFill>
                  <a:latin typeface="Arial" pitchFamily="34" charset="0"/>
                </a:rPr>
                <a:t>ㄉㄢ</a:t>
              </a:r>
            </a:p>
          </p:txBody>
        </p:sp>
        <p:pic>
          <p:nvPicPr>
            <p:cNvPr id="87059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6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720"/>
                  </p:tgtEl>
                </p:cond>
              </p:nextCondLst>
            </p:seq>
          </p:childTnLst>
        </p:cTn>
      </p:par>
    </p:tnLst>
    <p:bldLst>
      <p:bldP spid="626694" grpId="0"/>
      <p:bldP spid="626694" grpId="1"/>
      <p:bldP spid="626695" grpId="0"/>
      <p:bldP spid="626695" grpId="1"/>
      <p:bldP spid="49" grpId="0"/>
      <p:bldP spid="49" grpId="1"/>
      <p:bldP spid="1761298" grpId="0"/>
      <p:bldP spid="1761298" grpId="1"/>
      <p:bldP spid="2" grpId="0"/>
      <p:bldP spid="2" grpId="1"/>
      <p:bldP spid="4" grpId="0"/>
      <p:bldP spid="4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因為把腰哈　得太久，老人好不容易才把腰挺直起來，跟著小孩向路的那端望車子。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「只聽到聲音那沒關係。」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「說不定是林場的車子　。」小孩興奮的說。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「那更好。不就可以搭便車了嗎？」停了一下。「等一等，我說到哪裡了？」</a:t>
            </a:r>
          </a:p>
        </p:txBody>
      </p:sp>
      <p:sp>
        <p:nvSpPr>
          <p:cNvPr id="8806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88068" name="Picture 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13" descr="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7651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1" descr="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6395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「你說一擔山芋的錢，差不多是一條三斤重的鰹仔魚的錢。」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「你都聽起來了？」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小孩點點頭。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「他們搶了我一個擔頭的山芋，這種人簡直就是土匪。害得我回來心痛好幾天。</a:t>
            </a:r>
          </a:p>
        </p:txBody>
      </p:sp>
      <p:sp>
        <p:nvSpPr>
          <p:cNvPr id="8909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8909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/>
          </p:cNvSpPr>
          <p:nvPr/>
        </p:nvSpPr>
        <p:spPr bwMode="auto">
          <a:xfrm>
            <a:off x="179388" y="339725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說老實話，我一直到現在還不敢走進市場的魚攤哪！」老人長長的嘆了一口氣。「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唉</a:t>
            </a:r>
            <a:r>
              <a:rPr lang="zh-TW" altLang="en-US" u="sng" dirty="0">
                <a:solidFill>
                  <a:srgbClr val="000000"/>
                </a:solidFill>
              </a:rPr>
              <a:t>──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山上的人想吃海魚真不方便</a:t>
            </a:r>
            <a:r>
              <a:rPr kumimoji="1" lang="en-US" altLang="en-US" u="sng" dirty="0">
                <a:solidFill>
                  <a:schemeClr val="tx1"/>
                </a:solidFill>
              </a:rPr>
              <a:t>……</a:t>
            </a:r>
            <a:r>
              <a:rPr kumimoji="1" lang="en-US" altLang="en-US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「車來了。」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老人瞇著眼望著。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「在那裡。灰塵揚得很高的地方。」</a:t>
            </a:r>
          </a:p>
        </p:txBody>
      </p:sp>
      <p:sp>
        <p:nvSpPr>
          <p:cNvPr id="9011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203575" y="2316163"/>
            <a:ext cx="5616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阿公喃喃自語的話，更強化阿蒼帶魚回來的決心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845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「大概是車子來了。好吧，你快點過去。阿公不再送你了。我就站在這裡休息一下。」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「我走了。」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「阿蒼，不要忘了</a:t>
            </a:r>
            <a:r>
              <a:rPr kumimoji="1" lang="en-US" altLang="zh-TW">
                <a:solidFill>
                  <a:schemeClr val="tx1"/>
                </a:solidFill>
              </a:rPr>
              <a:t>……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帶一條魚回來。」小孩接下去說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老人和小孩都笑了。</a:t>
            </a:r>
          </a:p>
        </p:txBody>
      </p:sp>
      <p:sp>
        <p:nvSpPr>
          <p:cNvPr id="91139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第二部分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685800" y="5053013"/>
            <a:ext cx="4391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祖孫之情透過對話，迴盪在讀者心中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0847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6610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092825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4463" y="981075"/>
            <a:ext cx="8964612" cy="45450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　　本文選自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青番公的故事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　，是一篇描寫農村小人物的鄉土小說。全文以「魚」為主題，敘述獨自到山下當木匠學徒的小孩阿蒼，希望能實現阿公吃魚的願望，在回家前買魚、途中遺失魚的經過，以及遺失魚後與阿公溝通不良，所引發的祖孫衝突。</a:t>
            </a:r>
          </a:p>
        </p:txBody>
      </p:sp>
      <p:pic>
        <p:nvPicPr>
          <p:cNvPr id="27651" name="Picture 5" descr="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223963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-1</a:t>
            </a:r>
          </a:p>
        </p:txBody>
      </p:sp>
      <p:pic>
        <p:nvPicPr>
          <p:cNvPr id="27654" name="Picture 5" descr="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/>
          </p:cNvSpPr>
          <p:nvPr/>
        </p:nvSpPr>
        <p:spPr bwMode="auto">
          <a:xfrm>
            <a:off x="323850" y="1247775"/>
            <a:ext cx="871378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「阿公，我沒忘記。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我帶條魚回來了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。是一條鰹仔魚哪！」阿蒼一再地把一種類似勝利的喜悅，在心裡頭反覆地自語著。一路上，他想像到弟弟和妹妹見了鰹仔魚時的大眼睛，還想像到老人伸手挾魚的筷子尖的顫抖。</a:t>
            </a:r>
            <a:endParaRPr kumimoji="1" lang="zh-TW" altLang="en-US" u="sng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92163" name="Picture 3" descr="上方ICON-段落大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81075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第三部分之一</a:t>
            </a:r>
            <a:endParaRPr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92165" name="文字方塊 14"/>
          <p:cNvSpPr txBox="1">
            <a:spLocks noChangeArrowheads="1"/>
          </p:cNvSpPr>
          <p:nvPr/>
        </p:nvSpPr>
        <p:spPr bwMode="auto">
          <a:xfrm>
            <a:off x="6157913" y="339248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</a:t>
            </a:r>
          </a:p>
        </p:txBody>
      </p:sp>
      <p:pic>
        <p:nvPicPr>
          <p:cNvPr id="92166" name="Picture 7" descr="下ICON-課堂Q&amp;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1122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995738" y="2171700"/>
            <a:ext cx="2952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009A00"/>
                </a:solidFill>
                <a:latin typeface="Calibri" pitchFamily="34" charset="0"/>
                <a:ea typeface="微軟正黑體" pitchFamily="34" charset="-120"/>
                <a:cs typeface="ARStdSongB5-Medium" charset="-120"/>
              </a:rPr>
              <a:t>阿蒼不負期望買魚回來了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717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Freeform 17"/>
          <p:cNvSpPr>
            <a:spLocks/>
          </p:cNvSpPr>
          <p:nvPr/>
        </p:nvSpPr>
        <p:spPr bwMode="auto">
          <a:xfrm rot="10807511" flipV="1">
            <a:off x="5867400" y="5516563"/>
            <a:ext cx="260350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013450" y="3392488"/>
            <a:ext cx="1079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預言示現</a:t>
            </a:r>
          </a:p>
        </p:txBody>
      </p:sp>
      <p:grpSp>
        <p:nvGrpSpPr>
          <p:cNvPr id="92171" name="Group 12"/>
          <p:cNvGrpSpPr>
            <a:grpSpLocks/>
          </p:cNvGrpSpPr>
          <p:nvPr/>
        </p:nvGrpSpPr>
        <p:grpSpPr bwMode="auto">
          <a:xfrm rot="10762829" flipV="1">
            <a:off x="5653088" y="3465513"/>
            <a:ext cx="360362" cy="250825"/>
            <a:chOff x="2154" y="3657"/>
            <a:chExt cx="230" cy="137"/>
          </a:xfrm>
        </p:grpSpPr>
        <p:sp>
          <p:nvSpPr>
            <p:cNvPr id="9217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17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761296" name="Picture 16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3924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21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1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6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49" grpId="0"/>
      <p:bldP spid="49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阿公，再過兩個月我就是木匠啦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！」</a:t>
            </a:r>
          </a:p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咔啦！「該死的鏈子。」阿蒼又跳下車子，把脫落的鏈子披在齒輪上，再用手搖一只踏板，鏈子又上軌了。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從沿途不停的掉鏈子的經驗，阿蒼知道不能踏得太快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。但是他始終會忘記。當阿蒼拍拍油汙和鐵鏽的手，想上車的時候，</a:t>
            </a:r>
          </a:p>
        </p:txBody>
      </p:sp>
      <p:sp>
        <p:nvSpPr>
          <p:cNvPr id="93187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zh-TW" sz="4400" b="1">
                <a:solidFill>
                  <a:schemeClr val="bg1"/>
                </a:solidFill>
              </a:rPr>
              <a:t>第三部分之一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79388" y="1125538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對照前文阿蒼說還須忍耐一年半，如今只要再兩個月，</a:t>
            </a:r>
          </a:p>
          <a:p>
            <a:pPr eaLnBrk="0"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可知這次返鄉是經過漫長的一年多。因此，迫不及待的喜悅溢於言表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969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47813" y="4221163"/>
            <a:ext cx="7343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「掉鏈子」顯示車子過於老舊，也是興奮過度踩踏得太快使然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1577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11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2" grpId="0"/>
      <p:bldP spid="2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/>
          </p:cNvSpPr>
          <p:nvPr/>
        </p:nvSpPr>
        <p:spPr bwMode="auto">
          <a:xfrm>
            <a:off x="179388" y="4111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他突然發現魚掉了。掛在把軸的，只剩下空空的野芋葉子。阿蒼急忙的</a:t>
            </a:r>
            <a:r>
              <a:rPr kumimoji="1" lang="zh-TW" altLang="en-US" dirty="0">
                <a:solidFill>
                  <a:srgbClr val="0066FF"/>
                </a:solidFill>
                <a:latin typeface="Cambria" pitchFamily="18" charset="0"/>
              </a:rPr>
              <a:t>返頭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，在兩公里外的路上，終於發現被卡車輾　壓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在泥地的一張糊了的魚的圖案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懊　喪　　的阿蒼，被這偶發的事件，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折磨了兩個多小時，他已不想再哭了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sp>
        <p:nvSpPr>
          <p:cNvPr id="94211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zh-TW" sz="4400" b="1">
                <a:solidFill>
                  <a:schemeClr val="bg1"/>
                </a:solidFill>
              </a:rPr>
              <a:t>第三部分之一</a:t>
            </a:r>
          </a:p>
        </p:txBody>
      </p:sp>
      <p:grpSp>
        <p:nvGrpSpPr>
          <p:cNvPr id="94212" name="Group 5"/>
          <p:cNvGrpSpPr>
            <a:grpSpLocks/>
          </p:cNvGrpSpPr>
          <p:nvPr/>
        </p:nvGrpSpPr>
        <p:grpSpPr bwMode="auto">
          <a:xfrm>
            <a:off x="3924300" y="2781300"/>
            <a:ext cx="460375" cy="576263"/>
            <a:chOff x="5189" y="2523"/>
            <a:chExt cx="290" cy="363"/>
          </a:xfrm>
        </p:grpSpPr>
        <p:sp>
          <p:nvSpPr>
            <p:cNvPr id="94227" name="Text Box 6"/>
            <p:cNvSpPr txBox="1">
              <a:spLocks noChangeArrowheads="1"/>
            </p:cNvSpPr>
            <p:nvPr/>
          </p:nvSpPr>
          <p:spPr bwMode="auto">
            <a:xfrm>
              <a:off x="5189" y="2523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ㄋㄧㄢ</a:t>
              </a:r>
            </a:p>
          </p:txBody>
        </p:sp>
        <p:pic>
          <p:nvPicPr>
            <p:cNvPr id="94228" name="Picture 8" descr="黑-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2659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644785" y="4842668"/>
            <a:ext cx="441325" cy="357187"/>
            <a:chOff x="3887" y="783"/>
            <a:chExt cx="278" cy="225"/>
          </a:xfrm>
        </p:grpSpPr>
        <p:sp>
          <p:nvSpPr>
            <p:cNvPr id="94225" name="Text Box 9"/>
            <p:cNvSpPr txBox="1">
              <a:spLocks noChangeArrowheads="1"/>
            </p:cNvSpPr>
            <p:nvPr/>
          </p:nvSpPr>
          <p:spPr bwMode="auto">
            <a:xfrm>
              <a:off x="3887" y="827"/>
              <a:ext cx="23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 dirty="0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rPr>
                <a:t>ㄠ</a:t>
              </a:r>
            </a:p>
          </p:txBody>
        </p:sp>
        <p:pic>
          <p:nvPicPr>
            <p:cNvPr id="94226" name="Picture 9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783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214" name="Group 11"/>
          <p:cNvGrpSpPr>
            <a:grpSpLocks/>
          </p:cNvGrpSpPr>
          <p:nvPr/>
        </p:nvGrpSpPr>
        <p:grpSpPr bwMode="auto">
          <a:xfrm>
            <a:off x="1495425" y="4797425"/>
            <a:ext cx="447675" cy="431800"/>
            <a:chOff x="3878" y="1026"/>
            <a:chExt cx="282" cy="272"/>
          </a:xfrm>
        </p:grpSpPr>
        <p:pic>
          <p:nvPicPr>
            <p:cNvPr id="94223" name="Picture 9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" y="109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4" name="Text Box 13"/>
            <p:cNvSpPr txBox="1">
              <a:spLocks noChangeArrowheads="1"/>
            </p:cNvSpPr>
            <p:nvPr/>
          </p:nvSpPr>
          <p:spPr bwMode="auto">
            <a:xfrm>
              <a:off x="3878" y="1026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rPr>
                <a:t>ㄙㄤ</a:t>
              </a:r>
            </a:p>
          </p:txBody>
        </p:sp>
      </p:grp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356100" y="19304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3779838" y="1570038"/>
            <a:ext cx="1944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掉頭回去的意思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4427538" y="3357563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原先興奮之情化為懊喪，輾糊的不只是魚身，也澈底輾碎了阿蒼的願望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2926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3995738" y="5229225"/>
            <a:ext cx="4824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心痛至極，窮人的悲哀已化為無淚的無奈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372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1" name="Picture 2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2" name="Picture 20" descr="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84266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1761298" grpId="0"/>
      <p:bldP spid="1761298" grpId="1"/>
      <p:bldP spid="2" grpId="0"/>
      <p:bldP spid="2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/>
          </p:cNvSpPr>
          <p:nvPr/>
        </p:nvSpPr>
        <p:spPr bwMode="auto">
          <a:xfrm>
            <a:off x="215900" y="411163"/>
            <a:ext cx="8964613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回到山上，遠遠就看到祖父蹲在門口，用竹青　編竹具。他沒有勇氣喊阿公了。他悄悄地走近老人。老人猛一抬頭：「呀！你什麼時候回來的？」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「剛剛到。」說著就走進屋子裡面。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老人放下手上的東西，想跟到裡面。</a:t>
            </a:r>
          </a:p>
        </p:txBody>
      </p:sp>
      <p:sp>
        <p:nvSpPr>
          <p:cNvPr id="9523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zh-TW" sz="4400" b="1">
                <a:solidFill>
                  <a:schemeClr val="bg1"/>
                </a:solidFill>
              </a:rPr>
              <a:t>第三部分之一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95236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21" descr="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90805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/>
          </p:cNvSpPr>
          <p:nvPr/>
        </p:nvSpPr>
        <p:spPr bwMode="auto">
          <a:xfrm>
            <a:off x="250825" y="339725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但是從他想站起來到他伸直腰，還有一段夠他說幾句話的時間。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阿蒼，你回來時在山路邊看到我們的羊了沒有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？」老人沒聽到他的回答。「就在茅草那裡，你弟弟和妹妹都在那裡看羊。我替你辦到了，你就快要有一套木匠的工具啦！」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</a:t>
            </a:r>
            <a:endParaRPr kumimoji="1" lang="zh-TW" altLang="en-US" sz="2400" u="sng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6259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zh-TW" sz="4400" b="1">
                <a:solidFill>
                  <a:schemeClr val="bg1"/>
                </a:solidFill>
              </a:rPr>
              <a:t>第三部分之一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79388" y="317976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「羊」象徵祖孫未來希望的落實，如今阿公昔日的承諾已成眼前的事實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32258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1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/>
          </p:cNvSpPr>
          <p:nvPr/>
        </p:nvSpPr>
        <p:spPr bwMode="auto">
          <a:xfrm>
            <a:off x="179388" y="482600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sz="3100" u="sng">
                <a:solidFill>
                  <a:schemeClr val="tx1"/>
                </a:solidFill>
                <a:latin typeface="Cambria" pitchFamily="18" charset="0"/>
              </a:rPr>
              <a:t>阿蒼在裡面聽了這話</a:t>
            </a:r>
            <a:r>
              <a:rPr kumimoji="1" lang="zh-TW" altLang="en-US" sz="2800" u="sng">
                <a:solidFill>
                  <a:schemeClr val="tx1"/>
                </a:solidFill>
                <a:latin typeface="Cambria" pitchFamily="18" charset="0"/>
              </a:rPr>
              <a:t>，</a:t>
            </a:r>
            <a:r>
              <a:rPr kumimoji="1" lang="zh-TW" altLang="en-US" sz="3100" u="sng">
                <a:solidFill>
                  <a:schemeClr val="tx1"/>
                </a:solidFill>
                <a:latin typeface="Cambria" pitchFamily="18" charset="0"/>
              </a:rPr>
              <a:t>反而心裡更覺得難過</a:t>
            </a:r>
            <a:r>
              <a:rPr kumimoji="1" lang="zh-TW" altLang="en-US" sz="2400">
                <a:solidFill>
                  <a:schemeClr val="tx1"/>
                </a:solidFill>
                <a:latin typeface="Cambria" pitchFamily="18" charset="0"/>
              </a:rPr>
              <a:t>。</a:t>
            </a:r>
            <a:endParaRPr kumimoji="1"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「阿蒼，你聽到了我講什麼嗎？」他一面說，一面走了進去。他還是沒聽到阿蒼的回答。「你到底怎麼了？像新娘子一樣，一進門就躲在裡面。」他到臥房，到工具間，再轉進廚房才看到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阿蒼把整個頭埋在水瓢裡「咕嚕咕嚕」地喝水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</a:t>
            </a:r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zh-TW" sz="4400" b="1">
                <a:solidFill>
                  <a:schemeClr val="bg1"/>
                </a:solidFill>
              </a:rPr>
              <a:t>第三部分之一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23850" y="5445125"/>
            <a:ext cx="2952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藉以掩飾自己的心痛難過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62452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53" name="Rectangle 9"/>
          <p:cNvSpPr>
            <a:spLocks noChangeArrowheads="1"/>
          </p:cNvSpPr>
          <p:nvPr/>
        </p:nvSpPr>
        <p:spPr bwMode="auto">
          <a:xfrm>
            <a:off x="4502150" y="55975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46154" name="Rectangle 10"/>
          <p:cNvSpPr>
            <a:spLocks noChangeArrowheads="1"/>
          </p:cNvSpPr>
          <p:nvPr/>
        </p:nvSpPr>
        <p:spPr bwMode="auto">
          <a:xfrm>
            <a:off x="4933950" y="55895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46155" name="Rectangle 11"/>
          <p:cNvSpPr>
            <a:spLocks noChangeArrowheads="1"/>
          </p:cNvSpPr>
          <p:nvPr/>
        </p:nvSpPr>
        <p:spPr bwMode="auto">
          <a:xfrm>
            <a:off x="5365750" y="55895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46156" name="Rectangle 12"/>
          <p:cNvSpPr>
            <a:spLocks noChangeArrowheads="1"/>
          </p:cNvSpPr>
          <p:nvPr/>
        </p:nvSpPr>
        <p:spPr bwMode="auto">
          <a:xfrm>
            <a:off x="5741988" y="55895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716463" y="6245225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狀聲詞</a:t>
            </a:r>
          </a:p>
        </p:txBody>
      </p:sp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62452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0825" y="1341438"/>
            <a:ext cx="67691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對比阿公的承諾，阿蒼雖然同樣沒有忘記自己的諾言，但卻是空手而歸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4239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646153" grpId="0"/>
      <p:bldP spid="646153" grpId="1"/>
      <p:bldP spid="646154" grpId="0"/>
      <p:bldP spid="646154" grpId="1"/>
      <p:bldP spid="646155" grpId="0"/>
      <p:bldP spid="646155" grpId="1"/>
      <p:bldP spid="49" grpId="0"/>
      <p:bldP spid="49" grpId="1"/>
      <p:bldP spid="2" grpId="0"/>
      <p:bldP spid="2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/>
          </p:cNvSpPr>
          <p:nvPr/>
        </p:nvSpPr>
        <p:spPr bwMode="auto">
          <a:xfrm>
            <a:off x="179388" y="4111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「噢！在這裡。帶魚回來了沒有？」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阿蒼還在喝水。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「這幾天天氣不好，市場上不會有魚的。」老人明知道這幾天的天氣很好。「不能以我們這裡的天氣為憑準。海上的天氣最多變了。」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阿蒼故意把臉弄溼。</a:t>
            </a:r>
          </a:p>
        </p:txBody>
      </p:sp>
      <p:sp>
        <p:nvSpPr>
          <p:cNvPr id="9830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部分之一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23850" y="3213100"/>
            <a:ext cx="9144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阿公一方面想掩飾心中對阿蒼帶魚回家的渴望，故意說反話試探阿蒼；</a:t>
            </a:r>
          </a:p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另一方面發現阿蒼似乎沒有買魚回來，怕阿蒼傷心，所以安慰他，</a:t>
            </a:r>
          </a:p>
          <a:p>
            <a:pPr>
              <a:spcBef>
                <a:spcPct val="0"/>
              </a:spcBef>
            </a:pPr>
            <a:endParaRPr kumimoji="1" lang="zh-TW" altLang="en-US" sz="2100" b="1" dirty="0">
              <a:solidFill>
                <a:srgbClr val="339933"/>
              </a:solidFill>
              <a:latin typeface="Arial" pitchFamily="34" charset="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化解眼前尷尬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52292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他想，這樣子祖父就不知道他哭了。他把溼溼的臉抬起來說：　　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「有魚的！」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「魚呢？」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「我買回來了。是一條鰹仔魚。」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「在哪裡？」老人眼睛搜索著廚房四周。　</a:t>
            </a:r>
          </a:p>
        </p:txBody>
      </p:sp>
      <p:sp>
        <p:nvSpPr>
          <p:cNvPr id="99331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部分之一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pic>
        <p:nvPicPr>
          <p:cNvPr id="99332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/>
          </p:cNvSpPr>
          <p:nvPr/>
        </p:nvSpPr>
        <p:spPr bwMode="auto">
          <a:xfrm>
            <a:off x="179388" y="6270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掉了！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掉了？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掉了！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」阿蒼不敢看老人的臉，又把頭埋在水瓢裡。他實在不想再喝水了，一點也不。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　　</a:t>
            </a:r>
          </a:p>
        </p:txBody>
      </p:sp>
      <p:sp>
        <p:nvSpPr>
          <p:cNvPr id="10035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部分之一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908175" y="3567113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阿蒼斬釘截鐵的確認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671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10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836738" y="1622425"/>
            <a:ext cx="35988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阿蒼的語氣肯定，卻萬般無奈</a:t>
            </a:r>
          </a:p>
        </p:txBody>
      </p:sp>
      <p:pic>
        <p:nvPicPr>
          <p:cNvPr id="5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367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836738" y="2559050"/>
            <a:ext cx="4319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阿公則是帶著驚訝與失望，難以置信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717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4" grpId="0"/>
      <p:bldP spid="4" grpId="1"/>
      <p:bldP spid="2" grpId="0"/>
      <p:bldP spid="2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/>
          </p:cNvSpPr>
          <p:nvPr/>
        </p:nvSpPr>
        <p:spPr bwMode="auto">
          <a:xfrm>
            <a:off x="250825" y="1700213"/>
            <a:ext cx="87852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這，這怎麼可能呢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？」老人覺得太可惜了。以前買鰹仔魚被搶了秤頭的那陣疼痛又發作起來。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但是阿蒼沒了解老人的意思。他馬上辯解著說：「真的！我沒有騙你。我掛在腳踏車上掉的。」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endParaRPr kumimoji="1" lang="zh-TW" altLang="en-US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1379" name="Picture 3" descr="上方ICON-段落大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81075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上方ICON-段析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981075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01382" name="文字方塊 14"/>
          <p:cNvSpPr txBox="1">
            <a:spLocks noChangeArrowheads="1"/>
          </p:cNvSpPr>
          <p:nvPr/>
        </p:nvSpPr>
        <p:spPr bwMode="auto">
          <a:xfrm>
            <a:off x="7092950" y="306863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　　　　　　　　　　</a:t>
            </a:r>
          </a:p>
        </p:txBody>
      </p:sp>
      <p:pic>
        <p:nvPicPr>
          <p:cNvPr id="101383" name="Picture 7" descr="下ICON-課堂Q&amp;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966788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468313" y="1341438"/>
            <a:ext cx="8570912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成為引發二人口角的關鍵，難以理解事件始末的阿公可能喃喃自語、言者無心；懊喪無奈的阿蒼卻解讀為對自己的不信任，彼此的誤解與爭執，隨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著一連串沒有交集的對話鋪展開來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22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23850" y="971550"/>
            <a:ext cx="8677275" cy="45450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　　作者在小說中藉由祖孫間的對話，細膩刻劃出二人的性格與彼此深厚的情感，且生動反映臺灣早期鄉下生活環境的貧困，是當代鄉土小說的代表作之一。</a:t>
            </a:r>
          </a:p>
        </p:txBody>
      </p:sp>
      <p:pic>
        <p:nvPicPr>
          <p:cNvPr id="28675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/>
          </p:cNvSpPr>
          <p:nvPr/>
        </p:nvSpPr>
        <p:spPr bwMode="auto">
          <a:xfrm>
            <a:off x="250825" y="1131888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1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腳踏車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？」</a:t>
            </a:r>
          </a:p>
          <a:p>
            <a:pPr eaLnBrk="0" hangingPunct="0">
              <a:lnSpc>
                <a:spcPct val="21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是的，我會騎腳踏車了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！」阿蒼等著看老人家為他高興。</a:t>
            </a:r>
          </a:p>
          <a:p>
            <a:pPr eaLnBrk="0" hangingPunct="0">
              <a:lnSpc>
                <a:spcPct val="21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「車呢？」</a:t>
            </a:r>
          </a:p>
        </p:txBody>
      </p:sp>
      <p:sp>
        <p:nvSpPr>
          <p:cNvPr id="10240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771775" y="1052513"/>
            <a:ext cx="63373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阿公對於阿蒼「買魚」卻「掉了」，還在一頭霧水，難以理解；緊接著又產生第二個疑惑「腳踏車」</a:t>
            </a:r>
            <a:r>
              <a:rPr kumimoji="1" lang="en-US" altLang="zh-TW" sz="2100" b="1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——</a:t>
            </a: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不在眼前的腳踏車，如同已經買了的魚卻是看不到</a:t>
            </a:r>
            <a:r>
              <a:rPr kumimoji="1" lang="en-US" altLang="zh-TW" sz="2100" b="1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——</a:t>
            </a: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內心充滿疑惑，百思不得其解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11188" y="3068638"/>
            <a:ext cx="3744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阿蒼似想藉此轉移阿公對「魚」的注意力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10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2" grpId="0"/>
      <p:bldP spid="2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/>
          </p:cNvSpPr>
          <p:nvPr/>
        </p:nvSpPr>
        <p:spPr bwMode="auto">
          <a:xfrm>
            <a:off x="179388" y="339725"/>
            <a:ext cx="87852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「寄在山腳店仔。」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「掛在車上掉的？」老人一個字一個字說得很慢很清楚。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阿蒼完全失望了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「我真的買了一條鰹仔魚回來。它掉在路上被卡車壓糊了。」</a:t>
            </a:r>
          </a:p>
        </p:txBody>
      </p:sp>
      <p:sp>
        <p:nvSpPr>
          <p:cNvPr id="10342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0825" y="4221163"/>
            <a:ext cx="2808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因為覺得阿公不信任他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2545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/>
          </p:cNvSpPr>
          <p:nvPr/>
        </p:nvSpPr>
        <p:spPr bwMode="auto">
          <a:xfrm>
            <a:off x="179388" y="4111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那不是等於沒買回來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不！我買回來了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！」很大聲的說。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「是！買回來了。但是掉了對不對？」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阿蒼很不高興祖父變得那麼不在乎的樣子。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「我真的買回來了。」小孩變得很氣惱。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「我已經知道你買回來了。」</a:t>
            </a:r>
          </a:p>
        </p:txBody>
      </p:sp>
      <p:sp>
        <p:nvSpPr>
          <p:cNvPr id="10445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517900" y="2276475"/>
            <a:ext cx="32400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阿蒼極力強調的是自己有能力而且已實踐承諾的過程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3018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539750" y="1290638"/>
            <a:ext cx="3563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阿公在意的是</a:t>
            </a:r>
            <a:r>
              <a:rPr kumimoji="1" lang="zh-TW" altLang="en-US" sz="2100" b="1" dirty="0" smtClean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結果</a:t>
            </a:r>
            <a:r>
              <a:rPr kumimoji="1" lang="en-US" altLang="zh-TW" sz="2100" dirty="0" smtClean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——</a:t>
            </a:r>
            <a:r>
              <a:rPr kumimoji="1" lang="zh-TW" altLang="en-US" sz="2100" b="1" dirty="0" smtClean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一</a:t>
            </a:r>
            <a:r>
              <a:rPr kumimoji="1" lang="zh-TW" altLang="en-US" sz="2100" b="1" dirty="0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條長久期盼的「魚」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541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12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2" grpId="0"/>
      <p:bldP spid="2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/>
          </p:cNvSpPr>
          <p:nvPr/>
        </p:nvSpPr>
        <p:spPr bwMode="auto">
          <a:xfrm>
            <a:off x="179388" y="6270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「我沒有欺騙你！我絕對沒欺騙你！我發誓。」阿蒼哭了。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「我知道你沒欺騙阿公，你向來不欺騙阿公的。只是魚掉在路上。」他安慰著。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「不！你不知道。你以為我在騙你</a:t>
            </a:r>
            <a:r>
              <a:rPr kumimoji="1" lang="en-US" altLang="zh-TW" dirty="0">
                <a:solidFill>
                  <a:schemeClr val="tx1"/>
                </a:solidFill>
              </a:rPr>
              <a:t>……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」阿蒼抽噎　　著。</a:t>
            </a:r>
          </a:p>
        </p:txBody>
      </p:sp>
      <p:sp>
        <p:nvSpPr>
          <p:cNvPr id="10547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05476" name="Text Box 25"/>
          <p:cNvSpPr txBox="1">
            <a:spLocks noChangeArrowheads="1"/>
          </p:cNvSpPr>
          <p:nvPr/>
        </p:nvSpPr>
        <p:spPr bwMode="auto">
          <a:xfrm>
            <a:off x="703263" y="5976938"/>
            <a:ext cx="3667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1" lang="zh-TW" altLang="en-US" sz="1200" b="1">
                <a:solidFill>
                  <a:schemeClr val="tx1"/>
                </a:solidFill>
                <a:latin typeface="Franklin Gothic Medium" pitchFamily="34" charset="0"/>
              </a:rPr>
              <a:t>ㄧㄝ</a:t>
            </a: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2860675" y="28797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zh-TW" altLang="en-US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3262535" y="28717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1" name="Rectangle 9"/>
          <p:cNvSpPr>
            <a:spLocks noChangeArrowheads="1"/>
          </p:cNvSpPr>
          <p:nvPr/>
        </p:nvSpPr>
        <p:spPr bwMode="auto">
          <a:xfrm>
            <a:off x="3637774" y="2870300"/>
            <a:ext cx="1428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kumimoji="1" lang="zh-TW" altLang="en-US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2" name="Rectangle 10"/>
          <p:cNvSpPr>
            <a:spLocks noChangeArrowheads="1"/>
          </p:cNvSpPr>
          <p:nvPr/>
        </p:nvSpPr>
        <p:spPr bwMode="auto">
          <a:xfrm>
            <a:off x="4062893" y="28797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3" name="Rectangle 11"/>
          <p:cNvSpPr>
            <a:spLocks noChangeArrowheads="1"/>
          </p:cNvSpPr>
          <p:nvPr/>
        </p:nvSpPr>
        <p:spPr bwMode="auto">
          <a:xfrm>
            <a:off x="6497231" y="2881212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4" name="Rectangle 12"/>
          <p:cNvSpPr>
            <a:spLocks noChangeArrowheads="1"/>
          </p:cNvSpPr>
          <p:nvPr/>
        </p:nvSpPr>
        <p:spPr bwMode="auto">
          <a:xfrm>
            <a:off x="6879119" y="2881212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5" name="Rectangle 13"/>
          <p:cNvSpPr>
            <a:spLocks noChangeArrowheads="1"/>
          </p:cNvSpPr>
          <p:nvPr/>
        </p:nvSpPr>
        <p:spPr bwMode="auto">
          <a:xfrm>
            <a:off x="7334250" y="2881212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6" name="Rectangle 14"/>
          <p:cNvSpPr>
            <a:spLocks noChangeArrowheads="1"/>
          </p:cNvSpPr>
          <p:nvPr/>
        </p:nvSpPr>
        <p:spPr bwMode="auto">
          <a:xfrm>
            <a:off x="2484438" y="1571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7" name="Rectangle 15"/>
          <p:cNvSpPr>
            <a:spLocks noChangeArrowheads="1"/>
          </p:cNvSpPr>
          <p:nvPr/>
        </p:nvSpPr>
        <p:spPr bwMode="auto">
          <a:xfrm>
            <a:off x="7694280" y="2881286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 dirty="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8" name="Rectangle 16"/>
          <p:cNvSpPr>
            <a:spLocks noChangeArrowheads="1"/>
          </p:cNvSpPr>
          <p:nvPr/>
        </p:nvSpPr>
        <p:spPr bwMode="auto">
          <a:xfrm>
            <a:off x="1258888" y="1571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29" name="Rectangle 17"/>
          <p:cNvSpPr>
            <a:spLocks noChangeArrowheads="1"/>
          </p:cNvSpPr>
          <p:nvPr/>
        </p:nvSpPr>
        <p:spPr bwMode="auto">
          <a:xfrm>
            <a:off x="2051050" y="1571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30" name="Rectangle 18"/>
          <p:cNvSpPr>
            <a:spLocks noChangeArrowheads="1"/>
          </p:cNvSpPr>
          <p:nvPr/>
        </p:nvSpPr>
        <p:spPr bwMode="auto">
          <a:xfrm>
            <a:off x="2860675" y="1571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31" name="Rectangle 19"/>
          <p:cNvSpPr>
            <a:spLocks noChangeArrowheads="1"/>
          </p:cNvSpPr>
          <p:nvPr/>
        </p:nvSpPr>
        <p:spPr bwMode="auto">
          <a:xfrm>
            <a:off x="4948238" y="1571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32" name="Rectangle 20"/>
          <p:cNvSpPr>
            <a:spLocks noChangeArrowheads="1"/>
          </p:cNvSpPr>
          <p:nvPr/>
        </p:nvSpPr>
        <p:spPr bwMode="auto">
          <a:xfrm>
            <a:off x="5364163" y="1571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33" name="Rectangle 21"/>
          <p:cNvSpPr>
            <a:spLocks noChangeArrowheads="1"/>
          </p:cNvSpPr>
          <p:nvPr/>
        </p:nvSpPr>
        <p:spPr bwMode="auto">
          <a:xfrm>
            <a:off x="5724525" y="1571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3334" name="Rectangle 22"/>
          <p:cNvSpPr>
            <a:spLocks noChangeArrowheads="1"/>
          </p:cNvSpPr>
          <p:nvPr/>
        </p:nvSpPr>
        <p:spPr bwMode="auto">
          <a:xfrm>
            <a:off x="6100763" y="157162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476375" y="836613"/>
            <a:ext cx="574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類疊</a:t>
            </a:r>
          </a:p>
        </p:txBody>
      </p:sp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509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3060700" y="3495675"/>
            <a:ext cx="6492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類疊</a:t>
            </a:r>
          </a:p>
        </p:txBody>
      </p:sp>
      <p:pic>
        <p:nvPicPr>
          <p:cNvPr id="3" name="Picture 37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956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7" name="Picture 2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8" name="Picture 22" descr="2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0483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53319" grpId="0"/>
      <p:bldP spid="653319" grpId="1"/>
      <p:bldP spid="653320" grpId="0"/>
      <p:bldP spid="653320" grpId="1"/>
      <p:bldP spid="653321" grpId="0"/>
      <p:bldP spid="653321" grpId="1"/>
      <p:bldP spid="653323" grpId="0"/>
      <p:bldP spid="653323" grpId="1"/>
      <p:bldP spid="653326" grpId="0"/>
      <p:bldP spid="653326" grpId="1"/>
      <p:bldP spid="653328" grpId="0"/>
      <p:bldP spid="653328" grpId="1"/>
      <p:bldP spid="653329" grpId="0"/>
      <p:bldP spid="653329" grpId="1"/>
      <p:bldP spid="653331" grpId="0"/>
      <p:bldP spid="653331" grpId="1"/>
      <p:bldP spid="653332" grpId="0"/>
      <p:bldP spid="653332" grpId="1"/>
      <p:bldP spid="653333" grpId="0"/>
      <p:bldP spid="653333" grpId="1"/>
      <p:bldP spid="49" grpId="0"/>
      <p:bldP spid="49" grpId="1"/>
      <p:bldP spid="2" grpId="0"/>
      <p:bldP spid="2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「以後買回來不就好了嗎？」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「今天我已經買回來了！」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「我相信你今天買魚回來了，你還哭什麼？真傻。」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「但是我沒拿魚回來</a:t>
            </a:r>
            <a:r>
              <a:rPr kumimoji="1" lang="en-US" altLang="zh-TW">
                <a:solidFill>
                  <a:schemeClr val="tx1"/>
                </a:solidFill>
              </a:rPr>
              <a:t>……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魚掉了。被卡車壓糊了對不對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？」</a:t>
            </a:r>
          </a:p>
        </p:txBody>
      </p:sp>
      <p:sp>
        <p:nvSpPr>
          <p:cNvPr id="10649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611188" y="6035675"/>
            <a:ext cx="5616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儘管阿公看似相信，但他只著眼於買魚的結果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1071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1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/>
          </p:cNvSpPr>
          <p:nvPr/>
        </p:nvSpPr>
        <p:spPr bwMode="auto">
          <a:xfrm>
            <a:off x="179388" y="4111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不！你不知道，你不知道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。你以為我在騙你</a:t>
            </a:r>
            <a:r>
              <a:rPr kumimoji="1" lang="en-US" altLang="zh-TW">
                <a:solidFill>
                  <a:schemeClr val="tx1"/>
                </a:solidFill>
              </a:rPr>
              <a:t>……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「阿公完全相信你的話。」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「我不相信。」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那麼你到底要我怎麼說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？」老人實在煩不過了，他無可奈何地攤開手。</a:t>
            </a:r>
          </a:p>
        </p:txBody>
      </p:sp>
      <p:sp>
        <p:nvSpPr>
          <p:cNvPr id="107523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55366" name="Rectangle 6"/>
          <p:cNvSpPr>
            <a:spLocks noChangeArrowheads="1"/>
          </p:cNvSpPr>
          <p:nvPr/>
        </p:nvSpPr>
        <p:spPr bwMode="auto">
          <a:xfrm>
            <a:off x="1636713" y="7000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5367" name="Rectangle 7"/>
          <p:cNvSpPr>
            <a:spLocks noChangeArrowheads="1"/>
          </p:cNvSpPr>
          <p:nvPr/>
        </p:nvSpPr>
        <p:spPr bwMode="auto">
          <a:xfrm>
            <a:off x="1979613" y="7000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5368" name="Rectangle 8"/>
          <p:cNvSpPr>
            <a:spLocks noChangeArrowheads="1"/>
          </p:cNvSpPr>
          <p:nvPr/>
        </p:nvSpPr>
        <p:spPr bwMode="auto">
          <a:xfrm>
            <a:off x="2413000" y="7000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5369" name="Rectangle 9"/>
          <p:cNvSpPr>
            <a:spLocks noChangeArrowheads="1"/>
          </p:cNvSpPr>
          <p:nvPr/>
        </p:nvSpPr>
        <p:spPr bwMode="auto">
          <a:xfrm>
            <a:off x="2771775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5370" name="Rectangle 10"/>
          <p:cNvSpPr>
            <a:spLocks noChangeArrowheads="1"/>
          </p:cNvSpPr>
          <p:nvPr/>
        </p:nvSpPr>
        <p:spPr bwMode="auto">
          <a:xfrm>
            <a:off x="3636963" y="7000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5371" name="Rectangle 11"/>
          <p:cNvSpPr>
            <a:spLocks noChangeArrowheads="1"/>
          </p:cNvSpPr>
          <p:nvPr/>
        </p:nvSpPr>
        <p:spPr bwMode="auto">
          <a:xfrm>
            <a:off x="4068763" y="7000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5372" name="Rectangle 12"/>
          <p:cNvSpPr>
            <a:spLocks noChangeArrowheads="1"/>
          </p:cNvSpPr>
          <p:nvPr/>
        </p:nvSpPr>
        <p:spPr bwMode="auto">
          <a:xfrm>
            <a:off x="4445000" y="7000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5373" name="Rectangle 13"/>
          <p:cNvSpPr>
            <a:spLocks noChangeArrowheads="1"/>
          </p:cNvSpPr>
          <p:nvPr/>
        </p:nvSpPr>
        <p:spPr bwMode="auto">
          <a:xfrm>
            <a:off x="4876800" y="700088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909763" y="1341438"/>
            <a:ext cx="5413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類疊</a:t>
            </a:r>
          </a:p>
        </p:txBody>
      </p:sp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3747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5292725" y="1341438"/>
            <a:ext cx="3671888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凸顯阿蒼內心渴望被了解、</a:t>
            </a:r>
          </a:p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得到慰藉，卻不被了解的失落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2413" y="5211763"/>
            <a:ext cx="8891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魚沒有吃到，但愛孫心切，又要一      再溫言安慰阿蒼，阿公也是備受「委屈」的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006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8" name="Picture 21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55366" grpId="0"/>
      <p:bldP spid="655366" grpId="1"/>
      <p:bldP spid="655367" grpId="0"/>
      <p:bldP spid="655367" grpId="1"/>
      <p:bldP spid="655369" grpId="0"/>
      <p:bldP spid="655369" grpId="1"/>
      <p:bldP spid="655370" grpId="0"/>
      <p:bldP spid="655370" grpId="1"/>
      <p:bldP spid="655371" grpId="0"/>
      <p:bldP spid="655371" grpId="1"/>
      <p:bldP spid="655372" grpId="0"/>
      <p:bldP spid="655372" grpId="1"/>
      <p:bldP spid="655373" grpId="0"/>
      <p:bldP spid="655373" grpId="1"/>
      <p:bldP spid="49" grpId="0"/>
      <p:bldP spid="49" grpId="1"/>
      <p:bldP spid="1761298" grpId="0"/>
      <p:bldP spid="1761298" grpId="1"/>
      <p:bldP spid="2" grpId="0"/>
      <p:bldP spid="2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/>
          </p:cNvSpPr>
          <p:nvPr/>
        </p:nvSpPr>
        <p:spPr bwMode="auto">
          <a:xfrm>
            <a:off x="179388" y="4111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我不要你相信，我不要你相信</a:t>
            </a:r>
            <a:r>
              <a:rPr kumimoji="1" lang="en-US" altLang="zh-TW" u="sng" dirty="0">
                <a:solidFill>
                  <a:schemeClr val="tx1"/>
                </a:solidFill>
              </a:rPr>
              <a:t>……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。」阿蒼一邊嚷，一邊把拿在手裡的葫蘆水瓢摜　　在地上，像小牛哞　哞　地哭起來。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老人被他這樣子纏得一時發了莫名火，隨手在門後抓到挑水的扁擔，一棒就打了過去。阿蒼的肩膀</a:t>
            </a:r>
            <a:r>
              <a:rPr kumimoji="1" lang="zh-TW" altLang="en-US" dirty="0">
                <a:solidFill>
                  <a:srgbClr val="0066FF"/>
                </a:solidFill>
                <a:latin typeface="Cambria" pitchFamily="18" charset="0"/>
              </a:rPr>
              <a:t>著　實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的挨了一記　，趕快奪門跑了出去，</a:t>
            </a:r>
          </a:p>
        </p:txBody>
      </p:sp>
      <p:sp>
        <p:nvSpPr>
          <p:cNvPr id="108547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grpSp>
        <p:nvGrpSpPr>
          <p:cNvPr id="108548" name="Group 5"/>
          <p:cNvGrpSpPr>
            <a:grpSpLocks/>
          </p:cNvGrpSpPr>
          <p:nvPr/>
        </p:nvGrpSpPr>
        <p:grpSpPr bwMode="auto">
          <a:xfrm>
            <a:off x="2293938" y="2852738"/>
            <a:ext cx="452437" cy="431800"/>
            <a:chOff x="5058" y="2614"/>
            <a:chExt cx="285" cy="272"/>
          </a:xfrm>
        </p:grpSpPr>
        <p:sp>
          <p:nvSpPr>
            <p:cNvPr id="108583" name="Text Box 25"/>
            <p:cNvSpPr txBox="1">
              <a:spLocks noChangeArrowheads="1"/>
            </p:cNvSpPr>
            <p:nvPr/>
          </p:nvSpPr>
          <p:spPr bwMode="auto">
            <a:xfrm>
              <a:off x="5058" y="2614"/>
              <a:ext cx="23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ㄇㄡ</a:t>
              </a:r>
            </a:p>
          </p:txBody>
        </p:sp>
        <p:pic>
          <p:nvPicPr>
            <p:cNvPr id="108584" name="Picture 7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2659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549" name="Group 8"/>
          <p:cNvGrpSpPr>
            <a:grpSpLocks/>
          </p:cNvGrpSpPr>
          <p:nvPr/>
        </p:nvGrpSpPr>
        <p:grpSpPr bwMode="auto">
          <a:xfrm>
            <a:off x="6757988" y="1798638"/>
            <a:ext cx="452437" cy="576262"/>
            <a:chOff x="4877" y="3158"/>
            <a:chExt cx="285" cy="363"/>
          </a:xfrm>
        </p:grpSpPr>
        <p:sp>
          <p:nvSpPr>
            <p:cNvPr id="108581" name="Text Box 25"/>
            <p:cNvSpPr txBox="1">
              <a:spLocks noChangeArrowheads="1"/>
            </p:cNvSpPr>
            <p:nvPr/>
          </p:nvSpPr>
          <p:spPr bwMode="auto">
            <a:xfrm>
              <a:off x="4877" y="3158"/>
              <a:ext cx="23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ㄍㄨㄢ</a:t>
              </a:r>
            </a:p>
          </p:txBody>
        </p:sp>
        <p:pic>
          <p:nvPicPr>
            <p:cNvPr id="108582" name="Picture 9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339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550" name="Group 11"/>
          <p:cNvGrpSpPr>
            <a:grpSpLocks/>
          </p:cNvGrpSpPr>
          <p:nvPr/>
        </p:nvGrpSpPr>
        <p:grpSpPr bwMode="auto">
          <a:xfrm>
            <a:off x="1065213" y="5711825"/>
            <a:ext cx="431800" cy="647700"/>
            <a:chOff x="4604" y="119"/>
            <a:chExt cx="272" cy="408"/>
          </a:xfrm>
        </p:grpSpPr>
        <p:sp>
          <p:nvSpPr>
            <p:cNvPr id="108579" name="Text Box 12"/>
            <p:cNvSpPr txBox="1">
              <a:spLocks noChangeArrowheads="1"/>
            </p:cNvSpPr>
            <p:nvPr/>
          </p:nvSpPr>
          <p:spPr bwMode="auto">
            <a:xfrm>
              <a:off x="4604" y="11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ㄓㄨㄛ</a:t>
              </a:r>
            </a:p>
          </p:txBody>
        </p:sp>
        <p:pic>
          <p:nvPicPr>
            <p:cNvPr id="108580" name="Picture 13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24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773113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1" name="Rectangle 17"/>
          <p:cNvSpPr>
            <a:spLocks noChangeArrowheads="1"/>
          </p:cNvSpPr>
          <p:nvPr/>
        </p:nvSpPr>
        <p:spPr bwMode="auto">
          <a:xfrm>
            <a:off x="1187450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2" name="Rectangle 18"/>
          <p:cNvSpPr>
            <a:spLocks noChangeArrowheads="1"/>
          </p:cNvSpPr>
          <p:nvPr/>
        </p:nvSpPr>
        <p:spPr bwMode="auto">
          <a:xfrm>
            <a:off x="1636713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3" name="Rectangle 19"/>
          <p:cNvSpPr>
            <a:spLocks noChangeArrowheads="1"/>
          </p:cNvSpPr>
          <p:nvPr/>
        </p:nvSpPr>
        <p:spPr bwMode="auto">
          <a:xfrm>
            <a:off x="1979613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4" name="Rectangle 20"/>
          <p:cNvSpPr>
            <a:spLocks noChangeArrowheads="1"/>
          </p:cNvSpPr>
          <p:nvPr/>
        </p:nvSpPr>
        <p:spPr bwMode="auto">
          <a:xfrm>
            <a:off x="2428875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5" name="Rectangle 21"/>
          <p:cNvSpPr>
            <a:spLocks noChangeArrowheads="1"/>
          </p:cNvSpPr>
          <p:nvPr/>
        </p:nvSpPr>
        <p:spPr bwMode="auto">
          <a:xfrm>
            <a:off x="2844800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6" name="Rectangle 22"/>
          <p:cNvSpPr>
            <a:spLocks noChangeArrowheads="1"/>
          </p:cNvSpPr>
          <p:nvPr/>
        </p:nvSpPr>
        <p:spPr bwMode="auto">
          <a:xfrm>
            <a:off x="3636963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7" name="Rectangle 23"/>
          <p:cNvSpPr>
            <a:spLocks noChangeArrowheads="1"/>
          </p:cNvSpPr>
          <p:nvPr/>
        </p:nvSpPr>
        <p:spPr bwMode="auto">
          <a:xfrm>
            <a:off x="4068763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8" name="Rectangle 24"/>
          <p:cNvSpPr>
            <a:spLocks noChangeArrowheads="1"/>
          </p:cNvSpPr>
          <p:nvPr/>
        </p:nvSpPr>
        <p:spPr bwMode="auto">
          <a:xfrm>
            <a:off x="4445000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09" name="Rectangle 25"/>
          <p:cNvSpPr>
            <a:spLocks noChangeArrowheads="1"/>
          </p:cNvSpPr>
          <p:nvPr/>
        </p:nvSpPr>
        <p:spPr bwMode="auto">
          <a:xfrm>
            <a:off x="4860925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10" name="Rectangle 26"/>
          <p:cNvSpPr>
            <a:spLocks noChangeArrowheads="1"/>
          </p:cNvSpPr>
          <p:nvPr/>
        </p:nvSpPr>
        <p:spPr bwMode="auto">
          <a:xfrm>
            <a:off x="5237163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6411" name="Rectangle 27"/>
          <p:cNvSpPr>
            <a:spLocks noChangeArrowheads="1"/>
          </p:cNvSpPr>
          <p:nvPr/>
        </p:nvSpPr>
        <p:spPr bwMode="auto">
          <a:xfrm>
            <a:off x="5668963" y="69215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44575" y="1341438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類疊</a:t>
            </a:r>
          </a:p>
        </p:txBody>
      </p:sp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268538" y="1308100"/>
            <a:ext cx="45354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阿蒼的懊惱沮喪演變成有些無理取鬧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3541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35013" y="5876925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1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827088" y="6237288"/>
            <a:ext cx="936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實在的</a:t>
            </a:r>
          </a:p>
        </p:txBody>
      </p:sp>
      <p:grpSp>
        <p:nvGrpSpPr>
          <p:cNvPr id="108569" name="Group 26"/>
          <p:cNvGrpSpPr>
            <a:grpSpLocks/>
          </p:cNvGrpSpPr>
          <p:nvPr/>
        </p:nvGrpSpPr>
        <p:grpSpPr bwMode="auto">
          <a:xfrm rot="108151" flipV="1">
            <a:off x="4991100" y="3205163"/>
            <a:ext cx="217488" cy="215900"/>
            <a:chOff x="2154" y="3657"/>
            <a:chExt cx="230" cy="137"/>
          </a:xfrm>
        </p:grpSpPr>
        <p:sp>
          <p:nvSpPr>
            <p:cNvPr id="10857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57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2100263" y="2374900"/>
            <a:ext cx="646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1"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明喻</a:t>
            </a:r>
            <a:endParaRPr kumimoji="1" lang="en-US" altLang="zh-TW" sz="21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8571" name="Freeform 29"/>
          <p:cNvSpPr>
            <a:spLocks/>
          </p:cNvSpPr>
          <p:nvPr/>
        </p:nvSpPr>
        <p:spPr bwMode="auto">
          <a:xfrm rot="3755" flipV="1">
            <a:off x="1653282" y="2362202"/>
            <a:ext cx="331787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732638" name="Picture 30" descr="下標籤-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18" y="24336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73" name="Picture 50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74" name="Picture 11" descr="2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583882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75" name="Picture 9" descr="2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18700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76" name="Picture 10" descr="2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8781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32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2638"/>
                  </p:tgtEl>
                </p:cond>
              </p:nextCondLst>
            </p:seq>
          </p:childTnLst>
        </p:cTn>
      </p:par>
    </p:tnLst>
    <p:bldLst>
      <p:bldP spid="656400" grpId="0"/>
      <p:bldP spid="656400" grpId="1"/>
      <p:bldP spid="656401" grpId="0"/>
      <p:bldP spid="656401" grpId="1"/>
      <p:bldP spid="656402" grpId="0"/>
      <p:bldP spid="656402" grpId="1"/>
      <p:bldP spid="656403" grpId="0"/>
      <p:bldP spid="656403" grpId="1"/>
      <p:bldP spid="656404" grpId="0"/>
      <p:bldP spid="656404" grpId="1"/>
      <p:bldP spid="656405" grpId="0"/>
      <p:bldP spid="656405" grpId="1"/>
      <p:bldP spid="656406" grpId="0"/>
      <p:bldP spid="656406" grpId="1"/>
      <p:bldP spid="656407" grpId="0"/>
      <p:bldP spid="656407" grpId="1"/>
      <p:bldP spid="656408" grpId="0"/>
      <p:bldP spid="656408" grpId="1"/>
      <p:bldP spid="656409" grpId="0"/>
      <p:bldP spid="656409" grpId="1"/>
      <p:bldP spid="656410" grpId="0"/>
      <p:bldP spid="656410" grpId="1"/>
      <p:bldP spid="656411" grpId="0"/>
      <p:bldP spid="656411" grpId="1"/>
      <p:bldP spid="49" grpId="0"/>
      <p:bldP spid="49" grpId="1"/>
      <p:bldP spid="1761298" grpId="0"/>
      <p:bldP spid="1761298" grpId="1"/>
      <p:bldP spid="1761290" grpId="0"/>
      <p:bldP spid="1761290" grpId="1"/>
      <p:bldP spid="3" grpId="0"/>
      <p:bldP spid="3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/>
          </p:cNvSpPr>
          <p:nvPr/>
        </p:nvSpPr>
        <p:spPr bwMode="auto">
          <a:xfrm>
            <a:off x="179388" y="23971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老人緊跟在後追。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阿蒼跑過茶園，老人跟著跑過茶園。阿蒼跑到刺竹叢那裡，急忙的在五六尺深的坎　　，跳到回家來的山路上。老人跟到刺竹坎上停下來了。阿蒼回頭看到老人停下來。他也停下來。</a:t>
            </a:r>
            <a:r>
              <a:rPr kumimoji="1" lang="zh-TW" altLang="en-US" u="sng">
                <a:solidFill>
                  <a:schemeClr val="tx1"/>
                </a:solidFill>
                <a:latin typeface="Cambria" pitchFamily="18" charset="0"/>
              </a:rPr>
              <a:t>他們之間已經拉了一段很遠的距離</a:t>
            </a:r>
            <a:r>
              <a:rPr kumimoji="1"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sp>
        <p:nvSpPr>
          <p:cNvPr id="109571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grpSp>
        <p:nvGrpSpPr>
          <p:cNvPr id="109572" name="Group 10"/>
          <p:cNvGrpSpPr>
            <a:grpSpLocks/>
          </p:cNvGrpSpPr>
          <p:nvPr/>
        </p:nvGrpSpPr>
        <p:grpSpPr bwMode="auto">
          <a:xfrm>
            <a:off x="6372225" y="2708275"/>
            <a:ext cx="431800" cy="504825"/>
            <a:chOff x="3742" y="2024"/>
            <a:chExt cx="272" cy="318"/>
          </a:xfrm>
        </p:grpSpPr>
        <p:sp>
          <p:nvSpPr>
            <p:cNvPr id="109585" name="Text Box 6"/>
            <p:cNvSpPr txBox="1">
              <a:spLocks noChangeArrowheads="1"/>
            </p:cNvSpPr>
            <p:nvPr/>
          </p:nvSpPr>
          <p:spPr bwMode="auto">
            <a:xfrm>
              <a:off x="3742" y="2024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ㄎㄢ</a:t>
              </a:r>
            </a:p>
          </p:txBody>
        </p:sp>
        <p:pic>
          <p:nvPicPr>
            <p:cNvPr id="109586" name="Picture 8" descr="黑-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2069"/>
              <a:ext cx="15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9573" name="Picture 25" descr="2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27082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420" name="Rectangle 12"/>
          <p:cNvSpPr>
            <a:spLocks noChangeArrowheads="1"/>
          </p:cNvSpPr>
          <p:nvPr/>
        </p:nvSpPr>
        <p:spPr bwMode="auto">
          <a:xfrm>
            <a:off x="3276600" y="43815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7421" name="Rectangle 13"/>
          <p:cNvSpPr>
            <a:spLocks noChangeArrowheads="1"/>
          </p:cNvSpPr>
          <p:nvPr/>
        </p:nvSpPr>
        <p:spPr bwMode="auto">
          <a:xfrm>
            <a:off x="3692525" y="43815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7422" name="Rectangle 14"/>
          <p:cNvSpPr>
            <a:spLocks noChangeArrowheads="1"/>
          </p:cNvSpPr>
          <p:nvPr/>
        </p:nvSpPr>
        <p:spPr bwMode="auto">
          <a:xfrm>
            <a:off x="4068763" y="43815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7423" name="Rectangle 15"/>
          <p:cNvSpPr>
            <a:spLocks noChangeArrowheads="1"/>
          </p:cNvSpPr>
          <p:nvPr/>
        </p:nvSpPr>
        <p:spPr bwMode="auto">
          <a:xfrm>
            <a:off x="5708650" y="43815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7424" name="Rectangle 16"/>
          <p:cNvSpPr>
            <a:spLocks noChangeArrowheads="1"/>
          </p:cNvSpPr>
          <p:nvPr/>
        </p:nvSpPr>
        <p:spPr bwMode="auto">
          <a:xfrm>
            <a:off x="6084888" y="43815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7425" name="Rectangle 17"/>
          <p:cNvSpPr>
            <a:spLocks noChangeArrowheads="1"/>
          </p:cNvSpPr>
          <p:nvPr/>
        </p:nvSpPr>
        <p:spPr bwMode="auto">
          <a:xfrm>
            <a:off x="6516688" y="43815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492500" y="5084763"/>
            <a:ext cx="647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類疊</a:t>
            </a:r>
          </a:p>
        </p:txBody>
      </p:sp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847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23850" y="6021388"/>
            <a:ext cx="38893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此距離不只是有形的空間距離，更雙關無形的心理距離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0928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4" name="Picture 23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657420" grpId="0"/>
      <p:bldP spid="657420" grpId="1"/>
      <p:bldP spid="657421" grpId="0"/>
      <p:bldP spid="657421" grpId="1"/>
      <p:bldP spid="657422" grpId="0"/>
      <p:bldP spid="657422" grpId="1"/>
      <p:bldP spid="657423" grpId="0"/>
      <p:bldP spid="657423" grpId="1"/>
      <p:bldP spid="657424" grpId="0"/>
      <p:bldP spid="657424" grpId="1"/>
      <p:bldP spid="657425" grpId="0"/>
      <p:bldP spid="657425" grpId="1"/>
      <p:bldP spid="49" grpId="0"/>
      <p:bldP spid="49" grpId="1"/>
      <p:bldP spid="1761298" grpId="0"/>
      <p:bldP spid="1761298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/>
          </p:cNvSpPr>
          <p:nvPr/>
        </p:nvSpPr>
        <p:spPr bwMode="auto">
          <a:xfrm>
            <a:off x="179388" y="842963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老人一手握著扁擔，一手掛在刺竹，喘著氣大聲的叫：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「你不要再踏進門。我一棒就打死你！」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阿蒼馬上嘶著嗓門　接著喊了過來：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「我真的買魚回來了。」</a:t>
            </a:r>
          </a:p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　　</a:t>
            </a:r>
          </a:p>
        </p:txBody>
      </p:sp>
      <p:sp>
        <p:nvSpPr>
          <p:cNvPr id="11059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1200150" y="17780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8438" name="Rectangle 6"/>
          <p:cNvSpPr>
            <a:spLocks noChangeArrowheads="1"/>
          </p:cNvSpPr>
          <p:nvPr/>
        </p:nvSpPr>
        <p:spPr bwMode="auto">
          <a:xfrm>
            <a:off x="1631950" y="17780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8439" name="Rectangle 7"/>
          <p:cNvSpPr>
            <a:spLocks noChangeArrowheads="1"/>
          </p:cNvSpPr>
          <p:nvPr/>
        </p:nvSpPr>
        <p:spPr bwMode="auto">
          <a:xfrm>
            <a:off x="4008438" y="1768475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658440" name="Rectangle 8"/>
          <p:cNvSpPr>
            <a:spLocks noChangeArrowheads="1"/>
          </p:cNvSpPr>
          <p:nvPr/>
        </p:nvSpPr>
        <p:spPr bwMode="auto">
          <a:xfrm>
            <a:off x="4424363" y="1778000"/>
            <a:ext cx="12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zh-TW" altLang="en-US" sz="1000">
                <a:solidFill>
                  <a:srgbClr val="FF0066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547813" y="981075"/>
            <a:ext cx="647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類疊</a:t>
            </a:r>
          </a:p>
        </p:txBody>
      </p:sp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14" descr="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13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</p:childTnLst>
        </p:cTn>
      </p:par>
    </p:tnLst>
    <p:bldLst>
      <p:bldP spid="658437" grpId="0"/>
      <p:bldP spid="658437" grpId="1"/>
      <p:bldP spid="658438" grpId="0"/>
      <p:bldP spid="658438" grpId="1"/>
      <p:bldP spid="658439" grpId="0"/>
      <p:bldP spid="658439" grpId="1"/>
      <p:bldP spid="658440" grpId="0"/>
      <p:bldP spid="658440" grpId="1"/>
      <p:bldP spid="49" grpId="0"/>
      <p:bldP spid="49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/>
          </p:cNvSpPr>
          <p:nvPr/>
        </p:nvSpPr>
        <p:spPr bwMode="auto">
          <a:xfrm>
            <a:off x="107950" y="1347788"/>
            <a:ext cx="87852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傍晚，山間很靜。這時，老人和小孩瞬間裡都愣　了一愣　。因為他們都同時很清楚地聽到山谷那邊的回音說：</a:t>
            </a:r>
          </a:p>
          <a:p>
            <a:pPr eaLnBrk="0" hangingPunct="0">
              <a:lnSpc>
                <a:spcPct val="23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「</a:t>
            </a:r>
            <a:r>
              <a:rPr kumimoji="1" lang="en-US" altLang="zh-TW" u="sng" dirty="0">
                <a:solidFill>
                  <a:schemeClr val="tx1"/>
                </a:solidFill>
                <a:latin typeface="+mn-ea"/>
                <a:ea typeface="+mn-ea"/>
              </a:rPr>
              <a:t>――</a:t>
            </a:r>
            <a:r>
              <a:rPr kumimoji="1" lang="zh-TW" altLang="en-US" u="sng" dirty="0">
                <a:solidFill>
                  <a:schemeClr val="tx1"/>
                </a:solidFill>
                <a:latin typeface="Cambria" pitchFamily="18" charset="0"/>
              </a:rPr>
              <a:t>真的買魚回來了</a:t>
            </a:r>
            <a:r>
              <a:rPr kumimoji="1" lang="zh-TW" altLang="en-US" dirty="0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 hangingPunct="0">
              <a:lnSpc>
                <a:spcPct val="230000"/>
              </a:lnSpc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None/>
              <a:defRPr/>
            </a:pPr>
            <a:endParaRPr kumimoji="1" lang="zh-TW" alt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161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sz="4400" b="1">
                <a:solidFill>
                  <a:schemeClr val="bg1"/>
                </a:solidFill>
              </a:rPr>
              <a:t>第三</a:t>
            </a:r>
            <a:r>
              <a:rPr lang="zh-TW" altLang="zh-TW" sz="4400" b="1">
                <a:solidFill>
                  <a:schemeClr val="bg1"/>
                </a:solidFill>
              </a:rPr>
              <a:t>部分之二</a:t>
            </a:r>
            <a:endParaRPr lang="en-US" altLang="zh-TW" sz="4400" b="1">
              <a:solidFill>
                <a:schemeClr val="bg1"/>
              </a:solidFill>
            </a:endParaRPr>
          </a:p>
        </p:txBody>
      </p:sp>
      <p:grpSp>
        <p:nvGrpSpPr>
          <p:cNvPr id="111620" name="Group 5"/>
          <p:cNvGrpSpPr>
            <a:grpSpLocks/>
          </p:cNvGrpSpPr>
          <p:nvPr/>
        </p:nvGrpSpPr>
        <p:grpSpPr bwMode="auto">
          <a:xfrm>
            <a:off x="8726488" y="1844675"/>
            <a:ext cx="454025" cy="431800"/>
            <a:chOff x="4876" y="2840"/>
            <a:chExt cx="286" cy="272"/>
          </a:xfrm>
        </p:grpSpPr>
        <p:sp>
          <p:nvSpPr>
            <p:cNvPr id="111627" name="Text Box 6"/>
            <p:cNvSpPr txBox="1">
              <a:spLocks noChangeArrowheads="1"/>
            </p:cNvSpPr>
            <p:nvPr/>
          </p:nvSpPr>
          <p:spPr bwMode="auto">
            <a:xfrm>
              <a:off x="4876" y="2840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r>
                <a:rPr kumimoji="1"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ㄌㄥ</a:t>
              </a:r>
            </a:p>
          </p:txBody>
        </p:sp>
        <p:pic>
          <p:nvPicPr>
            <p:cNvPr id="111628" name="Picture 9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931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1621" name="Picture 15" descr="2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84638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23850" y="5300663"/>
            <a:ext cx="72723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kumimoji="1" lang="zh-TW" altLang="en-US" sz="2100" b="1">
                <a:solidFill>
                  <a:srgbClr val="339933"/>
                </a:solidFill>
                <a:latin typeface="Arial" pitchFamily="34" charset="0"/>
                <a:ea typeface="微軟正黑體" pitchFamily="34" charset="-120"/>
              </a:rPr>
              <a:t>山谷的回音彷彿道盡了阿蒼滿腹的委屈與無奈，又像是天地山川都憐憫阿蒼，為他同聲一吼以為證，回音中既淡化了祖孫彼此的懊喪與無名火，也使小說餘韻無窮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815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12" descr="上方ICON-結構表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81075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3" descr="下ICON-回主目錄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661025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549275"/>
            <a:ext cx="9324975" cy="65516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kumimoji="1" lang="zh-TW" altLang="en-US" sz="3200" b="1" dirty="0" smtClean="0">
                <a:solidFill>
                  <a:srgbClr val="0000FF"/>
                </a:solidFill>
              </a:rPr>
              <a:t>◆寫作背景</a:t>
            </a:r>
            <a:r>
              <a:rPr lang="zh-TW" altLang="en-US" sz="3200" dirty="0" smtClean="0"/>
              <a:t>　</a:t>
            </a:r>
            <a:r>
              <a:rPr lang="zh-TW" altLang="en-US" sz="2800" dirty="0" smtClean="0"/>
              <a:t>　 </a:t>
            </a:r>
          </a:p>
          <a:p>
            <a:pPr marL="44450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　　黃春明在七○年代受到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文學季刊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的同好，如姚一葦、尉　天驄　等人的鼓勵，決定放棄現代主義的寫作路線，轉而把自己平常講述的鄉下人故事寫出來。於是從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青番公的故事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開始，他陸續在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文學季刊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等報章雜誌發表了一系列的鄉土作品，展開屬於黃春明自成一格的小人物列傳；同時也進入了黃春明創作的巔峰期，整整十年的時間「筆尖所及正在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社會的脈動上」（李瑞騰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論黃春明的文章篇名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）</a:t>
            </a:r>
            <a:r>
              <a:rPr lang="zh-TW" altLang="en-US" sz="3200" dirty="0" smtClean="0">
                <a:solidFill>
                  <a:schemeClr val="tx1"/>
                </a:solidFill>
              </a:rPr>
              <a:t>，</a:t>
            </a:r>
          </a:p>
        </p:txBody>
      </p:sp>
      <p:grpSp>
        <p:nvGrpSpPr>
          <p:cNvPr id="29699" name="Group 11"/>
          <p:cNvGrpSpPr>
            <a:grpSpLocks/>
          </p:cNvGrpSpPr>
          <p:nvPr/>
        </p:nvGrpSpPr>
        <p:grpSpPr bwMode="auto">
          <a:xfrm>
            <a:off x="3014664" y="2008188"/>
            <a:ext cx="549275" cy="463550"/>
            <a:chOff x="2562" y="734"/>
            <a:chExt cx="346" cy="292"/>
          </a:xfrm>
        </p:grpSpPr>
        <p:sp>
          <p:nvSpPr>
            <p:cNvPr id="29703" name="Text Box 8"/>
            <p:cNvSpPr txBox="1">
              <a:spLocks noChangeArrowheads="1"/>
            </p:cNvSpPr>
            <p:nvPr/>
          </p:nvSpPr>
          <p:spPr bwMode="auto">
            <a:xfrm>
              <a:off x="2562" y="754"/>
              <a:ext cx="34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kumimoji="1" lang="zh-TW" altLang="en-US" sz="1200" b="1" dirty="0">
                  <a:solidFill>
                    <a:srgbClr val="3399FF"/>
                  </a:solidFill>
                  <a:latin typeface="Franklin Gothic Medium" pitchFamily="34" charset="0"/>
                </a:rPr>
                <a:t>ㄩ</a:t>
              </a:r>
            </a:p>
          </p:txBody>
        </p:sp>
        <p:pic>
          <p:nvPicPr>
            <p:cNvPr id="29704" name="Picture 10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73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4308475" y="1900238"/>
            <a:ext cx="5492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200000"/>
              </a:lnSpc>
            </a:pPr>
            <a:r>
              <a:rPr kumimoji="1" lang="zh-TW" altLang="en-US" sz="1200" b="1">
                <a:solidFill>
                  <a:srgbClr val="3399FF"/>
                </a:solidFill>
                <a:latin typeface="Franklin Gothic Medium" pitchFamily="34" charset="0"/>
              </a:rPr>
              <a:t>ㄘㄨㄥ</a:t>
            </a:r>
          </a:p>
        </p:txBody>
      </p:sp>
      <p:pic>
        <p:nvPicPr>
          <p:cNvPr id="29701" name="Picture 1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kumimoji="1" lang="en-US" altLang="zh-TW" sz="4400" b="1">
                <a:solidFill>
                  <a:schemeClr val="bg1"/>
                </a:solidFill>
                <a:latin typeface="標楷體" pitchFamily="65" charset="-120"/>
              </a:rPr>
              <a:t>-3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79388" y="1092200"/>
            <a:ext cx="8964612" cy="4137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  <a:defRPr/>
            </a:pPr>
            <a:r>
              <a:rPr lang="zh-TW" altLang="en-US" sz="3200" smtClean="0">
                <a:solidFill>
                  <a:schemeClr val="tx1"/>
                </a:solidFill>
              </a:rPr>
              <a:t>描述阿蒼帶魚回家，內心洋溢喜悅之情。</a:t>
            </a:r>
            <a:endParaRPr lang="en-US" altLang="zh-TW" sz="3200" smtClean="0">
              <a:solidFill>
                <a:schemeClr val="tx1"/>
              </a:solidFill>
            </a:endParaRPr>
          </a:p>
        </p:txBody>
      </p:sp>
      <p:pic>
        <p:nvPicPr>
          <p:cNvPr id="11264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Arial" pitchFamily="34" charset="0"/>
              </a:rPr>
              <a:t>第一部分</a:t>
            </a:r>
            <a:endParaRPr kumimoji="1" lang="en-US" altLang="zh-TW" sz="44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12645" name="Picture 5" descr="分頁底圖-段落大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Arial" pitchFamily="34" charset="0"/>
              </a:rPr>
              <a:t>第一部分</a:t>
            </a:r>
            <a:endParaRPr kumimoji="1" lang="en-US" altLang="zh-TW" sz="4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3668" name="Rectangle 3"/>
          <p:cNvSpPr>
            <a:spLocks/>
          </p:cNvSpPr>
          <p:nvPr/>
        </p:nvSpPr>
        <p:spPr bwMode="auto">
          <a:xfrm>
            <a:off x="179388" y="1092200"/>
            <a:ext cx="88566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zh-TW">
                <a:solidFill>
                  <a:schemeClr val="tx1"/>
                </a:solidFill>
              </a:rPr>
              <a:t>城中當學徒的阿蒼返鄉探親時，為住在山上、渴盼吃魚的阿公買回一條鰹魚。對阿蒼來說，「魚」是一分希望、一分孝心，也隱含自己已有能力對抗貧窮的喜悅與滿足。</a:t>
            </a:r>
            <a:endParaRPr kumimoji="1" lang="zh-TW" altLang="en-US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zh-TW">
                <a:solidFill>
                  <a:schemeClr val="tx1"/>
                </a:solidFill>
              </a:rPr>
              <a:t>以「魚」貫串全文，以「回來時帶一條魚」為每大段開頭。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endParaRPr kumimoji="1" lang="en-US" altLang="zh-TW">
              <a:solidFill>
                <a:schemeClr val="tx1"/>
              </a:solidFill>
            </a:endParaRPr>
          </a:p>
        </p:txBody>
      </p:sp>
      <p:pic>
        <p:nvPicPr>
          <p:cNvPr id="11366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Arial" pitchFamily="34" charset="0"/>
              </a:rPr>
              <a:t>第二部分</a:t>
            </a:r>
            <a:endParaRPr kumimoji="1" lang="en-US" altLang="zh-TW" sz="44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14692" name="Picture 5" descr="分頁底圖-段落大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Rectangle 3"/>
          <p:cNvSpPr>
            <a:spLocks/>
          </p:cNvSpPr>
          <p:nvPr/>
        </p:nvSpPr>
        <p:spPr bwMode="auto">
          <a:xfrm>
            <a:off x="179388" y="981075"/>
            <a:ext cx="88566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zh-TW" altLang="zh-TW">
                <a:solidFill>
                  <a:schemeClr val="tx1"/>
                </a:solidFill>
              </a:rPr>
              <a:t>描寫阿蒼回憶上次返鄉後，阿公送他到山下車</a:t>
            </a:r>
            <a:endParaRPr lang="zh-TW" altLang="en-US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</a:pPr>
            <a:r>
              <a:rPr lang="zh-TW" altLang="zh-TW">
                <a:solidFill>
                  <a:schemeClr val="tx1"/>
                </a:solidFill>
              </a:rPr>
              <a:t>　站的情景。途中並叮囑阿蒼下次回鄉時，買回</a:t>
            </a:r>
            <a:endParaRPr lang="zh-TW" altLang="en-US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</a:pPr>
            <a:r>
              <a:rPr lang="zh-TW" altLang="zh-TW">
                <a:solidFill>
                  <a:schemeClr val="tx1"/>
                </a:solidFill>
              </a:rPr>
              <a:t>　一條魚。</a:t>
            </a:r>
            <a:endParaRPr kumimoji="1" lang="zh-TW" altLang="zh-TW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endParaRPr kumimoji="1" lang="en-US" altLang="zh-TW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Arial" pitchFamily="34" charset="0"/>
              </a:rPr>
              <a:t>第二部分</a:t>
            </a:r>
            <a:endParaRPr kumimoji="1" lang="en-US" altLang="zh-TW" sz="4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5716" name="Rectangle 3"/>
          <p:cNvSpPr>
            <a:spLocks/>
          </p:cNvSpPr>
          <p:nvPr/>
        </p:nvSpPr>
        <p:spPr bwMode="auto">
          <a:xfrm>
            <a:off x="179388" y="836613"/>
            <a:ext cx="88566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zh-TW">
                <a:solidFill>
                  <a:schemeClr val="tx1"/>
                </a:solidFill>
              </a:rPr>
              <a:t>祖孫之間彼此關懷的深情以及個性，都藉著對話表露無遺。這些對話雖然說得近乎淺俗，卻句句是口頭上的話語，很貼近文中小人物的身分與口氣，令人讀來覺得十分真切自然。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zh-TW">
                <a:solidFill>
                  <a:schemeClr val="tx1"/>
                </a:solidFill>
              </a:rPr>
              <a:t>此段全屬「追述示現」。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zh-TW">
                <a:solidFill>
                  <a:schemeClr val="tx1"/>
                </a:solidFill>
              </a:rPr>
              <a:t>文中不斷使用重複的語句，強調人物內心的感受，如「嘆氣」反覆從阿蒼口中出現，表達他極度的無奈和無力抵抗。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endParaRPr kumimoji="1" lang="en-US" altLang="zh-TW">
              <a:solidFill>
                <a:schemeClr val="tx1"/>
              </a:solidFill>
            </a:endParaRPr>
          </a:p>
        </p:txBody>
      </p:sp>
      <p:pic>
        <p:nvPicPr>
          <p:cNvPr id="115717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/>
          </p:cNvSpPr>
          <p:nvPr/>
        </p:nvSpPr>
        <p:spPr bwMode="auto">
          <a:xfrm>
            <a:off x="179388" y="1092200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altLang="en-US">
                <a:solidFill>
                  <a:schemeClr val="tx1"/>
                </a:solidFill>
                <a:latin typeface="Cambria" pitchFamily="18" charset="0"/>
              </a:rPr>
              <a:t>．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諸多「對話」中，顯示祖孫二人其實很少深刻</a:t>
            </a:r>
          </a:p>
          <a:p>
            <a:pPr marL="273050" indent="-22860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的交談，僅以簡短的回應表示對彼此的關心。</a:t>
            </a:r>
          </a:p>
          <a:p>
            <a:pPr marL="273050" indent="-22860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altLang="en-US">
                <a:solidFill>
                  <a:schemeClr val="tx1"/>
                </a:solidFill>
                <a:latin typeface="Cambria" pitchFamily="18" charset="0"/>
              </a:rPr>
              <a:t>．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阿公邊講話邊注意公車是否到來，小說的筆法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非常細膩的刻劃現實感，把人與人間的對話和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心思都表露無遺，同時畫面感十足。</a:t>
            </a:r>
            <a:endParaRPr lang="en-US" altLang="zh-TW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16739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Arial" pitchFamily="34" charset="0"/>
              </a:rPr>
              <a:t>第二部分</a:t>
            </a:r>
            <a:endParaRPr kumimoji="1" lang="en-US" altLang="zh-TW" sz="44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1674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Arial" pitchFamily="34" charset="0"/>
              </a:rPr>
              <a:t>第三部分之一</a:t>
            </a:r>
            <a:endParaRPr kumimoji="1" lang="en-US" altLang="zh-TW" sz="4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7763" name="Rectangle 3"/>
          <p:cNvSpPr>
            <a:spLocks/>
          </p:cNvSpPr>
          <p:nvPr/>
        </p:nvSpPr>
        <p:spPr bwMode="auto">
          <a:xfrm>
            <a:off x="179388" y="1092200"/>
            <a:ext cx="88566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zh-TW">
                <a:solidFill>
                  <a:schemeClr val="tx1"/>
                </a:solidFill>
              </a:rPr>
              <a:t>描寫阿蒼發現失魚，以及阿公對買魚一事感到半信半疑。阿蒼原本滿懷喜悅的心情，頓時跌落谷底。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kumimoji="1" lang="zh-TW" altLang="zh-TW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endParaRPr kumimoji="1" lang="en-US" altLang="zh-TW">
              <a:solidFill>
                <a:schemeClr val="tx1"/>
              </a:solidFill>
            </a:endParaRPr>
          </a:p>
        </p:txBody>
      </p:sp>
      <p:pic>
        <p:nvPicPr>
          <p:cNvPr id="11776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分頁底圖-段落大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Arial" pitchFamily="34" charset="0"/>
              </a:rPr>
              <a:t>第三部分之二</a:t>
            </a:r>
            <a:endParaRPr kumimoji="1" lang="en-US" altLang="zh-TW" sz="44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18788" name="Picture 5" descr="分頁底圖-段落大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3"/>
          <p:cNvSpPr>
            <a:spLocks/>
          </p:cNvSpPr>
          <p:nvPr/>
        </p:nvSpPr>
        <p:spPr bwMode="auto">
          <a:xfrm>
            <a:off x="179388" y="836613"/>
            <a:ext cx="88566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TW" altLang="zh-TW">
                <a:solidFill>
                  <a:schemeClr val="tx1"/>
                </a:solidFill>
              </a:rPr>
              <a:t>因為失魚引發祖孫間的衝突。懊惱沮喪的阿蒼</a:t>
            </a:r>
            <a:endParaRPr lang="zh-TW" altLang="en-US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TW" altLang="zh-TW">
                <a:solidFill>
                  <a:schemeClr val="tx1"/>
                </a:solidFill>
              </a:rPr>
              <a:t>　和內心極失望又心疼孫子的阿公，爆發溝通不</a:t>
            </a:r>
            <a:endParaRPr lang="zh-TW" altLang="en-US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zh-TW" altLang="zh-TW">
                <a:solidFill>
                  <a:schemeClr val="tx1"/>
                </a:solidFill>
              </a:rPr>
              <a:t>　良的劇烈衝突。</a:t>
            </a:r>
            <a:endParaRPr lang="en-US" altLang="zh-TW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kumimoji="1" lang="zh-TW" altLang="zh-TW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kumimoji="1" lang="zh-TW" altLang="zh-TW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endParaRPr kumimoji="1" lang="en-US" altLang="zh-TW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kumimoji="1" lang="zh-TW" altLang="en-US" sz="4400" b="1">
                <a:solidFill>
                  <a:schemeClr val="bg1"/>
                </a:solidFill>
                <a:latin typeface="Arial" pitchFamily="34" charset="0"/>
              </a:rPr>
              <a:t>第三部分之二</a:t>
            </a:r>
            <a:endParaRPr kumimoji="1" lang="en-US" altLang="zh-TW" sz="4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9812" name="Rectangle 3"/>
          <p:cNvSpPr>
            <a:spLocks/>
          </p:cNvSpPr>
          <p:nvPr/>
        </p:nvSpPr>
        <p:spPr bwMode="auto">
          <a:xfrm>
            <a:off x="179388" y="1092200"/>
            <a:ext cx="88566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zh-TW">
                <a:solidFill>
                  <a:schemeClr val="tx1"/>
                </a:solidFill>
              </a:rPr>
              <a:t>「買回來」、「沒有欺騙」、「你不知道」這些對話反覆出現，凸顯祖孫兩人溝通不良，造成情緒上的落差，埋下衝突的伏筆。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zh-TW">
                <a:solidFill>
                  <a:schemeClr val="tx1"/>
                </a:solidFill>
              </a:rPr>
              <a:t>祖孫彼此追逐叫罵的情景，十分傳神，具動態效果。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kumimoji="1" lang="zh-TW" altLang="zh-TW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endParaRPr kumimoji="1" lang="en-US" altLang="zh-TW">
              <a:solidFill>
                <a:schemeClr val="tx1"/>
              </a:solidFill>
            </a:endParaRPr>
          </a:p>
        </p:txBody>
      </p:sp>
      <p:pic>
        <p:nvPicPr>
          <p:cNvPr id="11981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3251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153988" y="908050"/>
            <a:ext cx="8891587" cy="1296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23863" indent="-423863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文章一開始，作者用相當多的篇幅來形容阿蒼騎車的模樣，這樣的鋪排有何特殊用意？</a:t>
            </a:r>
          </a:p>
          <a:p>
            <a:pPr marL="423863" indent="-423863"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答：</a:t>
            </a:r>
          </a:p>
        </p:txBody>
      </p:sp>
      <p:pic>
        <p:nvPicPr>
          <p:cNvPr id="12083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844675"/>
            <a:ext cx="78628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tabLst>
                <a:tab pos="0" algn="l"/>
              </a:tabLst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tabLst>
                <a:tab pos="0" algn="l"/>
              </a:tabLst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tabLst>
                <a:tab pos="0" algn="l"/>
              </a:tabLst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>
              <a:lnSpc>
                <a:spcPct val="120000"/>
              </a:lnSpc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</a:rPr>
              <a:t>描寫阿蒼想藉騎二十八吋的大人車，來表示自己已經長大成人，另一方面也暗示車大人小，所以「包在野芋葉的熟鰹仔，掛在車上的把軸，跟著車身搖晃得相當厲害」，為下文魚掉在半路上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</a:rPr>
              <a:t>作了伏筆。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484313"/>
            <a:ext cx="78628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tabLst>
                <a:tab pos="0" algn="l"/>
              </a:tabLst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tabLst>
                <a:tab pos="0" algn="l"/>
              </a:tabLst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tabLst>
                <a:tab pos="0" algn="l"/>
              </a:tabLst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tabLst>
                <a:tab pos="0" algn="l"/>
              </a:tabLst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</a:rPr>
              <a:t>對阿蒼來說，魚意味著一個希望、一分孝心、一種成就感、一項對抗貧窮的喜悅與滿足，在在顯現生命成長的喜悅，所以阿蒼有「禁不住滿懷的歡喜」。</a:t>
            </a:r>
            <a:endParaRPr lang="zh-TW" altLang="en-US" sz="320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21861" name="內容版面配置區 2"/>
          <p:cNvSpPr>
            <a:spLocks/>
          </p:cNvSpPr>
          <p:nvPr/>
        </p:nvSpPr>
        <p:spPr bwMode="auto">
          <a:xfrm>
            <a:off x="90488" y="908050"/>
            <a:ext cx="92424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阿蒼為什麼僅僅帶一條魚回來，就這麼值得高興？</a:t>
            </a:r>
          </a:p>
          <a:p>
            <a:pPr marL="423863" indent="-4238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格線">
  <a:themeElements>
    <a:clrScheme name="7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7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訂設計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格線">
  <a:themeElements>
    <a:clrScheme name="1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格線">
  <a:themeElements>
    <a:clrScheme name="2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2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格線">
  <a:themeElements>
    <a:clrScheme name="8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8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FFFFFF"/>
    </a:accent3>
    <a:accent4>
      <a:srgbClr val="000000"/>
    </a:accent4>
    <a:accent5>
      <a:srgbClr val="B3B3C4"/>
    </a:accent5>
    <a:accent6>
      <a:srgbClr val="3C7379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FFFFFF"/>
    </a:accent3>
    <a:accent4>
      <a:srgbClr val="000000"/>
    </a:accent4>
    <a:accent5>
      <a:srgbClr val="B3B3C4"/>
    </a:accent5>
    <a:accent6>
      <a:srgbClr val="3C7379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7_格線 1">
    <a:dk1>
      <a:srgbClr val="000000"/>
    </a:dk1>
    <a:lt1>
      <a:srgbClr val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FFFFFF"/>
    </a:accent3>
    <a:accent4>
      <a:srgbClr val="000000"/>
    </a:accent4>
    <a:accent5>
      <a:srgbClr val="B3B3C4"/>
    </a:accent5>
    <a:accent6>
      <a:srgbClr val="3C7379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16955</TotalTime>
  <Words>9082</Words>
  <Application>Microsoft Office PowerPoint</Application>
  <PresentationFormat>如螢幕大小 (4:3)</PresentationFormat>
  <Paragraphs>1271</Paragraphs>
  <Slides>183</Slides>
  <Notes>35</Notes>
  <HiddenSlides>49</HiddenSlides>
  <MMClips>0</MMClips>
  <ScaleCrop>false</ScaleCrop>
  <HeadingPairs>
    <vt:vector size="4" baseType="variant">
      <vt:variant>
        <vt:lpstr>佈景主題</vt:lpstr>
      </vt:variant>
      <vt:variant>
        <vt:i4>8</vt:i4>
      </vt:variant>
      <vt:variant>
        <vt:lpstr>投影片標題</vt:lpstr>
      </vt:variant>
      <vt:variant>
        <vt:i4>183</vt:i4>
      </vt:variant>
    </vt:vector>
  </HeadingPairs>
  <TitlesOfParts>
    <vt:vector size="191" baseType="lpstr">
      <vt:lpstr>格線</vt:lpstr>
      <vt:lpstr>1_自訂設計</vt:lpstr>
      <vt:lpstr>自訂設計</vt:lpstr>
      <vt:lpstr>7_格線</vt:lpstr>
      <vt:lpstr>2_自訂設計</vt:lpstr>
      <vt:lpstr>1_格線</vt:lpstr>
      <vt:lpstr>2_格線</vt:lpstr>
      <vt:lpstr>8_格線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喜菡</dc:creator>
  <cp:lastModifiedBy>編三部高職國文組劉家伶</cp:lastModifiedBy>
  <cp:revision>2924</cp:revision>
  <cp:lastPrinted>2018-10-08T03:27:21Z</cp:lastPrinted>
  <dcterms:created xsi:type="dcterms:W3CDTF">2011-10-14T08:11:41Z</dcterms:created>
  <dcterms:modified xsi:type="dcterms:W3CDTF">2018-10-29T00:46:17Z</dcterms:modified>
</cp:coreProperties>
</file>