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851" r:id="rId3"/>
    <p:sldMasterId id="2147484012" r:id="rId4"/>
  </p:sldMasterIdLst>
  <p:notesMasterIdLst>
    <p:notesMasterId r:id="rId51"/>
  </p:notesMasterIdLst>
  <p:handoutMasterIdLst>
    <p:handoutMasterId r:id="rId52"/>
  </p:handoutMasterIdLst>
  <p:sldIdLst>
    <p:sldId id="266" r:id="rId5"/>
    <p:sldId id="1274" r:id="rId6"/>
    <p:sldId id="1265" r:id="rId7"/>
    <p:sldId id="1281" r:id="rId8"/>
    <p:sldId id="1279" r:id="rId9"/>
    <p:sldId id="1280" r:id="rId10"/>
    <p:sldId id="1269" r:id="rId11"/>
    <p:sldId id="1270" r:id="rId12"/>
    <p:sldId id="1271" r:id="rId13"/>
    <p:sldId id="1272" r:id="rId14"/>
    <p:sldId id="1276" r:id="rId15"/>
    <p:sldId id="1277" r:id="rId16"/>
    <p:sldId id="1278" r:id="rId17"/>
    <p:sldId id="1206" r:id="rId18"/>
    <p:sldId id="1287" r:id="rId19"/>
    <p:sldId id="1291" r:id="rId20"/>
    <p:sldId id="1292" r:id="rId21"/>
    <p:sldId id="1293" r:id="rId22"/>
    <p:sldId id="1294" r:id="rId23"/>
    <p:sldId id="1295" r:id="rId24"/>
    <p:sldId id="1296" r:id="rId25"/>
    <p:sldId id="1297" r:id="rId26"/>
    <p:sldId id="464" r:id="rId27"/>
    <p:sldId id="466" r:id="rId28"/>
    <p:sldId id="471" r:id="rId29"/>
    <p:sldId id="475" r:id="rId30"/>
    <p:sldId id="473" r:id="rId31"/>
    <p:sldId id="477" r:id="rId32"/>
    <p:sldId id="1169" r:id="rId33"/>
    <p:sldId id="746" r:id="rId34"/>
    <p:sldId id="749" r:id="rId35"/>
    <p:sldId id="1170" r:id="rId36"/>
    <p:sldId id="940" r:id="rId37"/>
    <p:sldId id="1171" r:id="rId38"/>
    <p:sldId id="490" r:id="rId39"/>
    <p:sldId id="491" r:id="rId40"/>
    <p:sldId id="1172" r:id="rId41"/>
    <p:sldId id="648" r:id="rId42"/>
    <p:sldId id="493" r:id="rId43"/>
    <p:sldId id="755" r:id="rId44"/>
    <p:sldId id="942" r:id="rId45"/>
    <p:sldId id="943" r:id="rId46"/>
    <p:sldId id="1257" r:id="rId47"/>
    <p:sldId id="1258" r:id="rId48"/>
    <p:sldId id="1255" r:id="rId49"/>
    <p:sldId id="1256" r:id="rId50"/>
  </p:sldIdLst>
  <p:sldSz cx="9144000" cy="6858000" type="screen4x3"/>
  <p:notesSz cx="9866313" cy="673576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  <a:srgbClr val="339933"/>
    <a:srgbClr val="336600"/>
    <a:srgbClr val="009900"/>
    <a:srgbClr val="008000"/>
    <a:srgbClr val="FF00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D113A9D2-9D6B-4929-AA2D-F23B5EE8CBE7}" styleName="佈景主題樣式 2 - 輔色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57" autoAdjust="0"/>
    <p:restoredTop sz="99482" autoAdjust="0"/>
  </p:normalViewPr>
  <p:slideViewPr>
    <p:cSldViewPr>
      <p:cViewPr>
        <p:scale>
          <a:sx n="66" d="100"/>
          <a:sy n="66" d="100"/>
        </p:scale>
        <p:origin x="-12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0" y="0"/>
            <a:ext cx="427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69D079-B380-4AE1-A7D4-6D9FDCD53C5E}" type="datetimeFigureOut">
              <a:rPr lang="zh-TW" altLang="en-US"/>
              <a:pPr/>
              <a:t>2020/1/2</a:t>
            </a:fld>
            <a:endParaRPr lang="en-US" altLang="zh-TW"/>
          </a:p>
        </p:txBody>
      </p:sp>
      <p:sp>
        <p:nvSpPr>
          <p:cNvPr id="471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7625"/>
            <a:ext cx="4275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71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0" y="6397625"/>
            <a:ext cx="427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704F6C-0DDB-40C6-BC91-EB3E56206BA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52235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588000" y="0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129E7C5F-D1D5-4601-8EE8-318976BFE46C}" type="datetimeFigureOut">
              <a:rPr lang="zh-TW" altLang="en-US"/>
              <a:pPr>
                <a:defRPr/>
              </a:pPr>
              <a:t>2020/1/2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70262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85838" y="3200400"/>
            <a:ext cx="7894637" cy="3030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5138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588000" y="6397625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059C3C80-01B1-47F6-A5F6-871709607B3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26749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C60C0-75E0-4F05-BF77-BB9E6AD5AC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69930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CAFDF-248D-4ABE-A261-E3ADCE471C8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34077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AE930-4A52-4462-B494-4CE0D75C4C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12570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30731FB9-F9DD-4D3A-857B-AB82633B10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760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AA779DD8-83AC-4254-9499-F5E2503EA21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61357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E4E672F6-01D3-4CF9-99D8-F884935612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68722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2F43EE7-9B02-4AF3-B4AC-CFF690EBD95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87376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73A1433-55A6-4B54-9EEA-2AAA276FDC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965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75B1C15-0E7E-490D-BDE0-C17362047A5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529723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18C1C35-3F00-499C-8709-AAEF2FA3B66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520663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D957163-4996-42DD-8EED-E2FD3A51749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3259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252520" cy="864096"/>
          </a:xfrm>
        </p:spPr>
        <p:txBody>
          <a:bodyPr/>
          <a:lstStyle>
            <a:lvl1pPr>
              <a:defRPr b="1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788" y="908720"/>
            <a:ext cx="9123211" cy="5949280"/>
          </a:xfrm>
        </p:spPr>
        <p:txBody>
          <a:bodyPr vert="eaVert"/>
          <a:lstStyle>
            <a:lvl1pPr>
              <a:defRPr sz="3600" b="1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>
              <a:defRPr sz="3600" b="1"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>
              <a:defRPr sz="3600" b="1"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>
              <a:defRPr sz="3600" b="1"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>
              <a:defRPr sz="3600" b="1"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C60B1-7C94-43B5-ABD5-A2DA9B98962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434853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6B26E33E-1041-4A72-8758-A2680E1CE18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88034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4E0412FA-1966-41A0-A8E5-0C9FF5BD088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66670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3FBA39B-CCEC-49F8-B73B-5C322AFFD61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403139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342759C1-754E-4938-BCE1-530C9D52AB5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073337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3204E903-AAA7-438E-A2F8-E822AD7D23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410795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A2E2CEA-95E9-4466-BFA1-893E574E311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071935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A71E33BB-C10D-41ED-AC65-6CB208BCEBE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064220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66E25E8A-A620-4ED2-981E-50C5C827952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95719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DFB17CD-7948-44CA-8EEE-DBA0180FD3C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199656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682E9C74-A470-4D71-A34E-D3981819169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1997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B6B9C-74B2-4B8C-8482-46161D9ADD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629158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D6649A61-D056-418C-AE9B-776C33502E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47754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7F524D0-CEFF-47A7-8968-51CA9BFF94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56533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ED6C02AB-52F9-4039-AE82-FE186752876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2970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7CFEE2E0-54B1-4F4D-A25B-39EEB41DAA5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7208310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3AF498-470A-4A7F-847A-832FE662B7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59258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8C2813-04F7-4F70-9558-76E8BBCCAEB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89557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55DB3B-432C-4C28-8D75-05E0D3D50F4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439115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9B8A648-4839-4863-A876-C116540863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77674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81082D-8FFF-4826-9D77-66753A9DCF3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995620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741DCE-00FE-4C57-9B95-E4699894A3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99226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DB75F-84D7-4DD4-A195-34E916F96C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487890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2A2C4E-DDF2-441C-97F1-E75F847347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080146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04B37E-3A7E-44C1-8822-5D09137E46A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911113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197F04-14C4-4B85-B0DB-22380A6344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477574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A08F1E-E5A5-4E78-B89A-8C0E7A3C426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7331526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E4EB40-FCD8-40F0-B2F3-0E000B9718D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74381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70281-634C-4A62-8D47-E9262167ABF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99194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95595-D278-4F45-BEE4-73B069FD40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49818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D6123-8267-44EB-9CDA-9E0730DA39A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15245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676A7-1327-445A-8D0B-B3BE14C90AA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32924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2B015-13C0-473C-B31F-0F93F60D5B2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53947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93FB062A-1DD0-4B46-B5AD-DF2F5A91FB3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AC4BBFE-EC04-4F7C-856F-7C1E2A15C7A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8" r:id="rId1"/>
    <p:sldLayoutId id="2147484059" r:id="rId2"/>
    <p:sldLayoutId id="2147484060" r:id="rId3"/>
    <p:sldLayoutId id="2147484061" r:id="rId4"/>
    <p:sldLayoutId id="2147484062" r:id="rId5"/>
    <p:sldLayoutId id="2147484063" r:id="rId6"/>
    <p:sldLayoutId id="2147484064" r:id="rId7"/>
    <p:sldLayoutId id="2147484065" r:id="rId8"/>
    <p:sldLayoutId id="2147484066" r:id="rId9"/>
    <p:sldLayoutId id="2147484067" r:id="rId10"/>
    <p:sldLayoutId id="21474840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51D0ECE-D7B1-4EE1-B175-34746F29C2D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9" r:id="rId1"/>
    <p:sldLayoutId id="2147484100" r:id="rId2"/>
    <p:sldLayoutId id="2147484101" r:id="rId3"/>
    <p:sldLayoutId id="2147484102" r:id="rId4"/>
    <p:sldLayoutId id="2147484103" r:id="rId5"/>
    <p:sldLayoutId id="2147484104" r:id="rId6"/>
    <p:sldLayoutId id="2147484105" r:id="rId7"/>
    <p:sldLayoutId id="2147484106" r:id="rId8"/>
    <p:sldLayoutId id="2147484107" r:id="rId9"/>
    <p:sldLayoutId id="2147484108" r:id="rId10"/>
    <p:sldLayoutId id="214748410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7" name="日期版面配置區 1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F2BBF3A1-697C-4CE5-BD27-E3B238338F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6" r:id="rId1"/>
    <p:sldLayoutId id="2147484037" r:id="rId2"/>
    <p:sldLayoutId id="2147484038" r:id="rId3"/>
    <p:sldLayoutId id="2147484039" r:id="rId4"/>
    <p:sldLayoutId id="2147484040" r:id="rId5"/>
    <p:sldLayoutId id="2147484041" r:id="rId6"/>
    <p:sldLayoutId id="2147484042" r:id="rId7"/>
    <p:sldLayoutId id="2147484043" r:id="rId8"/>
    <p:sldLayoutId id="2147484044" r:id="rId9"/>
    <p:sldLayoutId id="2147484045" r:id="rId10"/>
    <p:sldLayoutId id="214748404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dba.ncl.edu.tw/ChijonTsai/MON/mon-42.htm" TargetMode="External"/><Relationship Id="rId2" Type="http://schemas.openxmlformats.org/officeDocument/2006/relationships/hyperlink" Target="http://edba.ncl.edu.tw/ChijonTsai/MON/mon-19-1.htm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edba.ncl.edu.tw/ChijonTsai/MON/mon-51.htm" TargetMode="External"/><Relationship Id="rId4" Type="http://schemas.openxmlformats.org/officeDocument/2006/relationships/hyperlink" Target="http://edba.ncl.edu.tw/ChijonTsai/MON/mon-20.htm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9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43.xml"/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0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0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0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5.xml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 bwMode="auto">
          <a:xfrm>
            <a:off x="399280" y="548680"/>
            <a:ext cx="8156575" cy="17192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r>
              <a:rPr lang="zh-TW" altLang="zh-TW" sz="59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中國文化基本教材</a:t>
            </a:r>
            <a:endParaRPr lang="zh-TW" altLang="en-US" sz="5900" b="1" dirty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4400" b="1" dirty="0">
                <a:solidFill>
                  <a:schemeClr val="tx2"/>
                </a:solidFill>
                <a:ea typeface="標楷體" pitchFamily="65" charset="-120"/>
              </a:rPr>
              <a:t>孟子選讀(一)</a:t>
            </a:r>
            <a:r>
              <a:rPr lang="zh-TW" altLang="en-US" sz="4400" b="1" dirty="0">
                <a:solidFill>
                  <a:schemeClr val="tx2"/>
                </a:solidFill>
                <a:ea typeface="標楷體" pitchFamily="65" charset="-12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內容版面配置區 2"/>
          <p:cNvSpPr>
            <a:spLocks noGrp="1"/>
          </p:cNvSpPr>
          <p:nvPr>
            <p:ph idx="1"/>
          </p:nvPr>
        </p:nvSpPr>
        <p:spPr>
          <a:xfrm>
            <a:off x="539552" y="44624"/>
            <a:ext cx="8445500" cy="6912768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TW" altLang="en-US" sz="2800" dirty="0">
                <a:solidFill>
                  <a:srgbClr val="C00000"/>
                </a:solidFill>
              </a:rPr>
              <a:t>孟子理想</a:t>
            </a:r>
            <a:r>
              <a:rPr lang="zh-TW" altLang="en-US" sz="2800" dirty="0" smtClean="0">
                <a:solidFill>
                  <a:srgbClr val="C00000"/>
                </a:solidFill>
              </a:rPr>
              <a:t>人格</a:t>
            </a:r>
            <a:r>
              <a:rPr lang="en-US" altLang="zh-TW" sz="2800" dirty="0" smtClean="0">
                <a:solidFill>
                  <a:srgbClr val="C00000"/>
                </a:solidFill>
              </a:rPr>
              <a:t>--</a:t>
            </a:r>
            <a:r>
              <a:rPr lang="zh-TW" altLang="en-US" sz="2800" dirty="0" smtClean="0">
                <a:solidFill>
                  <a:srgbClr val="C00000"/>
                </a:solidFill>
              </a:rPr>
              <a:t>法</a:t>
            </a:r>
            <a:r>
              <a:rPr lang="zh-TW" altLang="en-US" sz="2800" dirty="0">
                <a:solidFill>
                  <a:srgbClr val="C00000"/>
                </a:solidFill>
              </a:rPr>
              <a:t>先王</a:t>
            </a:r>
            <a:r>
              <a:rPr lang="en-US" altLang="zh-TW" sz="2800" dirty="0">
                <a:solidFill>
                  <a:srgbClr val="C00000"/>
                </a:solidFill>
              </a:rPr>
              <a:t>‧</a:t>
            </a:r>
            <a:r>
              <a:rPr lang="zh-TW" altLang="en-US" sz="2800" dirty="0">
                <a:solidFill>
                  <a:srgbClr val="C00000"/>
                </a:solidFill>
              </a:rPr>
              <a:t>倡</a:t>
            </a:r>
            <a:r>
              <a:rPr lang="zh-TW" altLang="en-US" sz="2800" dirty="0" smtClean="0">
                <a:solidFill>
                  <a:srgbClr val="C00000"/>
                </a:solidFill>
              </a:rPr>
              <a:t>仁義</a:t>
            </a:r>
            <a:endParaRPr lang="en-US" altLang="zh-TW" sz="2800" dirty="0" smtClean="0">
              <a:solidFill>
                <a:srgbClr val="C00000"/>
              </a:solidFill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endParaRPr lang="zh-TW" altLang="en-US" sz="2800" dirty="0">
              <a:solidFill>
                <a:srgbClr val="C00000"/>
              </a:solidFill>
            </a:endParaRPr>
          </a:p>
          <a:p>
            <a:pPr lvl="1">
              <a:lnSpc>
                <a:spcPct val="130000"/>
              </a:lnSpc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法先王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--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人皆可以為堯、舜。（告子下）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30000"/>
              </a:lnSpc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居天下之廣居，立天下之正位，行天下之大道。得志，與民由之；不得志，獨行其道。富貴不能淫，貧賤不能移，威武不能屈；此之謂大丈夫。（滕文公下）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30000"/>
              </a:lnSpc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生，亦我所欲也；義，亦我所欲也；二者不可得兼，舍生而取義者也。（告子上）</a:t>
            </a:r>
          </a:p>
        </p:txBody>
      </p:sp>
    </p:spTree>
    <p:extLst>
      <p:ext uri="{BB962C8B-B14F-4D97-AF65-F5344CB8AC3E}">
        <p14:creationId xmlns:p14="http://schemas.microsoft.com/office/powerpoint/2010/main" val="249168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人性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61613" y="980728"/>
            <a:ext cx="8017990" cy="5949280"/>
          </a:xfrm>
        </p:spPr>
        <p:txBody>
          <a:bodyPr/>
          <a:lstStyle/>
          <a:p>
            <a:r>
              <a:rPr lang="zh-TW" altLang="en-US" dirty="0" smtClean="0"/>
              <a:t>性善</a:t>
            </a:r>
            <a:endParaRPr lang="en-US" altLang="zh-TW" dirty="0" smtClean="0"/>
          </a:p>
          <a:p>
            <a:r>
              <a:rPr lang="zh-TW" altLang="en-US" dirty="0"/>
              <a:t>性</a:t>
            </a:r>
            <a:r>
              <a:rPr lang="zh-TW" altLang="en-US" dirty="0" smtClean="0"/>
              <a:t>不善</a:t>
            </a:r>
            <a:endParaRPr lang="en-US" altLang="zh-TW" dirty="0" smtClean="0"/>
          </a:p>
          <a:p>
            <a:r>
              <a:rPr lang="zh-TW" altLang="en-US" dirty="0"/>
              <a:t>性無</a:t>
            </a:r>
            <a:r>
              <a:rPr lang="zh-TW" altLang="en-US" dirty="0" smtClean="0"/>
              <a:t>善 無</a:t>
            </a:r>
            <a:r>
              <a:rPr lang="zh-TW" altLang="en-US" dirty="0"/>
              <a:t>不善</a:t>
            </a: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0" y="980728"/>
            <a:ext cx="4499992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600" b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600" b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600" b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3600" b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600" b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endParaRPr lang="en-US" altLang="zh-TW" kern="0" dirty="0" smtClean="0"/>
          </a:p>
          <a:p>
            <a:pPr marL="0" indent="0">
              <a:buFontTx/>
              <a:buNone/>
            </a:pPr>
            <a:r>
              <a:rPr lang="zh-TW" altLang="en-US" kern="0" dirty="0" smtClean="0"/>
              <a:t>惻隱之心，仁之端也</a:t>
            </a:r>
            <a:endParaRPr lang="en-US" altLang="zh-TW" kern="0" dirty="0" smtClean="0"/>
          </a:p>
          <a:p>
            <a:pPr marL="0" indent="0">
              <a:buFontTx/>
              <a:buNone/>
            </a:pPr>
            <a:r>
              <a:rPr lang="zh-TW" altLang="en-US" kern="0" dirty="0" smtClean="0"/>
              <a:t>羞惡之心，義之端也</a:t>
            </a:r>
            <a:endParaRPr lang="en-US" altLang="zh-TW" kern="0" dirty="0" smtClean="0"/>
          </a:p>
          <a:p>
            <a:pPr marL="0" indent="0">
              <a:buFontTx/>
              <a:buNone/>
            </a:pPr>
            <a:r>
              <a:rPr lang="zh-TW" altLang="en-US" kern="0" dirty="0" smtClean="0"/>
              <a:t>辭讓之心，禮之端也</a:t>
            </a:r>
            <a:endParaRPr lang="en-US" altLang="zh-TW" kern="0" dirty="0" smtClean="0"/>
          </a:p>
          <a:p>
            <a:pPr marL="0" indent="0">
              <a:buFontTx/>
              <a:buNone/>
            </a:pPr>
            <a:r>
              <a:rPr lang="zh-TW" altLang="en-US" kern="0" dirty="0" smtClean="0"/>
              <a:t>是非之心，智之端也</a:t>
            </a:r>
            <a:endParaRPr lang="zh-TW" altLang="en-US" kern="0" dirty="0"/>
          </a:p>
        </p:txBody>
      </p:sp>
    </p:spTree>
    <p:extLst>
      <p:ext uri="{BB962C8B-B14F-4D97-AF65-F5344CB8AC3E}">
        <p14:creationId xmlns:p14="http://schemas.microsoft.com/office/powerpoint/2010/main" val="171087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政治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20789" y="908720"/>
            <a:ext cx="7935588" cy="5949280"/>
          </a:xfrm>
        </p:spPr>
        <p:txBody>
          <a:bodyPr/>
          <a:lstStyle/>
          <a:p>
            <a:r>
              <a:rPr lang="zh-TW" altLang="en-US" dirty="0" smtClean="0"/>
              <a:t>仁政</a:t>
            </a:r>
            <a:endParaRPr lang="en-US" altLang="zh-TW" dirty="0" smtClean="0"/>
          </a:p>
          <a:p>
            <a:pPr lvl="1"/>
            <a:r>
              <a:rPr lang="zh-TW" altLang="en-US" dirty="0"/>
              <a:t>保</a:t>
            </a:r>
            <a:r>
              <a:rPr lang="zh-TW" altLang="en-US" dirty="0" smtClean="0"/>
              <a:t>民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養生</a:t>
            </a:r>
            <a:r>
              <a:rPr lang="zh-TW" altLang="en-US" dirty="0"/>
              <a:t>送死無憾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民主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民</a:t>
            </a:r>
            <a:r>
              <a:rPr lang="zh-TW" altLang="en-US" dirty="0"/>
              <a:t>為</a:t>
            </a:r>
            <a:r>
              <a:rPr lang="zh-TW" altLang="en-US" dirty="0" smtClean="0"/>
              <a:t>貴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社稷</a:t>
            </a:r>
            <a:r>
              <a:rPr lang="zh-TW" altLang="en-US" dirty="0"/>
              <a:t>次</a:t>
            </a:r>
            <a:r>
              <a:rPr lang="zh-TW" altLang="en-US" dirty="0" smtClean="0"/>
              <a:t>之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君</a:t>
            </a:r>
            <a:r>
              <a:rPr lang="zh-TW" altLang="en-US" dirty="0"/>
              <a:t>為</a:t>
            </a:r>
            <a:r>
              <a:rPr lang="zh-TW" altLang="en-US" dirty="0" smtClean="0"/>
              <a:t>輕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8956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品格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2411761" y="908720"/>
            <a:ext cx="4608512" cy="5949280"/>
          </a:xfrm>
        </p:spPr>
        <p:txBody>
          <a:bodyPr/>
          <a:lstStyle/>
          <a:p>
            <a:r>
              <a:rPr lang="zh-TW" altLang="en-US" dirty="0" smtClean="0"/>
              <a:t>大丈夫</a:t>
            </a:r>
            <a:endParaRPr lang="en-US" altLang="zh-TW" dirty="0" smtClean="0"/>
          </a:p>
          <a:p>
            <a:r>
              <a:rPr lang="zh-TW" altLang="en-US" dirty="0"/>
              <a:t>生於</a:t>
            </a:r>
            <a:r>
              <a:rPr lang="zh-TW" altLang="en-US" dirty="0" smtClean="0"/>
              <a:t>憂患，死於安樂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0939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Text Box 4"/>
          <p:cNvSpPr txBox="1">
            <a:spLocks noChangeArrowheads="1"/>
          </p:cNvSpPr>
          <p:nvPr/>
        </p:nvSpPr>
        <p:spPr bwMode="auto">
          <a:xfrm>
            <a:off x="1619250" y="155575"/>
            <a:ext cx="561657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TW" altLang="en-US" sz="6600" b="1">
                <a:ea typeface="標楷體" pitchFamily="65" charset="-120"/>
              </a:rPr>
              <a:t>三、課文</a:t>
            </a:r>
          </a:p>
        </p:txBody>
      </p:sp>
      <p:sp>
        <p:nvSpPr>
          <p:cNvPr id="485381" name="Text Box 5"/>
          <p:cNvSpPr txBox="1">
            <a:spLocks noChangeArrowheads="1"/>
          </p:cNvSpPr>
          <p:nvPr/>
        </p:nvSpPr>
        <p:spPr bwMode="auto">
          <a:xfrm>
            <a:off x="2611655" y="1340768"/>
            <a:ext cx="3631763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200" b="1" dirty="0">
                <a:ea typeface="標楷體" pitchFamily="65" charset="-120"/>
              </a:rPr>
              <a:t>（一）性善之四端（節錄</a:t>
            </a:r>
            <a:r>
              <a:rPr lang="zh-TW" altLang="en-US" sz="3200" b="1" dirty="0" smtClean="0">
                <a:ea typeface="標楷體" pitchFamily="65" charset="-120"/>
              </a:rPr>
              <a:t>）</a:t>
            </a:r>
            <a:endParaRPr lang="en-US" altLang="zh-TW" sz="3200" b="1" dirty="0" smtClean="0">
              <a:ea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zh-TW" altLang="en-US" sz="3200" b="1" dirty="0" smtClean="0">
                <a:ea typeface="標楷體" pitchFamily="65" charset="-120"/>
                <a:hlinkClick r:id="rId2"/>
              </a:rPr>
              <a:t>        不忍人之心</a:t>
            </a:r>
            <a:endParaRPr lang="zh-TW" altLang="en-US" sz="3200" b="1" dirty="0">
              <a:ea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zh-TW" altLang="en-US" sz="3200" b="1" dirty="0">
                <a:ea typeface="標楷體" pitchFamily="65" charset="-120"/>
              </a:rPr>
              <a:t>（二）</a:t>
            </a:r>
            <a:r>
              <a:rPr lang="zh-TW" altLang="en-US" sz="3200" b="1" dirty="0">
                <a:ea typeface="標楷體" pitchFamily="65" charset="-120"/>
                <a:hlinkClick r:id="rId3"/>
              </a:rPr>
              <a:t>求其放心</a:t>
            </a:r>
            <a:endParaRPr lang="zh-TW" altLang="en-US" sz="3200" b="1" dirty="0">
              <a:ea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zh-TW" altLang="en-US" sz="3200" b="1" dirty="0">
                <a:ea typeface="標楷體" pitchFamily="65" charset="-120"/>
              </a:rPr>
              <a:t>（三）</a:t>
            </a:r>
            <a:r>
              <a:rPr lang="zh-TW" altLang="en-US" sz="3200" b="1" dirty="0">
                <a:ea typeface="標楷體" pitchFamily="65" charset="-120"/>
                <a:hlinkClick r:id="rId4"/>
              </a:rPr>
              <a:t>所謂大丈夫</a:t>
            </a:r>
            <a:r>
              <a:rPr lang="zh-TW" altLang="en-US" sz="3200" b="1" dirty="0">
                <a:ea typeface="標楷體" pitchFamily="65" charset="-120"/>
              </a:rPr>
              <a:t>（節錄）</a:t>
            </a:r>
          </a:p>
          <a:p>
            <a:pPr>
              <a:spcBef>
                <a:spcPct val="50000"/>
              </a:spcBef>
            </a:pPr>
            <a:r>
              <a:rPr lang="zh-TW" altLang="en-US" sz="3200" b="1" dirty="0">
                <a:ea typeface="標楷體" pitchFamily="65" charset="-120"/>
              </a:rPr>
              <a:t>（四）</a:t>
            </a:r>
            <a:r>
              <a:rPr lang="zh-TW" altLang="en-US" sz="3200" b="1" dirty="0">
                <a:ea typeface="標楷體" pitchFamily="65" charset="-120"/>
                <a:hlinkClick r:id="rId5"/>
              </a:rPr>
              <a:t>君子有三樂</a:t>
            </a:r>
            <a:endParaRPr lang="zh-TW" altLang="en-US" sz="3200" b="1" dirty="0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921040" y="433943"/>
            <a:ext cx="6001643" cy="6424057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性善之四端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﹙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節錄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﹚</a:t>
            </a:r>
          </a:p>
          <a:p>
            <a:pPr>
              <a:lnSpc>
                <a:spcPct val="150000"/>
              </a:lnSpc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　孟子曰：「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所以謂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皆有不忍人之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心者，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今人乍見孺子將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入於井，皆有怵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惕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惻隱之心。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非所以內交於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孺子之父母也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非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所以要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譽於鄉黨朋友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非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惡其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聲而然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也。</a:t>
            </a:r>
          </a:p>
          <a:p>
            <a:pPr>
              <a:lnSpc>
                <a:spcPct val="150000"/>
              </a:lnSpc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1255397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-89297" y="260648"/>
            <a:ext cx="9233297" cy="6597352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性善之四端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﹙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節錄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﹚</a:t>
            </a:r>
          </a:p>
          <a:p>
            <a:pPr>
              <a:lnSpc>
                <a:spcPct val="150000"/>
              </a:lnSpc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　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由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是觀之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惻隱之心，非人也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羞惡之心，非人也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辭讓之心，非人也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無是非之心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，非人也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惻隱之心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，仁之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端也；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羞惡之心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，義之端也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辭讓之心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，禮之端也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是非之心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，智之端也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之有是四端也，猶其有四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體也。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是四端而自謂不能者，自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賊者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謂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其君不能者，賊其君者也。</a:t>
            </a:r>
          </a:p>
          <a:p>
            <a:pPr>
              <a:lnSpc>
                <a:spcPct val="150000"/>
              </a:lnSpc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7695721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117861" y="404664"/>
            <a:ext cx="4062651" cy="6048672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性善之四端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﹙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節錄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﹚</a:t>
            </a:r>
          </a:p>
          <a:p>
            <a:pPr>
              <a:lnSpc>
                <a:spcPct val="150000"/>
              </a:lnSpc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　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凡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有四端於我者，知皆擴而充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之矣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，若火之始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然，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泉之始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達。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苟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能充之，足以保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四海；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苟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不充之，不足以事父母。」	─公孫丑上．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2553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374011" y="260648"/>
            <a:ext cx="2769989" cy="6597352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性善之四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端</a:t>
            </a:r>
            <a:endParaRPr lang="en-US" altLang="zh-TW" sz="28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人的本性中應有哪四種心？</a:t>
            </a:r>
            <a:endParaRPr lang="en-US" altLang="zh-TW" sz="28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這些心是那些善性的開端？</a:t>
            </a:r>
            <a:endParaRPr lang="en-US" altLang="zh-TW" sz="28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737227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825200" y="404664"/>
            <a:ext cx="5355312" cy="6048672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求其放心</a:t>
            </a:r>
          </a:p>
          <a:p>
            <a:pPr>
              <a:lnSpc>
                <a:spcPct val="150000"/>
              </a:lnSpc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　孟子曰：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仁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人心也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；義，人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路也。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舍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其路而弗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由，放其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心而不知求，哀哉！人有雞犬放，則知求之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放心，而不知求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學問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之道無他，求其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放心而已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矣。」</a:t>
            </a:r>
          </a:p>
          <a:p>
            <a:pPr>
              <a:lnSpc>
                <a:spcPct val="150000"/>
              </a:lnSpc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	─告子上．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十一</a:t>
            </a:r>
            <a:endParaRPr lang="zh-TW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0348" y="25649"/>
            <a:ext cx="1046440" cy="6832351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TW" altLang="zh-TW" sz="2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善良之人，即使為黑暗所迷惑，也不會遺忘正確的道路。</a:t>
            </a:r>
            <a:r>
              <a:rPr lang="en-US" altLang="zh-TW" sz="2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zh-TW" sz="2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（德國 歌德）</a:t>
            </a:r>
          </a:p>
        </p:txBody>
      </p:sp>
    </p:spTree>
    <p:extLst>
      <p:ext uri="{BB962C8B-B14F-4D97-AF65-F5344CB8AC3E}">
        <p14:creationId xmlns:p14="http://schemas.microsoft.com/office/powerpoint/2010/main" val="4245639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600" y="0"/>
            <a:ext cx="9115400" cy="6858000"/>
          </a:xfrm>
        </p:spPr>
        <p:txBody>
          <a:bodyPr vert="horz"/>
          <a:lstStyle/>
          <a:p>
            <a:r>
              <a:rPr lang="zh-TW" altLang="en-US" dirty="0" smtClean="0"/>
              <a:t>夏</a:t>
            </a:r>
            <a:endParaRPr lang="en-US" altLang="zh-TW" dirty="0" smtClean="0"/>
          </a:p>
          <a:p>
            <a:r>
              <a:rPr lang="zh-TW" altLang="en-US" dirty="0" smtClean="0"/>
              <a:t>商</a:t>
            </a:r>
            <a:endParaRPr lang="en-US" altLang="zh-TW" dirty="0" smtClean="0"/>
          </a:p>
          <a:p>
            <a:r>
              <a:rPr lang="zh-TW" altLang="en-US" dirty="0" smtClean="0"/>
              <a:t>周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西周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東周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春秋</a:t>
            </a:r>
            <a:r>
              <a:rPr lang="en-US" altLang="zh-TW" dirty="0" smtClean="0"/>
              <a:t>-</a:t>
            </a:r>
            <a:r>
              <a:rPr lang="zh-TW" altLang="en-US" dirty="0" smtClean="0"/>
              <a:t>孔子、老子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戰國</a:t>
            </a:r>
            <a:r>
              <a:rPr lang="en-US" altLang="zh-TW" dirty="0" smtClean="0"/>
              <a:t>-</a:t>
            </a:r>
            <a:r>
              <a:rPr lang="zh-TW" altLang="en-US" dirty="0" smtClean="0"/>
              <a:t>孟子、莊子、墨子</a:t>
            </a:r>
            <a:endParaRPr lang="en-US" altLang="zh-TW" dirty="0" smtClean="0"/>
          </a:p>
          <a:p>
            <a:pPr marL="914400" lvl="2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     荀子、韓非子</a:t>
            </a:r>
            <a:endParaRPr lang="en-US" altLang="zh-TW" dirty="0" smtClean="0"/>
          </a:p>
          <a:p>
            <a:r>
              <a:rPr lang="zh-TW" altLang="en-US" dirty="0" smtClean="0"/>
              <a:t>秦</a:t>
            </a:r>
            <a:endParaRPr lang="en-US" altLang="zh-TW" dirty="0" smtClean="0"/>
          </a:p>
          <a:p>
            <a:r>
              <a:rPr lang="zh-TW" altLang="en-US" dirty="0" smtClean="0"/>
              <a:t>漢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329674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056855" y="404664"/>
            <a:ext cx="2123658" cy="6048672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求其放心</a:t>
            </a:r>
          </a:p>
          <a:p>
            <a:pPr>
              <a:lnSpc>
                <a:spcPct val="150000"/>
              </a:lnSpc>
            </a:pP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　</a:t>
            </a:r>
            <a:endParaRPr lang="en-US" altLang="zh-TW" sz="28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仁和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義之間的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關係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28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75803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239877" y="404664"/>
            <a:ext cx="7940635" cy="6048672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所謂大丈夫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﹙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節錄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﹚</a:t>
            </a:r>
          </a:p>
          <a:p>
            <a:pPr>
              <a:lnSpc>
                <a:spcPct val="150000"/>
              </a:lnSpc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　孟子曰：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居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天下之廣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居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立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天下之正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位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天下之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大道。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得志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與民由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之，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不得志獨行其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道。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富貴不能淫，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貧賤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不能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移，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威武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不能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屈。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之謂大丈夫。」</a:t>
            </a:r>
          </a:p>
          <a:p>
            <a:pPr>
              <a:lnSpc>
                <a:spcPct val="150000"/>
              </a:lnSpc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	─滕文公下．二</a:t>
            </a:r>
          </a:p>
          <a:p>
            <a:pPr>
              <a:lnSpc>
                <a:spcPct val="150000"/>
              </a:lnSpc>
            </a:pPr>
            <a:endParaRPr lang="zh-TW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7243656" y="3645024"/>
            <a:ext cx="461665" cy="5040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仁</a:t>
            </a:r>
            <a:endParaRPr lang="zh-TW" altLang="en-US" sz="28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6443511" y="3645303"/>
            <a:ext cx="615553" cy="5040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禮</a:t>
            </a:r>
            <a:endParaRPr lang="zh-TW" altLang="en-US" sz="28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809346" y="3676585"/>
            <a:ext cx="615553" cy="5040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</a:t>
            </a:r>
            <a:endParaRPr lang="zh-TW" altLang="en-US" sz="28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345" y="0"/>
            <a:ext cx="1477328" cy="6741368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TW" altLang="zh-TW" sz="2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堅忍是種種德行的保障與支柱；一個人沒有勇氣是很難盡責的，很難具有一個真正有價值的人的品行。</a:t>
            </a:r>
            <a:r>
              <a:rPr lang="en-US" altLang="zh-TW" sz="2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zh-TW" sz="2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（英國 洛克）</a:t>
            </a:r>
            <a:endParaRPr lang="zh-TW" altLang="en-US" sz="28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46251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178869" y="404664"/>
            <a:ext cx="6001643" cy="6048672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君子有三樂</a:t>
            </a:r>
          </a:p>
          <a:p>
            <a:pPr>
              <a:lnSpc>
                <a:spcPct val="150000"/>
              </a:lnSpc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　孟子曰：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君子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有三樂，而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王天下不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存焉。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父母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俱存，兄弟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無故，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一樂也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仰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不愧於天，俯不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怍於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人，二樂也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天下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英才而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教育之，三樂也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君子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有三樂，而王天下不與存焉。」</a:t>
            </a:r>
          </a:p>
          <a:p>
            <a:pPr>
              <a:lnSpc>
                <a:spcPct val="150000"/>
              </a:lnSpc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	─盡心上．二十</a:t>
            </a:r>
          </a:p>
          <a:p>
            <a:pPr>
              <a:lnSpc>
                <a:spcPct val="150000"/>
              </a:lnSpc>
            </a:pPr>
            <a:endParaRPr lang="zh-TW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-14526" y="1488"/>
            <a:ext cx="2769989" cy="6858000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TW" altLang="zh-TW" sz="2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培育人才，可以讓自己的生命永存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。（日本）</a:t>
            </a:r>
            <a:endParaRPr lang="zh-TW" altLang="zh-TW" sz="28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個人要表現最高的真誠，就必須做到無事不可對人言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。（</a:t>
            </a:r>
            <a:r>
              <a:rPr lang="zh-TW" altLang="zh-TW" sz="2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印度 泰戈爾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2800" b="1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無愧於</a:t>
            </a:r>
            <a:r>
              <a:rPr lang="zh-TW" altLang="zh-TW" sz="2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心的人，什麼也不怕。</a:t>
            </a:r>
            <a:r>
              <a:rPr lang="en-US" altLang="zh-TW" sz="2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zh-TW" sz="2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英莎士比亞</a:t>
            </a:r>
            <a:r>
              <a:rPr lang="zh-TW" altLang="zh-TW" sz="2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r>
              <a:rPr lang="zh-TW" altLang="zh-TW" sz="28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</a:t>
            </a:r>
            <a:r>
              <a:rPr lang="zh-TW" altLang="zh-TW" sz="2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無過人者，但平生所為，未嘗有不可對人言者耳。</a:t>
            </a:r>
            <a:r>
              <a:rPr lang="en-US" altLang="zh-TW" sz="2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zh-TW" sz="2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（宋 司馬光）</a:t>
            </a:r>
          </a:p>
        </p:txBody>
      </p:sp>
    </p:spTree>
    <p:extLst>
      <p:ext uri="{BB962C8B-B14F-4D97-AF65-F5344CB8AC3E}">
        <p14:creationId xmlns:p14="http://schemas.microsoft.com/office/powerpoint/2010/main" val="28355363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5" name="內容版面配置區 2"/>
          <p:cNvSpPr txBox="1">
            <a:spLocks/>
          </p:cNvSpPr>
          <p:nvPr/>
        </p:nvSpPr>
        <p:spPr bwMode="auto">
          <a:xfrm>
            <a:off x="129802" y="333375"/>
            <a:ext cx="8690348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20000"/>
              </a:spcBef>
            </a:pP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下列各組「　」內的讀音，何者兩兩</a:t>
            </a:r>
          </a:p>
          <a:p>
            <a:pPr>
              <a:spcBef>
                <a:spcPct val="20000"/>
              </a:spcBef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         相同？　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恐懼怵「惕」／晶瑩「剔」透　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Ｂ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不愧不「怍」／「乍」冷乍熱　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Ｃ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無遠「弗」屆／「拂」袖而去　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Ｄ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記憶「猶」新／筆力「遒」勁</a:t>
            </a:r>
            <a:endParaRPr lang="zh-TW" altLang="en-US" sz="3200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96900" y="935038"/>
            <a:ext cx="590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r>
              <a:rPr kumimoji="0" lang="zh-TW" altLang="en-US" sz="3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Ｃ</a:t>
            </a:r>
            <a:endParaRPr lang="zh-TW" altLang="en-US" sz="3200" b="1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35877" name="Rectangle 5"/>
          <p:cNvSpPr>
            <a:spLocks noChangeArrowheads="1"/>
          </p:cNvSpPr>
          <p:nvPr/>
        </p:nvSpPr>
        <p:spPr bwMode="auto">
          <a:xfrm>
            <a:off x="2357438" y="-26988"/>
            <a:ext cx="4375150" cy="762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4400" b="1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4400" b="1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一、單一選擇題</a:t>
            </a:r>
            <a:endParaRPr lang="zh-TW" altLang="zh-TW" sz="440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588125" y="2205038"/>
            <a:ext cx="170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r>
              <a:rPr lang="zh-TW" altLang="en-US" sz="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ㄊㄧˋ／ㄊㄧ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588125" y="2781300"/>
            <a:ext cx="2216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r>
              <a:rPr lang="zh-TW" altLang="en-US" sz="2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ㄗㄨㄛˋ／ㄓㄚˋ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88125" y="3357563"/>
            <a:ext cx="946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r>
              <a:rPr lang="zh-TW" altLang="en-US" sz="2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ㄈㄨˊ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732588" y="3933825"/>
            <a:ext cx="2216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r>
              <a:rPr lang="zh-TW" altLang="en-US" sz="2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ㄧㄡˊ／ㄑㄧㄡˊ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0825" y="4581525"/>
            <a:ext cx="8569325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2800" b="1">
                <a:latin typeface="標楷體" pitchFamily="65" charset="-120"/>
                <a:ea typeface="標楷體" pitchFamily="65" charset="-120"/>
              </a:rPr>
              <a:t>解析：</a:t>
            </a:r>
            <a:r>
              <a:rPr lang="en-US" altLang="zh-TW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Ｃ</a:t>
            </a:r>
            <a:r>
              <a:rPr lang="en-US" altLang="zh-TW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無遠弗屆：沒有不能到達的地方／拂袖而去：形容言語不合，心裡不滿的離去。</a:t>
            </a:r>
            <a:r>
              <a:rPr lang="en-US" altLang="zh-TW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Ｄ</a:t>
            </a:r>
            <a:r>
              <a:rPr lang="en-US" altLang="zh-TW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遒勁：強勁有力。常用來描述文章、書畫的風格、筆法。</a:t>
            </a:r>
          </a:p>
        </p:txBody>
      </p:sp>
      <p:pic>
        <p:nvPicPr>
          <p:cNvPr id="335883" name="Picture 11" descr="下一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176963"/>
            <a:ext cx="1295400" cy="34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  <p:bldP spid="4" grpId="0"/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3" name="內容版面配置區 2"/>
          <p:cNvSpPr txBox="1">
            <a:spLocks/>
          </p:cNvSpPr>
          <p:nvPr/>
        </p:nvSpPr>
        <p:spPr bwMode="auto">
          <a:xfrm>
            <a:off x="323528" y="1052513"/>
            <a:ext cx="8352928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lang="zh-TW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3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z="3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下列各組「　」內的字，何者意思</a:t>
            </a:r>
          </a:p>
          <a:p>
            <a:pPr>
              <a:spcBef>
                <a:spcPct val="20000"/>
              </a:spcBef>
            </a:pP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      兩兩相同？　</a:t>
            </a:r>
            <a:endParaRPr lang="en-US" altLang="zh-TW" sz="3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Ａ</a:t>
            </a: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泉之始「達」／「達」官貴人　</a:t>
            </a:r>
            <a:endParaRPr lang="en-US" altLang="zh-TW" sz="3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Ｂ</a:t>
            </a: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非「惡」其聲／恥「惡」衣惡食　</a:t>
            </a:r>
          </a:p>
          <a:p>
            <a:pPr>
              <a:spcBef>
                <a:spcPct val="20000"/>
              </a:spcBef>
            </a:pP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Ｃ</a:t>
            </a: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兄弟無「故」／沾親帶「故」</a:t>
            </a:r>
          </a:p>
          <a:p>
            <a:pPr>
              <a:spcBef>
                <a:spcPct val="20000"/>
              </a:spcBef>
            </a:pP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Ｄ</a:t>
            </a: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王天下不「與」存焉／「與」會人士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827088" y="1052513"/>
            <a:ext cx="590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r>
              <a:rPr lang="zh-TW" altLang="en-US" sz="3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Arial Unicode MS" pitchFamily="34" charset="-120"/>
              </a:rPr>
              <a:t>Ｄ</a:t>
            </a:r>
            <a:endParaRPr lang="en-US" altLang="zh-TW" sz="3200" b="1">
              <a:solidFill>
                <a:srgbClr val="FF0000"/>
              </a:solidFill>
              <a:latin typeface="標楷體" pitchFamily="65" charset="-120"/>
              <a:ea typeface="標楷體" pitchFamily="65" charset="-120"/>
              <a:cs typeface="Arial Unicode MS" pitchFamily="34" charset="-120"/>
            </a:endParaRPr>
          </a:p>
        </p:txBody>
      </p:sp>
      <p:pic>
        <p:nvPicPr>
          <p:cNvPr id="337936" name="Picture 16" descr="下一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176963"/>
            <a:ext cx="1295400" cy="34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7937" name="Rectangle 17"/>
          <p:cNvSpPr>
            <a:spLocks noChangeArrowheads="1"/>
          </p:cNvSpPr>
          <p:nvPr/>
        </p:nvSpPr>
        <p:spPr bwMode="auto">
          <a:xfrm>
            <a:off x="539750" y="4870450"/>
            <a:ext cx="8353425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6096000" algn="r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>
              <a:tabLst>
                <a:tab pos="6096000" algn="r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>
              <a:tabLst>
                <a:tab pos="6096000" algn="r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>
              <a:tabLst>
                <a:tab pos="6096000" algn="r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>
              <a:tabLst>
                <a:tab pos="6096000" algn="r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096000" algn="r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096000" algn="r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096000" algn="r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096000" algn="r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3200" b="1">
                <a:latin typeface="標楷體" pitchFamily="65" charset="-120"/>
                <a:ea typeface="標楷體" pitchFamily="65" charset="-120"/>
              </a:rPr>
              <a:t>解析</a:t>
            </a: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32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Ａ</a:t>
            </a:r>
            <a:r>
              <a:rPr lang="en-US" altLang="zh-TW" sz="32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通／顯達、顯貴。</a:t>
            </a:r>
            <a:r>
              <a:rPr lang="en-US" altLang="zh-TW" sz="32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Ｂ</a:t>
            </a:r>
            <a:r>
              <a:rPr lang="en-US" altLang="zh-TW" sz="32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厭惡／粗劣。</a:t>
            </a:r>
            <a:r>
              <a:rPr lang="en-US" altLang="zh-TW" sz="32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Ｃ</a:t>
            </a:r>
            <a:r>
              <a:rPr lang="en-US" altLang="zh-TW" sz="32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變故／好友、舊識。</a:t>
            </a:r>
            <a:r>
              <a:rPr lang="en-US" altLang="zh-TW" sz="32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Ｄ</a:t>
            </a:r>
            <a:r>
              <a:rPr lang="en-US" altLang="zh-TW" sz="32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參與。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3793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7" name="內容版面配置區 2"/>
          <p:cNvSpPr txBox="1">
            <a:spLocks/>
          </p:cNvSpPr>
          <p:nvPr/>
        </p:nvSpPr>
        <p:spPr bwMode="auto">
          <a:xfrm>
            <a:off x="-36512" y="990600"/>
            <a:ext cx="87487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lang="zh-TW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（</a:t>
            </a: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3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z="3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下列有關孟子所謂「大丈夫」的事例</a:t>
            </a:r>
          </a:p>
          <a:p>
            <a:pPr>
              <a:spcBef>
                <a:spcPct val="20000"/>
              </a:spcBef>
            </a:pP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       說明，何者</a:t>
            </a:r>
            <a:r>
              <a:rPr lang="zh-TW" altLang="en-US" sz="32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不恰當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sz="3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Ａ</a:t>
            </a: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富貴不能淫：石崇以奢靡誇人　</a:t>
            </a:r>
            <a:endParaRPr lang="en-US" altLang="zh-TW" sz="3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Ｂ</a:t>
            </a: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貧賤不能移：陶淵明不為五斗米折腰　</a:t>
            </a:r>
            <a:endParaRPr lang="en-US" altLang="zh-TW" sz="3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Ｃ</a:t>
            </a: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威武不能屈：文天祥留取丹心照汗青</a:t>
            </a:r>
          </a:p>
          <a:p>
            <a:pPr>
              <a:spcBef>
                <a:spcPct val="20000"/>
              </a:spcBef>
            </a:pP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Ｄ</a:t>
            </a: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大丈夫：顧炎武堅定拒絕清廷徵召</a:t>
            </a:r>
            <a:endParaRPr lang="zh-TW" altLang="en-US" sz="3200" dirty="0">
              <a:solidFill>
                <a:srgbClr val="000000"/>
              </a:solidFill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68338" y="981075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r>
              <a:rPr lang="zh-TW" altLang="en-US" sz="3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Arial Unicode MS" pitchFamily="34" charset="-120"/>
              </a:rPr>
              <a:t>Ａ</a:t>
            </a:r>
            <a:endParaRPr lang="en-US" altLang="zh-TW" sz="3200" b="1">
              <a:solidFill>
                <a:srgbClr val="FF0000"/>
              </a:solidFill>
              <a:latin typeface="標楷體" pitchFamily="65" charset="-120"/>
              <a:ea typeface="標楷體" pitchFamily="65" charset="-120"/>
              <a:cs typeface="Arial Unicode MS" pitchFamily="34" charset="-120"/>
            </a:endParaRPr>
          </a:p>
        </p:txBody>
      </p:sp>
      <p:pic>
        <p:nvPicPr>
          <p:cNvPr id="344069" name="Picture 5" descr="下一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176963"/>
            <a:ext cx="1295400" cy="34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3" name="內容版面配置區 2"/>
          <p:cNvSpPr txBox="1">
            <a:spLocks/>
          </p:cNvSpPr>
          <p:nvPr/>
        </p:nvSpPr>
        <p:spPr bwMode="auto">
          <a:xfrm>
            <a:off x="35496" y="908050"/>
            <a:ext cx="8640960" cy="504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0">
              <a:spcBef>
                <a:spcPct val="20000"/>
              </a:spcBef>
            </a:pPr>
            <a:r>
              <a:rPr lang="zh-TW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3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z="3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古人曾評論：周公旦顯達而製作了</a:t>
            </a: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《     </a:t>
            </a:r>
          </a:p>
          <a:p>
            <a:pPr eaLnBrk="0">
              <a:spcBef>
                <a:spcPct val="20000"/>
              </a:spcBef>
            </a:pP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      禮</a:t>
            </a: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，他不因顯達而更改志向，開周</a:t>
            </a:r>
          </a:p>
          <a:p>
            <a:pPr eaLnBrk="0">
              <a:spcBef>
                <a:spcPct val="20000"/>
              </a:spcBef>
            </a:pP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      朝八百年的盛世。下列何者最能說明</a:t>
            </a:r>
          </a:p>
          <a:p>
            <a:pPr eaLnBrk="0">
              <a:spcBef>
                <a:spcPct val="20000"/>
              </a:spcBef>
            </a:pP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      周公這樣的作為？　</a:t>
            </a:r>
            <a:endParaRPr lang="en-US" altLang="zh-TW" sz="3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>
              <a:spcBef>
                <a:spcPct val="20000"/>
              </a:spcBef>
            </a:pP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Ａ</a:t>
            </a: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富貴不能淫　</a:t>
            </a:r>
            <a:endParaRPr lang="en-US" altLang="zh-TW" sz="3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>
              <a:spcBef>
                <a:spcPct val="20000"/>
              </a:spcBef>
            </a:pP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Ｂ</a:t>
            </a: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貧賤不能移　</a:t>
            </a:r>
            <a:endParaRPr lang="en-US" altLang="zh-TW" sz="3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>
              <a:spcBef>
                <a:spcPct val="20000"/>
              </a:spcBef>
            </a:pP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Ｃ</a:t>
            </a: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威武不能屈　</a:t>
            </a:r>
            <a:endParaRPr lang="en-US" altLang="zh-TW" sz="3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>
              <a:spcBef>
                <a:spcPct val="20000"/>
              </a:spcBef>
            </a:pP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Ｄ</a:t>
            </a: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一怒而諸侯懼</a:t>
            </a:r>
            <a:endParaRPr lang="zh-TW" altLang="en-US" sz="3200" dirty="0">
              <a:solidFill>
                <a:srgbClr val="000000"/>
              </a:solidFill>
            </a:endParaRPr>
          </a:p>
        </p:txBody>
      </p:sp>
      <p:pic>
        <p:nvPicPr>
          <p:cNvPr id="348165" name="Picture 5" descr="下一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176963"/>
            <a:ext cx="1295400" cy="34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25463" y="90805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r>
              <a:rPr lang="zh-TW" altLang="en-US" sz="3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Arial Unicode MS" pitchFamily="34" charset="-120"/>
              </a:rPr>
              <a:t>Ａ</a:t>
            </a:r>
            <a:endParaRPr lang="en-US" altLang="zh-TW" sz="3200" b="1">
              <a:solidFill>
                <a:srgbClr val="FF0000"/>
              </a:solidFill>
              <a:latin typeface="標楷體" pitchFamily="65" charset="-120"/>
              <a:ea typeface="標楷體" pitchFamily="65" charset="-120"/>
              <a:cs typeface="Arial Unicode MS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5" name="內容版面配置區 2"/>
          <p:cNvSpPr txBox="1">
            <a:spLocks/>
          </p:cNvSpPr>
          <p:nvPr/>
        </p:nvSpPr>
        <p:spPr bwMode="auto">
          <a:xfrm>
            <a:off x="107504" y="836613"/>
            <a:ext cx="8784084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0">
              <a:spcBef>
                <a:spcPct val="20000"/>
              </a:spcBef>
            </a:pPr>
            <a:r>
              <a:rPr lang="zh-TW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3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z="3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「人有雞犬放，則知求之；有放心，</a:t>
            </a:r>
          </a:p>
          <a:p>
            <a:pPr eaLnBrk="0">
              <a:spcBef>
                <a:spcPct val="20000"/>
              </a:spcBef>
            </a:pP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      而不知求。」下列何者意思與此句最</a:t>
            </a:r>
          </a:p>
          <a:p>
            <a:pPr eaLnBrk="0">
              <a:spcBef>
                <a:spcPct val="20000"/>
              </a:spcBef>
            </a:pP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      接近？　</a:t>
            </a:r>
            <a:endParaRPr lang="en-US" altLang="zh-TW" sz="3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>
              <a:spcBef>
                <a:spcPct val="20000"/>
              </a:spcBef>
            </a:pP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Ａ</a:t>
            </a: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心猿意馬　</a:t>
            </a:r>
            <a:endParaRPr lang="en-US" altLang="zh-TW" sz="3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>
              <a:spcBef>
                <a:spcPct val="20000"/>
              </a:spcBef>
            </a:pP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Ｂ</a:t>
            </a: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買櫝還珠　</a:t>
            </a:r>
            <a:endParaRPr lang="en-US" altLang="zh-TW" sz="3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>
              <a:spcBef>
                <a:spcPct val="20000"/>
              </a:spcBef>
            </a:pP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Ｃ</a:t>
            </a: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兔走烏飛　</a:t>
            </a:r>
            <a:endParaRPr lang="en-US" altLang="zh-TW" sz="3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>
              <a:spcBef>
                <a:spcPct val="20000"/>
              </a:spcBef>
            </a:pP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Ｄ</a:t>
            </a: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別有居心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96900" y="836613"/>
            <a:ext cx="590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r>
              <a:rPr lang="zh-TW" altLang="en-US" sz="3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Arial Unicode MS" pitchFamily="34" charset="-120"/>
              </a:rPr>
              <a:t>Ｂ</a:t>
            </a:r>
            <a:endParaRPr lang="en-US" altLang="zh-TW" sz="3200" b="1">
              <a:solidFill>
                <a:srgbClr val="FF0000"/>
              </a:solidFill>
              <a:latin typeface="標楷體" pitchFamily="65" charset="-120"/>
              <a:ea typeface="標楷體" pitchFamily="65" charset="-120"/>
              <a:cs typeface="Arial Unicode MS" pitchFamily="34" charset="-12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024188" y="2565400"/>
            <a:ext cx="4752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r>
              <a:rPr lang="zh-TW" altLang="en-US" sz="3200">
                <a:solidFill>
                  <a:srgbClr val="FF0000"/>
                </a:solidFill>
                <a:ea typeface="標楷體" pitchFamily="65" charset="-120"/>
                <a:cs typeface="Arial Unicode MS" pitchFamily="34" charset="-120"/>
              </a:rPr>
              <a:t>形容心意不定，不能自持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055938" y="3141663"/>
            <a:ext cx="47529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r>
              <a:rPr lang="zh-TW" altLang="en-US" sz="3200">
                <a:solidFill>
                  <a:srgbClr val="FF0000"/>
                </a:solidFill>
                <a:ea typeface="標楷體" pitchFamily="65" charset="-120"/>
                <a:cs typeface="Arial Unicode MS" pitchFamily="34" charset="-120"/>
              </a:rPr>
              <a:t>比喻捨本逐末，取捨失當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57525" y="3786188"/>
            <a:ext cx="58324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r>
              <a:rPr lang="zh-TW" altLang="en-US" sz="3200">
                <a:solidFill>
                  <a:srgbClr val="FF0000"/>
                </a:solidFill>
                <a:ea typeface="標楷體" pitchFamily="65" charset="-120"/>
                <a:cs typeface="Arial Unicode MS" pitchFamily="34" charset="-120"/>
              </a:rPr>
              <a:t>比喻日月運行，光陰快速流逝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059113" y="4362450"/>
            <a:ext cx="5832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r>
              <a:rPr lang="zh-TW" altLang="en-US" sz="3200">
                <a:solidFill>
                  <a:srgbClr val="FF0000"/>
                </a:solidFill>
                <a:ea typeface="標楷體" pitchFamily="65" charset="-120"/>
                <a:cs typeface="Arial Unicode MS" pitchFamily="34" charset="-120"/>
              </a:rPr>
              <a:t>有其他的企圖或目的</a:t>
            </a:r>
          </a:p>
        </p:txBody>
      </p:sp>
      <p:pic>
        <p:nvPicPr>
          <p:cNvPr id="346121" name="Picture 9" descr="下一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176963"/>
            <a:ext cx="1295400" cy="34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  <p:bldP spid="4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7" name="內容版面配置區 2"/>
          <p:cNvSpPr txBox="1">
            <a:spLocks/>
          </p:cNvSpPr>
          <p:nvPr/>
        </p:nvSpPr>
        <p:spPr bwMode="auto">
          <a:xfrm>
            <a:off x="-36512" y="850900"/>
            <a:ext cx="9073008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0">
              <a:spcBef>
                <a:spcPct val="10000"/>
              </a:spcBef>
            </a:pPr>
            <a:r>
              <a:rPr lang="zh-TW" altLang="zh-TW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30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z="30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下列句意的說明，何者</a:t>
            </a:r>
            <a:r>
              <a:rPr lang="zh-TW" altLang="en-US" sz="30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不正確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？　</a:t>
            </a:r>
            <a:endParaRPr lang="en-US" altLang="zh-TW" sz="30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>
              <a:spcBef>
                <a:spcPct val="10000"/>
              </a:spcBef>
            </a:pPr>
            <a:r>
              <a:rPr lang="en-US" altLang="zh-TW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Ａ</a:t>
            </a:r>
            <a:r>
              <a:rPr lang="en-US" altLang="zh-TW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「仰不愧於天，俯不怍於人，二樂也。」意謂</a:t>
            </a:r>
          </a:p>
          <a:p>
            <a:pPr eaLnBrk="0">
              <a:spcBef>
                <a:spcPct val="10000"/>
              </a:spcBef>
            </a:pP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　    「反身而誠，樂莫大焉」</a:t>
            </a:r>
            <a:r>
              <a:rPr lang="en-US" altLang="zh-TW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30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>
              <a:spcBef>
                <a:spcPct val="10000"/>
              </a:spcBef>
            </a:pPr>
            <a:r>
              <a:rPr lang="en-US" altLang="zh-TW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Ｂ</a:t>
            </a:r>
            <a:r>
              <a:rPr lang="en-US" altLang="zh-TW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「居天下之廣居，立天下之正位，行天下之大</a:t>
            </a:r>
          </a:p>
          <a:p>
            <a:pPr eaLnBrk="0">
              <a:spcBef>
                <a:spcPct val="10000"/>
              </a:spcBef>
            </a:pP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　    道。」意謂處事須居仁、立禮、行義　</a:t>
            </a:r>
            <a:endParaRPr lang="en-US" altLang="zh-TW" sz="30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>
              <a:spcBef>
                <a:spcPct val="10000"/>
              </a:spcBef>
            </a:pPr>
            <a:r>
              <a:rPr lang="en-US" altLang="zh-TW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Ｃ</a:t>
            </a:r>
            <a:r>
              <a:rPr lang="en-US" altLang="zh-TW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「非所以內交於孺子之父母也，非所以要譽於</a:t>
            </a:r>
          </a:p>
          <a:p>
            <a:pPr eaLnBrk="0">
              <a:spcBef>
                <a:spcPct val="10000"/>
              </a:spcBef>
            </a:pP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　    鄉黨朋友也。」意謂「惻隱之心」與生俱來，</a:t>
            </a:r>
          </a:p>
          <a:p>
            <a:pPr eaLnBrk="0">
              <a:spcBef>
                <a:spcPct val="10000"/>
              </a:spcBef>
            </a:pP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   人皆有之　</a:t>
            </a:r>
            <a:endParaRPr lang="en-US" altLang="zh-TW" sz="30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>
              <a:spcBef>
                <a:spcPct val="10000"/>
              </a:spcBef>
            </a:pPr>
            <a:r>
              <a:rPr lang="en-US" altLang="zh-TW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Ｄ</a:t>
            </a:r>
            <a:r>
              <a:rPr lang="en-US" altLang="zh-TW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「舍其路而弗由，放其心而不知求，哀哉！」</a:t>
            </a:r>
          </a:p>
          <a:p>
            <a:pPr eaLnBrk="0">
              <a:spcBef>
                <a:spcPct val="10000"/>
              </a:spcBef>
            </a:pP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　    意謂放心無所求，才是人生「條條大路通羅馬</a:t>
            </a:r>
          </a:p>
          <a:p>
            <a:pPr eaLnBrk="0">
              <a:spcBef>
                <a:spcPct val="10000"/>
              </a:spcBef>
            </a:pP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   」的關鍵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52438" y="836613"/>
            <a:ext cx="590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r>
              <a:rPr lang="zh-TW" altLang="en-US" sz="3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Arial Unicode MS" pitchFamily="34" charset="-120"/>
              </a:rPr>
              <a:t>Ｄ</a:t>
            </a:r>
            <a:endParaRPr lang="en-US" altLang="zh-TW" sz="3200" b="1">
              <a:solidFill>
                <a:srgbClr val="FF0000"/>
              </a:solidFill>
              <a:latin typeface="標楷體" pitchFamily="65" charset="-120"/>
              <a:ea typeface="標楷體" pitchFamily="65" charset="-120"/>
              <a:cs typeface="Arial Unicode MS" pitchFamily="34" charset="-120"/>
            </a:endParaRPr>
          </a:p>
        </p:txBody>
      </p:sp>
      <p:pic>
        <p:nvPicPr>
          <p:cNvPr id="349189" name="Picture 5" descr="下一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176963"/>
            <a:ext cx="1295400" cy="34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9" name="內容版面配置區 2"/>
          <p:cNvSpPr txBox="1">
            <a:spLocks/>
          </p:cNvSpPr>
          <p:nvPr/>
        </p:nvSpPr>
        <p:spPr bwMode="auto">
          <a:xfrm>
            <a:off x="-108520" y="622300"/>
            <a:ext cx="9073008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0">
              <a:lnSpc>
                <a:spcPct val="120000"/>
              </a:lnSpc>
            </a:pPr>
            <a:r>
              <a:rPr lang="zh-TW" altLang="zh-TW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（</a:t>
            </a:r>
            <a:r>
              <a:rPr lang="en-US" altLang="zh-TW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30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z="30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孟子曰：「君子有三樂，而王天下不與存</a:t>
            </a:r>
          </a:p>
          <a:p>
            <a:pPr eaLnBrk="0">
              <a:lnSpc>
                <a:spcPct val="120000"/>
              </a:lnSpc>
            </a:pP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       焉。父母俱存，兄弟無故，一樂也。仰不</a:t>
            </a:r>
          </a:p>
          <a:p>
            <a:pPr eaLnBrk="0">
              <a:lnSpc>
                <a:spcPct val="120000"/>
              </a:lnSpc>
            </a:pP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       愧於天，俯不怍於人，二樂也。得天下英</a:t>
            </a:r>
          </a:p>
          <a:p>
            <a:pPr eaLnBrk="0">
              <a:lnSpc>
                <a:spcPct val="120000"/>
              </a:lnSpc>
            </a:pP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       才而教育之，三樂也。君子有三樂，而王</a:t>
            </a:r>
          </a:p>
          <a:p>
            <a:pPr eaLnBrk="0">
              <a:lnSpc>
                <a:spcPct val="120000"/>
              </a:lnSpc>
            </a:pP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       天下不與存焉。」其理由下列何者</a:t>
            </a:r>
            <a:r>
              <a:rPr lang="zh-TW" altLang="en-US" sz="30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為非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？</a:t>
            </a:r>
          </a:p>
          <a:p>
            <a:pPr eaLnBrk="0">
              <a:lnSpc>
                <a:spcPct val="120000"/>
              </a:lnSpc>
            </a:pPr>
            <a:r>
              <a:rPr lang="en-US" altLang="zh-TW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Ａ</a:t>
            </a:r>
            <a:r>
              <a:rPr lang="en-US" altLang="zh-TW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作育英才、春風化雨，是極具意義之大樂</a:t>
            </a:r>
          </a:p>
          <a:p>
            <a:pPr eaLnBrk="0">
              <a:lnSpc>
                <a:spcPct val="120000"/>
              </a:lnSpc>
            </a:pPr>
            <a:r>
              <a:rPr lang="en-US" altLang="zh-TW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Ｂ</a:t>
            </a:r>
            <a:r>
              <a:rPr lang="en-US" altLang="zh-TW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父母、兄弟健在康寧，這不是人力勉強得來的</a:t>
            </a:r>
          </a:p>
          <a:p>
            <a:pPr eaLnBrk="0">
              <a:lnSpc>
                <a:spcPct val="120000"/>
              </a:lnSpc>
            </a:pPr>
            <a:r>
              <a:rPr lang="en-US" altLang="zh-TW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Ｃ</a:t>
            </a:r>
            <a:r>
              <a:rPr lang="en-US" altLang="zh-TW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孟子未能實現政治理想，終身未能稱王於天下</a:t>
            </a:r>
          </a:p>
          <a:p>
            <a:pPr eaLnBrk="0">
              <a:lnSpc>
                <a:spcPct val="120000"/>
              </a:lnSpc>
            </a:pPr>
            <a:r>
              <a:rPr lang="en-US" altLang="zh-TW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Ｄ</a:t>
            </a:r>
            <a:r>
              <a:rPr lang="en-US" altLang="zh-TW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能達到「仰不愧於天，俯不怍於人」，必定胸</a:t>
            </a:r>
          </a:p>
          <a:p>
            <a:pPr eaLnBrk="0">
              <a:lnSpc>
                <a:spcPct val="120000"/>
              </a:lnSpc>
            </a:pP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   懷磊落，快意自得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25463" y="617538"/>
            <a:ext cx="590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r>
              <a:rPr kumimoji="0" lang="zh-TW" altLang="en-US" sz="3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Ｃ</a:t>
            </a:r>
            <a:endParaRPr lang="zh-TW" altLang="en-US" sz="3200" b="1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52261" name="Picture 5" descr="下一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176963"/>
            <a:ext cx="1295400" cy="34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孟子</a:t>
            </a:r>
          </a:p>
        </p:txBody>
      </p:sp>
      <p:sp>
        <p:nvSpPr>
          <p:cNvPr id="17412" name="內容版面配置區 5"/>
          <p:cNvSpPr>
            <a:spLocks noGrp="1"/>
          </p:cNvSpPr>
          <p:nvPr>
            <p:ph sz="half" idx="2"/>
          </p:nvPr>
        </p:nvSpPr>
        <p:spPr>
          <a:xfrm>
            <a:off x="144463" y="1323975"/>
            <a:ext cx="8820150" cy="5273675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孟子，名</a:t>
            </a:r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軻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，戰國</a:t>
            </a:r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鄒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（今山東省鄒城市）人。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約生於</a:t>
            </a:r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周烈王四年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B.C)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  卒於</a:t>
            </a:r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周赧王二十六年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B.C)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　年歲。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孟子是</a:t>
            </a:r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魯桓公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的庶長子</a:t>
            </a:r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公子慶父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的後代，</a:t>
            </a:r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公子慶父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之子</a:t>
            </a:r>
            <a:r>
              <a:rPr lang="zh-TW" altLang="en-US" sz="32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公孫敖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另立一族，為</a:t>
            </a:r>
            <a:r>
              <a:rPr lang="zh-TW" altLang="en-US" sz="32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孟孫氏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，或稱</a:t>
            </a:r>
            <a:r>
              <a:rPr lang="zh-TW" altLang="en-US" sz="32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仲孫氏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孟氏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孟子的祖先從魯國遷居到鄒國，於是孟子自此成了鄒國人。</a:t>
            </a:r>
          </a:p>
        </p:txBody>
      </p:sp>
    </p:spTree>
    <p:extLst>
      <p:ext uri="{BB962C8B-B14F-4D97-AF65-F5344CB8AC3E}">
        <p14:creationId xmlns:p14="http://schemas.microsoft.com/office/powerpoint/2010/main" val="153923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7" name="內容版面配置區 2"/>
          <p:cNvSpPr txBox="1">
            <a:spLocks/>
          </p:cNvSpPr>
          <p:nvPr/>
        </p:nvSpPr>
        <p:spPr bwMode="auto">
          <a:xfrm>
            <a:off x="-108520" y="836613"/>
            <a:ext cx="90010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lang="zh-TW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3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z="3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下列哪一副對聯所描述的對象是孟子？　</a:t>
            </a:r>
            <a:endParaRPr lang="en-US" altLang="zh-TW" sz="3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Ａ</a:t>
            </a: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成春秋一書，褒貶嚴斧鉞  ／留洙泗片席</a:t>
            </a:r>
          </a:p>
          <a:p>
            <a:pPr>
              <a:spcBef>
                <a:spcPct val="20000"/>
              </a:spcBef>
            </a:pP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   ，俎  豆以馨香　</a:t>
            </a:r>
            <a:endParaRPr lang="en-US" altLang="zh-TW" sz="3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Ｂ</a:t>
            </a: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兵甲富於胸中，一代功名高宋室／憂樂關</a:t>
            </a:r>
          </a:p>
          <a:p>
            <a:pPr>
              <a:spcBef>
                <a:spcPct val="20000"/>
              </a:spcBef>
            </a:pP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   乎天下，千秋俎豆重蘇臺　</a:t>
            </a:r>
            <a:endParaRPr lang="en-US" altLang="zh-TW" sz="3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Ｃ</a:t>
            </a: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文起八代之衰，道濟天下之溺／匹夫而為</a:t>
            </a:r>
          </a:p>
          <a:p>
            <a:pPr>
              <a:spcBef>
                <a:spcPct val="20000"/>
              </a:spcBef>
            </a:pP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   百世師，一言而為天下法　</a:t>
            </a:r>
            <a:endParaRPr lang="en-US" altLang="zh-TW" sz="3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Ｄ</a:t>
            </a: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千里而來，何必曰利，亦有仁義而已矣／</a:t>
            </a:r>
          </a:p>
          <a:p>
            <a:pPr>
              <a:spcBef>
                <a:spcPct val="20000"/>
              </a:spcBef>
            </a:pP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   百世之下，莫不興起，況於親炙之者乎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81000" y="836613"/>
            <a:ext cx="590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r>
              <a:rPr lang="zh-TW" altLang="en-US" sz="3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Ｄ</a:t>
            </a:r>
          </a:p>
        </p:txBody>
      </p:sp>
      <p:grpSp>
        <p:nvGrpSpPr>
          <p:cNvPr id="354311" name="Group 7"/>
          <p:cNvGrpSpPr>
            <a:grpSpLocks/>
          </p:cNvGrpSpPr>
          <p:nvPr/>
        </p:nvGrpSpPr>
        <p:grpSpPr bwMode="auto">
          <a:xfrm>
            <a:off x="5651500" y="1512888"/>
            <a:ext cx="454025" cy="476250"/>
            <a:chOff x="2699" y="164"/>
            <a:chExt cx="286" cy="300"/>
          </a:xfrm>
        </p:grpSpPr>
        <p:sp>
          <p:nvSpPr>
            <p:cNvPr id="354309" name="Text Box 5"/>
            <p:cNvSpPr txBox="1">
              <a:spLocks noChangeArrowheads="1"/>
            </p:cNvSpPr>
            <p:nvPr/>
          </p:nvSpPr>
          <p:spPr bwMode="auto">
            <a:xfrm>
              <a:off x="2699" y="164"/>
              <a:ext cx="231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200" b="1"/>
                <a:t>ㄩㄝ</a:t>
              </a:r>
            </a:p>
          </p:txBody>
        </p:sp>
        <p:pic>
          <p:nvPicPr>
            <p:cNvPr id="354310" name="Picture 9" descr="黑-四聲-小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5" y="255"/>
              <a:ext cx="15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54316" name="Group 12"/>
          <p:cNvGrpSpPr>
            <a:grpSpLocks/>
          </p:cNvGrpSpPr>
          <p:nvPr/>
        </p:nvGrpSpPr>
        <p:grpSpPr bwMode="auto">
          <a:xfrm>
            <a:off x="2051050" y="2133600"/>
            <a:ext cx="428625" cy="476250"/>
            <a:chOff x="3696" y="210"/>
            <a:chExt cx="270" cy="300"/>
          </a:xfrm>
        </p:grpSpPr>
        <p:sp>
          <p:nvSpPr>
            <p:cNvPr id="354313" name="Text Box 9"/>
            <p:cNvSpPr txBox="1">
              <a:spLocks noChangeArrowheads="1"/>
            </p:cNvSpPr>
            <p:nvPr/>
          </p:nvSpPr>
          <p:spPr bwMode="auto">
            <a:xfrm>
              <a:off x="3696" y="210"/>
              <a:ext cx="231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200" b="1"/>
                <a:t>ㄗㄨ</a:t>
              </a:r>
            </a:p>
          </p:txBody>
        </p:sp>
        <p:pic>
          <p:nvPicPr>
            <p:cNvPr id="354315" name="Picture 11" descr="黑-三聲-小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3" y="300"/>
              <a:ext cx="133" cy="1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54317" name="Picture 13" descr="下一頁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176963"/>
            <a:ext cx="1295400" cy="34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1" name="內容版面配置區 2"/>
          <p:cNvSpPr txBox="1">
            <a:spLocks/>
          </p:cNvSpPr>
          <p:nvPr/>
        </p:nvSpPr>
        <p:spPr bwMode="auto">
          <a:xfrm>
            <a:off x="-36512" y="1449388"/>
            <a:ext cx="8928992" cy="421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0">
              <a:spcBef>
                <a:spcPct val="20000"/>
              </a:spcBef>
            </a:pPr>
            <a:r>
              <a:rPr lang="en-US" altLang="zh-TW" sz="32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Ａ</a:t>
            </a:r>
            <a:r>
              <a:rPr lang="en-US" altLang="zh-TW" sz="3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由「春秋一書」、「褒貶」、「洙泗」可推</a:t>
            </a:r>
          </a:p>
          <a:p>
            <a:pPr eaLnBrk="0">
              <a:spcBef>
                <a:spcPct val="20000"/>
              </a:spcBef>
            </a:pPr>
            <a:r>
              <a:rPr lang="zh-TW" altLang="en-US" sz="3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斷是讚頌孔子。</a:t>
            </a:r>
            <a:endParaRPr lang="en-US" altLang="zh-TW" sz="32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>
              <a:spcBef>
                <a:spcPct val="20000"/>
              </a:spcBef>
            </a:pPr>
            <a:r>
              <a:rPr lang="en-US" altLang="zh-TW" sz="3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(</a:t>
            </a:r>
            <a:r>
              <a:rPr lang="zh-TW" altLang="en-US" sz="3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Ｂ</a:t>
            </a:r>
            <a:r>
              <a:rPr lang="en-US" altLang="zh-TW" sz="3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「兵甲富於胸中，一代功名高宋室」概括了</a:t>
            </a:r>
          </a:p>
          <a:p>
            <a:pPr eaLnBrk="0">
              <a:spcBef>
                <a:spcPct val="20000"/>
              </a:spcBef>
            </a:pPr>
            <a:r>
              <a:rPr lang="zh-TW" altLang="en-US" sz="3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范仲淹的歷史功績，守衛西北邊防時，西夏人稱</a:t>
            </a:r>
          </a:p>
          <a:p>
            <a:pPr eaLnBrk="0">
              <a:spcBef>
                <a:spcPct val="20000"/>
              </a:spcBef>
            </a:pPr>
            <a:r>
              <a:rPr lang="zh-TW" altLang="en-US" sz="3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他為「小范老子」。蘇臺：指蘇州。「憂樂關乎</a:t>
            </a:r>
          </a:p>
          <a:p>
            <a:pPr eaLnBrk="0">
              <a:spcBef>
                <a:spcPct val="20000"/>
              </a:spcBef>
            </a:pPr>
            <a:r>
              <a:rPr lang="zh-TW" altLang="en-US" sz="3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天下，千秋俎豆重蘇臺」，歌頌了他先憂後樂、</a:t>
            </a:r>
          </a:p>
          <a:p>
            <a:pPr eaLnBrk="0">
              <a:spcBef>
                <a:spcPct val="20000"/>
              </a:spcBef>
            </a:pPr>
            <a:r>
              <a:rPr lang="zh-TW" altLang="en-US" sz="3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寬闊博大的胸懷。整聯則是對范仲淹一生的評價</a:t>
            </a:r>
          </a:p>
          <a:p>
            <a:pPr eaLnBrk="0">
              <a:spcBef>
                <a:spcPct val="20000"/>
              </a:spcBef>
            </a:pPr>
            <a:r>
              <a:rPr lang="zh-TW" altLang="en-US" sz="3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和讚美。范文正公祠聯。</a:t>
            </a:r>
          </a:p>
        </p:txBody>
      </p:sp>
      <p:sp>
        <p:nvSpPr>
          <p:cNvPr id="355333" name="Text Box 5"/>
          <p:cNvSpPr txBox="1">
            <a:spLocks noChangeArrowheads="1"/>
          </p:cNvSpPr>
          <p:nvPr/>
        </p:nvSpPr>
        <p:spPr bwMode="auto">
          <a:xfrm>
            <a:off x="217488" y="908050"/>
            <a:ext cx="28082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200" b="1">
                <a:ea typeface="標楷體" pitchFamily="65" charset="-120"/>
              </a:rPr>
              <a:t>解析</a:t>
            </a:r>
            <a:r>
              <a:rPr lang="zh-TW" altLang="en-US" sz="3200">
                <a:ea typeface="標楷體" pitchFamily="65" charset="-120"/>
              </a:rPr>
              <a:t>：</a:t>
            </a:r>
          </a:p>
        </p:txBody>
      </p:sp>
      <p:pic>
        <p:nvPicPr>
          <p:cNvPr id="355334" name="Picture 6" descr="下一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176963"/>
            <a:ext cx="1295400" cy="34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5" name="內容版面配置區 2"/>
          <p:cNvSpPr txBox="1">
            <a:spLocks/>
          </p:cNvSpPr>
          <p:nvPr/>
        </p:nvSpPr>
        <p:spPr bwMode="auto">
          <a:xfrm>
            <a:off x="251520" y="908050"/>
            <a:ext cx="8641655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0">
              <a:spcBef>
                <a:spcPct val="20000"/>
              </a:spcBef>
            </a:pPr>
            <a:r>
              <a:rPr lang="en-US" altLang="zh-TW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Ｃ</a:t>
            </a:r>
            <a:r>
              <a:rPr lang="en-US" altLang="zh-TW" sz="3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由「文」、「八代之衰」、「百世師」可</a:t>
            </a:r>
          </a:p>
          <a:p>
            <a:pPr eaLnBrk="0">
              <a:spcBef>
                <a:spcPct val="20000"/>
              </a:spcBef>
            </a:pPr>
            <a:r>
              <a:rPr lang="zh-TW" altLang="en-US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推斷</a:t>
            </a:r>
            <a:r>
              <a:rPr lang="zh-TW" altLang="en-US" sz="3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為韓愈。潮州韓文公廟碑。</a:t>
            </a:r>
            <a:endParaRPr lang="en-US" altLang="zh-TW" sz="32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>
              <a:spcBef>
                <a:spcPct val="20000"/>
              </a:spcBef>
            </a:pPr>
            <a:r>
              <a:rPr lang="en-US" altLang="zh-TW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Ｄ</a:t>
            </a:r>
            <a:r>
              <a:rPr lang="en-US" altLang="zh-TW" sz="3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「千里而來，何必曰利」典出</a:t>
            </a:r>
            <a:r>
              <a:rPr lang="en-US" altLang="zh-TW" sz="3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孟子</a:t>
            </a:r>
            <a:r>
              <a:rPr lang="en-US" altLang="zh-TW" sz="3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梁</a:t>
            </a:r>
          </a:p>
          <a:p>
            <a:pPr eaLnBrk="0">
              <a:spcBef>
                <a:spcPct val="20000"/>
              </a:spcBef>
            </a:pPr>
            <a:r>
              <a:rPr lang="zh-TW" altLang="en-US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惠</a:t>
            </a:r>
            <a:r>
              <a:rPr lang="zh-TW" altLang="en-US" sz="3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王</a:t>
            </a:r>
            <a:r>
              <a:rPr lang="en-US" altLang="zh-TW" sz="3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上：「王曰：</a:t>
            </a:r>
            <a:r>
              <a:rPr lang="en-US" altLang="zh-TW" sz="3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3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叟，不遠千里而來，亦</a:t>
            </a:r>
          </a:p>
          <a:p>
            <a:pPr eaLnBrk="0">
              <a:spcBef>
                <a:spcPct val="20000"/>
              </a:spcBef>
            </a:pPr>
            <a:r>
              <a:rPr lang="zh-TW" altLang="en-US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將</a:t>
            </a:r>
            <a:r>
              <a:rPr lang="zh-TW" altLang="en-US" sz="3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有以利吾國乎？</a:t>
            </a:r>
            <a:r>
              <a:rPr lang="en-US" altLang="zh-TW" sz="3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3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」</a:t>
            </a:r>
          </a:p>
        </p:txBody>
      </p:sp>
      <p:pic>
        <p:nvPicPr>
          <p:cNvPr id="356358" name="Picture 6" descr="下一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176963"/>
            <a:ext cx="1295400" cy="34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3" name="標題 1"/>
          <p:cNvSpPr txBox="1">
            <a:spLocks/>
          </p:cNvSpPr>
          <p:nvPr/>
        </p:nvSpPr>
        <p:spPr bwMode="auto">
          <a:xfrm>
            <a:off x="827088" y="-26988"/>
            <a:ext cx="7510462" cy="72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/>
            <a:r>
              <a:rPr lang="zh-TW" altLang="zh-TW" sz="4400" b="1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二、進階練習</a:t>
            </a:r>
            <a:endParaRPr lang="zh-TW" altLang="en-US" sz="4400" b="1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58404" name="矩形 2"/>
          <p:cNvSpPr>
            <a:spLocks noChangeArrowheads="1"/>
          </p:cNvSpPr>
          <p:nvPr/>
        </p:nvSpPr>
        <p:spPr bwMode="auto">
          <a:xfrm>
            <a:off x="396875" y="1125538"/>
            <a:ext cx="8712200" cy="359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　　下列各題所述的重點，請判斷其所強調的各是孟子所說心性四端中的哪一項，並從參考選項中選出相對應的代號填入</a:t>
            </a:r>
            <a:r>
              <a:rPr lang="en-US" altLang="zh-TW" sz="3200">
                <a:latin typeface="標楷體" pitchFamily="65" charset="-120"/>
                <a:ea typeface="標楷體" pitchFamily="65" charset="-120"/>
              </a:rPr>
              <a:t>(  )</a:t>
            </a: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中。</a:t>
            </a:r>
          </a:p>
          <a:p>
            <a:pPr>
              <a:lnSpc>
                <a:spcPct val="120000"/>
              </a:lnSpc>
            </a:pPr>
            <a:endParaRPr lang="zh-TW" altLang="en-US" sz="320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參考選項：</a:t>
            </a:r>
            <a:endParaRPr lang="en-US" altLang="zh-TW" sz="320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en-US" altLang="zh-TW" sz="320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甲</a:t>
            </a:r>
            <a:r>
              <a:rPr lang="en-US" altLang="zh-TW" sz="320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惻隱　</a:t>
            </a:r>
            <a:r>
              <a:rPr lang="en-US" altLang="zh-TW" sz="320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乙</a:t>
            </a:r>
            <a:r>
              <a:rPr lang="en-US" altLang="zh-TW" sz="320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羞惡　</a:t>
            </a:r>
            <a:r>
              <a:rPr lang="en-US" altLang="zh-TW" sz="320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丙</a:t>
            </a:r>
            <a:r>
              <a:rPr lang="en-US" altLang="zh-TW" sz="320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辭讓　</a:t>
            </a:r>
            <a:r>
              <a:rPr lang="en-US" altLang="zh-TW" sz="320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丁</a:t>
            </a:r>
            <a:r>
              <a:rPr lang="en-US" altLang="zh-TW" sz="320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是非</a:t>
            </a:r>
          </a:p>
        </p:txBody>
      </p:sp>
      <p:pic>
        <p:nvPicPr>
          <p:cNvPr id="358405" name="Picture 5" descr="下一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176963"/>
            <a:ext cx="1295400" cy="34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35" name="Text Box 11"/>
          <p:cNvSpPr txBox="1">
            <a:spLocks noChangeArrowheads="1"/>
          </p:cNvSpPr>
          <p:nvPr/>
        </p:nvSpPr>
        <p:spPr bwMode="auto">
          <a:xfrm>
            <a:off x="468313" y="115888"/>
            <a:ext cx="7561262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3000" b="1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參考選</a:t>
            </a:r>
            <a:r>
              <a:rPr lang="zh-TW" altLang="en-US" sz="30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項：</a:t>
            </a:r>
            <a:endParaRPr lang="en-US" altLang="zh-TW" sz="300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r>
              <a:rPr lang="en-US" altLang="zh-TW" sz="300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>
                <a:latin typeface="標楷體" pitchFamily="65" charset="-120"/>
                <a:ea typeface="標楷體" pitchFamily="65" charset="-120"/>
              </a:rPr>
              <a:t>甲</a:t>
            </a:r>
            <a:r>
              <a:rPr lang="en-US" altLang="zh-TW" sz="300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>
                <a:latin typeface="標楷體" pitchFamily="65" charset="-120"/>
                <a:ea typeface="標楷體" pitchFamily="65" charset="-120"/>
              </a:rPr>
              <a:t>惻隱　</a:t>
            </a:r>
            <a:r>
              <a:rPr lang="en-US" altLang="zh-TW" sz="300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>
                <a:latin typeface="標楷體" pitchFamily="65" charset="-120"/>
                <a:ea typeface="標楷體" pitchFamily="65" charset="-120"/>
              </a:rPr>
              <a:t>乙</a:t>
            </a:r>
            <a:r>
              <a:rPr lang="en-US" altLang="zh-TW" sz="300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>
                <a:latin typeface="標楷體" pitchFamily="65" charset="-120"/>
                <a:ea typeface="標楷體" pitchFamily="65" charset="-120"/>
              </a:rPr>
              <a:t>羞惡　</a:t>
            </a:r>
            <a:r>
              <a:rPr lang="en-US" altLang="zh-TW" sz="300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>
                <a:latin typeface="標楷體" pitchFamily="65" charset="-120"/>
                <a:ea typeface="標楷體" pitchFamily="65" charset="-120"/>
              </a:rPr>
              <a:t>丙</a:t>
            </a:r>
            <a:r>
              <a:rPr lang="en-US" altLang="zh-TW" sz="300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>
                <a:latin typeface="標楷體" pitchFamily="65" charset="-120"/>
                <a:ea typeface="標楷體" pitchFamily="65" charset="-120"/>
              </a:rPr>
              <a:t>辭讓　</a:t>
            </a:r>
            <a:r>
              <a:rPr lang="en-US" altLang="zh-TW" sz="300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>
                <a:latin typeface="標楷體" pitchFamily="65" charset="-120"/>
                <a:ea typeface="標楷體" pitchFamily="65" charset="-120"/>
              </a:rPr>
              <a:t>丁</a:t>
            </a:r>
            <a:r>
              <a:rPr lang="en-US" altLang="zh-TW" sz="300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>
                <a:latin typeface="標楷體" pitchFamily="65" charset="-120"/>
                <a:ea typeface="標楷體" pitchFamily="65" charset="-120"/>
              </a:rPr>
              <a:t>是非</a:t>
            </a:r>
          </a:p>
        </p:txBody>
      </p:sp>
      <p:sp>
        <p:nvSpPr>
          <p:cNvPr id="359428" name="矩形 2"/>
          <p:cNvSpPr>
            <a:spLocks noChangeArrowheads="1"/>
          </p:cNvSpPr>
          <p:nvPr/>
        </p:nvSpPr>
        <p:spPr bwMode="auto">
          <a:xfrm>
            <a:off x="250825" y="1125538"/>
            <a:ext cx="8569325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婦人陳樹菊用擺攤賺來的小錢，數十年點滴</a:t>
            </a:r>
          </a:p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  省下千萬，捐助需要的人：（     ）之心　</a:t>
            </a:r>
          </a:p>
          <a:p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文天祥以犧牲性命來表現氣節：（      ）</a:t>
            </a:r>
          </a:p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  之心</a:t>
            </a:r>
          </a:p>
          <a:p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得知「八八水災」造成許多鄉民受困，家園</a:t>
            </a:r>
          </a:p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  損毀，主動投入志工行列：（     ）之心</a:t>
            </a:r>
          </a:p>
          <a:p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少數職棒球員為了金錢，爆發集體打假球事</a:t>
            </a:r>
          </a:p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  件，東窗事發仍不具悔意，真是傷透球迷的</a:t>
            </a:r>
          </a:p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  心：球員缺乏（     ）之心</a:t>
            </a:r>
          </a:p>
          <a:p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搭乘捷運、公車時，主動禮讓座位給需要的</a:t>
            </a:r>
          </a:p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  人：（     ）之心</a:t>
            </a:r>
          </a:p>
        </p:txBody>
      </p:sp>
      <p:sp>
        <p:nvSpPr>
          <p:cNvPr id="6" name="文字方塊 5"/>
          <p:cNvSpPr txBox="1">
            <a:spLocks noChangeArrowheads="1"/>
          </p:cNvSpPr>
          <p:nvPr/>
        </p:nvSpPr>
        <p:spPr bwMode="auto">
          <a:xfrm>
            <a:off x="6011863" y="1600200"/>
            <a:ext cx="1008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r>
              <a:rPr lang="en-US" altLang="zh-TW" sz="3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甲</a:t>
            </a:r>
            <a:r>
              <a:rPr lang="en-US" altLang="zh-TW" sz="3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3200" b="1">
              <a:solidFill>
                <a:srgbClr val="FF0000"/>
              </a:solidFill>
            </a:endParaRPr>
          </a:p>
        </p:txBody>
      </p:sp>
      <p:sp>
        <p:nvSpPr>
          <p:cNvPr id="7" name="文字方塊 6"/>
          <p:cNvSpPr txBox="1">
            <a:spLocks noChangeArrowheads="1"/>
          </p:cNvSpPr>
          <p:nvPr/>
        </p:nvSpPr>
        <p:spPr bwMode="auto">
          <a:xfrm>
            <a:off x="6877050" y="2090738"/>
            <a:ext cx="11525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r>
              <a:rPr lang="en-US" altLang="zh-TW" sz="3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乙</a:t>
            </a:r>
            <a:r>
              <a:rPr lang="en-US" altLang="zh-TW" sz="3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 </a:t>
            </a:r>
            <a:endParaRPr lang="en-US" altLang="zh-TW" sz="3200" b="1">
              <a:solidFill>
                <a:srgbClr val="FF0000"/>
              </a:solidFill>
            </a:endParaRPr>
          </a:p>
        </p:txBody>
      </p:sp>
      <p:sp>
        <p:nvSpPr>
          <p:cNvPr id="8" name="文字方塊 7"/>
          <p:cNvSpPr txBox="1">
            <a:spLocks noChangeArrowheads="1"/>
          </p:cNvSpPr>
          <p:nvPr/>
        </p:nvSpPr>
        <p:spPr bwMode="auto">
          <a:xfrm>
            <a:off x="6013450" y="3573463"/>
            <a:ext cx="9350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r>
              <a:rPr lang="en-US" altLang="zh-TW" sz="3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甲</a:t>
            </a:r>
            <a:r>
              <a:rPr lang="en-US" altLang="zh-TW" sz="3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3200" b="1">
              <a:solidFill>
                <a:srgbClr val="FF0000"/>
              </a:solidFill>
            </a:endParaRPr>
          </a:p>
        </p:txBody>
      </p:sp>
      <p:sp>
        <p:nvSpPr>
          <p:cNvPr id="9" name="文字方塊 8"/>
          <p:cNvSpPr txBox="1">
            <a:spLocks noChangeArrowheads="1"/>
          </p:cNvSpPr>
          <p:nvPr/>
        </p:nvSpPr>
        <p:spPr bwMode="auto">
          <a:xfrm>
            <a:off x="3563938" y="5013325"/>
            <a:ext cx="1008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r>
              <a:rPr lang="en-US" altLang="zh-TW" sz="3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丁</a:t>
            </a:r>
            <a:r>
              <a:rPr lang="en-US" altLang="zh-TW" sz="3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3200" b="1">
              <a:solidFill>
                <a:srgbClr val="FF0000"/>
              </a:solidFill>
            </a:endParaRPr>
          </a:p>
        </p:txBody>
      </p:sp>
      <p:sp>
        <p:nvSpPr>
          <p:cNvPr id="10" name="文字方塊 9"/>
          <p:cNvSpPr txBox="1">
            <a:spLocks noChangeArrowheads="1"/>
          </p:cNvSpPr>
          <p:nvPr/>
        </p:nvSpPr>
        <p:spPr bwMode="auto">
          <a:xfrm>
            <a:off x="1979613" y="6021388"/>
            <a:ext cx="10080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r>
              <a:rPr lang="en-US" altLang="zh-TW" sz="3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丙</a:t>
            </a:r>
            <a:r>
              <a:rPr lang="en-US" altLang="zh-TW" sz="3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3200" b="1">
              <a:solidFill>
                <a:srgbClr val="FF0000"/>
              </a:solidFill>
            </a:endParaRPr>
          </a:p>
        </p:txBody>
      </p:sp>
      <p:pic>
        <p:nvPicPr>
          <p:cNvPr id="359437" name="Picture 13" descr="下ICON-回主目錄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150" y="6154738"/>
            <a:ext cx="1376363" cy="36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pPr eaLnBrk="1" hangingPunct="1"/>
            <a:r>
              <a:rPr lang="zh-TW" altLang="en-US" sz="6600" b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六、統測精選</a:t>
            </a:r>
          </a:p>
        </p:txBody>
      </p:sp>
      <p:pic>
        <p:nvPicPr>
          <p:cNvPr id="360453" name="Picture 5" descr="下ICON-回主目錄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150" y="6154738"/>
            <a:ext cx="1376363" cy="36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5" name="內容版面配置區 2"/>
          <p:cNvSpPr txBox="1">
            <a:spLocks/>
          </p:cNvSpPr>
          <p:nvPr/>
        </p:nvSpPr>
        <p:spPr bwMode="auto">
          <a:xfrm>
            <a:off x="57150" y="765175"/>
            <a:ext cx="9086850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0">
              <a:spcBef>
                <a:spcPct val="20000"/>
              </a:spcBef>
            </a:pP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(    )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閱讀下文，推斷最適合填入</a:t>
            </a:r>
            <a:r>
              <a:rPr lang="zh-TW" altLang="en-US" sz="3000" u="sng" dirty="0">
                <a:latin typeface="標楷體" pitchFamily="65" charset="-120"/>
                <a:ea typeface="標楷體" pitchFamily="65" charset="-120"/>
              </a:rPr>
              <a:t>　　　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內的文句</a:t>
            </a:r>
          </a:p>
          <a:p>
            <a:pPr eaLnBrk="0">
              <a:spcBef>
                <a:spcPct val="20000"/>
              </a:spcBef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        為何？</a:t>
            </a:r>
          </a:p>
          <a:p>
            <a:pPr eaLnBrk="0">
              <a:spcBef>
                <a:spcPct val="20000"/>
              </a:spcBef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  　 一個從來不入廚房的人，留學在外，居然</a:t>
            </a:r>
            <a:r>
              <a:rPr kumimoji="0" lang="zh-TW" altLang="en-US" sz="3000" dirty="0">
                <a:latin typeface="標楷體" pitchFamily="65" charset="-120"/>
                <a:ea typeface="標楷體" pitchFamily="65" charset="-120"/>
              </a:rPr>
              <a:t>燒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得</a:t>
            </a:r>
          </a:p>
          <a:p>
            <a:pPr eaLnBrk="0">
              <a:spcBef>
                <a:spcPct val="20000"/>
              </a:spcBef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 一手好菜，因環境逼。一個登山者，跳過一條他平</a:t>
            </a:r>
          </a:p>
          <a:p>
            <a:pPr eaLnBrk="0">
              <a:spcBef>
                <a:spcPct val="20000"/>
              </a:spcBef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 時絕不敢跳的深溝，因為有隻野獸逼。所幸世界上</a:t>
            </a:r>
          </a:p>
          <a:p>
            <a:pPr eaLnBrk="0">
              <a:spcBef>
                <a:spcPct val="20000"/>
              </a:spcBef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 有「逼」這件事，我們才能超越自己，完成超出自</a:t>
            </a:r>
          </a:p>
          <a:p>
            <a:pPr eaLnBrk="0">
              <a:spcBef>
                <a:spcPct val="20000"/>
              </a:spcBef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 己能力的事。於是，你該了解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孟子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那段話的道</a:t>
            </a:r>
          </a:p>
          <a:p>
            <a:pPr eaLnBrk="0">
              <a:spcBef>
                <a:spcPct val="20000"/>
              </a:spcBef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 理了：</a:t>
            </a:r>
            <a:r>
              <a:rPr lang="zh-TW" altLang="en-US" sz="3000" u="sng" dirty="0">
                <a:latin typeface="標楷體" pitchFamily="65" charset="-120"/>
                <a:ea typeface="標楷體" pitchFamily="65" charset="-120"/>
              </a:rPr>
              <a:t>　　       　　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。  （劉墉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逼你成功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 eaLnBrk="0">
              <a:spcBef>
                <a:spcPct val="20000"/>
              </a:spcBef>
            </a:pP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 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Ａ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老吾老，以及人之老；幼吾幼，以及人之幼；</a:t>
            </a:r>
          </a:p>
          <a:p>
            <a:pPr eaLnBrk="0">
              <a:spcBef>
                <a:spcPct val="20000"/>
              </a:spcBef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     天下可運於掌</a:t>
            </a:r>
          </a:p>
        </p:txBody>
      </p:sp>
      <p:pic>
        <p:nvPicPr>
          <p:cNvPr id="361477" name="Picture 5" descr="下一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176963"/>
            <a:ext cx="1295400" cy="34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9" name="內容版面配置區 2"/>
          <p:cNvSpPr txBox="1">
            <a:spLocks/>
          </p:cNvSpPr>
          <p:nvPr/>
        </p:nvSpPr>
        <p:spPr bwMode="auto">
          <a:xfrm>
            <a:off x="250825" y="981075"/>
            <a:ext cx="8677275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0">
              <a:spcBef>
                <a:spcPct val="20000"/>
              </a:spcBef>
            </a:pP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(    )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閱讀下文，推斷最適合填入</a:t>
            </a:r>
            <a:r>
              <a:rPr lang="zh-TW" altLang="en-US" sz="3000" u="sng" dirty="0">
                <a:latin typeface="標楷體" pitchFamily="65" charset="-120"/>
                <a:ea typeface="標楷體" pitchFamily="65" charset="-120"/>
              </a:rPr>
              <a:t>　　　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內的文</a:t>
            </a:r>
          </a:p>
          <a:p>
            <a:pPr eaLnBrk="0">
              <a:spcBef>
                <a:spcPct val="20000"/>
              </a:spcBef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        句為何？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Ｂ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魚，我所欲也；熊掌，亦我所欲也；二者不可</a:t>
            </a:r>
          </a:p>
          <a:p>
            <a:pPr>
              <a:spcBef>
                <a:spcPct val="20000"/>
              </a:spcBef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    得兼，舍魚而取熊掌者也　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Ｃ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惻隱之心，人皆有之；羞惡之心，人皆有之；</a:t>
            </a:r>
          </a:p>
          <a:p>
            <a:pPr>
              <a:spcBef>
                <a:spcPct val="20000"/>
              </a:spcBef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    恭敬之心，人皆有之；是非之心，人皆有之　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Ｄ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故天將降大任於斯人也，必先苦其心志，勞其</a:t>
            </a:r>
          </a:p>
          <a:p>
            <a:pPr>
              <a:spcBef>
                <a:spcPct val="20000"/>
              </a:spcBef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    筋骨，餓其體膚，空乏其身，行拂亂其所為，</a:t>
            </a:r>
          </a:p>
          <a:p>
            <a:pPr>
              <a:spcBef>
                <a:spcPct val="20000"/>
              </a:spcBef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    所以動心忍性，增益其所不能    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統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測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〕</a:t>
            </a:r>
          </a:p>
        </p:txBody>
      </p:sp>
      <p:pic>
        <p:nvPicPr>
          <p:cNvPr id="362502" name="Picture 6" descr="下一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176963"/>
            <a:ext cx="1295400" cy="34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96900" y="9779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zh-TW" altLang="en-US" sz="3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3" name="內容版面配置區 2"/>
          <p:cNvSpPr txBox="1">
            <a:spLocks/>
          </p:cNvSpPr>
          <p:nvPr/>
        </p:nvSpPr>
        <p:spPr bwMode="auto">
          <a:xfrm>
            <a:off x="0" y="620713"/>
            <a:ext cx="9324975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0">
              <a:spcBef>
                <a:spcPct val="5000"/>
              </a:spcBef>
            </a:pPr>
            <a:r>
              <a:rPr lang="en-US" altLang="zh-TW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Ａ</a:t>
            </a:r>
            <a:r>
              <a:rPr lang="en-US" altLang="zh-TW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尊敬自己的父兄，再推廣至尊敬別人的父兄；先慈愛</a:t>
            </a:r>
          </a:p>
          <a:p>
            <a:pPr eaLnBrk="0">
              <a:spcBef>
                <a:spcPct val="5000"/>
              </a:spcBef>
            </a:pPr>
            <a:r>
              <a:rPr lang="zh-TW" altLang="en-US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　　自己的子弟，再擴及到慈愛別人的子弟，能夠將仁德</a:t>
            </a:r>
          </a:p>
          <a:p>
            <a:pPr eaLnBrk="0">
              <a:spcBef>
                <a:spcPct val="5000"/>
              </a:spcBef>
            </a:pPr>
            <a:r>
              <a:rPr lang="zh-TW" altLang="en-US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　　的心運用在施政上，那麼治理天下，就輕而易舉了。</a:t>
            </a:r>
          </a:p>
          <a:p>
            <a:pPr eaLnBrk="0">
              <a:spcBef>
                <a:spcPct val="5000"/>
              </a:spcBef>
            </a:pPr>
            <a:r>
              <a:rPr lang="zh-TW" altLang="en-US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　　</a:t>
            </a:r>
            <a:r>
              <a:rPr lang="zh-TW" altLang="zh-TW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孟子</a:t>
            </a:r>
            <a:r>
              <a:rPr lang="zh-TW" altLang="zh-TW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．</a:t>
            </a:r>
            <a:r>
              <a:rPr lang="zh-TW" altLang="en-US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梁惠王</a:t>
            </a:r>
            <a:r>
              <a:rPr lang="zh-TW" altLang="zh-TW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上。</a:t>
            </a:r>
            <a:endParaRPr lang="en-US" altLang="zh-TW" sz="280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>
              <a:spcBef>
                <a:spcPct val="5000"/>
              </a:spcBef>
            </a:pPr>
            <a:r>
              <a:rPr lang="en-US" altLang="zh-TW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Ｂ</a:t>
            </a:r>
            <a:r>
              <a:rPr lang="en-US" altLang="zh-TW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魚，是我所喜歡的；熊掌，也是我所喜歡的。如果這</a:t>
            </a:r>
          </a:p>
          <a:p>
            <a:pPr eaLnBrk="0">
              <a:spcBef>
                <a:spcPct val="5000"/>
              </a:spcBef>
            </a:pPr>
            <a:r>
              <a:rPr lang="zh-TW" altLang="en-US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　　兩者不能同時兼有，我就捨棄魚而取熊掌。</a:t>
            </a:r>
            <a:r>
              <a:rPr lang="en-US" altLang="zh-TW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孟子</a:t>
            </a:r>
            <a:r>
              <a:rPr lang="en-US" altLang="zh-TW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‧</a:t>
            </a:r>
          </a:p>
          <a:p>
            <a:pPr eaLnBrk="0">
              <a:spcBef>
                <a:spcPct val="5000"/>
              </a:spcBef>
            </a:pPr>
            <a:r>
              <a:rPr lang="zh-TW" altLang="en-US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　　告子</a:t>
            </a:r>
            <a:r>
              <a:rPr lang="en-US" altLang="zh-TW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上。 </a:t>
            </a:r>
          </a:p>
          <a:p>
            <a:pPr eaLnBrk="0">
              <a:spcBef>
                <a:spcPct val="5000"/>
              </a:spcBef>
            </a:pPr>
            <a:r>
              <a:rPr lang="en-US" altLang="zh-TW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Ｄ</a:t>
            </a:r>
            <a:r>
              <a:rPr lang="en-US" altLang="zh-TW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所以上天將要把重大使命降落到某人身上，一定要先</a:t>
            </a:r>
          </a:p>
          <a:p>
            <a:pPr eaLnBrk="0">
              <a:spcBef>
                <a:spcPct val="5000"/>
              </a:spcBef>
            </a:pPr>
            <a:r>
              <a:rPr lang="zh-TW" altLang="en-US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　　使他的意志受到磨鍊，使他的筋骨受到勞累，使他的</a:t>
            </a:r>
          </a:p>
          <a:p>
            <a:pPr eaLnBrk="0">
              <a:spcBef>
                <a:spcPct val="5000"/>
              </a:spcBef>
            </a:pPr>
            <a:r>
              <a:rPr lang="zh-TW" altLang="en-US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　　身體忍飢挨餓，使他備受窮困之苦，做事總是不能順</a:t>
            </a:r>
          </a:p>
          <a:p>
            <a:pPr eaLnBrk="0">
              <a:spcBef>
                <a:spcPct val="5000"/>
              </a:spcBef>
            </a:pPr>
            <a:r>
              <a:rPr lang="zh-TW" altLang="en-US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　　利。這樣便可激勵他的心志，堅忍他的性情，增長他</a:t>
            </a:r>
          </a:p>
          <a:p>
            <a:pPr eaLnBrk="0">
              <a:spcBef>
                <a:spcPct val="5000"/>
              </a:spcBef>
            </a:pPr>
            <a:r>
              <a:rPr lang="zh-TW" altLang="en-US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　　的才能。</a:t>
            </a:r>
            <a:r>
              <a:rPr lang="en-US" altLang="zh-TW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孟子</a:t>
            </a:r>
            <a:r>
              <a:rPr lang="en-US" altLang="zh-TW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告子</a:t>
            </a:r>
            <a:r>
              <a:rPr lang="en-US" altLang="zh-TW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下。</a:t>
            </a:r>
          </a:p>
          <a:p>
            <a:pPr eaLnBrk="0">
              <a:spcBef>
                <a:spcPct val="5000"/>
              </a:spcBef>
            </a:pPr>
            <a:r>
              <a:rPr lang="zh-TW" altLang="zh-TW" sz="3000" b="1">
                <a:latin typeface="標楷體"/>
                <a:ea typeface="標楷體" pitchFamily="65" charset="-120"/>
              </a:rPr>
              <a:t>‧</a:t>
            </a:r>
            <a:r>
              <a:rPr lang="zh-TW" altLang="en-US" sz="3000" b="1">
                <a:ea typeface="標楷體" pitchFamily="65" charset="-120"/>
              </a:rPr>
              <a:t>本題測驗學生閱讀與理解的能力。</a:t>
            </a:r>
            <a:endParaRPr lang="en-US" altLang="zh-TW" sz="3000" b="1">
              <a:ea typeface="標楷體" pitchFamily="65" charset="-120"/>
            </a:endParaRPr>
          </a:p>
        </p:txBody>
      </p:sp>
      <p:sp>
        <p:nvSpPr>
          <p:cNvPr id="363526" name="Text Box 6"/>
          <p:cNvSpPr txBox="1">
            <a:spLocks noChangeArrowheads="1"/>
          </p:cNvSpPr>
          <p:nvPr/>
        </p:nvSpPr>
        <p:spPr bwMode="auto">
          <a:xfrm>
            <a:off x="755650" y="0"/>
            <a:ext cx="2808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200" b="1">
                <a:solidFill>
                  <a:schemeClr val="bg1"/>
                </a:solidFill>
                <a:ea typeface="標楷體" pitchFamily="65" charset="-120"/>
              </a:rPr>
              <a:t>語譯：</a:t>
            </a:r>
          </a:p>
        </p:txBody>
      </p:sp>
      <p:pic>
        <p:nvPicPr>
          <p:cNvPr id="363527" name="Picture 7" descr="下一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176963"/>
            <a:ext cx="1295400" cy="34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1" name="內容版面配置區 2"/>
          <p:cNvSpPr txBox="1">
            <a:spLocks/>
          </p:cNvSpPr>
          <p:nvPr/>
        </p:nvSpPr>
        <p:spPr bwMode="auto">
          <a:xfrm>
            <a:off x="468313" y="836613"/>
            <a:ext cx="847407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(    </a:t>
            </a:r>
            <a:r>
              <a:rPr lang="en-US" altLang="zh-TW" sz="3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).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如果想請先秦諸子就其主張的學說進</a:t>
            </a:r>
          </a:p>
          <a:p>
            <a:pPr>
              <a:spcBef>
                <a:spcPct val="20000"/>
              </a:spcBef>
            </a:pP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     行專題演講，下列哪一個邀請構想</a:t>
            </a:r>
            <a:r>
              <a:rPr lang="zh-TW" altLang="en-US" sz="32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最</a:t>
            </a:r>
          </a:p>
          <a:p>
            <a:pPr>
              <a:spcBef>
                <a:spcPct val="20000"/>
              </a:spcBef>
            </a:pPr>
            <a:r>
              <a:rPr lang="zh-TW" altLang="en-US" sz="32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     不恰當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？　</a:t>
            </a:r>
            <a:endParaRPr lang="en-US" altLang="zh-TW" sz="3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Ａ</a:t>
            </a: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請老子講「柔弱勝剛強」　</a:t>
            </a:r>
            <a:endParaRPr lang="en-US" altLang="zh-TW" sz="3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Ｂ</a:t>
            </a: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請荀子講「良知與敬天」　</a:t>
            </a:r>
            <a:endParaRPr lang="en-US" altLang="zh-TW" sz="3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Ｃ</a:t>
            </a: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請韓非講「領導統御術」</a:t>
            </a:r>
            <a:endParaRPr lang="en-US" altLang="zh-TW" sz="3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Ｄ</a:t>
            </a: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請墨子講「大愛與和平」   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統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測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〕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63600" y="836613"/>
            <a:ext cx="8286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zh-TW" altLang="en-US" sz="3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Ｂ</a:t>
            </a:r>
          </a:p>
        </p:txBody>
      </p:sp>
      <p:pic>
        <p:nvPicPr>
          <p:cNvPr id="365573" name="Picture 5" descr="下一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176963"/>
            <a:ext cx="1295400" cy="34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直排文字版面配置區 5"/>
          <p:cNvSpPr>
            <a:spLocks noGrp="1"/>
          </p:cNvSpPr>
          <p:nvPr>
            <p:ph type="body" orient="vert" idx="1"/>
          </p:nvPr>
        </p:nvSpPr>
        <p:spPr>
          <a:xfrm>
            <a:off x="395536" y="332656"/>
            <a:ext cx="8229600" cy="4525963"/>
          </a:xfrm>
        </p:spPr>
        <p:txBody>
          <a:bodyPr vert="horz"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成長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孟母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三遷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斷杼教子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守信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孟子休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妻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四書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論語、大學、中庸、孟子</a:t>
            </a:r>
            <a:endParaRPr lang="zh-TW" altLang="en-US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10493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5" name="內容版面配置區 2"/>
          <p:cNvSpPr txBox="1">
            <a:spLocks/>
          </p:cNvSpPr>
          <p:nvPr/>
        </p:nvSpPr>
        <p:spPr bwMode="auto">
          <a:xfrm>
            <a:off x="34925" y="1123950"/>
            <a:ext cx="92170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r>
              <a:rPr kumimoji="0"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Ａ</a:t>
            </a:r>
            <a:r>
              <a:rPr kumimoji="0"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老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子是道家代表人物，主張清靜、無為、反</a:t>
            </a:r>
            <a:r>
              <a:rPr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璞歸真、柔弱勝剛強。</a:t>
            </a:r>
            <a:r>
              <a:rPr kumimoji="0"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Ｂ</a:t>
            </a:r>
            <a:r>
              <a:rPr kumimoji="0"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荀子是儒家代表人物，主張</a:t>
            </a:r>
            <a:r>
              <a:rPr lang="en-US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性惡論</a:t>
            </a:r>
            <a:r>
              <a:rPr lang="en-US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，故不言</a:t>
            </a:r>
            <a:r>
              <a:rPr lang="en-US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良知</a:t>
            </a:r>
            <a:r>
              <a:rPr lang="en-US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。反對天命、鬼神迷信，故不言</a:t>
            </a:r>
            <a:r>
              <a:rPr lang="en-US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敬天</a:t>
            </a:r>
            <a:r>
              <a:rPr lang="en-US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。強調化性起偽，要求人通過學習，來改造自己的本性。所以可以請荀子講</a:t>
            </a:r>
            <a:r>
              <a:rPr lang="en-US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教育的主題</a:t>
            </a:r>
            <a:r>
              <a:rPr lang="en-US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r>
              <a:rPr kumimoji="0"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Ｃ</a:t>
            </a:r>
            <a:r>
              <a:rPr kumimoji="0"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韓非是法家代表人物，主張君主應該用法、術、勢結合起來治理國家，所以適合講述</a:t>
            </a:r>
            <a:r>
              <a:rPr lang="en-US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領導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統御術</a:t>
            </a:r>
            <a:r>
              <a:rPr lang="en-US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r>
              <a:rPr kumimoji="0"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Ｄ</a:t>
            </a:r>
            <a:r>
              <a:rPr kumimoji="0"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墨子主張</a:t>
            </a:r>
            <a:r>
              <a:rPr lang="en-US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兼愛</a:t>
            </a:r>
            <a:r>
              <a:rPr lang="en-US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非攻</a:t>
            </a:r>
            <a:r>
              <a:rPr lang="en-US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的思想，與</a:t>
            </a:r>
            <a:r>
              <a:rPr lang="en-US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大愛</a:t>
            </a:r>
            <a:r>
              <a:rPr lang="en-US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和平</a:t>
            </a:r>
            <a:r>
              <a:rPr lang="en-US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有相同的意旨。</a:t>
            </a:r>
          </a:p>
          <a:p>
            <a:pPr>
              <a:spcBef>
                <a:spcPct val="20000"/>
              </a:spcBef>
            </a:pPr>
            <a:r>
              <a:rPr lang="en-US" altLang="zh-TW" sz="3200" b="1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200" b="1">
                <a:latin typeface="標楷體" pitchFamily="65" charset="-120"/>
                <a:ea typeface="標楷體" pitchFamily="65" charset="-120"/>
              </a:rPr>
              <a:t>本題測驗學生國學常識的能力。</a:t>
            </a:r>
          </a:p>
        </p:txBody>
      </p:sp>
      <p:sp>
        <p:nvSpPr>
          <p:cNvPr id="366598" name="Text Box 6"/>
          <p:cNvSpPr txBox="1">
            <a:spLocks noChangeArrowheads="1"/>
          </p:cNvSpPr>
          <p:nvPr/>
        </p:nvSpPr>
        <p:spPr bwMode="auto">
          <a:xfrm>
            <a:off x="34925" y="620713"/>
            <a:ext cx="28082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200" b="1">
                <a:ea typeface="標楷體" pitchFamily="65" charset="-120"/>
              </a:rPr>
              <a:t>解析</a:t>
            </a:r>
            <a:r>
              <a:rPr lang="zh-TW" altLang="en-US" sz="3200">
                <a:ea typeface="標楷體" pitchFamily="65" charset="-120"/>
              </a:rPr>
              <a:t>：</a:t>
            </a:r>
          </a:p>
        </p:txBody>
      </p:sp>
      <p:pic>
        <p:nvPicPr>
          <p:cNvPr id="366599" name="Picture 7" descr="下一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176963"/>
            <a:ext cx="1295400" cy="34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9" name="內容版面配置區 2"/>
          <p:cNvSpPr txBox="1">
            <a:spLocks/>
          </p:cNvSpPr>
          <p:nvPr/>
        </p:nvSpPr>
        <p:spPr bwMode="auto">
          <a:xfrm>
            <a:off x="323850" y="1268413"/>
            <a:ext cx="9072563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(    </a:t>
            </a:r>
            <a:r>
              <a:rPr lang="en-US" altLang="zh-TW" sz="3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).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下列何者是孟子所說的「四端」？　</a:t>
            </a:r>
            <a:endParaRPr lang="en-US" altLang="zh-TW" sz="3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Ａ</a:t>
            </a: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毋意、毋必、毋固、毋我　</a:t>
            </a:r>
            <a:endParaRPr lang="en-US" altLang="zh-TW" sz="3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Ｂ</a:t>
            </a: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志於道、據於德、依於仁、游於藝　</a:t>
            </a:r>
            <a:endParaRPr lang="en-US" altLang="zh-TW" sz="3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Ｃ</a:t>
            </a: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惻隱之心、羞惡之心、辭讓之心、是非之心</a:t>
            </a:r>
          </a:p>
          <a:p>
            <a:pPr>
              <a:spcBef>
                <a:spcPct val="20000"/>
              </a:spcBef>
            </a:pP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Ｄ</a:t>
            </a: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聖之清者、聖之任者、聖之和者、聖之時者	                         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統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測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〕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41363" y="1268413"/>
            <a:ext cx="590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zh-TW" altLang="en-US" sz="3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Ｃ</a:t>
            </a:r>
          </a:p>
        </p:txBody>
      </p:sp>
      <p:pic>
        <p:nvPicPr>
          <p:cNvPr id="367621" name="Picture 5" descr="下一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176963"/>
            <a:ext cx="1295400" cy="34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3" name="內容版面配置區 2"/>
          <p:cNvSpPr txBox="1">
            <a:spLocks/>
          </p:cNvSpPr>
          <p:nvPr/>
        </p:nvSpPr>
        <p:spPr bwMode="auto">
          <a:xfrm>
            <a:off x="107950" y="692150"/>
            <a:ext cx="9361488" cy="531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0">
              <a:spcBef>
                <a:spcPct val="20000"/>
              </a:spcBef>
            </a:pPr>
            <a:r>
              <a:rPr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Ａ</a:t>
            </a:r>
            <a:r>
              <a:rPr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)(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Ｂ</a:t>
            </a:r>
            <a:r>
              <a:rPr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出自</a:t>
            </a:r>
            <a:r>
              <a:rPr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論語</a:t>
            </a:r>
            <a:r>
              <a:rPr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Ｄ</a:t>
            </a:r>
            <a:r>
              <a:rPr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是孟子談論「四聖」。</a:t>
            </a:r>
          </a:p>
          <a:p>
            <a:pPr eaLnBrk="0">
              <a:spcBef>
                <a:spcPct val="20000"/>
              </a:spcBef>
            </a:pPr>
            <a:r>
              <a:rPr lang="zh-TW" altLang="en-US" sz="3000" b="1">
                <a:latin typeface="標楷體" pitchFamily="65" charset="-120"/>
                <a:ea typeface="標楷體" pitchFamily="65" charset="-120"/>
              </a:rPr>
              <a:t> 語譯：</a:t>
            </a:r>
          </a:p>
          <a:p>
            <a:pPr eaLnBrk="0">
              <a:spcBef>
                <a:spcPct val="20000"/>
              </a:spcBef>
            </a:pPr>
            <a:r>
              <a:rPr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Ａ</a:t>
            </a:r>
            <a:r>
              <a:rPr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不憑空揣測，不武斷偏頗，不固執己見，不自私</a:t>
            </a:r>
          </a:p>
          <a:p>
            <a:pPr eaLnBrk="0">
              <a:spcBef>
                <a:spcPct val="20000"/>
              </a:spcBef>
            </a:pP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　　自利。</a:t>
            </a:r>
            <a:r>
              <a:rPr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論語</a:t>
            </a:r>
            <a:r>
              <a:rPr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子罕</a:t>
            </a:r>
            <a:r>
              <a:rPr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>
              <a:spcBef>
                <a:spcPct val="20000"/>
              </a:spcBef>
            </a:pPr>
            <a:r>
              <a:rPr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Ｂ</a:t>
            </a:r>
            <a:r>
              <a:rPr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進德修業的方法，貴在立定志向，衷心嚮往人生</a:t>
            </a:r>
          </a:p>
          <a:p>
            <a:pPr eaLnBrk="0">
              <a:spcBef>
                <a:spcPct val="20000"/>
              </a:spcBef>
            </a:pP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 的正道，堅定據守本心的德性，始終不違仁道的</a:t>
            </a:r>
          </a:p>
          <a:p>
            <a:pPr eaLnBrk="0">
              <a:spcBef>
                <a:spcPct val="20000"/>
              </a:spcBef>
            </a:pP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 情懷，心神優游於藝術的領域。</a:t>
            </a:r>
            <a:r>
              <a:rPr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論語</a:t>
            </a:r>
            <a:r>
              <a:rPr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述而</a:t>
            </a:r>
            <a:r>
              <a:rPr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》</a:t>
            </a:r>
          </a:p>
          <a:p>
            <a:pPr eaLnBrk="0">
              <a:spcBef>
                <a:spcPct val="20000"/>
              </a:spcBef>
            </a:pPr>
            <a:r>
              <a:rPr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Ｄ</a:t>
            </a:r>
            <a:r>
              <a:rPr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伯夷是聖之清者，伊尹是聖之任者，柳下惠是聖</a:t>
            </a:r>
          </a:p>
          <a:p>
            <a:pPr eaLnBrk="0">
              <a:spcBef>
                <a:spcPct val="20000"/>
              </a:spcBef>
            </a:pP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 之和者，孔子是聖之時者。</a:t>
            </a:r>
            <a:r>
              <a:rPr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孟子</a:t>
            </a:r>
            <a:r>
              <a:rPr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萬章</a:t>
            </a:r>
            <a:r>
              <a:rPr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下。</a:t>
            </a:r>
          </a:p>
          <a:p>
            <a:pPr eaLnBrk="0">
              <a:spcBef>
                <a:spcPct val="20000"/>
              </a:spcBef>
            </a:pPr>
            <a:r>
              <a:rPr lang="en-US" altLang="zh-TW" sz="3000" b="1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000" b="1">
                <a:latin typeface="標楷體" pitchFamily="65" charset="-120"/>
                <a:ea typeface="標楷體" pitchFamily="65" charset="-120"/>
              </a:rPr>
              <a:t>本題測驗學生國學常識的能力。</a:t>
            </a:r>
            <a:endParaRPr lang="en-US" altLang="zh-TW" sz="300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68645" name="Text Box 5"/>
          <p:cNvSpPr txBox="1">
            <a:spLocks noChangeArrowheads="1"/>
          </p:cNvSpPr>
          <p:nvPr/>
        </p:nvSpPr>
        <p:spPr bwMode="auto">
          <a:xfrm>
            <a:off x="755650" y="44450"/>
            <a:ext cx="2808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200" b="1">
                <a:solidFill>
                  <a:schemeClr val="bg1"/>
                </a:solidFill>
                <a:ea typeface="標楷體" pitchFamily="65" charset="-120"/>
              </a:rPr>
              <a:t>解析：</a:t>
            </a:r>
          </a:p>
        </p:txBody>
      </p:sp>
      <p:pic>
        <p:nvPicPr>
          <p:cNvPr id="368646" name="Picture 6" descr="下一頁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165850"/>
            <a:ext cx="1295400" cy="34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內容版面配置區 2"/>
          <p:cNvSpPr txBox="1">
            <a:spLocks/>
          </p:cNvSpPr>
          <p:nvPr/>
        </p:nvSpPr>
        <p:spPr bwMode="auto">
          <a:xfrm>
            <a:off x="107950" y="620713"/>
            <a:ext cx="9072563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altLang="zh-TW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(    </a:t>
            </a:r>
            <a:r>
              <a:rPr lang="en-US" altLang="zh-TW" sz="30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).</a:t>
            </a:r>
            <a:r>
              <a:rPr lang="zh-TW" altLang="zh-TW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閱讀下文，其中畫底線處</a:t>
            </a:r>
            <a:r>
              <a:rPr lang="zh-TW" altLang="zh-TW" sz="3000" u="sng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　　　　</a:t>
            </a:r>
            <a:r>
              <a:rPr lang="zh-TW" altLang="zh-TW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依序應填</a:t>
            </a:r>
            <a:endParaRPr lang="zh-TW" altLang="en-US" sz="30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10000"/>
              </a:spcBef>
            </a:pPr>
            <a:r>
              <a:rPr lang="zh-TW" altLang="zh-TW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     入的內容，正確的選項為何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？ 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統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測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〕</a:t>
            </a:r>
            <a:endParaRPr lang="zh-TW" altLang="en-US" sz="30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10000"/>
              </a:spcBef>
            </a:pPr>
            <a:r>
              <a:rPr lang="zh-TW" altLang="zh-TW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　　經、史、子、集是傳統的中國書籍分類法。經部中的</a:t>
            </a:r>
            <a:r>
              <a:rPr lang="zh-TW" altLang="zh-TW" sz="3000" u="sng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　　　</a:t>
            </a:r>
            <a:r>
              <a:rPr lang="zh-TW" altLang="zh-TW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有《大學》、《中庸》兩篇，後由南宋朱熹取出與《論語》、《孟子》組成「四書」。史部中的</a:t>
            </a:r>
            <a:r>
              <a:rPr lang="zh-TW" altLang="zh-TW" sz="3000" u="sng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　　　</a:t>
            </a:r>
            <a:r>
              <a:rPr lang="zh-TW" altLang="zh-TW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是斷代史之祖，屬於紀傳體的著作。子部中的</a:t>
            </a:r>
            <a:r>
              <a:rPr lang="zh-TW" altLang="zh-TW" sz="3000" u="sng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　　　</a:t>
            </a:r>
            <a:r>
              <a:rPr lang="zh-TW" altLang="zh-TW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又稱《道德經》，是道家學派的著作。集部中的</a:t>
            </a:r>
            <a:r>
              <a:rPr lang="zh-TW" altLang="zh-TW" sz="3000" u="sng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　　  </a:t>
            </a:r>
            <a:r>
              <a:rPr lang="zh-TW" altLang="zh-TW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由蕭統與文人共編，是最早的詩文總集。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30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10000"/>
              </a:spcBef>
            </a:pPr>
            <a:r>
              <a:rPr lang="en-US" altLang="zh-TW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Ａ</a:t>
            </a:r>
            <a:r>
              <a:rPr lang="en-US" altLang="zh-TW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詩經</a:t>
            </a:r>
            <a:r>
              <a:rPr lang="zh-TW" altLang="zh-TW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zh-TW" sz="3000" dirty="0">
                <a:ea typeface="標楷體" pitchFamily="65" charset="-120"/>
              </a:rPr>
              <a:t>、</a:t>
            </a:r>
            <a:r>
              <a:rPr lang="zh-TW" altLang="zh-TW" sz="3000" dirty="0">
                <a:solidFill>
                  <a:srgbClr val="000000"/>
                </a:solidFill>
              </a:rPr>
              <a:t>《</a:t>
            </a:r>
            <a:r>
              <a:rPr lang="zh-TW" altLang="zh-TW" sz="3000" dirty="0">
                <a:ea typeface="標楷體" pitchFamily="65" charset="-120"/>
              </a:rPr>
              <a:t>國語</a:t>
            </a:r>
            <a:r>
              <a:rPr lang="zh-TW" altLang="zh-TW" sz="3000" dirty="0">
                <a:solidFill>
                  <a:srgbClr val="000000"/>
                </a:solidFill>
              </a:rPr>
              <a:t>》</a:t>
            </a:r>
            <a:r>
              <a:rPr lang="zh-TW" altLang="zh-TW" sz="3000" dirty="0">
                <a:ea typeface="標楷體" pitchFamily="65" charset="-120"/>
              </a:rPr>
              <a:t>、</a:t>
            </a:r>
            <a:r>
              <a:rPr lang="zh-TW" altLang="zh-TW" sz="3000" dirty="0">
                <a:solidFill>
                  <a:srgbClr val="000000"/>
                </a:solidFill>
              </a:rPr>
              <a:t>《</a:t>
            </a:r>
            <a:r>
              <a:rPr lang="zh-TW" altLang="zh-TW" sz="3000" dirty="0">
                <a:ea typeface="標楷體" pitchFamily="65" charset="-120"/>
              </a:rPr>
              <a:t>莊子</a:t>
            </a:r>
            <a:r>
              <a:rPr lang="zh-TW" altLang="zh-TW" sz="3000" dirty="0">
                <a:solidFill>
                  <a:srgbClr val="000000"/>
                </a:solidFill>
              </a:rPr>
              <a:t>》</a:t>
            </a:r>
            <a:r>
              <a:rPr lang="zh-TW" altLang="zh-TW" sz="3000" dirty="0">
                <a:ea typeface="標楷體" pitchFamily="65" charset="-120"/>
              </a:rPr>
              <a:t>、</a:t>
            </a:r>
            <a:r>
              <a:rPr lang="zh-TW" altLang="zh-TW" sz="3000" dirty="0">
                <a:solidFill>
                  <a:srgbClr val="000000"/>
                </a:solidFill>
              </a:rPr>
              <a:t>《</a:t>
            </a:r>
            <a:r>
              <a:rPr lang="zh-TW" altLang="zh-TW" sz="3000" dirty="0">
                <a:ea typeface="標楷體" pitchFamily="65" charset="-120"/>
              </a:rPr>
              <a:t>世說新語</a:t>
            </a:r>
            <a:r>
              <a:rPr lang="zh-TW" altLang="zh-TW" sz="3000" dirty="0">
                <a:solidFill>
                  <a:srgbClr val="000000"/>
                </a:solidFill>
              </a:rPr>
              <a:t>》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　</a:t>
            </a:r>
            <a:endParaRPr lang="en-US" altLang="zh-TW" sz="30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10000"/>
              </a:spcBef>
            </a:pPr>
            <a:r>
              <a:rPr lang="en-US" altLang="zh-TW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Ｂ</a:t>
            </a:r>
            <a:r>
              <a:rPr lang="en-US" altLang="zh-TW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3000" dirty="0">
                <a:solidFill>
                  <a:srgbClr val="000000"/>
                </a:solidFill>
              </a:rPr>
              <a:t>《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禮記</a:t>
            </a:r>
            <a:r>
              <a:rPr lang="zh-TW" altLang="zh-TW" sz="3000" dirty="0">
                <a:solidFill>
                  <a:srgbClr val="000000"/>
                </a:solidFill>
              </a:rPr>
              <a:t>》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zh-TW" sz="3000" dirty="0">
                <a:solidFill>
                  <a:srgbClr val="000000"/>
                </a:solidFill>
              </a:rPr>
              <a:t>《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漢書</a:t>
            </a:r>
            <a:r>
              <a:rPr lang="zh-TW" altLang="zh-TW" sz="3000" dirty="0">
                <a:solidFill>
                  <a:srgbClr val="000000"/>
                </a:solidFill>
              </a:rPr>
              <a:t>》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zh-TW" sz="3000" dirty="0">
                <a:solidFill>
                  <a:srgbClr val="000000"/>
                </a:solidFill>
              </a:rPr>
              <a:t>《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老子</a:t>
            </a:r>
            <a:r>
              <a:rPr lang="zh-TW" altLang="zh-TW" sz="3000" dirty="0">
                <a:solidFill>
                  <a:srgbClr val="000000"/>
                </a:solidFill>
              </a:rPr>
              <a:t>》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zh-TW" sz="3000" dirty="0">
                <a:solidFill>
                  <a:srgbClr val="000000"/>
                </a:solidFill>
              </a:rPr>
              <a:t>《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昭明文選</a:t>
            </a:r>
            <a:r>
              <a:rPr lang="zh-TW" altLang="zh-TW" sz="3000" dirty="0">
                <a:solidFill>
                  <a:srgbClr val="000000"/>
                </a:solidFill>
              </a:rPr>
              <a:t>》</a:t>
            </a:r>
            <a:endParaRPr lang="zh-TW" altLang="en-US" sz="30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10000"/>
              </a:spcBef>
            </a:pPr>
            <a:r>
              <a:rPr lang="en-US" altLang="zh-TW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Ｃ</a:t>
            </a:r>
            <a:r>
              <a:rPr lang="en-US" altLang="zh-TW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3000" dirty="0">
                <a:solidFill>
                  <a:srgbClr val="000000"/>
                </a:solidFill>
              </a:rPr>
              <a:t>《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尚書</a:t>
            </a:r>
            <a:r>
              <a:rPr lang="zh-TW" altLang="zh-TW" sz="3000" dirty="0">
                <a:solidFill>
                  <a:srgbClr val="000000"/>
                </a:solidFill>
              </a:rPr>
              <a:t>》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zh-TW" sz="3000" dirty="0">
                <a:solidFill>
                  <a:srgbClr val="000000"/>
                </a:solidFill>
              </a:rPr>
              <a:t>《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通鑑</a:t>
            </a:r>
            <a:r>
              <a:rPr lang="zh-TW" altLang="zh-TW" sz="3000" dirty="0">
                <a:solidFill>
                  <a:srgbClr val="000000"/>
                </a:solidFill>
              </a:rPr>
              <a:t>》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zh-TW" sz="3000" dirty="0">
                <a:solidFill>
                  <a:srgbClr val="000000"/>
                </a:solidFill>
              </a:rPr>
              <a:t>《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列子</a:t>
            </a:r>
            <a:r>
              <a:rPr lang="zh-TW" altLang="zh-TW" sz="3000" dirty="0">
                <a:solidFill>
                  <a:srgbClr val="000000"/>
                </a:solidFill>
              </a:rPr>
              <a:t>》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zh-TW" sz="3000" dirty="0">
                <a:solidFill>
                  <a:srgbClr val="000000"/>
                </a:solidFill>
              </a:rPr>
              <a:t>《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樂府詩集</a:t>
            </a:r>
            <a:r>
              <a:rPr lang="zh-TW" altLang="zh-TW" sz="3000" dirty="0">
                <a:solidFill>
                  <a:srgbClr val="000000"/>
                </a:solidFill>
              </a:rPr>
              <a:t>》</a:t>
            </a:r>
            <a:endParaRPr lang="zh-TW" altLang="en-US" sz="30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10000"/>
              </a:spcBef>
            </a:pPr>
            <a:r>
              <a:rPr lang="en-US" altLang="zh-TW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Ｄ</a:t>
            </a:r>
            <a:r>
              <a:rPr lang="en-US" altLang="zh-TW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3000" dirty="0">
                <a:solidFill>
                  <a:srgbClr val="000000"/>
                </a:solidFill>
              </a:rPr>
              <a:t>《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春秋</a:t>
            </a:r>
            <a:r>
              <a:rPr lang="zh-TW" altLang="zh-TW" sz="3000" dirty="0">
                <a:solidFill>
                  <a:srgbClr val="000000"/>
                </a:solidFill>
              </a:rPr>
              <a:t>》</a:t>
            </a:r>
            <a:r>
              <a:rPr lang="zh-TW" altLang="zh-TW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zh-TW" sz="3000" dirty="0">
                <a:solidFill>
                  <a:srgbClr val="000000"/>
                </a:solidFill>
              </a:rPr>
              <a:t>《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史記</a:t>
            </a:r>
            <a:r>
              <a:rPr lang="zh-TW" altLang="zh-TW" sz="3000" dirty="0">
                <a:solidFill>
                  <a:srgbClr val="000000"/>
                </a:solidFill>
              </a:rPr>
              <a:t>》</a:t>
            </a:r>
            <a:r>
              <a:rPr lang="zh-TW" altLang="zh-TW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zh-TW" sz="3000" dirty="0">
                <a:solidFill>
                  <a:srgbClr val="000000"/>
                </a:solidFill>
              </a:rPr>
              <a:t>《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管子</a:t>
            </a:r>
            <a:r>
              <a:rPr lang="zh-TW" altLang="zh-TW" sz="3000" dirty="0">
                <a:solidFill>
                  <a:srgbClr val="000000"/>
                </a:solidFill>
              </a:rPr>
              <a:t>》</a:t>
            </a:r>
            <a:r>
              <a:rPr lang="zh-TW" altLang="zh-TW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zh-TW" sz="3000" dirty="0">
                <a:solidFill>
                  <a:srgbClr val="000000"/>
                </a:solidFill>
              </a:rPr>
              <a:t>《</a:t>
            </a:r>
            <a:r>
              <a:rPr lang="zh-TW" altLang="en-US" sz="3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文心雕龍</a:t>
            </a:r>
            <a:r>
              <a:rPr lang="zh-TW" altLang="zh-TW" sz="3000" dirty="0">
                <a:solidFill>
                  <a:srgbClr val="000000"/>
                </a:solidFill>
              </a:rPr>
              <a:t>》</a:t>
            </a:r>
            <a:endParaRPr lang="en-US" altLang="zh-TW" sz="3000" dirty="0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68313" y="620713"/>
            <a:ext cx="590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zh-TW" altLang="en-US" sz="3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Ｂ</a:t>
            </a:r>
          </a:p>
        </p:txBody>
      </p:sp>
      <p:pic>
        <p:nvPicPr>
          <p:cNvPr id="640004" name="Picture 4" descr="下一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6524625"/>
            <a:ext cx="1295400" cy="34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內容版面配置區 2"/>
          <p:cNvSpPr txBox="1">
            <a:spLocks/>
          </p:cNvSpPr>
          <p:nvPr/>
        </p:nvSpPr>
        <p:spPr bwMode="auto">
          <a:xfrm>
            <a:off x="323850" y="703263"/>
            <a:ext cx="8785225" cy="531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0">
              <a:spcBef>
                <a:spcPct val="20000"/>
              </a:spcBef>
            </a:pPr>
            <a:r>
              <a:rPr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Ｂ</a:t>
            </a:r>
            <a:r>
              <a:rPr lang="en-US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大學</a:t>
            </a:r>
            <a:r>
              <a:rPr lang="zh-TW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禮記</a:t>
            </a:r>
            <a:r>
              <a:rPr lang="zh-TW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第四十二篇。相傳為曾子</a:t>
            </a:r>
          </a:p>
          <a:p>
            <a:pPr eaLnBrk="0">
              <a:spcBef>
                <a:spcPct val="20000"/>
              </a:spcBef>
            </a:pP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所撰，論格物、致知、誠意、正心、修身、齊家、</a:t>
            </a:r>
          </a:p>
          <a:p>
            <a:pPr eaLnBrk="0">
              <a:spcBef>
                <a:spcPct val="20000"/>
              </a:spcBef>
            </a:pP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治國、平天下之道。</a:t>
            </a:r>
            <a:r>
              <a:rPr lang="zh-TW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中庸</a:t>
            </a:r>
            <a:r>
              <a:rPr lang="zh-TW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禮記</a:t>
            </a:r>
            <a:r>
              <a:rPr lang="zh-TW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第三十一</a:t>
            </a:r>
          </a:p>
          <a:p>
            <a:pPr eaLnBrk="0">
              <a:spcBef>
                <a:spcPct val="20000"/>
              </a:spcBef>
            </a:pP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篇。相傳為子思所作，闡述中庸之道／</a:t>
            </a:r>
            <a:r>
              <a:rPr lang="zh-TW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漢書</a:t>
            </a:r>
            <a:r>
              <a:rPr lang="zh-TW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</a:t>
            </a:r>
          </a:p>
          <a:p>
            <a:pPr eaLnBrk="0">
              <a:spcBef>
                <a:spcPct val="20000"/>
              </a:spcBef>
            </a:pP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東漢班固撰。記載西漢的歷史，一百二十卷。為二</a:t>
            </a:r>
          </a:p>
          <a:p>
            <a:pPr eaLnBrk="0">
              <a:spcBef>
                <a:spcPct val="20000"/>
              </a:spcBef>
            </a:pP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十四史之一，亦為中國第一部斷代史／</a:t>
            </a:r>
            <a:r>
              <a:rPr lang="zh-TW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老子</a:t>
            </a:r>
            <a:r>
              <a:rPr lang="zh-TW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</a:t>
            </a:r>
          </a:p>
          <a:p>
            <a:pPr eaLnBrk="0">
              <a:spcBef>
                <a:spcPct val="20000"/>
              </a:spcBef>
            </a:pP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春秋時老聃撰，分上下篇。闡述道、德的意義。亦</a:t>
            </a:r>
          </a:p>
          <a:p>
            <a:pPr eaLnBrk="0">
              <a:spcBef>
                <a:spcPct val="20000"/>
              </a:spcBef>
            </a:pP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稱為</a:t>
            </a:r>
            <a:r>
              <a:rPr lang="zh-TW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道德經</a:t>
            </a:r>
            <a:r>
              <a:rPr lang="zh-TW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道德真經</a:t>
            </a:r>
            <a:r>
              <a:rPr lang="zh-TW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／</a:t>
            </a:r>
            <a:r>
              <a:rPr lang="zh-TW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昭明文選</a:t>
            </a:r>
            <a:r>
              <a:rPr lang="zh-TW" altLang="zh-TW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</a:t>
            </a:r>
          </a:p>
          <a:p>
            <a:pPr eaLnBrk="0">
              <a:spcBef>
                <a:spcPct val="20000"/>
              </a:spcBef>
            </a:pP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南朝梁蕭統編，為中國現存最早的詩文總集。</a:t>
            </a:r>
          </a:p>
          <a:p>
            <a:pPr eaLnBrk="0">
              <a:spcBef>
                <a:spcPct val="20000"/>
              </a:spcBef>
            </a:pPr>
            <a:endParaRPr lang="zh-TW" altLang="en-US" sz="100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>
              <a:spcBef>
                <a:spcPct val="20000"/>
              </a:spcBef>
            </a:pPr>
            <a:r>
              <a:rPr lang="zh-TW" altLang="zh-TW" sz="3000" b="1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000" b="1">
                <a:latin typeface="標楷體" pitchFamily="65" charset="-120"/>
                <a:ea typeface="標楷體" pitchFamily="65" charset="-120"/>
              </a:rPr>
              <a:t>本題測驗學生國學常識的能力。</a:t>
            </a:r>
            <a:endParaRPr lang="en-US" altLang="zh-TW" sz="3000" b="1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41027" name="Text Box 3"/>
          <p:cNvSpPr txBox="1">
            <a:spLocks noChangeArrowheads="1"/>
          </p:cNvSpPr>
          <p:nvPr/>
        </p:nvSpPr>
        <p:spPr bwMode="auto">
          <a:xfrm>
            <a:off x="755650" y="0"/>
            <a:ext cx="2808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200" b="1">
                <a:solidFill>
                  <a:schemeClr val="bg1"/>
                </a:solidFill>
                <a:ea typeface="標楷體" pitchFamily="65" charset="-120"/>
              </a:rPr>
              <a:t>解析：</a:t>
            </a:r>
          </a:p>
        </p:txBody>
      </p:sp>
      <p:pic>
        <p:nvPicPr>
          <p:cNvPr id="641028" name="Picture 4" descr="下一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176963"/>
            <a:ext cx="1295400" cy="34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內容版面配置區 2"/>
          <p:cNvSpPr txBox="1">
            <a:spLocks/>
          </p:cNvSpPr>
          <p:nvPr/>
        </p:nvSpPr>
        <p:spPr bwMode="auto">
          <a:xfrm>
            <a:off x="36513" y="836613"/>
            <a:ext cx="9072562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(    </a:t>
            </a:r>
            <a:r>
              <a:rPr lang="en-US" altLang="zh-TW" sz="3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).</a:t>
            </a:r>
            <a:r>
              <a:rPr lang="zh-TW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古代典籍可分為「經、史、子、集」四</a:t>
            </a:r>
            <a:endParaRPr lang="zh-TW" altLang="en-US" sz="3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r>
              <a:rPr lang="zh-TW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     部。下圖菜單的四字創意菜名，何者的</a:t>
            </a:r>
            <a:endParaRPr lang="zh-TW" altLang="en-US" sz="3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r>
              <a:rPr lang="zh-TW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     原始出處來自「經」部典籍？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3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endParaRPr lang="en-US" altLang="zh-TW" sz="3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endParaRPr lang="en-US" altLang="zh-TW" sz="3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endParaRPr lang="en-US" altLang="zh-TW" sz="3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Ａ</a:t>
            </a:r>
            <a:r>
              <a:rPr lang="en-US" altLang="zh-TW" sz="3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、、</a:t>
            </a:r>
            <a:r>
              <a:rPr lang="zh-TW" altLang="en-US" sz="3200" dirty="0" smtClean="0">
                <a:solidFill>
                  <a:srgbClr val="000000"/>
                </a:solidFill>
              </a:rPr>
              <a:t>、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　　</a:t>
            </a: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Ｂ</a:t>
            </a:r>
            <a:r>
              <a:rPr lang="en-US" altLang="zh-TW" sz="3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solidFill>
                  <a:srgbClr val="000000"/>
                </a:solidFill>
              </a:rPr>
              <a:t>、、、</a:t>
            </a:r>
            <a:r>
              <a:rPr lang="zh-TW" altLang="en-US" sz="3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　</a:t>
            </a:r>
            <a:endParaRPr lang="en-US" altLang="zh-TW" sz="320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r>
              <a:rPr lang="en-US" altLang="zh-TW" sz="3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Ｃ</a:t>
            </a:r>
            <a:r>
              <a:rPr lang="en-US" altLang="zh-TW" sz="3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solidFill>
                  <a:srgbClr val="000000"/>
                </a:solidFill>
              </a:rPr>
              <a:t>、、、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　　</a:t>
            </a: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Ｄ</a:t>
            </a:r>
            <a:r>
              <a:rPr lang="en-US" altLang="zh-TW" sz="3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solidFill>
                  <a:srgbClr val="000000"/>
                </a:solidFill>
              </a:rPr>
              <a:t>、、、</a:t>
            </a:r>
            <a:endParaRPr lang="en-US" altLang="zh-TW" sz="3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　　　　　　　　　　　　　　　　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統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測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〕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54025" y="836613"/>
            <a:ext cx="590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zh-TW" altLang="en-US" sz="3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Ｂ</a:t>
            </a:r>
          </a:p>
        </p:txBody>
      </p:sp>
      <p:pic>
        <p:nvPicPr>
          <p:cNvPr id="635908" name="Picture 4" descr="下一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176963"/>
            <a:ext cx="1295400" cy="34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59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79700"/>
            <a:ext cx="878522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0" name="內容版面配置區 2"/>
          <p:cNvSpPr txBox="1">
            <a:spLocks/>
          </p:cNvSpPr>
          <p:nvPr/>
        </p:nvSpPr>
        <p:spPr bwMode="auto">
          <a:xfrm>
            <a:off x="36513" y="847725"/>
            <a:ext cx="9107487" cy="531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0">
              <a:spcBef>
                <a:spcPct val="20000"/>
              </a:spcBef>
            </a:pPr>
            <a:r>
              <a:rPr lang="en-US" altLang="zh-TW" sz="31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「大同」出自</a:t>
            </a:r>
            <a:r>
              <a:rPr lang="zh-TW" altLang="zh-TW" sz="3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禮記</a:t>
            </a:r>
            <a:r>
              <a:rPr lang="zh-TW" altLang="zh-TW" sz="3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禮運</a:t>
            </a:r>
            <a:r>
              <a:rPr lang="zh-TW" altLang="zh-TW" sz="3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eaLnBrk="0">
              <a:spcBef>
                <a:spcPct val="20000"/>
              </a:spcBef>
            </a:pPr>
            <a:r>
              <a:rPr lang="en-US" altLang="zh-TW" sz="31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「兼愛」出自</a:t>
            </a:r>
            <a:r>
              <a:rPr lang="zh-TW" altLang="zh-TW" sz="3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墨子</a:t>
            </a:r>
            <a:r>
              <a:rPr lang="zh-TW" altLang="zh-TW" sz="3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eaLnBrk="0">
              <a:spcBef>
                <a:spcPct val="20000"/>
              </a:spcBef>
            </a:pPr>
            <a:r>
              <a:rPr lang="en-US" altLang="zh-TW" sz="31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「舉一反三」指列舉一例而能曉喻其他各事。</a:t>
            </a:r>
          </a:p>
          <a:p>
            <a:pPr eaLnBrk="0">
              <a:spcBef>
                <a:spcPct val="20000"/>
              </a:spcBef>
            </a:pPr>
            <a:r>
              <a:rPr lang="zh-TW" altLang="en-US" sz="3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出自</a:t>
            </a:r>
            <a:r>
              <a:rPr lang="zh-TW" altLang="zh-TW" sz="3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論語</a:t>
            </a:r>
            <a:r>
              <a:rPr lang="zh-TW" altLang="zh-TW" sz="3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述而</a:t>
            </a:r>
            <a:r>
              <a:rPr lang="zh-TW" altLang="zh-TW" sz="3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eaLnBrk="0">
              <a:spcBef>
                <a:spcPct val="20000"/>
              </a:spcBef>
            </a:pPr>
            <a:r>
              <a:rPr lang="en-US" altLang="zh-TW" sz="31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「四端」指惻隱、羞惡、辭讓、是非之心，為仁</a:t>
            </a:r>
          </a:p>
          <a:p>
            <a:pPr eaLnBrk="0">
              <a:spcBef>
                <a:spcPct val="20000"/>
              </a:spcBef>
            </a:pPr>
            <a:r>
              <a:rPr lang="zh-TW" altLang="en-US" sz="3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、義、禮、智之端。出自</a:t>
            </a:r>
            <a:r>
              <a:rPr lang="zh-TW" altLang="zh-TW" sz="3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孟子</a:t>
            </a:r>
            <a:r>
              <a:rPr lang="zh-TW" altLang="zh-TW" sz="3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公孫丑</a:t>
            </a:r>
            <a:r>
              <a:rPr lang="zh-TW" altLang="zh-TW" sz="3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上。</a:t>
            </a:r>
          </a:p>
          <a:p>
            <a:pPr eaLnBrk="0">
              <a:spcBef>
                <a:spcPct val="20000"/>
              </a:spcBef>
            </a:pPr>
            <a:r>
              <a:rPr lang="en-US" altLang="zh-TW" sz="31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「逍遙無為」為莊子思想，出自</a:t>
            </a:r>
            <a:r>
              <a:rPr lang="zh-TW" altLang="zh-TW" sz="3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莊子</a:t>
            </a:r>
            <a:r>
              <a:rPr lang="zh-TW" altLang="zh-TW" sz="3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eaLnBrk="0">
              <a:spcBef>
                <a:spcPct val="20000"/>
              </a:spcBef>
            </a:pPr>
            <a:r>
              <a:rPr lang="en-US" altLang="zh-TW" sz="31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「白露為霜」出自</a:t>
            </a:r>
            <a:r>
              <a:rPr lang="zh-TW" altLang="zh-TW" sz="3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詩經</a:t>
            </a:r>
            <a:r>
              <a:rPr lang="zh-TW" altLang="zh-TW" sz="3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秦風</a:t>
            </a:r>
            <a:r>
              <a:rPr lang="zh-TW" altLang="zh-TW" sz="3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蒹葭</a:t>
            </a:r>
            <a:r>
              <a:rPr lang="zh-TW" altLang="zh-TW" sz="3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eaLnBrk="0">
              <a:spcBef>
                <a:spcPct val="20000"/>
              </a:spcBef>
            </a:pPr>
            <a:endParaRPr lang="zh-TW" altLang="en-US" sz="1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>
              <a:spcBef>
                <a:spcPct val="20000"/>
              </a:spcBef>
            </a:pPr>
            <a:endParaRPr lang="zh-TW" altLang="en-US" sz="1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>
              <a:spcBef>
                <a:spcPct val="20000"/>
              </a:spcBef>
            </a:pPr>
            <a:r>
              <a:rPr lang="zh-TW" altLang="zh-TW" sz="3100" b="1" dirty="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100" b="1" dirty="0">
                <a:latin typeface="標楷體" pitchFamily="65" charset="-120"/>
                <a:ea typeface="標楷體" pitchFamily="65" charset="-120"/>
              </a:rPr>
              <a:t>本題測驗學生國學常識的能力。</a:t>
            </a:r>
            <a:endParaRPr lang="en-US" altLang="zh-TW" sz="31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36931" name="Text Box 3"/>
          <p:cNvSpPr txBox="1">
            <a:spLocks noChangeArrowheads="1"/>
          </p:cNvSpPr>
          <p:nvPr/>
        </p:nvSpPr>
        <p:spPr bwMode="auto">
          <a:xfrm>
            <a:off x="827088" y="44450"/>
            <a:ext cx="28082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200" b="1">
                <a:solidFill>
                  <a:schemeClr val="bg1"/>
                </a:solidFill>
                <a:ea typeface="標楷體" pitchFamily="65" charset="-120"/>
              </a:rPr>
              <a:t>解析：</a:t>
            </a:r>
          </a:p>
        </p:txBody>
      </p:sp>
      <p:pic>
        <p:nvPicPr>
          <p:cNvPr id="636934" name="Picture 6" descr="下ICON-回主目錄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150" y="6092825"/>
            <a:ext cx="1376363" cy="369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標題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/>
          <a:lstStyle/>
          <a:p>
            <a:r>
              <a:rPr lang="zh-TW" altLang="en-US" sz="54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孟子師承</a:t>
            </a:r>
            <a:r>
              <a:rPr lang="en-US" altLang="zh-TW" sz="54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54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三種說法</a:t>
            </a:r>
            <a:r>
              <a:rPr lang="en-US" altLang="zh-TW" sz="54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zh-TW" sz="5400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2771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315325" y="6076950"/>
            <a:ext cx="504825" cy="4476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lnTo>
                  <a:pt x="15662" y="14285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 defTabSz="91281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1pPr>
            <a:lvl2pPr marL="742950" indent="-285750" defTabSz="91281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2pPr>
            <a:lvl3pPr marL="1143000" indent="-228600" defTabSz="91281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3pPr>
            <a:lvl4pPr marL="1600200" indent="-228600" defTabSz="91281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4pPr>
            <a:lvl5pPr marL="2057400" indent="-228600" defTabSz="91281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9pPr>
          </a:lstStyle>
          <a:p>
            <a:pPr algn="ctr" eaLnBrk="1" hangingPunct="1"/>
            <a:r>
              <a:rPr lang="en-US" altLang="zh-TW" sz="2800" b="1" dirty="0">
                <a:solidFill>
                  <a:srgbClr val="FFFF00"/>
                </a:solidFill>
                <a:latin typeface="Verdana" pitchFamily="34" charset="0"/>
                <a:ea typeface="新細明體" pitchFamily="18" charset="-120"/>
              </a:rPr>
              <a:t>   </a:t>
            </a:r>
            <a:r>
              <a:rPr lang="zh-TW" altLang="en-US" sz="1200" b="1" dirty="0" smtClean="0">
                <a:solidFill>
                  <a:srgbClr val="FFFF00"/>
                </a:solidFill>
                <a:latin typeface="Verdana" pitchFamily="34" charset="0"/>
                <a:ea typeface="新細明體" pitchFamily="18" charset="-120"/>
                <a:hlinkClick r:id="rId2" action="ppaction://hlinksldjump"/>
              </a:rPr>
              <a:t>回次</a:t>
            </a:r>
            <a:endParaRPr lang="zh-TW" altLang="en-US" sz="1200" b="1" dirty="0">
              <a:solidFill>
                <a:srgbClr val="FFFF00"/>
              </a:solidFill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32772" name="Text Box 5"/>
          <p:cNvSpPr txBox="1">
            <a:spLocks noChangeArrowheads="1"/>
          </p:cNvSpPr>
          <p:nvPr/>
        </p:nvSpPr>
        <p:spPr bwMode="auto">
          <a:xfrm>
            <a:off x="360363" y="1557338"/>
            <a:ext cx="8532812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9pPr>
          </a:lstStyle>
          <a:p>
            <a:pPr eaLnBrk="1" hangingPunct="1"/>
            <a:r>
              <a:rPr kumimoji="0" lang="en-US" altLang="zh-TW" sz="3600" dirty="0" smtClean="0">
                <a:latin typeface="標楷體" pitchFamily="65" charset="-120"/>
                <a:ea typeface="標楷體" pitchFamily="65" charset="-120"/>
                <a:cs typeface="微軟正黑體" pitchFamily="34" charset="-120"/>
              </a:rPr>
              <a:t>.</a:t>
            </a:r>
            <a:r>
              <a:rPr kumimoji="0" lang="zh-TW" altLang="en-US" sz="3600" dirty="0">
                <a:latin typeface="標楷體" pitchFamily="65" charset="-120"/>
                <a:ea typeface="標楷體" pitchFamily="65" charset="-120"/>
                <a:cs typeface="微軟正黑體" pitchFamily="34" charset="-120"/>
              </a:rPr>
              <a:t>受業於</a:t>
            </a:r>
            <a:r>
              <a:rPr kumimoji="0" lang="zh-TW" altLang="en-US" sz="36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微軟正黑體" pitchFamily="34" charset="-120"/>
              </a:rPr>
              <a:t>子思門人</a:t>
            </a:r>
            <a:r>
              <a:rPr kumimoji="0" lang="zh-TW" altLang="en-US" sz="3600" dirty="0">
                <a:latin typeface="標楷體" pitchFamily="65" charset="-120"/>
                <a:ea typeface="標楷體" pitchFamily="65" charset="-120"/>
                <a:cs typeface="微軟正黑體" pitchFamily="34" charset="-120"/>
              </a:rPr>
              <a:t>。</a:t>
            </a:r>
            <a:r>
              <a:rPr kumimoji="0" lang="en-US" altLang="zh-TW" sz="36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  <a:cs typeface="微軟正黑體" pitchFamily="34" charset="-120"/>
              </a:rPr>
              <a:t>(</a:t>
            </a:r>
            <a:r>
              <a:rPr kumimoji="0" lang="zh-TW" altLang="en-US" sz="36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  <a:cs typeface="微軟正黑體" pitchFamily="34" charset="-120"/>
              </a:rPr>
              <a:t>多採此說</a:t>
            </a:r>
            <a:r>
              <a:rPr kumimoji="0" lang="en-US" altLang="zh-TW" sz="36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  <a:cs typeface="微軟正黑體" pitchFamily="34" charset="-120"/>
              </a:rPr>
              <a:t>)</a:t>
            </a:r>
          </a:p>
          <a:p>
            <a:pPr eaLnBrk="1" hangingPunct="1"/>
            <a:endParaRPr kumimoji="0" lang="en-US" altLang="zh-TW" sz="3600" dirty="0">
              <a:solidFill>
                <a:srgbClr val="0070C0"/>
              </a:solidFill>
              <a:latin typeface="標楷體" pitchFamily="65" charset="-120"/>
              <a:ea typeface="標楷體" pitchFamily="65" charset="-120"/>
              <a:cs typeface="微軟正黑體" pitchFamily="34" charset="-120"/>
            </a:endParaRPr>
          </a:p>
          <a:p>
            <a:pPr eaLnBrk="1" hangingPunct="1"/>
            <a:r>
              <a:rPr kumimoji="0" lang="en-US" altLang="zh-TW" sz="3600" dirty="0" smtClean="0">
                <a:latin typeface="標楷體" pitchFamily="65" charset="-120"/>
                <a:ea typeface="標楷體" pitchFamily="65" charset="-120"/>
                <a:cs typeface="微軟正黑體" pitchFamily="34" charset="-120"/>
              </a:rPr>
              <a:t>.</a:t>
            </a:r>
            <a:r>
              <a:rPr kumimoji="0" lang="zh-TW" altLang="en-US" sz="3600" dirty="0">
                <a:latin typeface="標楷體" pitchFamily="65" charset="-120"/>
                <a:ea typeface="標楷體" pitchFamily="65" charset="-120"/>
                <a:cs typeface="微軟正黑體" pitchFamily="34" charset="-120"/>
              </a:rPr>
              <a:t>受業於</a:t>
            </a:r>
            <a:r>
              <a:rPr kumimoji="0" lang="zh-TW" altLang="en-US" sz="36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微軟正黑體" pitchFamily="34" charset="-120"/>
              </a:rPr>
              <a:t>子思</a:t>
            </a:r>
            <a:r>
              <a:rPr kumimoji="0" lang="zh-TW" altLang="en-US" sz="3600" dirty="0">
                <a:latin typeface="標楷體" pitchFamily="65" charset="-120"/>
                <a:ea typeface="標楷體" pitchFamily="65" charset="-120"/>
                <a:cs typeface="微軟正黑體" pitchFamily="34" charset="-120"/>
              </a:rPr>
              <a:t>。</a:t>
            </a:r>
          </a:p>
          <a:p>
            <a:pPr eaLnBrk="1" hangingPunct="1"/>
            <a:endParaRPr kumimoji="0" lang="en-US" altLang="zh-TW" sz="3600" dirty="0">
              <a:latin typeface="標楷體" pitchFamily="65" charset="-120"/>
              <a:ea typeface="標楷體" pitchFamily="65" charset="-120"/>
              <a:cs typeface="微軟正黑體" pitchFamily="34" charset="-120"/>
            </a:endParaRPr>
          </a:p>
          <a:p>
            <a:pPr eaLnBrk="1" hangingPunct="1"/>
            <a:r>
              <a:rPr kumimoji="0" lang="en-US" altLang="zh-TW" sz="3600" dirty="0" smtClean="0">
                <a:latin typeface="標楷體" pitchFamily="65" charset="-120"/>
                <a:ea typeface="標楷體" pitchFamily="65" charset="-120"/>
                <a:cs typeface="微軟正黑體" pitchFamily="34" charset="-120"/>
              </a:rPr>
              <a:t>.</a:t>
            </a:r>
            <a:r>
              <a:rPr kumimoji="0" lang="zh-TW" altLang="en-US" sz="3600" dirty="0">
                <a:latin typeface="標楷體" pitchFamily="65" charset="-120"/>
                <a:ea typeface="標楷體" pitchFamily="65" charset="-120"/>
                <a:cs typeface="微軟正黑體" pitchFamily="34" charset="-120"/>
              </a:rPr>
              <a:t>受業於</a:t>
            </a:r>
            <a:r>
              <a:rPr kumimoji="0" lang="zh-TW" altLang="en-US" sz="36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微軟正黑體" pitchFamily="34" charset="-120"/>
              </a:rPr>
              <a:t>子思的兒子</a:t>
            </a:r>
            <a:r>
              <a:rPr kumimoji="0" lang="zh-TW" altLang="en-US" sz="3600" dirty="0">
                <a:latin typeface="標楷體" pitchFamily="65" charset="-120"/>
                <a:ea typeface="標楷體" pitchFamily="65" charset="-120"/>
                <a:cs typeface="微軟正黑體" pitchFamily="34" charset="-120"/>
              </a:rPr>
              <a:t>。</a:t>
            </a:r>
            <a:endParaRPr kumimoji="0" lang="en-US" altLang="zh-TW" sz="3600" dirty="0">
              <a:latin typeface="標楷體" pitchFamily="65" charset="-120"/>
              <a:ea typeface="標楷體" pitchFamily="65" charset="-120"/>
              <a:cs typeface="微軟正黑體" pitchFamily="34" charset="-120"/>
            </a:endParaRPr>
          </a:p>
          <a:p>
            <a:pPr eaLnBrk="1" hangingPunct="1"/>
            <a:endParaRPr kumimoji="0" lang="en-US" altLang="zh-TW" sz="3600" dirty="0">
              <a:latin typeface="標楷體" pitchFamily="65" charset="-120"/>
              <a:ea typeface="標楷體" pitchFamily="65" charset="-120"/>
              <a:cs typeface="微軟正黑體" pitchFamily="34" charset="-120"/>
            </a:endParaRPr>
          </a:p>
          <a:p>
            <a:pPr eaLnBrk="1" hangingPunct="1"/>
            <a:r>
              <a:rPr kumimoji="0" lang="en-US" altLang="zh-TW" sz="3600" dirty="0">
                <a:latin typeface="標楷體" pitchFamily="65" charset="-120"/>
                <a:ea typeface="標楷體" pitchFamily="65" charset="-120"/>
                <a:cs typeface="微軟正黑體" pitchFamily="34" charset="-120"/>
              </a:rPr>
              <a:t>‧</a:t>
            </a:r>
            <a:r>
              <a:rPr kumimoji="0" lang="zh-TW" altLang="en-US" sz="3600" dirty="0">
                <a:latin typeface="標楷體" pitchFamily="65" charset="-120"/>
                <a:ea typeface="標楷體" pitchFamily="65" charset="-120"/>
                <a:cs typeface="微軟正黑體" pitchFamily="34" charset="-120"/>
              </a:rPr>
              <a:t>子思，名</a:t>
            </a:r>
            <a:r>
              <a:rPr kumimoji="0" lang="zh-TW" altLang="en-US" sz="3600" b="1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  <a:cs typeface="微軟正黑體" pitchFamily="34" charset="-120"/>
              </a:rPr>
              <a:t>伋</a:t>
            </a:r>
            <a:r>
              <a:rPr kumimoji="0" lang="zh-TW" altLang="en-US" sz="3600" dirty="0">
                <a:latin typeface="標楷體" pitchFamily="65" charset="-120"/>
                <a:ea typeface="標楷體" pitchFamily="65" charset="-120"/>
                <a:cs typeface="微軟正黑體" pitchFamily="34" charset="-120"/>
              </a:rPr>
              <a:t>，</a:t>
            </a:r>
            <a:r>
              <a:rPr kumimoji="0" lang="zh-TW" altLang="en-US" sz="3600" b="1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  <a:cs typeface="微軟正黑體" pitchFamily="34" charset="-120"/>
              </a:rPr>
              <a:t>孔子之孫</a:t>
            </a:r>
            <a:r>
              <a:rPr kumimoji="0" lang="zh-TW" altLang="en-US" sz="3600" dirty="0">
                <a:latin typeface="標楷體" pitchFamily="65" charset="-120"/>
                <a:ea typeface="標楷體" pitchFamily="65" charset="-120"/>
                <a:cs typeface="微軟正黑體" pitchFamily="34" charset="-120"/>
              </a:rPr>
              <a:t>，曾任魯穆公</a:t>
            </a:r>
            <a:r>
              <a:rPr kumimoji="0" lang="zh-TW" altLang="en-US" sz="3600" dirty="0" smtClean="0">
                <a:latin typeface="標楷體" pitchFamily="65" charset="-120"/>
                <a:ea typeface="標楷體" pitchFamily="65" charset="-120"/>
                <a:cs typeface="微軟正黑體" pitchFamily="34" charset="-120"/>
              </a:rPr>
              <a:t>之</a:t>
            </a:r>
          </a:p>
          <a:p>
            <a:pPr eaLnBrk="1" hangingPunct="1"/>
            <a:r>
              <a:rPr kumimoji="0" lang="zh-TW" altLang="en-US" sz="3600" dirty="0" smtClean="0">
                <a:latin typeface="標楷體" pitchFamily="65" charset="-120"/>
                <a:ea typeface="標楷體" pitchFamily="65" charset="-120"/>
                <a:cs typeface="微軟正黑體" pitchFamily="34" charset="-120"/>
              </a:rPr>
              <a:t>　師，司馬遷認為</a:t>
            </a:r>
            <a:r>
              <a:rPr kumimoji="0" lang="en-US" altLang="zh-TW" sz="3600" dirty="0" smtClean="0">
                <a:latin typeface="標楷體" pitchFamily="65" charset="-120"/>
                <a:ea typeface="標楷體" pitchFamily="65" charset="-120"/>
                <a:cs typeface="微軟正黑體" pitchFamily="34" charset="-120"/>
              </a:rPr>
              <a:t>《</a:t>
            </a:r>
            <a:r>
              <a:rPr kumimoji="0" lang="zh-TW" altLang="en-US" sz="3600" dirty="0" smtClean="0">
                <a:latin typeface="標楷體" pitchFamily="65" charset="-120"/>
                <a:ea typeface="標楷體" pitchFamily="65" charset="-120"/>
                <a:cs typeface="微軟正黑體" pitchFamily="34" charset="-120"/>
              </a:rPr>
              <a:t>中庸</a:t>
            </a:r>
            <a:r>
              <a:rPr kumimoji="0" lang="en-US" altLang="zh-TW" sz="3600" dirty="0" smtClean="0">
                <a:latin typeface="標楷體" pitchFamily="65" charset="-120"/>
                <a:ea typeface="標楷體" pitchFamily="65" charset="-120"/>
                <a:cs typeface="微軟正黑體" pitchFamily="34" charset="-120"/>
              </a:rPr>
              <a:t>》</a:t>
            </a:r>
            <a:r>
              <a:rPr kumimoji="0" lang="zh-TW" altLang="en-US" sz="3600" dirty="0" smtClean="0">
                <a:latin typeface="標楷體" pitchFamily="65" charset="-120"/>
                <a:ea typeface="標楷體" pitchFamily="65" charset="-120"/>
                <a:cs typeface="微軟正黑體" pitchFamily="34" charset="-120"/>
              </a:rPr>
              <a:t>為子思所作。</a:t>
            </a:r>
            <a:endParaRPr lang="zh-TW" altLang="en-US" sz="3600" dirty="0">
              <a:latin typeface="標楷體" pitchFamily="65" charset="-120"/>
              <a:ea typeface="標楷體" pitchFamily="65" charset="-120"/>
              <a:cs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643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788" y="44624"/>
            <a:ext cx="9123211" cy="6813376"/>
          </a:xfrm>
        </p:spPr>
        <p:txBody>
          <a:bodyPr/>
          <a:lstStyle/>
          <a:p>
            <a:endParaRPr lang="en-US" altLang="zh-TW" sz="2800" dirty="0" smtClean="0">
              <a:solidFill>
                <a:srgbClr val="C00000"/>
              </a:solidFill>
            </a:endParaRPr>
          </a:p>
          <a:p>
            <a:r>
              <a:rPr lang="zh-TW" altLang="en-US" sz="2800" dirty="0" smtClean="0">
                <a:solidFill>
                  <a:srgbClr val="C00000"/>
                </a:solidFill>
              </a:rPr>
              <a:t>孟子思想</a:t>
            </a:r>
            <a:r>
              <a:rPr lang="en-US" altLang="zh-TW" sz="2800" dirty="0" smtClean="0">
                <a:solidFill>
                  <a:srgbClr val="C00000"/>
                </a:solidFill>
              </a:rPr>
              <a:t>--</a:t>
            </a:r>
            <a:r>
              <a:rPr lang="zh-TW" altLang="en-US" sz="2800" dirty="0" smtClean="0">
                <a:solidFill>
                  <a:srgbClr val="C00000"/>
                </a:solidFill>
              </a:rPr>
              <a:t>排斥異端</a:t>
            </a:r>
            <a:endParaRPr lang="en-US" altLang="zh-TW" sz="2800" dirty="0" smtClean="0">
              <a:solidFill>
                <a:srgbClr val="C00000"/>
              </a:solidFill>
            </a:endParaRPr>
          </a:p>
          <a:p>
            <a:endParaRPr lang="en-US" altLang="zh-TW" sz="2800" dirty="0" smtClean="0">
              <a:solidFill>
                <a:srgbClr val="C00000"/>
              </a:solidFill>
            </a:endParaRPr>
          </a:p>
          <a:p>
            <a:endParaRPr lang="en-US" altLang="zh-TW" sz="2800" dirty="0">
              <a:solidFill>
                <a:srgbClr val="C000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2800" dirty="0"/>
              <a:t>道   家</a:t>
            </a:r>
            <a:r>
              <a:rPr lang="en-US" altLang="zh-TW" sz="2800" dirty="0"/>
              <a:t>-</a:t>
            </a:r>
            <a:r>
              <a:rPr lang="zh-TW" altLang="en-US" sz="2800" dirty="0"/>
              <a:t>楊朱  無君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2800" dirty="0" smtClean="0"/>
              <a:t>墨</a:t>
            </a:r>
            <a:r>
              <a:rPr lang="zh-TW" altLang="en-US" sz="2800" dirty="0"/>
              <a:t>　家</a:t>
            </a:r>
            <a:r>
              <a:rPr lang="en-US" altLang="zh-TW" sz="2800" dirty="0"/>
              <a:t>—</a:t>
            </a:r>
            <a:r>
              <a:rPr lang="zh-TW" altLang="en-US" sz="2800" dirty="0" smtClean="0"/>
              <a:t>墨翟  無</a:t>
            </a:r>
            <a:r>
              <a:rPr lang="zh-TW" altLang="en-US" sz="2800" dirty="0"/>
              <a:t>父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2800" dirty="0"/>
              <a:t>縱橫家</a:t>
            </a:r>
            <a:r>
              <a:rPr lang="en-US" altLang="zh-TW" sz="2800" dirty="0"/>
              <a:t>—</a:t>
            </a:r>
            <a:r>
              <a:rPr lang="zh-TW" altLang="en-US" sz="2800" dirty="0" smtClean="0"/>
              <a:t>張儀  妾</a:t>
            </a:r>
            <a:r>
              <a:rPr lang="zh-TW" altLang="en-US" sz="2800" dirty="0"/>
              <a:t>婦之道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2800" dirty="0"/>
              <a:t>農　家</a:t>
            </a:r>
            <a:r>
              <a:rPr lang="en-US" altLang="zh-TW" sz="2800" dirty="0"/>
              <a:t>—</a:t>
            </a:r>
            <a:r>
              <a:rPr lang="zh-TW" altLang="en-US" sz="2800" dirty="0" smtClean="0"/>
              <a:t>許行  南</a:t>
            </a:r>
            <a:r>
              <a:rPr lang="zh-TW" altLang="en-US" sz="2800" dirty="0"/>
              <a:t>蠻</a:t>
            </a:r>
            <a:r>
              <a:rPr lang="zh-TW" altLang="en-US" sz="2800" dirty="0" smtClean="0"/>
              <a:t>鴃舌</a:t>
            </a:r>
            <a:r>
              <a:rPr lang="zh-TW" altLang="en-US" sz="2800" dirty="0"/>
              <a:t>之</a:t>
            </a:r>
            <a:r>
              <a:rPr lang="zh-TW" altLang="en-US" sz="2800" dirty="0" smtClean="0"/>
              <a:t>人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98881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內容版面配置區 2"/>
          <p:cNvSpPr>
            <a:spLocks noGrp="1"/>
          </p:cNvSpPr>
          <p:nvPr>
            <p:ph idx="1"/>
          </p:nvPr>
        </p:nvSpPr>
        <p:spPr>
          <a:xfrm>
            <a:off x="107504" y="0"/>
            <a:ext cx="8785920" cy="6858000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TW" altLang="en-US" sz="2800" dirty="0">
                <a:solidFill>
                  <a:srgbClr val="C00000"/>
                </a:solidFill>
              </a:rPr>
              <a:t>孟子心性</a:t>
            </a:r>
            <a:r>
              <a:rPr lang="zh-TW" altLang="en-US" sz="2800" dirty="0" smtClean="0">
                <a:solidFill>
                  <a:srgbClr val="C00000"/>
                </a:solidFill>
              </a:rPr>
              <a:t>學說</a:t>
            </a:r>
            <a:r>
              <a:rPr lang="en-US" altLang="zh-TW" sz="2800" dirty="0" smtClean="0">
                <a:solidFill>
                  <a:srgbClr val="C00000"/>
                </a:solidFill>
              </a:rPr>
              <a:t>--</a:t>
            </a:r>
            <a:r>
              <a:rPr lang="zh-TW" altLang="en-US" sz="2800" dirty="0" smtClean="0">
                <a:solidFill>
                  <a:srgbClr val="C00000"/>
                </a:solidFill>
              </a:rPr>
              <a:t>主</a:t>
            </a:r>
            <a:r>
              <a:rPr lang="zh-TW" altLang="en-US" sz="2800" dirty="0">
                <a:solidFill>
                  <a:srgbClr val="C00000"/>
                </a:solidFill>
              </a:rPr>
              <a:t>性善</a:t>
            </a:r>
            <a:r>
              <a:rPr lang="en-US" altLang="zh-TW" sz="2800" dirty="0">
                <a:solidFill>
                  <a:srgbClr val="C00000"/>
                </a:solidFill>
              </a:rPr>
              <a:t>‧</a:t>
            </a:r>
            <a:r>
              <a:rPr lang="zh-TW" altLang="en-US" sz="2800" dirty="0">
                <a:solidFill>
                  <a:srgbClr val="C00000"/>
                </a:solidFill>
              </a:rPr>
              <a:t>求</a:t>
            </a:r>
            <a:r>
              <a:rPr lang="zh-TW" altLang="en-US" sz="2800" dirty="0" smtClean="0">
                <a:solidFill>
                  <a:srgbClr val="C00000"/>
                </a:solidFill>
              </a:rPr>
              <a:t>放心</a:t>
            </a:r>
            <a:endParaRPr lang="en-US" altLang="zh-TW" sz="2800" dirty="0" smtClean="0">
              <a:solidFill>
                <a:srgbClr val="C00000"/>
              </a:solidFill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endParaRPr lang="en-US" altLang="zh-TW" sz="280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30000"/>
              </a:lnSpc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仁、義、禮、智，非由外鑠我也，我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固有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之也，弗思耳矣。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告子上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lvl="1">
              <a:lnSpc>
                <a:spcPct val="130000"/>
              </a:lnSpc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人之所不學而能者，其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良能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也；所不慮而知者，其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良知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也。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盡心上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lvl="1">
              <a:lnSpc>
                <a:spcPct val="130000"/>
              </a:lnSpc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人性之善也，猶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水之就下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也；人無有不善，水無有不下。（告子上）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30000"/>
              </a:lnSpc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求則得之，舍則失之，是求有益於得也，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求在我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者也。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 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盡心上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8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016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內容版面配置區 2"/>
          <p:cNvSpPr>
            <a:spLocks noGrp="1"/>
          </p:cNvSpPr>
          <p:nvPr>
            <p:ph idx="1"/>
          </p:nvPr>
        </p:nvSpPr>
        <p:spPr>
          <a:xfrm>
            <a:off x="467544" y="0"/>
            <a:ext cx="8435975" cy="6858000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TW" altLang="en-US" sz="2800" dirty="0">
                <a:solidFill>
                  <a:srgbClr val="C00000"/>
                </a:solidFill>
              </a:rPr>
              <a:t>孟子心性</a:t>
            </a:r>
            <a:r>
              <a:rPr lang="zh-TW" altLang="en-US" sz="2800" dirty="0" smtClean="0">
                <a:solidFill>
                  <a:srgbClr val="C00000"/>
                </a:solidFill>
              </a:rPr>
              <a:t>思想</a:t>
            </a:r>
            <a:r>
              <a:rPr lang="en-US" altLang="zh-TW" sz="2800" dirty="0" smtClean="0">
                <a:solidFill>
                  <a:srgbClr val="C00000"/>
                </a:solidFill>
              </a:rPr>
              <a:t>--</a:t>
            </a:r>
            <a:r>
              <a:rPr lang="zh-TW" altLang="en-US" sz="2800" dirty="0" smtClean="0">
                <a:solidFill>
                  <a:srgbClr val="C00000"/>
                </a:solidFill>
              </a:rPr>
              <a:t>寡欲</a:t>
            </a:r>
            <a:r>
              <a:rPr lang="en-US" altLang="zh-TW" sz="2800" dirty="0">
                <a:solidFill>
                  <a:srgbClr val="C00000"/>
                </a:solidFill>
              </a:rPr>
              <a:t>‧</a:t>
            </a:r>
            <a:r>
              <a:rPr lang="zh-TW" altLang="en-US" sz="2800" dirty="0">
                <a:solidFill>
                  <a:srgbClr val="C00000"/>
                </a:solidFill>
              </a:rPr>
              <a:t>培養</a:t>
            </a:r>
            <a:r>
              <a:rPr lang="zh-TW" altLang="en-US" sz="2800" dirty="0" smtClean="0">
                <a:solidFill>
                  <a:srgbClr val="C00000"/>
                </a:solidFill>
              </a:rPr>
              <a:t>浩然正氣</a:t>
            </a:r>
            <a:endParaRPr lang="en-US" altLang="zh-TW" sz="2800" dirty="0" smtClean="0">
              <a:solidFill>
                <a:srgbClr val="C00000"/>
              </a:solidFill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endParaRPr lang="zh-TW" altLang="en-US" sz="2800" dirty="0">
              <a:solidFill>
                <a:srgbClr val="C00000"/>
              </a:solidFill>
            </a:endParaRPr>
          </a:p>
          <a:p>
            <a:pPr lvl="1">
              <a:lnSpc>
                <a:spcPct val="130000"/>
              </a:lnSpc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ea typeface="標楷體" pitchFamily="65" charset="-120"/>
              </a:rPr>
              <a:t>養心莫善於寡欲。其為人也寡欲，雖有不存焉者寡矣；其為人也多欲，雖有存焉者寡矣。（盡心下）</a:t>
            </a:r>
            <a:endParaRPr lang="en-US" altLang="zh-TW" sz="2800" dirty="0" smtClean="0">
              <a:ea typeface="標楷體" pitchFamily="65" charset="-120"/>
            </a:endParaRPr>
          </a:p>
          <a:p>
            <a:pPr lvl="1">
              <a:lnSpc>
                <a:spcPct val="130000"/>
              </a:lnSpc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ea typeface="標楷體" pitchFamily="65" charset="-120"/>
              </a:rPr>
              <a:t>我善養吾浩然之氣，其為氣也，至大至剛，以直養而無害，則塞於天地之間。其為氣也，配義與道；無是，餒也。是集義所生者，非義襲而取之也；行有不慊於心，則餒矣。（公孫丑上）</a:t>
            </a:r>
          </a:p>
        </p:txBody>
      </p:sp>
    </p:spTree>
    <p:extLst>
      <p:ext uri="{BB962C8B-B14F-4D97-AF65-F5344CB8AC3E}">
        <p14:creationId xmlns:p14="http://schemas.microsoft.com/office/powerpoint/2010/main" val="232774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內容版面配置區 2"/>
          <p:cNvSpPr>
            <a:spLocks noGrp="1"/>
          </p:cNvSpPr>
          <p:nvPr>
            <p:ph idx="1"/>
          </p:nvPr>
        </p:nvSpPr>
        <p:spPr>
          <a:xfrm>
            <a:off x="503238" y="0"/>
            <a:ext cx="8245475" cy="68580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25000"/>
              </a:spcBef>
            </a:pPr>
            <a:r>
              <a:rPr lang="zh-TW" altLang="en-US" sz="2800" dirty="0">
                <a:solidFill>
                  <a:srgbClr val="C00000"/>
                </a:solidFill>
              </a:rPr>
              <a:t>孟子仁政</a:t>
            </a:r>
            <a:r>
              <a:rPr lang="zh-TW" altLang="en-US" sz="2800" dirty="0" smtClean="0">
                <a:solidFill>
                  <a:srgbClr val="C00000"/>
                </a:solidFill>
              </a:rPr>
              <a:t>思想</a:t>
            </a:r>
            <a:r>
              <a:rPr lang="en-US" altLang="zh-TW" sz="2800" dirty="0" smtClean="0">
                <a:solidFill>
                  <a:srgbClr val="C00000"/>
                </a:solidFill>
              </a:rPr>
              <a:t>---</a:t>
            </a:r>
            <a:r>
              <a:rPr lang="zh-TW" altLang="en-US" sz="2800" dirty="0">
                <a:solidFill>
                  <a:srgbClr val="C00000"/>
                </a:solidFill>
              </a:rPr>
              <a:t>民</a:t>
            </a:r>
            <a:r>
              <a:rPr lang="zh-TW" altLang="en-US" sz="2800" dirty="0" smtClean="0">
                <a:solidFill>
                  <a:srgbClr val="C00000"/>
                </a:solidFill>
              </a:rPr>
              <a:t>貴</a:t>
            </a:r>
            <a:r>
              <a:rPr lang="zh-TW" altLang="en-US" sz="2800" dirty="0">
                <a:solidFill>
                  <a:srgbClr val="C00000"/>
                </a:solidFill>
              </a:rPr>
              <a:t>君</a:t>
            </a:r>
            <a:r>
              <a:rPr lang="zh-TW" altLang="en-US" sz="2800" dirty="0" smtClean="0">
                <a:solidFill>
                  <a:srgbClr val="C00000"/>
                </a:solidFill>
              </a:rPr>
              <a:t>輕</a:t>
            </a:r>
            <a:endParaRPr lang="en-US" altLang="zh-TW" sz="2800" dirty="0" smtClean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spcBef>
                <a:spcPct val="25000"/>
              </a:spcBef>
            </a:pPr>
            <a:endParaRPr lang="zh-TW" altLang="en-US" sz="2800" dirty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spcBef>
                <a:spcPct val="25000"/>
              </a:spcBef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ea typeface="標楷體" pitchFamily="65" charset="-120"/>
              </a:rPr>
              <a:t>「人皆有不忍人之心。先王有不忍人之心，斯有不忍人之政矣。以不忍人之心，行不忍人之政，治天下可運之掌上。（公孫丑上）</a:t>
            </a:r>
            <a:endParaRPr lang="en-US" altLang="zh-TW" sz="2800" dirty="0" smtClean="0">
              <a:ea typeface="標楷體" pitchFamily="65" charset="-120"/>
            </a:endParaRPr>
          </a:p>
          <a:p>
            <a:pPr>
              <a:lnSpc>
                <a:spcPct val="110000"/>
              </a:lnSpc>
              <a:spcBef>
                <a:spcPct val="25000"/>
              </a:spcBef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ea typeface="標楷體" pitchFamily="65" charset="-120"/>
              </a:rPr>
              <a:t>民為貴，社稷次之，君為輕。（盡心下）</a:t>
            </a:r>
            <a:endParaRPr lang="en-US" altLang="zh-TW" sz="2800" dirty="0" smtClean="0">
              <a:ea typeface="標楷體" pitchFamily="65" charset="-120"/>
            </a:endParaRPr>
          </a:p>
          <a:p>
            <a:pPr>
              <a:lnSpc>
                <a:spcPct val="110000"/>
              </a:lnSpc>
              <a:spcBef>
                <a:spcPct val="25000"/>
              </a:spcBef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ea typeface="標楷體" pitchFamily="65" charset="-120"/>
              </a:rPr>
              <a:t>樂民之樂者，民亦樂其樂；憂民之憂者，民亦憂其憂。樂以天下，憂以天下，然而不王者，未之有也。（梁惠王下）</a:t>
            </a:r>
            <a:endParaRPr lang="en-US" altLang="zh-TW" sz="2800" dirty="0" smtClean="0">
              <a:ea typeface="標楷體" pitchFamily="65" charset="-120"/>
            </a:endParaRPr>
          </a:p>
          <a:p>
            <a:pPr>
              <a:lnSpc>
                <a:spcPct val="110000"/>
              </a:lnSpc>
              <a:spcBef>
                <a:spcPct val="25000"/>
              </a:spcBef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ea typeface="標楷體" pitchFamily="65" charset="-120"/>
              </a:rPr>
              <a:t>桀、紂之失天下也，失其民也。失其民者，失其心也。得天下有道，得其民，斯得天下矣。得其民有道，得其心，斯得民矣。（離婁上）</a:t>
            </a:r>
          </a:p>
        </p:txBody>
      </p:sp>
    </p:spTree>
    <p:extLst>
      <p:ext uri="{BB962C8B-B14F-4D97-AF65-F5344CB8AC3E}">
        <p14:creationId xmlns:p14="http://schemas.microsoft.com/office/powerpoint/2010/main" val="188084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預設簡報設計">
  <a:themeElements>
    <a:clrScheme name="2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9317</TotalTime>
  <Words>2172</Words>
  <Application>Microsoft Office PowerPoint</Application>
  <PresentationFormat>如螢幕大小 (4:3)</PresentationFormat>
  <Paragraphs>388</Paragraphs>
  <Slides>46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4</vt:i4>
      </vt:variant>
      <vt:variant>
        <vt:lpstr>投影片標題</vt:lpstr>
      </vt:variant>
      <vt:variant>
        <vt:i4>46</vt:i4>
      </vt:variant>
    </vt:vector>
  </HeadingPairs>
  <TitlesOfParts>
    <vt:vector size="50" baseType="lpstr">
      <vt:lpstr>預設簡報設計</vt:lpstr>
      <vt:lpstr>1_預設簡報設計</vt:lpstr>
      <vt:lpstr>15_預設簡報設計</vt:lpstr>
      <vt:lpstr>2_預設簡報設計</vt:lpstr>
      <vt:lpstr>PowerPoint 簡報</vt:lpstr>
      <vt:lpstr>PowerPoint 簡報</vt:lpstr>
      <vt:lpstr>孟子</vt:lpstr>
      <vt:lpstr>PowerPoint 簡報</vt:lpstr>
      <vt:lpstr>孟子師承(三種說法)</vt:lpstr>
      <vt:lpstr>PowerPoint 簡報</vt:lpstr>
      <vt:lpstr>PowerPoint 簡報</vt:lpstr>
      <vt:lpstr>PowerPoint 簡報</vt:lpstr>
      <vt:lpstr>PowerPoint 簡報</vt:lpstr>
      <vt:lpstr>PowerPoint 簡報</vt:lpstr>
      <vt:lpstr>人性</vt:lpstr>
      <vt:lpstr>政治</vt:lpstr>
      <vt:lpstr>品格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六、統測精選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E03005</dc:creator>
  <cp:lastModifiedBy>107-1802</cp:lastModifiedBy>
  <cp:revision>1237</cp:revision>
  <cp:lastPrinted>2013-03-06T06:46:24Z</cp:lastPrinted>
  <dcterms:created xsi:type="dcterms:W3CDTF">2013-01-08T02:53:40Z</dcterms:created>
  <dcterms:modified xsi:type="dcterms:W3CDTF">2020-01-02T00:44:11Z</dcterms:modified>
</cp:coreProperties>
</file>