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25" r:id="rId2"/>
    <p:sldMasterId id="2147483798" r:id="rId3"/>
  </p:sldMasterIdLst>
  <p:notesMasterIdLst>
    <p:notesMasterId r:id="rId159"/>
  </p:notesMasterIdLst>
  <p:handoutMasterIdLst>
    <p:handoutMasterId r:id="rId160"/>
  </p:handoutMasterIdLst>
  <p:sldIdLst>
    <p:sldId id="326" r:id="rId4"/>
    <p:sldId id="1282" r:id="rId5"/>
    <p:sldId id="1280" r:id="rId6"/>
    <p:sldId id="1281" r:id="rId7"/>
    <p:sldId id="1257" r:id="rId8"/>
    <p:sldId id="1258" r:id="rId9"/>
    <p:sldId id="1259" r:id="rId10"/>
    <p:sldId id="1260" r:id="rId11"/>
    <p:sldId id="1261" r:id="rId12"/>
    <p:sldId id="1262" r:id="rId13"/>
    <p:sldId id="591" r:id="rId14"/>
    <p:sldId id="592" r:id="rId15"/>
    <p:sldId id="604" r:id="rId16"/>
    <p:sldId id="605" r:id="rId17"/>
    <p:sldId id="999" r:id="rId18"/>
    <p:sldId id="1000" r:id="rId19"/>
    <p:sldId id="1001" r:id="rId20"/>
    <p:sldId id="1002" r:id="rId21"/>
    <p:sldId id="1003" r:id="rId22"/>
    <p:sldId id="1004" r:id="rId23"/>
    <p:sldId id="1005" r:id="rId24"/>
    <p:sldId id="1006" r:id="rId25"/>
    <p:sldId id="1284" r:id="rId26"/>
    <p:sldId id="1286" r:id="rId27"/>
    <p:sldId id="1288" r:id="rId28"/>
    <p:sldId id="1290" r:id="rId29"/>
    <p:sldId id="1007" r:id="rId30"/>
    <p:sldId id="1008" r:id="rId31"/>
    <p:sldId id="1009" r:id="rId32"/>
    <p:sldId id="1010" r:id="rId33"/>
    <p:sldId id="1011" r:id="rId34"/>
    <p:sldId id="1012" r:id="rId35"/>
    <p:sldId id="1013" r:id="rId36"/>
    <p:sldId id="1180" r:id="rId37"/>
    <p:sldId id="593" r:id="rId38"/>
    <p:sldId id="615" r:id="rId39"/>
    <p:sldId id="1183" r:id="rId40"/>
    <p:sldId id="1014" r:id="rId41"/>
    <p:sldId id="1022" r:id="rId42"/>
    <p:sldId id="1038" r:id="rId43"/>
    <p:sldId id="1039" r:id="rId44"/>
    <p:sldId id="1040" r:id="rId45"/>
    <p:sldId id="1041" r:id="rId46"/>
    <p:sldId id="1023" r:id="rId47"/>
    <p:sldId id="1024" r:id="rId48"/>
    <p:sldId id="1025" r:id="rId49"/>
    <p:sldId id="1026" r:id="rId50"/>
    <p:sldId id="1027" r:id="rId51"/>
    <p:sldId id="1028" r:id="rId52"/>
    <p:sldId id="1029" r:id="rId53"/>
    <p:sldId id="798" r:id="rId54"/>
    <p:sldId id="1019" r:id="rId55"/>
    <p:sldId id="1020" r:id="rId56"/>
    <p:sldId id="1021" r:id="rId57"/>
    <p:sldId id="1253" r:id="rId58"/>
    <p:sldId id="1252" r:id="rId59"/>
    <p:sldId id="1254" r:id="rId60"/>
    <p:sldId id="1016" r:id="rId61"/>
    <p:sldId id="1017" r:id="rId62"/>
    <p:sldId id="1018" r:id="rId63"/>
    <p:sldId id="1263" r:id="rId64"/>
    <p:sldId id="1264" r:id="rId65"/>
    <p:sldId id="1265" r:id="rId66"/>
    <p:sldId id="1266" r:id="rId67"/>
    <p:sldId id="1267" r:id="rId68"/>
    <p:sldId id="1268" r:id="rId69"/>
    <p:sldId id="1269" r:id="rId70"/>
    <p:sldId id="1270" r:id="rId71"/>
    <p:sldId id="1271" r:id="rId72"/>
    <p:sldId id="1272" r:id="rId73"/>
    <p:sldId id="1273" r:id="rId74"/>
    <p:sldId id="1274" r:id="rId75"/>
    <p:sldId id="1275" r:id="rId76"/>
    <p:sldId id="1276" r:id="rId77"/>
    <p:sldId id="1277" r:id="rId78"/>
    <p:sldId id="1278" r:id="rId79"/>
    <p:sldId id="1279" r:id="rId80"/>
    <p:sldId id="1211" r:id="rId81"/>
    <p:sldId id="1212" r:id="rId82"/>
    <p:sldId id="1213" r:id="rId83"/>
    <p:sldId id="1214" r:id="rId84"/>
    <p:sldId id="1215" r:id="rId85"/>
    <p:sldId id="1216" r:id="rId86"/>
    <p:sldId id="1217" r:id="rId87"/>
    <p:sldId id="1218" r:id="rId88"/>
    <p:sldId id="1219" r:id="rId89"/>
    <p:sldId id="1220" r:id="rId90"/>
    <p:sldId id="1221" r:id="rId91"/>
    <p:sldId id="1222" r:id="rId92"/>
    <p:sldId id="1227" r:id="rId93"/>
    <p:sldId id="1223" r:id="rId94"/>
    <p:sldId id="1224" r:id="rId95"/>
    <p:sldId id="1251" r:id="rId96"/>
    <p:sldId id="1225" r:id="rId97"/>
    <p:sldId id="1228" r:id="rId98"/>
    <p:sldId id="1226" r:id="rId99"/>
    <p:sldId id="596" r:id="rId100"/>
    <p:sldId id="919" r:id="rId101"/>
    <p:sldId id="1121" r:id="rId102"/>
    <p:sldId id="1122" r:id="rId103"/>
    <p:sldId id="1184" r:id="rId104"/>
    <p:sldId id="706" r:id="rId105"/>
    <p:sldId id="597" r:id="rId106"/>
    <p:sldId id="924" r:id="rId107"/>
    <p:sldId id="1123" r:id="rId108"/>
    <p:sldId id="923" r:id="rId109"/>
    <p:sldId id="1124" r:id="rId110"/>
    <p:sldId id="598" r:id="rId111"/>
    <p:sldId id="1125" r:id="rId112"/>
    <p:sldId id="1126" r:id="rId113"/>
    <p:sldId id="1127" r:id="rId114"/>
    <p:sldId id="1128" r:id="rId115"/>
    <p:sldId id="1129" r:id="rId116"/>
    <p:sldId id="1130" r:id="rId117"/>
    <p:sldId id="1131" r:id="rId118"/>
    <p:sldId id="1132" r:id="rId119"/>
    <p:sldId id="1133" r:id="rId120"/>
    <p:sldId id="1134" r:id="rId121"/>
    <p:sldId id="1135" r:id="rId122"/>
    <p:sldId id="1136" r:id="rId123"/>
    <p:sldId id="1137" r:id="rId124"/>
    <p:sldId id="1138" r:id="rId125"/>
    <p:sldId id="1141" r:id="rId126"/>
    <p:sldId id="1142" r:id="rId127"/>
    <p:sldId id="1143" r:id="rId128"/>
    <p:sldId id="1144" r:id="rId129"/>
    <p:sldId id="1145" r:id="rId130"/>
    <p:sldId id="1146" r:id="rId131"/>
    <p:sldId id="599" r:id="rId132"/>
    <p:sldId id="1147" r:id="rId133"/>
    <p:sldId id="1148" r:id="rId134"/>
    <p:sldId id="1149" r:id="rId135"/>
    <p:sldId id="1150" r:id="rId136"/>
    <p:sldId id="1151" r:id="rId137"/>
    <p:sldId id="1255" r:id="rId138"/>
    <p:sldId id="1256" r:id="rId139"/>
    <p:sldId id="600" r:id="rId140"/>
    <p:sldId id="1152" r:id="rId141"/>
    <p:sldId id="1153" r:id="rId142"/>
    <p:sldId id="1154" r:id="rId143"/>
    <p:sldId id="1155" r:id="rId144"/>
    <p:sldId id="1156" r:id="rId145"/>
    <p:sldId id="1157" r:id="rId146"/>
    <p:sldId id="1158" r:id="rId147"/>
    <p:sldId id="1179" r:id="rId148"/>
    <p:sldId id="1159" r:id="rId149"/>
    <p:sldId id="1160" r:id="rId150"/>
    <p:sldId id="1165" r:id="rId151"/>
    <p:sldId id="1161" r:id="rId152"/>
    <p:sldId id="1162" r:id="rId153"/>
    <p:sldId id="1163" r:id="rId154"/>
    <p:sldId id="1164" r:id="rId155"/>
    <p:sldId id="1166" r:id="rId156"/>
    <p:sldId id="601" r:id="rId157"/>
    <p:sldId id="401" r:id="rId158"/>
  </p:sldIdLst>
  <p:sldSz cx="9144000" cy="6858000" type="screen4x3"/>
  <p:notesSz cx="6735763" cy="9866313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3200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3200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3200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3200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FFCC"/>
    <a:srgbClr val="FFFF99"/>
    <a:srgbClr val="009900"/>
    <a:srgbClr val="008000"/>
    <a:srgbClr val="339933"/>
    <a:srgbClr val="0066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5" autoAdjust="0"/>
    <p:restoredTop sz="86457" autoAdjust="0"/>
  </p:normalViewPr>
  <p:slideViewPr>
    <p:cSldViewPr>
      <p:cViewPr>
        <p:scale>
          <a:sx n="50" d="100"/>
          <a:sy n="50" d="100"/>
        </p:scale>
        <p:origin x="-1456" y="-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9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276"/>
    </p:cViewPr>
  </p:sorterViewPr>
  <p:notesViewPr>
    <p:cSldViewPr>
      <p:cViewPr varScale="1">
        <p:scale>
          <a:sx n="72" d="100"/>
          <a:sy n="72" d="100"/>
        </p:scale>
        <p:origin x="-2316" y="-96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4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63" Type="http://schemas.openxmlformats.org/officeDocument/2006/relationships/slide" Target="slides/slide60.xml"/><Relationship Id="rId84" Type="http://schemas.openxmlformats.org/officeDocument/2006/relationships/slide" Target="slides/slide81.xml"/><Relationship Id="rId138" Type="http://schemas.openxmlformats.org/officeDocument/2006/relationships/slide" Target="slides/slide135.xml"/><Relationship Id="rId159" Type="http://schemas.openxmlformats.org/officeDocument/2006/relationships/notesMaster" Target="notesMasters/notesMaster1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53" Type="http://schemas.openxmlformats.org/officeDocument/2006/relationships/slide" Target="slides/slide50.xml"/><Relationship Id="rId74" Type="http://schemas.openxmlformats.org/officeDocument/2006/relationships/slide" Target="slides/slide71.xml"/><Relationship Id="rId128" Type="http://schemas.openxmlformats.org/officeDocument/2006/relationships/slide" Target="slides/slide125.xml"/><Relationship Id="rId149" Type="http://schemas.openxmlformats.org/officeDocument/2006/relationships/slide" Target="slides/slide146.xml"/><Relationship Id="rId5" Type="http://schemas.openxmlformats.org/officeDocument/2006/relationships/slide" Target="slides/slide2.xml"/><Relationship Id="rId95" Type="http://schemas.openxmlformats.org/officeDocument/2006/relationships/slide" Target="slides/slide92.xml"/><Relationship Id="rId160" Type="http://schemas.openxmlformats.org/officeDocument/2006/relationships/handoutMaster" Target="handoutMasters/handoutMaster1.xml"/><Relationship Id="rId22" Type="http://schemas.openxmlformats.org/officeDocument/2006/relationships/slide" Target="slides/slide19.xml"/><Relationship Id="rId43" Type="http://schemas.openxmlformats.org/officeDocument/2006/relationships/slide" Target="slides/slide40.xml"/><Relationship Id="rId64" Type="http://schemas.openxmlformats.org/officeDocument/2006/relationships/slide" Target="slides/slide61.xml"/><Relationship Id="rId118" Type="http://schemas.openxmlformats.org/officeDocument/2006/relationships/slide" Target="slides/slide115.xml"/><Relationship Id="rId139" Type="http://schemas.openxmlformats.org/officeDocument/2006/relationships/slide" Target="slides/slide136.xml"/><Relationship Id="rId85" Type="http://schemas.openxmlformats.org/officeDocument/2006/relationships/slide" Target="slides/slide82.xml"/><Relationship Id="rId150" Type="http://schemas.openxmlformats.org/officeDocument/2006/relationships/slide" Target="slides/slide147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124" Type="http://schemas.openxmlformats.org/officeDocument/2006/relationships/slide" Target="slides/slide121.xml"/><Relationship Id="rId129" Type="http://schemas.openxmlformats.org/officeDocument/2006/relationships/slide" Target="slides/slide126.xml"/><Relationship Id="rId54" Type="http://schemas.openxmlformats.org/officeDocument/2006/relationships/slide" Target="slides/slide51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40" Type="http://schemas.openxmlformats.org/officeDocument/2006/relationships/slide" Target="slides/slide137.xml"/><Relationship Id="rId145" Type="http://schemas.openxmlformats.org/officeDocument/2006/relationships/slide" Target="slides/slide142.xml"/><Relationship Id="rId16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49" Type="http://schemas.openxmlformats.org/officeDocument/2006/relationships/slide" Target="slides/slide46.xml"/><Relationship Id="rId114" Type="http://schemas.openxmlformats.org/officeDocument/2006/relationships/slide" Target="slides/slide111.xml"/><Relationship Id="rId119" Type="http://schemas.openxmlformats.org/officeDocument/2006/relationships/slide" Target="slides/slide116.xml"/><Relationship Id="rId44" Type="http://schemas.openxmlformats.org/officeDocument/2006/relationships/slide" Target="slides/slide41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130" Type="http://schemas.openxmlformats.org/officeDocument/2006/relationships/slide" Target="slides/slide127.xml"/><Relationship Id="rId135" Type="http://schemas.openxmlformats.org/officeDocument/2006/relationships/slide" Target="slides/slide132.xml"/><Relationship Id="rId151" Type="http://schemas.openxmlformats.org/officeDocument/2006/relationships/slide" Target="slides/slide148.xml"/><Relationship Id="rId156" Type="http://schemas.openxmlformats.org/officeDocument/2006/relationships/slide" Target="slides/slide153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120" Type="http://schemas.openxmlformats.org/officeDocument/2006/relationships/slide" Target="slides/slide117.xml"/><Relationship Id="rId125" Type="http://schemas.openxmlformats.org/officeDocument/2006/relationships/slide" Target="slides/slide122.xml"/><Relationship Id="rId141" Type="http://schemas.openxmlformats.org/officeDocument/2006/relationships/slide" Target="slides/slide138.xml"/><Relationship Id="rId146" Type="http://schemas.openxmlformats.org/officeDocument/2006/relationships/slide" Target="slides/slide14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16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115" Type="http://schemas.openxmlformats.org/officeDocument/2006/relationships/slide" Target="slides/slide112.xml"/><Relationship Id="rId131" Type="http://schemas.openxmlformats.org/officeDocument/2006/relationships/slide" Target="slides/slide128.xml"/><Relationship Id="rId136" Type="http://schemas.openxmlformats.org/officeDocument/2006/relationships/slide" Target="slides/slide133.xml"/><Relationship Id="rId157" Type="http://schemas.openxmlformats.org/officeDocument/2006/relationships/slide" Target="slides/slide154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52" Type="http://schemas.openxmlformats.org/officeDocument/2006/relationships/slide" Target="slides/slide14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26" Type="http://schemas.openxmlformats.org/officeDocument/2006/relationships/slide" Target="slides/slide123.xml"/><Relationship Id="rId147" Type="http://schemas.openxmlformats.org/officeDocument/2006/relationships/slide" Target="slides/slide14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121" Type="http://schemas.openxmlformats.org/officeDocument/2006/relationships/slide" Target="slides/slide118.xml"/><Relationship Id="rId142" Type="http://schemas.openxmlformats.org/officeDocument/2006/relationships/slide" Target="slides/slide139.xml"/><Relationship Id="rId16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Relationship Id="rId116" Type="http://schemas.openxmlformats.org/officeDocument/2006/relationships/slide" Target="slides/slide113.xml"/><Relationship Id="rId137" Type="http://schemas.openxmlformats.org/officeDocument/2006/relationships/slide" Target="slides/slide134.xml"/><Relationship Id="rId158" Type="http://schemas.openxmlformats.org/officeDocument/2006/relationships/slide" Target="slides/slide155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62" Type="http://schemas.openxmlformats.org/officeDocument/2006/relationships/slide" Target="slides/slide59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111" Type="http://schemas.openxmlformats.org/officeDocument/2006/relationships/slide" Target="slides/slide108.xml"/><Relationship Id="rId132" Type="http://schemas.openxmlformats.org/officeDocument/2006/relationships/slide" Target="slides/slide129.xml"/><Relationship Id="rId153" Type="http://schemas.openxmlformats.org/officeDocument/2006/relationships/slide" Target="slides/slide150.xml"/><Relationship Id="rId15" Type="http://schemas.openxmlformats.org/officeDocument/2006/relationships/slide" Target="slides/slide12.xml"/><Relationship Id="rId36" Type="http://schemas.openxmlformats.org/officeDocument/2006/relationships/slide" Target="slides/slide33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27" Type="http://schemas.openxmlformats.org/officeDocument/2006/relationships/slide" Target="slides/slide12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52" Type="http://schemas.openxmlformats.org/officeDocument/2006/relationships/slide" Target="slides/slide49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122" Type="http://schemas.openxmlformats.org/officeDocument/2006/relationships/slide" Target="slides/slide119.xml"/><Relationship Id="rId143" Type="http://schemas.openxmlformats.org/officeDocument/2006/relationships/slide" Target="slides/slide140.xml"/><Relationship Id="rId148" Type="http://schemas.openxmlformats.org/officeDocument/2006/relationships/slide" Target="slides/slide145.xml"/><Relationship Id="rId16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26" Type="http://schemas.openxmlformats.org/officeDocument/2006/relationships/slide" Target="slides/slide23.xml"/><Relationship Id="rId47" Type="http://schemas.openxmlformats.org/officeDocument/2006/relationships/slide" Target="slides/slide44.xml"/><Relationship Id="rId68" Type="http://schemas.openxmlformats.org/officeDocument/2006/relationships/slide" Target="slides/slide65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33" Type="http://schemas.openxmlformats.org/officeDocument/2006/relationships/slide" Target="slides/slide130.xml"/><Relationship Id="rId154" Type="http://schemas.openxmlformats.org/officeDocument/2006/relationships/slide" Target="slides/slide151.xml"/><Relationship Id="rId16" Type="http://schemas.openxmlformats.org/officeDocument/2006/relationships/slide" Target="slides/slide13.xml"/><Relationship Id="rId37" Type="http://schemas.openxmlformats.org/officeDocument/2006/relationships/slide" Target="slides/slide34.xml"/><Relationship Id="rId58" Type="http://schemas.openxmlformats.org/officeDocument/2006/relationships/slide" Target="slides/slide55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123" Type="http://schemas.openxmlformats.org/officeDocument/2006/relationships/slide" Target="slides/slide120.xml"/><Relationship Id="rId144" Type="http://schemas.openxmlformats.org/officeDocument/2006/relationships/slide" Target="slides/slide141.xml"/><Relationship Id="rId90" Type="http://schemas.openxmlformats.org/officeDocument/2006/relationships/slide" Target="slides/slide87.xml"/><Relationship Id="rId27" Type="http://schemas.openxmlformats.org/officeDocument/2006/relationships/slide" Target="slides/slide24.xml"/><Relationship Id="rId48" Type="http://schemas.openxmlformats.org/officeDocument/2006/relationships/slide" Target="slides/slide45.xml"/><Relationship Id="rId69" Type="http://schemas.openxmlformats.org/officeDocument/2006/relationships/slide" Target="slides/slide66.xml"/><Relationship Id="rId113" Type="http://schemas.openxmlformats.org/officeDocument/2006/relationships/slide" Target="slides/slide110.xml"/><Relationship Id="rId134" Type="http://schemas.openxmlformats.org/officeDocument/2006/relationships/slide" Target="slides/slide131.xml"/><Relationship Id="rId80" Type="http://schemas.openxmlformats.org/officeDocument/2006/relationships/slide" Target="slides/slide77.xml"/><Relationship Id="rId155" Type="http://schemas.openxmlformats.org/officeDocument/2006/relationships/slide" Target="slides/slide15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8F713CAC-07DF-481F-99FA-602D43662A65}" type="datetimeFigureOut">
              <a:rPr lang="zh-TW" altLang="en-US"/>
              <a:pPr>
                <a:defRPr/>
              </a:pPr>
              <a:t>2019/4/15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484FC788-0E19-4A0D-95C5-76164E059B4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05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6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16B8FF1D-5652-471A-ADCD-577098CAB8BB}" type="datetimeFigureOut">
              <a:rPr lang="zh-TW" altLang="en-US"/>
              <a:pPr>
                <a:defRPr/>
              </a:pPr>
              <a:t>2019/4/15</a:t>
            </a:fld>
            <a:endParaRPr lang="en-US" altLang="zh-TW"/>
          </a:p>
        </p:txBody>
      </p:sp>
      <p:sp>
        <p:nvSpPr>
          <p:cNvPr id="2181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126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6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F5C86CF8-F216-4A1E-899C-C3D17E1714E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610813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3950" cy="3700463"/>
          </a:xfrm>
          <a:ln/>
        </p:spPr>
      </p:sp>
      <p:sp>
        <p:nvSpPr>
          <p:cNvPr id="233475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33476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C6A70F1-8EA0-42C5-8489-10C6820D56A7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78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3950" cy="3700463"/>
          </a:xfrm>
          <a:ln/>
        </p:spPr>
      </p:sp>
      <p:sp>
        <p:nvSpPr>
          <p:cNvPr id="242691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42692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A7E8573-73BE-49F4-8DAF-7CBC9C7A43D5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87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3950" cy="3700463"/>
          </a:xfrm>
          <a:ln/>
        </p:spPr>
      </p:sp>
      <p:sp>
        <p:nvSpPr>
          <p:cNvPr id="243715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43716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2F9A4F2-7C40-4D79-BFC2-6DD2C4E9402E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88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3950" cy="3700463"/>
          </a:xfrm>
          <a:ln/>
        </p:spPr>
      </p:sp>
      <p:sp>
        <p:nvSpPr>
          <p:cNvPr id="244739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44740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EFBB073-C9F5-4D6D-AF5F-04769F3D248C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89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3950" cy="3700463"/>
          </a:xfrm>
          <a:ln/>
        </p:spPr>
      </p:sp>
      <p:sp>
        <p:nvSpPr>
          <p:cNvPr id="245763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45764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966A349-BCCB-4071-AAF4-94C72079E0EF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90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3950" cy="3700463"/>
          </a:xfrm>
          <a:ln/>
        </p:spPr>
      </p:sp>
      <p:sp>
        <p:nvSpPr>
          <p:cNvPr id="246787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46788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88120ED-4817-443F-A1FE-40F0ED152585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91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3950" cy="3700463"/>
          </a:xfrm>
          <a:ln/>
        </p:spPr>
      </p:sp>
      <p:sp>
        <p:nvSpPr>
          <p:cNvPr id="247811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47812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495A8DD-6C42-4CBE-8CEE-47863F968349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92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3950" cy="3700463"/>
          </a:xfrm>
          <a:ln/>
        </p:spPr>
      </p:sp>
      <p:sp>
        <p:nvSpPr>
          <p:cNvPr id="248835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48836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0BA1C19-A99C-499C-82BD-A6EF8C357C01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93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3950" cy="3700463"/>
          </a:xfrm>
          <a:ln/>
        </p:spPr>
      </p:sp>
      <p:sp>
        <p:nvSpPr>
          <p:cNvPr id="249859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49860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D4A153A-4926-4AC0-A06F-CB392E19D029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94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3950" cy="3700463"/>
          </a:xfrm>
          <a:ln/>
        </p:spPr>
      </p:sp>
      <p:sp>
        <p:nvSpPr>
          <p:cNvPr id="250883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50884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AD2AB6A-AA46-4E22-8FA6-0B58F7DF5D76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95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3950" cy="3700463"/>
          </a:xfrm>
          <a:ln/>
        </p:spPr>
      </p:sp>
      <p:sp>
        <p:nvSpPr>
          <p:cNvPr id="251907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51908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041145A-FDD3-4210-BD07-B468EF521B43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96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3950" cy="3700463"/>
          </a:xfrm>
          <a:ln/>
        </p:spPr>
      </p:sp>
      <p:sp>
        <p:nvSpPr>
          <p:cNvPr id="234499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34500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F5ED66D-1437-4DCB-8D27-4C8569A9038B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79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3950" cy="3700463"/>
          </a:xfrm>
          <a:ln/>
        </p:spPr>
      </p:sp>
      <p:sp>
        <p:nvSpPr>
          <p:cNvPr id="235523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35524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445DAC3-0EB4-44C0-ACBF-9A65E09A2323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80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3950" cy="3700463"/>
          </a:xfrm>
          <a:ln/>
        </p:spPr>
      </p:sp>
      <p:sp>
        <p:nvSpPr>
          <p:cNvPr id="236547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36548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96856D7-D607-44F3-8D89-4AE3C79A4F1A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81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3950" cy="3700463"/>
          </a:xfrm>
          <a:ln/>
        </p:spPr>
      </p:sp>
      <p:sp>
        <p:nvSpPr>
          <p:cNvPr id="237571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37572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D6A899A-10E7-472C-A3A8-F918E8F5306D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82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3950" cy="3700463"/>
          </a:xfrm>
          <a:ln/>
        </p:spPr>
      </p:sp>
      <p:sp>
        <p:nvSpPr>
          <p:cNvPr id="238595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38596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75A6C2A-4A4F-4FC3-8F16-2743483E8539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83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3950" cy="3700463"/>
          </a:xfrm>
          <a:ln/>
        </p:spPr>
      </p:sp>
      <p:sp>
        <p:nvSpPr>
          <p:cNvPr id="239619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39620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3E372F9-B78D-483A-9DF2-246941FC9E2A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84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3950" cy="3700463"/>
          </a:xfrm>
          <a:ln/>
        </p:spPr>
      </p:sp>
      <p:sp>
        <p:nvSpPr>
          <p:cNvPr id="240643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40644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82F91D5-CF09-452E-A164-EFB91D3C22CE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85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3950" cy="3700463"/>
          </a:xfrm>
          <a:ln/>
        </p:spPr>
      </p:sp>
      <p:sp>
        <p:nvSpPr>
          <p:cNvPr id="241667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41668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4F3CD52-BA39-4EF2-90AF-4BD6490D5229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86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DA54C-53DE-45BB-AA61-CA5A1E3D9960}" type="datetimeFigureOut">
              <a:rPr lang="zh-TW" altLang="en-US"/>
              <a:pPr>
                <a:defRPr/>
              </a:pPr>
              <a:t>2019/4/15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DF95C-4514-4305-8421-521EC2F83A6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2738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40DB1-16B6-46DA-9513-81976A058625}" type="datetimeFigureOut">
              <a:rPr lang="zh-TW" altLang="en-US"/>
              <a:pPr>
                <a:defRPr/>
              </a:pPr>
              <a:t>2019/4/15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0D1E0-224F-48DD-AD93-AC561DFCC72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6038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7593A-AE65-4C6F-A41B-0F4FAEB9A53E}" type="datetimeFigureOut">
              <a:rPr lang="zh-TW" altLang="en-US"/>
              <a:pPr>
                <a:defRPr/>
              </a:pPr>
              <a:t>2019/4/15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2E6FD-A7B0-42D1-8D1F-C385E4445C6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2138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3F60C-3CE9-40A9-99CC-E9D562129CF1}" type="datetimeFigureOut">
              <a:rPr lang="zh-TW" altLang="en-US"/>
              <a:pPr>
                <a:defRPr/>
              </a:pPr>
              <a:t>2019/4/15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D17E6-4223-4F56-82DB-89E5BEDE0DB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9084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BBC5E-EB71-492F-822A-ED5E400B2933}" type="datetimeFigureOut">
              <a:rPr lang="zh-TW" altLang="en-US"/>
              <a:pPr>
                <a:defRPr/>
              </a:pPr>
              <a:t>2019/4/15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A537F-3CF9-463A-928D-AB6AD068178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853480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2F2D28B6-1254-42AA-BE42-9CAF12000A0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65137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E2A6BFA9-E5E8-4141-B4B0-C46F87D2EC4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24361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85663F92-BFE1-4DBF-A722-0099C940B50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44147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5BFA1FCA-C012-4778-9D91-41AF9DD3651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51125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E032B94A-FDAC-4A5D-824F-45DBEB93E88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816822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EB0203C5-EB44-4985-B117-110B5B04D8E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04040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E85AD-9513-4493-96E5-805E88F47860}" type="datetimeFigureOut">
              <a:rPr lang="zh-TW" altLang="en-US"/>
              <a:pPr>
                <a:defRPr/>
              </a:pPr>
              <a:t>2019/4/15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22B6F-4246-4DEC-9D15-A460FA17DD3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50694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E44CC910-3C7F-4435-8DAF-AE4CC118058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22834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58490AE0-315A-41CE-B2D5-7AEC9A60287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962286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ED172822-910B-494D-AE13-2F5A776E009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658877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BED9D021-A8E9-4CBE-BE7C-BD9A3B475AF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915089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0E5CB8EA-875A-4662-AC4B-0464F443C0B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27402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F8D55F52-E6C7-445B-8E95-BBF52E85E08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60444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6E8C560E-023E-40FF-A76A-7BBA560F8E7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338870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12FEF00E-D143-41C5-A6AB-33E8FEC04F1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300242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536F1276-2C26-4C2F-8EEC-D1F027CE6CE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531464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F2ECDBC3-0402-411B-A05C-1FD05661D98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54238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A6278-01BE-4F4D-A764-BB1E9EECF514}" type="datetimeFigureOut">
              <a:rPr lang="zh-TW" altLang="en-US"/>
              <a:pPr>
                <a:defRPr/>
              </a:pPr>
              <a:t>2019/4/15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56420-409A-4887-974A-C5A489B9064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61529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9680A1A4-30A1-4700-8C34-3F121CB86FE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400327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0D15A083-9514-4CE9-A068-277F354879B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923127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550776C4-3EBE-4A0A-9624-D294B65449E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290237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405A60A9-7BF4-4A0E-A3CD-532B431E7A0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719443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576094B3-15A5-4C97-B1F4-B24175D4801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707698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D0FE96F6-A6E0-4D67-A198-E6C89675557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919939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B640B54F-3688-4FCB-B8EF-7D985D0BAAB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18502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61E9D-B3D2-4A7D-AB1C-9D2F00B7636C}" type="datetimeFigureOut">
              <a:rPr lang="zh-TW" altLang="en-US"/>
              <a:pPr>
                <a:defRPr/>
              </a:pPr>
              <a:t>2019/4/15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D2FCF-EC2E-4636-AB65-9EE7DA228DC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7649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A737C-0657-402C-93BE-C16475E07AFB}" type="datetimeFigureOut">
              <a:rPr lang="zh-TW" altLang="en-US"/>
              <a:pPr>
                <a:defRPr/>
              </a:pPr>
              <a:t>2019/4/15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E1384-CA34-44D1-95B2-197E6DB6AAA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0798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0E450-6489-4092-B116-8C581F05FCB0}" type="datetimeFigureOut">
              <a:rPr lang="zh-TW" altLang="en-US"/>
              <a:pPr>
                <a:defRPr/>
              </a:pPr>
              <a:t>2019/4/15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97C86-2F82-4FAD-AB4A-E8A7E2C51BE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6583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21766-0F81-4FF2-BB23-C7A0A5AFD94F}" type="datetimeFigureOut">
              <a:rPr lang="zh-TW" altLang="en-US"/>
              <a:pPr>
                <a:defRPr/>
              </a:pPr>
              <a:t>2019/4/15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4D284-2FEB-4063-8399-C273A4AADFF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0800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369A9-AA4A-4D20-A700-7A0F0F1FB8FA}" type="datetimeFigureOut">
              <a:rPr lang="zh-TW" altLang="en-US"/>
              <a:pPr>
                <a:defRPr/>
              </a:pPr>
              <a:t>2019/4/15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A61A6-DEAF-4C0D-BF23-B88A7C1D50D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2187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5D5D0-2DDF-4557-B186-52D8E5BAE95D}" type="datetimeFigureOut">
              <a:rPr lang="zh-TW" altLang="en-US"/>
              <a:pPr>
                <a:defRPr/>
              </a:pPr>
              <a:t>2019/4/15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E13F3-C1B6-42A1-BC02-F7AFA156C3A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8961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B01546C-3B1F-4620-9F13-E3C6C0448512}" type="datetimeFigureOut">
              <a:rPr lang="zh-TW" altLang="en-US"/>
              <a:pPr>
                <a:defRPr/>
              </a:pPr>
              <a:t>2019/4/15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5DE6CA5-4791-4028-B8AA-BCAF24D5921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46" r:id="rId1"/>
    <p:sldLayoutId id="2147485047" r:id="rId2"/>
    <p:sldLayoutId id="2147485048" r:id="rId3"/>
    <p:sldLayoutId id="2147485049" r:id="rId4"/>
    <p:sldLayoutId id="2147485050" r:id="rId5"/>
    <p:sldLayoutId id="2147485051" r:id="rId6"/>
    <p:sldLayoutId id="2147485052" r:id="rId7"/>
    <p:sldLayoutId id="2147485053" r:id="rId8"/>
    <p:sldLayoutId id="2147485054" r:id="rId9"/>
    <p:sldLayoutId id="2147485055" r:id="rId10"/>
    <p:sldLayoutId id="2147485056" r:id="rId11"/>
    <p:sldLayoutId id="2147485057" r:id="rId12"/>
    <p:sldLayoutId id="2147485058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FF0000"/>
          </a:solidFill>
          <a:latin typeface="標楷體" pitchFamily="65" charset="-120"/>
          <a:ea typeface="標楷體" pitchFamily="65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標楷體" pitchFamily="65" charset="-12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標楷體" pitchFamily="65" charset="-12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標楷體" pitchFamily="65" charset="-12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標楷體" pitchFamily="65" charset="-12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標楷體" pitchFamily="65" charset="-12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標楷體" pitchFamily="65" charset="-12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標楷體" pitchFamily="65" charset="-12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標楷體" pitchFamily="65" charset="-12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Arial"/>
                <a:ea typeface="新細明體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Arial"/>
                <a:ea typeface="新細明體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/>
                <a:ea typeface="新細明體"/>
              </a:defRPr>
            </a:lvl1pPr>
          </a:lstStyle>
          <a:p>
            <a:pPr>
              <a:defRPr/>
            </a:pPr>
            <a:fld id="{2907B8B1-4EDA-42B9-A752-1468494AF76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59" r:id="rId1"/>
    <p:sldLayoutId id="2147485060" r:id="rId2"/>
    <p:sldLayoutId id="2147485061" r:id="rId3"/>
    <p:sldLayoutId id="2147485062" r:id="rId4"/>
    <p:sldLayoutId id="2147485063" r:id="rId5"/>
    <p:sldLayoutId id="2147485064" r:id="rId6"/>
    <p:sldLayoutId id="2147485065" r:id="rId7"/>
    <p:sldLayoutId id="2147485066" r:id="rId8"/>
    <p:sldLayoutId id="2147485067" r:id="rId9"/>
    <p:sldLayoutId id="2147485068" r:id="rId10"/>
    <p:sldLayoutId id="21474850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7373D86-41B1-42E1-90D5-1AEB4F9B8E3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70" r:id="rId1"/>
    <p:sldLayoutId id="2147485071" r:id="rId2"/>
    <p:sldLayoutId id="2147485072" r:id="rId3"/>
    <p:sldLayoutId id="2147485073" r:id="rId4"/>
    <p:sldLayoutId id="2147485074" r:id="rId5"/>
    <p:sldLayoutId id="2147485075" r:id="rId6"/>
    <p:sldLayoutId id="2147485076" r:id="rId7"/>
    <p:sldLayoutId id="2147485077" r:id="rId8"/>
    <p:sldLayoutId id="2147485078" r:id="rId9"/>
    <p:sldLayoutId id="2147485079" r:id="rId10"/>
    <p:sldLayoutId id="2147485080" r:id="rId11"/>
    <p:sldLayoutId id="214748508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cMntFlk6L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slide" Target="slide10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101.xml"/><Relationship Id="rId4" Type="http://schemas.openxmlformats.org/officeDocument/2006/relationships/image" Target="../media/image16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slide" Target="slide100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slide" Target="slide12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slide" Target="slide12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slide" Target="slide12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slide" Target="slide12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slide" Target="slide12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35.xml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0.xml"/><Relationship Id="rId5" Type="http://schemas.openxmlformats.org/officeDocument/2006/relationships/slide" Target="slide36.xml"/><Relationship Id="rId4" Type="http://schemas.openxmlformats.org/officeDocument/2006/relationships/image" Target="../media/image16.png"/><Relationship Id="rId9" Type="http://schemas.openxmlformats.org/officeDocument/2006/relationships/image" Target="../media/image7.pn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slide" Target="slide13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7.png"/><Relationship Id="rId2" Type="http://schemas.openxmlformats.org/officeDocument/2006/relationships/image" Target="../media/image1.png"/><Relationship Id="rId16" Type="http://schemas.openxmlformats.org/officeDocument/2006/relationships/slide" Target="slide1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2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5.png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40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38.xml"/><Relationship Id="rId7" Type="http://schemas.openxmlformats.org/officeDocument/2006/relationships/slide" Target="slide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9.xml"/><Relationship Id="rId5" Type="http://schemas.openxmlformats.org/officeDocument/2006/relationships/slide" Target="slide37.xml"/><Relationship Id="rId4" Type="http://schemas.openxmlformats.org/officeDocument/2006/relationships/image" Target="../media/image16.png"/><Relationship Id="rId9" Type="http://schemas.openxmlformats.org/officeDocument/2006/relationships/image" Target="../media/image5.png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41.xml"/><Relationship Id="rId5" Type="http://schemas.openxmlformats.org/officeDocument/2006/relationships/image" Target="../media/image5.png"/><Relationship Id="rId4" Type="http://schemas.openxmlformats.org/officeDocument/2006/relationships/image" Target="../media/image41.png"/></Relationships>
</file>

<file path=ppt/slides/_rels/slide1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2.png"/><Relationship Id="rId7" Type="http://schemas.openxmlformats.org/officeDocument/2006/relationships/slide" Target="slide14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43.xml"/><Relationship Id="rId5" Type="http://schemas.openxmlformats.org/officeDocument/2006/relationships/image" Target="../media/image21.png"/><Relationship Id="rId4" Type="http://schemas.openxmlformats.org/officeDocument/2006/relationships/image" Target="../media/image46.png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slide" Target="slide14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slide" Target="slide14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146.xml"/><Relationship Id="rId4" Type="http://schemas.openxmlformats.org/officeDocument/2006/relationships/image" Target="../media/image21.png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slide" Target="slide14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slide" Target="slide14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slide" Target="slide14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slide" Target="slide15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slide" Target="slide15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slide" Target="slide15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slide" Target="slide15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msnp.gov.tw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slide" Target="sl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29.&#33274;&#28771;&#19990;&#30028;&#36986;&#29986;&#28507;&#21147;&#40670;&#9472;&#22823;&#23663;&#28779;&#23665;&#32676;.wmv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21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slide" Target="slide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33.xml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51.xml"/><Relationship Id="rId7" Type="http://schemas.openxmlformats.org/officeDocument/2006/relationships/slide" Target="slide3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3.xml"/><Relationship Id="rId5" Type="http://schemas.openxmlformats.org/officeDocument/2006/relationships/slide" Target="slide52.xml"/><Relationship Id="rId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54.xml"/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2" Type="http://schemas.openxmlformats.org/officeDocument/2006/relationships/slide" Target="slide5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8.xml"/><Relationship Id="rId5" Type="http://schemas.openxmlformats.org/officeDocument/2006/relationships/image" Target="../media/image21.png"/><Relationship Id="rId10" Type="http://schemas.openxmlformats.org/officeDocument/2006/relationships/slide" Target="slide57.xml"/><Relationship Id="rId4" Type="http://schemas.openxmlformats.org/officeDocument/2006/relationships/image" Target="../media/image5.png"/><Relationship Id="rId9" Type="http://schemas.openxmlformats.org/officeDocument/2006/relationships/slide" Target="slide5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58.xml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9.xml"/><Relationship Id="rId5" Type="http://schemas.openxmlformats.org/officeDocument/2006/relationships/slide" Target="slide60.xml"/><Relationship Id="rId4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slide" Target="slide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slide" Target="slide3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slide" Target="slide3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slide" Target="slide3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slide" Target="slide3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slide" Target="slide3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slide" Target="slide3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slide" Target="slide3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slide" Target="slide5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slide" Target="slide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slide" Target="slide3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6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6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3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1.png"/><Relationship Id="rId5" Type="http://schemas.openxmlformats.org/officeDocument/2006/relationships/image" Target="../media/image4.png"/><Relationship Id="rId4" Type="http://schemas.openxmlformats.org/officeDocument/2006/relationships/image" Target="../media/image3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1.png"/><Relationship Id="rId5" Type="http://schemas.openxmlformats.org/officeDocument/2006/relationships/image" Target="../media/image5.png"/><Relationship Id="rId4" Type="http://schemas.openxmlformats.org/officeDocument/2006/relationships/image" Target="../media/image3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.png"/><Relationship Id="rId4" Type="http://schemas.openxmlformats.org/officeDocument/2006/relationships/image" Target="../media/image32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6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0.png"/><Relationship Id="rId5" Type="http://schemas.openxmlformats.org/officeDocument/2006/relationships/image" Target="../media/image32.png"/><Relationship Id="rId4" Type="http://schemas.openxmlformats.org/officeDocument/2006/relationships/slide" Target="slide69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7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3.png"/><Relationship Id="rId4" Type="http://schemas.openxmlformats.org/officeDocument/2006/relationships/slide" Target="slide69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2.png"/><Relationship Id="rId5" Type="http://schemas.openxmlformats.org/officeDocument/2006/relationships/slide" Target="slide58.xml"/><Relationship Id="rId4" Type="http://schemas.openxmlformats.org/officeDocument/2006/relationships/image" Target="../media/image34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2.png"/><Relationship Id="rId5" Type="http://schemas.openxmlformats.org/officeDocument/2006/relationships/slide" Target="slide59.xml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2.png"/><Relationship Id="rId5" Type="http://schemas.openxmlformats.org/officeDocument/2006/relationships/slide" Target="slide60.xml"/><Relationship Id="rId4" Type="http://schemas.openxmlformats.org/officeDocument/2006/relationships/image" Target="../media/image34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2.png"/><Relationship Id="rId5" Type="http://schemas.openxmlformats.org/officeDocument/2006/relationships/slide" Target="slide61.xml"/><Relationship Id="rId4" Type="http://schemas.openxmlformats.org/officeDocument/2006/relationships/image" Target="../media/image34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2.png"/><Relationship Id="rId5" Type="http://schemas.openxmlformats.org/officeDocument/2006/relationships/slide" Target="slide62.xml"/><Relationship Id="rId4" Type="http://schemas.openxmlformats.org/officeDocument/2006/relationships/image" Target="../media/image34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2.png"/><Relationship Id="rId5" Type="http://schemas.openxmlformats.org/officeDocument/2006/relationships/slide" Target="slide63.xml"/><Relationship Id="rId4" Type="http://schemas.openxmlformats.org/officeDocument/2006/relationships/image" Target="../media/image34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2.png"/><Relationship Id="rId5" Type="http://schemas.openxmlformats.org/officeDocument/2006/relationships/slide" Target="slide64.xml"/><Relationship Id="rId4" Type="http://schemas.openxmlformats.org/officeDocument/2006/relationships/image" Target="../media/image34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2.png"/><Relationship Id="rId5" Type="http://schemas.openxmlformats.org/officeDocument/2006/relationships/slide" Target="slide65.xml"/><Relationship Id="rId4" Type="http://schemas.openxmlformats.org/officeDocument/2006/relationships/image" Target="../media/image34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2.png"/><Relationship Id="rId5" Type="http://schemas.openxmlformats.org/officeDocument/2006/relationships/slide" Target="slide66.xml"/><Relationship Id="rId4" Type="http://schemas.openxmlformats.org/officeDocument/2006/relationships/image" Target="../media/image34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2.png"/><Relationship Id="rId5" Type="http://schemas.openxmlformats.org/officeDocument/2006/relationships/slide" Target="slide67.xml"/><Relationship Id="rId4" Type="http://schemas.openxmlformats.org/officeDocument/2006/relationships/image" Target="../media/image34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2.png"/><Relationship Id="rId5" Type="http://schemas.openxmlformats.org/officeDocument/2006/relationships/slide" Target="slide68.xml"/><Relationship Id="rId4" Type="http://schemas.openxmlformats.org/officeDocument/2006/relationships/image" Target="../media/image34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2.png"/><Relationship Id="rId5" Type="http://schemas.openxmlformats.org/officeDocument/2006/relationships/slide" Target="slide69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7.png"/><Relationship Id="rId5" Type="http://schemas.openxmlformats.org/officeDocument/2006/relationships/slide" Target="slide91.xml"/><Relationship Id="rId4" Type="http://schemas.openxmlformats.org/officeDocument/2006/relationships/image" Target="../media/image35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2.png"/><Relationship Id="rId5" Type="http://schemas.openxmlformats.org/officeDocument/2006/relationships/slide" Target="slide60.xml"/><Relationship Id="rId4" Type="http://schemas.openxmlformats.org/officeDocument/2006/relationships/image" Target="../media/image35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2.png"/><Relationship Id="rId5" Type="http://schemas.openxmlformats.org/officeDocument/2006/relationships/slide" Target="slide63.xml"/><Relationship Id="rId4" Type="http://schemas.openxmlformats.org/officeDocument/2006/relationships/image" Target="../media/image35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2.png"/><Relationship Id="rId5" Type="http://schemas.openxmlformats.org/officeDocument/2006/relationships/slide" Target="slide64.xml"/><Relationship Id="rId4" Type="http://schemas.openxmlformats.org/officeDocument/2006/relationships/image" Target="../media/image35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2.png"/><Relationship Id="rId5" Type="http://schemas.openxmlformats.org/officeDocument/2006/relationships/slide" Target="slide68.xml"/><Relationship Id="rId4" Type="http://schemas.openxmlformats.org/officeDocument/2006/relationships/image" Target="../media/image35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7.png"/><Relationship Id="rId5" Type="http://schemas.openxmlformats.org/officeDocument/2006/relationships/slide" Target="slide96.xml"/><Relationship Id="rId4" Type="http://schemas.openxmlformats.org/officeDocument/2006/relationships/image" Target="../media/image35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2.png"/><Relationship Id="rId5" Type="http://schemas.openxmlformats.org/officeDocument/2006/relationships/slide" Target="slide68.xml"/><Relationship Id="rId4" Type="http://schemas.openxmlformats.org/officeDocument/2006/relationships/image" Target="../media/image35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" Target="slide9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" Target="slide10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250825" y="908720"/>
            <a:ext cx="8893175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zh-TW" altLang="en-US" sz="5800" b="1" dirty="0">
                <a:solidFill>
                  <a:srgbClr val="CC3300"/>
                </a:solidFill>
                <a:latin typeface="標楷體" pitchFamily="65" charset="-120"/>
                <a:ea typeface="標楷體" pitchFamily="65" charset="-120"/>
              </a:rPr>
              <a:t>附錄二</a:t>
            </a:r>
            <a:r>
              <a:rPr kumimoji="0" lang="zh-TW" altLang="en-US" sz="5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br>
              <a:rPr kumimoji="0" lang="zh-TW" altLang="en-US" sz="5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kumimoji="0" lang="zh-TW" altLang="en-US" sz="5000" b="1" dirty="0">
                <a:latin typeface="標楷體" pitchFamily="65" charset="-120"/>
                <a:ea typeface="標楷體" pitchFamily="65" charset="-120"/>
              </a:rPr>
              <a:t>裨 海紀遊選──北投硫穴記</a:t>
            </a:r>
            <a:r>
              <a:rPr kumimoji="0" lang="en-US" altLang="zh-TW" sz="5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kumimoji="0" lang="en-US" altLang="zh-TW" sz="5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5508104" y="2852936"/>
            <a:ext cx="22955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>
              <a:buFont typeface="Arial" charset="0"/>
              <a:buNone/>
            </a:pPr>
            <a:r>
              <a:rPr kumimoji="0" lang="zh-TW" altLang="en-US" sz="4400" b="1" dirty="0">
                <a:latin typeface="標楷體" pitchFamily="65" charset="-120"/>
                <a:ea typeface="標楷體" pitchFamily="65" charset="-120"/>
              </a:rPr>
              <a:t>郁永河</a:t>
            </a:r>
          </a:p>
        </p:txBody>
      </p:sp>
      <p:grpSp>
        <p:nvGrpSpPr>
          <p:cNvPr id="27652" name="Group 10"/>
          <p:cNvGrpSpPr>
            <a:grpSpLocks/>
          </p:cNvGrpSpPr>
          <p:nvPr/>
        </p:nvGrpSpPr>
        <p:grpSpPr bwMode="auto">
          <a:xfrm>
            <a:off x="900113" y="1988840"/>
            <a:ext cx="433387" cy="504825"/>
            <a:chOff x="4195" y="3475"/>
            <a:chExt cx="273" cy="318"/>
          </a:xfrm>
        </p:grpSpPr>
        <p:sp>
          <p:nvSpPr>
            <p:cNvPr id="27653" name="Text Box 6"/>
            <p:cNvSpPr txBox="1">
              <a:spLocks noChangeArrowheads="1"/>
            </p:cNvSpPr>
            <p:nvPr/>
          </p:nvSpPr>
          <p:spPr bwMode="auto">
            <a:xfrm>
              <a:off x="4195" y="3475"/>
              <a:ext cx="231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ㄆㄧ</a:t>
              </a:r>
            </a:p>
          </p:txBody>
        </p:sp>
        <p:pic>
          <p:nvPicPr>
            <p:cNvPr id="27654" name="Picture 9" descr="黑-二聲-小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2" y="3521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矩形 6"/>
          <p:cNvSpPr/>
          <p:nvPr/>
        </p:nvSpPr>
        <p:spPr>
          <a:xfrm>
            <a:off x="1129680" y="5445224"/>
            <a:ext cx="52565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 dirty="0">
                <a:hlinkClick r:id="rId3"/>
              </a:rPr>
              <a:t>https://</a:t>
            </a:r>
            <a:r>
              <a:rPr lang="en-US" altLang="zh-TW" sz="1400" dirty="0" smtClean="0">
                <a:hlinkClick r:id="rId3"/>
              </a:rPr>
              <a:t>www.youtube.com/watch?v=lcMntFlk6LU</a:t>
            </a:r>
            <a:r>
              <a:rPr lang="zh-TW" altLang="en-US" sz="1400" dirty="0" smtClean="0"/>
              <a:t>      動</a:t>
            </a:r>
            <a:r>
              <a:rPr lang="zh-TW" altLang="en-US" sz="1400" dirty="0"/>
              <a:t>地理</a:t>
            </a:r>
            <a:endParaRPr lang="en-US" altLang="zh-TW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8200" y="5410200"/>
            <a:ext cx="7467600" cy="914400"/>
          </a:xfrm>
        </p:spPr>
        <p:txBody>
          <a:bodyPr/>
          <a:lstStyle/>
          <a:p>
            <a:r>
              <a:rPr lang="zh-TW" altLang="en-US" sz="3200" dirty="0" smtClean="0">
                <a:solidFill>
                  <a:srgbClr val="000000"/>
                </a:solidFill>
                <a:effectLst/>
              </a:rPr>
              <a:t>走讀北投硫穴</a:t>
            </a:r>
            <a:r>
              <a:rPr lang="en-US" altLang="zh-TW" sz="3200" dirty="0" smtClean="0">
                <a:solidFill>
                  <a:srgbClr val="000000"/>
                </a:solidFill>
                <a:effectLst/>
              </a:rPr>
              <a:t>-</a:t>
            </a:r>
            <a:r>
              <a:rPr lang="zh-TW" altLang="en-US" sz="3200" dirty="0">
                <a:solidFill>
                  <a:srgbClr val="FF0000"/>
                </a:solidFill>
              </a:rPr>
              <a:t>換質作用局部矽化</a:t>
            </a:r>
            <a:endParaRPr lang="zh-TW" altLang="en-US" sz="3200" dirty="0">
              <a:solidFill>
                <a:srgbClr val="FF0000"/>
              </a:solidFill>
              <a:effectLst/>
            </a:endParaRPr>
          </a:p>
        </p:txBody>
      </p:sp>
      <p:pic>
        <p:nvPicPr>
          <p:cNvPr id="5122" name="Picture 2" descr="D:\圖書館20190128\36-共備大集合\104\北投硫穴\走讀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868" y="332656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86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ext Box 2"/>
          <p:cNvSpPr txBox="1">
            <a:spLocks noChangeArrowheads="1"/>
          </p:cNvSpPr>
          <p:nvPr/>
        </p:nvSpPr>
        <p:spPr bwMode="auto">
          <a:xfrm>
            <a:off x="179388" y="765175"/>
            <a:ext cx="8964612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　　此外，文中對空間景觀疏密變化的描述也極為精彩。由茂林中充滿神祕氣氛的溪流，進入迷宮般的茅草叢莽，行過原始深林，目睹巨木，再進入寸草不生、熱氣蒸騰、充滿危機的硫谷，可謂善用空間景觀的疏密變化，將神祕氛　圍　逐層剝開，每剝一層，更見一層，製造出極佳的懸疑效果。</a:t>
            </a:r>
          </a:p>
        </p:txBody>
      </p:sp>
      <p:sp>
        <p:nvSpPr>
          <p:cNvPr id="158723" name="Rectangle 2"/>
          <p:cNvSpPr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課文賞析</a:t>
            </a:r>
            <a:r>
              <a:rPr kumimoji="0"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-3</a:t>
            </a:r>
          </a:p>
        </p:txBody>
      </p:sp>
      <p:pic>
        <p:nvPicPr>
          <p:cNvPr id="158724" name="Picture 4" descr="圖片2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3357563"/>
            <a:ext cx="2984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25" name="Text Box 5"/>
          <p:cNvSpPr txBox="1">
            <a:spLocks noChangeArrowheads="1"/>
          </p:cNvSpPr>
          <p:nvPr/>
        </p:nvSpPr>
        <p:spPr bwMode="auto">
          <a:xfrm>
            <a:off x="7164388" y="3284538"/>
            <a:ext cx="366712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200" b="1">
                <a:solidFill>
                  <a:srgbClr val="0099FF"/>
                </a:solidFill>
                <a:latin typeface="Arial" charset="0"/>
              </a:rPr>
              <a:t>ㄈㄣ</a:t>
            </a:r>
          </a:p>
        </p:txBody>
      </p:sp>
      <p:pic>
        <p:nvPicPr>
          <p:cNvPr id="158726" name="Picture 8" descr="下一頁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ext Box 2"/>
          <p:cNvSpPr txBox="1">
            <a:spLocks noChangeArrowheads="1"/>
          </p:cNvSpPr>
          <p:nvPr/>
        </p:nvSpPr>
        <p:spPr bwMode="auto">
          <a:xfrm>
            <a:off x="179388" y="784225"/>
            <a:ext cx="8964612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　　全文詳述探硫始末，雖是日記體卻結構完整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，脈絡清晰，一氣呵成。郁永河勇於探險、不畏艱辛的剛毅精神，隱然呈現於筆端，實值得後人效法學習。</a:t>
            </a:r>
          </a:p>
        </p:txBody>
      </p:sp>
      <p:sp>
        <p:nvSpPr>
          <p:cNvPr id="159747" name="Rectangle 2"/>
          <p:cNvSpPr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課文賞析</a:t>
            </a:r>
            <a:r>
              <a:rPr kumimoji="0"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-4</a:t>
            </a:r>
          </a:p>
        </p:txBody>
      </p:sp>
      <p:pic>
        <p:nvPicPr>
          <p:cNvPr id="159748" name="Picture 6" descr="下ICON-回主目錄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6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771" name="直排文字版面配置區 4"/>
          <p:cNvSpPr>
            <a:spLocks noGrp="1"/>
          </p:cNvSpPr>
          <p:nvPr>
            <p:ph type="body" orient="vert" idx="4294967295"/>
          </p:nvPr>
        </p:nvSpPr>
        <p:spPr>
          <a:xfrm>
            <a:off x="684213" y="981075"/>
            <a:ext cx="7426325" cy="4352925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ea typeface="標楷體" pitchFamily="65" charset="-120"/>
              </a:rPr>
              <a:t>氛圍：籠罩周圍的氣氛和情調。</a:t>
            </a:r>
          </a:p>
          <a:p>
            <a:pPr eaLnBrk="1" hangingPunct="1"/>
            <a:endParaRPr lang="zh-TW" altLang="en-US" b="1" smtClean="0">
              <a:ea typeface="標楷體" pitchFamily="65" charset="-120"/>
            </a:endParaRPr>
          </a:p>
        </p:txBody>
      </p:sp>
      <p:pic>
        <p:nvPicPr>
          <p:cNvPr id="160772" name="Picture 7" descr="下ICON-回課文賞析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65850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755650" y="1628775"/>
            <a:ext cx="7772400" cy="1470025"/>
          </a:xfrm>
        </p:spPr>
        <p:txBody>
          <a:bodyPr/>
          <a:lstStyle/>
          <a:p>
            <a:pPr eaLnBrk="1" hangingPunct="1"/>
            <a:r>
              <a:rPr lang="zh-TW" altLang="en-US" sz="6000" b="1" smtClean="0">
                <a:solidFill>
                  <a:schemeClr val="tx1"/>
                </a:solidFill>
              </a:rPr>
              <a:t>六、問題討論</a:t>
            </a:r>
          </a:p>
        </p:txBody>
      </p:sp>
      <p:pic>
        <p:nvPicPr>
          <p:cNvPr id="161795" name="Picture 5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1143000"/>
          </a:xfrm>
        </p:spPr>
        <p:txBody>
          <a:bodyPr/>
          <a:lstStyle/>
          <a:p>
            <a:pPr algn="l"/>
            <a:r>
              <a:rPr lang="zh-TW" altLang="en-US" sz="3200" b="1" smtClean="0">
                <a:solidFill>
                  <a:schemeClr val="tx1"/>
                </a:solidFill>
              </a:rPr>
              <a:t>一、試從課文中條列說明作者探尋硫穴時，艱辛跋涉的過程。</a:t>
            </a:r>
          </a:p>
        </p:txBody>
      </p:sp>
      <p:sp>
        <p:nvSpPr>
          <p:cNvPr id="709635" name="Rectangle 3"/>
          <p:cNvSpPr>
            <a:spLocks noGrp="1"/>
          </p:cNvSpPr>
          <p:nvPr>
            <p:ph type="body" idx="1"/>
          </p:nvPr>
        </p:nvSpPr>
        <p:spPr>
          <a:xfrm>
            <a:off x="287338" y="1628775"/>
            <a:ext cx="8532812" cy="48244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轉東行半里，入茅棘中，勁茅高丈餘，兩手排之，側體而入，炎日薄茅上，暑氣蒸鬱，覺悶甚。草下一徑，逶迤僅容蛇伏。</a:t>
            </a:r>
          </a:p>
          <a:p>
            <a:pPr>
              <a:buFont typeface="Arial" charset="0"/>
              <a:buNone/>
            </a:pP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約行二三里，渡兩小溪，皆履而涉。</a:t>
            </a:r>
          </a:p>
          <a:p>
            <a:pPr>
              <a:buFont typeface="Arial" charset="0"/>
              <a:buNone/>
            </a:pP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更進二三里，林木忽斷，始見前山。又陟一小巔，覺履底漸熱，</a:t>
            </a: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……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硫氣甚惡。</a:t>
            </a:r>
          </a:p>
          <a:p>
            <a:pPr>
              <a:buFont typeface="Arial" charset="0"/>
              <a:buNone/>
            </a:pP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更進半里，草木不生，地熱如炙。</a:t>
            </a:r>
          </a:p>
          <a:p>
            <a:pPr>
              <a:buFont typeface="Arial" charset="0"/>
              <a:buNone/>
            </a:pP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穴中毒焰撲人，目不能視，觸腦欲裂，急退百步乃止。</a:t>
            </a:r>
          </a:p>
        </p:txBody>
      </p:sp>
      <p:pic>
        <p:nvPicPr>
          <p:cNvPr id="162820" name="Picture 4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9635" grpId="0" build="p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143000"/>
          </a:xfrm>
        </p:spPr>
        <p:txBody>
          <a:bodyPr/>
          <a:lstStyle/>
          <a:p>
            <a:pPr algn="l"/>
            <a:r>
              <a:rPr lang="zh-TW" altLang="en-US" sz="3200" b="1" smtClean="0">
                <a:solidFill>
                  <a:schemeClr val="tx1"/>
                </a:solidFill>
              </a:rPr>
              <a:t>二、本文描述沿途的草木景象共有三變，請分別指出，並分析其原委。</a:t>
            </a:r>
          </a:p>
        </p:txBody>
      </p:sp>
      <p:sp>
        <p:nvSpPr>
          <p:cNvPr id="999427" name="Rectangle 3"/>
          <p:cNvSpPr>
            <a:spLocks noGrp="1"/>
          </p:cNvSpPr>
          <p:nvPr>
            <p:ph type="body" idx="1"/>
          </p:nvPr>
        </p:nvSpPr>
        <p:spPr>
          <a:xfrm>
            <a:off x="468313" y="1557338"/>
            <a:ext cx="8532812" cy="3743325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en-US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三變：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先是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「林木蓊翳」</a:t>
            </a:r>
            <a:r>
              <a:rPr lang="en-US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en-US" altLang="zh-TW" b="1" dirty="0" err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然後是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「林木忽斷」</a:t>
            </a:r>
            <a:r>
              <a:rPr lang="en-US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</a:t>
            </a:r>
            <a:r>
              <a:rPr lang="en-US" altLang="en-US" b="1" dirty="0" err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視草色萎黃無生意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」</a:t>
            </a:r>
            <a:r>
              <a:rPr lang="en-US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en-US" altLang="zh-TW" b="1" dirty="0" err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最後更變為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「草木不生」</a:t>
            </a:r>
            <a:r>
              <a:rPr lang="en-US" altLang="en-US" b="1" dirty="0" err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的景象</a:t>
            </a:r>
            <a:r>
              <a:rPr lang="en-US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en-US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說明：</a:t>
            </a:r>
          </a:p>
          <a:p>
            <a:pPr>
              <a:lnSpc>
                <a:spcPct val="90000"/>
              </a:lnSpc>
            </a:pPr>
            <a:r>
              <a:rPr lang="en-US" altLang="en-US" b="1" dirty="0" err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郁永河由山下往山上跋涉，先穿行亞熱帶森林，一片林木茂盛蓊鬱</a:t>
            </a:r>
            <a:r>
              <a:rPr lang="en-US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lnSpc>
                <a:spcPct val="90000"/>
              </a:lnSpc>
            </a:pPr>
            <a:r>
              <a:rPr lang="en-US" altLang="en-US" b="1" dirty="0" err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接著經過溫泉溪流</a:t>
            </a:r>
            <a:r>
              <a:rPr lang="en-US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「林木忽斷」</a:t>
            </a:r>
            <a:r>
              <a:rPr lang="en-US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en-US" altLang="en-US" b="1" dirty="0" err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隨著進入地熱效應的範圍</a:t>
            </a:r>
            <a:r>
              <a:rPr lang="en-US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</a:t>
            </a:r>
            <a:r>
              <a:rPr lang="en-US" altLang="zh-TW" b="1" dirty="0" err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覺履底漸熱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」時</a:t>
            </a:r>
            <a:r>
              <a:rPr lang="en-US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en-US" altLang="zh-TW" b="1" dirty="0" err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眼前草色正是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「萎黃無生意」</a:t>
            </a:r>
            <a:endParaRPr lang="en-US" altLang="en-US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</a:pPr>
            <a:r>
              <a:rPr lang="en-US" altLang="en-US" b="1" dirty="0" err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硫磺噴氣孔</a:t>
            </a:r>
            <a:r>
              <a:rPr lang="en-US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</a:t>
            </a:r>
            <a:r>
              <a:rPr lang="en-US" altLang="en-US" b="1" dirty="0" err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地熱如炙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」</a:t>
            </a:r>
            <a:r>
              <a:rPr lang="en-US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「草木不生」</a:t>
            </a:r>
            <a:r>
              <a:rPr lang="en-US" altLang="en-US" b="1" dirty="0" err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的奇絕景象</a:t>
            </a:r>
            <a:r>
              <a:rPr lang="en-US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  <p:pic>
        <p:nvPicPr>
          <p:cNvPr id="163844" name="Picture 4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6021388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9427" grpId="0" build="p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/>
          </p:cNvSpPr>
          <p:nvPr>
            <p:ph type="title"/>
          </p:nvPr>
        </p:nvSpPr>
        <p:spPr>
          <a:xfrm>
            <a:off x="373062" y="332656"/>
            <a:ext cx="8435975" cy="1143000"/>
          </a:xfrm>
        </p:spPr>
        <p:txBody>
          <a:bodyPr/>
          <a:lstStyle/>
          <a:p>
            <a:pPr algn="l"/>
            <a:r>
              <a:rPr lang="zh-TW" altLang="en-US" sz="3200" b="1" dirty="0" smtClean="0">
                <a:solidFill>
                  <a:schemeClr val="tx1"/>
                </a:solidFill>
              </a:rPr>
              <a:t>三、郁永河探採硫穴的過程十分驚險，文中哪些地方可以看出他膽大、心細的冒險精神？</a:t>
            </a:r>
          </a:p>
        </p:txBody>
      </p:sp>
      <p:pic>
        <p:nvPicPr>
          <p:cNvPr id="164867" name="Picture 7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68" name="Rectangle 3"/>
          <p:cNvSpPr>
            <a:spLocks/>
          </p:cNvSpPr>
          <p:nvPr/>
        </p:nvSpPr>
        <p:spPr bwMode="auto">
          <a:xfrm>
            <a:off x="288925" y="1412776"/>
            <a:ext cx="860425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just">
              <a:buFont typeface="Arial" charset="0"/>
              <a:buNone/>
            </a:pPr>
            <a:r>
              <a:rPr kumimoji="0"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郁永河在設備簡陋、環境陌生的不利因素下，</a:t>
            </a:r>
          </a:p>
          <a:p>
            <a:pPr algn="just">
              <a:buFont typeface="Arial" charset="0"/>
              <a:buNone/>
            </a:pPr>
            <a:r>
              <a:rPr kumimoji="0"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勇於迎向挑戰的冒險精神。可分述如下：</a:t>
            </a:r>
          </a:p>
          <a:p>
            <a:pPr>
              <a:buFont typeface="Arial" charset="0"/>
              <a:buNone/>
            </a:pPr>
            <a:r>
              <a:rPr kumimoji="0" lang="en-US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kumimoji="0"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膽大</a:t>
            </a:r>
            <a:r>
              <a:rPr kumimoji="0"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endParaRPr kumimoji="0" lang="en-US" altLang="zh-TW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kumimoji="0"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en-US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1)</a:t>
            </a:r>
            <a:r>
              <a:rPr kumimoji="0"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「白氣五十餘道，皆從地底騰激而出，沸珠噴濺，出地尺許。余攬衣即穴旁視之，聞怒雷震蕩地底，而驚濤與沸鼎聲間之；地復岌岌欲動，令人心悸。</a:t>
            </a:r>
            <a:r>
              <a:rPr kumimoji="0"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」</a:t>
            </a:r>
            <a:endParaRPr kumimoji="0" lang="en-US" altLang="zh-TW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kumimoji="0"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en-US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2)</a:t>
            </a:r>
            <a:r>
              <a:rPr kumimoji="0"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「穴中毒焰撲人，目不能視，觸腦欲裂，急退百步乃止。」儘管硫穴周遭的硫氣騰激噴發、地熱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3"/>
          <p:cNvSpPr>
            <a:spLocks noGrp="1"/>
          </p:cNvSpPr>
          <p:nvPr>
            <p:ph type="body" idx="1"/>
          </p:nvPr>
        </p:nvSpPr>
        <p:spPr>
          <a:xfrm>
            <a:off x="288925" y="765175"/>
            <a:ext cx="8604250" cy="5688013"/>
          </a:xfrm>
        </p:spPr>
        <p:txBody>
          <a:bodyPr/>
          <a:lstStyle/>
          <a:p>
            <a:pPr marL="444500" indent="-444500">
              <a:lnSpc>
                <a:spcPct val="110000"/>
              </a:lnSpc>
              <a:buFont typeface="Arial" charset="0"/>
              <a:buNone/>
            </a:pP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大聲震蕩、毒焰撲人駭人，郁永河卻一點也     不畏怯。</a:t>
            </a:r>
          </a:p>
          <a:p>
            <a:pPr marL="444500" indent="-444500">
              <a:lnSpc>
                <a:spcPct val="110000"/>
              </a:lnSpc>
              <a:buFont typeface="Arial" charset="0"/>
              <a:buNone/>
            </a:pP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心細：「蓋周廣百畝間，實一大沸鑊，余身</a:t>
            </a:r>
          </a:p>
          <a:p>
            <a:pPr marL="444500" indent="-444500">
              <a:lnSpc>
                <a:spcPct val="110000"/>
              </a:lnSpc>
              <a:spcBef>
                <a:spcPct val="0"/>
              </a:spcBef>
              <a:buFont typeface="Arial" charset="0"/>
              <a:buNone/>
            </a:pP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乃行鑊蓋上，所賴以不陷者，熱氣鼓之耳。右旁巨石間，一穴獨大，思巨石無陷理，乃即石上俯瞰之。」作者運用敏銳的觀察力，思考巨石不易陷落的原因，判斷能夠到石上俯瞰，使後人讀之極為佩服。</a:t>
            </a:r>
          </a:p>
        </p:txBody>
      </p:sp>
      <p:pic>
        <p:nvPicPr>
          <p:cNvPr id="165891" name="Picture 6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755650" y="1628775"/>
            <a:ext cx="7772400" cy="1470025"/>
          </a:xfrm>
        </p:spPr>
        <p:txBody>
          <a:bodyPr/>
          <a:lstStyle/>
          <a:p>
            <a:pPr eaLnBrk="1" hangingPunct="1"/>
            <a:r>
              <a:rPr lang="zh-TW" altLang="en-US" sz="6000" b="1" smtClean="0">
                <a:solidFill>
                  <a:schemeClr val="tx1"/>
                </a:solidFill>
              </a:rPr>
              <a:t>七、應用練習</a:t>
            </a:r>
          </a:p>
        </p:txBody>
      </p:sp>
      <p:pic>
        <p:nvPicPr>
          <p:cNvPr id="166915" name="Picture 5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內容版面配置區 2"/>
          <p:cNvSpPr>
            <a:spLocks noGrp="1"/>
          </p:cNvSpPr>
          <p:nvPr>
            <p:ph idx="4294967295"/>
          </p:nvPr>
        </p:nvSpPr>
        <p:spPr>
          <a:xfrm>
            <a:off x="457200" y="765175"/>
            <a:ext cx="8229600" cy="35179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下列各組「　」內的讀音，何者兩兩相同？　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山路逶「迤」／「拖」泥帶水　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石「碇」鄉／「靛」青色　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「陟」一小巔／跋山「涉」水　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水聲「潺」湲／身體「孱」弱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5957" name="Rectangle 5"/>
          <p:cNvSpPr>
            <a:spLocks noChangeArrowheads="1"/>
          </p:cNvSpPr>
          <p:nvPr/>
        </p:nvSpPr>
        <p:spPr bwMode="auto">
          <a:xfrm>
            <a:off x="900113" y="765175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(D)</a:t>
            </a:r>
            <a:endParaRPr lang="zh-TW" altLang="en-US" b="1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5958" name="內容版面配置區 2"/>
          <p:cNvSpPr>
            <a:spLocks/>
          </p:cNvSpPr>
          <p:nvPr/>
        </p:nvSpPr>
        <p:spPr bwMode="auto">
          <a:xfrm>
            <a:off x="468313" y="4210050"/>
            <a:ext cx="8496300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FontTx/>
              <a:buNone/>
            </a:pPr>
            <a:r>
              <a:rPr lang="zh-TW" altLang="zh-TW" b="1">
                <a:latin typeface="標楷體" pitchFamily="65" charset="-120"/>
                <a:ea typeface="標楷體" pitchFamily="65" charset="-120"/>
              </a:rPr>
              <a:t>解析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一ˊ／ㄊㄨㄛ。</a:t>
            </a:r>
            <a:endParaRPr lang="zh-TW" altLang="en-US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ㄉㄧㄥˋ／ㄉㄧㄢˋ。</a:t>
            </a:r>
            <a:endParaRPr lang="zh-TW" altLang="en-US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ㄓˋ／ㄕㄜˋ。</a:t>
            </a: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ㄔㄢˊ。</a:t>
            </a:r>
            <a:endParaRPr lang="zh-TW" altLang="en-US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7941" name="Rectangle 5"/>
          <p:cNvSpPr>
            <a:spLocks noChangeArrowheads="1"/>
          </p:cNvSpPr>
          <p:nvPr/>
        </p:nvSpPr>
        <p:spPr bwMode="auto">
          <a:xfrm>
            <a:off x="2484438" y="-26988"/>
            <a:ext cx="4095750" cy="76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kumimoji="0" lang="zh-TW" altLang="zh-TW" sz="4400" b="1">
                <a:solidFill>
                  <a:schemeClr val="bg1"/>
                </a:solidFill>
                <a:latin typeface="Arial" charset="0"/>
                <a:ea typeface="標楷體" pitchFamily="65" charset="-120"/>
              </a:rPr>
              <a:t>一、單一選擇題</a:t>
            </a:r>
          </a:p>
        </p:txBody>
      </p:sp>
      <p:pic>
        <p:nvPicPr>
          <p:cNvPr id="167942" name="Picture 6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7" grpId="0"/>
      <p:bldP spid="1259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內容版面配置區 2"/>
          <p:cNvSpPr>
            <a:spLocks/>
          </p:cNvSpPr>
          <p:nvPr/>
        </p:nvSpPr>
        <p:spPr bwMode="auto">
          <a:xfrm>
            <a:off x="395288" y="1341438"/>
            <a:ext cx="842486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  <a:buFont typeface="Arial" charset="0"/>
              <a:buNone/>
            </a:pPr>
            <a:r>
              <a:rPr kumimoji="0" lang="zh-TW" altLang="en-US" b="1" dirty="0">
                <a:latin typeface="標楷體" pitchFamily="65" charset="-120"/>
                <a:ea typeface="標楷體" pitchFamily="65" charset="-120"/>
              </a:rPr>
              <a:t>一、認識郁永河及</a:t>
            </a:r>
            <a:r>
              <a:rPr kumimoji="0" lang="en-US" altLang="zh-TW" b="1" dirty="0">
                <a:latin typeface="標楷體" pitchFamily="65" charset="-120"/>
                <a:ea typeface="標楷體" pitchFamily="65" charset="-120"/>
              </a:rPr>
              <a:t>《</a:t>
            </a:r>
            <a:r>
              <a:rPr kumimoji="0" lang="zh-TW" altLang="en-US" b="1" dirty="0">
                <a:latin typeface="標楷體" pitchFamily="65" charset="-120"/>
                <a:ea typeface="標楷體" pitchFamily="65" charset="-120"/>
              </a:rPr>
              <a:t>裨海紀遊</a:t>
            </a:r>
            <a:r>
              <a:rPr kumimoji="0" lang="en-US" altLang="zh-TW" b="1" dirty="0">
                <a:latin typeface="標楷體" pitchFamily="65" charset="-120"/>
                <a:ea typeface="標楷體" pitchFamily="65" charset="-120"/>
              </a:rPr>
              <a:t>》</a:t>
            </a:r>
            <a:r>
              <a:rPr kumimoji="0" lang="zh-TW" altLang="en-US" b="1" dirty="0">
                <a:latin typeface="標楷體" pitchFamily="65" charset="-120"/>
                <a:ea typeface="標楷體" pitchFamily="65" charset="-120"/>
              </a:rPr>
              <a:t>在</a:t>
            </a:r>
            <a:r>
              <a:rPr kumimoji="0"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臺灣文學與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kumimoji="0"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史學上的價值</a:t>
            </a:r>
            <a:r>
              <a:rPr kumimoji="0" lang="zh-TW" altLang="en-US" b="1" dirty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kumimoji="0" lang="zh-TW" altLang="en-US" b="1" dirty="0">
                <a:latin typeface="標楷體" pitchFamily="65" charset="-120"/>
                <a:ea typeface="標楷體" pitchFamily="65" charset="-120"/>
              </a:rPr>
              <a:t>二、學習以</a:t>
            </a:r>
            <a:r>
              <a:rPr kumimoji="0"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摹寫、譬喻</a:t>
            </a:r>
            <a:r>
              <a:rPr kumimoji="0" lang="zh-TW" altLang="en-US" b="1" dirty="0">
                <a:latin typeface="標楷體" pitchFamily="65" charset="-120"/>
                <a:ea typeface="標楷體" pitchFamily="65" charset="-120"/>
              </a:rPr>
              <a:t>手法描述自然景觀。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kumimoji="0" lang="zh-TW" altLang="en-US" b="1" dirty="0">
                <a:latin typeface="標楷體" pitchFamily="65" charset="-120"/>
                <a:ea typeface="標楷體" pitchFamily="65" charset="-120"/>
              </a:rPr>
              <a:t>三、取法探奇攬勝、膽大心細的</a:t>
            </a:r>
            <a:r>
              <a:rPr kumimoji="0"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冒險精神</a:t>
            </a:r>
            <a:r>
              <a:rPr kumimoji="0" lang="zh-TW" altLang="en-US" b="1" dirty="0"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  <p:sp>
        <p:nvSpPr>
          <p:cNvPr id="29699" name="標題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6600" b="1">
                <a:solidFill>
                  <a:srgbClr val="003399"/>
                </a:solidFill>
                <a:latin typeface="標楷體" pitchFamily="65" charset="-120"/>
                <a:ea typeface="標楷體" pitchFamily="65" charset="-120"/>
              </a:rPr>
              <a:t>學習重點</a:t>
            </a:r>
          </a:p>
        </p:txBody>
      </p:sp>
      <p:pic>
        <p:nvPicPr>
          <p:cNvPr id="29700" name="Picture 8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內容版面配置區 2"/>
          <p:cNvSpPr>
            <a:spLocks noGrp="1"/>
          </p:cNvSpPr>
          <p:nvPr>
            <p:ph idx="4294967295"/>
          </p:nvPr>
        </p:nvSpPr>
        <p:spPr>
          <a:xfrm>
            <a:off x="87313" y="879475"/>
            <a:ext cx="8085137" cy="2909888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下列選項，何者字形完全正確？　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余問番人硫土所產，指茅盧後山麓間　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轉東行半里，入茅刺中，勁茅高丈餘　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約行二三里，渡兩小溪，皆履而涉　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老藤纏結其上，若囚龍環繞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447675" y="947738"/>
            <a:ext cx="7937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</a:t>
            </a:r>
          </a:p>
        </p:txBody>
      </p:sp>
      <p:sp>
        <p:nvSpPr>
          <p:cNvPr id="128005" name="內容版面配置區 2"/>
          <p:cNvSpPr>
            <a:spLocks/>
          </p:cNvSpPr>
          <p:nvPr/>
        </p:nvSpPr>
        <p:spPr bwMode="auto">
          <a:xfrm>
            <a:off x="590550" y="4265613"/>
            <a:ext cx="82296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FontTx/>
              <a:buNone/>
            </a:pPr>
            <a:r>
              <a:rPr lang="zh-TW" altLang="zh-TW" b="1">
                <a:latin typeface="標楷體" pitchFamily="65" charset="-120"/>
                <a:ea typeface="標楷體" pitchFamily="65" charset="-120"/>
              </a:rPr>
              <a:t>解析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盧→廬。</a:t>
            </a: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刺→棘。</a:t>
            </a: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囚→虬。</a:t>
            </a:r>
            <a:endParaRPr lang="zh-TW" altLang="en-US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68965" name="Picture 5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8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4" grpId="0"/>
      <p:bldP spid="128005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內容版面配置區 2"/>
          <p:cNvSpPr>
            <a:spLocks noGrp="1"/>
          </p:cNvSpPr>
          <p:nvPr>
            <p:ph idx="4294967295"/>
          </p:nvPr>
        </p:nvSpPr>
        <p:spPr>
          <a:xfrm>
            <a:off x="431800" y="908050"/>
            <a:ext cx="8243888" cy="29527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下列選項「　」內的解釋，何者正確？　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地復「岌岌」欲動：晃動的樣子　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又「陟」一小巔：整頓　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扶杖「躡」巉石渡：踏、踩　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炎日「薄」茅上：薄弱</a:t>
            </a:r>
          </a:p>
          <a:p>
            <a:pPr eaLnBrk="1" hangingPunct="1">
              <a:buFont typeface="Arial" charset="0"/>
              <a:buNone/>
            </a:pP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8420" name="內容版面配置區 2"/>
          <p:cNvSpPr>
            <a:spLocks/>
          </p:cNvSpPr>
          <p:nvPr/>
        </p:nvSpPr>
        <p:spPr bwMode="auto">
          <a:xfrm>
            <a:off x="395288" y="4264025"/>
            <a:ext cx="8229600" cy="269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FontTx/>
              <a:buNone/>
            </a:pPr>
            <a:r>
              <a:rPr lang="zh-TW" altLang="zh-TW" b="1">
                <a:latin typeface="標楷體" pitchFamily="65" charset="-120"/>
                <a:ea typeface="標楷體" pitchFamily="65" charset="-120"/>
              </a:rPr>
              <a:t>解析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危險的樣子。</a:t>
            </a:r>
            <a:endParaRPr lang="zh-TW" altLang="en-US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登。</a:t>
            </a:r>
            <a:endParaRPr lang="zh-TW" altLang="en-US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迫近，此指太陽逼照。</a:t>
            </a:r>
            <a:endParaRPr lang="zh-TW" altLang="en-US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863600" y="904875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</a:t>
            </a:r>
          </a:p>
        </p:txBody>
      </p:sp>
      <p:pic>
        <p:nvPicPr>
          <p:cNvPr id="169989" name="Picture 6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8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0" grpId="0"/>
      <p:bldP spid="128004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內容版面配置區 2"/>
          <p:cNvSpPr>
            <a:spLocks noGrp="1"/>
          </p:cNvSpPr>
          <p:nvPr>
            <p:ph idx="4294967295"/>
          </p:nvPr>
        </p:nvSpPr>
        <p:spPr>
          <a:xfrm>
            <a:off x="107950" y="836613"/>
            <a:ext cx="9109075" cy="34544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下列「具」字的解釋，何者敘述正確？　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顧君濟勝有「具」：具備　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楠之始生，已「具」全體：列舉　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故人「具」雞黍，邀我至田家：準備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此人一一為「具」言所聞：具有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2101" name="內容版面配置區 2"/>
          <p:cNvSpPr>
            <a:spLocks/>
          </p:cNvSpPr>
          <p:nvPr/>
        </p:nvSpPr>
        <p:spPr bwMode="auto">
          <a:xfrm>
            <a:off x="252413" y="4510088"/>
            <a:ext cx="8423275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dist" eaLnBrk="1" hangingPunct="1">
              <a:lnSpc>
                <a:spcPct val="120000"/>
              </a:lnSpc>
              <a:buFontTx/>
              <a:buNone/>
            </a:pPr>
            <a:r>
              <a:rPr lang="zh-TW" altLang="zh-TW" b="1">
                <a:latin typeface="標楷體" pitchFamily="65" charset="-120"/>
                <a:ea typeface="標楷體" pitchFamily="65" charset="-120"/>
              </a:rPr>
              <a:t>解析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才能。</a:t>
            </a: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具備。(C)語譯：老朋友準</a:t>
            </a:r>
            <a:endParaRPr lang="zh-TW" altLang="en-US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dist" eaLnBrk="1" hangingPunct="1">
              <a:lnSpc>
                <a:spcPct val="120000"/>
              </a:lnSpc>
              <a:buFontTx/>
              <a:buNone/>
            </a:pPr>
            <a:r>
              <a:rPr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備了豐盛的飯菜，邀請我到他的田莊去。出自</a:t>
            </a:r>
            <a:endParaRPr lang="zh-TW" altLang="en-US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dist" eaLnBrk="1" hangingPunct="1">
              <a:lnSpc>
                <a:spcPct val="120000"/>
              </a:lnSpc>
              <a:buFontTx/>
              <a:buNone/>
            </a:pPr>
            <a:r>
              <a:rPr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孟浩然〈過故人莊〉。</a:t>
            </a: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詳</a:t>
            </a:r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細</a:t>
            </a:r>
            <a:r>
              <a:rPr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541338" y="906463"/>
            <a:ext cx="7937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</a:t>
            </a:r>
          </a:p>
        </p:txBody>
      </p:sp>
      <p:pic>
        <p:nvPicPr>
          <p:cNvPr id="171013" name="Picture 6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1" grpId="0"/>
      <p:bldP spid="128004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內容版面配置區 2"/>
          <p:cNvSpPr>
            <a:spLocks noGrp="1"/>
          </p:cNvSpPr>
          <p:nvPr>
            <p:ph idx="4294967295"/>
          </p:nvPr>
        </p:nvSpPr>
        <p:spPr>
          <a:xfrm>
            <a:off x="457200" y="836613"/>
            <a:ext cx="8229600" cy="5400675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下列各組「　」內的字詞，何者意思兩兩相同？　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10000"/>
              </a:lnSpc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復入「深林」中，林木蓊翳／還就「深林」小憩，循舊路返　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10000"/>
              </a:lnSpc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視草色萎黃無「生意」／小本「生意」，銀貨兩訖，恕不賒欠　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10000"/>
              </a:lnSpc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「蓋」與竹笋同理／余身乃行鑊「蓋」上　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10000"/>
              </a:lnSpc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楠之始生，已具「全體」／班際大掃除，「全體」總動員</a:t>
            </a:r>
          </a:p>
          <a:p>
            <a:pPr eaLnBrk="1" hangingPunct="1">
              <a:buFont typeface="Arial" charset="0"/>
              <a:buNone/>
            </a:pP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4148" name="Rectangle 4"/>
          <p:cNvSpPr>
            <a:spLocks noChangeArrowheads="1"/>
          </p:cNvSpPr>
          <p:nvPr/>
        </p:nvSpPr>
        <p:spPr bwMode="auto">
          <a:xfrm>
            <a:off x="827088" y="904875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</a:t>
            </a:r>
          </a:p>
        </p:txBody>
      </p:sp>
      <p:pic>
        <p:nvPicPr>
          <p:cNvPr id="172036" name="Picture 4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8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內容版面配置區 2"/>
          <p:cNvSpPr>
            <a:spLocks noGrp="1"/>
          </p:cNvSpPr>
          <p:nvPr>
            <p:ph idx="4294967295"/>
          </p:nvPr>
        </p:nvSpPr>
        <p:spPr>
          <a:xfrm>
            <a:off x="457200" y="765175"/>
            <a:ext cx="8229600" cy="4525963"/>
          </a:xfrm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12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解析：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 typeface="Arial" charset="0"/>
              <a:buNone/>
            </a:pP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幽深的樹林。</a:t>
            </a:r>
            <a:endParaRPr lang="zh-TW" altLang="en-US" b="1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 typeface="Arial" charset="0"/>
              <a:buNone/>
            </a:pP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生命力、生機／商業的買賣。</a:t>
            </a:r>
            <a:endParaRPr lang="zh-TW" altLang="en-US" b="1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 typeface="Arial" charset="0"/>
              <a:buNone/>
            </a:pP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大概／有覆蓋功能的東西。</a:t>
            </a:r>
            <a:endParaRPr lang="zh-TW" altLang="en-US" b="1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 typeface="Arial" charset="0"/>
              <a:buNone/>
            </a:pP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完整的形體／團體中的所有人。</a:t>
            </a:r>
          </a:p>
          <a:p>
            <a:pPr eaLnBrk="1" hangingPunct="1">
              <a:buFont typeface="Arial" charset="0"/>
              <a:buNone/>
            </a:pPr>
            <a:endParaRPr lang="zh-TW" altLang="en-US" b="1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73059" name="Picture 3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內容版面配置區 2"/>
          <p:cNvSpPr>
            <a:spLocks noGrp="1"/>
          </p:cNvSpPr>
          <p:nvPr>
            <p:ph idx="4294967295"/>
          </p:nvPr>
        </p:nvSpPr>
        <p:spPr>
          <a:xfrm>
            <a:off x="34925" y="919163"/>
            <a:ext cx="8893175" cy="3302000"/>
          </a:xfrm>
        </p:spPr>
        <p:txBody>
          <a:bodyPr/>
          <a:lstStyle/>
          <a:p>
            <a:pPr algn="dist" eaLnBrk="1" hangingPunct="1"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「□□中央山脈主稜線北段的南湖大山，氣勢□□，是山友間口耳相傳的聖域，與玉山、雪山、秀姑巒山、北大武山並列為臺灣五岳。」上文缺空處適宜填入下列何者？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 </a:t>
            </a:r>
          </a:p>
          <a:p>
            <a:pPr eaLnBrk="1" hangingPunct="1"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 (A)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徘徊／巍峨      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盤據／蒸騰　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 (C)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聳動／非凡　    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雄踞／磅礴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6196" name="Rectangle 4"/>
          <p:cNvSpPr>
            <a:spLocks noChangeArrowheads="1"/>
          </p:cNvSpPr>
          <p:nvPr/>
        </p:nvSpPr>
        <p:spPr bwMode="auto">
          <a:xfrm>
            <a:off x="465138" y="906463"/>
            <a:ext cx="7937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(D)</a:t>
            </a:r>
          </a:p>
        </p:txBody>
      </p:sp>
      <p:sp>
        <p:nvSpPr>
          <p:cNvPr id="136197" name="內容版面配置區 2"/>
          <p:cNvSpPr>
            <a:spLocks/>
          </p:cNvSpPr>
          <p:nvPr/>
        </p:nvSpPr>
        <p:spPr bwMode="auto">
          <a:xfrm>
            <a:off x="230188" y="4265613"/>
            <a:ext cx="8805862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FontTx/>
              <a:buNone/>
            </a:pPr>
            <a:r>
              <a:rPr lang="zh-TW" altLang="zh-TW" b="1">
                <a:latin typeface="標楷體" pitchFamily="65" charset="-120"/>
                <a:ea typeface="標楷體" pitchFamily="65" charset="-120"/>
              </a:rPr>
              <a:t>解析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來回走動／高大聳立的樣子。</a:t>
            </a: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盤結</a:t>
            </a:r>
            <a:endParaRPr lang="zh-TW" altLang="en-US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據守／熱氣上升。</a:t>
            </a: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抖動、震搖／與眾不同、</a:t>
            </a:r>
            <a:endParaRPr lang="zh-TW" altLang="en-US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不平凡的。</a:t>
            </a: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強而有力的盤坐。亦形容地位穩</a:t>
            </a:r>
            <a:endParaRPr lang="zh-TW" altLang="en-US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固／廣大無邊。</a:t>
            </a:r>
          </a:p>
        </p:txBody>
      </p:sp>
      <p:pic>
        <p:nvPicPr>
          <p:cNvPr id="174085" name="Picture 5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6" grpId="0"/>
      <p:bldP spid="136197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內容版面配置區 2"/>
          <p:cNvSpPr>
            <a:spLocks noGrp="1"/>
          </p:cNvSpPr>
          <p:nvPr>
            <p:ph idx="4294967295"/>
          </p:nvPr>
        </p:nvSpPr>
        <p:spPr>
          <a:xfrm>
            <a:off x="395288" y="847725"/>
            <a:ext cx="8877300" cy="4525963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7.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作者擅長運用視覺摹寫，以描述硫穴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，下列何者未使用「視覺摹寫」？　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白氣五十餘道，皆從地底騰激而出　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沸珠噴濺，出地尺許　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涼風襲肌，幾忘炎暑　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巨木裂土而出，兩葉始櫱，已大十圍</a:t>
            </a:r>
          </a:p>
          <a:p>
            <a:pPr eaLnBrk="1" hangingPunct="1">
              <a:lnSpc>
                <a:spcPct val="120000"/>
              </a:lnSpc>
              <a:buFont typeface="Arial" charset="0"/>
              <a:buNone/>
            </a:pP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8245" name="Rectangle 5"/>
          <p:cNvSpPr>
            <a:spLocks noChangeArrowheads="1"/>
          </p:cNvSpPr>
          <p:nvPr/>
        </p:nvSpPr>
        <p:spPr bwMode="auto">
          <a:xfrm>
            <a:off x="846138" y="906463"/>
            <a:ext cx="7937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</a:t>
            </a:r>
          </a:p>
        </p:txBody>
      </p:sp>
      <p:sp>
        <p:nvSpPr>
          <p:cNvPr id="138246" name="內容版面配置區 2"/>
          <p:cNvSpPr>
            <a:spLocks/>
          </p:cNvSpPr>
          <p:nvPr/>
        </p:nvSpPr>
        <p:spPr bwMode="auto">
          <a:xfrm>
            <a:off x="396875" y="5273675"/>
            <a:ext cx="4103688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FontTx/>
              <a:buNone/>
            </a:pPr>
            <a:r>
              <a:rPr lang="zh-TW" altLang="zh-TW" b="1">
                <a:latin typeface="標楷體" pitchFamily="65" charset="-120"/>
                <a:ea typeface="標楷體" pitchFamily="65" charset="-120"/>
              </a:rPr>
              <a:t>解析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觸覺摹寫。</a:t>
            </a:r>
            <a:endParaRPr lang="zh-TW" altLang="en-US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75109" name="Picture 5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5" grpId="0"/>
      <p:bldP spid="138246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內容版面配置區 2"/>
          <p:cNvSpPr>
            <a:spLocks noGrp="1"/>
          </p:cNvSpPr>
          <p:nvPr>
            <p:ph idx="4294967295"/>
          </p:nvPr>
        </p:nvSpPr>
        <p:spPr>
          <a:xfrm>
            <a:off x="431800" y="765175"/>
            <a:ext cx="8172450" cy="4525963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8.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「蓋周廣百畝間，實一大沸鑊，余身乃行鑊蓋上。」由此段敘述，可以推斷郁永河當時遇到的狀況是：　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郁永河造了一大鐵鍋以提煉硫磺　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郁永河買了一只大鐵鍋，以供應眾多工人伙食　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郁永河走在硫磺坑上像是走在鼎沸的鐵鍋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蓋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上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郁永河教導當地民眾學會炊煮熟食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0292" name="Rectangle 4"/>
          <p:cNvSpPr>
            <a:spLocks noChangeArrowheads="1"/>
          </p:cNvSpPr>
          <p:nvPr/>
        </p:nvSpPr>
        <p:spPr bwMode="auto">
          <a:xfrm>
            <a:off x="828675" y="836613"/>
            <a:ext cx="7937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</a:t>
            </a:r>
          </a:p>
        </p:txBody>
      </p:sp>
      <p:pic>
        <p:nvPicPr>
          <p:cNvPr id="176132" name="Picture 4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2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內容版面配置區 2"/>
          <p:cNvSpPr>
            <a:spLocks noGrp="1"/>
          </p:cNvSpPr>
          <p:nvPr>
            <p:ph idx="4294967295"/>
          </p:nvPr>
        </p:nvSpPr>
        <p:spPr>
          <a:xfrm>
            <a:off x="466725" y="765175"/>
            <a:ext cx="8569325" cy="35290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（  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9.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「思巨石無陷理，乃即石上俯瞰之，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穴中毒焰撲人，目不能視，觸腦欲裂，急退百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步乃止。左旁一溪，聲如倒峽，即沸泉所出源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也。」可以看出郁永河的個性，不包括下列何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者？　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膽大心細      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樂天知命　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追根究柢　    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聰明果敢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1316" name="Rectangle 4"/>
          <p:cNvSpPr>
            <a:spLocks noChangeArrowheads="1"/>
          </p:cNvSpPr>
          <p:nvPr/>
        </p:nvSpPr>
        <p:spPr bwMode="auto">
          <a:xfrm>
            <a:off x="900113" y="69215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</a:t>
            </a:r>
          </a:p>
        </p:txBody>
      </p:sp>
      <p:sp>
        <p:nvSpPr>
          <p:cNvPr id="141317" name="內容版面配置區 2"/>
          <p:cNvSpPr>
            <a:spLocks/>
          </p:cNvSpPr>
          <p:nvPr/>
        </p:nvSpPr>
        <p:spPr bwMode="auto">
          <a:xfrm>
            <a:off x="323850" y="4437063"/>
            <a:ext cx="8712200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zh-TW" b="1">
                <a:latin typeface="標楷體" pitchFamily="65" charset="-120"/>
                <a:ea typeface="標楷體" pitchFamily="65" charset="-120"/>
              </a:rPr>
              <a:t>解析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「思巨石無陷理，乃即石上俯瞰之」</a:t>
            </a:r>
            <a:endParaRPr lang="zh-TW" altLang="en-US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，可見郁永河會先思考巨石是否有陷落的危機</a:t>
            </a:r>
            <a:endParaRPr lang="zh-TW" altLang="en-US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，沒有危險才到石頭上仔細觀察，向下俯視，</a:t>
            </a:r>
            <a:endParaRPr lang="zh-TW" altLang="en-US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所以不是「樂天知命」。</a:t>
            </a:r>
            <a:endParaRPr lang="zh-TW" altLang="en-US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77157" name="Picture 5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6" grpId="0"/>
      <p:bldP spid="141317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內容版面配置區 2"/>
          <p:cNvSpPr>
            <a:spLocks noGrp="1"/>
          </p:cNvSpPr>
          <p:nvPr>
            <p:ph idx="4294967295"/>
          </p:nvPr>
        </p:nvSpPr>
        <p:spPr>
          <a:xfrm>
            <a:off x="179388" y="763588"/>
            <a:ext cx="9109075" cy="396081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10.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下列關於郁永河的敘述，何者正確？　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字滄浪，明朝秀才，工於詩</a:t>
            </a:r>
            <a:r>
              <a:rPr lang="zh-TW" altLang="en-US" b="1" smtClean="0"/>
              <a:t>、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文　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性喜遊歷，擔任福州府幕僚時，遍遊福建山川名勝　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來臺採煉硫磺後，定居臺灣，教化番民　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著作以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紀水沙連〉為代表，書中雜以吟詠，頗具文史價值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573088" y="763588"/>
            <a:ext cx="7937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</a:t>
            </a:r>
          </a:p>
        </p:txBody>
      </p:sp>
      <p:sp>
        <p:nvSpPr>
          <p:cNvPr id="143365" name="內容版面配置區 2"/>
          <p:cNvSpPr>
            <a:spLocks/>
          </p:cNvSpPr>
          <p:nvPr/>
        </p:nvSpPr>
        <p:spPr bwMode="auto">
          <a:xfrm>
            <a:off x="107950" y="4581525"/>
            <a:ext cx="892810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FontTx/>
              <a:buNone/>
            </a:pPr>
            <a:r>
              <a:rPr lang="zh-TW" altLang="zh-TW" b="1">
                <a:latin typeface="標楷體" pitchFamily="65" charset="-120"/>
                <a:ea typeface="標楷體" pitchFamily="65" charset="-120"/>
              </a:rPr>
              <a:t>解析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清康熙年間秀才。</a:t>
            </a: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並未定居臺灣，</a:t>
            </a:r>
            <a:endParaRPr lang="zh-TW" altLang="en-US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教化番民。</a:t>
            </a: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著作以</a:t>
            </a: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裨海紀遊》為代表 </a:t>
            </a: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(〈</a:t>
            </a:r>
            <a:r>
              <a:rPr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紀</a:t>
            </a:r>
            <a:endParaRPr lang="zh-TW" altLang="en-US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水沙連〉為藍鼎元之作</a:t>
            </a:r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，水沙連指日月潭</a:t>
            </a: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。</a:t>
            </a:r>
            <a:endParaRPr lang="zh-TW" altLang="en-US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78181" name="Picture 5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4" grpId="0"/>
      <p:bldP spid="14336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副標題 6"/>
          <p:cNvSpPr>
            <a:spLocks/>
          </p:cNvSpPr>
          <p:nvPr/>
        </p:nvSpPr>
        <p:spPr bwMode="auto">
          <a:xfrm>
            <a:off x="1692275" y="2205038"/>
            <a:ext cx="5545138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zh-TW" altLang="en-US" sz="58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一、文章題解</a:t>
            </a:r>
          </a:p>
        </p:txBody>
      </p:sp>
      <p:pic>
        <p:nvPicPr>
          <p:cNvPr id="31747" name="Picture 5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內容版面配置區 2"/>
          <p:cNvSpPr>
            <a:spLocks noGrp="1"/>
          </p:cNvSpPr>
          <p:nvPr>
            <p:ph idx="4294967295"/>
          </p:nvPr>
        </p:nvSpPr>
        <p:spPr>
          <a:xfrm>
            <a:off x="323850" y="692150"/>
            <a:ext cx="86868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二、本文作者以摹寫的手法，透過感官意象，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包括視覺、聽覺、嗅覺及觸覺等意象，表現對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周遭景觀的多重感受。請判斷下列文句的修辭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手法。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參考選項：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視覺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　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聽覺　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嗅覺　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觸覺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79203" name="Picture 3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內容版面配置區 2"/>
          <p:cNvSpPr>
            <a:spLocks noGrp="1"/>
          </p:cNvSpPr>
          <p:nvPr>
            <p:ph idx="4294967295"/>
          </p:nvPr>
        </p:nvSpPr>
        <p:spPr>
          <a:xfrm>
            <a:off x="14288" y="765175"/>
            <a:ext cx="8950325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　　　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風至，硫氣甚惡。</a:t>
            </a:r>
          </a:p>
          <a:p>
            <a:pPr eaLnBrk="1" hangingPunct="1"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　　　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涼風襲肌，幾忘炎暑。</a:t>
            </a:r>
          </a:p>
          <a:p>
            <a:pPr eaLnBrk="1" hangingPunct="1"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　　　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又有巨木裂土而出，兩葉始櫱， 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               已大十圍。</a:t>
            </a:r>
          </a:p>
          <a:p>
            <a:pPr eaLnBrk="1" hangingPunct="1"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　 　　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聞怒雷震蕩地底，而驚濤與沸鼎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               聲間之。</a:t>
            </a:r>
          </a:p>
          <a:p>
            <a:pPr eaLnBrk="1" hangingPunct="1"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　　　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望前山半麓，白氣縷縷，如山雲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               乍吐，搖曳青嶂間。</a:t>
            </a:r>
          </a:p>
          <a:p>
            <a:pPr eaLnBrk="1" hangingPunct="1">
              <a:buFont typeface="Arial" charset="0"/>
              <a:buNone/>
            </a:pP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6436" name="Rectangle 4"/>
          <p:cNvSpPr>
            <a:spLocks noChangeArrowheads="1"/>
          </p:cNvSpPr>
          <p:nvPr/>
        </p:nvSpPr>
        <p:spPr bwMode="auto">
          <a:xfrm>
            <a:off x="600075" y="765175"/>
            <a:ext cx="1606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en-US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嗅覺</a:t>
            </a:r>
          </a:p>
        </p:txBody>
      </p:sp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600075" y="1339850"/>
            <a:ext cx="1606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en-US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觸覺</a:t>
            </a:r>
          </a:p>
        </p:txBody>
      </p:sp>
      <p:sp>
        <p:nvSpPr>
          <p:cNvPr id="146438" name="Rectangle 6"/>
          <p:cNvSpPr>
            <a:spLocks noChangeArrowheads="1"/>
          </p:cNvSpPr>
          <p:nvPr/>
        </p:nvSpPr>
        <p:spPr bwMode="auto">
          <a:xfrm>
            <a:off x="600075" y="1916113"/>
            <a:ext cx="1657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en-US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視覺</a:t>
            </a:r>
          </a:p>
        </p:txBody>
      </p:sp>
      <p:sp>
        <p:nvSpPr>
          <p:cNvPr id="146439" name="Rectangle 7"/>
          <p:cNvSpPr>
            <a:spLocks noChangeArrowheads="1"/>
          </p:cNvSpPr>
          <p:nvPr/>
        </p:nvSpPr>
        <p:spPr bwMode="auto">
          <a:xfrm>
            <a:off x="600075" y="3136900"/>
            <a:ext cx="1606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en-US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聽覺</a:t>
            </a:r>
          </a:p>
        </p:txBody>
      </p:sp>
      <p:sp>
        <p:nvSpPr>
          <p:cNvPr id="146440" name="Rectangle 8"/>
          <p:cNvSpPr>
            <a:spLocks noChangeArrowheads="1"/>
          </p:cNvSpPr>
          <p:nvPr/>
        </p:nvSpPr>
        <p:spPr bwMode="auto">
          <a:xfrm>
            <a:off x="600075" y="4289425"/>
            <a:ext cx="1606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en-US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視覺</a:t>
            </a:r>
          </a:p>
        </p:txBody>
      </p:sp>
      <p:pic>
        <p:nvPicPr>
          <p:cNvPr id="180232" name="Picture 8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6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6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6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6" grpId="0"/>
      <p:bldP spid="146437" grpId="0"/>
      <p:bldP spid="146438" grpId="0"/>
      <p:bldP spid="146439" grpId="0"/>
      <p:bldP spid="146440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內容版面配置區 2"/>
          <p:cNvSpPr>
            <a:spLocks noGrp="1"/>
          </p:cNvSpPr>
          <p:nvPr>
            <p:ph idx="4294967295"/>
          </p:nvPr>
        </p:nvSpPr>
        <p:spPr>
          <a:xfrm>
            <a:off x="250825" y="735013"/>
            <a:ext cx="8686800" cy="4525962"/>
          </a:xfrm>
        </p:spPr>
        <p:txBody>
          <a:bodyPr/>
          <a:lstStyle/>
          <a:p>
            <a:pPr marL="3048000" indent="-3048000" eaLnBrk="1" hangingPunct="1"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　　　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白氣五十餘道，皆從地底騰激而出，沸珠噴濺，出地尺許。</a:t>
            </a:r>
          </a:p>
          <a:p>
            <a:pPr marL="3048000" indent="-3048000" eaLnBrk="1" hangingPunct="1"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　　　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7.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與石皆作藍靛色。</a:t>
            </a:r>
          </a:p>
          <a:p>
            <a:pPr marL="3048000" indent="-3048000" eaLnBrk="1" hangingPunct="1"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　　　 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8.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左旁一溪，聲如倒峽。</a:t>
            </a:r>
          </a:p>
          <a:p>
            <a:pPr marL="3048000" indent="-3048000" eaLnBrk="1" hangingPunct="1"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　　　 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9.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轟耳不輟者，是硫穴沸聲也。</a:t>
            </a:r>
          </a:p>
          <a:p>
            <a:pPr marL="3048000" indent="-3048000" eaLnBrk="1" hangingPunct="1"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　　　  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10.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陟一小巔，覺履底漸熱。</a:t>
            </a:r>
          </a:p>
          <a:p>
            <a:pPr marL="3048000" indent="-3048000" eaLnBrk="1" hangingPunct="1">
              <a:buFont typeface="Arial" charset="0"/>
              <a:buNone/>
            </a:pP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836613" y="692150"/>
            <a:ext cx="1606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en-US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視覺</a:t>
            </a:r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836613" y="1843088"/>
            <a:ext cx="16065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en-US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視覺</a:t>
            </a:r>
          </a:p>
        </p:txBody>
      </p:sp>
      <p:sp>
        <p:nvSpPr>
          <p:cNvPr id="147462" name="Rectangle 6"/>
          <p:cNvSpPr>
            <a:spLocks noChangeArrowheads="1"/>
          </p:cNvSpPr>
          <p:nvPr/>
        </p:nvSpPr>
        <p:spPr bwMode="auto">
          <a:xfrm>
            <a:off x="836613" y="2419350"/>
            <a:ext cx="1606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en-US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聽覺</a:t>
            </a:r>
          </a:p>
        </p:txBody>
      </p:sp>
      <p:sp>
        <p:nvSpPr>
          <p:cNvPr id="147463" name="Rectangle 7"/>
          <p:cNvSpPr>
            <a:spLocks noChangeArrowheads="1"/>
          </p:cNvSpPr>
          <p:nvPr/>
        </p:nvSpPr>
        <p:spPr bwMode="auto">
          <a:xfrm>
            <a:off x="836613" y="2995613"/>
            <a:ext cx="16065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en-US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聽覺</a:t>
            </a:r>
          </a:p>
        </p:txBody>
      </p:sp>
      <p:sp>
        <p:nvSpPr>
          <p:cNvPr id="147464" name="Rectangle 8"/>
          <p:cNvSpPr>
            <a:spLocks noChangeArrowheads="1"/>
          </p:cNvSpPr>
          <p:nvPr/>
        </p:nvSpPr>
        <p:spPr bwMode="auto">
          <a:xfrm>
            <a:off x="836613" y="3571875"/>
            <a:ext cx="1606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en-US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觸覺</a:t>
            </a:r>
          </a:p>
        </p:txBody>
      </p:sp>
      <p:pic>
        <p:nvPicPr>
          <p:cNvPr id="181256" name="Picture 8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0" grpId="0"/>
      <p:bldP spid="147461" grpId="0"/>
      <p:bldP spid="147462" grpId="0"/>
      <p:bldP spid="147463" grpId="0"/>
      <p:bldP spid="147464" grpId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內容版面配置區 2"/>
          <p:cNvSpPr>
            <a:spLocks noGrp="1"/>
          </p:cNvSpPr>
          <p:nvPr>
            <p:ph idx="4294967295"/>
          </p:nvPr>
        </p:nvSpPr>
        <p:spPr>
          <a:xfrm>
            <a:off x="457200" y="765175"/>
            <a:ext cx="8229600" cy="5256213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　　閱讀本文後，是否勾起你對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臺灣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這塊土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地的深刻記憶？其實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臺灣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有許多優美的風景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，你曾和家人去過哪些地方旅遊？或是和同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學到過哪些地方旅行？請將所見所聞，寫成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一篇遊記，記下你所感受到的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臺灣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之美或風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土人情，為自己生活的土地留下美麗的印記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。文長約六百字。</a:t>
            </a:r>
            <a:endParaRPr lang="zh-TW" altLang="en-US" b="1" smtClean="0"/>
          </a:p>
        </p:txBody>
      </p:sp>
      <p:sp>
        <p:nvSpPr>
          <p:cNvPr id="184323" name="Rectangle 3"/>
          <p:cNvSpPr>
            <a:spLocks noChangeArrowheads="1"/>
          </p:cNvSpPr>
          <p:nvPr/>
        </p:nvSpPr>
        <p:spPr bwMode="auto">
          <a:xfrm>
            <a:off x="2627313" y="-69850"/>
            <a:ext cx="3536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buFont typeface="Arial" charset="0"/>
              <a:buNone/>
            </a:pPr>
            <a:r>
              <a:rPr kumimoji="0" lang="zh-TW" altLang="zh-TW" sz="4400" b="1">
                <a:solidFill>
                  <a:schemeClr val="bg1"/>
                </a:solidFill>
                <a:latin typeface="Arial" charset="0"/>
                <a:ea typeface="標楷體" pitchFamily="65" charset="-120"/>
              </a:rPr>
              <a:t>四、寫作練習</a:t>
            </a:r>
          </a:p>
        </p:txBody>
      </p:sp>
      <p:pic>
        <p:nvPicPr>
          <p:cNvPr id="184324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內容版面配置區 2"/>
          <p:cNvSpPr>
            <a:spLocks noGrp="1"/>
          </p:cNvSpPr>
          <p:nvPr>
            <p:ph idx="4294967295"/>
          </p:nvPr>
        </p:nvSpPr>
        <p:spPr>
          <a:xfrm>
            <a:off x="457200" y="836613"/>
            <a:ext cx="8229600" cy="4525962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作法提示：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請依據自己的生活經驗，挑選一個地方的風景與人文進行書寫，描繪該地與自己生命的深刻記憶。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寫作時可學習本課運用摹寫和譬喻修辭的方式，描寫景觀之美，增添文章的韻致。</a:t>
            </a:r>
          </a:p>
          <a:p>
            <a:pPr eaLnBrk="1" hangingPunct="1">
              <a:lnSpc>
                <a:spcPct val="120000"/>
              </a:lnSpc>
              <a:buFont typeface="Arial" charset="0"/>
              <a:buNone/>
            </a:pPr>
            <a:endParaRPr lang="zh-TW" altLang="en-US" b="1" smtClean="0"/>
          </a:p>
        </p:txBody>
      </p:sp>
      <p:pic>
        <p:nvPicPr>
          <p:cNvPr id="185347" name="Picture 3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內容版面配置區 2"/>
          <p:cNvSpPr>
            <a:spLocks noGrp="1"/>
          </p:cNvSpPr>
          <p:nvPr>
            <p:ph idx="4294967295"/>
          </p:nvPr>
        </p:nvSpPr>
        <p:spPr>
          <a:xfrm>
            <a:off x="179388" y="765175"/>
            <a:ext cx="8856662" cy="52895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太魯閣國家公園記遊</a:t>
            </a:r>
          </a:p>
          <a:p>
            <a:pPr marL="0" indent="0"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　　國中畢業前夕，大家心中滿懷不捨，於是相約一起參加畢業旅行。雖然只有短短的兩天一夜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，卻是一輩子難忘的回憶。</a:t>
            </a:r>
          </a:p>
          <a:p>
            <a:pPr marL="0" indent="0"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　　我們首先來到了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花蓮縣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太魯閣國家公園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，它西起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合歡山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群、東至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清水斷崖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、南抵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奇萊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連峰、北接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南湖大山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，尤其公園三面環山，名列「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臺灣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百岳」的高山，有二十七座之多，讓我不禁聯想到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杜甫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「會當凌絕頂，一覽眾山小」的豪情壯志。</a:t>
            </a:r>
            <a:endParaRPr lang="zh-TW" altLang="en-US" b="1" smtClean="0"/>
          </a:p>
        </p:txBody>
      </p:sp>
      <p:sp>
        <p:nvSpPr>
          <p:cNvPr id="186371" name="Rectangle 4"/>
          <p:cNvSpPr>
            <a:spLocks noChangeArrowheads="1"/>
          </p:cNvSpPr>
          <p:nvPr/>
        </p:nvSpPr>
        <p:spPr bwMode="auto">
          <a:xfrm>
            <a:off x="3305175" y="-30163"/>
            <a:ext cx="2419350" cy="76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buFont typeface="Arial" charset="0"/>
              <a:buNone/>
            </a:pPr>
            <a:r>
              <a:rPr kumimoji="0" lang="zh-TW" altLang="zh-TW" sz="4400" b="1">
                <a:solidFill>
                  <a:schemeClr val="bg1"/>
                </a:solidFill>
                <a:latin typeface="Arial" charset="0"/>
                <a:ea typeface="標楷體" pitchFamily="65" charset="-120"/>
              </a:rPr>
              <a:t>參考範例</a:t>
            </a:r>
          </a:p>
        </p:txBody>
      </p:sp>
      <p:pic>
        <p:nvPicPr>
          <p:cNvPr id="186372" name="Picture 5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021388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內容版面配置區 2"/>
          <p:cNvSpPr>
            <a:spLocks noGrp="1"/>
          </p:cNvSpPr>
          <p:nvPr>
            <p:ph idx="4294967295"/>
          </p:nvPr>
        </p:nvSpPr>
        <p:spPr>
          <a:xfrm>
            <a:off x="158750" y="765175"/>
            <a:ext cx="8877300" cy="511175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當天遊覽車載著我們到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長春祠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燕子口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，看到陡峻的峽谷，引起我們一陣驚呼。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天祥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蜿蜒至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太魯閣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的河段，時間可追溯至二億五千萬年前的大理岩層，那些因為地殼、河川及風化等作用，刻鑿出瑰奇壯麗的峽谷景致，即是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中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外知名的景點──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太魯閣峽谷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。古人說過「讀萬卷書，不如行萬里路」，這句話說得真是不錯！</a:t>
            </a:r>
            <a:endParaRPr lang="zh-TW" altLang="en-US" b="1" smtClean="0"/>
          </a:p>
        </p:txBody>
      </p:sp>
      <p:pic>
        <p:nvPicPr>
          <p:cNvPr id="187395" name="Picture 3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內容版面配置區 2"/>
          <p:cNvSpPr>
            <a:spLocks noGrp="1"/>
          </p:cNvSpPr>
          <p:nvPr>
            <p:ph idx="4294967295"/>
          </p:nvPr>
        </p:nvSpPr>
        <p:spPr>
          <a:xfrm>
            <a:off x="171450" y="981075"/>
            <a:ext cx="9296400" cy="57610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　　晚上我們夜宿天祥晶華酒店，五星級的旅館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，宛如一座典雅的城堡。晚餐後又是一連串的驚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喜，天祥晶華酒店為我們全體師生舉辦了一個豐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盛的晚會表演。看到舞臺上穿著泰雅族傳統服飾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的青少年，強健的肌肉與奔放的律動，在悠揚的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歌聲中賣力的跳著、舞著，充分展現舞蹈的力與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美，令人感動。接著一群婦女拿著小米和米籮跳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起了感謝豐收的舞碼，溫婉的姿態和清亮的歌聲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，彷彿天地神明都凝神諦聽著他們虔誠的感謝，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真是令人難忘的一個夜晚。</a:t>
            </a:r>
            <a:endParaRPr lang="zh-TW" altLang="en-US" b="1" smtClean="0"/>
          </a:p>
        </p:txBody>
      </p:sp>
      <p:pic>
        <p:nvPicPr>
          <p:cNvPr id="188419" name="Picture 3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內容版面配置區 2"/>
          <p:cNvSpPr>
            <a:spLocks noGrp="1"/>
          </p:cNvSpPr>
          <p:nvPr>
            <p:ph idx="4294967295"/>
          </p:nvPr>
        </p:nvSpPr>
        <p:spPr>
          <a:xfrm>
            <a:off x="179388" y="765175"/>
            <a:ext cx="8964612" cy="4525963"/>
          </a:xfrm>
        </p:spPr>
        <p:txBody>
          <a:bodyPr/>
          <a:lstStyle/>
          <a:p>
            <a:pPr marL="0" indent="812800" eaLnBrk="1" hangingPunct="1"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花蓮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有著多變的岩層褶皺與紋理的峽谷觀，還有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阿美族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泰雅族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文化豐厚的人文與歷史。最後，我們滿懷不捨地向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太魯閣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的美景道別。我誠摯的希望人們能夠好好保護這裡的生態與人文，讓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太魯閣國家公園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永遠是兼具環保與歷史人文的觀光樂土。                       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（張麗美）</a:t>
            </a:r>
          </a:p>
        </p:txBody>
      </p:sp>
      <p:pic>
        <p:nvPicPr>
          <p:cNvPr id="189443" name="Picture 5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755650" y="1628775"/>
            <a:ext cx="7772400" cy="1470025"/>
          </a:xfrm>
        </p:spPr>
        <p:txBody>
          <a:bodyPr/>
          <a:lstStyle/>
          <a:p>
            <a:pPr eaLnBrk="1" hangingPunct="1"/>
            <a:r>
              <a:rPr lang="zh-TW" altLang="en-US" sz="6000" b="1" smtClean="0">
                <a:solidFill>
                  <a:schemeClr val="tx1"/>
                </a:solidFill>
              </a:rPr>
              <a:t>八、統測精選</a:t>
            </a:r>
          </a:p>
        </p:txBody>
      </p:sp>
      <p:pic>
        <p:nvPicPr>
          <p:cNvPr id="190467" name="Picture 5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內容版面配置區 2"/>
          <p:cNvSpPr>
            <a:spLocks noGrp="1"/>
          </p:cNvSpPr>
          <p:nvPr>
            <p:ph idx="4294967295"/>
          </p:nvPr>
        </p:nvSpPr>
        <p:spPr>
          <a:xfrm>
            <a:off x="195263" y="908050"/>
            <a:ext cx="8840787" cy="4525963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dirty="0" smtClean="0">
                <a:ea typeface="標楷體" pitchFamily="65" charset="-120"/>
              </a:rPr>
              <a:t>　　本文節選自</a:t>
            </a:r>
            <a:r>
              <a:rPr lang="en-US" altLang="zh-TW" b="1" dirty="0" smtClean="0">
                <a:ea typeface="標楷體" pitchFamily="65" charset="-120"/>
              </a:rPr>
              <a:t>《</a:t>
            </a:r>
            <a:r>
              <a:rPr lang="zh-TW" altLang="en-US" b="1" dirty="0" smtClean="0">
                <a:solidFill>
                  <a:srgbClr val="0000FF"/>
                </a:solidFill>
                <a:ea typeface="標楷體" pitchFamily="65" charset="-120"/>
              </a:rPr>
              <a:t>裨　海紀遊</a:t>
            </a:r>
            <a:r>
              <a:rPr lang="en-US" altLang="zh-TW" b="1" dirty="0" smtClean="0">
                <a:ea typeface="標楷體" pitchFamily="65" charset="-120"/>
              </a:rPr>
              <a:t>》</a:t>
            </a:r>
            <a:r>
              <a:rPr lang="zh-TW" altLang="en-US" b="1" dirty="0" smtClean="0">
                <a:ea typeface="標楷體" pitchFamily="65" charset="-120"/>
              </a:rPr>
              <a:t>　，篇名是後人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dirty="0" smtClean="0">
                <a:ea typeface="標楷體" pitchFamily="65" charset="-120"/>
              </a:rPr>
              <a:t>所訂。</a:t>
            </a:r>
            <a:r>
              <a:rPr lang="zh-TW" altLang="en-US" b="1" dirty="0" smtClean="0">
                <a:solidFill>
                  <a:srgbClr val="0000FF"/>
                </a:solidFill>
                <a:ea typeface="標楷體" pitchFamily="65" charset="-120"/>
              </a:rPr>
              <a:t>裨海，即小海</a:t>
            </a:r>
            <a:r>
              <a:rPr lang="zh-TW" altLang="en-US" b="1" dirty="0" smtClean="0">
                <a:ea typeface="標楷體" pitchFamily="65" charset="-120"/>
              </a:rPr>
              <a:t>，指臺灣海峽。作者以「裨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dirty="0" smtClean="0">
                <a:ea typeface="標楷體" pitchFamily="65" charset="-120"/>
              </a:rPr>
              <a:t>海」借代臺灣，將來臺的海上經歷及在臺期間的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dirty="0" smtClean="0">
                <a:ea typeface="標楷體" pitchFamily="65" charset="-120"/>
              </a:rPr>
              <a:t>所見所聞，以</a:t>
            </a:r>
            <a:r>
              <a:rPr lang="zh-TW" altLang="en-US" b="1" dirty="0" smtClean="0">
                <a:solidFill>
                  <a:srgbClr val="0000FF"/>
                </a:solidFill>
                <a:ea typeface="標楷體" pitchFamily="65" charset="-120"/>
              </a:rPr>
              <a:t>日記體</a:t>
            </a:r>
            <a:r>
              <a:rPr lang="zh-TW" altLang="en-US" b="1" dirty="0" smtClean="0">
                <a:ea typeface="標楷體" pitchFamily="65" charset="-120"/>
              </a:rPr>
              <a:t>撰成</a:t>
            </a:r>
            <a:r>
              <a:rPr lang="zh-TW" altLang="en-US" b="1" dirty="0" smtClean="0">
                <a:solidFill>
                  <a:srgbClr val="0000FF"/>
                </a:solidFill>
                <a:ea typeface="標楷體" pitchFamily="65" charset="-120"/>
              </a:rPr>
              <a:t>臺灣文學史上第一部遊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dirty="0" smtClean="0">
                <a:solidFill>
                  <a:srgbClr val="0000FF"/>
                </a:solidFill>
                <a:ea typeface="標楷體" pitchFamily="65" charset="-120"/>
              </a:rPr>
              <a:t>記專著</a:t>
            </a:r>
            <a:r>
              <a:rPr lang="zh-TW" altLang="en-US" b="1" dirty="0" smtClean="0">
                <a:solidFill>
                  <a:srgbClr val="FF0000"/>
                </a:solidFill>
                <a:ea typeface="標楷體" pitchFamily="65" charset="-120"/>
              </a:rPr>
              <a:t> </a:t>
            </a:r>
            <a:r>
              <a:rPr lang="zh-TW" altLang="en-US" b="1" dirty="0" smtClean="0">
                <a:ea typeface="標楷體" pitchFamily="65" charset="-120"/>
              </a:rPr>
              <a:t>　。</a:t>
            </a:r>
          </a:p>
        </p:txBody>
      </p:sp>
      <p:sp>
        <p:nvSpPr>
          <p:cNvPr id="32771" name="標題 1"/>
          <p:cNvSpPr>
            <a:spLocks/>
          </p:cNvSpPr>
          <p:nvPr/>
        </p:nvSpPr>
        <p:spPr bwMode="auto">
          <a:xfrm>
            <a:off x="395288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文章題解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</a:t>
            </a:r>
          </a:p>
        </p:txBody>
      </p:sp>
      <p:pic>
        <p:nvPicPr>
          <p:cNvPr id="32772" name="Picture 1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176338"/>
            <a:ext cx="26987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1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933825"/>
            <a:ext cx="26987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19" descr="圖片25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150938"/>
            <a:ext cx="2984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20" descr="下一頁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內容版面配置區 2"/>
          <p:cNvSpPr>
            <a:spLocks noGrp="1"/>
          </p:cNvSpPr>
          <p:nvPr>
            <p:ph idx="4294967295"/>
          </p:nvPr>
        </p:nvSpPr>
        <p:spPr>
          <a:xfrm>
            <a:off x="446088" y="915988"/>
            <a:ext cx="8589962" cy="452596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下列文句的「向」，何者指「原來的、舊的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」？　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兼觀民情「向」背，然後可行　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日從海旁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沒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，水「向」天邊流　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使天下之士，退而不敢西「向」，裹足不入秦　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既出，得其船，便扶「向」路，處處誌之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                    </a:t>
            </a:r>
          </a:p>
          <a:p>
            <a:pPr marL="0" indent="0" eaLnBrk="1" hangingPunct="1"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                               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〔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95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統測〕</a:t>
            </a:r>
          </a:p>
          <a:p>
            <a:pPr marL="0" indent="0" eaLnBrk="1" hangingPunct="1">
              <a:buFont typeface="Arial" charset="0"/>
              <a:buNone/>
            </a:pP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9924" name="Rectangle 4"/>
          <p:cNvSpPr>
            <a:spLocks noChangeArrowheads="1"/>
          </p:cNvSpPr>
          <p:nvPr/>
        </p:nvSpPr>
        <p:spPr bwMode="auto">
          <a:xfrm>
            <a:off x="466725" y="4865688"/>
            <a:ext cx="20129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FontTx/>
              <a:buNone/>
            </a:pPr>
            <a:r>
              <a:rPr lang="zh-TW" altLang="zh-TW" b="1">
                <a:latin typeface="標楷體" pitchFamily="65" charset="-120"/>
                <a:ea typeface="標楷體" pitchFamily="65" charset="-120"/>
              </a:rPr>
              <a:t>答案：</a:t>
            </a:r>
            <a:r>
              <a:rPr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(D)</a:t>
            </a:r>
          </a:p>
        </p:txBody>
      </p:sp>
      <p:pic>
        <p:nvPicPr>
          <p:cNvPr id="191492" name="Picture 4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9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4" grpId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內容版面配置區 2"/>
          <p:cNvSpPr>
            <a:spLocks noGrp="1"/>
          </p:cNvSpPr>
          <p:nvPr>
            <p:ph idx="4294967295"/>
          </p:nvPr>
        </p:nvSpPr>
        <p:spPr>
          <a:xfrm>
            <a:off x="107950" y="765175"/>
            <a:ext cx="8856663" cy="4525963"/>
          </a:xfrm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</a:extLst>
        </p:spPr>
        <p:txBody>
          <a:bodyPr/>
          <a:lstStyle/>
          <a:p>
            <a:pPr marL="0" indent="0"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解析：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歸附。</a:t>
            </a:r>
            <a:r>
              <a:rPr lang="en-US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語譯：同時觀察民眾是否支持，接著便可以行動。</a:t>
            </a: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出自《魏書‧楊播傳》</a:t>
            </a:r>
            <a:r>
              <a:rPr lang="en-US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對著、朝著。</a:t>
            </a:r>
            <a:r>
              <a:rPr lang="en-US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語譯：太陽從大海旁落下，河水朝著天邊流去。</a:t>
            </a: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出自李白〈贈崔郎中宗之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時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謫官金陵）</a:t>
            </a: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〉</a:t>
            </a:r>
            <a:r>
              <a:rPr lang="en-US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  <p:pic>
        <p:nvPicPr>
          <p:cNvPr id="192515" name="Picture 3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950" y="765175"/>
            <a:ext cx="8713788" cy="4525963"/>
          </a:xfrm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</a:extLst>
        </p:spPr>
        <p:txBody>
          <a:bodyPr wrap="none"/>
          <a:lstStyle/>
          <a:p>
            <a:pPr>
              <a:buFont typeface="Arial" charset="0"/>
              <a:buNone/>
            </a:pP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前進、行</a:t>
            </a:r>
            <a:r>
              <a:rPr lang="zh-TW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語譯：使天下的賢才，退避不敢向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西事奉秦國，停下腳步，從此不再踏入秦國。</a:t>
            </a:r>
            <a:r>
              <a:rPr lang="zh-TW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出</a:t>
            </a:r>
            <a:endParaRPr lang="zh-TW" altLang="en-US" b="1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自李斯〈諫逐客書〉。</a:t>
            </a:r>
            <a:endParaRPr lang="zh-TW" altLang="en-US" b="1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語譯：漁人出來以後，找到他的船，就沿著先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前的來路回去，一路上都做了標記。</a:t>
            </a:r>
            <a:r>
              <a:rPr lang="zh-TW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出自陶淵明</a:t>
            </a:r>
            <a:endParaRPr lang="zh-TW" altLang="en-US" b="1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〈桃花源記〉。</a:t>
            </a:r>
            <a:endParaRPr lang="zh-TW" altLang="en-US" b="1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●本題測驗學生字義辨析的能力。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93539" name="Picture 3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692150"/>
            <a:ext cx="8820150" cy="6840538"/>
          </a:xfrm>
        </p:spPr>
        <p:txBody>
          <a:bodyPr/>
          <a:lstStyle/>
          <a:p>
            <a:pPr marL="723900" indent="-723900">
              <a:buFont typeface="Arial" charset="0"/>
              <a:buNone/>
            </a:pPr>
            <a:r>
              <a:rPr lang="en-US" altLang="zh-TW" sz="2800" b="1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下列各句中的「若」字，可以解釋為「如果」者，共</a:t>
            </a:r>
          </a:p>
          <a:p>
            <a:pPr marL="723900" indent="-723900">
              <a:buFont typeface="Arial" charset="0"/>
              <a:buNone/>
            </a:pP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有幾個？ </a:t>
            </a:r>
          </a:p>
          <a:p>
            <a:pPr marL="723900" indent="-723900">
              <a:buFont typeface="Arial" charset="0"/>
              <a:buNone/>
            </a:pPr>
            <a:r>
              <a:rPr lang="en-US" altLang="zh-TW" sz="2800" b="1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甲</a:t>
            </a:r>
            <a:r>
              <a:rPr lang="en-US" altLang="zh-TW" sz="2800" b="1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君王為人不忍。「若」入，前為壽，壽畢，請以劍舞，因擊沛公於坐         </a:t>
            </a:r>
            <a:r>
              <a:rPr lang="en-US" altLang="zh-TW" sz="2800" b="1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司馬遷</a:t>
            </a:r>
            <a:r>
              <a:rPr lang="en-US" altLang="zh-TW" sz="2800" b="1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鴻門宴</a:t>
            </a:r>
            <a:r>
              <a:rPr lang="en-US" altLang="zh-TW" sz="2800" b="1" smtClean="0">
                <a:latin typeface="標楷體" pitchFamily="65" charset="-120"/>
                <a:ea typeface="標楷體" pitchFamily="65" charset="-120"/>
              </a:rPr>
              <a:t>〉)</a:t>
            </a:r>
          </a:p>
          <a:p>
            <a:pPr marL="723900" indent="-723900">
              <a:buFont typeface="Arial" charset="0"/>
              <a:buNone/>
            </a:pPr>
            <a:r>
              <a:rPr lang="en-US" altLang="zh-TW" sz="2800" b="1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乙</a:t>
            </a:r>
            <a:r>
              <a:rPr lang="en-US" altLang="zh-TW" sz="2800" b="1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你底心如小小的寂寞的城，恰「若」青石的街道向晚                         </a:t>
            </a:r>
            <a:r>
              <a:rPr lang="en-US" altLang="zh-TW" sz="2800" b="1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鄭愁予</a:t>
            </a:r>
            <a:r>
              <a:rPr lang="en-US" altLang="zh-TW" sz="2800" b="1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錯誤</a:t>
            </a:r>
            <a:r>
              <a:rPr lang="en-US" altLang="zh-TW" sz="2800" b="1" smtClean="0">
                <a:latin typeface="標楷體" pitchFamily="65" charset="-120"/>
                <a:ea typeface="標楷體" pitchFamily="65" charset="-120"/>
              </a:rPr>
              <a:t>〉)</a:t>
            </a:r>
          </a:p>
          <a:p>
            <a:pPr marL="723900" indent="-723900">
              <a:buFont typeface="Arial" charset="0"/>
              <a:buNone/>
            </a:pPr>
            <a:r>
              <a:rPr lang="en-US" altLang="zh-TW" sz="2800" b="1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丙</a:t>
            </a:r>
            <a:r>
              <a:rPr lang="en-US" altLang="zh-TW" sz="2800" b="1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百年後「若」有人考證，今人沒沒無名，而號碼獨多，一堆數字緊接著一堆數字，漪歟盛哉</a:t>
            </a:r>
          </a:p>
          <a:p>
            <a:pPr marL="723900" indent="-723900">
              <a:buFont typeface="Arial" charset="0"/>
              <a:buNone/>
            </a:pPr>
            <a:r>
              <a:rPr lang="en-US" altLang="zh-TW" sz="2800" b="1" smtClean="0">
                <a:latin typeface="標楷體" pitchFamily="65" charset="-120"/>
                <a:ea typeface="標楷體" pitchFamily="65" charset="-120"/>
              </a:rPr>
              <a:t>                            (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吳魯芹</a:t>
            </a:r>
            <a:r>
              <a:rPr lang="en-US" altLang="zh-TW" sz="2800" b="1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數字人生</a:t>
            </a:r>
            <a:r>
              <a:rPr lang="en-US" altLang="zh-TW" sz="2800" b="1" smtClean="0">
                <a:latin typeface="標楷體" pitchFamily="65" charset="-120"/>
                <a:ea typeface="標楷體" pitchFamily="65" charset="-120"/>
              </a:rPr>
              <a:t>〉)</a:t>
            </a:r>
          </a:p>
          <a:p>
            <a:pPr marL="723900" indent="-723900">
              <a:buFont typeface="Arial" charset="0"/>
              <a:buNone/>
            </a:pPr>
            <a:r>
              <a:rPr lang="en-US" altLang="zh-TW" sz="2800" b="1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丁</a:t>
            </a:r>
            <a:r>
              <a:rPr lang="en-US" altLang="zh-TW" sz="2800" b="1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復入深林中，林木蓊翳，大小不可辨名。老藤纏結其上，「若」虬龍環繞 </a:t>
            </a:r>
            <a:r>
              <a:rPr lang="en-US" altLang="zh-TW" sz="2800" b="1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郁永河</a:t>
            </a:r>
            <a:r>
              <a:rPr lang="en-US" altLang="zh-TW" sz="2800" b="1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北投硫穴記</a:t>
            </a:r>
            <a:r>
              <a:rPr lang="en-US" altLang="zh-TW" sz="2800" b="1" smtClean="0">
                <a:latin typeface="標楷體" pitchFamily="65" charset="-120"/>
                <a:ea typeface="標楷體" pitchFamily="65" charset="-120"/>
              </a:rPr>
              <a:t>〉)</a:t>
            </a:r>
          </a:p>
          <a:p>
            <a:pPr marL="723900" indent="-723900">
              <a:buFont typeface="Arial" charset="0"/>
              <a:buNone/>
            </a:pPr>
            <a:r>
              <a:rPr lang="en-US" altLang="zh-TW" sz="2800" b="1" smtClean="0">
                <a:latin typeface="標楷體" pitchFamily="65" charset="-120"/>
                <a:ea typeface="標楷體" pitchFamily="65" charset="-120"/>
              </a:rPr>
              <a:t>(A)1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個　</a:t>
            </a:r>
            <a:r>
              <a:rPr lang="en-US" altLang="zh-TW" sz="2800" b="1" smtClean="0">
                <a:latin typeface="標楷體" pitchFamily="65" charset="-120"/>
                <a:ea typeface="標楷體" pitchFamily="65" charset="-120"/>
              </a:rPr>
              <a:t>(B)2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個　</a:t>
            </a:r>
            <a:r>
              <a:rPr lang="en-US" altLang="zh-TW" sz="2800" b="1" smtClean="0">
                <a:latin typeface="標楷體" pitchFamily="65" charset="-120"/>
                <a:ea typeface="標楷體" pitchFamily="65" charset="-120"/>
              </a:rPr>
              <a:t>(C)3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個　</a:t>
            </a:r>
            <a:r>
              <a:rPr lang="en-US" altLang="zh-TW" sz="2800" b="1" smtClean="0">
                <a:latin typeface="標楷體" pitchFamily="65" charset="-120"/>
                <a:ea typeface="標楷體" pitchFamily="65" charset="-120"/>
              </a:rPr>
              <a:t>(D)4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個</a:t>
            </a:r>
            <a:r>
              <a:rPr lang="en-US" altLang="zh-TW" sz="2800" b="1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z="2800" b="1" smtClean="0">
                <a:latin typeface="標楷體" pitchFamily="65" charset="-120"/>
                <a:ea typeface="標楷體" pitchFamily="65" charset="-120"/>
              </a:rPr>
              <a:t>〔</a:t>
            </a:r>
            <a:r>
              <a:rPr lang="en-US" altLang="zh-TW" sz="2800" b="1" smtClean="0">
                <a:latin typeface="標楷體" pitchFamily="65" charset="-120"/>
                <a:ea typeface="標楷體" pitchFamily="65" charset="-120"/>
              </a:rPr>
              <a:t>101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統測</a:t>
            </a:r>
            <a:r>
              <a:rPr lang="zh-TW" altLang="zh-TW" sz="2800" b="1" smtClean="0">
                <a:latin typeface="標楷體" pitchFamily="65" charset="-120"/>
                <a:ea typeface="標楷體" pitchFamily="65" charset="-120"/>
              </a:rPr>
              <a:t>〕</a:t>
            </a:r>
            <a:endParaRPr lang="en-US" altLang="zh-TW" sz="2800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71012" name="Rectangle 4"/>
          <p:cNvSpPr>
            <a:spLocks noChangeArrowheads="1"/>
          </p:cNvSpPr>
          <p:nvPr/>
        </p:nvSpPr>
        <p:spPr bwMode="auto">
          <a:xfrm>
            <a:off x="6877050" y="1196975"/>
            <a:ext cx="2012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zh-TW" altLang="en-US" b="1">
                <a:latin typeface="標楷體" pitchFamily="65" charset="-120"/>
                <a:ea typeface="標楷體" pitchFamily="65" charset="-120"/>
              </a:rPr>
              <a:t>答案</a:t>
            </a:r>
            <a:r>
              <a:rPr lang="zh-TW" altLang="en-US" b="1">
                <a:latin typeface="標楷體" pitchFamily="65" charset="-120"/>
                <a:ea typeface="標楷體" pitchFamily="65" charset="-120"/>
                <a:sym typeface="Wingdings" pitchFamily="2" charset="2"/>
              </a:rPr>
              <a:t>：</a:t>
            </a:r>
            <a:r>
              <a:rPr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(A)</a:t>
            </a:r>
            <a:endParaRPr lang="zh-TW" altLang="en-US" b="1">
              <a:solidFill>
                <a:srgbClr val="FF0000"/>
              </a:solidFill>
              <a:latin typeface="標楷體" pitchFamily="65" charset="-120"/>
              <a:ea typeface="標楷體" pitchFamily="65" charset="-120"/>
              <a:sym typeface="Wingdings" pitchFamily="2" charset="2"/>
            </a:endParaRPr>
          </a:p>
        </p:txBody>
      </p:sp>
      <p:pic>
        <p:nvPicPr>
          <p:cNvPr id="194564" name="Picture 4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2" grpId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6088" y="836613"/>
            <a:ext cx="8589962" cy="4525962"/>
          </a:xfrm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  <p:txBody>
          <a:bodyPr/>
          <a:lstStyle/>
          <a:p>
            <a:pPr marL="812800" indent="-812800"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解析：</a:t>
            </a:r>
          </a:p>
          <a:p>
            <a:pPr marL="812800" indent="-812800"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甲</a:t>
            </a: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你。語譯：君王為人不夠狠心，你上前敬酒祝壽，祝壽完畢，請求表演劍舞，趁機擊刺座席中的沛公。</a:t>
            </a:r>
          </a:p>
          <a:p>
            <a:pPr marL="812800" indent="-812800">
              <a:lnSpc>
                <a:spcPct val="120000"/>
              </a:lnSpc>
              <a:buFont typeface="Arial" charset="0"/>
              <a:buNone/>
            </a:pP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乙</a:t>
            </a: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)(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丁</a:t>
            </a: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如、像。</a:t>
            </a:r>
          </a:p>
          <a:p>
            <a:pPr marL="812800" indent="-812800">
              <a:lnSpc>
                <a:spcPct val="120000"/>
              </a:lnSpc>
              <a:buFont typeface="Arial" charset="0"/>
              <a:buNone/>
            </a:pP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丙</a:t>
            </a: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如果。</a:t>
            </a:r>
            <a:endParaRPr lang="zh-TW" altLang="zh-TW" b="1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812800" indent="-812800" eaLnBrk="1" hangingPunct="1"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●本題測驗學生字義辨析的能力。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95587" name="Picture 3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1800" y="908050"/>
            <a:ext cx="8820150" cy="554513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下列文句中的「始」，何者與「庭中始為籬，已為牆，凡再變矣」的「始」意義相同？　</a:t>
            </a:r>
          </a:p>
          <a:p>
            <a:pPr marL="0" indent="0"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朝日始出，夕舂未下，「始」極其濃媚</a:t>
            </a:r>
          </a:p>
          <a:p>
            <a:pPr marL="0" indent="0"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千呼萬喚「始」出來，猶抱琵琶半遮面</a:t>
            </a:r>
          </a:p>
          <a:p>
            <a:pPr marL="0" indent="0"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楠之「始」生，已具全體，歲久則堅，終不加大</a:t>
            </a:r>
          </a:p>
          <a:p>
            <a:pPr marL="0" indent="0"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今年九月二十八日，因坐法華西亭，望西山，「始」指異之                 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〔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106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統測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〕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71012" name="Rectangle 4"/>
          <p:cNvSpPr>
            <a:spLocks noChangeArrowheads="1"/>
          </p:cNvSpPr>
          <p:nvPr/>
        </p:nvSpPr>
        <p:spPr bwMode="auto">
          <a:xfrm>
            <a:off x="611188" y="5300663"/>
            <a:ext cx="20129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zh-TW" altLang="en-US" b="1">
                <a:latin typeface="標楷體" pitchFamily="65" charset="-120"/>
                <a:ea typeface="標楷體" pitchFamily="65" charset="-120"/>
              </a:rPr>
              <a:t>答案</a:t>
            </a:r>
            <a:r>
              <a:rPr lang="zh-TW" altLang="en-US" b="1">
                <a:latin typeface="標楷體" pitchFamily="65" charset="-120"/>
                <a:ea typeface="標楷體" pitchFamily="65" charset="-120"/>
                <a:sym typeface="Wingdings" pitchFamily="2" charset="2"/>
              </a:rPr>
              <a:t>：</a:t>
            </a:r>
            <a:r>
              <a:rPr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(C)</a:t>
            </a:r>
            <a:endParaRPr lang="zh-TW" altLang="en-US" b="1">
              <a:solidFill>
                <a:srgbClr val="FF0000"/>
              </a:solidFill>
              <a:latin typeface="標楷體" pitchFamily="65" charset="-120"/>
              <a:ea typeface="標楷體" pitchFamily="65" charset="-120"/>
              <a:sym typeface="Wingdings" pitchFamily="2" charset="2"/>
            </a:endParaRPr>
          </a:p>
        </p:txBody>
      </p:sp>
      <p:pic>
        <p:nvPicPr>
          <p:cNvPr id="196612" name="Picture 4" descr="下一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2" grpId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6088" y="576263"/>
            <a:ext cx="8589962" cy="6021387"/>
          </a:xfrm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zh-TW" altLang="en-US" sz="3000" b="1" smtClean="0">
                <a:latin typeface="標楷體" pitchFamily="65" charset="-120"/>
                <a:ea typeface="標楷體" pitchFamily="65" charset="-120"/>
              </a:rPr>
              <a:t>解析：</a:t>
            </a:r>
            <a:r>
              <a:rPr lang="en-US" altLang="en-US" sz="3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題幹與</a:t>
            </a:r>
            <a:r>
              <a:rPr lang="en-US" altLang="zh-TW" sz="3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en-US" sz="3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C</a:t>
            </a:r>
            <a:r>
              <a:rPr lang="en-US" altLang="zh-TW" sz="3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)皆解為</a:t>
            </a:r>
            <a:r>
              <a:rPr lang="zh-TW" altLang="en-US" sz="3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「最初」</a:t>
            </a:r>
            <a:r>
              <a:rPr lang="en-US" altLang="en-US" sz="3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r>
              <a:rPr lang="en-US" altLang="zh-TW" sz="3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en-US" sz="3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A</a:t>
            </a:r>
            <a:r>
              <a:rPr lang="en-US" altLang="zh-TW" sz="3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en-US" altLang="en-US" sz="3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才</a:t>
            </a:r>
            <a:r>
              <a:rPr lang="en-US" altLang="zh-TW" sz="3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en-US" sz="3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語譯：早晨太陽剛升起，傍晚夕陽尚未落下以前，才是最為濃盛嫵媚的。出自袁宏道</a:t>
            </a:r>
            <a:r>
              <a:rPr lang="en-US" altLang="zh-TW" sz="3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z="3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晚遊六橋待月記</a:t>
            </a:r>
            <a:r>
              <a:rPr lang="en-US" altLang="zh-TW" sz="3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z="3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r>
              <a:rPr lang="en-US" altLang="zh-TW" sz="3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(B)(D)</a:t>
            </a:r>
            <a:r>
              <a:rPr lang="en-US" altLang="en-US" sz="3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方才、然後</a:t>
            </a:r>
            <a:r>
              <a:rPr lang="en-US" altLang="zh-TW" sz="3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。(B)</a:t>
            </a:r>
            <a:r>
              <a:rPr lang="zh-TW" altLang="en-US" sz="3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語譯：再三催請她才出來，還抱著琵琶遮著半邊的臉兒。出自白居易</a:t>
            </a:r>
            <a:r>
              <a:rPr lang="en-US" altLang="zh-TW" sz="3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z="3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琵琶行并序</a:t>
            </a:r>
            <a:r>
              <a:rPr lang="en-US" altLang="zh-TW" sz="3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z="3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r>
              <a:rPr lang="en-US" altLang="zh-TW" sz="3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en-US" sz="3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語譯：今年九月二十八日，因為坐在法華寺的西亭，遠望西山，這時我才指著西山，發覺了西山景色的獨特奇異。出自柳宗元</a:t>
            </a:r>
            <a:r>
              <a:rPr lang="en-US" altLang="zh-TW" sz="3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z="3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始得西山宴遊記</a:t>
            </a:r>
            <a:r>
              <a:rPr lang="en-US" altLang="zh-TW" sz="3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z="3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marL="0" indent="0">
              <a:lnSpc>
                <a:spcPct val="120000"/>
              </a:lnSpc>
              <a:buFont typeface="Arial" charset="0"/>
              <a:buNone/>
            </a:pPr>
            <a:r>
              <a:rPr lang="en-US" altLang="zh-TW" sz="3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3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語譯</a:t>
            </a:r>
            <a:r>
              <a:rPr lang="en-US" altLang="zh-TW" sz="3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3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庭院裡起初修起了籬笆，不久又築起了圍牆，一共變了兩次！出自歸有光</a:t>
            </a:r>
            <a:r>
              <a:rPr lang="en-US" altLang="zh-TW" sz="3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z="3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項脊軒志</a:t>
            </a:r>
            <a:r>
              <a:rPr lang="en-US" altLang="zh-TW" sz="3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z="3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000" b="1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ct val="120000"/>
              </a:lnSpc>
              <a:buFont typeface="Arial" charset="0"/>
              <a:buNone/>
            </a:pPr>
            <a:r>
              <a:rPr lang="zh-TW" altLang="zh-TW" sz="3000" b="1" smtClean="0">
                <a:latin typeface="標楷體" pitchFamily="65" charset="-120"/>
                <a:ea typeface="標楷體" pitchFamily="65" charset="-120"/>
              </a:rPr>
              <a:t>●本題測驗學生字義辨析的能力。</a:t>
            </a:r>
            <a:endParaRPr lang="zh-TW" altLang="en-US" sz="3000" b="1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97635" name="Picture 5" descr="下ICON-回主目錄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755650" y="1628775"/>
            <a:ext cx="7772400" cy="1470025"/>
          </a:xfrm>
        </p:spPr>
        <p:txBody>
          <a:bodyPr/>
          <a:lstStyle/>
          <a:p>
            <a:pPr eaLnBrk="1" hangingPunct="1"/>
            <a:r>
              <a:rPr lang="zh-TW" altLang="en-US" sz="6000" b="1" smtClean="0">
                <a:solidFill>
                  <a:schemeClr val="tx1"/>
                </a:solidFill>
              </a:rPr>
              <a:t>九、延伸閱讀</a:t>
            </a:r>
          </a:p>
        </p:txBody>
      </p:sp>
      <p:pic>
        <p:nvPicPr>
          <p:cNvPr id="198659" name="Picture 5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內容版面配置區 2"/>
          <p:cNvSpPr>
            <a:spLocks noGrp="1"/>
          </p:cNvSpPr>
          <p:nvPr>
            <p:ph idx="4294967295"/>
          </p:nvPr>
        </p:nvSpPr>
        <p:spPr>
          <a:xfrm>
            <a:off x="1189038" y="1052513"/>
            <a:ext cx="7199312" cy="53736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造化鍾奇構　，崇岡湧沸泉。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怒雷翻地軸　，毒霧　撼崖巔。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碧澗松長槁，丹山草欲燃　。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蓬瀛　遙在望，煮石迓　神仙　。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五月行人少，西陲　　有火山。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孰知泉沸處，遂使履行　難。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落粉銷危石　，流黃漬　篆　斑 。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轟聲傳十里，不是響潺　湲　　。</a:t>
            </a:r>
            <a:endParaRPr lang="zh-TW" altLang="en-US" b="1" smtClean="0"/>
          </a:p>
        </p:txBody>
      </p:sp>
      <p:pic>
        <p:nvPicPr>
          <p:cNvPr id="199683" name="Picture 3" descr="D:\City\公事\THE PEOPLE\10202\102-PPT-II修訂\數字\01~10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196975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684" name="Picture 3" descr="D:\City\公事\THE PEOPLE\10202\102-PPT-II修訂\數字\01~10\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773238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685" name="Picture 4" descr="D:\City\公事\THE PEOPLE\10202\102-PPT-II修訂\數字\01~10\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773238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68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349500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687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924175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68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924175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689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076700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690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652963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691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5229225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692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300663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693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876925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9694" name="Rectangle 29"/>
          <p:cNvSpPr>
            <a:spLocks noChangeArrowheads="1"/>
          </p:cNvSpPr>
          <p:nvPr/>
        </p:nvSpPr>
        <p:spPr bwMode="auto">
          <a:xfrm>
            <a:off x="728663" y="63500"/>
            <a:ext cx="7804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zh-TW" sz="40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en-US" sz="40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「北投硫穴記」後詩二首 </a:t>
            </a:r>
            <a:r>
              <a:rPr kumimoji="0" lang="zh-TW" altLang="zh-TW" sz="40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郁永河</a:t>
            </a:r>
            <a:endParaRPr kumimoji="0" lang="zh-TW" altLang="en-US" sz="4000" b="1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99695" name="Text Box 30"/>
          <p:cNvSpPr txBox="1">
            <a:spLocks noChangeArrowheads="1"/>
          </p:cNvSpPr>
          <p:nvPr/>
        </p:nvSpPr>
        <p:spPr bwMode="auto">
          <a:xfrm>
            <a:off x="179388" y="1052513"/>
            <a:ext cx="12969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b="1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199696" name="Text Box 31"/>
          <p:cNvSpPr txBox="1">
            <a:spLocks noChangeArrowheads="1"/>
          </p:cNvSpPr>
          <p:nvPr/>
        </p:nvSpPr>
        <p:spPr bwMode="auto">
          <a:xfrm>
            <a:off x="179388" y="3933825"/>
            <a:ext cx="12969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b="1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grpSp>
        <p:nvGrpSpPr>
          <p:cNvPr id="199697" name="Group 41"/>
          <p:cNvGrpSpPr>
            <a:grpSpLocks/>
          </p:cNvGrpSpPr>
          <p:nvPr/>
        </p:nvGrpSpPr>
        <p:grpSpPr bwMode="auto">
          <a:xfrm>
            <a:off x="5364163" y="5229225"/>
            <a:ext cx="368300" cy="331788"/>
            <a:chOff x="3152" y="3294"/>
            <a:chExt cx="232" cy="209"/>
          </a:xfrm>
        </p:grpSpPr>
        <p:sp>
          <p:nvSpPr>
            <p:cNvPr id="199714" name="文字方塊 9"/>
            <p:cNvSpPr txBox="1">
              <a:spLocks noChangeArrowheads="1"/>
            </p:cNvSpPr>
            <p:nvPr/>
          </p:nvSpPr>
          <p:spPr bwMode="auto">
            <a:xfrm>
              <a:off x="3152" y="3350"/>
              <a:ext cx="232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ㄗ</a:t>
              </a:r>
            </a:p>
          </p:txBody>
        </p:sp>
        <p:pic>
          <p:nvPicPr>
            <p:cNvPr id="199715" name="Picture 32" descr="黑-四聲-小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3" y="3294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9698" name="Group 37"/>
          <p:cNvGrpSpPr>
            <a:grpSpLocks/>
          </p:cNvGrpSpPr>
          <p:nvPr/>
        </p:nvGrpSpPr>
        <p:grpSpPr bwMode="auto">
          <a:xfrm>
            <a:off x="4572000" y="4013200"/>
            <a:ext cx="431800" cy="539750"/>
            <a:chOff x="2789" y="2528"/>
            <a:chExt cx="272" cy="340"/>
          </a:xfrm>
        </p:grpSpPr>
        <p:sp>
          <p:nvSpPr>
            <p:cNvPr id="199712" name="文字方塊 7"/>
            <p:cNvSpPr txBox="1">
              <a:spLocks noChangeArrowheads="1"/>
            </p:cNvSpPr>
            <p:nvPr/>
          </p:nvSpPr>
          <p:spPr bwMode="auto">
            <a:xfrm>
              <a:off x="2789" y="2528"/>
              <a:ext cx="231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ㄔㄨㄟ</a:t>
              </a:r>
            </a:p>
          </p:txBody>
        </p:sp>
        <p:pic>
          <p:nvPicPr>
            <p:cNvPr id="199713" name="Picture 34" descr="黑-二聲-小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" y="2704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9699" name="Group 36"/>
          <p:cNvGrpSpPr>
            <a:grpSpLocks/>
          </p:cNvGrpSpPr>
          <p:nvPr/>
        </p:nvGrpSpPr>
        <p:grpSpPr bwMode="auto">
          <a:xfrm>
            <a:off x="6213475" y="5849938"/>
            <a:ext cx="398463" cy="390525"/>
            <a:chOff x="3536" y="3685"/>
            <a:chExt cx="251" cy="246"/>
          </a:xfrm>
        </p:grpSpPr>
        <p:sp>
          <p:nvSpPr>
            <p:cNvPr id="199710" name="文字方塊 17"/>
            <p:cNvSpPr txBox="1">
              <a:spLocks noChangeArrowheads="1"/>
            </p:cNvSpPr>
            <p:nvPr/>
          </p:nvSpPr>
          <p:spPr bwMode="auto">
            <a:xfrm>
              <a:off x="3536" y="3685"/>
              <a:ext cx="231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ㄩㄢ</a:t>
              </a:r>
            </a:p>
          </p:txBody>
        </p:sp>
        <p:pic>
          <p:nvPicPr>
            <p:cNvPr id="199711" name="Picture 35" descr="黑-二聲-小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" y="3748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9700" name="Group 40"/>
          <p:cNvGrpSpPr>
            <a:grpSpLocks/>
          </p:cNvGrpSpPr>
          <p:nvPr/>
        </p:nvGrpSpPr>
        <p:grpSpPr bwMode="auto">
          <a:xfrm>
            <a:off x="6156325" y="5162550"/>
            <a:ext cx="398463" cy="539750"/>
            <a:chOff x="3536" y="3252"/>
            <a:chExt cx="251" cy="340"/>
          </a:xfrm>
        </p:grpSpPr>
        <p:sp>
          <p:nvSpPr>
            <p:cNvPr id="199708" name="文字方塊 12"/>
            <p:cNvSpPr txBox="1">
              <a:spLocks noChangeArrowheads="1"/>
            </p:cNvSpPr>
            <p:nvPr/>
          </p:nvSpPr>
          <p:spPr bwMode="auto">
            <a:xfrm>
              <a:off x="3536" y="3252"/>
              <a:ext cx="231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ㄓㄨㄢ</a:t>
              </a:r>
            </a:p>
          </p:txBody>
        </p:sp>
        <p:pic>
          <p:nvPicPr>
            <p:cNvPr id="199709" name="Picture 39" descr="黑-四聲-小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" y="3430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9701" name="Picture 42" descr="下一頁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9702" name="Group 46"/>
          <p:cNvGrpSpPr>
            <a:grpSpLocks/>
          </p:cNvGrpSpPr>
          <p:nvPr/>
        </p:nvGrpSpPr>
        <p:grpSpPr bwMode="auto">
          <a:xfrm>
            <a:off x="5364163" y="2894013"/>
            <a:ext cx="398462" cy="390525"/>
            <a:chOff x="3379" y="1797"/>
            <a:chExt cx="251" cy="246"/>
          </a:xfrm>
        </p:grpSpPr>
        <p:sp>
          <p:nvSpPr>
            <p:cNvPr id="199706" name="文字方塊 12"/>
            <p:cNvSpPr txBox="1">
              <a:spLocks noChangeArrowheads="1"/>
            </p:cNvSpPr>
            <p:nvPr/>
          </p:nvSpPr>
          <p:spPr bwMode="auto">
            <a:xfrm>
              <a:off x="3379" y="1797"/>
              <a:ext cx="231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ㄧㄚ</a:t>
              </a:r>
            </a:p>
          </p:txBody>
        </p:sp>
        <p:pic>
          <p:nvPicPr>
            <p:cNvPr id="199707" name="Picture 45" descr="黑-四聲-小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4" y="1888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9703" name="Group 47"/>
          <p:cNvGrpSpPr>
            <a:grpSpLocks/>
          </p:cNvGrpSpPr>
          <p:nvPr/>
        </p:nvGrpSpPr>
        <p:grpSpPr bwMode="auto">
          <a:xfrm>
            <a:off x="5364163" y="5846763"/>
            <a:ext cx="398462" cy="390525"/>
            <a:chOff x="3536" y="3685"/>
            <a:chExt cx="251" cy="246"/>
          </a:xfrm>
        </p:grpSpPr>
        <p:sp>
          <p:nvSpPr>
            <p:cNvPr id="199704" name="文字方塊 17"/>
            <p:cNvSpPr txBox="1">
              <a:spLocks noChangeArrowheads="1"/>
            </p:cNvSpPr>
            <p:nvPr/>
          </p:nvSpPr>
          <p:spPr bwMode="auto">
            <a:xfrm>
              <a:off x="3536" y="3685"/>
              <a:ext cx="231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ㄔㄢ</a:t>
              </a:r>
            </a:p>
          </p:txBody>
        </p:sp>
        <p:pic>
          <p:nvPicPr>
            <p:cNvPr id="199705" name="Picture 49" descr="黑-二聲-小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" y="3748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內容版面配置區 2"/>
          <p:cNvSpPr>
            <a:spLocks noGrp="1"/>
          </p:cNvSpPr>
          <p:nvPr>
            <p:ph idx="4294967295"/>
          </p:nvPr>
        </p:nvSpPr>
        <p:spPr>
          <a:xfrm>
            <a:off x="395288" y="763588"/>
            <a:ext cx="8280400" cy="5113337"/>
          </a:xfrm>
        </p:spPr>
        <p:txBody>
          <a:bodyPr/>
          <a:lstStyle/>
          <a:p>
            <a:pPr indent="20638" eaLnBrk="1" hangingPunct="1"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注釋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】</a:t>
            </a:r>
          </a:p>
          <a:p>
            <a:pPr indent="20638" eaLnBrk="1" hangingPunct="1"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造化鍾奇構：造物者將奇偉的山水匯聚於此地。鍾，匯聚。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 indent="20638" eaLnBrk="1" hangingPunct="1"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怒雷翻地軸：指沸泉驚濤之聲如怒雷，震動了大地。怒：猛烈。地軸，古代傳說中大地的軸柱，此處借指大地。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 indent="20638" eaLnBrk="1" hangingPunct="1"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毒霧：指帶有毒性且刺鼻難聞的霧氣。</a:t>
            </a:r>
            <a:endParaRPr lang="zh-TW" altLang="zh-TW" b="1" smtClean="0">
              <a:latin typeface="標楷體" pitchFamily="65" charset="-120"/>
              <a:ea typeface="標楷體" pitchFamily="65" charset="-120"/>
            </a:endParaRPr>
          </a:p>
          <a:p>
            <a:pPr indent="20638" eaLnBrk="1" hangingPunct="1"/>
            <a:endParaRPr lang="zh-TW" altLang="en-US" b="1" smtClean="0"/>
          </a:p>
        </p:txBody>
      </p:sp>
      <p:pic>
        <p:nvPicPr>
          <p:cNvPr id="200707" name="Picture 2" descr="D:\City\公事\THE PEOPLE\10202\102-PPT-II修訂\數字\01~10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84313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0708" name="Picture 3" descr="D:\City\公事\THE PEOPLE\10202\102-PPT-II修訂\數字\01~10\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565400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0709" name="Picture 4" descr="D:\City\公事\THE PEOPLE\10202\102-PPT-II修訂\數字\01~10\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105275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0710" name="Picture 42" descr="下一頁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內容版面配置區 2"/>
          <p:cNvSpPr>
            <a:spLocks noGrp="1"/>
          </p:cNvSpPr>
          <p:nvPr>
            <p:ph idx="4294967295"/>
          </p:nvPr>
        </p:nvSpPr>
        <p:spPr>
          <a:xfrm>
            <a:off x="395288" y="765175"/>
            <a:ext cx="8712200" cy="4525963"/>
          </a:xfrm>
        </p:spPr>
        <p:txBody>
          <a:bodyPr/>
          <a:lstStyle/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en-US" b="1" dirty="0" smtClean="0">
                <a:ea typeface="標楷體" pitchFamily="65" charset="-120"/>
              </a:rPr>
              <a:t>　　清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b="1" dirty="0" smtClean="0">
                <a:solidFill>
                  <a:srgbClr val="0000FF"/>
                </a:solidFill>
                <a:ea typeface="標楷體" pitchFamily="65" charset="-120"/>
              </a:rPr>
              <a:t>康熙三十六年</a:t>
            </a:r>
            <a:r>
              <a:rPr lang="zh-TW" altLang="en-US" b="1" dirty="0" smtClean="0">
                <a:ea typeface="標楷體" pitchFamily="65" charset="-120"/>
              </a:rPr>
              <a:t>（西元一六九七年），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en-US" b="1" dirty="0" smtClean="0">
                <a:ea typeface="標楷體" pitchFamily="65" charset="-120"/>
              </a:rPr>
              <a:t>作者奉命來臺採硫，他想了解硫磺產地的情形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en-US" b="1" dirty="0" smtClean="0">
                <a:ea typeface="標楷體" pitchFamily="65" charset="-120"/>
              </a:rPr>
              <a:t>，於是在五月七日親探北投硫穴。本文即記錄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en-US" b="1" dirty="0" smtClean="0">
                <a:ea typeface="標楷體" pitchFamily="65" charset="-120"/>
              </a:rPr>
              <a:t>其沿途跋涉的艱辛，及親眼目睹的奇景。作者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en-US" b="1" dirty="0" smtClean="0">
                <a:ea typeface="標楷體" pitchFamily="65" charset="-120"/>
              </a:rPr>
              <a:t>所記的硫穴，即今日陽明山國家公園　的硫磺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en-US" b="1" dirty="0" smtClean="0">
                <a:ea typeface="標楷體" pitchFamily="65" charset="-120"/>
              </a:rPr>
              <a:t>谷　地區。如今硫土雖已開採</a:t>
            </a:r>
            <a:r>
              <a:rPr lang="zh-TW" altLang="en-US" b="1" dirty="0" smtClean="0">
                <a:solidFill>
                  <a:srgbClr val="FF0000"/>
                </a:solidFill>
                <a:ea typeface="標楷體" pitchFamily="65" charset="-120"/>
              </a:rPr>
              <a:t>殆　盡</a:t>
            </a:r>
            <a:r>
              <a:rPr lang="zh-TW" altLang="en-US" b="1" dirty="0" smtClean="0">
                <a:ea typeface="標楷體" pitchFamily="65" charset="-120"/>
              </a:rPr>
              <a:t>，然而「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en-US" b="1" dirty="0" smtClean="0">
                <a:solidFill>
                  <a:srgbClr val="0000FF"/>
                </a:solidFill>
                <a:ea typeface="標楷體" pitchFamily="65" charset="-120"/>
              </a:rPr>
              <a:t>白氣縷縷</a:t>
            </a:r>
            <a:r>
              <a:rPr lang="zh-TW" altLang="en-US" b="1" dirty="0" smtClean="0">
                <a:ea typeface="標楷體" pitchFamily="65" charset="-120"/>
              </a:rPr>
              <a:t>」、「</a:t>
            </a:r>
            <a:r>
              <a:rPr lang="zh-TW" altLang="en-US" b="1" dirty="0" smtClean="0">
                <a:solidFill>
                  <a:srgbClr val="0000FF"/>
                </a:solidFill>
                <a:ea typeface="標楷體" pitchFamily="65" charset="-120"/>
              </a:rPr>
              <a:t>沸珠噴濺</a:t>
            </a:r>
            <a:r>
              <a:rPr lang="zh-TW" altLang="en-US" b="1" dirty="0" smtClean="0">
                <a:ea typeface="標楷體" pitchFamily="65" charset="-120"/>
              </a:rPr>
              <a:t>」依舊可見，刺鼻的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en-US" b="1" dirty="0" smtClean="0">
                <a:ea typeface="標楷體" pitchFamily="65" charset="-120"/>
              </a:rPr>
              <a:t>硫磺味也依然可聞，讀者可從文中認識三百多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en-US" b="1" dirty="0" smtClean="0">
                <a:ea typeface="標楷體" pitchFamily="65" charset="-120"/>
              </a:rPr>
              <a:t>年前臺灣的原始風貌　與景觀。</a:t>
            </a:r>
          </a:p>
        </p:txBody>
      </p:sp>
      <p:sp>
        <p:nvSpPr>
          <p:cNvPr id="33795" name="標題 1"/>
          <p:cNvSpPr>
            <a:spLocks/>
          </p:cNvSpPr>
          <p:nvPr/>
        </p:nvSpPr>
        <p:spPr bwMode="auto">
          <a:xfrm>
            <a:off x="395288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文章題解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-2</a:t>
            </a:r>
          </a:p>
        </p:txBody>
      </p:sp>
      <p:pic>
        <p:nvPicPr>
          <p:cNvPr id="33796" name="Picture 1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149725"/>
            <a:ext cx="26987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1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3552825"/>
            <a:ext cx="26987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10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63" y="6072188"/>
            <a:ext cx="26987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7" descr="下一頁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800" name="Group 8"/>
          <p:cNvGrpSpPr>
            <a:grpSpLocks/>
          </p:cNvGrpSpPr>
          <p:nvPr/>
        </p:nvGrpSpPr>
        <p:grpSpPr bwMode="auto">
          <a:xfrm>
            <a:off x="6156325" y="4076700"/>
            <a:ext cx="431800" cy="792163"/>
            <a:chOff x="4422" y="3158"/>
            <a:chExt cx="272" cy="499"/>
          </a:xfrm>
        </p:grpSpPr>
        <p:sp>
          <p:nvSpPr>
            <p:cNvPr id="33801" name="Text Box 9"/>
            <p:cNvSpPr txBox="1">
              <a:spLocks noChangeArrowheads="1"/>
            </p:cNvSpPr>
            <p:nvPr/>
          </p:nvSpPr>
          <p:spPr bwMode="auto">
            <a:xfrm>
              <a:off x="4422" y="3158"/>
              <a:ext cx="231" cy="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ㄉㄞ</a:t>
              </a:r>
            </a:p>
          </p:txBody>
        </p:sp>
        <p:pic>
          <p:nvPicPr>
            <p:cNvPr id="33802" name="Picture 10" descr="黑-四聲-小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" y="3249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內容版面配置區 2"/>
          <p:cNvSpPr>
            <a:spLocks noGrp="1"/>
          </p:cNvSpPr>
          <p:nvPr>
            <p:ph idx="4294967295"/>
          </p:nvPr>
        </p:nvSpPr>
        <p:spPr>
          <a:xfrm>
            <a:off x="466725" y="765175"/>
            <a:ext cx="8569325" cy="5184775"/>
          </a:xfrm>
        </p:spPr>
        <p:txBody>
          <a:bodyPr/>
          <a:lstStyle/>
          <a:p>
            <a:pPr indent="20638" eaLnBrk="1" hangingPunct="1"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注釋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】</a:t>
            </a:r>
          </a:p>
          <a:p>
            <a:pPr indent="20638"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丹山草欲燃：指山上硫穴周遭的草木紅得像</a:t>
            </a:r>
          </a:p>
          <a:p>
            <a:pPr indent="20638"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要燃燒起來的樣子。另一說指陽明山上芒草</a:t>
            </a:r>
          </a:p>
          <a:p>
            <a:pPr indent="20638"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紅紅的花穗盛開，彷彿要燃燒起來似的。</a:t>
            </a:r>
            <a:r>
              <a:rPr lang="zh-TW" altLang="zh-TW" b="1" smtClean="0">
                <a:ea typeface="標楷體" pitchFamily="65" charset="-120"/>
              </a:rPr>
              <a:t>丹</a:t>
            </a:r>
            <a:endParaRPr lang="zh-TW" altLang="en-US" b="1" smtClean="0">
              <a:ea typeface="標楷體" pitchFamily="65" charset="-120"/>
            </a:endParaRPr>
          </a:p>
          <a:p>
            <a:pPr indent="20638">
              <a:buFont typeface="Arial" charset="0"/>
              <a:buNone/>
            </a:pPr>
            <a:r>
              <a:rPr lang="zh-TW" altLang="zh-TW" b="1" smtClean="0">
                <a:ea typeface="標楷體" pitchFamily="65" charset="-120"/>
              </a:rPr>
              <a:t>山，義同下文「火山」。山，指大屯山。</a:t>
            </a:r>
          </a:p>
          <a:p>
            <a:pPr indent="20638" eaLnBrk="1" hangingPunct="1"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蓬瀛：即蓬萊與瀛洲，均是古代傳說中的神</a:t>
            </a:r>
          </a:p>
          <a:p>
            <a:pPr indent="20638" eaLnBrk="1" hangingPunct="1"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山。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列子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湯問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：「其中有五山焉。一</a:t>
            </a:r>
          </a:p>
          <a:p>
            <a:pPr indent="20638" eaLnBrk="1" hangingPunct="1"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曰岱輿，二曰員嶠　，三曰方壺，四曰瀛</a:t>
            </a:r>
          </a:p>
          <a:p>
            <a:pPr indent="20638" eaLnBrk="1" hangingPunct="1"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洲，五曰蓬萊。」</a:t>
            </a:r>
          </a:p>
        </p:txBody>
      </p:sp>
      <p:pic>
        <p:nvPicPr>
          <p:cNvPr id="201731" name="Picture 2" descr="D:\City\公事\THE PEOPLE\10202\102-PPT-II修訂\數字\01~10\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84313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1732" name="Picture 3" descr="D:\City\公事\THE PEOPLE\10202\102-PPT-II修訂\數字\01~10\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860800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1733" name="Group 10"/>
          <p:cNvGrpSpPr>
            <a:grpSpLocks/>
          </p:cNvGrpSpPr>
          <p:nvPr/>
        </p:nvGrpSpPr>
        <p:grpSpPr bwMode="auto">
          <a:xfrm>
            <a:off x="3492500" y="4329113"/>
            <a:ext cx="431800" cy="539750"/>
            <a:chOff x="1973" y="2704"/>
            <a:chExt cx="272" cy="340"/>
          </a:xfrm>
        </p:grpSpPr>
        <p:sp>
          <p:nvSpPr>
            <p:cNvPr id="201735" name="文字方塊 1"/>
            <p:cNvSpPr txBox="1">
              <a:spLocks noChangeArrowheads="1"/>
            </p:cNvSpPr>
            <p:nvPr/>
          </p:nvSpPr>
          <p:spPr bwMode="auto">
            <a:xfrm>
              <a:off x="1973" y="2704"/>
              <a:ext cx="231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ㄐ一ㄠ</a:t>
              </a:r>
            </a:p>
          </p:txBody>
        </p:sp>
        <p:pic>
          <p:nvPicPr>
            <p:cNvPr id="201736" name="Picture 9" descr="黑-四聲-小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" y="2886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1734" name="Picture 42" descr="下一頁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內容版面配置區 2"/>
          <p:cNvSpPr>
            <a:spLocks noGrp="1"/>
          </p:cNvSpPr>
          <p:nvPr>
            <p:ph idx="4294967295"/>
          </p:nvPr>
        </p:nvSpPr>
        <p:spPr>
          <a:xfrm>
            <a:off x="360363" y="765175"/>
            <a:ext cx="8532812" cy="5040313"/>
          </a:xfrm>
        </p:spPr>
        <p:txBody>
          <a:bodyPr/>
          <a:lstStyle/>
          <a:p>
            <a:pPr indent="20638" eaLnBrk="1" hangingPunct="1"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注釋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】</a:t>
            </a:r>
          </a:p>
          <a:p>
            <a:pPr indent="20638" eaLnBrk="1" hangingPunct="1"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煮石迓神仙：此地縷縷白煙飛騰，有如在仙</a:t>
            </a:r>
          </a:p>
          <a:p>
            <a:pPr indent="20638" eaLnBrk="1" hangingPunct="1"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境煮白石為糧迎接神仙。迓，迎接。晉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葛</a:t>
            </a:r>
          </a:p>
          <a:p>
            <a:pPr indent="20638" eaLnBrk="1" hangingPunct="1"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洪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神仙傳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：「白石先生者，中黃丈人弟</a:t>
            </a:r>
          </a:p>
          <a:p>
            <a:pPr indent="20638" eaLnBrk="1" hangingPunct="1"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子也，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……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常煮白石為糧。」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 indent="20638" eaLnBrk="1" hangingPunct="1"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陲：邊境。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 indent="20638" eaLnBrk="1" hangingPunct="1"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履行：行走。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 indent="20638" eaLnBrk="1" hangingPunct="1"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落粉銷危石：高大的山岩被硫氣所侵蝕而成</a:t>
            </a:r>
          </a:p>
          <a:p>
            <a:pPr indent="20638" eaLnBrk="1" hangingPunct="1"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粉狀剝落。</a:t>
            </a:r>
          </a:p>
        </p:txBody>
      </p:sp>
      <p:pic>
        <p:nvPicPr>
          <p:cNvPr id="202755" name="Picture 2" descr="D:\City\公事\THE PEOPLE\10202\102-PPT-II修訂\數字\01~10\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484313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2756" name="Picture 3" descr="D:\City\公事\THE PEOPLE\10202\102-PPT-II修訂\數字\01~10\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3860800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2757" name="Picture 4" descr="D:\City\公事\THE PEOPLE\10202\102-PPT-II修訂\數字\01~10\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4437063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2758" name="Picture 5" descr="D:\City\公事\THE PEOPLE\10202\102-PPT-II修訂\數字\01~10\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013325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2759" name="Picture 42" descr="下一頁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內容版面配置區 2"/>
          <p:cNvSpPr>
            <a:spLocks noGrp="1"/>
          </p:cNvSpPr>
          <p:nvPr>
            <p:ph idx="4294967295"/>
          </p:nvPr>
        </p:nvSpPr>
        <p:spPr>
          <a:xfrm>
            <a:off x="468313" y="908050"/>
            <a:ext cx="8424862" cy="5040313"/>
          </a:xfrm>
        </p:spPr>
        <p:txBody>
          <a:bodyPr/>
          <a:lstStyle/>
          <a:p>
            <a:pPr indent="20638" eaLnBrk="1" hangingPunct="1"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注釋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】</a:t>
            </a:r>
          </a:p>
          <a:p>
            <a:pPr indent="20638" eaLnBrk="1" hangingPunct="1"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流黃漬篆斑：指山岩被硫氣薰染後形成的駁</a:t>
            </a:r>
          </a:p>
          <a:p>
            <a:pPr indent="20638" eaLnBrk="1" hangingPunct="1"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雜紋路。流黃，即「硫磺」。漬，浸染。篆</a:t>
            </a:r>
          </a:p>
          <a:p>
            <a:pPr indent="20638" eaLnBrk="1" hangingPunct="1"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斑，本指鐘口或車轂　上所刻劃的條形花紋</a:t>
            </a:r>
          </a:p>
          <a:p>
            <a:pPr indent="20638" eaLnBrk="1" hangingPunct="1"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，此指硫氣薰染後的紋路。</a:t>
            </a:r>
          </a:p>
          <a:p>
            <a:pPr indent="20638" eaLnBrk="1" hangingPunct="1"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潺湲：流水聲。</a:t>
            </a:r>
            <a:endParaRPr lang="zh-TW" altLang="en-US" b="1" smtClean="0"/>
          </a:p>
        </p:txBody>
      </p:sp>
      <p:pic>
        <p:nvPicPr>
          <p:cNvPr id="203779" name="Picture 2" descr="D:\City\公事\THE PEOPLE\10202\102-PPT-II修訂\數字\11~20\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933825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780" name="Picture 3" descr="D:\City\公事\THE PEOPLE\10202\102-PPT-II修訂\數字\01~10\1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28775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3781" name="Group 10"/>
          <p:cNvGrpSpPr>
            <a:grpSpLocks/>
          </p:cNvGrpSpPr>
          <p:nvPr/>
        </p:nvGrpSpPr>
        <p:grpSpPr bwMode="auto">
          <a:xfrm>
            <a:off x="4572000" y="2781300"/>
            <a:ext cx="431800" cy="390525"/>
            <a:chOff x="2789" y="1869"/>
            <a:chExt cx="272" cy="246"/>
          </a:xfrm>
        </p:grpSpPr>
        <p:sp>
          <p:nvSpPr>
            <p:cNvPr id="203783" name="文字方塊 1"/>
            <p:cNvSpPr txBox="1">
              <a:spLocks noChangeArrowheads="1"/>
            </p:cNvSpPr>
            <p:nvPr/>
          </p:nvSpPr>
          <p:spPr bwMode="auto">
            <a:xfrm>
              <a:off x="2789" y="1869"/>
              <a:ext cx="231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ㄍㄨ</a:t>
              </a:r>
            </a:p>
          </p:txBody>
        </p:sp>
        <p:pic>
          <p:nvPicPr>
            <p:cNvPr id="203784" name="Picture 9" descr="黑-三聲-小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" y="1933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3782" name="Picture 42" descr="下一頁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內容版面配置區 2"/>
          <p:cNvSpPr>
            <a:spLocks noGrp="1"/>
          </p:cNvSpPr>
          <p:nvPr>
            <p:ph idx="4294967295"/>
          </p:nvPr>
        </p:nvSpPr>
        <p:spPr>
          <a:xfrm>
            <a:off x="323850" y="908050"/>
            <a:ext cx="8567738" cy="5040313"/>
          </a:xfrm>
        </p:spPr>
        <p:txBody>
          <a:bodyPr/>
          <a:lstStyle/>
          <a:p>
            <a:pPr eaLnBrk="1" hangingPunct="1">
              <a:buFont typeface="Arial" charset="0"/>
              <a:buNone/>
              <a:tabLst>
                <a:tab pos="812800" algn="l"/>
              </a:tabLst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語譯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】</a:t>
            </a:r>
          </a:p>
          <a:p>
            <a:pPr eaLnBrk="1" hangingPunct="1">
              <a:buFont typeface="Arial" charset="0"/>
              <a:buNone/>
              <a:tabLst>
                <a:tab pos="812800" algn="l"/>
              </a:tabLst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造物者將奇偉的山水匯聚於此，高峻的山</a:t>
            </a:r>
          </a:p>
          <a:p>
            <a:pPr eaLnBrk="1" hangingPunct="1">
              <a:buFont typeface="Arial" charset="0"/>
              <a:buNone/>
              <a:tabLst>
                <a:tab pos="812800" algn="l"/>
              </a:tabLst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     岡湧出沸騰的泉水。沸騰的泉聲有如怒</a:t>
            </a:r>
          </a:p>
          <a:p>
            <a:pPr eaLnBrk="1" hangingPunct="1">
              <a:buFont typeface="Arial" charset="0"/>
              <a:buNone/>
              <a:tabLst>
                <a:tab pos="812800" algn="l"/>
              </a:tabLst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     雷，震動了大地；有毒的硫氣，撼動了山</a:t>
            </a:r>
          </a:p>
          <a:p>
            <a:pPr eaLnBrk="1" hangingPunct="1">
              <a:buFont typeface="Arial" charset="0"/>
              <a:buNone/>
              <a:tabLst>
                <a:tab pos="812800" algn="l"/>
              </a:tabLst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     頂。山溪兩旁的松樹長期枯槁，硫穴周遭</a:t>
            </a:r>
          </a:p>
          <a:p>
            <a:pPr eaLnBrk="1" hangingPunct="1">
              <a:buFont typeface="Arial" charset="0"/>
              <a:buNone/>
              <a:tabLst>
                <a:tab pos="812800" algn="l"/>
              </a:tabLst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     的草木紅得像要燃燒起來。遠處美麗的山</a:t>
            </a:r>
          </a:p>
          <a:p>
            <a:pPr eaLnBrk="1" hangingPunct="1">
              <a:buFont typeface="Arial" charset="0"/>
              <a:buNone/>
              <a:tabLst>
                <a:tab pos="812800" algn="l"/>
              </a:tabLst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     峰，有如蓬萊、瀛洲等神山遙遙在望；而  </a:t>
            </a:r>
          </a:p>
          <a:p>
            <a:pPr eaLnBrk="1" hangingPunct="1">
              <a:buFont typeface="Arial" charset="0"/>
              <a:buNone/>
              <a:tabLst>
                <a:tab pos="812800" algn="l"/>
              </a:tabLst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     在此地縷縷白煙飛騰，有如在仙境煮著白   </a:t>
            </a:r>
          </a:p>
          <a:p>
            <a:pPr eaLnBrk="1" hangingPunct="1">
              <a:buFont typeface="Arial" charset="0"/>
              <a:buNone/>
              <a:tabLst>
                <a:tab pos="812800" algn="l"/>
              </a:tabLst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     石迎接神仙。</a:t>
            </a:r>
          </a:p>
        </p:txBody>
      </p:sp>
      <p:pic>
        <p:nvPicPr>
          <p:cNvPr id="204803" name="Picture 3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內容版面配置區 2"/>
          <p:cNvSpPr>
            <a:spLocks noGrp="1"/>
          </p:cNvSpPr>
          <p:nvPr>
            <p:ph idx="4294967295"/>
          </p:nvPr>
        </p:nvSpPr>
        <p:spPr>
          <a:xfrm>
            <a:off x="323850" y="908050"/>
            <a:ext cx="8821738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語譯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】</a:t>
            </a:r>
          </a:p>
          <a:p>
            <a:pPr eaLnBrk="1" hangingPunct="1"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 (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五月行人稀少，西邊有座火山。哪知泉水</a:t>
            </a:r>
          </a:p>
          <a:p>
            <a:pPr eaLnBrk="1" hangingPunct="1"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     沸騰的地方，讓人難以行走。高大的岩石</a:t>
            </a:r>
          </a:p>
          <a:p>
            <a:pPr eaLnBrk="1" hangingPunct="1"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     被硫氣侵蝕，像粉末般剝落；被硫氣薰染</a:t>
            </a:r>
          </a:p>
          <a:p>
            <a:pPr eaLnBrk="1" hangingPunct="1"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     ，形成駁雜的紋路。傳遍十里之遠的轟隆</a:t>
            </a:r>
          </a:p>
          <a:p>
            <a:pPr eaLnBrk="1" hangingPunct="1"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     巨響，竟是硫穴的沸騰聲，而不是水流的</a:t>
            </a:r>
          </a:p>
          <a:p>
            <a:pPr eaLnBrk="1" hangingPunct="1"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     聲音。</a:t>
            </a:r>
            <a:endParaRPr lang="zh-TW" altLang="zh-TW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endParaRPr lang="zh-TW" altLang="en-US" b="1" smtClean="0"/>
          </a:p>
        </p:txBody>
      </p:sp>
      <p:pic>
        <p:nvPicPr>
          <p:cNvPr id="205827" name="Picture 5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內容版面配置區 2"/>
          <p:cNvSpPr>
            <a:spLocks noGrp="1"/>
          </p:cNvSpPr>
          <p:nvPr>
            <p:ph idx="4294967295"/>
          </p:nvPr>
        </p:nvSpPr>
        <p:spPr>
          <a:xfrm>
            <a:off x="1117600" y="1008063"/>
            <a:ext cx="7199313" cy="25654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TW" altLang="en-US" b="1" smtClean="0">
                <a:ea typeface="標楷體" pitchFamily="65" charset="-120"/>
              </a:rPr>
              <a:t>浩蕩孤帆入杳　冥，碧空無際漾浮萍。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ea typeface="標楷體" pitchFamily="65" charset="-120"/>
              </a:rPr>
              <a:t>風翻駭浪千山白，水接遙天一線青。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ea typeface="標楷體" pitchFamily="65" charset="-120"/>
              </a:rPr>
              <a:t>回首中原飛野馬，揚舲　萬里指晨星。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ea typeface="標楷體" pitchFamily="65" charset="-120"/>
              </a:rPr>
              <a:t>扶搖乍徙非難事，莫訝莊生語不經。</a:t>
            </a:r>
          </a:p>
        </p:txBody>
      </p:sp>
      <p:sp>
        <p:nvSpPr>
          <p:cNvPr id="206851" name="Rectangle 3"/>
          <p:cNvSpPr>
            <a:spLocks noChangeArrowheads="1"/>
          </p:cNvSpPr>
          <p:nvPr/>
        </p:nvSpPr>
        <p:spPr bwMode="auto">
          <a:xfrm>
            <a:off x="2438400" y="-69850"/>
            <a:ext cx="4375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渡黑水溝 郁永河</a:t>
            </a:r>
          </a:p>
        </p:txBody>
      </p:sp>
      <p:grpSp>
        <p:nvGrpSpPr>
          <p:cNvPr id="206852" name="Group 9"/>
          <p:cNvGrpSpPr>
            <a:grpSpLocks/>
          </p:cNvGrpSpPr>
          <p:nvPr/>
        </p:nvGrpSpPr>
        <p:grpSpPr bwMode="auto">
          <a:xfrm>
            <a:off x="5219700" y="2205038"/>
            <a:ext cx="433388" cy="576262"/>
            <a:chOff x="2925" y="1389"/>
            <a:chExt cx="273" cy="363"/>
          </a:xfrm>
        </p:grpSpPr>
        <p:sp>
          <p:nvSpPr>
            <p:cNvPr id="206857" name="Text Box 5"/>
            <p:cNvSpPr txBox="1">
              <a:spLocks noChangeArrowheads="1"/>
            </p:cNvSpPr>
            <p:nvPr/>
          </p:nvSpPr>
          <p:spPr bwMode="auto">
            <a:xfrm>
              <a:off x="2925" y="1389"/>
              <a:ext cx="231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ㄌㄧㄥ</a:t>
              </a:r>
            </a:p>
          </p:txBody>
        </p:sp>
        <p:pic>
          <p:nvPicPr>
            <p:cNvPr id="206858" name="Picture 6" descr="黑-二聲-小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2" y="1525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6853" name="Group 8"/>
          <p:cNvGrpSpPr>
            <a:grpSpLocks/>
          </p:cNvGrpSpPr>
          <p:nvPr/>
        </p:nvGrpSpPr>
        <p:grpSpPr bwMode="auto">
          <a:xfrm>
            <a:off x="3633788" y="1125538"/>
            <a:ext cx="433387" cy="576262"/>
            <a:chOff x="1882" y="709"/>
            <a:chExt cx="273" cy="363"/>
          </a:xfrm>
        </p:grpSpPr>
        <p:sp>
          <p:nvSpPr>
            <p:cNvPr id="206855" name="Text Box 4"/>
            <p:cNvSpPr txBox="1">
              <a:spLocks noChangeArrowheads="1"/>
            </p:cNvSpPr>
            <p:nvPr/>
          </p:nvSpPr>
          <p:spPr bwMode="auto">
            <a:xfrm>
              <a:off x="1882" y="709"/>
              <a:ext cx="231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ㄧㄠ</a:t>
              </a:r>
            </a:p>
          </p:txBody>
        </p:sp>
        <p:pic>
          <p:nvPicPr>
            <p:cNvPr id="206856" name="Picture 7" descr="黑-三聲-小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9" y="799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6854" name="Picture 10" descr="下一頁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內容版面配置區 2"/>
          <p:cNvSpPr>
            <a:spLocks noGrp="1"/>
          </p:cNvSpPr>
          <p:nvPr>
            <p:ph idx="4294967295"/>
          </p:nvPr>
        </p:nvSpPr>
        <p:spPr>
          <a:xfrm>
            <a:off x="466725" y="863600"/>
            <a:ext cx="8642350" cy="53736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語譯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】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　　來到黑水溝，孤帆在浩蕩的海洋中進入了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遼闊冥濛的天地，但見碧空無際，小船身影就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像隨波起伏的浮萍。海風掀起駭浪，有如千山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雪白；水光接天，水天交接處一線靛青。回首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中原，只見遊塵彌漫飄飛；揚帆萬里，指向東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方的晨星。船隻突然乘著「扶搖」（旋風）而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上並非難事，你可別訝異莊子說的話荒誕不經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  <p:pic>
        <p:nvPicPr>
          <p:cNvPr id="207875" name="Picture 30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內容版面配置區 2"/>
          <p:cNvSpPr>
            <a:spLocks noGrp="1"/>
          </p:cNvSpPr>
          <p:nvPr>
            <p:ph idx="4294967295"/>
          </p:nvPr>
        </p:nvSpPr>
        <p:spPr>
          <a:xfrm>
            <a:off x="468313" y="836613"/>
            <a:ext cx="8640762" cy="53736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賞析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】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　　這首詩是寫黑水溝汪洋萬頃，海浪滔天，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舟行其間，有如扶搖直上九天的情景。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　　黑水溝這個名詞，在當今這個時代似乎離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我們很遙遠，也很陌生，但在古代先民搭著葦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草般的小船，渡過險冠諸海的黑水溝，可說是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冒著生命的危險，驚懼萬分，渡黑水溝便因此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成為臺灣先民平日生活的話題。到底黑水溝的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風浪有多大？詩人郁永河說：「風翻駭浪千山</a:t>
            </a:r>
          </a:p>
        </p:txBody>
      </p:sp>
      <p:pic>
        <p:nvPicPr>
          <p:cNvPr id="208899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內容版面配置區 2"/>
          <p:cNvSpPr>
            <a:spLocks noGrp="1"/>
          </p:cNvSpPr>
          <p:nvPr>
            <p:ph idx="4294967295"/>
          </p:nvPr>
        </p:nvSpPr>
        <p:spPr>
          <a:xfrm>
            <a:off x="466725" y="836613"/>
            <a:ext cx="8713788" cy="53736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白。」林景仁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東寧雜詠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說：「胡姬爭唱公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無渡，銀浪如山黑水溝。」它就像動盪翻騰的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銀山。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　　古人詠黑水溝的詩作很多，郁氏此詩，首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句寫舟入杳冥，次句寫舟行其間如蕩漾的浮萍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，第三句寫眼前大浪近景，第四句寫遙天遠景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，五、六句則略加轉折，寫回首中原，言下頗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有依依之情；寫揚舲萬里，指向彼岸，言下意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寓自己帶著希望遠航。詩人的遠航，正如人生</a:t>
            </a:r>
          </a:p>
        </p:txBody>
      </p:sp>
      <p:pic>
        <p:nvPicPr>
          <p:cNvPr id="209923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內容版面配置區 2"/>
          <p:cNvSpPr>
            <a:spLocks noGrp="1"/>
          </p:cNvSpPr>
          <p:nvPr>
            <p:ph idx="4294967295"/>
          </p:nvPr>
        </p:nvSpPr>
        <p:spPr>
          <a:xfrm>
            <a:off x="395288" y="836613"/>
            <a:ext cx="8569325" cy="53736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本來就是一個旅程，在生命的海洋中，每個人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都需要一隻船，通過驚濤駭浪，指向自己心中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的彼岸，追尋理想。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　　詩人郁永河，性喜遊歷，康熙年間奉命來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臺開採硫磺，正給他一次遠渡重洋的壯遊。在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他的詩作中少有悲酸淒苦語，縱使橫渡黑水溝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，冒風濤，歷駭浪，亦不著「驚懼」字眼。在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翻江倒海的大浪中，有人嚇得魂不附體，而他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卻如享受坐雲霄飛車扶搖直上的快感。從前老</a:t>
            </a:r>
          </a:p>
        </p:txBody>
      </p:sp>
      <p:pic>
        <p:nvPicPr>
          <p:cNvPr id="210947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內容版面配置區 2"/>
          <p:cNvSpPr>
            <a:spLocks noGrp="1"/>
          </p:cNvSpPr>
          <p:nvPr>
            <p:ph idx="4294967295"/>
          </p:nvPr>
        </p:nvSpPr>
        <p:spPr>
          <a:xfrm>
            <a:off x="323850" y="620713"/>
            <a:ext cx="8640763" cy="5761037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TW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◆</a:t>
            </a:r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寫作背景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來臺緣由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　　清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康熙三十五年（西元一六九六年）冬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，一場大火使福建省榕城（福州）火藥庫所存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五十萬斤火藥付之一炬。當時閩、浙沿海因為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鄭氏平定未久，所以海禁森嚴，加上時有倭寇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及海盜騷擾，海防確實很重要，朝廷下旨要失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職者自己賠償，福建省必須在限期內自行補足</a:t>
            </a:r>
          </a:p>
        </p:txBody>
      </p:sp>
      <p:sp>
        <p:nvSpPr>
          <p:cNvPr id="34819" name="標題 1"/>
          <p:cNvSpPr>
            <a:spLocks/>
          </p:cNvSpPr>
          <p:nvPr/>
        </p:nvSpPr>
        <p:spPr bwMode="auto">
          <a:xfrm>
            <a:off x="395288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zh-TW" altLang="en-US" sz="44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文章題解</a:t>
            </a:r>
            <a:r>
              <a:rPr lang="en-US" altLang="zh-TW" sz="44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寫作</a:t>
            </a:r>
            <a:r>
              <a:rPr lang="zh-TW" altLang="en-US" sz="4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背景</a:t>
            </a:r>
            <a:endParaRPr lang="zh-TW" altLang="en-US" sz="44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4820" name="Picture 7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150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內容版面配置區 2"/>
          <p:cNvSpPr>
            <a:spLocks noGrp="1"/>
          </p:cNvSpPr>
          <p:nvPr>
            <p:ph idx="4294967295"/>
          </p:nvPr>
        </p:nvSpPr>
        <p:spPr>
          <a:xfrm>
            <a:off x="468313" y="836613"/>
            <a:ext cx="8496300" cy="53736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杜作詩，善於以樂景寫哀情，而郁氏此詩，則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以險景寫樂情，二者頗有異曲同工之妙。</a:t>
            </a:r>
          </a:p>
          <a:p>
            <a:pPr>
              <a:buFont typeface="Arial" charset="0"/>
              <a:buNone/>
            </a:pP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endParaRPr lang="zh-TW" altLang="en-US" b="1" smtClean="0"/>
          </a:p>
        </p:txBody>
      </p:sp>
      <p:pic>
        <p:nvPicPr>
          <p:cNvPr id="211971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內容版面配置區 2"/>
          <p:cNvSpPr>
            <a:spLocks noGrp="1"/>
          </p:cNvSpPr>
          <p:nvPr>
            <p:ph idx="4294967295"/>
          </p:nvPr>
        </p:nvSpPr>
        <p:spPr>
          <a:xfrm>
            <a:off x="323850" y="981075"/>
            <a:ext cx="8569325" cy="537368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zh-TW" altLang="en-US" b="1" smtClean="0">
                <a:ea typeface="標楷體" pitchFamily="65" charset="-120"/>
              </a:rPr>
              <a:t>編竹為垣取次增，衙齋清暇冷如冰。</a:t>
            </a:r>
          </a:p>
          <a:p>
            <a:pPr algn="ctr">
              <a:buFont typeface="Arial" charset="0"/>
              <a:buNone/>
            </a:pPr>
            <a:r>
              <a:rPr lang="zh-TW" altLang="en-US" b="1" smtClean="0">
                <a:ea typeface="標楷體" pitchFamily="65" charset="-120"/>
              </a:rPr>
              <a:t>風聲撼醒三更夢，帳底斜穿遠浦燈。</a:t>
            </a:r>
          </a:p>
          <a:p>
            <a:pPr>
              <a:buFont typeface="Arial" charset="0"/>
              <a:buNone/>
            </a:pPr>
            <a:endParaRPr lang="zh-TW" altLang="en-US" b="1" smtClean="0"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en-US" b="1" smtClean="0">
                <a:ea typeface="標楷體" pitchFamily="65" charset="-120"/>
              </a:rPr>
              <a:t>（自註：官署皆無垣牆，唯插竹為籬，比歲增易。無牆垣為蔽，遠浦燈光，直入寢室。）</a:t>
            </a:r>
          </a:p>
          <a:p>
            <a:pPr>
              <a:buFont typeface="Arial" charset="0"/>
              <a:buNone/>
            </a:pPr>
            <a:endParaRPr lang="zh-TW" altLang="en-US" b="1" smtClean="0">
              <a:ea typeface="標楷體" pitchFamily="65" charset="-120"/>
            </a:endParaRPr>
          </a:p>
        </p:txBody>
      </p:sp>
      <p:sp>
        <p:nvSpPr>
          <p:cNvPr id="212995" name="Rectangle 3"/>
          <p:cNvSpPr>
            <a:spLocks noChangeArrowheads="1"/>
          </p:cNvSpPr>
          <p:nvPr/>
        </p:nvSpPr>
        <p:spPr bwMode="auto">
          <a:xfrm>
            <a:off x="1692275" y="-100013"/>
            <a:ext cx="6051550" cy="76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「竹枝詞」其三 郁永河</a:t>
            </a:r>
          </a:p>
        </p:txBody>
      </p:sp>
      <p:pic>
        <p:nvPicPr>
          <p:cNvPr id="212996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內容版面配置區 2"/>
          <p:cNvSpPr>
            <a:spLocks noGrp="1"/>
          </p:cNvSpPr>
          <p:nvPr>
            <p:ph idx="4294967295"/>
          </p:nvPr>
        </p:nvSpPr>
        <p:spPr>
          <a:xfrm>
            <a:off x="466725" y="836613"/>
            <a:ext cx="8713788" cy="5373687"/>
          </a:xfrm>
        </p:spPr>
        <p:txBody>
          <a:bodyPr wrap="none"/>
          <a:lstStyle/>
          <a:p>
            <a:pPr>
              <a:buFont typeface="Arial" charset="0"/>
              <a:buNone/>
            </a:pPr>
            <a:r>
              <a:rPr lang="en-US" altLang="zh-TW" b="1" smtClean="0">
                <a:ea typeface="標楷體" pitchFamily="65" charset="-120"/>
              </a:rPr>
              <a:t>【</a:t>
            </a:r>
            <a:r>
              <a:rPr lang="zh-TW" altLang="en-US" b="1" smtClean="0">
                <a:ea typeface="標楷體" pitchFamily="65" charset="-120"/>
              </a:rPr>
              <a:t>語譯</a:t>
            </a:r>
            <a:r>
              <a:rPr lang="en-US" altLang="zh-TW" b="1" smtClean="0">
                <a:ea typeface="標楷體" pitchFamily="65" charset="-120"/>
              </a:rPr>
              <a:t>】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ea typeface="標楷體" pitchFamily="65" charset="-120"/>
              </a:rPr>
              <a:t>　　官府衙門都沒有外牆，只是草草的編竹籬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ea typeface="標楷體" pitchFamily="65" charset="-120"/>
              </a:rPr>
              <a:t>笆為牆垣，衙門內人員清靜閒暇，冷冷清清。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ea typeface="標楷體" pitchFamily="65" charset="-120"/>
              </a:rPr>
              <a:t>海風竄入颯颯聲音使人從三更夢裡驚醒，醒時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ea typeface="標楷體" pitchFamily="65" charset="-120"/>
              </a:rPr>
              <a:t>又見遠處岸邊的漁火斜穿過紗帳而入。（自註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ea typeface="標楷體" pitchFamily="65" charset="-120"/>
              </a:rPr>
              <a:t>：衙門外面都沒有護牆，只是插竹子當籬笆，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ea typeface="標楷體" pitchFamily="65" charset="-120"/>
              </a:rPr>
              <a:t>過一年就增長不少。因為沒有牆壁阻隔，遠處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ea typeface="標楷體" pitchFamily="65" charset="-120"/>
              </a:rPr>
              <a:t>海邊的燈光，便直接映入寢室。）</a:t>
            </a:r>
          </a:p>
        </p:txBody>
      </p:sp>
      <p:pic>
        <p:nvPicPr>
          <p:cNvPr id="214019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內容版面配置區 2"/>
          <p:cNvSpPr>
            <a:spLocks noGrp="1"/>
          </p:cNvSpPr>
          <p:nvPr>
            <p:ph idx="4294967295"/>
          </p:nvPr>
        </p:nvSpPr>
        <p:spPr>
          <a:xfrm>
            <a:off x="431800" y="719138"/>
            <a:ext cx="8243888" cy="5373687"/>
          </a:xfrm>
        </p:spPr>
        <p:txBody>
          <a:bodyPr wrap="none"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賞析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】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　　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竹枝詞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十二首內容主要以臺灣的景色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、物產為題材，有的詩或自詠心境，或詠臺人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演戲酬神活動</a:t>
            </a:r>
            <a:r>
              <a:rPr lang="zh-TW" altLang="en-US" b="1" smtClean="0"/>
              <a:t>，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或言治理墾拓之事，大多與漢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人生活較為相關。所選的這首詩是描寫臺灣荒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地初闢，一切規制尚未完備，官員清閒無事，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連衙署都以稀疏的竹籬草編為牆垣的簡陋情形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。第三、四兩句寫得相當傳神</a:t>
            </a:r>
            <a:r>
              <a:rPr lang="zh-TW" altLang="en-US" b="1" smtClean="0"/>
              <a:t>，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如何得知竹籬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稀疏的程度？風從縫隙竄入，使人夜半從夢中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驚醒；而岸邊閃動的漁火，則直照寢室，斜穿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紗帳，尤其擾人清夢，是相當具有代表性的取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樣描寫。</a:t>
            </a:r>
          </a:p>
        </p:txBody>
      </p:sp>
      <p:pic>
        <p:nvPicPr>
          <p:cNvPr id="215043" name="Picture 5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165850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755650" y="1628775"/>
            <a:ext cx="7772400" cy="1470025"/>
          </a:xfrm>
        </p:spPr>
        <p:txBody>
          <a:bodyPr/>
          <a:lstStyle/>
          <a:p>
            <a:pPr eaLnBrk="1" hangingPunct="1"/>
            <a:r>
              <a:rPr lang="zh-TW" altLang="en-US" sz="6000" b="1" dirty="0" smtClean="0">
                <a:solidFill>
                  <a:schemeClr val="tx1"/>
                </a:solidFill>
              </a:rPr>
              <a:t>十、網路資源</a:t>
            </a:r>
          </a:p>
        </p:txBody>
      </p:sp>
      <p:pic>
        <p:nvPicPr>
          <p:cNvPr id="216067" name="Picture 5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內容版面配置區 2"/>
          <p:cNvSpPr>
            <a:spLocks noGrp="1"/>
          </p:cNvSpPr>
          <p:nvPr>
            <p:ph idx="1"/>
          </p:nvPr>
        </p:nvSpPr>
        <p:spPr>
          <a:xfrm>
            <a:off x="361950" y="981075"/>
            <a:ext cx="8531225" cy="452596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zh-TW" b="1" smtClean="0">
                <a:ea typeface="標楷體" pitchFamily="65" charset="-120"/>
                <a:hlinkClick r:id="rId3"/>
              </a:rPr>
              <a:t>陽明山國家公園</a:t>
            </a:r>
            <a:endParaRPr lang="zh-TW" altLang="zh-TW" b="1" smtClean="0"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endParaRPr lang="zh-TW" altLang="zh-TW" b="1" smtClean="0">
              <a:ea typeface="標楷體" pitchFamily="65" charset="-120"/>
            </a:endParaRPr>
          </a:p>
        </p:txBody>
      </p:sp>
      <p:pic>
        <p:nvPicPr>
          <p:cNvPr id="217091" name="Picture 7" descr="下ICON-回主目錄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內容版面配置區 2"/>
          <p:cNvSpPr>
            <a:spLocks noGrp="1"/>
          </p:cNvSpPr>
          <p:nvPr>
            <p:ph idx="4294967295"/>
          </p:nvPr>
        </p:nvSpPr>
        <p:spPr>
          <a:xfrm>
            <a:off x="323850" y="836613"/>
            <a:ext cx="8640763" cy="4525962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。福建省的官員們想到十二年前才併入他們轄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域的臺灣府，遠在荷蘭人占領期間（西元一六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二四～一六六一年）就傳聞北部有硫磺生產，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因此想派人渡海到臺灣去挖採硫磺，可省去一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大筆開銷。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endParaRPr lang="en-US" altLang="zh-TW" b="1" smtClean="0">
              <a:ea typeface="標楷體" pitchFamily="65" charset="-120"/>
            </a:endParaRPr>
          </a:p>
        </p:txBody>
      </p:sp>
      <p:sp>
        <p:nvSpPr>
          <p:cNvPr id="35843" name="標題 1"/>
          <p:cNvSpPr>
            <a:spLocks/>
          </p:cNvSpPr>
          <p:nvPr/>
        </p:nvSpPr>
        <p:spPr bwMode="auto">
          <a:xfrm>
            <a:off x="395288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文章題解</a:t>
            </a:r>
            <a:r>
              <a:rPr lang="en-US" altLang="zh-TW" sz="44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寫作背景</a:t>
            </a:r>
            <a:endParaRPr lang="en-US" altLang="zh-TW" sz="44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5844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內容版面配置區 2"/>
          <p:cNvSpPr>
            <a:spLocks noGrp="1"/>
          </p:cNvSpPr>
          <p:nvPr>
            <p:ph idx="4294967295"/>
          </p:nvPr>
        </p:nvSpPr>
        <p:spPr>
          <a:xfrm>
            <a:off x="323850" y="847725"/>
            <a:ext cx="8640763" cy="5029200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自願來臺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　　當時臺灣蠻荒未開，南部有些許漢人的聚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落，北部則傳說山川險阻、番人出沒，是犯人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流放或逃亡之地，連朝廷戍兵生還的機會都很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少，福建省的官員沒有人肯去。已在福州府任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幕僚五年，幾乎遍遊福建風景名勝的郁永河，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認為臺灣該是一處充滿新奇、未知與無限期許</a:t>
            </a:r>
          </a:p>
        </p:txBody>
      </p:sp>
      <p:sp>
        <p:nvSpPr>
          <p:cNvPr id="36867" name="標題 1"/>
          <p:cNvSpPr>
            <a:spLocks/>
          </p:cNvSpPr>
          <p:nvPr/>
        </p:nvSpPr>
        <p:spPr bwMode="auto">
          <a:xfrm>
            <a:off x="395288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文章題解</a:t>
            </a:r>
            <a:r>
              <a:rPr lang="en-US" altLang="zh-TW" sz="44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寫作背景</a:t>
            </a:r>
            <a:endParaRPr lang="en-US" altLang="zh-TW" sz="44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6868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內容版面配置區 2"/>
          <p:cNvSpPr>
            <a:spLocks noGrp="1"/>
          </p:cNvSpPr>
          <p:nvPr>
            <p:ph idx="4294967295"/>
          </p:nvPr>
        </p:nvSpPr>
        <p:spPr>
          <a:xfrm>
            <a:off x="323850" y="836613"/>
            <a:ext cx="8640763" cy="4525962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的好地方。從臺灣入清版圖起，他就十分嚮往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，但海禁森嚴，一直找不出什麼理由前去看看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，榕城火藥庫的事件正好了卻他的心願，在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《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裨海紀遊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的首卷，他寫下了：「余欣然笑曰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：吾事濟矣。」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7891" name="標題 1"/>
          <p:cNvSpPr>
            <a:spLocks/>
          </p:cNvSpPr>
          <p:nvPr/>
        </p:nvSpPr>
        <p:spPr bwMode="auto">
          <a:xfrm>
            <a:off x="395288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文章題解</a:t>
            </a:r>
            <a:r>
              <a:rPr lang="en-US" altLang="zh-TW" sz="44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寫作背景</a:t>
            </a:r>
            <a:endParaRPr lang="en-US" altLang="zh-TW" sz="44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7892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內容版面配置區 2"/>
          <p:cNvSpPr>
            <a:spLocks noGrp="1"/>
          </p:cNvSpPr>
          <p:nvPr>
            <p:ph idx="4294967295"/>
          </p:nvPr>
        </p:nvSpPr>
        <p:spPr>
          <a:xfrm>
            <a:off x="250825" y="620713"/>
            <a:ext cx="8640763" cy="5616575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來臺遊歷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　　郁永河於康熙三十六年（西元一六九七年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）四月底來到淡水之後，即請淡水通事張大在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北投蓋好二十間茅屋，五月初便進駐北投，積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極開始採硫工作。張大把附近原住民頭目召集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起來，告訴他們採硫磺的事，並答應他們「一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筐（約二百七、八十斤）的硫磺，可以換七尺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布」，這樣的交易條件，原住民都樂意接受。</a:t>
            </a:r>
          </a:p>
        </p:txBody>
      </p:sp>
      <p:sp>
        <p:nvSpPr>
          <p:cNvPr id="38915" name="標題 1"/>
          <p:cNvSpPr>
            <a:spLocks/>
          </p:cNvSpPr>
          <p:nvPr/>
        </p:nvSpPr>
        <p:spPr bwMode="auto">
          <a:xfrm>
            <a:off x="395288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文章題解</a:t>
            </a:r>
            <a:r>
              <a:rPr lang="en-US" altLang="zh-TW" sz="44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寫作背景</a:t>
            </a:r>
            <a:endParaRPr lang="en-US" altLang="zh-TW" sz="44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8916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分頁底圖-字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25"/>
            <a:ext cx="91440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09096" name="Group 104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840000827"/>
              </p:ext>
            </p:extLst>
          </p:nvPr>
        </p:nvGraphicFramePr>
        <p:xfrm>
          <a:off x="250825" y="692150"/>
          <a:ext cx="8642350" cy="5553077"/>
        </p:xfrm>
        <a:graphic>
          <a:graphicData uri="http://schemas.openxmlformats.org/drawingml/2006/table">
            <a:tbl>
              <a:tblPr/>
              <a:tblGrid>
                <a:gridCol w="974725"/>
                <a:gridCol w="974725"/>
                <a:gridCol w="3667125"/>
                <a:gridCol w="3025775"/>
              </a:tblGrid>
              <a:tr h="3952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形</a:t>
                      </a:r>
                    </a:p>
                  </a:txBody>
                  <a:tcPr vert="eaVert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義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649288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裨</a:t>
                      </a:r>
                    </a:p>
                  </a:txBody>
                  <a:tcPr vert="eaVert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小的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裨海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4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增加、幫助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〈</a:t>
                      </a:r>
                      <a:r>
                        <a:rPr kumimoji="0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出師表</a:t>
                      </a:r>
                      <a:r>
                        <a:rPr kumimoji="0" lang="en-US" altLang="zh-TW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〉</a:t>
                      </a:r>
                      <a:r>
                        <a:rPr kumimoji="0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：「裨補闕漏。」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2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稗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卑賤、微小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稗官野史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9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碑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豎起來的大石塊或木柱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石碑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2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埤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水池、土壩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埤圳        雙連埤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2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脾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人的習性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脾氣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0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睥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斜著眼睛看人，表示傲然輕視的意思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睥睨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6379" name="Group 59"/>
          <p:cNvGrpSpPr>
            <a:grpSpLocks/>
          </p:cNvGrpSpPr>
          <p:nvPr/>
        </p:nvGrpSpPr>
        <p:grpSpPr bwMode="auto">
          <a:xfrm>
            <a:off x="6588125" y="4076700"/>
            <a:ext cx="431800" cy="647700"/>
            <a:chOff x="5012" y="1372"/>
            <a:chExt cx="272" cy="408"/>
          </a:xfrm>
        </p:grpSpPr>
        <p:sp>
          <p:nvSpPr>
            <p:cNvPr id="56380" name="Text Box 60"/>
            <p:cNvSpPr txBox="1">
              <a:spLocks noChangeArrowheads="1"/>
            </p:cNvSpPr>
            <p:nvPr/>
          </p:nvSpPr>
          <p:spPr bwMode="auto">
            <a:xfrm>
              <a:off x="5012" y="1372"/>
              <a:ext cx="231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1200" b="1">
                  <a:solidFill>
                    <a:srgbClr val="0099FF"/>
                  </a:solidFill>
                  <a:latin typeface="Franklin Gothic Medium" pitchFamily="34" charset="0"/>
                  <a:ea typeface="標楷體" pitchFamily="65" charset="-120"/>
                </a:rPr>
                <a:t>ㄗ ㄨ ㄣ</a:t>
              </a:r>
            </a:p>
          </p:txBody>
        </p:sp>
        <p:pic>
          <p:nvPicPr>
            <p:cNvPr id="56381" name="Picture 61" descr="四聲-小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" y="1525"/>
              <a:ext cx="136" cy="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6389" name="Group 69"/>
          <p:cNvGrpSpPr>
            <a:grpSpLocks/>
          </p:cNvGrpSpPr>
          <p:nvPr/>
        </p:nvGrpSpPr>
        <p:grpSpPr bwMode="auto">
          <a:xfrm>
            <a:off x="1476375" y="1341438"/>
            <a:ext cx="576263" cy="574675"/>
            <a:chOff x="975" y="845"/>
            <a:chExt cx="363" cy="362"/>
          </a:xfrm>
        </p:grpSpPr>
        <p:pic>
          <p:nvPicPr>
            <p:cNvPr id="56370" name="Picture 98" descr="黑-二聲-小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" y="890"/>
              <a:ext cx="22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83" name="Text Box 63"/>
            <p:cNvSpPr txBox="1">
              <a:spLocks noChangeArrowheads="1"/>
            </p:cNvSpPr>
            <p:nvPr/>
          </p:nvSpPr>
          <p:spPr bwMode="auto">
            <a:xfrm>
              <a:off x="975" y="845"/>
              <a:ext cx="289" cy="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1800" b="1">
                  <a:ea typeface="標楷體" pitchFamily="65" charset="-120"/>
                </a:rPr>
                <a:t>ㄆ一</a:t>
              </a:r>
            </a:p>
          </p:txBody>
        </p:sp>
      </p:grpSp>
      <p:grpSp>
        <p:nvGrpSpPr>
          <p:cNvPr id="56396" name="Group 76"/>
          <p:cNvGrpSpPr>
            <a:grpSpLocks/>
          </p:cNvGrpSpPr>
          <p:nvPr/>
        </p:nvGrpSpPr>
        <p:grpSpPr bwMode="auto">
          <a:xfrm>
            <a:off x="1476375" y="2060575"/>
            <a:ext cx="603250" cy="647700"/>
            <a:chOff x="958" y="1253"/>
            <a:chExt cx="380" cy="408"/>
          </a:xfrm>
        </p:grpSpPr>
        <p:pic>
          <p:nvPicPr>
            <p:cNvPr id="56371" name="Picture 99" descr="黑-四聲-小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" y="1344"/>
              <a:ext cx="22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84" name="Text Box 64"/>
            <p:cNvSpPr txBox="1">
              <a:spLocks noChangeArrowheads="1"/>
            </p:cNvSpPr>
            <p:nvPr/>
          </p:nvSpPr>
          <p:spPr bwMode="auto">
            <a:xfrm>
              <a:off x="958" y="1253"/>
              <a:ext cx="289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1800" b="1">
                  <a:ea typeface="標楷體" pitchFamily="65" charset="-120"/>
                </a:rPr>
                <a:t>ㄅ一</a:t>
              </a:r>
            </a:p>
          </p:txBody>
        </p:sp>
      </p:grpSp>
      <p:grpSp>
        <p:nvGrpSpPr>
          <p:cNvPr id="56400" name="Group 80"/>
          <p:cNvGrpSpPr>
            <a:grpSpLocks/>
          </p:cNvGrpSpPr>
          <p:nvPr/>
        </p:nvGrpSpPr>
        <p:grpSpPr bwMode="auto">
          <a:xfrm>
            <a:off x="1520825" y="2852738"/>
            <a:ext cx="603250" cy="720725"/>
            <a:chOff x="958" y="1797"/>
            <a:chExt cx="380" cy="454"/>
          </a:xfrm>
        </p:grpSpPr>
        <p:pic>
          <p:nvPicPr>
            <p:cNvPr id="56373" name="Picture 101" descr="黑-四聲-小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" y="1842"/>
              <a:ext cx="22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85" name="Text Box 65"/>
            <p:cNvSpPr txBox="1">
              <a:spLocks noChangeArrowheads="1"/>
            </p:cNvSpPr>
            <p:nvPr/>
          </p:nvSpPr>
          <p:spPr bwMode="auto">
            <a:xfrm>
              <a:off x="958" y="1797"/>
              <a:ext cx="289" cy="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1800" b="1">
                  <a:ea typeface="標楷體" pitchFamily="65" charset="-120"/>
                </a:rPr>
                <a:t>ㄅㄞ</a:t>
              </a:r>
            </a:p>
          </p:txBody>
        </p:sp>
      </p:grpSp>
      <p:sp>
        <p:nvSpPr>
          <p:cNvPr id="56386" name="Text Box 66"/>
          <p:cNvSpPr txBox="1">
            <a:spLocks noChangeArrowheads="1"/>
          </p:cNvSpPr>
          <p:nvPr/>
        </p:nvSpPr>
        <p:spPr bwMode="auto">
          <a:xfrm>
            <a:off x="1520825" y="3500438"/>
            <a:ext cx="458788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800" b="1">
                <a:ea typeface="標楷體" pitchFamily="65" charset="-120"/>
              </a:rPr>
              <a:t>ㄅㄟ</a:t>
            </a:r>
          </a:p>
        </p:txBody>
      </p:sp>
      <p:grpSp>
        <p:nvGrpSpPr>
          <p:cNvPr id="56390" name="Group 70"/>
          <p:cNvGrpSpPr>
            <a:grpSpLocks/>
          </p:cNvGrpSpPr>
          <p:nvPr/>
        </p:nvGrpSpPr>
        <p:grpSpPr bwMode="auto">
          <a:xfrm>
            <a:off x="1474788" y="4149725"/>
            <a:ext cx="576262" cy="574675"/>
            <a:chOff x="975" y="845"/>
            <a:chExt cx="363" cy="362"/>
          </a:xfrm>
        </p:grpSpPr>
        <p:pic>
          <p:nvPicPr>
            <p:cNvPr id="56391" name="Picture 98" descr="黑-二聲-小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" y="890"/>
              <a:ext cx="22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92" name="Text Box 72"/>
            <p:cNvSpPr txBox="1">
              <a:spLocks noChangeArrowheads="1"/>
            </p:cNvSpPr>
            <p:nvPr/>
          </p:nvSpPr>
          <p:spPr bwMode="auto">
            <a:xfrm>
              <a:off x="975" y="845"/>
              <a:ext cx="289" cy="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1800" b="1">
                  <a:ea typeface="標楷體" pitchFamily="65" charset="-120"/>
                </a:rPr>
                <a:t>ㄆ一</a:t>
              </a:r>
            </a:p>
          </p:txBody>
        </p:sp>
      </p:grpSp>
      <p:grpSp>
        <p:nvGrpSpPr>
          <p:cNvPr id="56393" name="Group 73"/>
          <p:cNvGrpSpPr>
            <a:grpSpLocks/>
          </p:cNvGrpSpPr>
          <p:nvPr/>
        </p:nvGrpSpPr>
        <p:grpSpPr bwMode="auto">
          <a:xfrm>
            <a:off x="1476375" y="4797425"/>
            <a:ext cx="576263" cy="574675"/>
            <a:chOff x="975" y="845"/>
            <a:chExt cx="363" cy="362"/>
          </a:xfrm>
        </p:grpSpPr>
        <p:pic>
          <p:nvPicPr>
            <p:cNvPr id="56394" name="Picture 98" descr="黑-二聲-小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" y="890"/>
              <a:ext cx="22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95" name="Text Box 75"/>
            <p:cNvSpPr txBox="1">
              <a:spLocks noChangeArrowheads="1"/>
            </p:cNvSpPr>
            <p:nvPr/>
          </p:nvSpPr>
          <p:spPr bwMode="auto">
            <a:xfrm>
              <a:off x="975" y="845"/>
              <a:ext cx="289" cy="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1800" b="1">
                  <a:ea typeface="標楷體" pitchFamily="65" charset="-120"/>
                </a:rPr>
                <a:t>ㄆ一</a:t>
              </a:r>
            </a:p>
          </p:txBody>
        </p:sp>
      </p:grpSp>
      <p:grpSp>
        <p:nvGrpSpPr>
          <p:cNvPr id="56397" name="Group 77"/>
          <p:cNvGrpSpPr>
            <a:grpSpLocks/>
          </p:cNvGrpSpPr>
          <p:nvPr/>
        </p:nvGrpSpPr>
        <p:grpSpPr bwMode="auto">
          <a:xfrm>
            <a:off x="1476375" y="5518150"/>
            <a:ext cx="603250" cy="647700"/>
            <a:chOff x="958" y="1253"/>
            <a:chExt cx="380" cy="408"/>
          </a:xfrm>
        </p:grpSpPr>
        <p:pic>
          <p:nvPicPr>
            <p:cNvPr id="56398" name="Picture 99" descr="黑-四聲-小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" y="1344"/>
              <a:ext cx="22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99" name="Text Box 79"/>
            <p:cNvSpPr txBox="1">
              <a:spLocks noChangeArrowheads="1"/>
            </p:cNvSpPr>
            <p:nvPr/>
          </p:nvSpPr>
          <p:spPr bwMode="auto">
            <a:xfrm>
              <a:off x="958" y="1253"/>
              <a:ext cx="289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1800" b="1">
                  <a:ea typeface="標楷體" pitchFamily="65" charset="-120"/>
                </a:rPr>
                <a:t>ㄅ一</a:t>
              </a:r>
            </a:p>
          </p:txBody>
        </p:sp>
      </p:grpSp>
      <p:grpSp>
        <p:nvGrpSpPr>
          <p:cNvPr id="56407" name="Group 87"/>
          <p:cNvGrpSpPr>
            <a:grpSpLocks/>
          </p:cNvGrpSpPr>
          <p:nvPr/>
        </p:nvGrpSpPr>
        <p:grpSpPr bwMode="auto">
          <a:xfrm>
            <a:off x="6588125" y="5659438"/>
            <a:ext cx="438150" cy="649287"/>
            <a:chOff x="6595" y="3385"/>
            <a:chExt cx="276" cy="409"/>
          </a:xfrm>
        </p:grpSpPr>
        <p:pic>
          <p:nvPicPr>
            <p:cNvPr id="56403" name="Picture 6" descr="四聲-小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" y="3476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404" name="Text Box 21"/>
            <p:cNvSpPr txBox="1">
              <a:spLocks noChangeArrowheads="1"/>
            </p:cNvSpPr>
            <p:nvPr/>
          </p:nvSpPr>
          <p:spPr bwMode="auto">
            <a:xfrm>
              <a:off x="6595" y="3385"/>
              <a:ext cx="231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1200" b="1">
                  <a:solidFill>
                    <a:srgbClr val="0099FF"/>
                  </a:solidFill>
                  <a:ea typeface="標楷體" pitchFamily="65" charset="-120"/>
                </a:rPr>
                <a:t>ㄋ一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820616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內容版面配置區 2"/>
          <p:cNvSpPr>
            <a:spLocks noGrp="1"/>
          </p:cNvSpPr>
          <p:nvPr>
            <p:ph idx="4294967295"/>
          </p:nvPr>
        </p:nvSpPr>
        <p:spPr>
          <a:xfrm>
            <a:off x="179388" y="774700"/>
            <a:ext cx="8964612" cy="5822950"/>
          </a:xfrm>
        </p:spPr>
        <p:txBody>
          <a:bodyPr/>
          <a:lstStyle/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郁永河看到原住民以獨木舟載著硫土進進出出，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他一時興起，想了解硫土產地的實際情況，於是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請原住民當嚮導，划舟前往探查。本文就是記載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他沿途所看到的風光，及抵達硫穴所目睹的特殊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景觀。他所描寫的硫穴，就在今陽明山國家公園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所屬的硫磺谷地區（舊名大磺嘴）。在龍鳳谷遊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客服務站的入口旁，臺北市文獻委員會還立有「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清郁永河採硫處」的紀念碑。</a:t>
            </a:r>
            <a:endParaRPr lang="zh-TW" altLang="en-US" b="1" smtClean="0"/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en-US" b="1" smtClean="0"/>
              <a:t>      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  <a:hlinkClick r:id="rId3" action="ppaction://hlinkfile"/>
              </a:rPr>
              <a:t>臺灣世界遺產潛力點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  <a:hlinkClick r:id="rId3" action="ppaction://hlinkfile"/>
              </a:rPr>
              <a:t>──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  <a:hlinkClick r:id="rId3" action="ppaction://hlinkfile"/>
              </a:rPr>
              <a:t>大屯火山群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9939" name="標題 1"/>
          <p:cNvSpPr>
            <a:spLocks/>
          </p:cNvSpPr>
          <p:nvPr/>
        </p:nvSpPr>
        <p:spPr bwMode="auto">
          <a:xfrm>
            <a:off x="395288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文章題解</a:t>
            </a:r>
            <a:r>
              <a:rPr lang="en-US" altLang="zh-TW" sz="44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寫作背景</a:t>
            </a:r>
            <a:endParaRPr lang="en-US" altLang="zh-TW" sz="44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9940" name="Picture 4" descr="NEW影片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734050"/>
            <a:ext cx="7175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下一頁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內容版面配置區 2"/>
          <p:cNvSpPr>
            <a:spLocks noGrp="1"/>
          </p:cNvSpPr>
          <p:nvPr>
            <p:ph idx="4294967295"/>
          </p:nvPr>
        </p:nvSpPr>
        <p:spPr>
          <a:xfrm>
            <a:off x="323850" y="620713"/>
            <a:ext cx="8640763" cy="5472112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TW" b="1" dirty="0" smtClean="0">
                <a:solidFill>
                  <a:srgbClr val="0000FF"/>
                </a:solidFill>
                <a:ea typeface="標楷體" pitchFamily="65" charset="-120"/>
              </a:rPr>
              <a:t>◆</a:t>
            </a:r>
            <a:r>
              <a:rPr lang="zh-TW" altLang="en-US" b="1" dirty="0" smtClean="0">
                <a:solidFill>
                  <a:srgbClr val="0000FF"/>
                </a:solidFill>
                <a:ea typeface="標楷體" pitchFamily="65" charset="-120"/>
              </a:rPr>
              <a:t>「裨海紀遊」的文學成就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dirty="0" smtClean="0">
                <a:ea typeface="標楷體" pitchFamily="65" charset="-120"/>
              </a:rPr>
              <a:t>　　</a:t>
            </a:r>
            <a:r>
              <a:rPr lang="en-US" altLang="zh-TW" b="1" dirty="0" smtClean="0">
                <a:ea typeface="標楷體" pitchFamily="65" charset="-120"/>
              </a:rPr>
              <a:t>《</a:t>
            </a:r>
            <a:r>
              <a:rPr lang="zh-TW" altLang="en-US" b="1" dirty="0" smtClean="0">
                <a:ea typeface="標楷體" pitchFamily="65" charset="-120"/>
              </a:rPr>
              <a:t>裨海紀遊</a:t>
            </a:r>
            <a:r>
              <a:rPr lang="en-US" altLang="zh-TW" b="1" dirty="0" smtClean="0">
                <a:ea typeface="標楷體" pitchFamily="65" charset="-120"/>
              </a:rPr>
              <a:t>》</a:t>
            </a:r>
            <a:r>
              <a:rPr lang="zh-TW" altLang="en-US" b="1" dirty="0" smtClean="0">
                <a:ea typeface="標楷體" pitchFamily="65" charset="-120"/>
              </a:rPr>
              <a:t>為</a:t>
            </a:r>
            <a:r>
              <a:rPr lang="zh-TW" altLang="en-US" b="1" dirty="0" smtClean="0">
                <a:solidFill>
                  <a:srgbClr val="FF0000"/>
                </a:solidFill>
                <a:ea typeface="標楷體" pitchFamily="65" charset="-120"/>
              </a:rPr>
              <a:t>日記體的遊記散文</a:t>
            </a:r>
            <a:r>
              <a:rPr lang="zh-TW" altLang="en-US" b="1" dirty="0" smtClean="0">
                <a:ea typeface="標楷體" pitchFamily="65" charset="-120"/>
              </a:rPr>
              <a:t>。以其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dirty="0" smtClean="0">
                <a:ea typeface="標楷體" pitchFamily="65" charset="-120"/>
              </a:rPr>
              <a:t>為日記體，所以必須逐日詳記，展現其時間進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dirty="0" smtClean="0">
                <a:ea typeface="標楷體" pitchFamily="65" charset="-120"/>
              </a:rPr>
              <a:t>程與日常活動的內容；以其為遊記文章，所以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dirty="0" smtClean="0">
                <a:ea typeface="標楷體" pitchFamily="65" charset="-120"/>
              </a:rPr>
              <a:t>必須將目遇之色、耳聞之聲，逐一捕捉，條陳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dirty="0" smtClean="0">
                <a:ea typeface="標楷體" pitchFamily="65" charset="-120"/>
              </a:rPr>
              <a:t>筆端。</a:t>
            </a:r>
            <a:r>
              <a:rPr lang="en-US" altLang="zh-TW" b="1" dirty="0" smtClean="0">
                <a:ea typeface="標楷體" pitchFamily="65" charset="-120"/>
              </a:rPr>
              <a:t>《</a:t>
            </a:r>
            <a:r>
              <a:rPr lang="zh-TW" altLang="en-US" b="1" dirty="0" smtClean="0">
                <a:ea typeface="標楷體" pitchFamily="65" charset="-120"/>
              </a:rPr>
              <a:t>裨海紀遊</a:t>
            </a:r>
            <a:r>
              <a:rPr lang="en-US" altLang="zh-TW" b="1" dirty="0" smtClean="0">
                <a:ea typeface="標楷體" pitchFamily="65" charset="-120"/>
              </a:rPr>
              <a:t>》</a:t>
            </a:r>
            <a:r>
              <a:rPr lang="zh-TW" altLang="en-US" b="1" dirty="0" smtClean="0">
                <a:ea typeface="標楷體" pitchFamily="65" charset="-120"/>
              </a:rPr>
              <a:t>既同時兼有兩種體裁，並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dirty="0" smtClean="0">
                <a:ea typeface="標楷體" pitchFamily="65" charset="-120"/>
              </a:rPr>
              <a:t>充分利用首尾完足、動機一致、緊扣主題、結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dirty="0" smtClean="0">
                <a:ea typeface="標楷體" pitchFamily="65" charset="-120"/>
              </a:rPr>
              <a:t>構完整的封閉式結構，加上日記體的長短自如</a:t>
            </a:r>
          </a:p>
        </p:txBody>
      </p:sp>
      <p:sp>
        <p:nvSpPr>
          <p:cNvPr id="40963" name="標題 1"/>
          <p:cNvSpPr>
            <a:spLocks/>
          </p:cNvSpPr>
          <p:nvPr/>
        </p:nvSpPr>
        <p:spPr bwMode="auto">
          <a:xfrm>
            <a:off x="395288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zh-TW" altLang="en-US" sz="44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文章題解</a:t>
            </a:r>
            <a:r>
              <a:rPr lang="en-US" altLang="zh-TW" sz="44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400" b="1" dirty="0">
                <a:solidFill>
                  <a:srgbClr val="0000FF"/>
                </a:solidFill>
                <a:ea typeface="標楷體" pitchFamily="65" charset="-120"/>
              </a:rPr>
              <a:t>文學</a:t>
            </a:r>
            <a:r>
              <a:rPr lang="zh-TW" altLang="en-US" sz="4400" b="1" dirty="0" smtClean="0">
                <a:solidFill>
                  <a:srgbClr val="0000FF"/>
                </a:solidFill>
                <a:ea typeface="標楷體" pitchFamily="65" charset="-120"/>
              </a:rPr>
              <a:t>成就</a:t>
            </a:r>
            <a:endParaRPr lang="zh-TW" altLang="en-US" sz="4400" b="1" dirty="0">
              <a:solidFill>
                <a:srgbClr val="0000FF"/>
              </a:solidFill>
              <a:ea typeface="標楷體" pitchFamily="65" charset="-120"/>
            </a:endParaRPr>
          </a:p>
        </p:txBody>
      </p:sp>
      <p:pic>
        <p:nvPicPr>
          <p:cNvPr id="40964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內容版面配置區 2"/>
          <p:cNvSpPr>
            <a:spLocks noGrp="1"/>
          </p:cNvSpPr>
          <p:nvPr>
            <p:ph idx="4294967295"/>
          </p:nvPr>
        </p:nvSpPr>
        <p:spPr>
          <a:xfrm>
            <a:off x="323850" y="908050"/>
            <a:ext cx="8640763" cy="4525963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dirty="0" smtClean="0">
                <a:ea typeface="標楷體" pitchFamily="65" charset="-120"/>
              </a:rPr>
              <a:t>、結構靈活與遊記體的流動變化、宏觀細察無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dirty="0" smtClean="0">
                <a:ea typeface="標楷體" pitchFamily="65" charset="-120"/>
              </a:rPr>
              <a:t>所不可的優點，創造出精彩成功的作品。且以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dirty="0" smtClean="0">
                <a:ea typeface="標楷體" pitchFamily="65" charset="-120"/>
              </a:rPr>
              <a:t>寥寥數語、意味盡出的詩化語言與簡潔清新、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dirty="0" smtClean="0">
                <a:ea typeface="標楷體" pitchFamily="65" charset="-120"/>
              </a:rPr>
              <a:t>生動嚴謹的小品語言，曲盡其妙，讓我們認識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dirty="0" smtClean="0">
                <a:solidFill>
                  <a:srgbClr val="FF0000"/>
                </a:solidFill>
                <a:ea typeface="標楷體" pitchFamily="65" charset="-120"/>
              </a:rPr>
              <a:t>三百多年前的老臺灣</a:t>
            </a:r>
            <a:r>
              <a:rPr lang="zh-TW" altLang="en-US" b="1" dirty="0" smtClean="0">
                <a:ea typeface="標楷體" pitchFamily="65" charset="-120"/>
              </a:rPr>
              <a:t>。</a:t>
            </a:r>
            <a:endParaRPr lang="en-US" altLang="zh-TW" b="1" dirty="0" smtClean="0">
              <a:ea typeface="標楷體" pitchFamily="65" charset="-120"/>
            </a:endParaRPr>
          </a:p>
        </p:txBody>
      </p:sp>
      <p:sp>
        <p:nvSpPr>
          <p:cNvPr id="41987" name="標題 1"/>
          <p:cNvSpPr>
            <a:spLocks/>
          </p:cNvSpPr>
          <p:nvPr/>
        </p:nvSpPr>
        <p:spPr bwMode="auto">
          <a:xfrm>
            <a:off x="395288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文章題解</a:t>
            </a:r>
            <a:r>
              <a:rPr lang="en-US" altLang="zh-TW" sz="44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400" b="1" dirty="0">
                <a:solidFill>
                  <a:srgbClr val="0000FF"/>
                </a:solidFill>
                <a:ea typeface="標楷體" pitchFamily="65" charset="-120"/>
              </a:rPr>
              <a:t>文學成就</a:t>
            </a:r>
            <a:endParaRPr lang="en-US" altLang="zh-TW" sz="44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1988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4294967295"/>
          </p:nvPr>
        </p:nvSpPr>
        <p:spPr>
          <a:xfrm>
            <a:off x="323528" y="836712"/>
            <a:ext cx="8568952" cy="5544616"/>
          </a:xfrm>
        </p:spPr>
        <p:txBody>
          <a:bodyPr/>
          <a:lstStyle/>
          <a:p>
            <a:pPr marL="0" lvl="0" indent="0" algn="l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kumimoji="1" lang="en-US" altLang="zh-TW" sz="3200" b="1" kern="1200" dirty="0" smtClean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(1)</a:t>
            </a:r>
            <a:r>
              <a:rPr kumimoji="1" lang="zh-TW" altLang="zh-TW" sz="3200" b="1" kern="1200" dirty="0" smtClean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反映當時臺灣開發概況</a:t>
            </a:r>
            <a:r>
              <a:rPr kumimoji="1" lang="zh-TW" altLang="zh-TW" sz="3200" b="1" kern="1200" dirty="0" smtClean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：</a:t>
            </a:r>
            <a:endParaRPr lang="zh-TW" altLang="zh-TW" sz="3200" b="1" dirty="0" smtClean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00050" lvl="1">
              <a:spcBef>
                <a:spcPts val="0"/>
              </a:spcBef>
              <a:spcAft>
                <a:spcPts val="1200"/>
              </a:spcAft>
            </a:pPr>
            <a:r>
              <a:rPr kumimoji="1" lang="zh-TW" altLang="zh-TW" sz="2800" b="1" kern="1200" dirty="0" smtClean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嘉南平原經荷、鄭多年墾殖，大體上已適宜以務農為主的漢人居住</a:t>
            </a:r>
            <a:endParaRPr lang="zh-TW" altLang="zh-TW" sz="2800" b="1" dirty="0" smtClean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00050" lvl="1">
              <a:spcBef>
                <a:spcPts val="0"/>
              </a:spcBef>
              <a:spcAft>
                <a:spcPts val="1200"/>
              </a:spcAft>
            </a:pPr>
            <a:r>
              <a:rPr kumimoji="1" lang="zh-TW" altLang="zh-TW" sz="2800" b="1" kern="1200" dirty="0" smtClean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臺中附近「野番常伏林中射鹿，見人則矢鏃立至」</a:t>
            </a:r>
            <a:endParaRPr lang="zh-TW" altLang="zh-TW" sz="2800" b="1" dirty="0" smtClean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00050" lvl="1">
              <a:spcBef>
                <a:spcPts val="0"/>
              </a:spcBef>
              <a:spcAft>
                <a:spcPts val="1200"/>
              </a:spcAft>
            </a:pPr>
            <a:r>
              <a:rPr kumimoji="1" lang="zh-TW" altLang="zh-TW" sz="2800" b="1" kern="1200" dirty="0" smtClean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花東地區是「苦野番間阻，不得與山西通」</a:t>
            </a:r>
            <a:endParaRPr lang="zh-TW" altLang="zh-TW" sz="2800" b="1" dirty="0" smtClean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00050" lvl="1">
              <a:spcBef>
                <a:spcPts val="0"/>
              </a:spcBef>
              <a:spcAft>
                <a:spcPts val="1200"/>
              </a:spcAft>
            </a:pPr>
            <a:r>
              <a:rPr kumimoji="1" lang="zh-TW" altLang="zh-TW" sz="2800" b="1" kern="1200" dirty="0" smtClean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中央山脈是「自洪荒以來，斧斤所未入，野番生其中，巢居穴處，血飲毛茹者，種類實繁」</a:t>
            </a:r>
            <a:endParaRPr lang="zh-TW" altLang="zh-TW" sz="2800" b="1" dirty="0" smtClean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00050" lvl="1">
              <a:spcBef>
                <a:spcPts val="0"/>
              </a:spcBef>
              <a:spcAft>
                <a:spcPts val="1200"/>
              </a:spcAft>
            </a:pPr>
            <a:r>
              <a:rPr kumimoji="1" lang="zh-TW" altLang="zh-TW" sz="2800" b="1" kern="1200" dirty="0" smtClean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淡水地區更是「人至即病，病輒死」。</a:t>
            </a:r>
            <a:endParaRPr lang="zh-TW" altLang="zh-TW" sz="2800" b="1" dirty="0" smtClean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algn="l" rtl="0" fontAlgn="base">
              <a:spcBef>
                <a:spcPts val="0"/>
              </a:spcBef>
              <a:spcAft>
                <a:spcPts val="0"/>
              </a:spcAft>
            </a:pPr>
            <a:endParaRPr kumimoji="1" lang="en-US" altLang="zh-TW" sz="3200" b="1" kern="1200" dirty="0" smtClean="0">
              <a:solidFill>
                <a:srgbClr val="00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3" name="標題 1"/>
          <p:cNvSpPr>
            <a:spLocks/>
          </p:cNvSpPr>
          <p:nvPr/>
        </p:nvSpPr>
        <p:spPr bwMode="auto">
          <a:xfrm>
            <a:off x="395288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zh-TW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臺灣文學史上第一部遊記專著</a:t>
            </a:r>
            <a:endParaRPr lang="en-US" altLang="zh-TW" sz="44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4811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4294967295"/>
          </p:nvPr>
        </p:nvSpPr>
        <p:spPr>
          <a:xfrm>
            <a:off x="323528" y="764704"/>
            <a:ext cx="8229600" cy="4525963"/>
          </a:xfrm>
        </p:spPr>
        <p:txBody>
          <a:bodyPr/>
          <a:lstStyle/>
          <a:p>
            <a:pPr marL="0" lvl="0" indent="0" algn="l" rtl="0" fontAlgn="base">
              <a:spcBef>
                <a:spcPts val="0"/>
              </a:spcBef>
              <a:spcAft>
                <a:spcPts val="1200"/>
              </a:spcAft>
              <a:buNone/>
            </a:pPr>
            <a:r>
              <a:rPr kumimoji="1" lang="en-US" altLang="zh-TW" sz="3200" b="1" kern="1200" dirty="0" smtClean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(2)</a:t>
            </a:r>
            <a:r>
              <a:rPr kumimoji="1" lang="zh-TW" altLang="zh-TW" sz="3200" b="1" kern="1200" dirty="0" smtClean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</a:t>
            </a:r>
            <a:r>
              <a:rPr kumimoji="1" lang="zh-TW" altLang="en-US" sz="3200" b="1" kern="1200" dirty="0" smtClean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紀錄</a:t>
            </a:r>
            <a:r>
              <a:rPr kumimoji="1" lang="zh-TW" altLang="zh-TW" sz="3200" b="1" kern="1200" dirty="0" smtClean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當時臺灣原住民生活</a:t>
            </a:r>
            <a:r>
              <a:rPr kumimoji="1" lang="zh-TW" altLang="zh-TW" sz="3200" b="1" kern="1200" dirty="0" smtClean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：</a:t>
            </a:r>
          </a:p>
          <a:p>
            <a:pPr marL="400050" lvl="1">
              <a:spcBef>
                <a:spcPts val="0"/>
              </a:spcBef>
              <a:spcAft>
                <a:spcPts val="1200"/>
              </a:spcAft>
            </a:pPr>
            <a:r>
              <a:rPr kumimoji="1" lang="zh-TW" altLang="zh-TW" sz="2800" b="1" kern="1200" dirty="0" smtClean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府城（臺南市）出發</a:t>
            </a:r>
            <a:endParaRPr lang="zh-TW" altLang="zh-TW" sz="2800" b="1" dirty="0" smtClean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00050" lvl="1">
              <a:spcBef>
                <a:spcPts val="0"/>
              </a:spcBef>
              <a:spcAft>
                <a:spcPts val="1200"/>
              </a:spcAft>
            </a:pPr>
            <a:r>
              <a:rPr kumimoji="1" lang="zh-TW" altLang="zh-TW" sz="2800" b="1" kern="1200" dirty="0" smtClean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牛罵社（臺中市 清水區）的羈阻</a:t>
            </a:r>
            <a:endParaRPr lang="zh-TW" altLang="zh-TW" sz="2800" b="1" dirty="0" smtClean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00050" lvl="1">
              <a:spcBef>
                <a:spcPts val="0"/>
              </a:spcBef>
              <a:spcAft>
                <a:spcPts val="1200"/>
              </a:spcAft>
            </a:pPr>
            <a:r>
              <a:rPr kumimoji="1" lang="zh-TW" altLang="zh-TW" sz="2800" b="1" kern="1200" dirty="0" smtClean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淡水社（新北市 淡水區）的準備</a:t>
            </a:r>
            <a:endParaRPr lang="zh-TW" altLang="zh-TW" sz="2800" b="1" dirty="0" smtClean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00050" lvl="1">
              <a:spcBef>
                <a:spcPts val="0"/>
              </a:spcBef>
              <a:spcAft>
                <a:spcPts val="1200"/>
              </a:spcAft>
            </a:pPr>
            <a:r>
              <a:rPr kumimoji="1" lang="zh-TW" altLang="zh-TW" sz="2800" b="1" kern="1200" dirty="0" smtClean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北投，開始煉硫作業</a:t>
            </a:r>
            <a:endParaRPr lang="zh-TW" altLang="zh-TW" sz="2800" b="1" dirty="0" smtClean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00050" lvl="1">
              <a:spcBef>
                <a:spcPts val="0"/>
              </a:spcBef>
              <a:spcAft>
                <a:spcPts val="1200"/>
              </a:spcAft>
            </a:pPr>
            <a:r>
              <a:rPr kumimoji="1" lang="zh-TW" altLang="zh-TW" sz="2800" b="1" kern="1200" dirty="0" smtClean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西拉雅、洪雅、帕瀑拉、巴布薩、道卡斯，以及凱達格蘭等各族之間的文化差異。</a:t>
            </a:r>
            <a:endParaRPr lang="zh-TW" altLang="zh-TW" sz="2800" b="1" dirty="0" smtClean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algn="l" rtl="0" fontAlgn="base">
              <a:spcBef>
                <a:spcPts val="0"/>
              </a:spcBef>
              <a:spcAft>
                <a:spcPts val="0"/>
              </a:spcAft>
            </a:pPr>
            <a:endParaRPr kumimoji="1" lang="en-US" altLang="zh-TW" sz="3200" b="1" kern="1200" dirty="0" smtClean="0">
              <a:solidFill>
                <a:srgbClr val="00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3" name="標題 1"/>
          <p:cNvSpPr>
            <a:spLocks/>
          </p:cNvSpPr>
          <p:nvPr/>
        </p:nvSpPr>
        <p:spPr bwMode="auto">
          <a:xfrm>
            <a:off x="395288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zh-TW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臺灣文學史上第一部遊記專著</a:t>
            </a:r>
            <a:endParaRPr lang="en-US" altLang="zh-TW" sz="44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8172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4294967295"/>
          </p:nvPr>
        </p:nvSpPr>
        <p:spPr>
          <a:xfrm>
            <a:off x="251520" y="764704"/>
            <a:ext cx="8784976" cy="5544616"/>
          </a:xfrm>
        </p:spPr>
        <p:txBody>
          <a:bodyPr/>
          <a:lstStyle/>
          <a:p>
            <a:pPr marL="0" lvl="0" indent="0" algn="l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kumimoji="1" lang="zh-TW" altLang="zh-TW" sz="3200" b="1" kern="1200" dirty="0" smtClean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</a:t>
            </a:r>
            <a:r>
              <a:rPr kumimoji="1" lang="en-US" altLang="zh-TW" sz="3200" b="1" kern="1200" dirty="0" smtClean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(3)</a:t>
            </a:r>
            <a:r>
              <a:rPr kumimoji="1" lang="zh-TW" altLang="zh-TW" sz="3200" b="1" kern="1200" dirty="0" smtClean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展現作者的胸襟器識</a:t>
            </a:r>
            <a:r>
              <a:rPr kumimoji="1" lang="zh-TW" altLang="zh-TW" sz="3200" b="1" kern="1200" dirty="0" smtClean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：</a:t>
            </a:r>
            <a:endParaRPr kumimoji="1" lang="en-US" altLang="zh-TW" sz="3200" b="1" kern="1200" dirty="0" smtClean="0">
              <a:solidFill>
                <a:srgbClr val="00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kumimoji="1" lang="zh-TW" altLang="zh-TW" b="1" kern="1200" dirty="0" smtClean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郁永河在行文中，處處可見他排除漢人對原住民根深柢固的成見。</a:t>
            </a:r>
          </a:p>
          <a:p>
            <a:pPr marL="628650" lvl="1" indent="-457200">
              <a:spcBef>
                <a:spcPts val="0"/>
              </a:spcBef>
              <a:spcAft>
                <a:spcPts val="0"/>
              </a:spcAft>
            </a:pPr>
            <a:r>
              <a:rPr kumimoji="1" lang="zh-TW" altLang="zh-TW" b="1" kern="1200" dirty="0" smtClean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西拉雅族的新港（臺南市 新市區）、嘉溜灣（臺南市 善化區）、麻豆（臺南市 麻豆區）等社時，不吝稱讚其「嘉木陰森，屋宇完潔」</a:t>
            </a:r>
            <a:endParaRPr lang="zh-TW" altLang="zh-TW" b="1" dirty="0" smtClean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28650" lvl="1" indent="-457200">
              <a:spcBef>
                <a:spcPts val="0"/>
              </a:spcBef>
              <a:spcAft>
                <a:spcPts val="0"/>
              </a:spcAft>
            </a:pPr>
            <a:r>
              <a:rPr kumimoji="1" lang="zh-TW" altLang="zh-TW" b="1" kern="1200" dirty="0" smtClean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洪雅族的大武郡社（彰化縣 社頭鄉）見「三少婦共舂，中一婦頗有姿；然裸體對客，而意色泰然」。筆下絕無貶意，竟有無懷、葛天遺風之感。</a:t>
            </a:r>
            <a:endParaRPr lang="zh-TW" altLang="zh-TW" b="1" dirty="0" smtClean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28650" lvl="1" indent="-457200">
              <a:spcBef>
                <a:spcPts val="0"/>
              </a:spcBef>
              <a:spcAft>
                <a:spcPts val="0"/>
              </a:spcAft>
            </a:pPr>
            <a:r>
              <a:rPr kumimoji="1" lang="zh-TW" altLang="zh-TW" b="1" kern="1200" dirty="0" smtClean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對一些在原住民各社中負責對外聯絡、仲介的通事，每藉原住民語言隔閡、不諳法令的弱點而上下其手，盤剝自肥的行為，他一再表示痛恨，直斥之為「社棍」</a:t>
            </a:r>
            <a:endParaRPr lang="zh-TW" altLang="zh-TW" b="1" dirty="0" smtClean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algn="l" rtl="0" fontAlgn="base">
              <a:spcBef>
                <a:spcPts val="0"/>
              </a:spcBef>
              <a:spcAft>
                <a:spcPts val="0"/>
              </a:spcAft>
            </a:pPr>
            <a:endParaRPr kumimoji="1" lang="en-US" altLang="zh-TW" sz="3200" b="1" kern="1200" dirty="0" smtClean="0">
              <a:solidFill>
                <a:srgbClr val="00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3" name="標題 1"/>
          <p:cNvSpPr>
            <a:spLocks/>
          </p:cNvSpPr>
          <p:nvPr/>
        </p:nvSpPr>
        <p:spPr bwMode="auto">
          <a:xfrm>
            <a:off x="395288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zh-TW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臺灣文學史上第一部遊記專著</a:t>
            </a:r>
            <a:endParaRPr lang="en-US" altLang="zh-TW" sz="44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8171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4294967295"/>
          </p:nvPr>
        </p:nvSpPr>
        <p:spPr>
          <a:xfrm>
            <a:off x="179512" y="764704"/>
            <a:ext cx="8856984" cy="5688632"/>
          </a:xfrm>
        </p:spPr>
        <p:txBody>
          <a:bodyPr/>
          <a:lstStyle/>
          <a:p>
            <a:pPr marL="0" lvl="0" indent="0" algn="l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kumimoji="1" lang="en-US" altLang="zh-TW" sz="3200" b="1" kern="1200" dirty="0" smtClean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(4)</a:t>
            </a:r>
            <a:r>
              <a:rPr kumimoji="1" lang="zh-TW" altLang="zh-TW" sz="3200" b="1" kern="1200" dirty="0" smtClean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記錄明鄭歷史：</a:t>
            </a:r>
            <a:endParaRPr kumimoji="1" lang="en-US" altLang="zh-TW" sz="3200" b="1" kern="1200" dirty="0" smtClean="0">
              <a:solidFill>
                <a:srgbClr val="FF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857250" lvl="1" indent="-457200">
              <a:spcBef>
                <a:spcPts val="0"/>
              </a:spcBef>
              <a:spcAft>
                <a:spcPts val="0"/>
              </a:spcAft>
            </a:pPr>
            <a:r>
              <a:rPr kumimoji="1" lang="zh-TW" altLang="zh-TW" sz="2800" b="1" kern="1200" dirty="0" smtClean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裨海紀遊記錄有關鄭成功祖孫三代的傳聞，多有他書所不載者。其中部分雖未必完全正確，但至少代表清領初期，他所接觸的仕臺官員及流寓人士的看法。</a:t>
            </a:r>
            <a:endParaRPr kumimoji="1" lang="en-US" altLang="zh-TW" sz="2800" b="1" kern="1200" dirty="0" smtClean="0">
              <a:solidFill>
                <a:srgbClr val="00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857250" lvl="1" indent="-457200">
              <a:spcBef>
                <a:spcPts val="0"/>
              </a:spcBef>
              <a:spcAft>
                <a:spcPts val="0"/>
              </a:spcAft>
            </a:pPr>
            <a:r>
              <a:rPr kumimoji="1" lang="zh-TW" altLang="zh-TW" sz="2800" b="1" kern="1200" dirty="0" smtClean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當時距鄭氏滅亡不久，郁永河來臺的前一年，島上又剛發生過吳球、朱祐龍的「謀亂」事件，這是清領之後臺灣第一次大規模的民變。</a:t>
            </a:r>
            <a:endParaRPr kumimoji="1" lang="en-US" altLang="zh-TW" sz="2800" b="1" kern="1200" dirty="0" smtClean="0">
              <a:solidFill>
                <a:srgbClr val="00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857250" lvl="1" indent="-457200">
              <a:spcBef>
                <a:spcPts val="0"/>
              </a:spcBef>
              <a:spcAft>
                <a:spcPts val="0"/>
              </a:spcAft>
            </a:pPr>
            <a:r>
              <a:rPr kumimoji="1" lang="zh-TW" altLang="zh-TW" sz="2800" b="1" kern="1200" dirty="0" smtClean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可以想見當時的政治氣氛甚為敏感，因而他在提到明鄭時，依清朝立場不得不特書「偽鄭」，但字裡行間對鄭成功的孤忠大節，一直都給予高度評價。</a:t>
            </a:r>
            <a:endParaRPr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標題 1"/>
          <p:cNvSpPr>
            <a:spLocks/>
          </p:cNvSpPr>
          <p:nvPr/>
        </p:nvSpPr>
        <p:spPr bwMode="auto">
          <a:xfrm>
            <a:off x="395288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zh-TW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臺灣文學史上第一部遊記專著</a:t>
            </a:r>
            <a:endParaRPr lang="en-US" altLang="zh-TW" sz="44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6193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內容版面配置區 2"/>
          <p:cNvSpPr>
            <a:spLocks noGrp="1"/>
          </p:cNvSpPr>
          <p:nvPr>
            <p:ph idx="4294967295"/>
          </p:nvPr>
        </p:nvSpPr>
        <p:spPr>
          <a:xfrm>
            <a:off x="323850" y="620713"/>
            <a:ext cx="8640763" cy="4525962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寥寥數語、意味盡出的詩化語言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　　例如：十月七日，採硫工作已完成，郁永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河於歸途海程中，再次遇到大風浪，備極驚險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，「</a:t>
            </a:r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憂不能寐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」。十月八日清晨，風勢稍弱，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郁永河在危機稍減而未除的情況下，仍然興致</a:t>
            </a:r>
          </a:p>
          <a:p>
            <a:pPr>
              <a:lnSpc>
                <a:spcPct val="120000"/>
              </a:lnSpc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高昂，出艙觀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日出。</a:t>
            </a:r>
            <a:endParaRPr lang="zh-TW" altLang="en-US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　　</a:t>
            </a:r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侵曉，風稍息，余攬衣出現，晨光初動，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宿霧未收；而一輪紅日，從鷁  尾水底湧出，</a:t>
            </a:r>
          </a:p>
        </p:txBody>
      </p:sp>
      <p:sp>
        <p:nvSpPr>
          <p:cNvPr id="43011" name="標題 1"/>
          <p:cNvSpPr>
            <a:spLocks/>
          </p:cNvSpPr>
          <p:nvPr/>
        </p:nvSpPr>
        <p:spPr bwMode="auto">
          <a:xfrm>
            <a:off x="395288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zh-TW" altLang="zh-TW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「裨海紀遊」的文學</a:t>
            </a:r>
            <a:r>
              <a:rPr lang="zh-TW" altLang="zh-TW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成就</a:t>
            </a:r>
            <a:endParaRPr lang="en-US" altLang="zh-TW" sz="4400" b="1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43012" name="Group 7"/>
          <p:cNvGrpSpPr>
            <a:grpSpLocks/>
          </p:cNvGrpSpPr>
          <p:nvPr/>
        </p:nvGrpSpPr>
        <p:grpSpPr bwMode="auto">
          <a:xfrm>
            <a:off x="5716588" y="5589588"/>
            <a:ext cx="439737" cy="576262"/>
            <a:chOff x="3601" y="3385"/>
            <a:chExt cx="277" cy="363"/>
          </a:xfrm>
        </p:grpSpPr>
        <p:sp>
          <p:nvSpPr>
            <p:cNvPr id="43014" name="Text Box 4"/>
            <p:cNvSpPr txBox="1">
              <a:spLocks noChangeArrowheads="1"/>
            </p:cNvSpPr>
            <p:nvPr/>
          </p:nvSpPr>
          <p:spPr bwMode="auto">
            <a:xfrm>
              <a:off x="3601" y="3430"/>
              <a:ext cx="231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solidFill>
                    <a:srgbClr val="0099FF"/>
                  </a:solidFill>
                  <a:latin typeface="Arial" charset="0"/>
                  <a:ea typeface="標楷體" pitchFamily="65" charset="-120"/>
                </a:rPr>
                <a:t>ㄧ</a:t>
              </a:r>
            </a:p>
          </p:txBody>
        </p:sp>
        <p:pic>
          <p:nvPicPr>
            <p:cNvPr id="43015" name="Picture 5" descr="四聲-小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2" y="3385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3013" name="Picture 8" descr="下一頁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內容版面配置區 2"/>
          <p:cNvSpPr>
            <a:spLocks noGrp="1"/>
          </p:cNvSpPr>
          <p:nvPr>
            <p:ph idx="4294967295"/>
          </p:nvPr>
        </p:nvSpPr>
        <p:spPr>
          <a:xfrm>
            <a:off x="252413" y="620713"/>
            <a:ext cx="8640762" cy="4525962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三躍而後出，大如車輪，海波盡赤，不瞬息已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高丈餘矣。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　　真是天生的旅遊者，以詩眼看世界，則世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界無時不美，尤其在「</a:t>
            </a:r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宿霧未收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」的渲染下，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晨光初動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」的世界本應是光影朦朧、如夢似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幻的，然而瞬間一輪紅日躍出，霧氣消散，轉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眼間卻又乾坤朗朗，「存在」又變得如此真實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！另外，郁氏以「</a:t>
            </a:r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三躍而後出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」來描述旭日東</a:t>
            </a:r>
          </a:p>
        </p:txBody>
      </p:sp>
      <p:pic>
        <p:nvPicPr>
          <p:cNvPr id="44036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標題 1"/>
          <p:cNvSpPr>
            <a:spLocks/>
          </p:cNvSpPr>
          <p:nvPr/>
        </p:nvSpPr>
        <p:spPr bwMode="auto">
          <a:xfrm>
            <a:off x="395288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zh-TW" altLang="zh-TW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「裨海紀遊」的文學</a:t>
            </a:r>
            <a:r>
              <a:rPr lang="zh-TW" altLang="zh-TW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成就</a:t>
            </a:r>
            <a:endParaRPr lang="en-US" altLang="zh-TW" sz="44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內容版面配置區 2"/>
          <p:cNvSpPr>
            <a:spLocks noGrp="1"/>
          </p:cNvSpPr>
          <p:nvPr>
            <p:ph idx="4294967295"/>
          </p:nvPr>
        </p:nvSpPr>
        <p:spPr>
          <a:xfrm>
            <a:off x="323850" y="1135063"/>
            <a:ext cx="8640763" cy="4525962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升的過程，出人意表，讀來令人猶似親眼看見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旭日如黃色的小雞破殼而出的艱難過程。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5060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標題 1"/>
          <p:cNvSpPr>
            <a:spLocks/>
          </p:cNvSpPr>
          <p:nvPr/>
        </p:nvSpPr>
        <p:spPr bwMode="auto">
          <a:xfrm>
            <a:off x="395288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zh-TW" altLang="zh-TW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「裨海紀遊」的文學</a:t>
            </a:r>
            <a:r>
              <a:rPr lang="zh-TW" altLang="zh-TW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成就</a:t>
            </a:r>
            <a:endParaRPr lang="en-US" altLang="zh-TW" sz="44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內容版面配置區 2"/>
          <p:cNvSpPr>
            <a:spLocks noGrp="1"/>
          </p:cNvSpPr>
          <p:nvPr>
            <p:ph idx="4294967295"/>
          </p:nvPr>
        </p:nvSpPr>
        <p:spPr>
          <a:xfrm>
            <a:off x="4932363" y="908050"/>
            <a:ext cx="3754437" cy="554513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　　左列《遇見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300</a:t>
            </a:r>
          </a:p>
          <a:p>
            <a:pPr eaLnBrk="1" hangingPunct="1"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年前的臺灣》書中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的「郁永河渡臺採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硫路線」，可從中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一窺郁永河探察的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歷程。請依圖中地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理位置及古社名，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判斷相應的現今地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名。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2275" name="Rectangle 3"/>
          <p:cNvSpPr>
            <a:spLocks noChangeArrowheads="1"/>
          </p:cNvSpPr>
          <p:nvPr/>
        </p:nvSpPr>
        <p:spPr bwMode="auto">
          <a:xfrm>
            <a:off x="1908175" y="-26988"/>
            <a:ext cx="385233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kumimoji="0" lang="zh-TW" altLang="zh-TW" sz="44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古今</a:t>
            </a:r>
            <a:r>
              <a:rPr kumimoji="0" lang="zh-TW" altLang="zh-TW" sz="44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地名辨析</a:t>
            </a:r>
            <a:r>
              <a:rPr kumimoji="0" lang="en-US" altLang="zh-TW" sz="44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kumimoji="0" lang="zh-TW" altLang="zh-TW" sz="44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82276" name="Picture 1" descr="p2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836613"/>
            <a:ext cx="4232275" cy="56165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2277" name="Picture 5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064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內容版面配置區 2"/>
          <p:cNvSpPr>
            <a:spLocks noGrp="1"/>
          </p:cNvSpPr>
          <p:nvPr>
            <p:ph idx="4294967295"/>
          </p:nvPr>
        </p:nvSpPr>
        <p:spPr>
          <a:xfrm>
            <a:off x="323850" y="620713"/>
            <a:ext cx="8640763" cy="4525962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簡潔清新、生動嚴謹的小品語言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　　例如：四月十七日，雨停，然而雨後溪水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暴漲，已被大雨困在牛罵社五天的郁永河仍然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不得行，但終於有機會可以出門一覽附近風光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，他寫道：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　　</a:t>
            </a:r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十七日，小霽　。余榻面山，霾霧障之凡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五日，苦不得一睹其麓；忽見開朗，殊快。念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野番跳梁，茲山實為藩籬，不知山後深山，當</a:t>
            </a:r>
          </a:p>
        </p:txBody>
      </p:sp>
      <p:grpSp>
        <p:nvGrpSpPr>
          <p:cNvPr id="46084" name="Group 7"/>
          <p:cNvGrpSpPr>
            <a:grpSpLocks/>
          </p:cNvGrpSpPr>
          <p:nvPr/>
        </p:nvGrpSpPr>
        <p:grpSpPr bwMode="auto">
          <a:xfrm>
            <a:off x="3665538" y="4221163"/>
            <a:ext cx="431800" cy="576262"/>
            <a:chOff x="2245" y="2659"/>
            <a:chExt cx="272" cy="363"/>
          </a:xfrm>
        </p:grpSpPr>
        <p:sp>
          <p:nvSpPr>
            <p:cNvPr id="46086" name="Text Box 4"/>
            <p:cNvSpPr txBox="1">
              <a:spLocks noChangeArrowheads="1"/>
            </p:cNvSpPr>
            <p:nvPr/>
          </p:nvSpPr>
          <p:spPr bwMode="auto">
            <a:xfrm>
              <a:off x="2245" y="2659"/>
              <a:ext cx="231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solidFill>
                    <a:srgbClr val="0099FF"/>
                  </a:solidFill>
                  <a:latin typeface="Arial" charset="0"/>
                  <a:ea typeface="標楷體" pitchFamily="65" charset="-120"/>
                </a:rPr>
                <a:t>ㄐㄧ</a:t>
              </a:r>
            </a:p>
          </p:txBody>
        </p:sp>
        <p:pic>
          <p:nvPicPr>
            <p:cNvPr id="46087" name="Picture 6" descr="四聲-小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" y="2750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6085" name="Picture 8" descr="下一頁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1"/>
          <p:cNvSpPr>
            <a:spLocks/>
          </p:cNvSpPr>
          <p:nvPr/>
        </p:nvSpPr>
        <p:spPr bwMode="auto">
          <a:xfrm>
            <a:off x="395288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zh-TW" altLang="zh-TW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「裨海紀遊」的文學</a:t>
            </a:r>
            <a:r>
              <a:rPr lang="zh-TW" altLang="zh-TW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成就</a:t>
            </a:r>
            <a:endParaRPr lang="en-US" altLang="zh-TW" sz="44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內容版面配置區 2"/>
          <p:cNvSpPr>
            <a:spLocks noGrp="1"/>
          </p:cNvSpPr>
          <p:nvPr>
            <p:ph idx="4294967295"/>
          </p:nvPr>
        </p:nvSpPr>
        <p:spPr>
          <a:xfrm>
            <a:off x="252413" y="692150"/>
            <a:ext cx="8640762" cy="4525963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作何狀，將登麓望之。社人謂：「野番常伏林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中射鹿，見人則矢鏃立至，慎毋往！」余頷　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之；乃策杖披荊拂草而登。既陟巔，荊莽樛　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結，不可置足。林木如蝟　毛，聯枝累葉，陰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翳晝暝，仰視太虛，如井底窺天，時見一規（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一個圓形）而已。雖前山近在目前，而密樹障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之，都不得見。唯有野猿跳躑上下，向人作聲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，若老人欬（通「咳」）；又有老猿，如五尺</a:t>
            </a:r>
          </a:p>
        </p:txBody>
      </p:sp>
      <p:sp>
        <p:nvSpPr>
          <p:cNvPr id="47108" name="Text Box 5"/>
          <p:cNvSpPr txBox="1">
            <a:spLocks noChangeArrowheads="1"/>
          </p:cNvSpPr>
          <p:nvPr/>
        </p:nvSpPr>
        <p:spPr bwMode="auto">
          <a:xfrm>
            <a:off x="8101013" y="2133600"/>
            <a:ext cx="3667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200" b="1">
                <a:solidFill>
                  <a:srgbClr val="0099FF"/>
                </a:solidFill>
                <a:latin typeface="Arial" charset="0"/>
                <a:ea typeface="標楷體" pitchFamily="65" charset="-120"/>
              </a:rPr>
              <a:t>ㄐㄧㄡ</a:t>
            </a:r>
          </a:p>
        </p:txBody>
      </p:sp>
      <p:grpSp>
        <p:nvGrpSpPr>
          <p:cNvPr id="47109" name="Group 18"/>
          <p:cNvGrpSpPr>
            <a:grpSpLocks/>
          </p:cNvGrpSpPr>
          <p:nvPr/>
        </p:nvGrpSpPr>
        <p:grpSpPr bwMode="auto">
          <a:xfrm>
            <a:off x="4787900" y="2925763"/>
            <a:ext cx="431800" cy="576262"/>
            <a:chOff x="2246" y="1434"/>
            <a:chExt cx="272" cy="363"/>
          </a:xfrm>
        </p:grpSpPr>
        <p:sp>
          <p:nvSpPr>
            <p:cNvPr id="47114" name="Text Box 12"/>
            <p:cNvSpPr txBox="1">
              <a:spLocks noChangeArrowheads="1"/>
            </p:cNvSpPr>
            <p:nvPr/>
          </p:nvSpPr>
          <p:spPr bwMode="auto">
            <a:xfrm>
              <a:off x="2246" y="1434"/>
              <a:ext cx="231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solidFill>
                    <a:srgbClr val="0099FF"/>
                  </a:solidFill>
                  <a:latin typeface="Arial" charset="0"/>
                  <a:ea typeface="標楷體" pitchFamily="65" charset="-120"/>
                </a:rPr>
                <a:t>ㄨㄟ</a:t>
              </a:r>
            </a:p>
          </p:txBody>
        </p:sp>
        <p:pic>
          <p:nvPicPr>
            <p:cNvPr id="47115" name="Picture 13" descr="四聲-小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2" y="1525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7110" name="Group 24"/>
          <p:cNvGrpSpPr>
            <a:grpSpLocks/>
          </p:cNvGrpSpPr>
          <p:nvPr/>
        </p:nvGrpSpPr>
        <p:grpSpPr bwMode="auto">
          <a:xfrm>
            <a:off x="8101013" y="1557338"/>
            <a:ext cx="433387" cy="576262"/>
            <a:chOff x="5103" y="935"/>
            <a:chExt cx="273" cy="363"/>
          </a:xfrm>
        </p:grpSpPr>
        <p:sp>
          <p:nvSpPr>
            <p:cNvPr id="47112" name="Text Box 4"/>
            <p:cNvSpPr txBox="1">
              <a:spLocks noChangeArrowheads="1"/>
            </p:cNvSpPr>
            <p:nvPr/>
          </p:nvSpPr>
          <p:spPr bwMode="auto">
            <a:xfrm>
              <a:off x="5103" y="935"/>
              <a:ext cx="231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solidFill>
                    <a:srgbClr val="0099FF"/>
                  </a:solidFill>
                  <a:latin typeface="Arial" charset="0"/>
                  <a:ea typeface="標楷體" pitchFamily="65" charset="-120"/>
                </a:rPr>
                <a:t>ㄏㄢ</a:t>
              </a:r>
            </a:p>
          </p:txBody>
        </p:sp>
        <p:pic>
          <p:nvPicPr>
            <p:cNvPr id="47113" name="Picture 14" descr="四聲-小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0" y="981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7111" name="Picture 23" descr="下一頁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標題 1"/>
          <p:cNvSpPr>
            <a:spLocks/>
          </p:cNvSpPr>
          <p:nvPr/>
        </p:nvSpPr>
        <p:spPr bwMode="auto">
          <a:xfrm>
            <a:off x="395288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zh-TW" altLang="zh-TW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「裨海紀遊」的文學</a:t>
            </a:r>
            <a:r>
              <a:rPr lang="zh-TW" altLang="zh-TW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成就</a:t>
            </a:r>
            <a:endParaRPr lang="en-US" altLang="zh-TW" sz="44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內容版面配置區 2"/>
          <p:cNvSpPr>
            <a:spLocks noGrp="1"/>
          </p:cNvSpPr>
          <p:nvPr>
            <p:ph idx="4294967295"/>
          </p:nvPr>
        </p:nvSpPr>
        <p:spPr>
          <a:xfrm>
            <a:off x="323850" y="620713"/>
            <a:ext cx="8640763" cy="4525962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童子，箕踞怒視。風度林杪　，作簌簌聲，肌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骨欲寒。瀑流潺潺，尋之不得；而修蛇乃出踝　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下，覺心怖，遂返。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　　五日來，坐困愁城的郁永河早對這濃霧重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掩的山充滿了想像與好奇，所以即使當地人早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已提出嚴重的警告，郁氏仍自行「</a:t>
            </a:r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披荊拂草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」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，開路上山，可見郁永河的遊興與好奇心的強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烈。他以極簡潔的語言，描述林莽叢生的原始</a:t>
            </a:r>
          </a:p>
        </p:txBody>
      </p:sp>
      <p:grpSp>
        <p:nvGrpSpPr>
          <p:cNvPr id="48132" name="Group 4"/>
          <p:cNvGrpSpPr>
            <a:grpSpLocks/>
          </p:cNvGrpSpPr>
          <p:nvPr/>
        </p:nvGrpSpPr>
        <p:grpSpPr bwMode="auto">
          <a:xfrm>
            <a:off x="5364163" y="765175"/>
            <a:ext cx="431800" cy="576263"/>
            <a:chOff x="2336" y="3067"/>
            <a:chExt cx="272" cy="363"/>
          </a:xfrm>
        </p:grpSpPr>
        <p:sp>
          <p:nvSpPr>
            <p:cNvPr id="48137" name="Text Box 5"/>
            <p:cNvSpPr txBox="1">
              <a:spLocks noChangeArrowheads="1"/>
            </p:cNvSpPr>
            <p:nvPr/>
          </p:nvSpPr>
          <p:spPr bwMode="auto">
            <a:xfrm>
              <a:off x="2336" y="3067"/>
              <a:ext cx="231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solidFill>
                    <a:srgbClr val="0099FF"/>
                  </a:solidFill>
                  <a:latin typeface="Arial" charset="0"/>
                  <a:ea typeface="標楷體" pitchFamily="65" charset="-120"/>
                </a:rPr>
                <a:t>ㄇㄧㄠ</a:t>
              </a:r>
            </a:p>
          </p:txBody>
        </p:sp>
        <p:pic>
          <p:nvPicPr>
            <p:cNvPr id="48138" name="Picture 6" descr="三聲-小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2" y="3249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8133" name="Group 7"/>
          <p:cNvGrpSpPr>
            <a:grpSpLocks/>
          </p:cNvGrpSpPr>
          <p:nvPr/>
        </p:nvGrpSpPr>
        <p:grpSpPr bwMode="auto">
          <a:xfrm>
            <a:off x="8459788" y="1412875"/>
            <a:ext cx="431800" cy="576263"/>
            <a:chOff x="4105" y="3430"/>
            <a:chExt cx="272" cy="363"/>
          </a:xfrm>
        </p:grpSpPr>
        <p:sp>
          <p:nvSpPr>
            <p:cNvPr id="48135" name="Text Box 8"/>
            <p:cNvSpPr txBox="1">
              <a:spLocks noChangeArrowheads="1"/>
            </p:cNvSpPr>
            <p:nvPr/>
          </p:nvSpPr>
          <p:spPr bwMode="auto">
            <a:xfrm>
              <a:off x="4105" y="3430"/>
              <a:ext cx="231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solidFill>
                    <a:srgbClr val="0099FF"/>
                  </a:solidFill>
                  <a:latin typeface="Arial" charset="0"/>
                  <a:ea typeface="標楷體" pitchFamily="65" charset="-120"/>
                </a:rPr>
                <a:t>ㄏㄨㄞ</a:t>
              </a:r>
            </a:p>
          </p:txBody>
        </p:sp>
        <p:pic>
          <p:nvPicPr>
            <p:cNvPr id="48136" name="Picture 9" descr="二聲-小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1" y="3566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8134" name="Picture 10" descr="下一頁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標題 1"/>
          <p:cNvSpPr>
            <a:spLocks/>
          </p:cNvSpPr>
          <p:nvPr/>
        </p:nvSpPr>
        <p:spPr bwMode="auto">
          <a:xfrm>
            <a:off x="395288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zh-TW" altLang="zh-TW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「裨海紀遊」的文學</a:t>
            </a:r>
            <a:r>
              <a:rPr lang="zh-TW" altLang="zh-TW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成就</a:t>
            </a:r>
            <a:endParaRPr lang="en-US" altLang="zh-TW" sz="44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內容版面配置區 2"/>
          <p:cNvSpPr>
            <a:spLocks noGrp="1"/>
          </p:cNvSpPr>
          <p:nvPr>
            <p:ph idx="4294967295"/>
          </p:nvPr>
        </p:nvSpPr>
        <p:spPr>
          <a:xfrm>
            <a:off x="179388" y="774700"/>
            <a:ext cx="8964612" cy="5749925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山林景象，置身其中，頓覺人的渺小，而天空也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只剩下一個小圓圈了。到了後半段寫野猿，或似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老人作聲而咳，或似童子箕踞怒視，簡單幾筆，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形象盡出，生動至極，可以看出郁永河狀物寫景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的功力。最後八句，由「寒」、「潺」到「返」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，安排了三個韻腳，讀來流暢和諧。而</a:t>
            </a:r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風聲寒意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、瀑流修蛇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，或聽覺、或觸覺、或視覺，無不畢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肖，其「摹寫」技巧熟練而成功。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9156" name="Picture 5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標題 1"/>
          <p:cNvSpPr>
            <a:spLocks/>
          </p:cNvSpPr>
          <p:nvPr/>
        </p:nvSpPr>
        <p:spPr bwMode="auto">
          <a:xfrm>
            <a:off x="395288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zh-TW" altLang="zh-TW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「裨海紀遊」的文學</a:t>
            </a:r>
            <a:r>
              <a:rPr lang="zh-TW" altLang="zh-TW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成就</a:t>
            </a:r>
            <a:endParaRPr lang="en-US" altLang="zh-TW" sz="44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內容版面配置區 2"/>
          <p:cNvSpPr>
            <a:spLocks noGrp="1"/>
          </p:cNvSpPr>
          <p:nvPr>
            <p:ph idx="4294967295"/>
          </p:nvPr>
        </p:nvSpPr>
        <p:spPr>
          <a:xfrm>
            <a:off x="323850" y="836613"/>
            <a:ext cx="8640763" cy="4525962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　　整體而言，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裨海紀遊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創造了極佳的遊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記語言，郁永河的筆，猶如一雙靈活的眼睛，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帶領讀者一一巡視領略，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參與了每一段歷險、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捕捉了每一個畫面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0180" name="Picture 5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標題 1"/>
          <p:cNvSpPr>
            <a:spLocks/>
          </p:cNvSpPr>
          <p:nvPr/>
        </p:nvSpPr>
        <p:spPr bwMode="auto">
          <a:xfrm>
            <a:off x="395288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zh-TW" altLang="zh-TW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「裨海紀遊」的文學</a:t>
            </a:r>
            <a:r>
              <a:rPr lang="zh-TW" altLang="zh-TW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成就</a:t>
            </a:r>
            <a:endParaRPr lang="en-US" altLang="zh-TW" sz="44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TW" altLang="en-US" sz="4400" b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57347" name="Text Box 5"/>
          <p:cNvSpPr txBox="1">
            <a:spLocks noChangeArrowheads="1"/>
          </p:cNvSpPr>
          <p:nvPr/>
        </p:nvSpPr>
        <p:spPr bwMode="auto">
          <a:xfrm>
            <a:off x="2051050" y="2206625"/>
            <a:ext cx="51133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6000" b="1">
                <a:latin typeface="Arial" charset="0"/>
                <a:ea typeface="標楷體" pitchFamily="65" charset="-120"/>
              </a:rPr>
              <a:t>二、作者介紹</a:t>
            </a:r>
          </a:p>
        </p:txBody>
      </p:sp>
      <p:pic>
        <p:nvPicPr>
          <p:cNvPr id="57348" name="Picture 6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內容版面配置區 2"/>
          <p:cNvSpPr>
            <a:spLocks noGrp="1"/>
          </p:cNvSpPr>
          <p:nvPr>
            <p:ph idx="4294967295"/>
          </p:nvPr>
        </p:nvSpPr>
        <p:spPr>
          <a:xfrm>
            <a:off x="179388" y="620713"/>
            <a:ext cx="8785225" cy="5245100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　　郁永河，字滄浪　，清浙江仁和（今浙江省</a:t>
            </a:r>
            <a:endParaRPr lang="zh-TW" altLang="en-US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杭州市）人。生卒年不詳。</a:t>
            </a:r>
            <a:endParaRPr lang="zh-TW" altLang="en-US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　　郁永河為康熙年間</a:t>
            </a:r>
            <a:r>
              <a:rPr lang="zh-TW" altLang="zh-TW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秀才，性喜遊歷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，不避險</a:t>
            </a:r>
            <a:endParaRPr lang="zh-TW" altLang="en-US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阻　。擔任福州府幕僚  時，公餘遍遊福建的山</a:t>
            </a:r>
            <a:endParaRPr lang="zh-TW" altLang="en-US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川名勝。康熙三十五年（西元一六九六年），福</a:t>
            </a:r>
            <a:endParaRPr lang="zh-TW" altLang="en-US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州府火藥庫失火全毀，郁永河自願受命來臺採煉</a:t>
            </a:r>
            <a:endParaRPr lang="zh-TW" altLang="en-US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可造火藥的硫磺。翌年二月，抵達臺南安平港，</a:t>
            </a:r>
            <a:endParaRPr lang="zh-TW" altLang="en-US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購妥各項用品後，隨即沿著西部陸路北上，至五</a:t>
            </a:r>
            <a:endParaRPr lang="zh-TW" altLang="en-US" b="1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8371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</a:t>
            </a:r>
          </a:p>
        </p:txBody>
      </p:sp>
      <p:pic>
        <p:nvPicPr>
          <p:cNvPr id="58372" name="Picture 1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876300"/>
            <a:ext cx="26987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1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2913063"/>
            <a:ext cx="26987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1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563" y="2913063"/>
            <a:ext cx="26987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32" descr="下一頁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內容版面配置區 2"/>
          <p:cNvSpPr>
            <a:spLocks noGrp="1"/>
          </p:cNvSpPr>
          <p:nvPr>
            <p:ph idx="4294967295"/>
          </p:nvPr>
        </p:nvSpPr>
        <p:spPr>
          <a:xfrm>
            <a:off x="179388" y="992188"/>
            <a:ext cx="8785225" cy="5245100"/>
          </a:xfrm>
        </p:spPr>
        <p:txBody>
          <a:bodyPr wrap="none"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月初進駐北投，開始採煉硫磺，歷經</a:t>
            </a:r>
            <a:r>
              <a:rPr lang="zh-TW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瘴　癘　　</a:t>
            </a:r>
            <a:endParaRPr lang="zh-TW" altLang="en-US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、暴雨、颱風、蛇虺　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　等阻礙，仍努力克服萬</a:t>
            </a:r>
            <a:endParaRPr lang="zh-TW" altLang="en-US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難，終於完成任務，是年十月離臺復命　。</a:t>
            </a:r>
            <a:endParaRPr lang="zh-TW" altLang="en-US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dirty="0" smtClean="0">
                <a:ea typeface="標楷體" pitchFamily="65" charset="-120"/>
              </a:rPr>
              <a:t>　　郁永河工於詩、文，其著作以《裨海紀遊》</a:t>
            </a:r>
            <a:endParaRPr lang="zh-TW" altLang="en-US" b="1" dirty="0" smtClean="0"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dirty="0" smtClean="0">
                <a:ea typeface="標楷體" pitchFamily="65" charset="-120"/>
              </a:rPr>
              <a:t>為代表，書中忠實記錄三百多年前臺灣西部的面</a:t>
            </a:r>
            <a:endParaRPr lang="zh-TW" altLang="en-US" b="1" dirty="0" smtClean="0"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dirty="0" smtClean="0">
                <a:ea typeface="標楷體" pitchFamily="65" charset="-120"/>
              </a:rPr>
              <a:t>貌以及臺灣原住民的生活，描寫細膩，文字簡潔</a:t>
            </a:r>
            <a:endParaRPr lang="zh-TW" altLang="en-US" b="1" dirty="0" smtClean="0"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dirty="0" smtClean="0">
                <a:ea typeface="標楷體" pitchFamily="65" charset="-120"/>
              </a:rPr>
              <a:t>清新，並雜以吟詠　。</a:t>
            </a:r>
            <a:endParaRPr lang="zh-TW" altLang="zh-TW" b="1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9395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-2</a:t>
            </a:r>
            <a:endParaRPr lang="zh-TW" altLang="en-US" sz="4400" b="1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9396" name="Picture 1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636838"/>
            <a:ext cx="26987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9397" name="Group 8"/>
          <p:cNvGrpSpPr>
            <a:grpSpLocks/>
          </p:cNvGrpSpPr>
          <p:nvPr/>
        </p:nvGrpSpPr>
        <p:grpSpPr bwMode="auto">
          <a:xfrm>
            <a:off x="7164388" y="1196975"/>
            <a:ext cx="431800" cy="792163"/>
            <a:chOff x="4422" y="3158"/>
            <a:chExt cx="272" cy="499"/>
          </a:xfrm>
        </p:grpSpPr>
        <p:sp>
          <p:nvSpPr>
            <p:cNvPr id="59408" name="Text Box 9"/>
            <p:cNvSpPr txBox="1">
              <a:spLocks noChangeArrowheads="1"/>
            </p:cNvSpPr>
            <p:nvPr/>
          </p:nvSpPr>
          <p:spPr bwMode="auto">
            <a:xfrm>
              <a:off x="4422" y="3158"/>
              <a:ext cx="231" cy="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ㄓㄤ</a:t>
              </a:r>
            </a:p>
          </p:txBody>
        </p:sp>
        <p:pic>
          <p:nvPicPr>
            <p:cNvPr id="59409" name="Picture 10" descr="黑-四聲-小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" y="3249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9398" name="Group 11"/>
          <p:cNvGrpSpPr>
            <a:grpSpLocks/>
          </p:cNvGrpSpPr>
          <p:nvPr/>
        </p:nvGrpSpPr>
        <p:grpSpPr bwMode="auto">
          <a:xfrm>
            <a:off x="3924300" y="1773238"/>
            <a:ext cx="431800" cy="792162"/>
            <a:chOff x="1973" y="3430"/>
            <a:chExt cx="272" cy="499"/>
          </a:xfrm>
        </p:grpSpPr>
        <p:sp>
          <p:nvSpPr>
            <p:cNvPr id="59406" name="Text Box 12"/>
            <p:cNvSpPr txBox="1">
              <a:spLocks noChangeArrowheads="1"/>
            </p:cNvSpPr>
            <p:nvPr/>
          </p:nvSpPr>
          <p:spPr bwMode="auto">
            <a:xfrm>
              <a:off x="1973" y="3430"/>
              <a:ext cx="231" cy="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ㄏㄨㄟ</a:t>
              </a:r>
            </a:p>
          </p:txBody>
        </p:sp>
        <p:pic>
          <p:nvPicPr>
            <p:cNvPr id="59407" name="Picture 13" descr="黑-三聲-小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" y="3612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9399" name="Group 14"/>
          <p:cNvGrpSpPr>
            <a:grpSpLocks/>
          </p:cNvGrpSpPr>
          <p:nvPr/>
        </p:nvGrpSpPr>
        <p:grpSpPr bwMode="auto">
          <a:xfrm>
            <a:off x="8027988" y="1196975"/>
            <a:ext cx="431800" cy="792163"/>
            <a:chOff x="4876" y="3158"/>
            <a:chExt cx="272" cy="499"/>
          </a:xfrm>
        </p:grpSpPr>
        <p:sp>
          <p:nvSpPr>
            <p:cNvPr id="59404" name="Text Box 15"/>
            <p:cNvSpPr txBox="1">
              <a:spLocks noChangeArrowheads="1"/>
            </p:cNvSpPr>
            <p:nvPr/>
          </p:nvSpPr>
          <p:spPr bwMode="auto">
            <a:xfrm>
              <a:off x="4876" y="3158"/>
              <a:ext cx="231" cy="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ㄌㄧ</a:t>
              </a:r>
            </a:p>
          </p:txBody>
        </p:sp>
        <p:pic>
          <p:nvPicPr>
            <p:cNvPr id="59405" name="Picture 16" descr="黑-四聲-小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2" y="3249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9400" name="Picture 17" descr="下一頁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1" name="Picture 14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1268413"/>
            <a:ext cx="26987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2" name="Picture 14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916113"/>
            <a:ext cx="26987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3" name="Picture 14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373688"/>
            <a:ext cx="26987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內容版面配置區 2"/>
          <p:cNvSpPr>
            <a:spLocks noGrp="1"/>
          </p:cNvSpPr>
          <p:nvPr>
            <p:ph idx="4294967295"/>
          </p:nvPr>
        </p:nvSpPr>
        <p:spPr>
          <a:xfrm>
            <a:off x="395288" y="992188"/>
            <a:ext cx="8424862" cy="5245100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smtClean="0">
                <a:ea typeface="標楷體" pitchFamily="65" charset="-120"/>
              </a:rPr>
              <a:t>尤其是〈竹枝詞〉十二首　、〈土番竹枝詞〉</a:t>
            </a:r>
            <a:endParaRPr lang="zh-TW" altLang="en-US" b="1" smtClean="0"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smtClean="0">
                <a:ea typeface="標楷體" pitchFamily="65" charset="-120"/>
              </a:rPr>
              <a:t>二十四首　，生動表現出當時臺灣風土民情的</a:t>
            </a:r>
            <a:endParaRPr lang="zh-TW" altLang="en-US" b="1" smtClean="0"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smtClean="0">
                <a:ea typeface="標楷體" pitchFamily="65" charset="-120"/>
              </a:rPr>
              <a:t>特色，使這部遊記具有史學及文學上的重要價</a:t>
            </a:r>
            <a:endParaRPr lang="zh-TW" altLang="en-US" b="1" smtClean="0"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smtClean="0">
                <a:ea typeface="標楷體" pitchFamily="65" charset="-120"/>
              </a:rPr>
              <a:t>值。</a:t>
            </a:r>
          </a:p>
        </p:txBody>
      </p:sp>
      <p:sp>
        <p:nvSpPr>
          <p:cNvPr id="60419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-3</a:t>
            </a:r>
          </a:p>
        </p:txBody>
      </p:sp>
      <p:pic>
        <p:nvPicPr>
          <p:cNvPr id="60420" name="Picture 1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247775"/>
            <a:ext cx="26987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1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916113"/>
            <a:ext cx="26987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Picture 6" descr="下一頁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內容版面配置區 2"/>
          <p:cNvSpPr>
            <a:spLocks noGrp="1"/>
          </p:cNvSpPr>
          <p:nvPr>
            <p:ph idx="4294967295"/>
          </p:nvPr>
        </p:nvSpPr>
        <p:spPr>
          <a:xfrm>
            <a:off x="395288" y="692150"/>
            <a:ext cx="8424862" cy="5761038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◆郁永河生平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　　郁永河，字滄浪，清浙江杭州府仁和縣人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，最高科名是縣學生員，也就是俗稱的秀才。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清初沿明制，如果不曾中舉或出貢，一個生員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是沒有任官資格的，大概因為這樣，他只能以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游幕為業，屈身為現職官員的幕賓，俗稱師爺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。不過，我們無法從《裨海紀遊》中判定他到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底是承辦什麼業務的幕僚。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1443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-4</a:t>
            </a:r>
          </a:p>
        </p:txBody>
      </p:sp>
      <p:pic>
        <p:nvPicPr>
          <p:cNvPr id="61444" name="Picture 6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7037" name="Group 205"/>
          <p:cNvGraphicFramePr>
            <a:graphicFrameLocks noGrp="1"/>
          </p:cNvGraphicFramePr>
          <p:nvPr>
            <p:ph idx="4294967295"/>
          </p:nvPr>
        </p:nvGraphicFramePr>
        <p:xfrm>
          <a:off x="250825" y="765175"/>
          <a:ext cx="8696325" cy="5589591"/>
        </p:xfrm>
        <a:graphic>
          <a:graphicData uri="http://schemas.openxmlformats.org/drawingml/2006/table">
            <a:tbl>
              <a:tblPr/>
              <a:tblGrid>
                <a:gridCol w="971550"/>
                <a:gridCol w="2690813"/>
                <a:gridCol w="5033962"/>
              </a:tblGrid>
              <a:tr h="531813">
                <a:tc>
                  <a:txBody>
                    <a:bodyPr/>
                    <a:lstStyle>
                      <a:lvl1pPr marL="152400" indent="-1524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152400" marR="0" lvl="0" indent="-152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marL="152400" indent="-1524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152400" marR="0" lvl="0" indent="-152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古社名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marL="152400" indent="-1524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152400" marR="0" lvl="0" indent="-152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現今地名</a:t>
                      </a: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842963">
                <a:tc>
                  <a:txBody>
                    <a:bodyPr/>
                    <a:lstStyle>
                      <a:lvl1pPr marL="152400" indent="-1524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152400" marR="0" lvl="0" indent="-152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例</a:t>
                      </a: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52400" indent="-1524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152400" marR="0" lvl="0" indent="-152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鹿耳門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52400" indent="-1524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152400" marR="0" lvl="0" indent="-152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臺南市安南區</a:t>
                      </a: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2963">
                <a:tc>
                  <a:txBody>
                    <a:bodyPr/>
                    <a:lstStyle>
                      <a:lvl1pPr marL="152400" indent="-1524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152400" marR="0" lvl="0" indent="-152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1.</a:t>
                      </a:r>
                      <a:endParaRPr kumimoji="0" lang="zh-TW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52400" indent="-1524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152400" marR="0" lvl="0" indent="-152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諸羅山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52400" indent="-1524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152400" marR="0" lvl="0" indent="-152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2963">
                <a:tc>
                  <a:txBody>
                    <a:bodyPr/>
                    <a:lstStyle>
                      <a:lvl1pPr marL="152400" indent="-1524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152400" marR="0" lvl="0" indent="-152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2.</a:t>
                      </a:r>
                      <a:endParaRPr kumimoji="0" lang="zh-TW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52400" indent="-1524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152400" marR="0" lvl="0" indent="-152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打貓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52400" indent="-1524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152400" marR="0" lvl="0" indent="-152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2963">
                <a:tc>
                  <a:txBody>
                    <a:bodyPr/>
                    <a:lstStyle>
                      <a:lvl1pPr marL="152400" indent="-1524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152400" marR="0" lvl="0" indent="-152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3.</a:t>
                      </a:r>
                      <a:endParaRPr kumimoji="0" lang="zh-TW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52400" indent="-1524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152400" marR="0" lvl="0" indent="-152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牛罵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52400" indent="-1524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152400" marR="0" lvl="0" indent="-152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2963">
                <a:tc>
                  <a:txBody>
                    <a:bodyPr/>
                    <a:lstStyle>
                      <a:lvl1pPr marL="152400" indent="-1524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152400" marR="0" lvl="0" indent="-152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4.</a:t>
                      </a:r>
                      <a:endParaRPr kumimoji="0" lang="zh-TW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52400" indent="-1524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152400" marR="0" lvl="0" indent="-152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吞霄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52400" indent="-1524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152400" marR="0" lvl="0" indent="-152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2963">
                <a:tc>
                  <a:txBody>
                    <a:bodyPr/>
                    <a:lstStyle>
                      <a:lvl1pPr marL="152400" indent="-1524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152400" marR="0" lvl="0" indent="-152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5.</a:t>
                      </a:r>
                      <a:endParaRPr kumimoji="0" lang="zh-TW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52400" indent="-1524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152400" marR="0" lvl="0" indent="-152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竹塹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52400" indent="-1524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152400" marR="0" lvl="0" indent="-152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9550" name="Text Box 46"/>
          <p:cNvSpPr txBox="1">
            <a:spLocks noChangeArrowheads="1"/>
          </p:cNvSpPr>
          <p:nvPr/>
        </p:nvSpPr>
        <p:spPr bwMode="auto">
          <a:xfrm>
            <a:off x="5724525" y="2322513"/>
            <a:ext cx="172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b="1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嘉義市</a:t>
            </a:r>
          </a:p>
        </p:txBody>
      </p:sp>
      <p:sp>
        <p:nvSpPr>
          <p:cNvPr id="149552" name="Text Box 48"/>
          <p:cNvSpPr txBox="1">
            <a:spLocks noChangeArrowheads="1"/>
          </p:cNvSpPr>
          <p:nvPr/>
        </p:nvSpPr>
        <p:spPr bwMode="auto">
          <a:xfrm>
            <a:off x="5148263" y="3171825"/>
            <a:ext cx="36004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b="1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嘉義縣民雄鄉</a:t>
            </a:r>
          </a:p>
        </p:txBody>
      </p:sp>
      <p:sp>
        <p:nvSpPr>
          <p:cNvPr id="149553" name="Text Box 49"/>
          <p:cNvSpPr txBox="1">
            <a:spLocks noChangeArrowheads="1"/>
          </p:cNvSpPr>
          <p:nvPr/>
        </p:nvSpPr>
        <p:spPr bwMode="auto">
          <a:xfrm>
            <a:off x="5146675" y="3979863"/>
            <a:ext cx="33131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b="1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臺中市清水區</a:t>
            </a:r>
          </a:p>
        </p:txBody>
      </p:sp>
      <p:sp>
        <p:nvSpPr>
          <p:cNvPr id="149554" name="Text Box 50"/>
          <p:cNvSpPr txBox="1">
            <a:spLocks noChangeArrowheads="1"/>
          </p:cNvSpPr>
          <p:nvPr/>
        </p:nvSpPr>
        <p:spPr bwMode="auto">
          <a:xfrm>
            <a:off x="5148263" y="4865688"/>
            <a:ext cx="34925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b="1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苗栗縣通霄鎮</a:t>
            </a:r>
          </a:p>
        </p:txBody>
      </p:sp>
      <p:sp>
        <p:nvSpPr>
          <p:cNvPr id="149555" name="Text Box 51"/>
          <p:cNvSpPr txBox="1">
            <a:spLocks noChangeArrowheads="1"/>
          </p:cNvSpPr>
          <p:nvPr/>
        </p:nvSpPr>
        <p:spPr bwMode="auto">
          <a:xfrm>
            <a:off x="5795963" y="5692775"/>
            <a:ext cx="172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kumimoji="0" lang="zh-TW" altLang="en-US" b="1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新竹市</a:t>
            </a:r>
          </a:p>
        </p:txBody>
      </p:sp>
      <p:grpSp>
        <p:nvGrpSpPr>
          <p:cNvPr id="183346" name="Group 100"/>
          <p:cNvGrpSpPr>
            <a:grpSpLocks/>
          </p:cNvGrpSpPr>
          <p:nvPr/>
        </p:nvGrpSpPr>
        <p:grpSpPr bwMode="auto">
          <a:xfrm>
            <a:off x="2908300" y="5661025"/>
            <a:ext cx="439738" cy="576263"/>
            <a:chOff x="3692" y="3702"/>
            <a:chExt cx="277" cy="363"/>
          </a:xfrm>
        </p:grpSpPr>
        <p:sp>
          <p:nvSpPr>
            <p:cNvPr id="183348" name="Text Box 98"/>
            <p:cNvSpPr txBox="1">
              <a:spLocks noChangeArrowheads="1"/>
            </p:cNvSpPr>
            <p:nvPr/>
          </p:nvSpPr>
          <p:spPr bwMode="auto">
            <a:xfrm>
              <a:off x="3692" y="3702"/>
              <a:ext cx="231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ㄑㄧㄢ</a:t>
              </a:r>
            </a:p>
          </p:txBody>
        </p:sp>
        <p:pic>
          <p:nvPicPr>
            <p:cNvPr id="183349" name="Picture 99" descr="黑-四聲-小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3" y="3884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3347" name="Picture 101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975" y="57705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1642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9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9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9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9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9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50" grpId="0"/>
      <p:bldP spid="149552" grpId="0"/>
      <p:bldP spid="149553" grpId="0"/>
      <p:bldP spid="149554" grpId="0"/>
      <p:bldP spid="14955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內容版面配置區 2"/>
          <p:cNvSpPr>
            <a:spLocks noGrp="1"/>
          </p:cNvSpPr>
          <p:nvPr>
            <p:ph idx="4294967295"/>
          </p:nvPr>
        </p:nvSpPr>
        <p:spPr>
          <a:xfrm>
            <a:off x="395288" y="692150"/>
            <a:ext cx="8424862" cy="5761038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　　據他自述：他在康熙三十年（西元一六九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一年）春天進入福建，抵福州落腳。約半年後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離省城出遊，次年回福州擔任本府同知王仲千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（仲千應該不是本名，而是字號）的幕賓。到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福建的原因是否應聘？擔任王同知的幕賓之前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，是否替其他官員服務過？現已無法得知。只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知道他多次赴閩西的邵武、汀州各府處理公事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，趁機遊歷各處山川形勝之地。</a:t>
            </a:r>
          </a:p>
        </p:txBody>
      </p:sp>
      <p:sp>
        <p:nvSpPr>
          <p:cNvPr id="62467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-5</a:t>
            </a:r>
          </a:p>
        </p:txBody>
      </p:sp>
      <p:pic>
        <p:nvPicPr>
          <p:cNvPr id="62468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內容版面配置區 2"/>
          <p:cNvSpPr>
            <a:spLocks noGrp="1"/>
          </p:cNvSpPr>
          <p:nvPr>
            <p:ph idx="4294967295"/>
          </p:nvPr>
        </p:nvSpPr>
        <p:spPr>
          <a:xfrm>
            <a:off x="395288" y="776288"/>
            <a:ext cx="8424862" cy="5245100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　　另外，《裨海紀遊》中提到他三十年前曾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經在天雄（河北省大名縣）、鄴下（河南省臨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漳縣）待過，並與當地士人交往；而且書中還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一再感嘆年老體衰。那麼，他到臺灣來的時候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至少應該已經五十多歲了。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endParaRPr lang="zh-TW" altLang="zh-TW" b="1" smtClean="0"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endParaRPr lang="zh-TW" altLang="zh-TW" b="1" smtClean="0">
              <a:ea typeface="標楷體" pitchFamily="65" charset="-120"/>
            </a:endParaRPr>
          </a:p>
        </p:txBody>
      </p:sp>
      <p:sp>
        <p:nvSpPr>
          <p:cNvPr id="63491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-6</a:t>
            </a:r>
          </a:p>
        </p:txBody>
      </p:sp>
      <p:pic>
        <p:nvPicPr>
          <p:cNvPr id="63492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內容版面配置區 2"/>
          <p:cNvSpPr>
            <a:spLocks noGrp="1"/>
          </p:cNvSpPr>
          <p:nvPr>
            <p:ph idx="4294967295"/>
          </p:nvPr>
        </p:nvSpPr>
        <p:spPr>
          <a:xfrm>
            <a:off x="395288" y="692150"/>
            <a:ext cx="8424862" cy="5832475"/>
          </a:xfrm>
        </p:spPr>
        <p:txBody>
          <a:bodyPr/>
          <a:lstStyle/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zh-TW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◆郁永河二三事</a:t>
            </a:r>
            <a:endParaRPr lang="zh-TW" altLang="en-US" b="1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證實鯊魚是胎生的傳聞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　　郁永河曾聽說鯊魚是胎生的，可是一直沒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有機會證實。當船在澎湖的馬祖澳（馬公港）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靠岸後，他買下一條重約四、五斤，而且還活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蹦亂跳的鯊魚，交給廚師料理。才剛要宰殺，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一條小鯊魚從肚子裡鑽出來；剖開魚腹，又發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現六條，牠們都被投入水中游走了。這時候，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他才相信鯊魚確實是胎生的。</a:t>
            </a:r>
          </a:p>
        </p:txBody>
      </p:sp>
      <p:sp>
        <p:nvSpPr>
          <p:cNvPr id="64515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-7</a:t>
            </a:r>
          </a:p>
        </p:txBody>
      </p:sp>
      <p:pic>
        <p:nvPicPr>
          <p:cNvPr id="64516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內容版面配置區 2"/>
          <p:cNvSpPr>
            <a:spLocks noGrp="1"/>
          </p:cNvSpPr>
          <p:nvPr>
            <p:ph idx="4294967295"/>
          </p:nvPr>
        </p:nvSpPr>
        <p:spPr>
          <a:xfrm>
            <a:off x="395288" y="692150"/>
            <a:ext cx="8424862" cy="5245100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　　其實，鯊魚的種類甚多，生殖方式依種類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的不同，有胎生、卵胎生、卵生三種。郁永河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所見也僅是胎生的一種而已。</a:t>
            </a:r>
            <a:endParaRPr lang="zh-TW" altLang="zh-TW" b="1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endParaRPr lang="zh-TW" altLang="zh-TW" b="1" smtClean="0">
              <a:ea typeface="標楷體" pitchFamily="65" charset="-120"/>
            </a:endParaRPr>
          </a:p>
        </p:txBody>
      </p:sp>
      <p:sp>
        <p:nvSpPr>
          <p:cNvPr id="65539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-8</a:t>
            </a:r>
          </a:p>
        </p:txBody>
      </p:sp>
      <p:pic>
        <p:nvPicPr>
          <p:cNvPr id="65540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內容版面配置區 2"/>
          <p:cNvSpPr>
            <a:spLocks noGrp="1"/>
          </p:cNvSpPr>
          <p:nvPr>
            <p:ph idx="4294967295"/>
          </p:nvPr>
        </p:nvSpPr>
        <p:spPr>
          <a:xfrm>
            <a:off x="179388" y="692150"/>
            <a:ext cx="8964612" cy="59055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讓他吃驚的西拉雅部落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　　郁永河乘坐牛車，從府城北進，第一天他經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過了新港社、嘉溜灣社、麻豆社，這幾個地方都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在現在的臺南市，當時都是平埔西拉雅族的居處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。郁永河原本認為「番社」一定很髒亂、鄙陋，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結果情形完全出乎他的意料，這一帶竟然是嘉木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繁茂，房子整潔。他十分吃驚，便問顧敷公，顧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說那是在鄭成功時期，鼓勵西拉雅四大社的子弟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就學讀書，教他們耕種、儲蓄和禮讓的行為，因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此這一帶的族人大多已開化了。</a:t>
            </a:r>
            <a:endParaRPr lang="zh-TW" altLang="zh-TW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6563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-9</a:t>
            </a:r>
          </a:p>
        </p:txBody>
      </p:sp>
      <p:pic>
        <p:nvPicPr>
          <p:cNvPr id="66564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內容版面配置區 2"/>
          <p:cNvSpPr>
            <a:spLocks noGrp="1"/>
          </p:cNvSpPr>
          <p:nvPr>
            <p:ph idx="4294967295"/>
          </p:nvPr>
        </p:nvSpPr>
        <p:spPr>
          <a:xfrm>
            <a:off x="107950" y="704850"/>
            <a:ext cx="8856663" cy="5748338"/>
          </a:xfrm>
        </p:spPr>
        <p:txBody>
          <a:bodyPr/>
          <a:lstStyle/>
          <a:p>
            <a:pPr>
              <a:lnSpc>
                <a:spcPct val="110000"/>
              </a:lnSpc>
              <a:buFont typeface="Arial" charset="0"/>
              <a:buNone/>
            </a:pP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感嘆沒什麼小腳可看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　　走在府城街道上，郁永河若有所失，原來是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當時臺灣婦女「弓足」（小腳）的很少，偶爾有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纏上一段裹腳布的，就號稱很漂亮了。他對婦女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不纏腳一事很有意見，他批評說：「故凡陌上相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逢，於裙下不足流盼也。」也就是說在路上碰到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的話，不值得低頭「欣賞」她們裙下的大腳ㄚ。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郁永河這種「審美觀」，在臺灣顯然是不合時宜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。 </a:t>
            </a:r>
            <a:endParaRPr lang="zh-TW" altLang="zh-TW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7587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-10</a:t>
            </a:r>
          </a:p>
        </p:txBody>
      </p:sp>
      <p:pic>
        <p:nvPicPr>
          <p:cNvPr id="67588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內容版面配置區 2"/>
          <p:cNvSpPr>
            <a:spLocks noGrp="1"/>
          </p:cNvSpPr>
          <p:nvPr>
            <p:ph idx="4294967295"/>
          </p:nvPr>
        </p:nvSpPr>
        <p:spPr>
          <a:xfrm>
            <a:off x="71438" y="692150"/>
            <a:ext cx="8964612" cy="5689600"/>
          </a:xfrm>
        </p:spPr>
        <p:txBody>
          <a:bodyPr/>
          <a:lstStyle/>
          <a:p>
            <a:pPr>
              <a:lnSpc>
                <a:spcPct val="110000"/>
              </a:lnSpc>
              <a:buFont typeface="Arial" charset="0"/>
              <a:buNone/>
            </a:pP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不願落後而日夜趕路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　　郁永河一行人離開府城，第二天傍晚才到達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倒咯國社（臺南市東山區）。他想起走海路的王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雲森，乘風北上，一定瞬息千里。好勝心強、不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願落後的郁永河，於是連夜渡過急水、八掌等溪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。天快亮時，抵達諸羅山（嘉義市），小憩片刻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後，又繼續趕路，一直到柴里社（今雲林縣斗六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市）才過夜休息。因為擔心落後，倔強的郁永河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就這樣下令大家兩天兩夜、不眠不休的趕路。</a:t>
            </a:r>
            <a:endParaRPr lang="zh-TW" altLang="zh-TW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8611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-11</a:t>
            </a:r>
          </a:p>
        </p:txBody>
      </p:sp>
      <p:pic>
        <p:nvPicPr>
          <p:cNvPr id="68612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850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內容版面配置區 2"/>
          <p:cNvSpPr>
            <a:spLocks noGrp="1"/>
          </p:cNvSpPr>
          <p:nvPr>
            <p:ph idx="4294967295"/>
          </p:nvPr>
        </p:nvSpPr>
        <p:spPr>
          <a:xfrm>
            <a:off x="179388" y="692150"/>
            <a:ext cx="8785225" cy="52451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五</a:t>
            </a: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冒險強渡大甲溪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　　好勝倔強的郁永河來到牛罵社，被梅雨一困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就是十天。他失眠了一夜，第二天一早就找「麻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答」（身手矯健的年輕原住民）去探水。麻答從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浪花中探出頭來，表示「水急且高，未可涉也」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。又過了三天，他完全不理會雨季驚人的激流，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下令出發強渡大甲溪。事後，他形容這次渡河是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「僅免沒溺，實濡水而出」（雖然沒被淹死，卻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是泡在水裡涉行的）。而能強渡成功，可說是全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靠那些泅水運送行李、扶持牛車的原住民。</a:t>
            </a:r>
            <a:endParaRPr lang="zh-TW" altLang="zh-TW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9635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-12</a:t>
            </a:r>
          </a:p>
        </p:txBody>
      </p:sp>
      <p:pic>
        <p:nvPicPr>
          <p:cNvPr id="69636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內容版面配置區 2"/>
          <p:cNvSpPr>
            <a:spLocks noGrp="1"/>
          </p:cNvSpPr>
          <p:nvPr>
            <p:ph idx="4294967295"/>
          </p:nvPr>
        </p:nvSpPr>
        <p:spPr>
          <a:xfrm>
            <a:off x="323850" y="692150"/>
            <a:ext cx="8424863" cy="5532438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◆葉石濤評郁永河 「裨海紀遊」</a:t>
            </a:r>
            <a:endParaRPr lang="zh-TW" altLang="en-US" b="1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「臺灣鄉土文學史導論」評：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　　「（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裨海紀遊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）是一部臺灣鄉土文學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史上永不磨滅的偉大寫實作品。」在臺灣鄉土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作家論集有更進一步的評析：「流貫整篇作品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的是脈脈搏動的濃厚人道精神；他用卓越的觀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察力和分析力，栩栩如生的記錄下來滿清領臺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初期，離荷蘭、明鄭三代不遠的漢番雜居的社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0659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-13</a:t>
            </a:r>
          </a:p>
        </p:txBody>
      </p:sp>
      <p:pic>
        <p:nvPicPr>
          <p:cNvPr id="70660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內容版面配置區 2"/>
          <p:cNvSpPr>
            <a:spLocks noGrp="1"/>
          </p:cNvSpPr>
          <p:nvPr>
            <p:ph idx="4294967295"/>
          </p:nvPr>
        </p:nvSpPr>
        <p:spPr>
          <a:xfrm>
            <a:off x="395288" y="765175"/>
            <a:ext cx="8424862" cy="5245100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會情況。他使用正確、簡潔、有力的筆觸，如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實的描畫臺灣那雄壯、美麗的風土；榛莽未闢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的荒原、蠻煙瘴癘的山河，莫不躍然紙上。作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品透露出來的跟大自然抗爭的人類充滿鬥志，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永遠不屈的精神。」</a:t>
            </a:r>
            <a:endParaRPr lang="zh-TW" altLang="zh-TW" b="1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endParaRPr lang="zh-TW" altLang="zh-TW" b="1" smtClean="0">
              <a:ea typeface="標楷體" pitchFamily="65" charset="-120"/>
            </a:endParaRPr>
          </a:p>
        </p:txBody>
      </p:sp>
      <p:sp>
        <p:nvSpPr>
          <p:cNvPr id="71683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-14</a:t>
            </a:r>
          </a:p>
        </p:txBody>
      </p:sp>
      <p:pic>
        <p:nvPicPr>
          <p:cNvPr id="71684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8200" y="5410200"/>
            <a:ext cx="7467600" cy="914400"/>
          </a:xfrm>
        </p:spPr>
        <p:txBody>
          <a:bodyPr/>
          <a:lstStyle/>
          <a:p>
            <a:r>
              <a:rPr lang="zh-TW" altLang="en-US" sz="3200" dirty="0" smtClean="0">
                <a:solidFill>
                  <a:srgbClr val="0000FF"/>
                </a:solidFill>
                <a:effectLst/>
                <a:ea typeface="標楷體" pitchFamily="65" charset="-120"/>
              </a:rPr>
              <a:t>沸珠噴濺</a:t>
            </a:r>
            <a:r>
              <a:rPr lang="en-US" altLang="zh-TW" sz="3200" dirty="0" smtClean="0">
                <a:solidFill>
                  <a:srgbClr val="0000FF"/>
                </a:solidFill>
                <a:effectLst/>
                <a:ea typeface="標楷體" pitchFamily="65" charset="-120"/>
              </a:rPr>
              <a:t>-</a:t>
            </a:r>
            <a:r>
              <a:rPr lang="zh-TW" altLang="en-US" sz="3200" dirty="0" smtClean="0">
                <a:solidFill>
                  <a:srgbClr val="0000FF"/>
                </a:solidFill>
                <a:effectLst/>
                <a:ea typeface="標楷體" pitchFamily="65" charset="-120"/>
              </a:rPr>
              <a:t>龍鳳</a:t>
            </a:r>
            <a:r>
              <a:rPr lang="zh-TW" altLang="en-US" sz="3200" dirty="0" smtClean="0">
                <a:solidFill>
                  <a:srgbClr val="0000FF"/>
                </a:solidFill>
              </a:rPr>
              <a:t>谷</a:t>
            </a:r>
            <a:endParaRPr lang="zh-TW" altLang="en-US" sz="3200" dirty="0">
              <a:solidFill>
                <a:srgbClr val="0000FF"/>
              </a:solidFill>
              <a:effectLst/>
              <a:ea typeface="標楷體" pitchFamily="65" charset="-120"/>
            </a:endParaRPr>
          </a:p>
        </p:txBody>
      </p:sp>
      <p:pic>
        <p:nvPicPr>
          <p:cNvPr id="4" name="Picture 2" descr="D:\圖書館20190128\36-共備大集合\104\北投硫穴\沸泉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620688"/>
            <a:ext cx="571500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75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內容版面配置區 2"/>
          <p:cNvSpPr>
            <a:spLocks noGrp="1"/>
          </p:cNvSpPr>
          <p:nvPr>
            <p:ph idx="4294967295"/>
          </p:nvPr>
        </p:nvSpPr>
        <p:spPr>
          <a:xfrm>
            <a:off x="395288" y="765175"/>
            <a:ext cx="8640762" cy="5245100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「臺灣文學史綱」評：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　　「他的行文流利，作品以精確的寫實主義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風格著稱。」又「黃叔璥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……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其著作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臺海使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槎　錄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》……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跟郁永河的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裨海紀遊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相提並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論，為描寫臺灣風土人物景觀的散文雙璧。」</a:t>
            </a:r>
            <a:endParaRPr lang="zh-TW" altLang="zh-TW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2707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-15</a:t>
            </a:r>
          </a:p>
        </p:txBody>
      </p:sp>
      <p:grpSp>
        <p:nvGrpSpPr>
          <p:cNvPr id="72708" name="Group 11"/>
          <p:cNvGrpSpPr>
            <a:grpSpLocks/>
          </p:cNvGrpSpPr>
          <p:nvPr/>
        </p:nvGrpSpPr>
        <p:grpSpPr bwMode="auto">
          <a:xfrm>
            <a:off x="900113" y="2997200"/>
            <a:ext cx="431800" cy="647700"/>
            <a:chOff x="567" y="1888"/>
            <a:chExt cx="272" cy="408"/>
          </a:xfrm>
        </p:grpSpPr>
        <p:sp>
          <p:nvSpPr>
            <p:cNvPr id="72710" name="Text Box 4"/>
            <p:cNvSpPr txBox="1">
              <a:spLocks noChangeArrowheads="1"/>
            </p:cNvSpPr>
            <p:nvPr/>
          </p:nvSpPr>
          <p:spPr bwMode="auto">
            <a:xfrm>
              <a:off x="567" y="1888"/>
              <a:ext cx="231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solidFill>
                    <a:srgbClr val="0099FF"/>
                  </a:solidFill>
                  <a:latin typeface="Arial" charset="0"/>
                  <a:ea typeface="標楷體" pitchFamily="65" charset="-120"/>
                </a:rPr>
                <a:t>ㄔㄚ</a:t>
              </a:r>
            </a:p>
          </p:txBody>
        </p:sp>
        <p:pic>
          <p:nvPicPr>
            <p:cNvPr id="72711" name="Picture 6" descr="二聲-小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1933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2709" name="Picture 10" descr="下ICON-回主目錄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9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直排文字版面配置區 4"/>
          <p:cNvSpPr>
            <a:spLocks/>
          </p:cNvSpPr>
          <p:nvPr/>
        </p:nvSpPr>
        <p:spPr bwMode="auto">
          <a:xfrm>
            <a:off x="395288" y="908050"/>
            <a:ext cx="8569325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zh-TW" altLang="en-US" b="1">
                <a:latin typeface="標楷體" pitchFamily="65" charset="-120"/>
                <a:ea typeface="標楷體" pitchFamily="65" charset="-120"/>
              </a:rPr>
              <a:t>滄浪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：從古音ㄘㄤ ㄌㄤˊ。</a:t>
            </a: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《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孟子</a:t>
            </a: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‧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離婁</a:t>
            </a: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》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上：「滄浪之水清兮，可以濯我纓。」其取字之來由，或本於此。 </a:t>
            </a:r>
            <a:endParaRPr kumimoji="0" lang="en-US" altLang="zh-TW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3732" name="Picture 10" descr="下ICON-回作者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5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直排文字版面配置區 4"/>
          <p:cNvSpPr>
            <a:spLocks/>
          </p:cNvSpPr>
          <p:nvPr/>
        </p:nvSpPr>
        <p:spPr bwMode="auto">
          <a:xfrm>
            <a:off x="539750" y="836613"/>
            <a:ext cx="764222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r>
              <a:rPr kumimoji="0" lang="zh-TW" altLang="en-US" b="1">
                <a:ea typeface="標楷體" pitchFamily="65" charset="-120"/>
              </a:rPr>
              <a:t>險阻</a:t>
            </a:r>
            <a:r>
              <a:rPr kumimoji="0" lang="zh-TW" altLang="en-US">
                <a:ea typeface="標楷體" pitchFamily="65" charset="-120"/>
              </a:rPr>
              <a:t>：危險阻礙，指險惡之地。</a:t>
            </a:r>
          </a:p>
        </p:txBody>
      </p:sp>
      <p:pic>
        <p:nvPicPr>
          <p:cNvPr id="74756" name="Picture 6" descr="下ICON-回作者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5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直排文字版面配置區 4"/>
          <p:cNvSpPr>
            <a:spLocks/>
          </p:cNvSpPr>
          <p:nvPr/>
        </p:nvSpPr>
        <p:spPr bwMode="auto">
          <a:xfrm>
            <a:off x="611188" y="836613"/>
            <a:ext cx="8208962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zh-TW" altLang="en-US" b="1">
                <a:ea typeface="標楷體" pitchFamily="65" charset="-120"/>
              </a:rPr>
              <a:t>幕僚</a:t>
            </a:r>
            <a:r>
              <a:rPr kumimoji="0" lang="zh-TW" altLang="en-US">
                <a:ea typeface="標楷體" pitchFamily="65" charset="-120"/>
              </a:rPr>
              <a:t>：協助機關主管處理文書等日常事務的人員。</a:t>
            </a:r>
          </a:p>
        </p:txBody>
      </p:sp>
      <p:pic>
        <p:nvPicPr>
          <p:cNvPr id="75780" name="Picture 6" descr="下ICON-回作者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5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直排文字版面配置區 4"/>
          <p:cNvSpPr>
            <a:spLocks/>
          </p:cNvSpPr>
          <p:nvPr/>
        </p:nvSpPr>
        <p:spPr bwMode="auto">
          <a:xfrm>
            <a:off x="611188" y="836613"/>
            <a:ext cx="8532812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zh-TW" altLang="en-US" b="1">
                <a:ea typeface="標楷體" pitchFamily="65" charset="-120"/>
              </a:rPr>
              <a:t>瘴癘</a:t>
            </a:r>
            <a:r>
              <a:rPr kumimoji="0" lang="zh-TW" altLang="en-US">
                <a:ea typeface="標楷體" pitchFamily="65" charset="-120"/>
              </a:rPr>
              <a:t>：人因接觸到山林間溼熱蒸發毒氣所產生的疾病。</a:t>
            </a:r>
          </a:p>
        </p:txBody>
      </p:sp>
      <p:pic>
        <p:nvPicPr>
          <p:cNvPr id="76804" name="Picture 6" descr="下ICON-回作者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直排文字版面配置區 4"/>
          <p:cNvSpPr>
            <a:spLocks/>
          </p:cNvSpPr>
          <p:nvPr/>
        </p:nvSpPr>
        <p:spPr bwMode="auto">
          <a:xfrm>
            <a:off x="611188" y="908050"/>
            <a:ext cx="764222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r>
              <a:rPr kumimoji="0" lang="zh-TW" altLang="en-US" b="1">
                <a:ea typeface="標楷體" pitchFamily="65" charset="-120"/>
              </a:rPr>
              <a:t>虺</a:t>
            </a:r>
            <a:r>
              <a:rPr kumimoji="0" lang="zh-TW" altLang="en-US">
                <a:ea typeface="標楷體" pitchFamily="65" charset="-120"/>
              </a:rPr>
              <a:t>：一種毒蛇。</a:t>
            </a:r>
          </a:p>
        </p:txBody>
      </p:sp>
      <p:pic>
        <p:nvPicPr>
          <p:cNvPr id="77828" name="Picture 4" descr="下ICON-回作者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直排文字版面配置區 4"/>
          <p:cNvSpPr>
            <a:spLocks/>
          </p:cNvSpPr>
          <p:nvPr/>
        </p:nvSpPr>
        <p:spPr bwMode="auto">
          <a:xfrm>
            <a:off x="611188" y="908050"/>
            <a:ext cx="764222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r>
              <a:rPr kumimoji="0" lang="zh-TW" altLang="en-US" b="1">
                <a:ea typeface="標楷體" pitchFamily="65" charset="-120"/>
              </a:rPr>
              <a:t>復命</a:t>
            </a:r>
            <a:r>
              <a:rPr kumimoji="0" lang="zh-TW" altLang="en-US">
                <a:ea typeface="標楷體" pitchFamily="65" charset="-120"/>
              </a:rPr>
              <a:t>：完成使命後回報情況。</a:t>
            </a:r>
          </a:p>
        </p:txBody>
      </p:sp>
      <p:pic>
        <p:nvPicPr>
          <p:cNvPr id="78852" name="Picture 4" descr="下ICON-回作者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直排文字版面配置區 4"/>
          <p:cNvSpPr>
            <a:spLocks/>
          </p:cNvSpPr>
          <p:nvPr/>
        </p:nvSpPr>
        <p:spPr bwMode="auto">
          <a:xfrm>
            <a:off x="612775" y="836613"/>
            <a:ext cx="75596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zh-TW" altLang="zh-TW" b="1">
                <a:ea typeface="標楷體" pitchFamily="65" charset="-120"/>
              </a:rPr>
              <a:t>吟詠</a:t>
            </a:r>
            <a:r>
              <a:rPr kumimoji="0" lang="zh-TW" altLang="zh-TW">
                <a:ea typeface="標楷體" pitchFamily="65" charset="-120"/>
              </a:rPr>
              <a:t>：吟誦詩歌。</a:t>
            </a:r>
          </a:p>
          <a:p>
            <a:pPr>
              <a:lnSpc>
                <a:spcPct val="120000"/>
              </a:lnSpc>
            </a:pPr>
            <a:endParaRPr kumimoji="0" lang="zh-TW" altLang="zh-TW">
              <a:ea typeface="標楷體" pitchFamily="65" charset="-120"/>
            </a:endParaRPr>
          </a:p>
        </p:txBody>
      </p:sp>
      <p:pic>
        <p:nvPicPr>
          <p:cNvPr id="79876" name="Picture 5" descr="下ICON-回作者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6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直排文字版面配置區 4"/>
          <p:cNvSpPr>
            <a:spLocks/>
          </p:cNvSpPr>
          <p:nvPr/>
        </p:nvSpPr>
        <p:spPr bwMode="auto">
          <a:xfrm>
            <a:off x="144463" y="836613"/>
            <a:ext cx="8748712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zh-TW" altLang="en-US" b="1">
                <a:latin typeface="標楷體" pitchFamily="65" charset="-120"/>
                <a:ea typeface="標楷體" pitchFamily="65" charset="-120"/>
              </a:rPr>
              <a:t>竹枝詞十二首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：見</a:t>
            </a: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《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裨海紀遊</a:t>
            </a: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》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卷上末，是為「臺郡（臺灣府）」而寫，後人或將之稱為</a:t>
            </a: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〈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臺灣竹枝詞</a:t>
            </a: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〉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。這組</a:t>
            </a: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〈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竹枝詞</a:t>
            </a: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〉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內容主要以臺灣的景色、物產為題材，另外或自詠心境，或詠臺人演戲酬神活動、或言治理墾拓之事，大多與漢人生活較為相關。「竹枝詞」雖不是郁永河獨創的體裁，但是以它刻劃臺灣的風土民俗，他則是開路先鋒，後來的文人爭相仿效，蔚為臺灣傳統漢詩中極為獨特的文風。</a:t>
            </a: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pic>
        <p:nvPicPr>
          <p:cNvPr id="80900" name="Picture 8" descr="下一頁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5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直排文字版面配置區 4"/>
          <p:cNvSpPr>
            <a:spLocks/>
          </p:cNvSpPr>
          <p:nvPr/>
        </p:nvSpPr>
        <p:spPr bwMode="auto">
          <a:xfrm>
            <a:off x="144463" y="836613"/>
            <a:ext cx="8964612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  <a:buFont typeface="Arial" charset="0"/>
              <a:buNone/>
            </a:pP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「竹枝詞」原為巴、渝（今四川東部）一帶民歌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，唐代詩人顧況、白居易、劉禹錫等依其聲改作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樂府新詞，內容多寫風土人情和男女相思，形式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為七言四句，語言通俗，音節諧美，近人劉師培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稱之為「七言絕句之變調」。其中以劉禹錫所作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最為著名（共有兩組，一組為九首，另一組為兩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首），對後代影響頗大。宋代蘇軾、葉適</a:t>
            </a:r>
            <a:r>
              <a:rPr kumimoji="0" lang="zh-TW" altLang="en-US"/>
              <a:t>、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元代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楊維楨、清代鄭燮等人均有仿作。 </a:t>
            </a:r>
            <a:endParaRPr kumimoji="0" lang="en-US" altLang="zh-TW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1924" name="Picture 6" descr="下ICON-回作者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8200" y="5410200"/>
            <a:ext cx="7467600" cy="914400"/>
          </a:xfrm>
        </p:spPr>
        <p:txBody>
          <a:bodyPr/>
          <a:lstStyle/>
          <a:p>
            <a:r>
              <a:rPr lang="zh-TW" altLang="en-US" sz="3200" b="0" dirty="0" smtClean="0">
                <a:solidFill>
                  <a:srgbClr val="000000"/>
                </a:solidFill>
                <a:effectLst/>
                <a:ea typeface="標楷體" pitchFamily="65" charset="-120"/>
              </a:rPr>
              <a:t>硫磺口</a:t>
            </a:r>
            <a:endParaRPr lang="zh-TW" altLang="en-US" sz="3200" b="0" dirty="0">
              <a:solidFill>
                <a:srgbClr val="000000"/>
              </a:solidFill>
              <a:effectLst/>
              <a:ea typeface="標楷體" pitchFamily="65" charset="-120"/>
            </a:endParaRPr>
          </a:p>
        </p:txBody>
      </p:sp>
      <p:pic>
        <p:nvPicPr>
          <p:cNvPr id="197636" name="Picture 4" descr="9-硫磺礦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" y="533400"/>
            <a:ext cx="7397750" cy="489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72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6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直排文字版面配置區 4"/>
          <p:cNvSpPr>
            <a:spLocks/>
          </p:cNvSpPr>
          <p:nvPr/>
        </p:nvSpPr>
        <p:spPr bwMode="auto">
          <a:xfrm>
            <a:off x="179388" y="836613"/>
            <a:ext cx="8713787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zh-TW" altLang="en-US" b="1">
                <a:ea typeface="標楷體" pitchFamily="65" charset="-120"/>
              </a:rPr>
              <a:t>土番竹枝詞二十四首</a:t>
            </a:r>
            <a:r>
              <a:rPr kumimoji="0" lang="zh-TW" altLang="en-US">
                <a:ea typeface="標楷體" pitchFamily="65" charset="-120"/>
              </a:rPr>
              <a:t>：見</a:t>
            </a:r>
            <a:r>
              <a:rPr kumimoji="0" lang="en-US" altLang="zh-TW">
                <a:ea typeface="標楷體" pitchFamily="65" charset="-120"/>
              </a:rPr>
              <a:t>《</a:t>
            </a:r>
            <a:r>
              <a:rPr kumimoji="0" lang="zh-TW" altLang="en-US">
                <a:ea typeface="標楷體" pitchFamily="65" charset="-120"/>
              </a:rPr>
              <a:t>裨海紀遊</a:t>
            </a:r>
            <a:r>
              <a:rPr kumimoji="0" lang="en-US" altLang="zh-TW">
                <a:ea typeface="標楷體" pitchFamily="65" charset="-120"/>
              </a:rPr>
              <a:t>》</a:t>
            </a:r>
            <a:r>
              <a:rPr kumimoji="0" lang="zh-TW" altLang="en-US">
                <a:ea typeface="標楷體" pitchFamily="65" charset="-120"/>
              </a:rPr>
              <a:t>卷下末。這組</a:t>
            </a:r>
            <a:r>
              <a:rPr kumimoji="0" lang="en-US" altLang="zh-TW">
                <a:ea typeface="標楷體" pitchFamily="65" charset="-120"/>
              </a:rPr>
              <a:t>〈</a:t>
            </a:r>
            <a:r>
              <a:rPr kumimoji="0" lang="zh-TW" altLang="en-US">
                <a:ea typeface="標楷體" pitchFamily="65" charset="-120"/>
              </a:rPr>
              <a:t>土番竹枝詞</a:t>
            </a:r>
            <a:r>
              <a:rPr kumimoji="0" lang="en-US" altLang="zh-TW">
                <a:ea typeface="標楷體" pitchFamily="65" charset="-120"/>
              </a:rPr>
              <a:t>〉</a:t>
            </a:r>
            <a:r>
              <a:rPr kumimoji="0" lang="zh-TW" altLang="en-US">
                <a:ea typeface="標楷體" pitchFamily="65" charset="-120"/>
              </a:rPr>
              <a:t>是郁永河「遍歷番社」之後，以平埔族習俗為題材所吟詠的組詩，大多以采風為主，較無個人寄託。內容從衣著、裝飾、樣貌、飲食、婚俗，到勞動、社會都有描述，充分發揮「竹枝詞」適合描寫風土民情的特色，建立了臺灣文學中的另一項書寫典範。</a:t>
            </a:r>
            <a:endParaRPr kumimoji="0" lang="en-US" altLang="zh-TW">
              <a:ea typeface="標楷體" pitchFamily="65" charset="-120"/>
            </a:endParaRPr>
          </a:p>
        </p:txBody>
      </p:sp>
      <p:pic>
        <p:nvPicPr>
          <p:cNvPr id="82948" name="Picture 7" descr="下ICON-回作者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5" descr="下ICON-回主目錄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Rectangle 4"/>
          <p:cNvSpPr>
            <a:spLocks noChangeArrowheads="1"/>
          </p:cNvSpPr>
          <p:nvPr/>
        </p:nvSpPr>
        <p:spPr bwMode="auto">
          <a:xfrm>
            <a:off x="719931" y="1124744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6000" b="1" dirty="0">
                <a:latin typeface="標楷體" pitchFamily="65" charset="-120"/>
                <a:ea typeface="標楷體" pitchFamily="65" charset="-120"/>
              </a:rPr>
              <a:t>三、課文</a:t>
            </a:r>
          </a:p>
        </p:txBody>
      </p:sp>
    </p:spTree>
    <p:extLst>
      <p:ext uri="{BB962C8B-B14F-4D97-AF65-F5344CB8AC3E}">
        <p14:creationId xmlns:p14="http://schemas.microsoft.com/office/powerpoint/2010/main" val="327156390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8640"/>
            <a:ext cx="9144000" cy="67845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字方塊 2"/>
          <p:cNvSpPr txBox="1">
            <a:spLocks noChangeArrowheads="1"/>
          </p:cNvSpPr>
          <p:nvPr/>
        </p:nvSpPr>
        <p:spPr bwMode="auto">
          <a:xfrm>
            <a:off x="2843808" y="548680"/>
            <a:ext cx="323165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 dirty="0">
                <a:solidFill>
                  <a:srgbClr val="FF0066"/>
                </a:solidFill>
                <a:latin typeface="Arial" charset="0"/>
                <a:ea typeface="微軟正黑體" pitchFamily="34" charset="-120"/>
              </a:rPr>
              <a:t>觸覺摹寫</a:t>
            </a:r>
          </a:p>
        </p:txBody>
      </p:sp>
      <p:sp>
        <p:nvSpPr>
          <p:cNvPr id="4" name="文字方塊 3"/>
          <p:cNvSpPr txBox="1">
            <a:spLocks noChangeArrowheads="1"/>
          </p:cNvSpPr>
          <p:nvPr/>
        </p:nvSpPr>
        <p:spPr bwMode="auto">
          <a:xfrm>
            <a:off x="899592" y="2616100"/>
            <a:ext cx="323165" cy="42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TW" altLang="en-US" sz="2100" b="1" dirty="0" smtClean="0">
                <a:solidFill>
                  <a:srgbClr val="FF0066"/>
                </a:solidFill>
                <a:ea typeface="微軟正黑體" pitchFamily="34" charset="-120"/>
              </a:rPr>
              <a:t>倒裝（</a:t>
            </a:r>
            <a:r>
              <a:rPr lang="zh-TW" altLang="en-US" sz="2100" b="1" dirty="0">
                <a:solidFill>
                  <a:srgbClr val="FF0066"/>
                </a:solidFill>
                <a:ea typeface="微軟正黑體" pitchFamily="34" charset="-120"/>
              </a:rPr>
              <a:t>有濟勝</a:t>
            </a:r>
            <a:r>
              <a:rPr lang="en-US" altLang="zh-TW" sz="2100" b="1" dirty="0">
                <a:solidFill>
                  <a:srgbClr val="FF0066"/>
                </a:solidFill>
                <a:ea typeface="微軟正黑體" pitchFamily="34" charset="-120"/>
              </a:rPr>
              <a:t>﹝</a:t>
            </a:r>
            <a:r>
              <a:rPr lang="zh-TW" altLang="en-US" sz="2100" b="1" dirty="0">
                <a:solidFill>
                  <a:srgbClr val="FF0066"/>
                </a:solidFill>
                <a:ea typeface="微軟正黑體" pitchFamily="34" charset="-120"/>
              </a:rPr>
              <a:t>之</a:t>
            </a:r>
            <a:r>
              <a:rPr lang="en-US" altLang="zh-TW" sz="2100" b="1" dirty="0">
                <a:solidFill>
                  <a:srgbClr val="FF0066"/>
                </a:solidFill>
                <a:ea typeface="微軟正黑體" pitchFamily="34" charset="-120"/>
              </a:rPr>
              <a:t>﹞</a:t>
            </a:r>
            <a:r>
              <a:rPr lang="zh-TW" altLang="en-US" sz="2100" b="1" dirty="0">
                <a:solidFill>
                  <a:srgbClr val="FF0066"/>
                </a:solidFill>
                <a:ea typeface="微軟正黑體" pitchFamily="34" charset="-120"/>
              </a:rPr>
              <a:t>具</a:t>
            </a:r>
            <a:r>
              <a:rPr lang="zh-TW" altLang="en-US" sz="2100" b="1" dirty="0" smtClean="0">
                <a:solidFill>
                  <a:srgbClr val="FF0066"/>
                </a:solidFill>
                <a:ea typeface="微軟正黑體" pitchFamily="34" charset="-120"/>
              </a:rPr>
              <a:t>）</a:t>
            </a:r>
            <a:endParaRPr lang="zh-TW" altLang="en-US" sz="2100" b="1" dirty="0">
              <a:solidFill>
                <a:srgbClr val="FF0066"/>
              </a:solidFill>
              <a:ea typeface="微軟正黑體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776143" y="2924944"/>
            <a:ext cx="507831" cy="40934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zh-TW" sz="21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行經</a:t>
            </a:r>
            <a:r>
              <a:rPr lang="zh-TW" altLang="zh-TW" sz="21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莽原</a:t>
            </a:r>
            <a:r>
              <a:rPr lang="zh-TW" altLang="en-US" sz="21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1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感覺</a:t>
            </a:r>
            <a:r>
              <a:rPr lang="zh-TW" altLang="zh-TW" sz="21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鬱熱且行走困難</a:t>
            </a:r>
            <a:endParaRPr lang="zh-TW" altLang="en-US" sz="21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674535" y="4149080"/>
            <a:ext cx="492443" cy="82257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zh-TW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夏季</a:t>
            </a:r>
            <a:endParaRPr lang="zh-TW" altLang="en-US" sz="20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-3944" y="192866"/>
            <a:ext cx="1152128" cy="58477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山下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2241352" y="4057588"/>
            <a:ext cx="576064" cy="134389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06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19" y="0"/>
            <a:ext cx="925252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8"/>
          <p:cNvSpPr>
            <a:spLocks noChangeArrowheads="1"/>
          </p:cNvSpPr>
          <p:nvPr/>
        </p:nvSpPr>
        <p:spPr bwMode="auto">
          <a:xfrm>
            <a:off x="8042801" y="116631"/>
            <a:ext cx="323165" cy="6614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100" b="1" dirty="0">
                <a:solidFill>
                  <a:srgbClr val="0000FF"/>
                </a:solidFill>
                <a:ea typeface="微軟正黑體" pitchFamily="34" charset="-120"/>
              </a:rPr>
              <a:t>同行莽原中，必須戒慎小心，彼此以「聽呼應聲」照應</a:t>
            </a:r>
          </a:p>
        </p:txBody>
      </p:sp>
    </p:spTree>
    <p:extLst>
      <p:ext uri="{BB962C8B-B14F-4D97-AF65-F5344CB8AC3E}">
        <p14:creationId xmlns:p14="http://schemas.microsoft.com/office/powerpoint/2010/main" val="330654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字方塊 2"/>
          <p:cNvSpPr txBox="1">
            <a:spLocks noChangeArrowheads="1"/>
          </p:cNvSpPr>
          <p:nvPr/>
        </p:nvSpPr>
        <p:spPr bwMode="auto">
          <a:xfrm>
            <a:off x="6804248" y="3284984"/>
            <a:ext cx="323165" cy="337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 dirty="0">
                <a:solidFill>
                  <a:srgbClr val="FF0066"/>
                </a:solidFill>
                <a:ea typeface="微軟正黑體" pitchFamily="34" charset="-120"/>
              </a:rPr>
              <a:t>  明喻</a:t>
            </a:r>
            <a:r>
              <a:rPr lang="zh-TW" altLang="en-US" sz="2100" b="1" dirty="0" smtClean="0">
                <a:solidFill>
                  <a:srgbClr val="FF0066"/>
                </a:solidFill>
                <a:ea typeface="微軟正黑體" pitchFamily="34" charset="-120"/>
              </a:rPr>
              <a:t>、視覺</a:t>
            </a:r>
            <a:r>
              <a:rPr lang="zh-TW" altLang="en-US" sz="2100" b="1" dirty="0">
                <a:solidFill>
                  <a:srgbClr val="FF0066"/>
                </a:solidFill>
                <a:ea typeface="微軟正黑體" pitchFamily="34" charset="-120"/>
              </a:rPr>
              <a:t>摹寫</a:t>
            </a:r>
          </a:p>
        </p:txBody>
      </p:sp>
      <p:sp>
        <p:nvSpPr>
          <p:cNvPr id="4" name="文字方塊 48"/>
          <p:cNvSpPr txBox="1">
            <a:spLocks noChangeArrowheads="1"/>
          </p:cNvSpPr>
          <p:nvPr/>
        </p:nvSpPr>
        <p:spPr bwMode="auto">
          <a:xfrm>
            <a:off x="5148064" y="5351844"/>
            <a:ext cx="323165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 dirty="0">
                <a:solidFill>
                  <a:srgbClr val="FF0066"/>
                </a:solidFill>
                <a:ea typeface="微軟正黑體" pitchFamily="34" charset="-120"/>
              </a:rPr>
              <a:t>視覺摹寫</a:t>
            </a:r>
          </a:p>
        </p:txBody>
      </p:sp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2051720" y="1700808"/>
            <a:ext cx="323165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 dirty="0">
                <a:solidFill>
                  <a:srgbClr val="FF0066"/>
                </a:solidFill>
                <a:ea typeface="微軟正黑體" pitchFamily="34" charset="-120"/>
              </a:rPr>
              <a:t>聽覺摹寫</a:t>
            </a:r>
          </a:p>
        </p:txBody>
      </p:sp>
      <p:sp>
        <p:nvSpPr>
          <p:cNvPr id="6" name="文字方塊 48"/>
          <p:cNvSpPr txBox="1">
            <a:spLocks noChangeArrowheads="1"/>
          </p:cNvSpPr>
          <p:nvPr/>
        </p:nvSpPr>
        <p:spPr bwMode="auto">
          <a:xfrm>
            <a:off x="992017" y="398621"/>
            <a:ext cx="323165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100" b="1" dirty="0">
                <a:solidFill>
                  <a:srgbClr val="FF0066"/>
                </a:solidFill>
                <a:ea typeface="微軟正黑體" pitchFamily="34" charset="-120"/>
              </a:rPr>
              <a:t>觸覺</a:t>
            </a:r>
            <a:r>
              <a:rPr lang="zh-TW" altLang="en-US" sz="2100" b="1" dirty="0">
                <a:solidFill>
                  <a:srgbClr val="FF0066"/>
                </a:solidFill>
                <a:ea typeface="微軟正黑體" pitchFamily="34" charset="-120"/>
              </a:rPr>
              <a:t>摹寫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4673447" y="2780928"/>
            <a:ext cx="507831" cy="20313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zh-TW" sz="21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林木雄偉壯觀</a:t>
            </a:r>
            <a:endParaRPr lang="zh-TW" altLang="en-US" sz="21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7952" y="6273225"/>
            <a:ext cx="2445816" cy="58477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亞熱帶森林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2" y="3645024"/>
            <a:ext cx="1797744" cy="1311796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1113515" y="1705992"/>
            <a:ext cx="576064" cy="134389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0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92"/>
            <a:ext cx="909478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53"/>
          <p:cNvSpPr>
            <a:spLocks noChangeArrowheads="1"/>
          </p:cNvSpPr>
          <p:nvPr/>
        </p:nvSpPr>
        <p:spPr bwMode="auto">
          <a:xfrm>
            <a:off x="8415169" y="197346"/>
            <a:ext cx="646331" cy="646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這種藍靛色的石頭，應是</a:t>
            </a:r>
            <a:r>
              <a:rPr lang="zh-TW" altLang="en-US" sz="21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硫酸銅）</a:t>
            </a:r>
            <a:r>
              <a:rPr lang="zh-TW" altLang="en-US" sz="21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的結晶附著在石頭上。作，</a:t>
            </a:r>
            <a:r>
              <a:rPr lang="zh-TW" altLang="en-US" sz="21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呈現藍靛</a:t>
            </a:r>
            <a:r>
              <a:rPr lang="en-US" altLang="zh-TW" sz="21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1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深</a:t>
            </a:r>
            <a:r>
              <a:rPr lang="zh-TW" altLang="en-US" sz="21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藍色</a:t>
            </a:r>
          </a:p>
        </p:txBody>
      </p:sp>
      <p:sp>
        <p:nvSpPr>
          <p:cNvPr id="4" name="文字方塊 3"/>
          <p:cNvSpPr txBox="1">
            <a:spLocks noChangeArrowheads="1"/>
          </p:cNvSpPr>
          <p:nvPr/>
        </p:nvSpPr>
        <p:spPr bwMode="auto">
          <a:xfrm>
            <a:off x="7236296" y="5564346"/>
            <a:ext cx="323165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 dirty="0">
                <a:solidFill>
                  <a:srgbClr val="FF0066"/>
                </a:solidFill>
                <a:ea typeface="微軟正黑體" pitchFamily="34" charset="-120"/>
              </a:rPr>
              <a:t>聽覺摹寫</a:t>
            </a:r>
          </a:p>
        </p:txBody>
      </p:sp>
      <p:sp>
        <p:nvSpPr>
          <p:cNvPr id="5" name="文字方塊 48"/>
          <p:cNvSpPr txBox="1">
            <a:spLocks noChangeArrowheads="1"/>
          </p:cNvSpPr>
          <p:nvPr/>
        </p:nvSpPr>
        <p:spPr bwMode="auto">
          <a:xfrm>
            <a:off x="5868144" y="2141259"/>
            <a:ext cx="323165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100" b="1" dirty="0">
                <a:solidFill>
                  <a:srgbClr val="FF0066"/>
                </a:solidFill>
                <a:ea typeface="微軟正黑體" pitchFamily="34" charset="-120"/>
              </a:rPr>
              <a:t>觸覺</a:t>
            </a:r>
            <a:r>
              <a:rPr lang="zh-TW" altLang="en-US" sz="2100" b="1" dirty="0">
                <a:solidFill>
                  <a:srgbClr val="FF0066"/>
                </a:solidFill>
                <a:ea typeface="微軟正黑體" pitchFamily="34" charset="-120"/>
              </a:rPr>
              <a:t>摹寫</a:t>
            </a:r>
          </a:p>
        </p:txBody>
      </p:sp>
      <p:sp>
        <p:nvSpPr>
          <p:cNvPr id="6" name="Rectangle 55"/>
          <p:cNvSpPr>
            <a:spLocks noChangeArrowheads="1"/>
          </p:cNvSpPr>
          <p:nvPr/>
        </p:nvSpPr>
        <p:spPr bwMode="auto">
          <a:xfrm>
            <a:off x="5076056" y="363849"/>
            <a:ext cx="323165" cy="355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100" b="1" dirty="0">
                <a:solidFill>
                  <a:srgbClr val="0000FF"/>
                </a:solidFill>
                <a:ea typeface="微軟正黑體" pitchFamily="34" charset="-120"/>
              </a:rPr>
              <a:t>由此推斷硫穴應離此不遠</a:t>
            </a:r>
          </a:p>
        </p:txBody>
      </p:sp>
      <p:sp>
        <p:nvSpPr>
          <p:cNvPr id="7" name="文字方塊 48"/>
          <p:cNvSpPr txBox="1">
            <a:spLocks noChangeArrowheads="1"/>
          </p:cNvSpPr>
          <p:nvPr/>
        </p:nvSpPr>
        <p:spPr bwMode="auto">
          <a:xfrm>
            <a:off x="4826317" y="5367992"/>
            <a:ext cx="323165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100" b="1" dirty="0">
                <a:solidFill>
                  <a:srgbClr val="FF0066"/>
                </a:solidFill>
                <a:ea typeface="微軟正黑體" pitchFamily="34" charset="-120"/>
              </a:rPr>
              <a:t>觸覺</a:t>
            </a:r>
            <a:r>
              <a:rPr lang="zh-TW" altLang="en-US" sz="2100" b="1" dirty="0">
                <a:solidFill>
                  <a:srgbClr val="FF0066"/>
                </a:solidFill>
                <a:ea typeface="微軟正黑體" pitchFamily="34" charset="-120"/>
              </a:rPr>
              <a:t>摹寫</a:t>
            </a:r>
          </a:p>
        </p:txBody>
      </p:sp>
      <p:sp>
        <p:nvSpPr>
          <p:cNvPr id="8" name="文字方塊 48"/>
          <p:cNvSpPr txBox="1">
            <a:spLocks noChangeArrowheads="1"/>
          </p:cNvSpPr>
          <p:nvPr/>
        </p:nvSpPr>
        <p:spPr bwMode="auto">
          <a:xfrm>
            <a:off x="2627784" y="1628800"/>
            <a:ext cx="323165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 dirty="0">
                <a:solidFill>
                  <a:srgbClr val="FF0066"/>
                </a:solidFill>
                <a:ea typeface="微軟正黑體" pitchFamily="34" charset="-120"/>
              </a:rPr>
              <a:t>視覺摹寫</a:t>
            </a:r>
          </a:p>
        </p:txBody>
      </p:sp>
      <p:sp>
        <p:nvSpPr>
          <p:cNvPr id="9" name="文字方塊 48"/>
          <p:cNvSpPr txBox="1">
            <a:spLocks noChangeArrowheads="1"/>
          </p:cNvSpPr>
          <p:nvPr/>
        </p:nvSpPr>
        <p:spPr bwMode="auto">
          <a:xfrm>
            <a:off x="792452" y="5056842"/>
            <a:ext cx="323165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100" b="1" dirty="0">
                <a:solidFill>
                  <a:srgbClr val="FF0066"/>
                </a:solidFill>
                <a:ea typeface="微軟正黑體" pitchFamily="34" charset="-120"/>
              </a:rPr>
              <a:t>嗅覺</a:t>
            </a:r>
            <a:r>
              <a:rPr lang="zh-TW" altLang="en-US" sz="2100" b="1" dirty="0">
                <a:solidFill>
                  <a:srgbClr val="FF0066"/>
                </a:solidFill>
                <a:ea typeface="微軟正黑體" pitchFamily="34" charset="-120"/>
              </a:rPr>
              <a:t>摹寫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44128" y="-992"/>
            <a:ext cx="1647552" cy="58477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硫磺區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3275856" y="3284984"/>
            <a:ext cx="576064" cy="25545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altLang="zh-TW" b="1" dirty="0" smtClean="0">
              <a:solidFill>
                <a:srgbClr val="FF0000"/>
              </a:solidFill>
            </a:endParaRPr>
          </a:p>
          <a:p>
            <a:endParaRPr lang="en-US" altLang="zh-TW" b="1" dirty="0">
              <a:solidFill>
                <a:srgbClr val="FF0000"/>
              </a:solidFill>
            </a:endParaRPr>
          </a:p>
          <a:p>
            <a:endParaRPr lang="en-US" altLang="zh-TW" b="1" dirty="0" smtClean="0">
              <a:solidFill>
                <a:srgbClr val="FF0000"/>
              </a:solidFill>
            </a:endParaRPr>
          </a:p>
          <a:p>
            <a:endParaRPr lang="en-US" altLang="zh-TW" b="1" dirty="0">
              <a:solidFill>
                <a:srgbClr val="FF0000"/>
              </a:solidFill>
            </a:endParaRPr>
          </a:p>
          <a:p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70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3" y="9525"/>
            <a:ext cx="90884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字方塊 48"/>
          <p:cNvSpPr txBox="1">
            <a:spLocks noChangeArrowheads="1"/>
          </p:cNvSpPr>
          <p:nvPr/>
        </p:nvSpPr>
        <p:spPr bwMode="auto">
          <a:xfrm>
            <a:off x="8028384" y="2287087"/>
            <a:ext cx="323165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 dirty="0">
                <a:solidFill>
                  <a:srgbClr val="FF0066"/>
                </a:solidFill>
                <a:ea typeface="微軟正黑體" pitchFamily="34" charset="-120"/>
              </a:rPr>
              <a:t>視覺摹寫</a:t>
            </a:r>
          </a:p>
        </p:txBody>
      </p:sp>
      <p:sp>
        <p:nvSpPr>
          <p:cNvPr id="4" name="文字方塊 48"/>
          <p:cNvSpPr txBox="1">
            <a:spLocks noChangeArrowheads="1"/>
          </p:cNvSpPr>
          <p:nvPr/>
        </p:nvSpPr>
        <p:spPr bwMode="auto">
          <a:xfrm>
            <a:off x="8059766" y="3933056"/>
            <a:ext cx="323165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100" b="1" dirty="0">
                <a:solidFill>
                  <a:srgbClr val="FF0066"/>
                </a:solidFill>
                <a:ea typeface="微軟正黑體" pitchFamily="34" charset="-120"/>
              </a:rPr>
              <a:t>觸覺</a:t>
            </a:r>
            <a:r>
              <a:rPr lang="zh-TW" altLang="en-US" sz="2100" b="1" dirty="0">
                <a:solidFill>
                  <a:srgbClr val="FF0066"/>
                </a:solidFill>
                <a:ea typeface="微軟正黑體" pitchFamily="34" charset="-120"/>
              </a:rPr>
              <a:t>摹寫</a:t>
            </a:r>
          </a:p>
        </p:txBody>
      </p:sp>
      <p:sp>
        <p:nvSpPr>
          <p:cNvPr id="5" name="文字方塊 48"/>
          <p:cNvSpPr txBox="1">
            <a:spLocks noChangeArrowheads="1"/>
          </p:cNvSpPr>
          <p:nvPr/>
        </p:nvSpPr>
        <p:spPr bwMode="auto">
          <a:xfrm>
            <a:off x="6948264" y="5085184"/>
            <a:ext cx="323165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 dirty="0">
                <a:solidFill>
                  <a:srgbClr val="FF0066"/>
                </a:solidFill>
                <a:ea typeface="微軟正黑體" pitchFamily="34" charset="-120"/>
              </a:rPr>
              <a:t>視覺摹寫</a:t>
            </a:r>
          </a:p>
        </p:txBody>
      </p: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4860032" y="3429000"/>
            <a:ext cx="323165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 dirty="0">
                <a:solidFill>
                  <a:srgbClr val="FF0066"/>
                </a:solidFill>
                <a:ea typeface="微軟正黑體" pitchFamily="34" charset="-120"/>
              </a:rPr>
              <a:t>聽覺摹寫</a:t>
            </a:r>
          </a:p>
        </p:txBody>
      </p:sp>
      <p:sp>
        <p:nvSpPr>
          <p:cNvPr id="8" name="文字方塊 48"/>
          <p:cNvSpPr txBox="1">
            <a:spLocks noChangeArrowheads="1"/>
          </p:cNvSpPr>
          <p:nvPr/>
        </p:nvSpPr>
        <p:spPr bwMode="auto">
          <a:xfrm>
            <a:off x="2664758" y="1268760"/>
            <a:ext cx="3231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100" b="1" dirty="0">
                <a:solidFill>
                  <a:srgbClr val="FF0066"/>
                </a:solidFill>
                <a:ea typeface="微軟正黑體" pitchFamily="34" charset="-120"/>
              </a:rPr>
              <a:t>略喻</a:t>
            </a:r>
            <a:endParaRPr lang="zh-TW" altLang="en-US" sz="2100" b="1" dirty="0">
              <a:solidFill>
                <a:srgbClr val="FF0066"/>
              </a:solidFill>
              <a:ea typeface="微軟正黑體" pitchFamily="34" charset="-120"/>
            </a:endParaRPr>
          </a:p>
        </p:txBody>
      </p:sp>
      <p:sp>
        <p:nvSpPr>
          <p:cNvPr id="9" name="文字方塊 8"/>
          <p:cNvSpPr txBox="1">
            <a:spLocks noChangeArrowheads="1"/>
          </p:cNvSpPr>
          <p:nvPr/>
        </p:nvSpPr>
        <p:spPr bwMode="auto">
          <a:xfrm>
            <a:off x="4139952" y="3277319"/>
            <a:ext cx="323165" cy="7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 dirty="0" smtClean="0">
                <a:solidFill>
                  <a:srgbClr val="FF0066"/>
                </a:solidFill>
                <a:ea typeface="微軟正黑體" pitchFamily="34" charset="-120"/>
              </a:rPr>
              <a:t>借喻</a:t>
            </a:r>
            <a:endParaRPr lang="zh-TW" altLang="en-US" sz="2100" b="1" dirty="0">
              <a:solidFill>
                <a:srgbClr val="FF0066"/>
              </a:solidFill>
              <a:ea typeface="微軟正黑體" pitchFamily="34" charset="-120"/>
            </a:endParaRPr>
          </a:p>
        </p:txBody>
      </p:sp>
      <p:sp>
        <p:nvSpPr>
          <p:cNvPr id="10" name="Rectangle 60"/>
          <p:cNvSpPr>
            <a:spLocks noChangeArrowheads="1"/>
          </p:cNvSpPr>
          <p:nvPr/>
        </p:nvSpPr>
        <p:spPr bwMode="auto">
          <a:xfrm>
            <a:off x="18728" y="1041023"/>
            <a:ext cx="969496" cy="581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100" b="1" dirty="0">
                <a:solidFill>
                  <a:srgbClr val="0000FF"/>
                </a:solidFill>
                <a:ea typeface="微軟正黑體" pitchFamily="34" charset="-120"/>
              </a:rPr>
              <a:t>把穴旁周圍比成「沸鑊」，明白自己走在上面而能不陷下去的原因是由於熱氣撐起，著實令人提心吊膽，也可知硫穴的奇險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1691686" y="167303"/>
            <a:ext cx="492443" cy="578197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zh-TW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硫穴</a:t>
            </a:r>
            <a:r>
              <a:rPr lang="zh-TW" altLang="zh-TW" sz="20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周廣能行其</a:t>
            </a:r>
            <a:r>
              <a:rPr lang="zh-TW" altLang="zh-TW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上卻</a:t>
            </a:r>
            <a:r>
              <a:rPr lang="zh-TW" altLang="zh-TW" sz="20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不陷落</a:t>
            </a:r>
            <a:r>
              <a:rPr lang="zh-TW" altLang="zh-TW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，乃</a:t>
            </a:r>
            <a:r>
              <a:rPr lang="zh-TW" altLang="zh-TW" sz="20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因熱氣</a:t>
            </a:r>
            <a:r>
              <a:rPr lang="zh-TW" altLang="zh-TW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鼓之</a:t>
            </a:r>
            <a:endParaRPr lang="zh-TW" altLang="en-US" sz="20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7991872" y="24591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地熱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7520222" y="2229605"/>
            <a:ext cx="576064" cy="15696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altLang="zh-TW" b="1" dirty="0" smtClean="0">
              <a:solidFill>
                <a:srgbClr val="FF0000"/>
              </a:solidFill>
            </a:endParaRPr>
          </a:p>
          <a:p>
            <a:endParaRPr lang="en-US" altLang="zh-TW" b="1" dirty="0">
              <a:solidFill>
                <a:srgbClr val="FF0000"/>
              </a:solidFill>
            </a:endParaRPr>
          </a:p>
          <a:p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2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497"/>
            <a:ext cx="8964488" cy="69752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字方塊 48"/>
          <p:cNvSpPr txBox="1">
            <a:spLocks noChangeArrowheads="1"/>
          </p:cNvSpPr>
          <p:nvPr/>
        </p:nvSpPr>
        <p:spPr bwMode="auto">
          <a:xfrm>
            <a:off x="7873713" y="5157192"/>
            <a:ext cx="323165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100" b="1" dirty="0">
                <a:solidFill>
                  <a:srgbClr val="FF0066"/>
                </a:solidFill>
                <a:ea typeface="微軟正黑體" pitchFamily="34" charset="-120"/>
              </a:rPr>
              <a:t>觸覺</a:t>
            </a:r>
            <a:r>
              <a:rPr lang="zh-TW" altLang="en-US" sz="2100" b="1" dirty="0">
                <a:solidFill>
                  <a:srgbClr val="FF0066"/>
                </a:solidFill>
                <a:ea typeface="微軟正黑體" pitchFamily="34" charset="-120"/>
              </a:rPr>
              <a:t>摹寫</a:t>
            </a:r>
          </a:p>
        </p:txBody>
      </p:sp>
      <p:sp>
        <p:nvSpPr>
          <p:cNvPr id="4" name="文字方塊 48"/>
          <p:cNvSpPr txBox="1">
            <a:spLocks noChangeArrowheads="1"/>
          </p:cNvSpPr>
          <p:nvPr/>
        </p:nvSpPr>
        <p:spPr bwMode="auto">
          <a:xfrm>
            <a:off x="6922423" y="2060848"/>
            <a:ext cx="323165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 dirty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誇</a:t>
            </a:r>
            <a:r>
              <a:rPr lang="zh-TW" altLang="en-US" sz="2100" b="1" dirty="0" smtClean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飾  </a:t>
            </a:r>
            <a:r>
              <a:rPr lang="zh-TW" altLang="zh-TW" sz="20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硫</a:t>
            </a:r>
            <a:r>
              <a:rPr lang="zh-TW" altLang="zh-TW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氣騰</a:t>
            </a:r>
            <a:r>
              <a:rPr lang="zh-TW" altLang="zh-TW" sz="20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激奇絕</a:t>
            </a:r>
            <a:r>
              <a:rPr lang="zh-TW" altLang="zh-TW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可怕</a:t>
            </a:r>
            <a:endParaRPr lang="zh-TW" altLang="en-US" sz="2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文字方塊 48"/>
          <p:cNvSpPr txBox="1">
            <a:spLocks noChangeArrowheads="1"/>
          </p:cNvSpPr>
          <p:nvPr/>
        </p:nvSpPr>
        <p:spPr bwMode="auto">
          <a:xfrm>
            <a:off x="6192604" y="4690596"/>
            <a:ext cx="32316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100" b="1" dirty="0">
                <a:solidFill>
                  <a:srgbClr val="FF0066"/>
                </a:solidFill>
                <a:ea typeface="微軟正黑體" pitchFamily="34" charset="-120"/>
              </a:rPr>
              <a:t>明喻、聽覺</a:t>
            </a:r>
            <a:r>
              <a:rPr lang="zh-TW" altLang="en-US" sz="2100" b="1" dirty="0">
                <a:solidFill>
                  <a:srgbClr val="FF0066"/>
                </a:solidFill>
                <a:ea typeface="微軟正黑體" pitchFamily="34" charset="-120"/>
              </a:rPr>
              <a:t>摹寫</a:t>
            </a:r>
          </a:p>
        </p:txBody>
      </p:sp>
      <p:sp>
        <p:nvSpPr>
          <p:cNvPr id="6" name="文字方塊 48"/>
          <p:cNvSpPr txBox="1">
            <a:spLocks noChangeArrowheads="1"/>
          </p:cNvSpPr>
          <p:nvPr/>
        </p:nvSpPr>
        <p:spPr bwMode="auto">
          <a:xfrm>
            <a:off x="4788024" y="4521825"/>
            <a:ext cx="323165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100" b="1" dirty="0">
                <a:solidFill>
                  <a:srgbClr val="FF0066"/>
                </a:solidFill>
                <a:ea typeface="微軟正黑體" pitchFamily="34" charset="-120"/>
              </a:rPr>
              <a:t>嗅覺</a:t>
            </a:r>
            <a:r>
              <a:rPr lang="zh-TW" altLang="en-US" sz="2100" b="1" dirty="0">
                <a:solidFill>
                  <a:srgbClr val="FF0066"/>
                </a:solidFill>
                <a:ea typeface="微軟正黑體" pitchFamily="34" charset="-120"/>
              </a:rPr>
              <a:t>摹寫</a:t>
            </a:r>
          </a:p>
        </p:txBody>
      </p:sp>
      <p:sp>
        <p:nvSpPr>
          <p:cNvPr id="7" name="Rectangle 91"/>
          <p:cNvSpPr>
            <a:spLocks noChangeArrowheads="1"/>
          </p:cNvSpPr>
          <p:nvPr/>
        </p:nvSpPr>
        <p:spPr bwMode="auto">
          <a:xfrm>
            <a:off x="1763688" y="1318896"/>
            <a:ext cx="646331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100" b="1" dirty="0">
                <a:solidFill>
                  <a:srgbClr val="0000FF"/>
                </a:solidFill>
                <a:ea typeface="微軟正黑體" pitchFamily="34" charset="-120"/>
              </a:rPr>
              <a:t>點出自己終於恍然大悟，可見作者是一位善於觀察與推敲的探險家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2855422" y="0"/>
            <a:ext cx="492443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zh-TW" sz="20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沸騰巨大</a:t>
            </a:r>
            <a:r>
              <a:rPr lang="zh-TW" altLang="zh-TW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聲響，具有沖垮山崖的氣勢，原來是從硫</a:t>
            </a:r>
            <a:r>
              <a:rPr lang="zh-TW" altLang="zh-TW" sz="20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穴發出</a:t>
            </a:r>
            <a:endParaRPr lang="zh-TW" altLang="en-US" sz="20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895987" y="404664"/>
            <a:ext cx="492443" cy="25202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zh-TW" sz="20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膽大心細、追</a:t>
            </a:r>
            <a:r>
              <a:rPr lang="zh-TW" altLang="zh-TW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根究柢</a:t>
            </a:r>
            <a:endParaRPr lang="zh-TW" altLang="en-US" sz="20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07504" y="2366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下山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88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分頁底圖-字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25"/>
            <a:ext cx="91440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40151" name="Group 87"/>
          <p:cNvGraphicFramePr>
            <a:graphicFrameLocks noGrp="1"/>
          </p:cNvGraphicFramePr>
          <p:nvPr>
            <p:ph idx="4294967295"/>
          </p:nvPr>
        </p:nvGraphicFramePr>
        <p:xfrm>
          <a:off x="468313" y="1052513"/>
          <a:ext cx="8280400" cy="4562476"/>
        </p:xfrm>
        <a:graphic>
          <a:graphicData uri="http://schemas.openxmlformats.org/drawingml/2006/table">
            <a:tbl>
              <a:tblPr/>
              <a:tblGrid>
                <a:gridCol w="860425"/>
                <a:gridCol w="2235200"/>
                <a:gridCol w="5184775"/>
              </a:tblGrid>
              <a:tr h="5791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字</a:t>
                      </a:r>
                    </a:p>
                  </a:txBody>
                  <a:tcPr marT="45723" marB="45723" vert="eaVert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義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例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630282">
                <a:tc row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具</a:t>
                      </a:r>
                    </a:p>
                  </a:txBody>
                  <a:tcPr marT="45723" marB="45723" vert="eaVert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才能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顧君濟勝有具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8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具備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楠之始生，已具全體</a:t>
                      </a: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7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詳細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〈</a:t>
                      </a: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桃花源記</a:t>
                      </a:r>
                      <a:r>
                        <a:rPr kumimoji="1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〉</a:t>
                      </a: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：「此人一一為具言所聞。」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587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通「俱」，全部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〈</a:t>
                      </a: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岳陽樓記</a:t>
                      </a:r>
                      <a:r>
                        <a:rPr kumimoji="1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〉</a:t>
                      </a: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：「政通人和，百廢具興。」</a:t>
                      </a: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44410" name="圖片 6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59249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 descr="分頁底圖-字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25"/>
            <a:ext cx="91440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41181" name="Group 93"/>
          <p:cNvGraphicFramePr>
            <a:graphicFrameLocks noGrp="1"/>
          </p:cNvGraphicFramePr>
          <p:nvPr>
            <p:ph idx="4294967295"/>
          </p:nvPr>
        </p:nvGraphicFramePr>
        <p:xfrm>
          <a:off x="755650" y="1052513"/>
          <a:ext cx="7777163" cy="3130552"/>
        </p:xfrm>
        <a:graphic>
          <a:graphicData uri="http://schemas.openxmlformats.org/drawingml/2006/table">
            <a:tbl>
              <a:tblPr/>
              <a:tblGrid>
                <a:gridCol w="1042988"/>
                <a:gridCol w="1577975"/>
                <a:gridCol w="5156200"/>
              </a:tblGrid>
              <a:tr h="6111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字</a:t>
                      </a:r>
                    </a:p>
                  </a:txBody>
                  <a:tcPr vert="eaVert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義</a:t>
                      </a:r>
                    </a:p>
                  </a:txBody>
                  <a:tcPr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例</a:t>
                      </a:r>
                    </a:p>
                  </a:txBody>
                  <a:tcPr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630238">
                <a:tc row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履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鞋子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削足適履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023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腳步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步履</a:t>
                      </a: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踩踏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如臨深淵，如履薄冰</a:t>
                      </a: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實行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履行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45434" name="圖片 6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682207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8200" y="5410200"/>
            <a:ext cx="7467600" cy="914400"/>
          </a:xfrm>
        </p:spPr>
        <p:txBody>
          <a:bodyPr/>
          <a:lstStyle/>
          <a:p>
            <a:r>
              <a:rPr lang="zh-TW" altLang="en-US" sz="3200" b="0" dirty="0">
                <a:solidFill>
                  <a:srgbClr val="000000"/>
                </a:solidFill>
                <a:effectLst/>
                <a:ea typeface="標楷體" pitchFamily="65" charset="-120"/>
              </a:rPr>
              <a:t>硫磺礦穴</a:t>
            </a:r>
          </a:p>
        </p:txBody>
      </p:sp>
      <p:pic>
        <p:nvPicPr>
          <p:cNvPr id="2050" name="Picture 2" descr="D:\圖書館20190128\36-共備大集合\104\北投硫穴\走讀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8640"/>
            <a:ext cx="6768752" cy="507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98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 descr="分頁底圖-字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25"/>
            <a:ext cx="91440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6466" name="Group 34"/>
          <p:cNvGraphicFramePr>
            <a:graphicFrameLocks noGrp="1"/>
          </p:cNvGraphicFramePr>
          <p:nvPr>
            <p:ph idx="4294967295"/>
          </p:nvPr>
        </p:nvGraphicFramePr>
        <p:xfrm>
          <a:off x="611188" y="1052513"/>
          <a:ext cx="8137525" cy="2881311"/>
        </p:xfrm>
        <a:graphic>
          <a:graphicData uri="http://schemas.openxmlformats.org/drawingml/2006/table">
            <a:tbl>
              <a:tblPr/>
              <a:tblGrid>
                <a:gridCol w="962025"/>
                <a:gridCol w="963612"/>
                <a:gridCol w="4359275"/>
                <a:gridCol w="1852613"/>
              </a:tblGrid>
              <a:tr h="6746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形</a:t>
                      </a:r>
                    </a:p>
                  </a:txBody>
                  <a:tcPr vert="eaVert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義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7365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潺</a:t>
                      </a:r>
                    </a:p>
                  </a:txBody>
                  <a:tcPr vert="eaVert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狀聲詞，形容水流聲</a:t>
                      </a: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潺潺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50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孱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虛弱</a:t>
                      </a: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孱弱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50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驏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不加鞍轡</a:t>
                      </a:r>
                      <a:endParaRPr kumimoji="1" lang="zh-TW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驏馬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46462" name="圖片 6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6463" name="Group 37"/>
          <p:cNvGrpSpPr>
            <a:grpSpLocks/>
          </p:cNvGrpSpPr>
          <p:nvPr/>
        </p:nvGrpSpPr>
        <p:grpSpPr bwMode="auto">
          <a:xfrm>
            <a:off x="1816100" y="1844675"/>
            <a:ext cx="523875" cy="865188"/>
            <a:chOff x="1008" y="3067"/>
            <a:chExt cx="330" cy="545"/>
          </a:xfrm>
        </p:grpSpPr>
        <p:pic>
          <p:nvPicPr>
            <p:cNvPr id="146470" name="Picture 63" descr="黑-二聲-小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" y="3113"/>
              <a:ext cx="182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6471" name="Text Box 39"/>
            <p:cNvSpPr txBox="1">
              <a:spLocks noChangeArrowheads="1"/>
            </p:cNvSpPr>
            <p:nvPr/>
          </p:nvSpPr>
          <p:spPr bwMode="auto">
            <a:xfrm>
              <a:off x="1008" y="3067"/>
              <a:ext cx="289" cy="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800" b="1">
                  <a:ea typeface="標楷體" pitchFamily="65" charset="-120"/>
                </a:rPr>
                <a:t>ㄔㄢ</a:t>
              </a:r>
            </a:p>
          </p:txBody>
        </p:sp>
      </p:grpSp>
      <p:grpSp>
        <p:nvGrpSpPr>
          <p:cNvPr id="146464" name="Group 40"/>
          <p:cNvGrpSpPr>
            <a:grpSpLocks/>
          </p:cNvGrpSpPr>
          <p:nvPr/>
        </p:nvGrpSpPr>
        <p:grpSpPr bwMode="auto">
          <a:xfrm>
            <a:off x="1816100" y="2565400"/>
            <a:ext cx="523875" cy="865188"/>
            <a:chOff x="1008" y="3067"/>
            <a:chExt cx="330" cy="545"/>
          </a:xfrm>
        </p:grpSpPr>
        <p:pic>
          <p:nvPicPr>
            <p:cNvPr id="146468" name="Picture 63" descr="黑-二聲-小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" y="3113"/>
              <a:ext cx="182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6469" name="Text Box 42"/>
            <p:cNvSpPr txBox="1">
              <a:spLocks noChangeArrowheads="1"/>
            </p:cNvSpPr>
            <p:nvPr/>
          </p:nvSpPr>
          <p:spPr bwMode="auto">
            <a:xfrm>
              <a:off x="1008" y="3067"/>
              <a:ext cx="289" cy="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800" b="1">
                  <a:ea typeface="標楷體" pitchFamily="65" charset="-120"/>
                </a:rPr>
                <a:t>ㄔㄢ</a:t>
              </a:r>
            </a:p>
          </p:txBody>
        </p:sp>
      </p:grpSp>
      <p:grpSp>
        <p:nvGrpSpPr>
          <p:cNvPr id="146465" name="Group 44"/>
          <p:cNvGrpSpPr>
            <a:grpSpLocks/>
          </p:cNvGrpSpPr>
          <p:nvPr/>
        </p:nvGrpSpPr>
        <p:grpSpPr bwMode="auto">
          <a:xfrm>
            <a:off x="1836738" y="3284538"/>
            <a:ext cx="574675" cy="865187"/>
            <a:chOff x="295" y="3158"/>
            <a:chExt cx="362" cy="545"/>
          </a:xfrm>
        </p:grpSpPr>
        <p:sp>
          <p:nvSpPr>
            <p:cNvPr id="2" name="Text Box 35"/>
            <p:cNvSpPr txBox="1">
              <a:spLocks noChangeArrowheads="1"/>
            </p:cNvSpPr>
            <p:nvPr/>
          </p:nvSpPr>
          <p:spPr bwMode="auto">
            <a:xfrm>
              <a:off x="295" y="3158"/>
              <a:ext cx="289" cy="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800" b="1">
                  <a:ea typeface="標楷體" pitchFamily="65" charset="-120"/>
                </a:rPr>
                <a:t>ㄓㄢ</a:t>
              </a:r>
            </a:p>
          </p:txBody>
        </p:sp>
        <p:pic>
          <p:nvPicPr>
            <p:cNvPr id="146467" name="Picture 62" descr="黑-四聲-小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" y="3249"/>
              <a:ext cx="182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5735888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 descr="分頁底圖-字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25"/>
            <a:ext cx="91440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43221" name="Group 85"/>
          <p:cNvGraphicFramePr>
            <a:graphicFrameLocks noGrp="1"/>
          </p:cNvGraphicFramePr>
          <p:nvPr>
            <p:ph idx="4294967295"/>
          </p:nvPr>
        </p:nvGraphicFramePr>
        <p:xfrm>
          <a:off x="252413" y="801688"/>
          <a:ext cx="8640762" cy="5337176"/>
        </p:xfrm>
        <a:graphic>
          <a:graphicData uri="http://schemas.openxmlformats.org/drawingml/2006/table">
            <a:tbl>
              <a:tblPr/>
              <a:tblGrid>
                <a:gridCol w="1022350"/>
                <a:gridCol w="704850"/>
                <a:gridCol w="3960812"/>
                <a:gridCol w="2952750"/>
              </a:tblGrid>
              <a:tr h="6794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形</a:t>
                      </a:r>
                    </a:p>
                  </a:txBody>
                  <a:tcPr vert="eaVert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義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8270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躡</a:t>
                      </a:r>
                    </a:p>
                  </a:txBody>
                  <a:tcPr vert="eaVert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ㄋ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一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ㄝ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踏、踩</a:t>
                      </a: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躡手躡腳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70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囁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ㄋ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一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ㄝ</a:t>
                      </a:r>
                      <a:endParaRPr kumimoji="1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有話想說又不敢說，吞吞吐吐的樣子</a:t>
                      </a: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囁嚅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62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攝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ㄕ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ㄜ</a:t>
                      </a:r>
                      <a:endParaRPr kumimoji="1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留取、收</a:t>
                      </a: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攝影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105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懾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ㄓ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ㄜ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威嚇</a:t>
                      </a: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懾服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62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恐懼</a:t>
                      </a: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震懾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47494" name="圖片 6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95" name="Picture 56" descr="黑-四聲-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1844675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96" name="Picture 58" descr="黑-四聲-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2995613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97" name="Picture 59" descr="黑-二聲-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5157788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98" name="Picture 86" descr="黑-四聲-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4076700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31924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 descr="分頁底圖-字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25"/>
            <a:ext cx="91440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8527" name="Group 47"/>
          <p:cNvGraphicFramePr>
            <a:graphicFrameLocks noGrp="1"/>
          </p:cNvGraphicFramePr>
          <p:nvPr>
            <p:ph idx="4294967295"/>
          </p:nvPr>
        </p:nvGraphicFramePr>
        <p:xfrm>
          <a:off x="755650" y="1017588"/>
          <a:ext cx="7704138" cy="4932363"/>
        </p:xfrm>
        <a:graphic>
          <a:graphicData uri="http://schemas.openxmlformats.org/drawingml/2006/table">
            <a:tbl>
              <a:tblPr/>
              <a:tblGrid>
                <a:gridCol w="860425"/>
                <a:gridCol w="860425"/>
                <a:gridCol w="3824288"/>
                <a:gridCol w="2159000"/>
              </a:tblGrid>
              <a:tr h="7651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形</a:t>
                      </a:r>
                    </a:p>
                  </a:txBody>
                  <a:tcPr vert="eaVert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義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833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萎</a:t>
                      </a:r>
                    </a:p>
                  </a:txBody>
                  <a:tcPr vert="eaVert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草木枯黃</a:t>
                      </a: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枯萎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50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逶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彎曲回旋的樣子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逶迤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18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委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任命、託付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委以官職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50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諉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推卸</a:t>
                      </a: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推諉塞責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18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痿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肌肉麻痺萎縮的病</a:t>
                      </a: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痿痺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48520" name="圖片 6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8521" name="Group 61"/>
          <p:cNvGrpSpPr>
            <a:grpSpLocks/>
          </p:cNvGrpSpPr>
          <p:nvPr/>
        </p:nvGrpSpPr>
        <p:grpSpPr bwMode="auto">
          <a:xfrm>
            <a:off x="7092950" y="5372100"/>
            <a:ext cx="431800" cy="433388"/>
            <a:chOff x="1655" y="3339"/>
            <a:chExt cx="272" cy="273"/>
          </a:xfrm>
        </p:grpSpPr>
        <p:sp>
          <p:nvSpPr>
            <p:cNvPr id="148530" name="Text Box 62"/>
            <p:cNvSpPr txBox="1">
              <a:spLocks noChangeArrowheads="1"/>
            </p:cNvSpPr>
            <p:nvPr/>
          </p:nvSpPr>
          <p:spPr bwMode="auto">
            <a:xfrm>
              <a:off x="1655" y="3339"/>
              <a:ext cx="231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solidFill>
                    <a:srgbClr val="0099FF"/>
                  </a:solidFill>
                  <a:ea typeface="標楷體" pitchFamily="65" charset="-120"/>
                </a:rPr>
                <a:t>ㄅㄧ</a:t>
              </a:r>
            </a:p>
          </p:txBody>
        </p:sp>
        <p:pic>
          <p:nvPicPr>
            <p:cNvPr id="148531" name="Picture 63" descr="四聲-小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" y="3430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8522" name="Picture 65" descr="黑-三聲-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717925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523" name="Text Box 48"/>
          <p:cNvSpPr txBox="1">
            <a:spLocks noChangeArrowheads="1"/>
          </p:cNvSpPr>
          <p:nvPr/>
        </p:nvSpPr>
        <p:spPr bwMode="auto">
          <a:xfrm>
            <a:off x="1835150" y="1916113"/>
            <a:ext cx="458788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b="1">
                <a:ea typeface="標楷體" pitchFamily="65" charset="-120"/>
              </a:rPr>
              <a:t>ㄨㄟ</a:t>
            </a:r>
          </a:p>
        </p:txBody>
      </p:sp>
      <p:sp>
        <p:nvSpPr>
          <p:cNvPr id="148524" name="Text Box 49"/>
          <p:cNvSpPr txBox="1">
            <a:spLocks noChangeArrowheads="1"/>
          </p:cNvSpPr>
          <p:nvPr/>
        </p:nvSpPr>
        <p:spPr bwMode="auto">
          <a:xfrm>
            <a:off x="1809750" y="2779713"/>
            <a:ext cx="458788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b="1">
                <a:ea typeface="標楷體" pitchFamily="65" charset="-120"/>
              </a:rPr>
              <a:t>ㄨㄟ</a:t>
            </a:r>
          </a:p>
        </p:txBody>
      </p:sp>
      <p:sp>
        <p:nvSpPr>
          <p:cNvPr id="148525" name="Text Box 50"/>
          <p:cNvSpPr txBox="1">
            <a:spLocks noChangeArrowheads="1"/>
          </p:cNvSpPr>
          <p:nvPr/>
        </p:nvSpPr>
        <p:spPr bwMode="auto">
          <a:xfrm>
            <a:off x="1809750" y="3573463"/>
            <a:ext cx="458788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b="1">
                <a:ea typeface="標楷體" pitchFamily="65" charset="-120"/>
              </a:rPr>
              <a:t>ㄨㄟ</a:t>
            </a:r>
          </a:p>
        </p:txBody>
      </p:sp>
      <p:pic>
        <p:nvPicPr>
          <p:cNvPr id="148526" name="Picture 64" descr="黑-三聲-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579938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54"/>
          <p:cNvSpPr txBox="1">
            <a:spLocks noChangeArrowheads="1"/>
          </p:cNvSpPr>
          <p:nvPr/>
        </p:nvSpPr>
        <p:spPr bwMode="auto">
          <a:xfrm>
            <a:off x="1809750" y="4435475"/>
            <a:ext cx="458788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b="1">
                <a:ea typeface="標楷體" pitchFamily="65" charset="-120"/>
              </a:rPr>
              <a:t>ㄨㄟ</a:t>
            </a:r>
          </a:p>
        </p:txBody>
      </p:sp>
      <p:pic>
        <p:nvPicPr>
          <p:cNvPr id="148528" name="Picture 64" descr="黑-三聲-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5445125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529" name="Text Box 56"/>
          <p:cNvSpPr txBox="1">
            <a:spLocks noChangeArrowheads="1"/>
          </p:cNvSpPr>
          <p:nvPr/>
        </p:nvSpPr>
        <p:spPr bwMode="auto">
          <a:xfrm>
            <a:off x="1835150" y="5300663"/>
            <a:ext cx="458788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b="1">
                <a:ea typeface="標楷體" pitchFamily="65" charset="-120"/>
              </a:rPr>
              <a:t>ㄨㄟ</a:t>
            </a:r>
          </a:p>
        </p:txBody>
      </p:sp>
    </p:spTree>
    <p:extLst>
      <p:ext uri="{BB962C8B-B14F-4D97-AF65-F5344CB8AC3E}">
        <p14:creationId xmlns:p14="http://schemas.microsoft.com/office/powerpoint/2010/main" val="243325985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 descr="分頁底圖-字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25"/>
            <a:ext cx="91440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9535" name="Group 31"/>
          <p:cNvGraphicFramePr>
            <a:graphicFrameLocks noGrp="1"/>
          </p:cNvGraphicFramePr>
          <p:nvPr>
            <p:ph idx="4294967295"/>
          </p:nvPr>
        </p:nvGraphicFramePr>
        <p:xfrm>
          <a:off x="755650" y="1017588"/>
          <a:ext cx="7632700" cy="4443534"/>
        </p:xfrm>
        <a:graphic>
          <a:graphicData uri="http://schemas.openxmlformats.org/drawingml/2006/table">
            <a:tbl>
              <a:tblPr/>
              <a:tblGrid>
                <a:gridCol w="860425"/>
                <a:gridCol w="860425"/>
                <a:gridCol w="3824288"/>
                <a:gridCol w="2087562"/>
              </a:tblGrid>
              <a:tr h="75549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形</a:t>
                      </a:r>
                    </a:p>
                  </a:txBody>
                  <a:tcPr marT="45710" marB="45710" vert="eaVert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音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義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例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822156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炙</a:t>
                      </a:r>
                    </a:p>
                  </a:txBody>
                  <a:tcPr marT="45710" marB="45710" vert="eaVert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ㄓ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燒烤、燒灼</a:t>
                      </a: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炙手可熱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74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薰陶或影響</a:t>
                      </a: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親炙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201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灸</a:t>
                      </a:r>
                    </a:p>
                  </a:txBody>
                  <a:tcPr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ㄐ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ㄧ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ㄡ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中醫治療法之一，以燃著的艾絨製品在患病部位或穴位灼烤，醫治病患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針灸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49532" name="圖片 6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33" name="Picture 53" descr="黑-四聲-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349500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34" name="Picture 54" descr="黑-三聲-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88" y="4365625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14724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 descr="分頁底圖-字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25"/>
            <a:ext cx="91440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46257" name="Group 49"/>
          <p:cNvGraphicFramePr>
            <a:graphicFrameLocks noGrp="1"/>
          </p:cNvGraphicFramePr>
          <p:nvPr>
            <p:ph idx="4294967295"/>
          </p:nvPr>
        </p:nvGraphicFramePr>
        <p:xfrm>
          <a:off x="611188" y="1052513"/>
          <a:ext cx="7848600" cy="3671888"/>
        </p:xfrm>
        <a:graphic>
          <a:graphicData uri="http://schemas.openxmlformats.org/drawingml/2006/table">
            <a:tbl>
              <a:tblPr/>
              <a:tblGrid>
                <a:gridCol w="928687"/>
                <a:gridCol w="928688"/>
                <a:gridCol w="3116262"/>
                <a:gridCol w="2874963"/>
              </a:tblGrid>
              <a:tr h="6873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形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義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746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岌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ㄐ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ㄧ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危險的樣子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岌岌可危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汲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ㄐ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ㄧ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自井中取水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汲水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笈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ㄐ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ㄧ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書箱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負笈遊學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級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ㄐ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ㄧ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等第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初級、晉級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50563" name="圖片 6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64" name="Picture 50" descr="黑-二聲-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916113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65" name="Picture 51" descr="黑-二聲-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708275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66" name="Picture 52" descr="黑-二聲-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427413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67" name="Picture 53" descr="黑-二聲-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148138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57941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 descr="分頁底圖-字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25"/>
            <a:ext cx="91440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47319" name="Group 87"/>
          <p:cNvGraphicFramePr>
            <a:graphicFrameLocks noGrp="1"/>
          </p:cNvGraphicFramePr>
          <p:nvPr>
            <p:ph idx="4294967295"/>
          </p:nvPr>
        </p:nvGraphicFramePr>
        <p:xfrm>
          <a:off x="250825" y="941388"/>
          <a:ext cx="8642350" cy="4357688"/>
        </p:xfrm>
        <a:graphic>
          <a:graphicData uri="http://schemas.openxmlformats.org/drawingml/2006/table">
            <a:tbl>
              <a:tblPr/>
              <a:tblGrid>
                <a:gridCol w="576263"/>
                <a:gridCol w="2159000"/>
                <a:gridCol w="5907087"/>
              </a:tblGrid>
              <a:tr h="5791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字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義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例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630284">
                <a:tc rowSpan="6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向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先前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〈</a:t>
                      </a:r>
                      <a:r>
                        <a:rPr kumimoji="1" lang="zh-TW" alt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桃花源記</a:t>
                      </a:r>
                      <a:r>
                        <a:rPr kumimoji="1" lang="en-US" altLang="zh-TW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〉</a:t>
                      </a:r>
                      <a:r>
                        <a:rPr kumimoji="1" lang="zh-TW" alt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：「便扶向路。」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8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對著、朝著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〈</a:t>
                      </a:r>
                      <a:r>
                        <a:rPr kumimoji="1" lang="zh-TW" alt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長干行</a:t>
                      </a:r>
                      <a:r>
                        <a:rPr kumimoji="1" lang="en-US" altLang="zh-TW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〉</a:t>
                      </a:r>
                      <a:r>
                        <a:rPr kumimoji="1" lang="zh-TW" alt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：「低頭向暗壁。」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9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崇尚、景仰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向聲背實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8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方位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暈頭轉向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9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接近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〈</a:t>
                      </a:r>
                      <a:r>
                        <a:rPr kumimoji="1" lang="zh-TW" alt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登樂遊原</a:t>
                      </a:r>
                      <a:r>
                        <a:rPr kumimoji="1" lang="en-US" altLang="zh-TW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〉</a:t>
                      </a:r>
                      <a:r>
                        <a:rPr kumimoji="1" lang="zh-TW" alt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：「向晚意不適。」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8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從來、一直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向來如此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51584" name="圖片 6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59590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 descr="分頁底圖-字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25"/>
            <a:ext cx="91440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48334" name="Group 7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84685309"/>
              </p:ext>
            </p:extLst>
          </p:nvPr>
        </p:nvGraphicFramePr>
        <p:xfrm>
          <a:off x="755650" y="1052513"/>
          <a:ext cx="7848600" cy="4283077"/>
        </p:xfrm>
        <a:graphic>
          <a:graphicData uri="http://schemas.openxmlformats.org/drawingml/2006/table">
            <a:tbl>
              <a:tblPr/>
              <a:tblGrid>
                <a:gridCol w="1109663"/>
                <a:gridCol w="1036637"/>
                <a:gridCol w="1886074"/>
                <a:gridCol w="3816226"/>
              </a:tblGrid>
              <a:tr h="788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形</a:t>
                      </a:r>
                    </a:p>
                  </a:txBody>
                  <a:tcPr vert="eaVert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義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9128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輟</a:t>
                      </a:r>
                    </a:p>
                  </a:txBody>
                  <a:tcPr vert="eaVert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ㄔ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ㄨ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ㄛ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停止</a:t>
                      </a: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輟學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20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啜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ㄔ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ㄨ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ㄛ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吃、喝</a:t>
                      </a: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啜飲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72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惙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ㄔ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ㄨ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ㄛ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憂愁</a:t>
                      </a: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危惙，惙怛</a:t>
                      </a:r>
                      <a:endParaRPr kumimoji="1" lang="zh-TW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20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綴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ㄓ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ㄨ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縫補</a:t>
                      </a: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補綴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52611" name="Picture 52" descr="黑-四聲-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205038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612" name="Picture 53" descr="黑-四聲-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068638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613" name="Picture 54" descr="黑-四聲-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933825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614" name="Picture 55" descr="黑-四聲-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868863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615" name="圖片 6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2616" name="Group 79"/>
          <p:cNvGrpSpPr>
            <a:grpSpLocks/>
          </p:cNvGrpSpPr>
          <p:nvPr/>
        </p:nvGrpSpPr>
        <p:grpSpPr bwMode="auto">
          <a:xfrm>
            <a:off x="6948488" y="3860800"/>
            <a:ext cx="431800" cy="504825"/>
            <a:chOff x="612" y="1026"/>
            <a:chExt cx="272" cy="318"/>
          </a:xfrm>
        </p:grpSpPr>
        <p:sp>
          <p:nvSpPr>
            <p:cNvPr id="152617" name="Text Box 80"/>
            <p:cNvSpPr txBox="1">
              <a:spLocks noChangeArrowheads="1"/>
            </p:cNvSpPr>
            <p:nvPr/>
          </p:nvSpPr>
          <p:spPr bwMode="auto">
            <a:xfrm>
              <a:off x="612" y="1026"/>
              <a:ext cx="231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solidFill>
                    <a:srgbClr val="0099FF"/>
                  </a:solidFill>
                  <a:latin typeface="Franklin Gothic Medium" pitchFamily="34" charset="0"/>
                  <a:ea typeface="標楷體" pitchFamily="65" charset="-120"/>
                </a:rPr>
                <a:t>ㄉ ㄚ </a:t>
              </a:r>
            </a:p>
          </p:txBody>
        </p:sp>
        <p:pic>
          <p:nvPicPr>
            <p:cNvPr id="152618" name="Picture 81" descr="二聲-小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1071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3945273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56" descr="下ICON-回主目錄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27" name="Picture 57" descr="下ICON-回課文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5734050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4628" name="Group 61"/>
          <p:cNvGrpSpPr>
            <a:grpSpLocks/>
          </p:cNvGrpSpPr>
          <p:nvPr/>
        </p:nvGrpSpPr>
        <p:grpSpPr bwMode="auto">
          <a:xfrm>
            <a:off x="107950" y="908050"/>
            <a:ext cx="9036050" cy="5400675"/>
            <a:chOff x="68" y="482"/>
            <a:chExt cx="5692" cy="3402"/>
          </a:xfrm>
        </p:grpSpPr>
        <p:sp>
          <p:nvSpPr>
            <p:cNvPr id="154629" name="AutoShape 38"/>
            <p:cNvSpPr>
              <a:spLocks/>
            </p:cNvSpPr>
            <p:nvPr/>
          </p:nvSpPr>
          <p:spPr bwMode="auto">
            <a:xfrm>
              <a:off x="793" y="3566"/>
              <a:ext cx="190" cy="188"/>
            </a:xfrm>
            <a:prstGeom prst="leftBrace">
              <a:avLst>
                <a:gd name="adj1" fmla="val 0"/>
                <a:gd name="adj2" fmla="val 50000"/>
              </a:avLst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2000" b="1">
                <a:ea typeface="標楷體" pitchFamily="65" charset="-120"/>
              </a:endParaRPr>
            </a:p>
          </p:txBody>
        </p:sp>
        <p:sp>
          <p:nvSpPr>
            <p:cNvPr id="154630" name="Text Box 39"/>
            <p:cNvSpPr txBox="1">
              <a:spLocks noChangeArrowheads="1"/>
            </p:cNvSpPr>
            <p:nvPr/>
          </p:nvSpPr>
          <p:spPr bwMode="auto">
            <a:xfrm>
              <a:off x="995" y="3474"/>
              <a:ext cx="3377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深林小憩。衣染硫氣，累日不散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始悟向之倒峽崩崖，轟耳不輟者，是硫穴沸聲</a:t>
              </a:r>
              <a:endParaRPr lang="zh-TW" altLang="en-US" sz="2000" b="1">
                <a:ea typeface="標楷體" pitchFamily="65" charset="-120"/>
              </a:endParaRPr>
            </a:p>
          </p:txBody>
        </p:sp>
        <p:sp>
          <p:nvSpPr>
            <p:cNvPr id="154631" name="Text Box 40"/>
            <p:cNvSpPr txBox="1">
              <a:spLocks noChangeArrowheads="1"/>
            </p:cNvSpPr>
            <p:nvPr/>
          </p:nvSpPr>
          <p:spPr bwMode="auto">
            <a:xfrm>
              <a:off x="474" y="3544"/>
              <a:ext cx="419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歸途</a:t>
              </a:r>
              <a:endParaRPr lang="zh-TW" altLang="en-US" sz="2000" b="1">
                <a:ea typeface="標楷體" pitchFamily="65" charset="-120"/>
              </a:endParaRPr>
            </a:p>
          </p:txBody>
        </p:sp>
        <p:sp>
          <p:nvSpPr>
            <p:cNvPr id="154632" name="Text Box 7"/>
            <p:cNvSpPr txBox="1">
              <a:spLocks noChangeArrowheads="1"/>
            </p:cNvSpPr>
            <p:nvPr/>
          </p:nvSpPr>
          <p:spPr bwMode="auto">
            <a:xfrm>
              <a:off x="68" y="1054"/>
              <a:ext cx="210" cy="2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zh-TW" altLang="en-US" sz="2000" b="1">
                  <a:latin typeface="Times New Roman" pitchFamily="18" charset="0"/>
                  <a:ea typeface="標楷體" pitchFamily="65" charset="-120"/>
                </a:rPr>
                <a:t>裨海紀遊選││北</a:t>
              </a:r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投硫穴記</a:t>
              </a:r>
              <a:endParaRPr lang="zh-TW" altLang="en-US" sz="2000" b="1">
                <a:ea typeface="標楷體" pitchFamily="65" charset="-120"/>
              </a:endParaRPr>
            </a:p>
          </p:txBody>
        </p:sp>
        <p:sp>
          <p:nvSpPr>
            <p:cNvPr id="154633" name="Text Box 9"/>
            <p:cNvSpPr txBox="1">
              <a:spLocks noChangeArrowheads="1"/>
            </p:cNvSpPr>
            <p:nvPr/>
          </p:nvSpPr>
          <p:spPr bwMode="auto">
            <a:xfrm>
              <a:off x="431" y="563"/>
              <a:ext cx="462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行前</a:t>
              </a:r>
              <a:endParaRPr lang="zh-TW" altLang="en-US" sz="2000" b="1">
                <a:ea typeface="標楷體" pitchFamily="65" charset="-120"/>
              </a:endParaRPr>
            </a:p>
          </p:txBody>
        </p:sp>
        <p:sp>
          <p:nvSpPr>
            <p:cNvPr id="154634" name="AutoShape 10"/>
            <p:cNvSpPr>
              <a:spLocks/>
            </p:cNvSpPr>
            <p:nvPr/>
          </p:nvSpPr>
          <p:spPr bwMode="auto">
            <a:xfrm>
              <a:off x="793" y="556"/>
              <a:ext cx="154" cy="243"/>
            </a:xfrm>
            <a:prstGeom prst="leftBrace">
              <a:avLst>
                <a:gd name="adj1" fmla="val 0"/>
                <a:gd name="adj2" fmla="val 50000"/>
              </a:avLst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2000" b="1">
                <a:ea typeface="標楷體" pitchFamily="65" charset="-120"/>
              </a:endParaRPr>
            </a:p>
          </p:txBody>
        </p:sp>
        <p:sp>
          <p:nvSpPr>
            <p:cNvPr id="154635" name="Text Box 11"/>
            <p:cNvSpPr txBox="1">
              <a:spLocks noChangeArrowheads="1"/>
            </p:cNvSpPr>
            <p:nvPr/>
          </p:nvSpPr>
          <p:spPr bwMode="auto">
            <a:xfrm>
              <a:off x="930" y="482"/>
              <a:ext cx="1678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余問：硫土所產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番人答：茅廬後山麓間</a:t>
              </a:r>
              <a:endParaRPr lang="zh-TW" altLang="en-US" sz="2000" b="1">
                <a:ea typeface="標楷體" pitchFamily="65" charset="-120"/>
              </a:endParaRPr>
            </a:p>
          </p:txBody>
        </p:sp>
        <p:sp>
          <p:nvSpPr>
            <p:cNvPr id="154636" name="AutoShape 12"/>
            <p:cNvSpPr>
              <a:spLocks/>
            </p:cNvSpPr>
            <p:nvPr/>
          </p:nvSpPr>
          <p:spPr bwMode="auto">
            <a:xfrm>
              <a:off x="2562" y="580"/>
              <a:ext cx="65" cy="206"/>
            </a:xfrm>
            <a:prstGeom prst="rightBracket">
              <a:avLst>
                <a:gd name="adj" fmla="val 0"/>
              </a:avLst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2000" b="1">
                <a:ea typeface="標楷體" pitchFamily="65" charset="-120"/>
              </a:endParaRPr>
            </a:p>
          </p:txBody>
        </p:sp>
        <p:sp>
          <p:nvSpPr>
            <p:cNvPr id="154637" name="AutoShape 13"/>
            <p:cNvSpPr>
              <a:spLocks/>
            </p:cNvSpPr>
            <p:nvPr/>
          </p:nvSpPr>
          <p:spPr bwMode="auto">
            <a:xfrm>
              <a:off x="2629" y="579"/>
              <a:ext cx="131" cy="208"/>
            </a:xfrm>
            <a:prstGeom prst="leftBrace">
              <a:avLst>
                <a:gd name="adj1" fmla="val 0"/>
                <a:gd name="adj2" fmla="val 50000"/>
              </a:avLst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2000" b="1">
                <a:ea typeface="標楷體" pitchFamily="65" charset="-120"/>
              </a:endParaRPr>
            </a:p>
          </p:txBody>
        </p:sp>
        <p:sp>
          <p:nvSpPr>
            <p:cNvPr id="154638" name="Text Box 14"/>
            <p:cNvSpPr txBox="1">
              <a:spLocks noChangeArrowheads="1"/>
            </p:cNvSpPr>
            <p:nvPr/>
          </p:nvSpPr>
          <p:spPr bwMode="auto">
            <a:xfrm>
              <a:off x="2763" y="482"/>
              <a:ext cx="2884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人物：作者、顧君、操楫二番兒、導人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交通工具：莽葛（至內北社）</a:t>
              </a:r>
              <a:endParaRPr lang="zh-TW" altLang="en-US" sz="2000" b="1">
                <a:ea typeface="標楷體" pitchFamily="65" charset="-120"/>
              </a:endParaRPr>
            </a:p>
          </p:txBody>
        </p:sp>
        <p:sp>
          <p:nvSpPr>
            <p:cNvPr id="154639" name="Text Box 15"/>
            <p:cNvSpPr txBox="1">
              <a:spLocks noChangeArrowheads="1"/>
            </p:cNvSpPr>
            <p:nvPr/>
          </p:nvSpPr>
          <p:spPr bwMode="auto">
            <a:xfrm>
              <a:off x="431" y="1273"/>
              <a:ext cx="320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沿途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景觀</a:t>
              </a:r>
              <a:endParaRPr lang="zh-TW" altLang="en-US" sz="2000" b="1">
                <a:ea typeface="標楷體" pitchFamily="65" charset="-120"/>
              </a:endParaRPr>
            </a:p>
          </p:txBody>
        </p:sp>
        <p:sp>
          <p:nvSpPr>
            <p:cNvPr id="154640" name="Text Box 19"/>
            <p:cNvSpPr txBox="1">
              <a:spLocks noChangeArrowheads="1"/>
            </p:cNvSpPr>
            <p:nvPr/>
          </p:nvSpPr>
          <p:spPr bwMode="auto">
            <a:xfrm>
              <a:off x="476" y="2614"/>
              <a:ext cx="408" cy="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硫穴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景觀</a:t>
              </a:r>
              <a:endParaRPr lang="zh-TW" altLang="en-US" sz="2000" b="1">
                <a:ea typeface="標楷體" pitchFamily="65" charset="-120"/>
              </a:endParaRPr>
            </a:p>
          </p:txBody>
        </p:sp>
        <p:sp>
          <p:nvSpPr>
            <p:cNvPr id="154641" name="AutoShape 33"/>
            <p:cNvSpPr>
              <a:spLocks/>
            </p:cNvSpPr>
            <p:nvPr/>
          </p:nvSpPr>
          <p:spPr bwMode="auto">
            <a:xfrm>
              <a:off x="1841" y="2750"/>
              <a:ext cx="132" cy="208"/>
            </a:xfrm>
            <a:prstGeom prst="leftBrace">
              <a:avLst>
                <a:gd name="adj1" fmla="val 0"/>
                <a:gd name="adj2" fmla="val 50000"/>
              </a:avLst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2000" b="1">
                <a:ea typeface="標楷體" pitchFamily="65" charset="-120"/>
              </a:endParaRPr>
            </a:p>
          </p:txBody>
        </p:sp>
        <p:sp>
          <p:nvSpPr>
            <p:cNvPr id="154642" name="AutoShape 20"/>
            <p:cNvSpPr>
              <a:spLocks/>
            </p:cNvSpPr>
            <p:nvPr/>
          </p:nvSpPr>
          <p:spPr bwMode="auto">
            <a:xfrm>
              <a:off x="793" y="2523"/>
              <a:ext cx="133" cy="638"/>
            </a:xfrm>
            <a:prstGeom prst="leftBrace">
              <a:avLst>
                <a:gd name="adj1" fmla="val 0"/>
                <a:gd name="adj2" fmla="val 50000"/>
              </a:avLst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2000" b="1">
                <a:ea typeface="標楷體" pitchFamily="65" charset="-120"/>
              </a:endParaRPr>
            </a:p>
          </p:txBody>
        </p:sp>
        <p:sp>
          <p:nvSpPr>
            <p:cNvPr id="154643" name="Text Box 22"/>
            <p:cNvSpPr txBox="1">
              <a:spLocks noChangeArrowheads="1"/>
            </p:cNvSpPr>
            <p:nvPr/>
          </p:nvSpPr>
          <p:spPr bwMode="auto">
            <a:xfrm>
              <a:off x="930" y="2387"/>
              <a:ext cx="36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小巔</a:t>
              </a:r>
              <a:endParaRPr lang="zh-TW" altLang="en-US" sz="2000" b="1">
                <a:ea typeface="標楷體" pitchFamily="65" charset="-120"/>
              </a:endParaRPr>
            </a:p>
          </p:txBody>
        </p:sp>
        <p:sp>
          <p:nvSpPr>
            <p:cNvPr id="154644" name="Text Box 26"/>
            <p:cNvSpPr txBox="1">
              <a:spLocks noChangeArrowheads="1"/>
            </p:cNvSpPr>
            <p:nvPr/>
          </p:nvSpPr>
          <p:spPr bwMode="auto">
            <a:xfrm>
              <a:off x="1429" y="2294"/>
              <a:ext cx="4331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林木忽斷；履底漸熱；草木萎黃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望前山半麓，白氣縷縷，如山雲乍吐。導人指曰：是硫穴也</a:t>
              </a:r>
            </a:p>
          </p:txBody>
        </p:sp>
        <p:sp>
          <p:nvSpPr>
            <p:cNvPr id="154645" name="Text Box 28"/>
            <p:cNvSpPr txBox="1">
              <a:spLocks noChangeArrowheads="1"/>
            </p:cNvSpPr>
            <p:nvPr/>
          </p:nvSpPr>
          <p:spPr bwMode="auto">
            <a:xfrm>
              <a:off x="930" y="3067"/>
              <a:ext cx="36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硫穴</a:t>
              </a:r>
              <a:endParaRPr lang="zh-TW" altLang="en-US" sz="2000" b="1">
                <a:ea typeface="標楷體" pitchFamily="65" charset="-120"/>
              </a:endParaRPr>
            </a:p>
          </p:txBody>
        </p:sp>
        <p:grpSp>
          <p:nvGrpSpPr>
            <p:cNvPr id="154646" name="Group 29"/>
            <p:cNvGrpSpPr>
              <a:grpSpLocks/>
            </p:cNvGrpSpPr>
            <p:nvPr/>
          </p:nvGrpSpPr>
          <p:grpSpPr bwMode="auto">
            <a:xfrm>
              <a:off x="1292" y="2840"/>
              <a:ext cx="155" cy="499"/>
              <a:chOff x="3727" y="13811"/>
              <a:chExt cx="283" cy="1134"/>
            </a:xfrm>
          </p:grpSpPr>
          <p:sp>
            <p:nvSpPr>
              <p:cNvPr id="154669" name="AutoShape 30"/>
              <p:cNvSpPr>
                <a:spLocks/>
              </p:cNvSpPr>
              <p:nvPr/>
            </p:nvSpPr>
            <p:spPr bwMode="auto">
              <a:xfrm>
                <a:off x="3727" y="13811"/>
                <a:ext cx="275" cy="1134"/>
              </a:xfrm>
              <a:prstGeom prst="leftBrace">
                <a:avLst>
                  <a:gd name="adj1" fmla="val 0"/>
                  <a:gd name="adj2" fmla="val 54569"/>
                </a:avLst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TW" altLang="en-US" sz="2000" b="1">
                  <a:ea typeface="標楷體" pitchFamily="65" charset="-120"/>
                </a:endParaRPr>
              </a:p>
            </p:txBody>
          </p:sp>
          <p:sp>
            <p:nvSpPr>
              <p:cNvPr id="154670" name="Line 31"/>
              <p:cNvSpPr>
                <a:spLocks noChangeShapeType="1"/>
              </p:cNvSpPr>
              <p:nvPr/>
            </p:nvSpPr>
            <p:spPr bwMode="auto">
              <a:xfrm>
                <a:off x="3852" y="14430"/>
                <a:ext cx="15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zh-TW" altLang="en-US"/>
              </a:p>
            </p:txBody>
          </p:sp>
        </p:grpSp>
        <p:sp>
          <p:nvSpPr>
            <p:cNvPr id="154647" name="Text Box 32"/>
            <p:cNvSpPr txBox="1">
              <a:spLocks noChangeArrowheads="1"/>
            </p:cNvSpPr>
            <p:nvPr/>
          </p:nvSpPr>
          <p:spPr bwMode="auto">
            <a:xfrm>
              <a:off x="1474" y="2750"/>
              <a:ext cx="38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周遭</a:t>
              </a:r>
              <a:endParaRPr lang="zh-TW" altLang="en-US" sz="2000" b="1">
                <a:ea typeface="標楷體" pitchFamily="65" charset="-120"/>
              </a:endParaRPr>
            </a:p>
          </p:txBody>
        </p:sp>
        <p:sp>
          <p:nvSpPr>
            <p:cNvPr id="154648" name="Text Box 34"/>
            <p:cNvSpPr txBox="1">
              <a:spLocks noChangeArrowheads="1"/>
            </p:cNvSpPr>
            <p:nvPr/>
          </p:nvSpPr>
          <p:spPr bwMode="auto">
            <a:xfrm>
              <a:off x="1981" y="2659"/>
              <a:ext cx="3031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草木不生，地熱如炙，巨石剝蝕如粉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白氣五十餘道，皆從地底騰激而出</a:t>
              </a:r>
              <a:endParaRPr lang="zh-TW" altLang="en-US" sz="2000" b="1">
                <a:ea typeface="標楷體" pitchFamily="65" charset="-120"/>
              </a:endParaRPr>
            </a:p>
          </p:txBody>
        </p:sp>
        <p:sp>
          <p:nvSpPr>
            <p:cNvPr id="154649" name="Text Box 35"/>
            <p:cNvSpPr txBox="1">
              <a:spLocks noChangeArrowheads="1"/>
            </p:cNvSpPr>
            <p:nvPr/>
          </p:nvSpPr>
          <p:spPr bwMode="auto">
            <a:xfrm>
              <a:off x="1475" y="3005"/>
              <a:ext cx="3814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穴旁－聞怒雷震蕩地底；地復岌岌欲動，令人心悸</a:t>
              </a:r>
              <a:endParaRPr lang="zh-TW" altLang="en-US" sz="2000" b="1">
                <a:ea typeface="標楷體" pitchFamily="65" charset="-120"/>
              </a:endParaRPr>
            </a:p>
          </p:txBody>
        </p:sp>
        <p:sp>
          <p:nvSpPr>
            <p:cNvPr id="154650" name="Text Box 36"/>
            <p:cNvSpPr txBox="1">
              <a:spLocks noChangeArrowheads="1"/>
            </p:cNvSpPr>
            <p:nvPr/>
          </p:nvSpPr>
          <p:spPr bwMode="auto">
            <a:xfrm>
              <a:off x="1475" y="3234"/>
              <a:ext cx="3355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俯瞰－穴中毒焰撲人，目不能視，觸腦欲裂</a:t>
              </a:r>
              <a:endParaRPr lang="zh-TW" altLang="en-US" sz="2000" b="1">
                <a:ea typeface="標楷體" pitchFamily="65" charset="-120"/>
              </a:endParaRPr>
            </a:p>
          </p:txBody>
        </p:sp>
        <p:sp>
          <p:nvSpPr>
            <p:cNvPr id="154651" name="AutoShape 8"/>
            <p:cNvSpPr>
              <a:spLocks/>
            </p:cNvSpPr>
            <p:nvPr/>
          </p:nvSpPr>
          <p:spPr bwMode="auto">
            <a:xfrm>
              <a:off x="249" y="710"/>
              <a:ext cx="188" cy="2947"/>
            </a:xfrm>
            <a:prstGeom prst="leftBrace">
              <a:avLst>
                <a:gd name="adj1" fmla="val 0"/>
                <a:gd name="adj2" fmla="val 50000"/>
              </a:avLst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2000" b="1">
                <a:ea typeface="標楷體" pitchFamily="65" charset="-120"/>
              </a:endParaRPr>
            </a:p>
          </p:txBody>
        </p:sp>
        <p:sp>
          <p:nvSpPr>
            <p:cNvPr id="154652" name="Line 41"/>
            <p:cNvSpPr>
              <a:spLocks noChangeShapeType="1"/>
            </p:cNvSpPr>
            <p:nvPr/>
          </p:nvSpPr>
          <p:spPr bwMode="auto">
            <a:xfrm>
              <a:off x="349" y="1506"/>
              <a:ext cx="9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154653" name="Line 42"/>
            <p:cNvSpPr>
              <a:spLocks noChangeShapeType="1"/>
            </p:cNvSpPr>
            <p:nvPr/>
          </p:nvSpPr>
          <p:spPr bwMode="auto">
            <a:xfrm>
              <a:off x="353" y="2840"/>
              <a:ext cx="9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  <p:grpSp>
          <p:nvGrpSpPr>
            <p:cNvPr id="154654" name="Group 16"/>
            <p:cNvGrpSpPr>
              <a:grpSpLocks/>
            </p:cNvGrpSpPr>
            <p:nvPr/>
          </p:nvGrpSpPr>
          <p:grpSpPr bwMode="auto">
            <a:xfrm>
              <a:off x="748" y="1069"/>
              <a:ext cx="145" cy="955"/>
              <a:chOff x="2816" y="9905"/>
              <a:chExt cx="283" cy="1871"/>
            </a:xfrm>
          </p:grpSpPr>
          <p:sp>
            <p:nvSpPr>
              <p:cNvPr id="154667" name="AutoShape 17"/>
              <p:cNvSpPr>
                <a:spLocks/>
              </p:cNvSpPr>
              <p:nvPr/>
            </p:nvSpPr>
            <p:spPr bwMode="auto">
              <a:xfrm>
                <a:off x="2816" y="9905"/>
                <a:ext cx="275" cy="1871"/>
              </a:xfrm>
              <a:prstGeom prst="leftBrace">
                <a:avLst>
                  <a:gd name="adj1" fmla="val 0"/>
                  <a:gd name="adj2" fmla="val 50000"/>
                </a:avLst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TW" altLang="en-US" sz="2000" b="1">
                  <a:ea typeface="標楷體" pitchFamily="65" charset="-120"/>
                </a:endParaRPr>
              </a:p>
            </p:txBody>
          </p:sp>
          <p:sp>
            <p:nvSpPr>
              <p:cNvPr id="154668" name="Line 18"/>
              <p:cNvSpPr>
                <a:spLocks noChangeShapeType="1"/>
              </p:cNvSpPr>
              <p:nvPr/>
            </p:nvSpPr>
            <p:spPr bwMode="auto">
              <a:xfrm>
                <a:off x="2941" y="10840"/>
                <a:ext cx="15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zh-TW" altLang="en-US"/>
              </a:p>
            </p:txBody>
          </p:sp>
        </p:grpSp>
        <p:sp>
          <p:nvSpPr>
            <p:cNvPr id="154655" name="Text Box 44"/>
            <p:cNvSpPr txBox="1">
              <a:spLocks noChangeArrowheads="1"/>
            </p:cNvSpPr>
            <p:nvPr/>
          </p:nvSpPr>
          <p:spPr bwMode="auto">
            <a:xfrm>
              <a:off x="884" y="975"/>
              <a:ext cx="90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茅棘小徑－</a:t>
              </a:r>
              <a:endParaRPr lang="zh-TW" altLang="en-US" sz="2000" b="1">
                <a:ea typeface="標楷體" pitchFamily="65" charset="-120"/>
              </a:endParaRPr>
            </a:p>
          </p:txBody>
        </p:sp>
        <p:sp>
          <p:nvSpPr>
            <p:cNvPr id="154656" name="Text Box 45"/>
            <p:cNvSpPr txBox="1">
              <a:spLocks noChangeArrowheads="1"/>
            </p:cNvSpPr>
            <p:nvPr/>
          </p:nvSpPr>
          <p:spPr bwMode="auto">
            <a:xfrm>
              <a:off x="1655" y="871"/>
              <a:ext cx="372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茅高丈餘，兩手排之，側體而入；暑氣蒸鬱；小徑逶迤僅容蛇伏</a:t>
              </a:r>
              <a:endParaRPr lang="zh-TW" altLang="en-US" sz="2000" b="1">
                <a:ea typeface="標楷體" pitchFamily="65" charset="-120"/>
              </a:endParaRPr>
            </a:p>
          </p:txBody>
        </p:sp>
        <p:sp>
          <p:nvSpPr>
            <p:cNvPr id="154657" name="Text Box 46"/>
            <p:cNvSpPr txBox="1">
              <a:spLocks noChangeArrowheads="1"/>
            </p:cNvSpPr>
            <p:nvPr/>
          </p:nvSpPr>
          <p:spPr bwMode="auto">
            <a:xfrm>
              <a:off x="884" y="1435"/>
              <a:ext cx="726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蓊翳深林</a:t>
              </a:r>
              <a:endParaRPr lang="zh-TW" altLang="en-US" sz="2000" b="1">
                <a:ea typeface="標楷體" pitchFamily="65" charset="-120"/>
              </a:endParaRPr>
            </a:p>
          </p:txBody>
        </p:sp>
        <p:grpSp>
          <p:nvGrpSpPr>
            <p:cNvPr id="154658" name="Group 47"/>
            <p:cNvGrpSpPr>
              <a:grpSpLocks/>
            </p:cNvGrpSpPr>
            <p:nvPr/>
          </p:nvGrpSpPr>
          <p:grpSpPr bwMode="auto">
            <a:xfrm>
              <a:off x="1519" y="1344"/>
              <a:ext cx="110" cy="388"/>
              <a:chOff x="4091" y="10391"/>
              <a:chExt cx="180" cy="720"/>
            </a:xfrm>
          </p:grpSpPr>
          <p:sp>
            <p:nvSpPr>
              <p:cNvPr id="154665" name="AutoShape 48"/>
              <p:cNvSpPr>
                <a:spLocks/>
              </p:cNvSpPr>
              <p:nvPr/>
            </p:nvSpPr>
            <p:spPr bwMode="auto">
              <a:xfrm>
                <a:off x="4091" y="10391"/>
                <a:ext cx="180" cy="720"/>
              </a:xfrm>
              <a:prstGeom prst="leftBrace">
                <a:avLst>
                  <a:gd name="adj1" fmla="val 0"/>
                  <a:gd name="adj2" fmla="val 55597"/>
                </a:avLst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TW" altLang="en-US" sz="2000" b="1">
                  <a:ea typeface="標楷體" pitchFamily="65" charset="-120"/>
                </a:endParaRPr>
              </a:p>
            </p:txBody>
          </p:sp>
          <p:sp>
            <p:nvSpPr>
              <p:cNvPr id="154666" name="Line 49"/>
              <p:cNvSpPr>
                <a:spLocks noChangeShapeType="1"/>
              </p:cNvSpPr>
              <p:nvPr/>
            </p:nvSpPr>
            <p:spPr bwMode="auto">
              <a:xfrm>
                <a:off x="4171" y="10793"/>
                <a:ext cx="10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zh-TW" altLang="en-US"/>
              </a:p>
            </p:txBody>
          </p:sp>
        </p:grpSp>
        <p:sp>
          <p:nvSpPr>
            <p:cNvPr id="154659" name="Text Box 50"/>
            <p:cNvSpPr txBox="1">
              <a:spLocks noChangeArrowheads="1"/>
            </p:cNvSpPr>
            <p:nvPr/>
          </p:nvSpPr>
          <p:spPr bwMode="auto">
            <a:xfrm>
              <a:off x="1655" y="1253"/>
              <a:ext cx="4014" cy="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老藤纏結林木上，若虬龍環繞。巨木兩葉始櫱，已大十圍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禽聲萬態，耳所創聞，目不得視其狀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涼風襲肌，幾忘炎暑</a:t>
              </a:r>
              <a:endParaRPr lang="zh-TW" altLang="en-US" sz="2000" b="1">
                <a:ea typeface="標楷體" pitchFamily="65" charset="-120"/>
              </a:endParaRPr>
            </a:p>
          </p:txBody>
        </p:sp>
        <p:sp>
          <p:nvSpPr>
            <p:cNvPr id="154660" name="Text Box 54"/>
            <p:cNvSpPr txBox="1">
              <a:spLocks noChangeArrowheads="1"/>
            </p:cNvSpPr>
            <p:nvPr/>
          </p:nvSpPr>
          <p:spPr bwMode="auto">
            <a:xfrm>
              <a:off x="908" y="1904"/>
              <a:ext cx="657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溫泉大溪</a:t>
              </a:r>
              <a:endParaRPr lang="zh-TW" altLang="en-US" sz="2000" b="1">
                <a:ea typeface="標楷體" pitchFamily="65" charset="-120"/>
              </a:endParaRPr>
            </a:p>
          </p:txBody>
        </p:sp>
        <p:sp>
          <p:nvSpPr>
            <p:cNvPr id="154661" name="AutoShape 55"/>
            <p:cNvSpPr>
              <a:spLocks/>
            </p:cNvSpPr>
            <p:nvPr/>
          </p:nvSpPr>
          <p:spPr bwMode="auto">
            <a:xfrm>
              <a:off x="1574" y="1904"/>
              <a:ext cx="172" cy="244"/>
            </a:xfrm>
            <a:prstGeom prst="leftBrace">
              <a:avLst>
                <a:gd name="adj1" fmla="val 0"/>
                <a:gd name="adj2" fmla="val 50000"/>
              </a:avLst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2000" b="1">
                <a:ea typeface="標楷體" pitchFamily="65" charset="-120"/>
              </a:endParaRPr>
            </a:p>
          </p:txBody>
        </p:sp>
        <p:sp>
          <p:nvSpPr>
            <p:cNvPr id="154662" name="Text Box 56"/>
            <p:cNvSpPr txBox="1">
              <a:spLocks noChangeArrowheads="1"/>
            </p:cNvSpPr>
            <p:nvPr/>
          </p:nvSpPr>
          <p:spPr bwMode="auto">
            <a:xfrm>
              <a:off x="1791" y="1813"/>
              <a:ext cx="2259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廣四五丈，溪水與石皆作藍靛色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余以一指試之，猶熱甚</a:t>
              </a:r>
              <a:endParaRPr lang="zh-TW" altLang="en-US" sz="2000" b="1">
                <a:ea typeface="標楷體" pitchFamily="65" charset="-120"/>
              </a:endParaRPr>
            </a:p>
          </p:txBody>
        </p:sp>
        <p:sp>
          <p:nvSpPr>
            <p:cNvPr id="154663" name="Text Box 57"/>
            <p:cNvSpPr txBox="1">
              <a:spLocks noChangeArrowheads="1"/>
            </p:cNvSpPr>
            <p:nvPr/>
          </p:nvSpPr>
          <p:spPr bwMode="auto">
            <a:xfrm>
              <a:off x="4033" y="1813"/>
              <a:ext cx="152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－源出硫穴之沸泉</a:t>
              </a:r>
              <a:endParaRPr lang="zh-TW" altLang="en-US" sz="2000" b="1">
                <a:ea typeface="標楷體" pitchFamily="65" charset="-120"/>
              </a:endParaRPr>
            </a:p>
          </p:txBody>
        </p:sp>
        <p:sp>
          <p:nvSpPr>
            <p:cNvPr id="154664" name="AutoShape 55"/>
            <p:cNvSpPr>
              <a:spLocks/>
            </p:cNvSpPr>
            <p:nvPr/>
          </p:nvSpPr>
          <p:spPr bwMode="auto">
            <a:xfrm>
              <a:off x="1257" y="2370"/>
              <a:ext cx="172" cy="244"/>
            </a:xfrm>
            <a:prstGeom prst="leftBrace">
              <a:avLst>
                <a:gd name="adj1" fmla="val 0"/>
                <a:gd name="adj2" fmla="val 50000"/>
              </a:avLst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2000" b="1">
                <a:ea typeface="標楷體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92281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分頁底圖-語譯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9" name="Rectangle 3"/>
          <p:cNvSpPr>
            <a:spLocks/>
          </p:cNvSpPr>
          <p:nvPr/>
        </p:nvSpPr>
        <p:spPr bwMode="auto">
          <a:xfrm>
            <a:off x="179388" y="846138"/>
            <a:ext cx="8964612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zh-TW" altLang="en-US">
                <a:ea typeface="標楷體" pitchFamily="65" charset="-120"/>
              </a:rPr>
              <a:t>我問原住民硫土的產地，原住民指著茅屋後面的山腳下。第二天我拉著友人顧敷公先生一同前往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zh-TW" altLang="en-US">
                <a:ea typeface="標楷體" pitchFamily="65" charset="-120"/>
              </a:rPr>
              <a:t>，坐上了獨木舟，命令兩位原住民少年划船。順著磺港溪進入，溪流的盡頭是內北投社，我們叫來部落裡的人當嚮導。</a:t>
            </a:r>
          </a:p>
        </p:txBody>
      </p:sp>
      <p:sp>
        <p:nvSpPr>
          <p:cNvPr id="111620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第一段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111621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分頁底圖-語譯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3" name="Rectangle 3"/>
          <p:cNvSpPr>
            <a:spLocks/>
          </p:cNvSpPr>
          <p:nvPr/>
        </p:nvSpPr>
        <p:spPr bwMode="auto">
          <a:xfrm>
            <a:off x="107950" y="846138"/>
            <a:ext cx="8964613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zh-TW" altLang="en-US">
                <a:ea typeface="標楷體" pitchFamily="65" charset="-120"/>
              </a:rPr>
              <a:t>轉向東走了半里路，進入刺人的茅草中，強韌的茅草高一丈多，必須用兩手撥開，側著身體進去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zh-TW" altLang="en-US">
                <a:ea typeface="標楷體" pitchFamily="65" charset="-120"/>
              </a:rPr>
              <a:t>，烈日逼照在茅草上，暑氣蒸騰，覺得非常悶熱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zh-TW" altLang="en-US">
                <a:ea typeface="標楷體" pitchFamily="65" charset="-120"/>
              </a:rPr>
              <a:t>。茅草叢下有一條小路，曲折綿延僅容蛇行。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en-US" altLang="zh-TW">
              <a:ea typeface="標楷體" pitchFamily="65" charset="-120"/>
            </a:endParaRPr>
          </a:p>
        </p:txBody>
      </p:sp>
      <p:sp>
        <p:nvSpPr>
          <p:cNvPr id="112644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第二段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112645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8200" y="5410200"/>
            <a:ext cx="7467600" cy="914400"/>
          </a:xfrm>
        </p:spPr>
        <p:txBody>
          <a:bodyPr/>
          <a:lstStyle/>
          <a:p>
            <a:r>
              <a:rPr lang="zh-TW" altLang="en-US" sz="3200" dirty="0">
                <a:solidFill>
                  <a:schemeClr val="tx1"/>
                </a:solidFill>
              </a:rPr>
              <a:t>硫磺</a:t>
            </a:r>
            <a:r>
              <a:rPr lang="zh-TW" altLang="en-US" sz="3200" dirty="0" smtClean="0">
                <a:solidFill>
                  <a:srgbClr val="000000"/>
                </a:solidFill>
                <a:effectLst/>
                <a:ea typeface="標楷體" pitchFamily="65" charset="-120"/>
              </a:rPr>
              <a:t>谷</a:t>
            </a:r>
            <a:endParaRPr lang="zh-TW" altLang="en-US" sz="3200" dirty="0">
              <a:solidFill>
                <a:srgbClr val="000000"/>
              </a:solidFill>
              <a:effectLst/>
              <a:ea typeface="標楷體" pitchFamily="65" charset="-120"/>
            </a:endParaRPr>
          </a:p>
        </p:txBody>
      </p:sp>
      <p:pic>
        <p:nvPicPr>
          <p:cNvPr id="3074" name="Picture 2" descr="D:\圖書館20190128\36-共備大集合\104\北投硫穴\龍鳳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231763" cy="463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28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分頁底圖-語譯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7" name="Rectangle 3"/>
          <p:cNvSpPr>
            <a:spLocks/>
          </p:cNvSpPr>
          <p:nvPr/>
        </p:nvSpPr>
        <p:spPr bwMode="auto">
          <a:xfrm>
            <a:off x="107950" y="765175"/>
            <a:ext cx="8964613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zh-TW" altLang="zh-TW">
                <a:ea typeface="標楷體" pitchFamily="65" charset="-120"/>
              </a:rPr>
              <a:t>顧先生有登覽勝境的強健體力，和嚮導同行，常常走在前面，我和隨從跟在後面。五步以內的距離，已看不見對方，擔心彼此可能會走失，就各自聽呼應聲來判斷彼此距離的遠近。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zh-TW" altLang="zh-TW">
              <a:ea typeface="標楷體" pitchFamily="65" charset="-12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kumimoji="0" lang="zh-TW" altLang="zh-TW">
              <a:ea typeface="標楷體" pitchFamily="65" charset="-120"/>
            </a:endParaRPr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buFontTx/>
              <a:buNone/>
            </a:pPr>
            <a:endParaRPr kumimoji="0" lang="en-US" altLang="zh-TW">
              <a:ea typeface="標楷體" pitchFamily="65" charset="-120"/>
            </a:endParaRPr>
          </a:p>
        </p:txBody>
      </p:sp>
      <p:sp>
        <p:nvSpPr>
          <p:cNvPr id="113668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第二段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113669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分頁底圖-語譯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1" name="Rectangle 3"/>
          <p:cNvSpPr>
            <a:spLocks/>
          </p:cNvSpPr>
          <p:nvPr/>
        </p:nvSpPr>
        <p:spPr bwMode="auto">
          <a:xfrm>
            <a:off x="107950" y="846138"/>
            <a:ext cx="8964613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zh-TW" altLang="en-US">
                <a:ea typeface="標楷體" pitchFamily="65" charset="-120"/>
              </a:rPr>
              <a:t>大約走了二、三里路，渡過兩條小溪，大家都穿著鞋子涉水。又進入幽深的樹林中，樹木非常茂盛，有大有小，我們都不能分辨它們的名稱。老藤纏繞盤結在樹上，好像虬龍盤繞；風吹過來，樹葉掉落，有的像手掌那麼大。</a:t>
            </a:r>
          </a:p>
        </p:txBody>
      </p:sp>
      <p:sp>
        <p:nvSpPr>
          <p:cNvPr id="114692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第三段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114693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分頁底圖-語譯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5" name="Rectangle 3"/>
          <p:cNvSpPr>
            <a:spLocks/>
          </p:cNvSpPr>
          <p:nvPr/>
        </p:nvSpPr>
        <p:spPr bwMode="auto">
          <a:xfrm>
            <a:off x="179388" y="846138"/>
            <a:ext cx="8964612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>
                <a:ea typeface="標楷體" pitchFamily="65" charset="-120"/>
              </a:rPr>
              <a:t>又有巨大的樹木從土中冒出來，才長出兩葉，它的樹幹已經大到十人才能合抱，嚮導說這是楠木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>
                <a:ea typeface="標楷體" pitchFamily="65" charset="-120"/>
              </a:rPr>
              <a:t>。楠木剛長出時，已經具備大樹完整的形體，經過的時間愈久，它的材質則變得愈加堅硬，但始終不會再加粗，大概和竹筍成長的過程一樣。</a:t>
            </a:r>
          </a:p>
        </p:txBody>
      </p:sp>
      <p:sp>
        <p:nvSpPr>
          <p:cNvPr id="115716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第三段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115717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分頁底圖-語譯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39" name="Rectangle 3"/>
          <p:cNvSpPr>
            <a:spLocks/>
          </p:cNvSpPr>
          <p:nvPr/>
        </p:nvSpPr>
        <p:spPr bwMode="auto">
          <a:xfrm>
            <a:off x="107950" y="846138"/>
            <a:ext cx="8964613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zh-TW" altLang="zh-TW">
                <a:ea typeface="標楷體" pitchFamily="65" charset="-120"/>
              </a:rPr>
              <a:t>樹上傳來各種鳥聲，都是耳朵第一次聽到，眼睛無法看到牠們的形貌。涼風吹著肌膚，幾乎忘記了炎熱。</a:t>
            </a:r>
          </a:p>
        </p:txBody>
      </p:sp>
      <p:sp>
        <p:nvSpPr>
          <p:cNvPr id="116740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第三段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116741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分頁底圖-語譯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3" name="Rectangle 3"/>
          <p:cNvSpPr>
            <a:spLocks/>
          </p:cNvSpPr>
          <p:nvPr/>
        </p:nvSpPr>
        <p:spPr bwMode="auto">
          <a:xfrm>
            <a:off x="107950" y="765175"/>
            <a:ext cx="8964613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zh-TW" altLang="zh-TW">
                <a:ea typeface="標楷體" pitchFamily="65" charset="-120"/>
              </a:rPr>
              <a:t>又越過五、六個陡峭的山坡，遇到一條大溪，溪流寬四、五丈，溪水潺潺流在險峻的岩石間，和岩石都呈現深藍色，嚮導說這裡的水發源於硫穴底下，是溫泉。我用一根手指頭試探水溫，水還很熱，拄著手杖踩著險峻的岩石渡過溪水。</a:t>
            </a:r>
            <a:endParaRPr kumimoji="0" lang="en-US" altLang="zh-TW">
              <a:ea typeface="標楷體" pitchFamily="65" charset="-120"/>
            </a:endParaRPr>
          </a:p>
        </p:txBody>
      </p:sp>
      <p:sp>
        <p:nvSpPr>
          <p:cNvPr id="117764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第四段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117765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分頁底圖-語譯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7" name="Rectangle 3"/>
          <p:cNvSpPr>
            <a:spLocks/>
          </p:cNvSpPr>
          <p:nvPr/>
        </p:nvSpPr>
        <p:spPr bwMode="auto">
          <a:xfrm>
            <a:off x="107950" y="765175"/>
            <a:ext cx="8964613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zh-TW" altLang="zh-TW">
                <a:ea typeface="標楷體" pitchFamily="65" charset="-120"/>
              </a:rPr>
              <a:t>再前進了二、三里路，樹林忽然中斷，才見到前山。再登上一座小山頂，感覺鞋底逐漸熱起來，看到草色枯黃沒有生機；遠望前山的半山腳，白氣接連不斷，像山雲忽然湧出，飄蕩在青翠高聳的山峰之間，嚮導指著說：「這就是硫穴。」風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zh-TW" altLang="zh-TW">
                <a:ea typeface="標楷體" pitchFamily="65" charset="-120"/>
              </a:rPr>
              <a:t>吹過來，硫磺氣味刺鼻難聞。</a:t>
            </a:r>
            <a:endParaRPr kumimoji="0" lang="en-US" altLang="zh-TW">
              <a:ea typeface="標楷體" pitchFamily="65" charset="-120"/>
            </a:endParaRPr>
          </a:p>
        </p:txBody>
      </p:sp>
      <p:sp>
        <p:nvSpPr>
          <p:cNvPr id="118788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第五段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118789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分頁底圖-語譯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1" name="Rectangle 3"/>
          <p:cNvSpPr>
            <a:spLocks/>
          </p:cNvSpPr>
          <p:nvPr/>
        </p:nvSpPr>
        <p:spPr bwMode="auto">
          <a:xfrm>
            <a:off x="323850" y="774700"/>
            <a:ext cx="8712200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zh-TW" altLang="zh-TW">
                <a:ea typeface="標楷體" pitchFamily="65" charset="-120"/>
              </a:rPr>
              <a:t>再前進了半里路，草木都不生長，地面熱得像火烤一樣；左右兩邊山壁有許多巨大的岩石，被硫氣侵襲，腐蝕剝落有如粉末。有白氣五十多道，都從地底下奔騰飛濺出來，沸騰的水珠飛噴濺射，離地面大約有一尺多高。</a:t>
            </a:r>
            <a:endParaRPr kumimoji="0" lang="en-US" altLang="zh-TW">
              <a:ea typeface="標楷體" pitchFamily="65" charset="-120"/>
            </a:endParaRPr>
          </a:p>
        </p:txBody>
      </p:sp>
      <p:sp>
        <p:nvSpPr>
          <p:cNvPr id="119812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第六段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119813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分頁底圖-語譯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5" name="Rectangle 3"/>
          <p:cNvSpPr>
            <a:spLocks/>
          </p:cNvSpPr>
          <p:nvPr/>
        </p:nvSpPr>
        <p:spPr bwMode="auto">
          <a:xfrm>
            <a:off x="107950" y="765175"/>
            <a:ext cx="8964613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zh-TW" altLang="zh-TW">
                <a:ea typeface="標楷體" pitchFamily="65" charset="-120"/>
              </a:rPr>
              <a:t>我提起衣衫靠近洞穴旁觀看，聽到有如怒雷的聲音在地底下震蕩，又像猛烈的風浪聲和鍋子沸騰的聲音相交錯。地面又很危險像要移動，令人害怕而心跳加快。大概周圍一百畝之間，實在像一個沸騰的大鍋子，我走在鍋蓋上，所依賴而能夠不陷下去的原因，是熱氣撐起來的緣故。</a:t>
            </a:r>
            <a:endParaRPr kumimoji="0" lang="en-US" altLang="zh-TW">
              <a:ea typeface="標楷體" pitchFamily="65" charset="-120"/>
            </a:endParaRPr>
          </a:p>
        </p:txBody>
      </p:sp>
      <p:sp>
        <p:nvSpPr>
          <p:cNvPr id="120836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第六段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120837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分頁底圖-語譯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59" name="Rectangle 3"/>
          <p:cNvSpPr>
            <a:spLocks/>
          </p:cNvSpPr>
          <p:nvPr/>
        </p:nvSpPr>
        <p:spPr bwMode="auto">
          <a:xfrm>
            <a:off x="107950" y="765175"/>
            <a:ext cx="8964613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zh-TW" altLang="zh-TW">
                <a:ea typeface="標楷體" pitchFamily="65" charset="-120"/>
              </a:rPr>
              <a:t>右邊巨石之間，有一個洞穴特別大，我想巨石不可能陷落，就到巨石上俯視這個洞穴，洞穴中毒氣撲來，眼睛不能張看，一薰到毒氣，頭腦都快要裂開，趕緊後退了許多步才停止。左邊有一條溪流，聲音像江水傾峽而出，這是溫泉的源頭。</a:t>
            </a:r>
            <a:endParaRPr kumimoji="0" lang="en-US" altLang="zh-TW">
              <a:ea typeface="標楷體" pitchFamily="65" charset="-120"/>
            </a:endParaRPr>
          </a:p>
        </p:txBody>
      </p:sp>
      <p:sp>
        <p:nvSpPr>
          <p:cNvPr id="121860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第六段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121861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分頁底圖-語譯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3" name="Rectangle 3"/>
          <p:cNvSpPr>
            <a:spLocks/>
          </p:cNvSpPr>
          <p:nvPr/>
        </p:nvSpPr>
        <p:spPr bwMode="auto">
          <a:xfrm>
            <a:off x="107950" y="765175"/>
            <a:ext cx="8964613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zh-TW" altLang="zh-TW">
                <a:ea typeface="標楷體" pitchFamily="65" charset="-120"/>
              </a:rPr>
              <a:t>我們回到幽深的樹林休息片刻，順著原路回去。衣服薰染了硫磺氣味，接連幾天都不消散。我才知從前聽到像江水從峽中傾瀉而出，有沖垮山崖的氣勢，那種不停轟擊耳朵的巨響，原來就是硫穴沸騰的聲音。</a:t>
            </a:r>
            <a:endParaRPr kumimoji="0" lang="en-US" altLang="zh-TW">
              <a:ea typeface="標楷體" pitchFamily="65" charset="-120"/>
            </a:endParaRPr>
          </a:p>
        </p:txBody>
      </p:sp>
      <p:sp>
        <p:nvSpPr>
          <p:cNvPr id="122884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第七段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122885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8200" y="5410200"/>
            <a:ext cx="7467600" cy="914400"/>
          </a:xfrm>
        </p:spPr>
        <p:txBody>
          <a:bodyPr/>
          <a:lstStyle/>
          <a:p>
            <a:r>
              <a:rPr lang="zh-TW" altLang="en-US" sz="3200" dirty="0">
                <a:solidFill>
                  <a:srgbClr val="0000FF"/>
                </a:solidFill>
              </a:rPr>
              <a:t>白氣</a:t>
            </a:r>
            <a:r>
              <a:rPr lang="zh-TW" altLang="en-US" sz="3200" dirty="0" smtClean="0">
                <a:solidFill>
                  <a:srgbClr val="0000FF"/>
                </a:solidFill>
              </a:rPr>
              <a:t>縷縷</a:t>
            </a:r>
            <a:r>
              <a:rPr lang="en-US" altLang="zh-TW" sz="3200" dirty="0" smtClean="0">
                <a:solidFill>
                  <a:srgbClr val="0000FF"/>
                </a:solidFill>
              </a:rPr>
              <a:t>--</a:t>
            </a:r>
            <a:r>
              <a:rPr lang="zh-TW" altLang="en-US" sz="3200" b="0" dirty="0" smtClean="0">
                <a:solidFill>
                  <a:srgbClr val="000000"/>
                </a:solidFill>
                <a:effectLst/>
                <a:ea typeface="標楷體" pitchFamily="65" charset="-120"/>
              </a:rPr>
              <a:t>地獄谷</a:t>
            </a:r>
            <a:endParaRPr lang="zh-TW" altLang="en-US" sz="3200" b="0" dirty="0">
              <a:solidFill>
                <a:srgbClr val="000000"/>
              </a:solidFill>
              <a:effectLst/>
              <a:ea typeface="標楷體" pitchFamily="65" charset="-120"/>
            </a:endParaRPr>
          </a:p>
        </p:txBody>
      </p:sp>
      <p:pic>
        <p:nvPicPr>
          <p:cNvPr id="4098" name="Picture 2" descr="D:\圖書館20190128\36-共備大集合\104\北投硫穴\地獄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1000"/>
            <a:ext cx="7463977" cy="420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85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分頁底圖-課堂Q&amp;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7" name="內容版面配置區 2"/>
          <p:cNvSpPr>
            <a:spLocks noGrp="1"/>
          </p:cNvSpPr>
          <p:nvPr>
            <p:ph idx="4294967295"/>
          </p:nvPr>
        </p:nvSpPr>
        <p:spPr>
          <a:xfrm>
            <a:off x="153988" y="765175"/>
            <a:ext cx="8891587" cy="1296988"/>
          </a:xfrm>
        </p:spPr>
        <p:txBody>
          <a:bodyPr/>
          <a:lstStyle/>
          <a:p>
            <a:pPr marL="423863" indent="-423863">
              <a:buFontTx/>
              <a:buNone/>
            </a:pPr>
            <a:r>
              <a:rPr lang="zh-TW" altLang="en-US" b="1" smtClean="0">
                <a:ea typeface="標楷體" pitchFamily="65" charset="-120"/>
              </a:rPr>
              <a:t>從文中哪些字句可以看出郁永河探訪北投硫穴的</a:t>
            </a:r>
          </a:p>
          <a:p>
            <a:pPr marL="423863" indent="-423863">
              <a:buFontTx/>
              <a:buNone/>
            </a:pPr>
            <a:r>
              <a:rPr lang="zh-TW" altLang="en-US" b="1" smtClean="0">
                <a:ea typeface="標楷體" pitchFamily="65" charset="-120"/>
              </a:rPr>
              <a:t>地點和季節？</a:t>
            </a:r>
          </a:p>
          <a:p>
            <a:pPr marL="423863" indent="-423863">
              <a:buFontTx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71550" y="1917700"/>
            <a:ext cx="78486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0" algn="l"/>
              </a:tabLst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(1)</a:t>
            </a: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地點：由第一段「茅廬後山麓間」，可推知為硫穴地點。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(2)</a:t>
            </a: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季節：由第二段「暑氣蒸鬱」，可推知為夏季。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zh-TW" altLang="en-US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23909" name="Picture 5" descr="下一頁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分頁底圖-課堂Q&amp;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1" name="內容版面配置區 2"/>
          <p:cNvSpPr>
            <a:spLocks noGrp="1"/>
          </p:cNvSpPr>
          <p:nvPr>
            <p:ph idx="4294967295"/>
          </p:nvPr>
        </p:nvSpPr>
        <p:spPr>
          <a:xfrm>
            <a:off x="153988" y="765175"/>
            <a:ext cx="8891587" cy="1296988"/>
          </a:xfrm>
        </p:spPr>
        <p:txBody>
          <a:bodyPr/>
          <a:lstStyle/>
          <a:p>
            <a:pPr marL="423863" indent="-423863">
              <a:buFontTx/>
              <a:buNone/>
            </a:pPr>
            <a:r>
              <a:rPr lang="zh-TW" altLang="en-US" b="1" smtClean="0">
                <a:ea typeface="標楷體" pitchFamily="65" charset="-120"/>
              </a:rPr>
              <a:t>郁永河在訪硫穴時，沿途所見的荒僻景象有哪些</a:t>
            </a:r>
          </a:p>
          <a:p>
            <a:pPr marL="423863" indent="-423863">
              <a:buFontTx/>
              <a:buNone/>
            </a:pPr>
            <a:r>
              <a:rPr lang="zh-TW" altLang="en-US" b="1" smtClean="0">
                <a:ea typeface="標楷體" pitchFamily="65" charset="-120"/>
              </a:rPr>
              <a:t>？</a:t>
            </a:r>
          </a:p>
          <a:p>
            <a:pPr marL="423863" indent="-423863">
              <a:buFontTx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71550" y="1916113"/>
            <a:ext cx="784860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0" algn="l"/>
              </a:tabLst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kumimoji="0"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(1)</a:t>
            </a: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莽原中茅棘高丈餘：須以手撥開茅棘，側著身體局促而行的艱難。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kumimoji="0"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(2)</a:t>
            </a: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烈日逼照、暑氣蒸騰：潛行茅棘叢中的煩躁悶熱，茫茫茅棘看似荒蕪一片，了無出路。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kumimoji="0"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(3)</a:t>
            </a: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草下一徑，逶迤僅容蛇伏：為莽原之旅的柳暗花明轉出一條出口，預下伏筆。</a:t>
            </a:r>
          </a:p>
        </p:txBody>
      </p:sp>
      <p:pic>
        <p:nvPicPr>
          <p:cNvPr id="124933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分頁底圖-課堂Q&amp;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5" name="內容版面配置區 2"/>
          <p:cNvSpPr>
            <a:spLocks noGrp="1"/>
          </p:cNvSpPr>
          <p:nvPr>
            <p:ph idx="4294967295"/>
          </p:nvPr>
        </p:nvSpPr>
        <p:spPr>
          <a:xfrm>
            <a:off x="153988" y="765175"/>
            <a:ext cx="8891587" cy="1296988"/>
          </a:xfrm>
        </p:spPr>
        <p:txBody>
          <a:bodyPr/>
          <a:lstStyle/>
          <a:p>
            <a:pPr marL="423863" indent="-423863">
              <a:buFontTx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郁永河以實筆運用視覺摹寫，詳述「深林」哪些</a:t>
            </a:r>
          </a:p>
          <a:p>
            <a:pPr marL="423863" indent="-423863">
              <a:buFontTx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林相？</a:t>
            </a:r>
          </a:p>
          <a:p>
            <a:pPr marL="423863" indent="-423863">
              <a:buFontTx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71550" y="1916113"/>
            <a:ext cx="7848600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0" algn="l"/>
              </a:tabLst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(1)</a:t>
            </a: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林木蓊翳，大小不可辨名。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(2)</a:t>
            </a: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老藤纏結其上，若虬龍環繞。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(3)</a:t>
            </a: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風過葉落，有大如掌者。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(4)</a:t>
            </a: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巨木裂土而出，兩葉始櫱，已大十圍。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(5)</a:t>
            </a: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楠之始生，已具全體。</a:t>
            </a:r>
          </a:p>
        </p:txBody>
      </p:sp>
      <p:pic>
        <p:nvPicPr>
          <p:cNvPr id="125957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分頁底圖-課堂Q&amp;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79" name="內容版面配置區 2"/>
          <p:cNvSpPr>
            <a:spLocks noGrp="1"/>
          </p:cNvSpPr>
          <p:nvPr>
            <p:ph idx="4294967295"/>
          </p:nvPr>
        </p:nvSpPr>
        <p:spPr>
          <a:xfrm>
            <a:off x="153988" y="765175"/>
            <a:ext cx="8891587" cy="1296988"/>
          </a:xfrm>
        </p:spPr>
        <p:txBody>
          <a:bodyPr/>
          <a:lstStyle/>
          <a:p>
            <a:pPr marL="423863" indent="-423863">
              <a:buFontTx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本段如何呈現溫泉的特點？</a:t>
            </a:r>
          </a:p>
          <a:p>
            <a:pPr marL="423863" indent="-423863">
              <a:buFontTx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71550" y="1339850"/>
            <a:ext cx="799306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0" algn="l"/>
              </a:tabLst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(1)</a:t>
            </a: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水潺潺巉石間，與石皆作藍靛色。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(2)</a:t>
            </a: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余以一指試之，猶熱甚。</a:t>
            </a:r>
          </a:p>
        </p:txBody>
      </p:sp>
      <p:pic>
        <p:nvPicPr>
          <p:cNvPr id="126981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分頁底圖-課堂Q&amp;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3" name="內容版面配置區 2"/>
          <p:cNvSpPr>
            <a:spLocks noGrp="1"/>
          </p:cNvSpPr>
          <p:nvPr>
            <p:ph idx="4294967295"/>
          </p:nvPr>
        </p:nvSpPr>
        <p:spPr>
          <a:xfrm>
            <a:off x="153988" y="765175"/>
            <a:ext cx="8891587" cy="1296988"/>
          </a:xfrm>
        </p:spPr>
        <p:txBody>
          <a:bodyPr/>
          <a:lstStyle/>
          <a:p>
            <a:pPr marL="423863" indent="-423863">
              <a:buFontTx/>
              <a:buNone/>
            </a:pPr>
            <a:r>
              <a:rPr lang="zh-TW" altLang="en-US" b="1" smtClean="0">
                <a:ea typeface="標楷體" pitchFamily="65" charset="-120"/>
              </a:rPr>
              <a:t>由第五段到第六段，草木形貌有何變化？</a:t>
            </a:r>
          </a:p>
          <a:p>
            <a:pPr marL="423863" indent="-423863">
              <a:buFontTx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71550" y="1339850"/>
            <a:ext cx="799306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0" algn="l"/>
              </a:tabLst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>
                <a:solidFill>
                  <a:srgbClr val="FF0000"/>
                </a:solidFill>
                <a:ea typeface="標楷體" pitchFamily="65" charset="-120"/>
              </a:rPr>
              <a:t>林木忽斷→視草色萎黃無生意→草木不生。</a:t>
            </a:r>
          </a:p>
        </p:txBody>
      </p:sp>
      <p:pic>
        <p:nvPicPr>
          <p:cNvPr id="128005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分頁底圖-課堂Q&amp;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7" name="內容版面配置區 2"/>
          <p:cNvSpPr>
            <a:spLocks noGrp="1"/>
          </p:cNvSpPr>
          <p:nvPr>
            <p:ph idx="4294967295"/>
          </p:nvPr>
        </p:nvSpPr>
        <p:spPr>
          <a:xfrm>
            <a:off x="153988" y="765175"/>
            <a:ext cx="8891587" cy="1296988"/>
          </a:xfrm>
        </p:spPr>
        <p:txBody>
          <a:bodyPr/>
          <a:lstStyle/>
          <a:p>
            <a:pPr marL="423863" indent="-423863">
              <a:buFontTx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文中何處可以看出硫氣騰激、毒焰撲人，以及硫</a:t>
            </a:r>
          </a:p>
          <a:p>
            <a:pPr marL="423863" indent="-423863">
              <a:buFontTx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穴的奇絕可怕？</a:t>
            </a:r>
          </a:p>
          <a:p>
            <a:pPr marL="423863" indent="-423863">
              <a:buFontTx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71550" y="1916113"/>
            <a:ext cx="8172450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0" algn="l"/>
              </a:tabLst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(1)</a:t>
            </a: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硫穴特寫：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➀草木不生，地熱如炙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➁左右兩山多巨石，為硫氣所觸，剝蝕如粉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➂白氣五十餘道，皆從地底騰激而出，沸珠噴濺，出地尺許</a:t>
            </a:r>
          </a:p>
        </p:txBody>
      </p:sp>
      <p:pic>
        <p:nvPicPr>
          <p:cNvPr id="129029" name="Picture 5" descr="下一頁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分頁底圖-課堂Q&amp;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1" name="內容版面配置區 2"/>
          <p:cNvSpPr>
            <a:spLocks noGrp="1"/>
          </p:cNvSpPr>
          <p:nvPr>
            <p:ph idx="4294967295"/>
          </p:nvPr>
        </p:nvSpPr>
        <p:spPr>
          <a:xfrm>
            <a:off x="153988" y="765175"/>
            <a:ext cx="8891587" cy="1296988"/>
          </a:xfrm>
        </p:spPr>
        <p:txBody>
          <a:bodyPr/>
          <a:lstStyle/>
          <a:p>
            <a:pPr marL="423863" indent="-423863">
              <a:buFontTx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文中何處可以看出硫氣騰激、毒焰撲人，以及硫</a:t>
            </a:r>
          </a:p>
          <a:p>
            <a:pPr marL="423863" indent="-423863">
              <a:buFontTx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穴的奇絕可怕？</a:t>
            </a:r>
          </a:p>
          <a:p>
            <a:pPr marL="423863" indent="-423863">
              <a:buFontTx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71550" y="1916113"/>
            <a:ext cx="7777163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0" algn="l"/>
              </a:tabLst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(2)</a:t>
            </a: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硫穴險惡：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➀（如）怒雷震蕩地底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➁（如）驚濤與沸鼎聲間之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➂地復岌岌欲動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➃所賴以不陷者，熱氣鼓之耳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(3)</a:t>
            </a: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俯瞰硫穴：穴中毒焰撲人，目不能視，觸腦欲裂，急退百步乃止。</a:t>
            </a:r>
          </a:p>
        </p:txBody>
      </p:sp>
      <p:pic>
        <p:nvPicPr>
          <p:cNvPr id="130053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11"/>
          <p:cNvSpPr>
            <a:spLocks noChangeArrowheads="1"/>
          </p:cNvSpPr>
          <p:nvPr/>
        </p:nvSpPr>
        <p:spPr bwMode="auto">
          <a:xfrm>
            <a:off x="719138" y="1700213"/>
            <a:ext cx="795655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6600" b="1">
                <a:solidFill>
                  <a:srgbClr val="000000"/>
                </a:solidFill>
                <a:latin typeface="Arial" charset="0"/>
                <a:ea typeface="標楷體" pitchFamily="65" charset="-120"/>
              </a:rPr>
              <a:t>五、課文賞析</a:t>
            </a:r>
          </a:p>
        </p:txBody>
      </p:sp>
      <p:pic>
        <p:nvPicPr>
          <p:cNvPr id="155651" name="Picture 5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2"/>
          <p:cNvSpPr txBox="1">
            <a:spLocks noChangeArrowheads="1"/>
          </p:cNvSpPr>
          <p:nvPr/>
        </p:nvSpPr>
        <p:spPr bwMode="auto">
          <a:xfrm>
            <a:off x="323850" y="765175"/>
            <a:ext cx="8567738" cy="476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di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Arial" charset="0"/>
                <a:ea typeface="標楷體" pitchFamily="65" charset="-120"/>
              </a:rPr>
              <a:t>　　本文為郁永河探訪北投硫穴的遊記。文中</a:t>
            </a:r>
          </a:p>
          <a:p>
            <a:pPr algn="di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Arial" charset="0"/>
                <a:ea typeface="標楷體" pitchFamily="65" charset="-120"/>
              </a:rPr>
              <a:t>以順敘法分四部分敘述：第一部分（第一段）</a:t>
            </a:r>
          </a:p>
          <a:p>
            <a:pPr algn="di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Arial" charset="0"/>
                <a:ea typeface="標楷體" pitchFamily="65" charset="-120"/>
              </a:rPr>
              <a:t>陳述旅遊背景，第二部分（第二～四段）敘述前往硫穴沿途的景觀，第三部分（第五、六段</a:t>
            </a:r>
          </a:p>
          <a:p>
            <a:pPr algn="di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Arial" charset="0"/>
                <a:ea typeface="標楷體" pitchFamily="65" charset="-120"/>
              </a:rPr>
              <a:t>）直接描述硫穴的景觀，第四部分（第七段）以原路折返，透過「衣染硫氣」之久、「硫穴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Arial" charset="0"/>
                <a:ea typeface="標楷體" pitchFamily="65" charset="-120"/>
              </a:rPr>
              <a:t>沸聲」之大，呈現北投硫穴的特色。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6675" name="Rectangle 2"/>
          <p:cNvSpPr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課文賞析</a:t>
            </a:r>
            <a:r>
              <a:rPr kumimoji="0"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</a:t>
            </a:r>
          </a:p>
        </p:txBody>
      </p:sp>
      <p:pic>
        <p:nvPicPr>
          <p:cNvPr id="156676" name="Picture 6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ext Box 2"/>
          <p:cNvSpPr txBox="1">
            <a:spLocks noChangeArrowheads="1"/>
          </p:cNvSpPr>
          <p:nvPr/>
        </p:nvSpPr>
        <p:spPr bwMode="auto">
          <a:xfrm>
            <a:off x="215900" y="692150"/>
            <a:ext cx="8820150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Arial" charset="0"/>
                <a:ea typeface="標楷體" pitchFamily="65" charset="-120"/>
              </a:rPr>
              <a:t>　　文中描寫探硫過程井然有序，由「轉東行半里」、「約行二三里」、渡溪水、過山坡，「更進二三里」、「更進半里」，次第前行，條理分明。另一方面，郁永河巧妙的描摹顏色（藍靛、萎黃、白氣、青嶂）、溫度（炎日、暑氣、涼風、沸泉、地熱、硫氣、毒焰）、聲音（呼應聲、禽聲、潺潺水聲、驚濤沸鼎聲）、氣味（硫氣味）等，製造視覺、觸覺、聽覺、嗅覺的變化，使沿途景況與硫穴環境更具立體感、層次感與真實感。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7699" name="Rectangle 2"/>
          <p:cNvSpPr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課文賞析</a:t>
            </a:r>
            <a:r>
              <a:rPr kumimoji="0"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-2</a:t>
            </a:r>
          </a:p>
        </p:txBody>
      </p:sp>
      <p:pic>
        <p:nvPicPr>
          <p:cNvPr id="157700" name="Picture 5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翰林佈景主題1">
  <a:themeElements>
    <a:clrScheme name="自訂 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5765</TotalTime>
  <Words>7021</Words>
  <Application>Microsoft Office PowerPoint</Application>
  <PresentationFormat>如螢幕大小 (4:3)</PresentationFormat>
  <Paragraphs>1103</Paragraphs>
  <Slides>155</Slides>
  <Notes>19</Notes>
  <HiddenSlides>11</HiddenSlides>
  <MMClips>0</MMClips>
  <ScaleCrop>false</ScaleCrop>
  <HeadingPairs>
    <vt:vector size="4" baseType="variant">
      <vt:variant>
        <vt:lpstr>佈景主題</vt:lpstr>
      </vt:variant>
      <vt:variant>
        <vt:i4>3</vt:i4>
      </vt:variant>
      <vt:variant>
        <vt:lpstr>投影片標題</vt:lpstr>
      </vt:variant>
      <vt:variant>
        <vt:i4>155</vt:i4>
      </vt:variant>
    </vt:vector>
  </HeadingPairs>
  <TitlesOfParts>
    <vt:vector size="158" baseType="lpstr">
      <vt:lpstr>翰林佈景主題1</vt:lpstr>
      <vt:lpstr>3_預設簡報設計</vt:lpstr>
      <vt:lpstr>5_預設簡報設計</vt:lpstr>
      <vt:lpstr>PowerPoint 簡報</vt:lpstr>
      <vt:lpstr>PowerPoint 簡報</vt:lpstr>
      <vt:lpstr>PowerPoint 簡報</vt:lpstr>
      <vt:lpstr>PowerPoint 簡報</vt:lpstr>
      <vt:lpstr>沸珠噴濺-龍鳳谷</vt:lpstr>
      <vt:lpstr>硫磺口</vt:lpstr>
      <vt:lpstr>硫磺礦穴</vt:lpstr>
      <vt:lpstr>硫磺谷</vt:lpstr>
      <vt:lpstr>白氣縷縷--地獄谷</vt:lpstr>
      <vt:lpstr>走讀北投硫穴-換質作用局部矽化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六、問題討論</vt:lpstr>
      <vt:lpstr>一、試從課文中條列說明作者探尋硫穴時，艱辛跋涉的過程。</vt:lpstr>
      <vt:lpstr>二、本文描述沿途的草木景象共有三變，請分別指出，並分析其原委。</vt:lpstr>
      <vt:lpstr>三、郁永河探採硫穴的過程十分驚險，文中哪些地方可以看出他膽大、心細的冒險精神？</vt:lpstr>
      <vt:lpstr>PowerPoint 簡報</vt:lpstr>
      <vt:lpstr>七、應用練習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八、統測精選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九、延伸閱讀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十、網路資源</vt:lpstr>
      <vt:lpstr>PowerPoint 簡報</vt:lpstr>
    </vt:vector>
  </TitlesOfParts>
  <Company>C.M.T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統測試題分析</dc:title>
  <dc:creator>游淑如</dc:creator>
  <cp:lastModifiedBy>userA</cp:lastModifiedBy>
  <cp:revision>770</cp:revision>
  <cp:lastPrinted>2013-10-08T07:51:08Z</cp:lastPrinted>
  <dcterms:created xsi:type="dcterms:W3CDTF">2012-09-19T15:03:30Z</dcterms:created>
  <dcterms:modified xsi:type="dcterms:W3CDTF">2019-04-15T02:38:38Z</dcterms:modified>
</cp:coreProperties>
</file>