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04" r:id="rId3"/>
    <p:sldMasterId id="2147483816" r:id="rId4"/>
    <p:sldMasterId id="2147483828" r:id="rId5"/>
    <p:sldMasterId id="2147483851" r:id="rId6"/>
    <p:sldMasterId id="2147483863" r:id="rId7"/>
    <p:sldMasterId id="2147483875" r:id="rId8"/>
    <p:sldMasterId id="2147483946" r:id="rId9"/>
  </p:sldMasterIdLst>
  <p:notesMasterIdLst>
    <p:notesMasterId r:id="rId198"/>
  </p:notesMasterIdLst>
  <p:handoutMasterIdLst>
    <p:handoutMasterId r:id="rId199"/>
  </p:handoutMasterIdLst>
  <p:sldIdLst>
    <p:sldId id="266" r:id="rId10"/>
    <p:sldId id="1350" r:id="rId11"/>
    <p:sldId id="268" r:id="rId12"/>
    <p:sldId id="1362" r:id="rId13"/>
    <p:sldId id="1353" r:id="rId14"/>
    <p:sldId id="1351" r:id="rId15"/>
    <p:sldId id="277" r:id="rId16"/>
    <p:sldId id="279" r:id="rId17"/>
    <p:sldId id="656" r:id="rId18"/>
    <p:sldId id="776" r:id="rId19"/>
    <p:sldId id="529" r:id="rId20"/>
    <p:sldId id="340" r:id="rId21"/>
    <p:sldId id="1352" r:id="rId22"/>
    <p:sldId id="291" r:id="rId23"/>
    <p:sldId id="292" r:id="rId24"/>
    <p:sldId id="1376" r:id="rId25"/>
    <p:sldId id="1229" r:id="rId26"/>
    <p:sldId id="1230" r:id="rId27"/>
    <p:sldId id="1231" r:id="rId28"/>
    <p:sldId id="1232" r:id="rId29"/>
    <p:sldId id="1096" r:id="rId30"/>
    <p:sldId id="1363" r:id="rId31"/>
    <p:sldId id="1364" r:id="rId32"/>
    <p:sldId id="1377" r:id="rId33"/>
    <p:sldId id="1365" r:id="rId34"/>
    <p:sldId id="1366" r:id="rId35"/>
    <p:sldId id="1367" r:id="rId36"/>
    <p:sldId id="1368" r:id="rId37"/>
    <p:sldId id="1369" r:id="rId38"/>
    <p:sldId id="1370" r:id="rId39"/>
    <p:sldId id="1371" r:id="rId40"/>
    <p:sldId id="1372" r:id="rId41"/>
    <p:sldId id="1373" r:id="rId42"/>
    <p:sldId id="1374" r:id="rId43"/>
    <p:sldId id="779" r:id="rId44"/>
    <p:sldId id="547" r:id="rId45"/>
    <p:sldId id="1471" r:id="rId46"/>
    <p:sldId id="777" r:id="rId47"/>
    <p:sldId id="778" r:id="rId48"/>
    <p:sldId id="1101" r:id="rId49"/>
    <p:sldId id="1102" r:id="rId50"/>
    <p:sldId id="1375" r:id="rId51"/>
    <p:sldId id="1103" r:id="rId52"/>
    <p:sldId id="1104" r:id="rId53"/>
    <p:sldId id="1354" r:id="rId54"/>
    <p:sldId id="1378" r:id="rId55"/>
    <p:sldId id="1379" r:id="rId56"/>
    <p:sldId id="1380" r:id="rId57"/>
    <p:sldId id="1381" r:id="rId58"/>
    <p:sldId id="1382" r:id="rId59"/>
    <p:sldId id="1383" r:id="rId60"/>
    <p:sldId id="1384" r:id="rId61"/>
    <p:sldId id="1385" r:id="rId62"/>
    <p:sldId id="1386" r:id="rId63"/>
    <p:sldId id="1387" r:id="rId64"/>
    <p:sldId id="1388" r:id="rId65"/>
    <p:sldId id="1389" r:id="rId66"/>
    <p:sldId id="1390" r:id="rId67"/>
    <p:sldId id="1391" r:id="rId68"/>
    <p:sldId id="1392" r:id="rId69"/>
    <p:sldId id="1393" r:id="rId70"/>
    <p:sldId id="1394" r:id="rId71"/>
    <p:sldId id="1395" r:id="rId72"/>
    <p:sldId id="1396" r:id="rId73"/>
    <p:sldId id="1397" r:id="rId74"/>
    <p:sldId id="1398" r:id="rId75"/>
    <p:sldId id="1400" r:id="rId76"/>
    <p:sldId id="1399" r:id="rId77"/>
    <p:sldId id="1401" r:id="rId78"/>
    <p:sldId id="1402" r:id="rId79"/>
    <p:sldId id="1403" r:id="rId80"/>
    <p:sldId id="1404" r:id="rId81"/>
    <p:sldId id="1405" r:id="rId82"/>
    <p:sldId id="1406" r:id="rId83"/>
    <p:sldId id="1407" r:id="rId84"/>
    <p:sldId id="1408" r:id="rId85"/>
    <p:sldId id="1409" r:id="rId86"/>
    <p:sldId id="1410" r:id="rId87"/>
    <p:sldId id="1411" r:id="rId88"/>
    <p:sldId id="1412" r:id="rId89"/>
    <p:sldId id="1413" r:id="rId90"/>
    <p:sldId id="1414" r:id="rId91"/>
    <p:sldId id="1415" r:id="rId92"/>
    <p:sldId id="1416" r:id="rId93"/>
    <p:sldId id="1417" r:id="rId94"/>
    <p:sldId id="1418" r:id="rId95"/>
    <p:sldId id="1419" r:id="rId96"/>
    <p:sldId id="1420" r:id="rId97"/>
    <p:sldId id="1421" r:id="rId98"/>
    <p:sldId id="1422" r:id="rId99"/>
    <p:sldId id="1423" r:id="rId100"/>
    <p:sldId id="1424" r:id="rId101"/>
    <p:sldId id="1425" r:id="rId102"/>
    <p:sldId id="1426" r:id="rId103"/>
    <p:sldId id="1427" r:id="rId104"/>
    <p:sldId id="1428" r:id="rId105"/>
    <p:sldId id="1429" r:id="rId106"/>
    <p:sldId id="1430" r:id="rId107"/>
    <p:sldId id="1431" r:id="rId108"/>
    <p:sldId id="1434" r:id="rId109"/>
    <p:sldId id="1435" r:id="rId110"/>
    <p:sldId id="1440" r:id="rId111"/>
    <p:sldId id="1441" r:id="rId112"/>
    <p:sldId id="1442" r:id="rId113"/>
    <p:sldId id="1443" r:id="rId114"/>
    <p:sldId id="1436" r:id="rId115"/>
    <p:sldId id="1444" r:id="rId116"/>
    <p:sldId id="1445" r:id="rId117"/>
    <p:sldId id="1446" r:id="rId118"/>
    <p:sldId id="1447" r:id="rId119"/>
    <p:sldId id="1448" r:id="rId120"/>
    <p:sldId id="1449" r:id="rId121"/>
    <p:sldId id="1450" r:id="rId122"/>
    <p:sldId id="1465" r:id="rId123"/>
    <p:sldId id="1466" r:id="rId124"/>
    <p:sldId id="1470" r:id="rId125"/>
    <p:sldId id="1438" r:id="rId126"/>
    <p:sldId id="1451" r:id="rId127"/>
    <p:sldId id="1452" r:id="rId128"/>
    <p:sldId id="1453" r:id="rId129"/>
    <p:sldId id="1454" r:id="rId130"/>
    <p:sldId id="1455" r:id="rId131"/>
    <p:sldId id="1456" r:id="rId132"/>
    <p:sldId id="1457" r:id="rId133"/>
    <p:sldId id="1458" r:id="rId134"/>
    <p:sldId id="1459" r:id="rId135"/>
    <p:sldId id="1460" r:id="rId136"/>
    <p:sldId id="1439" r:id="rId137"/>
    <p:sldId id="1467" r:id="rId138"/>
    <p:sldId id="1468" r:id="rId139"/>
    <p:sldId id="1469" r:id="rId140"/>
    <p:sldId id="1355" r:id="rId141"/>
    <p:sldId id="1066" r:id="rId142"/>
    <p:sldId id="1356" r:id="rId143"/>
    <p:sldId id="455" r:id="rId144"/>
    <p:sldId id="1199" r:id="rId145"/>
    <p:sldId id="1200" r:id="rId146"/>
    <p:sldId id="1201" r:id="rId147"/>
    <p:sldId id="1357" r:id="rId148"/>
    <p:sldId id="460" r:id="rId149"/>
    <p:sldId id="1235" r:id="rId150"/>
    <p:sldId id="1079" r:id="rId151"/>
    <p:sldId id="1358" r:id="rId152"/>
    <p:sldId id="464" r:id="rId153"/>
    <p:sldId id="465" r:id="rId154"/>
    <p:sldId id="466" r:id="rId155"/>
    <p:sldId id="467" r:id="rId156"/>
    <p:sldId id="468" r:id="rId157"/>
    <p:sldId id="1238" r:id="rId158"/>
    <p:sldId id="470" r:id="rId159"/>
    <p:sldId id="828" r:id="rId160"/>
    <p:sldId id="471" r:id="rId161"/>
    <p:sldId id="1239" r:id="rId162"/>
    <p:sldId id="473" r:id="rId163"/>
    <p:sldId id="477" r:id="rId164"/>
    <p:sldId id="1242" r:id="rId165"/>
    <p:sldId id="1241" r:id="rId166"/>
    <p:sldId id="1243" r:id="rId167"/>
    <p:sldId id="482" r:id="rId168"/>
    <p:sldId id="1244" r:id="rId169"/>
    <p:sldId id="1245" r:id="rId170"/>
    <p:sldId id="1246" r:id="rId171"/>
    <p:sldId id="1247" r:id="rId172"/>
    <p:sldId id="484" r:id="rId173"/>
    <p:sldId id="486" r:id="rId174"/>
    <p:sldId id="1248" r:id="rId175"/>
    <p:sldId id="1249" r:id="rId176"/>
    <p:sldId id="1250" r:id="rId177"/>
    <p:sldId id="1359" r:id="rId178"/>
    <p:sldId id="491" r:id="rId179"/>
    <p:sldId id="648" r:id="rId180"/>
    <p:sldId id="1472" r:id="rId181"/>
    <p:sldId id="1473" r:id="rId182"/>
    <p:sldId id="1474" r:id="rId183"/>
    <p:sldId id="1475" r:id="rId184"/>
    <p:sldId id="1476" r:id="rId185"/>
    <p:sldId id="1477" r:id="rId186"/>
    <p:sldId id="1360" r:id="rId187"/>
    <p:sldId id="1088" r:id="rId188"/>
    <p:sldId id="1251" r:id="rId189"/>
    <p:sldId id="1252" r:id="rId190"/>
    <p:sldId id="1253" r:id="rId191"/>
    <p:sldId id="1254" r:id="rId192"/>
    <p:sldId id="1255" r:id="rId193"/>
    <p:sldId id="1256" r:id="rId194"/>
    <p:sldId id="1257" r:id="rId195"/>
    <p:sldId id="1258" r:id="rId196"/>
    <p:sldId id="1259" r:id="rId197"/>
  </p:sldIdLst>
  <p:sldSz cx="9144000" cy="6858000" type="screen4x3"/>
  <p:notesSz cx="6735763" cy="9866313"/>
  <p:defaultTextStyle>
    <a:defPPr>
      <a:defRPr lang="zh-TW"/>
    </a:defPPr>
    <a:lvl1pPr algn="l" rtl="0" fontAlgn="base">
      <a:spcBef>
        <a:spcPct val="0"/>
      </a:spcBef>
      <a:spcAft>
        <a:spcPct val="0"/>
      </a:spcAft>
      <a:defRPr kumimoji="1" sz="3200" b="1" kern="1200">
        <a:solidFill>
          <a:schemeClr val="tx1"/>
        </a:solidFill>
        <a:latin typeface="Arial" charset="0"/>
        <a:ea typeface="標楷體" pitchFamily="65" charset="-120"/>
        <a:cs typeface="+mn-cs"/>
      </a:defRPr>
    </a:lvl1pPr>
    <a:lvl2pPr marL="457200" algn="l" rtl="0" fontAlgn="base">
      <a:spcBef>
        <a:spcPct val="0"/>
      </a:spcBef>
      <a:spcAft>
        <a:spcPct val="0"/>
      </a:spcAft>
      <a:defRPr kumimoji="1" sz="3200" b="1" kern="1200">
        <a:solidFill>
          <a:schemeClr val="tx1"/>
        </a:solidFill>
        <a:latin typeface="Arial" charset="0"/>
        <a:ea typeface="標楷體" pitchFamily="65" charset="-120"/>
        <a:cs typeface="+mn-cs"/>
      </a:defRPr>
    </a:lvl2pPr>
    <a:lvl3pPr marL="914400" algn="l" rtl="0" fontAlgn="base">
      <a:spcBef>
        <a:spcPct val="0"/>
      </a:spcBef>
      <a:spcAft>
        <a:spcPct val="0"/>
      </a:spcAft>
      <a:defRPr kumimoji="1" sz="3200" b="1" kern="1200">
        <a:solidFill>
          <a:schemeClr val="tx1"/>
        </a:solidFill>
        <a:latin typeface="Arial" charset="0"/>
        <a:ea typeface="標楷體" pitchFamily="65" charset="-120"/>
        <a:cs typeface="+mn-cs"/>
      </a:defRPr>
    </a:lvl3pPr>
    <a:lvl4pPr marL="1371600" algn="l" rtl="0" fontAlgn="base">
      <a:spcBef>
        <a:spcPct val="0"/>
      </a:spcBef>
      <a:spcAft>
        <a:spcPct val="0"/>
      </a:spcAft>
      <a:defRPr kumimoji="1" sz="3200" b="1" kern="1200">
        <a:solidFill>
          <a:schemeClr val="tx1"/>
        </a:solidFill>
        <a:latin typeface="Arial" charset="0"/>
        <a:ea typeface="標楷體" pitchFamily="65" charset="-120"/>
        <a:cs typeface="+mn-cs"/>
      </a:defRPr>
    </a:lvl4pPr>
    <a:lvl5pPr marL="1828800" algn="l" rtl="0" fontAlgn="base">
      <a:spcBef>
        <a:spcPct val="0"/>
      </a:spcBef>
      <a:spcAft>
        <a:spcPct val="0"/>
      </a:spcAft>
      <a:defRPr kumimoji="1" sz="3200" b="1" kern="1200">
        <a:solidFill>
          <a:schemeClr val="tx1"/>
        </a:solidFill>
        <a:latin typeface="Arial" charset="0"/>
        <a:ea typeface="標楷體" pitchFamily="65" charset="-120"/>
        <a:cs typeface="+mn-cs"/>
      </a:defRPr>
    </a:lvl5pPr>
    <a:lvl6pPr marL="2286000" algn="l" defTabSz="914400" rtl="0" eaLnBrk="1" latinLnBrk="0" hangingPunct="1">
      <a:defRPr kumimoji="1" sz="3200" b="1" kern="1200">
        <a:solidFill>
          <a:schemeClr val="tx1"/>
        </a:solidFill>
        <a:latin typeface="Arial" charset="0"/>
        <a:ea typeface="標楷體" pitchFamily="65" charset="-120"/>
        <a:cs typeface="+mn-cs"/>
      </a:defRPr>
    </a:lvl6pPr>
    <a:lvl7pPr marL="2743200" algn="l" defTabSz="914400" rtl="0" eaLnBrk="1" latinLnBrk="0" hangingPunct="1">
      <a:defRPr kumimoji="1" sz="3200" b="1" kern="1200">
        <a:solidFill>
          <a:schemeClr val="tx1"/>
        </a:solidFill>
        <a:latin typeface="Arial" charset="0"/>
        <a:ea typeface="標楷體" pitchFamily="65" charset="-120"/>
        <a:cs typeface="+mn-cs"/>
      </a:defRPr>
    </a:lvl7pPr>
    <a:lvl8pPr marL="3200400" algn="l" defTabSz="914400" rtl="0" eaLnBrk="1" latinLnBrk="0" hangingPunct="1">
      <a:defRPr kumimoji="1" sz="3200" b="1" kern="1200">
        <a:solidFill>
          <a:schemeClr val="tx1"/>
        </a:solidFill>
        <a:latin typeface="Arial" charset="0"/>
        <a:ea typeface="標楷體" pitchFamily="65" charset="-120"/>
        <a:cs typeface="+mn-cs"/>
      </a:defRPr>
    </a:lvl8pPr>
    <a:lvl9pPr marL="3657600" algn="l" defTabSz="914400" rtl="0" eaLnBrk="1" latinLnBrk="0" hangingPunct="1">
      <a:defRPr kumimoji="1" sz="3200" b="1" kern="1200">
        <a:solidFill>
          <a:schemeClr val="tx1"/>
        </a:solidFill>
        <a:latin typeface="Arial"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99FF"/>
    <a:srgbClr val="FF9900"/>
    <a:srgbClr val="0000FF"/>
    <a:srgbClr val="FF0000"/>
    <a:srgbClr val="0066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32" autoAdjust="0"/>
    <p:restoredTop sz="93638" autoAdjust="0"/>
  </p:normalViewPr>
  <p:slideViewPr>
    <p:cSldViewPr>
      <p:cViewPr>
        <p:scale>
          <a:sx n="100" d="100"/>
          <a:sy n="100" d="100"/>
        </p:scale>
        <p:origin x="-1308"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57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196" Type="http://schemas.openxmlformats.org/officeDocument/2006/relationships/slide" Target="slides/slide187.xml"/><Relationship Id="rId200" Type="http://schemas.openxmlformats.org/officeDocument/2006/relationships/presProps" Target="presProps.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181" Type="http://schemas.openxmlformats.org/officeDocument/2006/relationships/slide" Target="slides/slide172.xml"/><Relationship Id="rId186" Type="http://schemas.openxmlformats.org/officeDocument/2006/relationships/slide" Target="slides/slide177.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slide" Target="slides/slide162.xml"/><Relationship Id="rId176" Type="http://schemas.openxmlformats.org/officeDocument/2006/relationships/slide" Target="slides/slide167.xml"/><Relationship Id="rId192" Type="http://schemas.openxmlformats.org/officeDocument/2006/relationships/slide" Target="slides/slide183.xml"/><Relationship Id="rId197" Type="http://schemas.openxmlformats.org/officeDocument/2006/relationships/slide" Target="slides/slide188.xml"/><Relationship Id="rId201" Type="http://schemas.openxmlformats.org/officeDocument/2006/relationships/viewProps" Target="viewProp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82" Type="http://schemas.openxmlformats.org/officeDocument/2006/relationships/slide" Target="slides/slide173.xml"/><Relationship Id="rId187" Type="http://schemas.openxmlformats.org/officeDocument/2006/relationships/slide" Target="slides/slide178.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119" Type="http://schemas.openxmlformats.org/officeDocument/2006/relationships/slide" Target="slides/slide110.xml"/><Relationship Id="rId44" Type="http://schemas.openxmlformats.org/officeDocument/2006/relationships/slide" Target="slides/slide35.xml"/><Relationship Id="rId60" Type="http://schemas.openxmlformats.org/officeDocument/2006/relationships/slide" Target="slides/slide51.xml"/><Relationship Id="rId65" Type="http://schemas.openxmlformats.org/officeDocument/2006/relationships/slide" Target="slides/slide56.xml"/><Relationship Id="rId81" Type="http://schemas.openxmlformats.org/officeDocument/2006/relationships/slide" Target="slides/slide72.xml"/><Relationship Id="rId86" Type="http://schemas.openxmlformats.org/officeDocument/2006/relationships/slide" Target="slides/slide77.xml"/><Relationship Id="rId130" Type="http://schemas.openxmlformats.org/officeDocument/2006/relationships/slide" Target="slides/slide121.xml"/><Relationship Id="rId135" Type="http://schemas.openxmlformats.org/officeDocument/2006/relationships/slide" Target="slides/slide126.xml"/><Relationship Id="rId151" Type="http://schemas.openxmlformats.org/officeDocument/2006/relationships/slide" Target="slides/slide142.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notesMaster" Target="notesMasters/notesMaster1.xml"/><Relationship Id="rId172" Type="http://schemas.openxmlformats.org/officeDocument/2006/relationships/slide" Target="slides/slide163.xml"/><Relationship Id="rId193" Type="http://schemas.openxmlformats.org/officeDocument/2006/relationships/slide" Target="slides/slide184.xml"/><Relationship Id="rId202" Type="http://schemas.openxmlformats.org/officeDocument/2006/relationships/theme" Target="theme/theme1.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183" Type="http://schemas.openxmlformats.org/officeDocument/2006/relationships/slide" Target="slides/slide174.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handoutMaster" Target="handoutMasters/handoutMaster1.xml"/><Relationship Id="rId203"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190" Type="http://schemas.openxmlformats.org/officeDocument/2006/relationships/slide" Target="slides/slide181.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6" Type="http://schemas.openxmlformats.org/officeDocument/2006/relationships/slide" Target="slides/slide17.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ltLang="zh-TW"/>
          </a:p>
        </p:txBody>
      </p:sp>
      <p:sp>
        <p:nvSpPr>
          <p:cNvPr id="40345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F20AAFDD-725E-4037-90AA-CC65E5243E61}" type="datetimeFigureOut">
              <a:rPr lang="zh-TW" altLang="en-US"/>
              <a:pPr>
                <a:defRPr/>
              </a:pPr>
              <a:t>2017/12/5</a:t>
            </a:fld>
            <a:endParaRPr lang="en-US" altLang="zh-TW"/>
          </a:p>
        </p:txBody>
      </p:sp>
      <p:sp>
        <p:nvSpPr>
          <p:cNvPr id="403460"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ltLang="zh-TW"/>
          </a:p>
        </p:txBody>
      </p:sp>
      <p:sp>
        <p:nvSpPr>
          <p:cNvPr id="403461"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316BC74-B563-4313-8FFC-20EEF7C6F481}" type="slidenum">
              <a:rPr lang="zh-TW" altLang="en-US"/>
              <a:pPr>
                <a:defRPr/>
              </a:pPr>
              <a:t>‹#›</a:t>
            </a:fld>
            <a:endParaRPr lang="en-US" altLang="zh-TW"/>
          </a:p>
        </p:txBody>
      </p:sp>
    </p:spTree>
    <p:extLst>
      <p:ext uri="{BB962C8B-B14F-4D97-AF65-F5344CB8AC3E}">
        <p14:creationId xmlns:p14="http://schemas.microsoft.com/office/powerpoint/2010/main" val="741241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b="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b="0">
                <a:ea typeface="新細明體" pitchFamily="18" charset="-120"/>
              </a:defRPr>
            </a:lvl1pPr>
          </a:lstStyle>
          <a:p>
            <a:pPr>
              <a:defRPr/>
            </a:pPr>
            <a:fld id="{D38AD039-90BF-45D5-96D5-B08FF4C7ACD4}" type="datetimeFigureOut">
              <a:rPr lang="zh-TW" altLang="en-US"/>
              <a:pPr>
                <a:defRPr/>
              </a:pPr>
              <a:t>2017/12/5</a:t>
            </a:fld>
            <a:endParaRPr lang="zh-TW" altLang="en-US"/>
          </a:p>
        </p:txBody>
      </p:sp>
      <p:sp>
        <p:nvSpPr>
          <p:cNvPr id="4" name="投影片圖像版面配置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b="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b="0">
                <a:ea typeface="新細明體" pitchFamily="18" charset="-120"/>
              </a:defRPr>
            </a:lvl1pPr>
          </a:lstStyle>
          <a:p>
            <a:pPr>
              <a:defRPr/>
            </a:pPr>
            <a:fld id="{6AFB4366-92C3-4046-A2C8-BA139A775D7A}" type="slidenum">
              <a:rPr lang="zh-TW" altLang="en-US"/>
              <a:pPr>
                <a:defRPr/>
              </a:pPr>
              <a:t>‹#›</a:t>
            </a:fld>
            <a:endParaRPr lang="zh-TW" altLang="en-US"/>
          </a:p>
        </p:txBody>
      </p:sp>
    </p:spTree>
    <p:extLst>
      <p:ext uri="{BB962C8B-B14F-4D97-AF65-F5344CB8AC3E}">
        <p14:creationId xmlns:p14="http://schemas.microsoft.com/office/powerpoint/2010/main" val="2678052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857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eaLnBrk="1" hangingPunct="1">
              <a:spcBef>
                <a:spcPct val="0"/>
              </a:spcBef>
            </a:pPr>
            <a:fld id="{08ABA8B5-6C2E-4C05-8E50-B17605147E09}" type="slidenum">
              <a:rPr lang="zh-TW" altLang="en-US" smtClean="0">
                <a:latin typeface="Arial" charset="0"/>
              </a:rPr>
              <a:pPr eaLnBrk="1" hangingPunct="1">
                <a:spcBef>
                  <a:spcPct val="0"/>
                </a:spcBef>
              </a:pPr>
              <a:t>7</a:t>
            </a:fld>
            <a:endParaRPr lang="en-US" altLang="zh-TW"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491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06A06303-272B-47F4-A9A3-A8ED92E7F01B}" type="slidenum">
              <a:rPr lang="zh-TW" altLang="en-US" b="0">
                <a:latin typeface="Arial" charset="0"/>
              </a:rPr>
              <a:pPr algn="r" eaLnBrk="1" hangingPunct="1">
                <a:spcBef>
                  <a:spcPct val="0"/>
                </a:spcBef>
              </a:pPr>
              <a:t>92</a:t>
            </a:fld>
            <a:endParaRPr lang="en-US" altLang="zh-TW" b="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594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170E905C-0B53-4179-A094-3218E96ECD5D}" type="slidenum">
              <a:rPr lang="zh-TW" altLang="en-US" b="0">
                <a:latin typeface="Arial" charset="0"/>
              </a:rPr>
              <a:pPr algn="r" eaLnBrk="1" hangingPunct="1">
                <a:spcBef>
                  <a:spcPct val="0"/>
                </a:spcBef>
              </a:pPr>
              <a:t>93</a:t>
            </a:fld>
            <a:endParaRPr lang="en-US" altLang="zh-TW" b="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696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2ABE3629-E1F2-45F7-8E4C-F50D752D1F65}" type="slidenum">
              <a:rPr lang="zh-TW" altLang="en-US" b="0">
                <a:latin typeface="Arial" charset="0"/>
              </a:rPr>
              <a:pPr algn="r" eaLnBrk="1" hangingPunct="1">
                <a:spcBef>
                  <a:spcPct val="0"/>
                </a:spcBef>
              </a:pPr>
              <a:t>94</a:t>
            </a:fld>
            <a:endParaRPr lang="en-US" altLang="zh-TW" b="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798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B11D31AA-1620-44F7-9C4B-A565FE122373}" type="slidenum">
              <a:rPr lang="zh-TW" altLang="en-US" b="0">
                <a:latin typeface="Arial" charset="0"/>
              </a:rPr>
              <a:pPr algn="r" eaLnBrk="1" hangingPunct="1">
                <a:spcBef>
                  <a:spcPct val="0"/>
                </a:spcBef>
              </a:pPr>
              <a:t>95</a:t>
            </a:fld>
            <a:endParaRPr lang="en-US" altLang="zh-TW" b="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90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901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D7C9E434-592A-4AF2-B802-663F4EDE3738}" type="slidenum">
              <a:rPr lang="zh-TW" altLang="en-US" b="0">
                <a:latin typeface="Arial" charset="0"/>
              </a:rPr>
              <a:pPr algn="r" eaLnBrk="1" hangingPunct="1">
                <a:spcBef>
                  <a:spcPct val="0"/>
                </a:spcBef>
              </a:pPr>
              <a:t>96</a:t>
            </a:fld>
            <a:endParaRPr lang="en-US" altLang="zh-TW" b="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0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003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DC6572F5-BF15-4270-9A7E-F5598E91157B}" type="slidenum">
              <a:rPr lang="zh-TW" altLang="en-US" b="0">
                <a:latin typeface="Arial" charset="0"/>
              </a:rPr>
              <a:pPr algn="r" eaLnBrk="1" hangingPunct="1">
                <a:spcBef>
                  <a:spcPct val="0"/>
                </a:spcBef>
              </a:pPr>
              <a:t>97</a:t>
            </a:fld>
            <a:endParaRPr lang="en-US" altLang="zh-TW" b="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10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106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A6602CBD-8FE1-4361-9CD8-6508674802EA}" type="slidenum">
              <a:rPr lang="zh-TW" altLang="en-US" b="0">
                <a:latin typeface="Arial" charset="0"/>
              </a:rPr>
              <a:pPr algn="r" eaLnBrk="1" hangingPunct="1">
                <a:spcBef>
                  <a:spcPct val="0"/>
                </a:spcBef>
              </a:pPr>
              <a:t>98</a:t>
            </a:fld>
            <a:endParaRPr lang="en-US" altLang="zh-TW" b="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20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208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F545322B-4FC5-4585-BD75-86B316C960BE}" type="slidenum">
              <a:rPr lang="zh-TW" altLang="en-US" b="0">
                <a:latin typeface="Arial" charset="0"/>
              </a:rPr>
              <a:pPr algn="r" eaLnBrk="1" hangingPunct="1">
                <a:spcBef>
                  <a:spcPct val="0"/>
                </a:spcBef>
              </a:pPr>
              <a:t>99</a:t>
            </a:fld>
            <a:endParaRPr lang="en-US" altLang="zh-TW" b="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31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310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8DC755FA-DAAF-4715-8752-0ADA3ABEF858}" type="slidenum">
              <a:rPr lang="zh-TW" altLang="en-US" b="0">
                <a:latin typeface="Arial" charset="0"/>
              </a:rPr>
              <a:pPr algn="r" eaLnBrk="1" hangingPunct="1">
                <a:spcBef>
                  <a:spcPct val="0"/>
                </a:spcBef>
              </a:pPr>
              <a:t>100</a:t>
            </a:fld>
            <a:endParaRPr lang="en-US" altLang="zh-TW" b="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4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413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5996B729-D7B7-4314-B47B-53D33937FA41}" type="slidenum">
              <a:rPr lang="zh-TW" altLang="en-US" b="0">
                <a:latin typeface="Arial" charset="0"/>
              </a:rPr>
              <a:pPr algn="r" eaLnBrk="1" hangingPunct="1">
                <a:spcBef>
                  <a:spcPct val="0"/>
                </a:spcBef>
              </a:pPr>
              <a:t>101</a:t>
            </a:fld>
            <a:endParaRPr lang="en-US" altLang="zh-TW" b="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8672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F6342A9A-A67C-4786-87AE-D57BA27877EC}" type="slidenum">
              <a:rPr lang="zh-TW" altLang="en-US" b="0">
                <a:latin typeface="Arial" charset="0"/>
              </a:rPr>
              <a:pPr algn="r" eaLnBrk="1" hangingPunct="1">
                <a:spcBef>
                  <a:spcPct val="0"/>
                </a:spcBef>
              </a:pPr>
              <a:t>84</a:t>
            </a:fld>
            <a:endParaRPr lang="en-US" altLang="zh-TW" b="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515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30143CD4-AF41-44C2-A8DD-0EBDD17D9238}" type="slidenum">
              <a:rPr lang="zh-TW" altLang="en-US" b="0">
                <a:latin typeface="Arial" charset="0"/>
              </a:rPr>
              <a:pPr algn="r" eaLnBrk="1" hangingPunct="1">
                <a:spcBef>
                  <a:spcPct val="0"/>
                </a:spcBef>
              </a:pPr>
              <a:t>102</a:t>
            </a:fld>
            <a:endParaRPr lang="en-US" altLang="zh-TW" b="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6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618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E1AC7EB0-3F47-4078-A8C4-99D55BD8D3E4}" type="slidenum">
              <a:rPr lang="zh-TW" altLang="en-US" b="0">
                <a:latin typeface="Arial" charset="0"/>
              </a:rPr>
              <a:pPr algn="r" eaLnBrk="1" hangingPunct="1">
                <a:spcBef>
                  <a:spcPct val="0"/>
                </a:spcBef>
              </a:pPr>
              <a:t>103</a:t>
            </a:fld>
            <a:endParaRPr lang="en-US" altLang="zh-TW" b="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720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B3AAF80C-7A0C-4F5A-8D4F-0AC91FBE3120}" type="slidenum">
              <a:rPr lang="zh-TW" altLang="en-US" b="0">
                <a:latin typeface="Arial" charset="0"/>
              </a:rPr>
              <a:pPr algn="r" eaLnBrk="1" hangingPunct="1">
                <a:spcBef>
                  <a:spcPct val="0"/>
                </a:spcBef>
              </a:pPr>
              <a:t>104</a:t>
            </a:fld>
            <a:endParaRPr lang="en-US" altLang="zh-TW" b="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822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D43642DB-34C3-486E-81CE-340056C3A161}" type="slidenum">
              <a:rPr lang="zh-TW" altLang="en-US" b="0">
                <a:latin typeface="Arial" charset="0"/>
              </a:rPr>
              <a:pPr algn="r" eaLnBrk="1" hangingPunct="1">
                <a:spcBef>
                  <a:spcPct val="0"/>
                </a:spcBef>
              </a:pPr>
              <a:t>105</a:t>
            </a:fld>
            <a:endParaRPr lang="en-US" altLang="zh-TW" b="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92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0925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DBEFD7A2-C984-463F-9324-4851554F78A7}" type="slidenum">
              <a:rPr lang="zh-TW" altLang="en-US" b="0">
                <a:latin typeface="Arial" charset="0"/>
              </a:rPr>
              <a:pPr algn="r" eaLnBrk="1" hangingPunct="1">
                <a:spcBef>
                  <a:spcPct val="0"/>
                </a:spcBef>
              </a:pPr>
              <a:t>106</a:t>
            </a:fld>
            <a:endParaRPr lang="en-US" altLang="zh-TW" b="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0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027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B981C7A8-4132-43B9-B970-102CCC184859}" type="slidenum">
              <a:rPr lang="zh-TW" altLang="en-US" b="0">
                <a:latin typeface="Arial" charset="0"/>
              </a:rPr>
              <a:pPr algn="r" eaLnBrk="1" hangingPunct="1">
                <a:spcBef>
                  <a:spcPct val="0"/>
                </a:spcBef>
              </a:pPr>
              <a:t>107</a:t>
            </a:fld>
            <a:endParaRPr lang="en-US" altLang="zh-TW" b="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12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130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C52FCBA7-0E8E-43C3-B93B-90F8A8C4FA43}" type="slidenum">
              <a:rPr lang="zh-TW" altLang="en-US" b="0">
                <a:latin typeface="Arial" charset="0"/>
              </a:rPr>
              <a:pPr algn="r" eaLnBrk="1" hangingPunct="1">
                <a:spcBef>
                  <a:spcPct val="0"/>
                </a:spcBef>
              </a:pPr>
              <a:t>108</a:t>
            </a:fld>
            <a:endParaRPr lang="en-US" altLang="zh-TW" b="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2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232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C9CFBADA-5F72-475C-86C5-653B03065C10}" type="slidenum">
              <a:rPr lang="zh-TW" altLang="en-US" b="0">
                <a:latin typeface="Arial" charset="0"/>
              </a:rPr>
              <a:pPr algn="r" eaLnBrk="1" hangingPunct="1">
                <a:spcBef>
                  <a:spcPct val="0"/>
                </a:spcBef>
              </a:pPr>
              <a:t>109</a:t>
            </a:fld>
            <a:endParaRPr lang="en-US" altLang="zh-TW" b="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3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334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B752F91D-B7AB-4BE8-B1E7-4930F33780BB}" type="slidenum">
              <a:rPr lang="zh-TW" altLang="en-US" b="0">
                <a:latin typeface="Arial" charset="0"/>
              </a:rPr>
              <a:pPr algn="r" eaLnBrk="1" hangingPunct="1">
                <a:spcBef>
                  <a:spcPct val="0"/>
                </a:spcBef>
              </a:pPr>
              <a:t>110</a:t>
            </a:fld>
            <a:endParaRPr lang="en-US" altLang="zh-TW" b="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4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437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727B79BF-F507-4C75-A8E6-63740B599784}" type="slidenum">
              <a:rPr lang="zh-TW" altLang="en-US" b="0">
                <a:latin typeface="Arial" charset="0"/>
              </a:rPr>
              <a:pPr algn="r" eaLnBrk="1" hangingPunct="1">
                <a:spcBef>
                  <a:spcPct val="0"/>
                </a:spcBef>
              </a:pPr>
              <a:t>111</a:t>
            </a:fld>
            <a:endParaRPr lang="en-US" altLang="zh-TW" b="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7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8774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2D63153E-B09C-4354-B53A-C56A4A8E62F8}" type="slidenum">
              <a:rPr lang="zh-TW" altLang="en-US" b="0">
                <a:latin typeface="Arial" charset="0"/>
              </a:rPr>
              <a:pPr algn="r" eaLnBrk="1" hangingPunct="1">
                <a:spcBef>
                  <a:spcPct val="0"/>
                </a:spcBef>
              </a:pPr>
              <a:t>85</a:t>
            </a:fld>
            <a:endParaRPr lang="en-US" altLang="zh-TW" b="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539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906A2D41-FF5A-4534-8AD7-238A3FC6A529}" type="slidenum">
              <a:rPr lang="zh-TW" altLang="en-US" b="0">
                <a:latin typeface="Arial" charset="0"/>
              </a:rPr>
              <a:pPr algn="r" eaLnBrk="1" hangingPunct="1">
                <a:spcBef>
                  <a:spcPct val="0"/>
                </a:spcBef>
              </a:pPr>
              <a:t>112</a:t>
            </a:fld>
            <a:endParaRPr lang="en-US" altLang="zh-TW" b="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642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A069D171-C95C-4911-B761-2642B7A04A2D}" type="slidenum">
              <a:rPr lang="zh-TW" altLang="en-US" b="0">
                <a:latin typeface="Arial" charset="0"/>
              </a:rPr>
              <a:pPr algn="r" eaLnBrk="1" hangingPunct="1">
                <a:spcBef>
                  <a:spcPct val="0"/>
                </a:spcBef>
              </a:pPr>
              <a:t>113</a:t>
            </a:fld>
            <a:endParaRPr lang="en-US" altLang="zh-TW" b="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744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7EDA9D9A-1522-4419-8CD4-FADC9AEC1107}" type="slidenum">
              <a:rPr lang="zh-TW" altLang="en-US" b="0">
                <a:latin typeface="Arial" charset="0"/>
              </a:rPr>
              <a:pPr algn="r" eaLnBrk="1" hangingPunct="1">
                <a:spcBef>
                  <a:spcPct val="0"/>
                </a:spcBef>
              </a:pPr>
              <a:t>117</a:t>
            </a:fld>
            <a:endParaRPr lang="en-US" altLang="zh-TW" b="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846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398057F4-C36D-4834-B998-145EFD265131}" type="slidenum">
              <a:rPr lang="zh-TW" altLang="en-US" b="0">
                <a:latin typeface="Arial" charset="0"/>
              </a:rPr>
              <a:pPr algn="r" eaLnBrk="1" hangingPunct="1">
                <a:spcBef>
                  <a:spcPct val="0"/>
                </a:spcBef>
              </a:pPr>
              <a:t>118</a:t>
            </a:fld>
            <a:endParaRPr lang="en-US" altLang="zh-TW" b="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9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1949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A9D22497-AA29-4924-AB90-F106E8FB5711}" type="slidenum">
              <a:rPr lang="zh-TW" altLang="en-US" b="0">
                <a:latin typeface="Arial" charset="0"/>
              </a:rPr>
              <a:pPr algn="r" eaLnBrk="1" hangingPunct="1">
                <a:spcBef>
                  <a:spcPct val="0"/>
                </a:spcBef>
              </a:pPr>
              <a:t>119</a:t>
            </a:fld>
            <a:endParaRPr lang="en-US" altLang="zh-TW" b="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051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0691BA83-7C78-4121-A129-53E0DD837CAD}" type="slidenum">
              <a:rPr lang="zh-TW" altLang="en-US" b="0">
                <a:latin typeface="Arial" charset="0"/>
              </a:rPr>
              <a:pPr algn="r" eaLnBrk="1" hangingPunct="1">
                <a:spcBef>
                  <a:spcPct val="0"/>
                </a:spcBef>
              </a:pPr>
              <a:t>120</a:t>
            </a:fld>
            <a:endParaRPr lang="en-US" altLang="zh-TW" b="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1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154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3342893B-45E5-4AC0-8C1E-E8618B21F278}" type="slidenum">
              <a:rPr lang="zh-TW" altLang="en-US" b="0">
                <a:latin typeface="Arial" charset="0"/>
              </a:rPr>
              <a:pPr algn="r" eaLnBrk="1" hangingPunct="1">
                <a:spcBef>
                  <a:spcPct val="0"/>
                </a:spcBef>
              </a:pPr>
              <a:t>121</a:t>
            </a:fld>
            <a:endParaRPr lang="en-US" altLang="zh-TW" b="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2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256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8627DD8C-F7B1-40DA-B113-68A3BEEAA7E2}" type="slidenum">
              <a:rPr lang="zh-TW" altLang="en-US" b="0">
                <a:latin typeface="Arial" charset="0"/>
              </a:rPr>
              <a:pPr algn="r" eaLnBrk="1" hangingPunct="1">
                <a:spcBef>
                  <a:spcPct val="0"/>
                </a:spcBef>
              </a:pPr>
              <a:t>122</a:t>
            </a:fld>
            <a:endParaRPr lang="en-US" altLang="zh-TW" b="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358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E8BB1D41-E2D2-4B8A-8470-AC347937E065}" type="slidenum">
              <a:rPr lang="zh-TW" altLang="en-US" b="0">
                <a:latin typeface="Arial" charset="0"/>
              </a:rPr>
              <a:pPr algn="r" eaLnBrk="1" hangingPunct="1">
                <a:spcBef>
                  <a:spcPct val="0"/>
                </a:spcBef>
              </a:pPr>
              <a:t>123</a:t>
            </a:fld>
            <a:endParaRPr lang="en-US" altLang="zh-TW" b="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461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5502F52-7300-47F8-9440-8B281178FE70}" type="slidenum">
              <a:rPr lang="zh-TW" altLang="en-US" b="0">
                <a:latin typeface="Arial" charset="0"/>
              </a:rPr>
              <a:pPr algn="r" eaLnBrk="1" hangingPunct="1">
                <a:spcBef>
                  <a:spcPct val="0"/>
                </a:spcBef>
              </a:pPr>
              <a:t>124</a:t>
            </a:fld>
            <a:endParaRPr lang="en-US" altLang="zh-TW" b="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8877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98FCD318-F2D1-436C-BB3B-EAD31591A97F}" type="slidenum">
              <a:rPr lang="zh-TW" altLang="en-US" b="0">
                <a:latin typeface="Arial" charset="0"/>
              </a:rPr>
              <a:pPr algn="r" eaLnBrk="1" hangingPunct="1">
                <a:spcBef>
                  <a:spcPct val="0"/>
                </a:spcBef>
              </a:pPr>
              <a:t>86</a:t>
            </a:fld>
            <a:endParaRPr lang="en-US" altLang="zh-TW" b="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563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C213C425-1A9C-4AEF-A0C8-FC321F4AAE23}" type="slidenum">
              <a:rPr lang="zh-TW" altLang="en-US" b="0">
                <a:latin typeface="Arial" charset="0"/>
              </a:rPr>
              <a:pPr algn="r" eaLnBrk="1" hangingPunct="1">
                <a:spcBef>
                  <a:spcPct val="0"/>
                </a:spcBef>
              </a:pPr>
              <a:t>125</a:t>
            </a:fld>
            <a:endParaRPr lang="en-US" altLang="zh-TW" b="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666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36B36CB0-2876-43B2-815F-2D67A3E88EA2}" type="slidenum">
              <a:rPr lang="zh-TW" altLang="en-US" b="0">
                <a:latin typeface="Arial" charset="0"/>
              </a:rPr>
              <a:pPr algn="r" eaLnBrk="1" hangingPunct="1">
                <a:spcBef>
                  <a:spcPct val="0"/>
                </a:spcBef>
              </a:pPr>
              <a:t>126</a:t>
            </a:fld>
            <a:endParaRPr lang="en-US" altLang="zh-TW" b="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32768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1064161C-AE60-4D6B-995B-EC4B011108A6}" type="slidenum">
              <a:rPr lang="zh-TW" altLang="en-US" b="0">
                <a:latin typeface="Arial" charset="0"/>
              </a:rPr>
              <a:pPr algn="r" eaLnBrk="1" hangingPunct="1">
                <a:spcBef>
                  <a:spcPct val="0"/>
                </a:spcBef>
              </a:pPr>
              <a:t>127</a:t>
            </a:fld>
            <a:endParaRPr lang="en-US" altLang="zh-TW" b="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9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89796"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E50E26BB-B3D5-4883-8BA6-E230F84E4B12}" type="slidenum">
              <a:rPr lang="zh-TW" altLang="en-US" b="0">
                <a:latin typeface="Arial" charset="0"/>
              </a:rPr>
              <a:pPr algn="r" eaLnBrk="1" hangingPunct="1">
                <a:spcBef>
                  <a:spcPct val="0"/>
                </a:spcBef>
              </a:pPr>
              <a:t>87</a:t>
            </a:fld>
            <a:endParaRPr lang="en-US" altLang="zh-TW" b="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0820"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698BD757-DDC8-454D-9310-2874BE340EEF}" type="slidenum">
              <a:rPr lang="zh-TW" altLang="en-US" b="0">
                <a:latin typeface="Arial" charset="0"/>
              </a:rPr>
              <a:pPr algn="r" eaLnBrk="1" hangingPunct="1">
                <a:spcBef>
                  <a:spcPct val="0"/>
                </a:spcBef>
              </a:pPr>
              <a:t>88</a:t>
            </a:fld>
            <a:endParaRPr lang="en-US" altLang="zh-TW" b="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1844"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999F14A2-EBFE-4F02-8810-1635DC7FA2F7}" type="slidenum">
              <a:rPr lang="zh-TW" altLang="en-US" b="0">
                <a:latin typeface="Arial" charset="0"/>
              </a:rPr>
              <a:pPr algn="r" eaLnBrk="1" hangingPunct="1">
                <a:spcBef>
                  <a:spcPct val="0"/>
                </a:spcBef>
              </a:pPr>
              <a:t>89</a:t>
            </a:fld>
            <a:endParaRPr lang="en-US" altLang="zh-TW" b="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28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2868"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35EA7678-A5A0-47FA-A4AE-CB9A5FDC927F}" type="slidenum">
              <a:rPr lang="zh-TW" altLang="en-US" b="0">
                <a:latin typeface="Arial" charset="0"/>
              </a:rPr>
              <a:pPr algn="r" eaLnBrk="1" hangingPunct="1">
                <a:spcBef>
                  <a:spcPct val="0"/>
                </a:spcBef>
              </a:pPr>
              <a:t>90</a:t>
            </a:fld>
            <a:endParaRPr lang="en-US" altLang="zh-TW" b="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293892" name="投影片編號版面配置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ea typeface="新細明體" charset="-120"/>
              </a:defRPr>
            </a:lvl1pPr>
            <a:lvl2pPr marL="742950" indent="-285750" eaLnBrk="0" hangingPunct="0">
              <a:spcBef>
                <a:spcPct val="30000"/>
              </a:spcBef>
              <a:defRPr sz="1200">
                <a:solidFill>
                  <a:schemeClr val="tx1"/>
                </a:solidFill>
                <a:latin typeface="Calibri" pitchFamily="34" charset="0"/>
                <a:ea typeface="新細明體" charset="-120"/>
              </a:defRPr>
            </a:lvl2pPr>
            <a:lvl3pPr marL="1143000" indent="-228600" eaLnBrk="0" hangingPunct="0">
              <a:spcBef>
                <a:spcPct val="30000"/>
              </a:spcBef>
              <a:defRPr sz="1200">
                <a:solidFill>
                  <a:schemeClr val="tx1"/>
                </a:solidFill>
                <a:latin typeface="Calibri" pitchFamily="34" charset="0"/>
                <a:ea typeface="新細明體" charset="-120"/>
              </a:defRPr>
            </a:lvl3pPr>
            <a:lvl4pPr marL="1600200" indent="-228600" eaLnBrk="0" hangingPunct="0">
              <a:spcBef>
                <a:spcPct val="30000"/>
              </a:spcBef>
              <a:defRPr sz="1200">
                <a:solidFill>
                  <a:schemeClr val="tx1"/>
                </a:solidFill>
                <a:latin typeface="Calibri" pitchFamily="34" charset="0"/>
                <a:ea typeface="新細明體" charset="-120"/>
              </a:defRPr>
            </a:lvl4pPr>
            <a:lvl5pPr marL="2057400" indent="-228600" eaLnBrk="0" hangingPunct="0">
              <a:spcBef>
                <a:spcPct val="30000"/>
              </a:spcBef>
              <a:defRPr sz="1200">
                <a:solidFill>
                  <a:schemeClr val="tx1"/>
                </a:solidFill>
                <a:latin typeface="Calibri" pitchFamily="34" charset="0"/>
                <a:ea typeface="新細明體" charset="-120"/>
              </a:defRPr>
            </a:lvl5pPr>
            <a:lvl6pPr marL="2514600" indent="-228600" eaLnBrk="0" fontAlgn="base" hangingPunct="0">
              <a:spcBef>
                <a:spcPct val="30000"/>
              </a:spcBef>
              <a:spcAft>
                <a:spcPct val="0"/>
              </a:spcAft>
              <a:defRPr sz="1200">
                <a:solidFill>
                  <a:schemeClr val="tx1"/>
                </a:solidFill>
                <a:latin typeface="Calibri" pitchFamily="34" charset="0"/>
                <a:ea typeface="新細明體" charset="-120"/>
              </a:defRPr>
            </a:lvl6pPr>
            <a:lvl7pPr marL="2971800" indent="-228600" eaLnBrk="0" fontAlgn="base" hangingPunct="0">
              <a:spcBef>
                <a:spcPct val="30000"/>
              </a:spcBef>
              <a:spcAft>
                <a:spcPct val="0"/>
              </a:spcAft>
              <a:defRPr sz="1200">
                <a:solidFill>
                  <a:schemeClr val="tx1"/>
                </a:solidFill>
                <a:latin typeface="Calibri" pitchFamily="34" charset="0"/>
                <a:ea typeface="新細明體" charset="-120"/>
              </a:defRPr>
            </a:lvl7pPr>
            <a:lvl8pPr marL="3429000" indent="-228600" eaLnBrk="0" fontAlgn="base" hangingPunct="0">
              <a:spcBef>
                <a:spcPct val="30000"/>
              </a:spcBef>
              <a:spcAft>
                <a:spcPct val="0"/>
              </a:spcAft>
              <a:defRPr sz="1200">
                <a:solidFill>
                  <a:schemeClr val="tx1"/>
                </a:solidFill>
                <a:latin typeface="Calibri" pitchFamily="34" charset="0"/>
                <a:ea typeface="新細明體" charset="-120"/>
              </a:defRPr>
            </a:lvl8pPr>
            <a:lvl9pPr marL="3886200" indent="-228600" eaLnBrk="0" fontAlgn="base" hangingPunct="0">
              <a:spcBef>
                <a:spcPct val="30000"/>
              </a:spcBef>
              <a:spcAft>
                <a:spcPct val="0"/>
              </a:spcAft>
              <a:defRPr sz="1200">
                <a:solidFill>
                  <a:schemeClr val="tx1"/>
                </a:solidFill>
                <a:latin typeface="Calibri" pitchFamily="34" charset="0"/>
                <a:ea typeface="新細明體" charset="-120"/>
              </a:defRPr>
            </a:lvl9pPr>
          </a:lstStyle>
          <a:p>
            <a:pPr algn="r" eaLnBrk="1" hangingPunct="1">
              <a:spcBef>
                <a:spcPct val="0"/>
              </a:spcBef>
            </a:pPr>
            <a:fld id="{9E778501-04E2-486F-B4A4-1336860A19B3}" type="slidenum">
              <a:rPr lang="zh-TW" altLang="en-US" b="0">
                <a:latin typeface="Arial" charset="0"/>
              </a:rPr>
              <a:pPr algn="r" eaLnBrk="1" hangingPunct="1">
                <a:spcBef>
                  <a:spcPct val="0"/>
                </a:spcBef>
              </a:pPr>
              <a:t>91</a:t>
            </a:fld>
            <a:endParaRPr lang="en-US" altLang="zh-TW" b="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5203121-9057-48AD-A73B-296387BDC106}" type="slidenum">
              <a:rPr lang="en-US" altLang="zh-TW"/>
              <a:pPr>
                <a:defRPr/>
              </a:pPr>
              <a:t>‹#›</a:t>
            </a:fld>
            <a:endParaRPr lang="en-US" altLang="zh-TW"/>
          </a:p>
        </p:txBody>
      </p:sp>
    </p:spTree>
    <p:extLst>
      <p:ext uri="{BB962C8B-B14F-4D97-AF65-F5344CB8AC3E}">
        <p14:creationId xmlns:p14="http://schemas.microsoft.com/office/powerpoint/2010/main" val="176463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71AF982-2283-42C6-873C-4117026C930D}" type="slidenum">
              <a:rPr lang="en-US" altLang="zh-TW"/>
              <a:pPr>
                <a:defRPr/>
              </a:pPr>
              <a:t>‹#›</a:t>
            </a:fld>
            <a:endParaRPr lang="en-US" altLang="zh-TW"/>
          </a:p>
        </p:txBody>
      </p:sp>
    </p:spTree>
    <p:extLst>
      <p:ext uri="{BB962C8B-B14F-4D97-AF65-F5344CB8AC3E}">
        <p14:creationId xmlns:p14="http://schemas.microsoft.com/office/powerpoint/2010/main" val="177311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8678828-A8CE-493F-B6AC-E977762C4598}" type="slidenum">
              <a:rPr lang="en-US" altLang="zh-TW"/>
              <a:pPr>
                <a:defRPr/>
              </a:pPr>
              <a:t>‹#›</a:t>
            </a:fld>
            <a:endParaRPr lang="en-US" altLang="zh-TW"/>
          </a:p>
        </p:txBody>
      </p:sp>
    </p:spTree>
    <p:extLst>
      <p:ext uri="{BB962C8B-B14F-4D97-AF65-F5344CB8AC3E}">
        <p14:creationId xmlns:p14="http://schemas.microsoft.com/office/powerpoint/2010/main" val="37450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456643E7-DD86-42CB-A05E-DD5C22A1B818}" type="slidenum">
              <a:rPr lang="en-US" altLang="zh-TW"/>
              <a:pPr>
                <a:defRPr/>
              </a:pPr>
              <a:t>‹#›</a:t>
            </a:fld>
            <a:endParaRPr lang="en-US" altLang="zh-TW"/>
          </a:p>
        </p:txBody>
      </p:sp>
    </p:spTree>
    <p:extLst>
      <p:ext uri="{BB962C8B-B14F-4D97-AF65-F5344CB8AC3E}">
        <p14:creationId xmlns:p14="http://schemas.microsoft.com/office/powerpoint/2010/main" val="3435266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A7432E94-0EAC-4655-9585-2589F3702E30}" type="slidenum">
              <a:rPr lang="en-US" altLang="zh-TW"/>
              <a:pPr>
                <a:defRPr/>
              </a:pPr>
              <a:t>‹#›</a:t>
            </a:fld>
            <a:endParaRPr lang="en-US" altLang="zh-TW"/>
          </a:p>
        </p:txBody>
      </p:sp>
    </p:spTree>
    <p:extLst>
      <p:ext uri="{BB962C8B-B14F-4D97-AF65-F5344CB8AC3E}">
        <p14:creationId xmlns:p14="http://schemas.microsoft.com/office/powerpoint/2010/main" val="3159721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07185078-05EE-4640-83C4-5FA813A4B3A5}" type="slidenum">
              <a:rPr lang="en-US" altLang="zh-TW"/>
              <a:pPr>
                <a:defRPr/>
              </a:pPr>
              <a:t>‹#›</a:t>
            </a:fld>
            <a:endParaRPr lang="en-US" altLang="zh-TW"/>
          </a:p>
        </p:txBody>
      </p:sp>
    </p:spTree>
    <p:extLst>
      <p:ext uri="{BB962C8B-B14F-4D97-AF65-F5344CB8AC3E}">
        <p14:creationId xmlns:p14="http://schemas.microsoft.com/office/powerpoint/2010/main" val="385136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4B02EF60-6448-421B-AB4B-4C441CB80EF0}" type="slidenum">
              <a:rPr lang="en-US" altLang="zh-TW"/>
              <a:pPr>
                <a:defRPr/>
              </a:pPr>
              <a:t>‹#›</a:t>
            </a:fld>
            <a:endParaRPr lang="en-US" altLang="zh-TW"/>
          </a:p>
        </p:txBody>
      </p:sp>
    </p:spTree>
    <p:extLst>
      <p:ext uri="{BB962C8B-B14F-4D97-AF65-F5344CB8AC3E}">
        <p14:creationId xmlns:p14="http://schemas.microsoft.com/office/powerpoint/2010/main" val="2015778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8EF341BE-15A5-48D0-A183-2737344D5656}" type="slidenum">
              <a:rPr lang="en-US" altLang="zh-TW"/>
              <a:pPr>
                <a:defRPr/>
              </a:pPr>
              <a:t>‹#›</a:t>
            </a:fld>
            <a:endParaRPr lang="en-US" altLang="zh-TW"/>
          </a:p>
        </p:txBody>
      </p:sp>
    </p:spTree>
    <p:extLst>
      <p:ext uri="{BB962C8B-B14F-4D97-AF65-F5344CB8AC3E}">
        <p14:creationId xmlns:p14="http://schemas.microsoft.com/office/powerpoint/2010/main" val="3883499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A97EC2C5-E097-4F71-BBBA-7C3B9CDC427A}" type="slidenum">
              <a:rPr lang="en-US" altLang="zh-TW"/>
              <a:pPr>
                <a:defRPr/>
              </a:pPr>
              <a:t>‹#›</a:t>
            </a:fld>
            <a:endParaRPr lang="en-US" altLang="zh-TW"/>
          </a:p>
        </p:txBody>
      </p:sp>
    </p:spTree>
    <p:extLst>
      <p:ext uri="{BB962C8B-B14F-4D97-AF65-F5344CB8AC3E}">
        <p14:creationId xmlns:p14="http://schemas.microsoft.com/office/powerpoint/2010/main" val="3617915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Arial"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atin typeface="Arial"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atin typeface="Arial" charset="0"/>
              </a:defRPr>
            </a:lvl1pPr>
          </a:lstStyle>
          <a:p>
            <a:pPr>
              <a:defRPr/>
            </a:pPr>
            <a:fld id="{DA8C8DDF-AC82-443B-AB7A-6CB787F946AB}" type="slidenum">
              <a:rPr lang="en-US" altLang="zh-TW"/>
              <a:pPr>
                <a:defRPr/>
              </a:pPr>
              <a:t>‹#›</a:t>
            </a:fld>
            <a:endParaRPr lang="en-US" altLang="zh-TW"/>
          </a:p>
        </p:txBody>
      </p:sp>
    </p:spTree>
    <p:extLst>
      <p:ext uri="{BB962C8B-B14F-4D97-AF65-F5344CB8AC3E}">
        <p14:creationId xmlns:p14="http://schemas.microsoft.com/office/powerpoint/2010/main" val="2153408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B5C645B6-9F9B-468A-9900-A84E01CE5133}" type="slidenum">
              <a:rPr lang="en-US" altLang="zh-TW"/>
              <a:pPr>
                <a:defRPr/>
              </a:pPr>
              <a:t>‹#›</a:t>
            </a:fld>
            <a:endParaRPr lang="en-US" altLang="zh-TW"/>
          </a:p>
        </p:txBody>
      </p:sp>
    </p:spTree>
    <p:extLst>
      <p:ext uri="{BB962C8B-B14F-4D97-AF65-F5344CB8AC3E}">
        <p14:creationId xmlns:p14="http://schemas.microsoft.com/office/powerpoint/2010/main" val="252567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17345BDA-210E-4F63-9574-EFB710FFFB0B}" type="slidenum">
              <a:rPr lang="en-US" altLang="zh-TW"/>
              <a:pPr>
                <a:defRPr/>
              </a:pPr>
              <a:t>‹#›</a:t>
            </a:fld>
            <a:endParaRPr lang="en-US" altLang="zh-TW"/>
          </a:p>
        </p:txBody>
      </p:sp>
    </p:spTree>
    <p:extLst>
      <p:ext uri="{BB962C8B-B14F-4D97-AF65-F5344CB8AC3E}">
        <p14:creationId xmlns:p14="http://schemas.microsoft.com/office/powerpoint/2010/main" val="4138355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7FED311F-825D-4313-BB1C-EAF7A1965742}" type="slidenum">
              <a:rPr lang="en-US" altLang="zh-TW"/>
              <a:pPr>
                <a:defRPr/>
              </a:pPr>
              <a:t>‹#›</a:t>
            </a:fld>
            <a:endParaRPr lang="en-US" altLang="zh-TW"/>
          </a:p>
        </p:txBody>
      </p:sp>
    </p:spTree>
    <p:extLst>
      <p:ext uri="{BB962C8B-B14F-4D97-AF65-F5344CB8AC3E}">
        <p14:creationId xmlns:p14="http://schemas.microsoft.com/office/powerpoint/2010/main" val="929735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6E54246B-B784-4B35-A9FC-BD34D41D6B7B}" type="slidenum">
              <a:rPr lang="en-US" altLang="zh-TW"/>
              <a:pPr>
                <a:defRPr/>
              </a:pPr>
              <a:t>‹#›</a:t>
            </a:fld>
            <a:endParaRPr lang="en-US" altLang="zh-TW"/>
          </a:p>
        </p:txBody>
      </p:sp>
    </p:spTree>
    <p:extLst>
      <p:ext uri="{BB962C8B-B14F-4D97-AF65-F5344CB8AC3E}">
        <p14:creationId xmlns:p14="http://schemas.microsoft.com/office/powerpoint/2010/main" val="1231800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DA406830-FE59-4773-A913-BA38B77A27AE}" type="slidenum">
              <a:rPr lang="en-US" altLang="zh-TW"/>
              <a:pPr>
                <a:defRPr/>
              </a:pPr>
              <a:t>‹#›</a:t>
            </a:fld>
            <a:endParaRPr lang="en-US" altLang="zh-TW"/>
          </a:p>
        </p:txBody>
      </p:sp>
    </p:spTree>
    <p:extLst>
      <p:ext uri="{BB962C8B-B14F-4D97-AF65-F5344CB8AC3E}">
        <p14:creationId xmlns:p14="http://schemas.microsoft.com/office/powerpoint/2010/main" val="2950400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5EA8E525-A73C-44A5-AB44-95EAA4DA403E}" type="slidenum">
              <a:rPr lang="en-US" altLang="zh-TW"/>
              <a:pPr>
                <a:defRPr/>
              </a:pPr>
              <a:t>‹#›</a:t>
            </a:fld>
            <a:endParaRPr lang="en-US" altLang="zh-TW"/>
          </a:p>
        </p:txBody>
      </p:sp>
    </p:spTree>
    <p:extLst>
      <p:ext uri="{BB962C8B-B14F-4D97-AF65-F5344CB8AC3E}">
        <p14:creationId xmlns:p14="http://schemas.microsoft.com/office/powerpoint/2010/main" val="225974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8751A8F2-3327-4C92-87BC-9DE876A7BC9F}" type="slidenum">
              <a:rPr lang="en-US" altLang="zh-TW"/>
              <a:pPr>
                <a:defRPr/>
              </a:pPr>
              <a:t>‹#›</a:t>
            </a:fld>
            <a:endParaRPr lang="en-US" altLang="zh-TW"/>
          </a:p>
        </p:txBody>
      </p:sp>
    </p:spTree>
    <p:extLst>
      <p:ext uri="{BB962C8B-B14F-4D97-AF65-F5344CB8AC3E}">
        <p14:creationId xmlns:p14="http://schemas.microsoft.com/office/powerpoint/2010/main" val="2785987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6B2AD969-5B63-40F5-ABE0-809F9842BFE3}" type="slidenum">
              <a:rPr lang="en-US" altLang="zh-TW"/>
              <a:pPr>
                <a:defRPr/>
              </a:pPr>
              <a:t>‹#›</a:t>
            </a:fld>
            <a:endParaRPr lang="en-US" altLang="zh-TW"/>
          </a:p>
        </p:txBody>
      </p:sp>
    </p:spTree>
    <p:extLst>
      <p:ext uri="{BB962C8B-B14F-4D97-AF65-F5344CB8AC3E}">
        <p14:creationId xmlns:p14="http://schemas.microsoft.com/office/powerpoint/2010/main" val="13305085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4519FB39-E9B7-4D13-9424-06FD30E45048}" type="slidenum">
              <a:rPr lang="en-US" altLang="zh-TW"/>
              <a:pPr>
                <a:defRPr/>
              </a:pPr>
              <a:t>‹#›</a:t>
            </a:fld>
            <a:endParaRPr lang="en-US" altLang="zh-TW"/>
          </a:p>
        </p:txBody>
      </p:sp>
    </p:spTree>
    <p:extLst>
      <p:ext uri="{BB962C8B-B14F-4D97-AF65-F5344CB8AC3E}">
        <p14:creationId xmlns:p14="http://schemas.microsoft.com/office/powerpoint/2010/main" val="558861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EF4B634B-43C0-4D8F-952F-A67628832AE6}" type="slidenum">
              <a:rPr lang="en-US" altLang="zh-TW"/>
              <a:pPr>
                <a:defRPr/>
              </a:pPr>
              <a:t>‹#›</a:t>
            </a:fld>
            <a:endParaRPr lang="en-US" altLang="zh-TW"/>
          </a:p>
        </p:txBody>
      </p:sp>
    </p:spTree>
    <p:extLst>
      <p:ext uri="{BB962C8B-B14F-4D97-AF65-F5344CB8AC3E}">
        <p14:creationId xmlns:p14="http://schemas.microsoft.com/office/powerpoint/2010/main" val="2141261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1E8DCC96-879F-41FA-8078-3E8683DB971E}" type="slidenum">
              <a:rPr lang="en-US" altLang="zh-TW"/>
              <a:pPr>
                <a:defRPr/>
              </a:pPr>
              <a:t>‹#›</a:t>
            </a:fld>
            <a:endParaRPr lang="en-US" altLang="zh-TW"/>
          </a:p>
        </p:txBody>
      </p:sp>
    </p:spTree>
    <p:extLst>
      <p:ext uri="{BB962C8B-B14F-4D97-AF65-F5344CB8AC3E}">
        <p14:creationId xmlns:p14="http://schemas.microsoft.com/office/powerpoint/2010/main" val="81110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C43038FA-A2A2-4954-AE8E-E7DF2B8B6148}" type="slidenum">
              <a:rPr lang="en-US" altLang="zh-TW"/>
              <a:pPr>
                <a:defRPr/>
              </a:pPr>
              <a:t>‹#›</a:t>
            </a:fld>
            <a:endParaRPr lang="en-US" altLang="zh-TW"/>
          </a:p>
        </p:txBody>
      </p:sp>
    </p:spTree>
    <p:extLst>
      <p:ext uri="{BB962C8B-B14F-4D97-AF65-F5344CB8AC3E}">
        <p14:creationId xmlns:p14="http://schemas.microsoft.com/office/powerpoint/2010/main" val="349511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F8360EA-370C-4432-B02B-A06C8FA13644}" type="slidenum">
              <a:rPr lang="en-US" altLang="zh-TW"/>
              <a:pPr>
                <a:defRPr/>
              </a:pPr>
              <a:t>‹#›</a:t>
            </a:fld>
            <a:endParaRPr lang="en-US" altLang="zh-TW"/>
          </a:p>
        </p:txBody>
      </p:sp>
    </p:spTree>
    <p:extLst>
      <p:ext uri="{BB962C8B-B14F-4D97-AF65-F5344CB8AC3E}">
        <p14:creationId xmlns:p14="http://schemas.microsoft.com/office/powerpoint/2010/main" val="2493768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99156892-1BBF-44FB-80BD-35051AB5A0F6}" type="slidenum">
              <a:rPr lang="en-US" altLang="zh-TW"/>
              <a:pPr>
                <a:defRPr/>
              </a:pPr>
              <a:t>‹#›</a:t>
            </a:fld>
            <a:endParaRPr lang="en-US" altLang="zh-TW"/>
          </a:p>
        </p:txBody>
      </p:sp>
    </p:spTree>
    <p:extLst>
      <p:ext uri="{BB962C8B-B14F-4D97-AF65-F5344CB8AC3E}">
        <p14:creationId xmlns:p14="http://schemas.microsoft.com/office/powerpoint/2010/main" val="2637691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7E86F8B7-A82F-40B6-8255-6E3000E3905E}" type="slidenum">
              <a:rPr lang="en-US" altLang="zh-TW"/>
              <a:pPr>
                <a:defRPr/>
              </a:pPr>
              <a:t>‹#›</a:t>
            </a:fld>
            <a:endParaRPr lang="en-US" altLang="zh-TW"/>
          </a:p>
        </p:txBody>
      </p:sp>
    </p:spTree>
    <p:extLst>
      <p:ext uri="{BB962C8B-B14F-4D97-AF65-F5344CB8AC3E}">
        <p14:creationId xmlns:p14="http://schemas.microsoft.com/office/powerpoint/2010/main" val="1898104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93D01261-0F47-4C0E-8320-CE32A8A89EE8}" type="slidenum">
              <a:rPr lang="en-US" altLang="zh-TW"/>
              <a:pPr>
                <a:defRPr/>
              </a:pPr>
              <a:t>‹#›</a:t>
            </a:fld>
            <a:endParaRPr lang="en-US" altLang="zh-TW"/>
          </a:p>
        </p:txBody>
      </p:sp>
    </p:spTree>
    <p:extLst>
      <p:ext uri="{BB962C8B-B14F-4D97-AF65-F5344CB8AC3E}">
        <p14:creationId xmlns:p14="http://schemas.microsoft.com/office/powerpoint/2010/main" val="1286106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19F6B208-447D-4B4E-B683-CE978621A6C2}" type="slidenum">
              <a:rPr lang="en-US" altLang="zh-TW"/>
              <a:pPr>
                <a:defRPr/>
              </a:pPr>
              <a:t>‹#›</a:t>
            </a:fld>
            <a:endParaRPr lang="en-US" altLang="zh-TW"/>
          </a:p>
        </p:txBody>
      </p:sp>
    </p:spTree>
    <p:extLst>
      <p:ext uri="{BB962C8B-B14F-4D97-AF65-F5344CB8AC3E}">
        <p14:creationId xmlns:p14="http://schemas.microsoft.com/office/powerpoint/2010/main" val="4007691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F76CF29B-084B-4CB3-A7CC-2CE33A390E13}" type="slidenum">
              <a:rPr lang="en-US" altLang="zh-TW"/>
              <a:pPr>
                <a:defRPr/>
              </a:pPr>
              <a:t>‹#›</a:t>
            </a:fld>
            <a:endParaRPr lang="en-US" altLang="zh-TW"/>
          </a:p>
        </p:txBody>
      </p:sp>
    </p:spTree>
    <p:extLst>
      <p:ext uri="{BB962C8B-B14F-4D97-AF65-F5344CB8AC3E}">
        <p14:creationId xmlns:p14="http://schemas.microsoft.com/office/powerpoint/2010/main" val="2250467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60B347FC-BB87-4609-84A1-93090CCBC085}" type="slidenum">
              <a:rPr lang="en-US" altLang="zh-TW"/>
              <a:pPr>
                <a:defRPr/>
              </a:pPr>
              <a:t>‹#›</a:t>
            </a:fld>
            <a:endParaRPr lang="en-US" altLang="zh-TW"/>
          </a:p>
        </p:txBody>
      </p:sp>
    </p:spTree>
    <p:extLst>
      <p:ext uri="{BB962C8B-B14F-4D97-AF65-F5344CB8AC3E}">
        <p14:creationId xmlns:p14="http://schemas.microsoft.com/office/powerpoint/2010/main" val="2589892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71D65BE6-9A67-43F0-8C65-B1B6856E5423}" type="slidenum">
              <a:rPr lang="en-US" altLang="zh-TW"/>
              <a:pPr>
                <a:defRPr/>
              </a:pPr>
              <a:t>‹#›</a:t>
            </a:fld>
            <a:endParaRPr lang="en-US" altLang="zh-TW"/>
          </a:p>
        </p:txBody>
      </p:sp>
    </p:spTree>
    <p:extLst>
      <p:ext uri="{BB962C8B-B14F-4D97-AF65-F5344CB8AC3E}">
        <p14:creationId xmlns:p14="http://schemas.microsoft.com/office/powerpoint/2010/main" val="3682777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5C220664-232C-47CF-A48A-179E3EEDA23C}" type="slidenum">
              <a:rPr lang="en-US" altLang="zh-TW"/>
              <a:pPr>
                <a:defRPr/>
              </a:pPr>
              <a:t>‹#›</a:t>
            </a:fld>
            <a:endParaRPr lang="en-US" altLang="zh-TW"/>
          </a:p>
        </p:txBody>
      </p:sp>
    </p:spTree>
    <p:extLst>
      <p:ext uri="{BB962C8B-B14F-4D97-AF65-F5344CB8AC3E}">
        <p14:creationId xmlns:p14="http://schemas.microsoft.com/office/powerpoint/2010/main" val="1729459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D44D70DC-23A6-451C-9F4C-E7233E2178B8}" type="slidenum">
              <a:rPr lang="en-US" altLang="zh-TW"/>
              <a:pPr>
                <a:defRPr/>
              </a:pPr>
              <a:t>‹#›</a:t>
            </a:fld>
            <a:endParaRPr lang="en-US" altLang="zh-TW"/>
          </a:p>
        </p:txBody>
      </p:sp>
    </p:spTree>
    <p:extLst>
      <p:ext uri="{BB962C8B-B14F-4D97-AF65-F5344CB8AC3E}">
        <p14:creationId xmlns:p14="http://schemas.microsoft.com/office/powerpoint/2010/main" val="858085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64BFC8D9-8AB8-4270-9E35-942EC9D6BD52}" type="slidenum">
              <a:rPr lang="en-US" altLang="zh-TW"/>
              <a:pPr>
                <a:defRPr/>
              </a:pPr>
              <a:t>‹#›</a:t>
            </a:fld>
            <a:endParaRPr lang="en-US" altLang="zh-TW"/>
          </a:p>
        </p:txBody>
      </p:sp>
    </p:spTree>
    <p:extLst>
      <p:ext uri="{BB962C8B-B14F-4D97-AF65-F5344CB8AC3E}">
        <p14:creationId xmlns:p14="http://schemas.microsoft.com/office/powerpoint/2010/main" val="280956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9BA4025-1A5E-456E-AFAA-0100ADEC4503}" type="slidenum">
              <a:rPr lang="en-US" altLang="zh-TW"/>
              <a:pPr>
                <a:defRPr/>
              </a:pPr>
              <a:t>‹#›</a:t>
            </a:fld>
            <a:endParaRPr lang="en-US" altLang="zh-TW"/>
          </a:p>
        </p:txBody>
      </p:sp>
    </p:spTree>
    <p:extLst>
      <p:ext uri="{BB962C8B-B14F-4D97-AF65-F5344CB8AC3E}">
        <p14:creationId xmlns:p14="http://schemas.microsoft.com/office/powerpoint/2010/main" val="1213549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A78996FE-58D6-49BC-9F12-FBABE6B76EF0}" type="slidenum">
              <a:rPr lang="en-US" altLang="zh-TW"/>
              <a:pPr>
                <a:defRPr/>
              </a:pPr>
              <a:t>‹#›</a:t>
            </a:fld>
            <a:endParaRPr lang="en-US" altLang="zh-TW"/>
          </a:p>
        </p:txBody>
      </p:sp>
    </p:spTree>
    <p:extLst>
      <p:ext uri="{BB962C8B-B14F-4D97-AF65-F5344CB8AC3E}">
        <p14:creationId xmlns:p14="http://schemas.microsoft.com/office/powerpoint/2010/main" val="3856496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B413C00F-9535-4F95-ADF5-6C3B22E48C15}" type="slidenum">
              <a:rPr lang="en-US" altLang="zh-TW"/>
              <a:pPr>
                <a:defRPr/>
              </a:pPr>
              <a:t>‹#›</a:t>
            </a:fld>
            <a:endParaRPr lang="en-US" altLang="zh-TW"/>
          </a:p>
        </p:txBody>
      </p:sp>
    </p:spTree>
    <p:extLst>
      <p:ext uri="{BB962C8B-B14F-4D97-AF65-F5344CB8AC3E}">
        <p14:creationId xmlns:p14="http://schemas.microsoft.com/office/powerpoint/2010/main" val="482889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171F3945-D474-4634-A5F1-471B54BD8178}" type="slidenum">
              <a:rPr lang="en-US" altLang="zh-TW"/>
              <a:pPr>
                <a:defRPr/>
              </a:pPr>
              <a:t>‹#›</a:t>
            </a:fld>
            <a:endParaRPr lang="en-US" altLang="zh-TW"/>
          </a:p>
        </p:txBody>
      </p:sp>
    </p:spTree>
    <p:extLst>
      <p:ext uri="{BB962C8B-B14F-4D97-AF65-F5344CB8AC3E}">
        <p14:creationId xmlns:p14="http://schemas.microsoft.com/office/powerpoint/2010/main" val="5565423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0C007AF0-1A51-4184-B42E-7FF7685FDF8B}" type="slidenum">
              <a:rPr lang="en-US" altLang="zh-TW"/>
              <a:pPr>
                <a:defRPr/>
              </a:pPr>
              <a:t>‹#›</a:t>
            </a:fld>
            <a:endParaRPr lang="en-US" altLang="zh-TW"/>
          </a:p>
        </p:txBody>
      </p:sp>
    </p:spTree>
    <p:extLst>
      <p:ext uri="{BB962C8B-B14F-4D97-AF65-F5344CB8AC3E}">
        <p14:creationId xmlns:p14="http://schemas.microsoft.com/office/powerpoint/2010/main" val="4156920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19AB9AEC-01AD-43C7-9162-C3F6EA2F732E}" type="slidenum">
              <a:rPr lang="en-US" altLang="zh-TW"/>
              <a:pPr>
                <a:defRPr/>
              </a:pPr>
              <a:t>‹#›</a:t>
            </a:fld>
            <a:endParaRPr lang="en-US" altLang="zh-TW"/>
          </a:p>
        </p:txBody>
      </p:sp>
    </p:spTree>
    <p:extLst>
      <p:ext uri="{BB962C8B-B14F-4D97-AF65-F5344CB8AC3E}">
        <p14:creationId xmlns:p14="http://schemas.microsoft.com/office/powerpoint/2010/main" val="3919482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7B1B766B-353A-495C-918A-48669E541AD0}" type="slidenum">
              <a:rPr lang="en-US" altLang="zh-TW"/>
              <a:pPr>
                <a:defRPr/>
              </a:pPr>
              <a:t>‹#›</a:t>
            </a:fld>
            <a:endParaRPr lang="en-US" altLang="zh-TW"/>
          </a:p>
        </p:txBody>
      </p:sp>
    </p:spTree>
    <p:extLst>
      <p:ext uri="{BB962C8B-B14F-4D97-AF65-F5344CB8AC3E}">
        <p14:creationId xmlns:p14="http://schemas.microsoft.com/office/powerpoint/2010/main" val="3285546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D2456991-4847-41E8-B1BF-FA1897439418}" type="slidenum">
              <a:rPr lang="en-US" altLang="zh-TW"/>
              <a:pPr>
                <a:defRPr/>
              </a:pPr>
              <a:t>‹#›</a:t>
            </a:fld>
            <a:endParaRPr lang="en-US" altLang="zh-TW"/>
          </a:p>
        </p:txBody>
      </p:sp>
    </p:spTree>
    <p:extLst>
      <p:ext uri="{BB962C8B-B14F-4D97-AF65-F5344CB8AC3E}">
        <p14:creationId xmlns:p14="http://schemas.microsoft.com/office/powerpoint/2010/main" val="539325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4078C67A-8CEB-47B7-88F2-4D4522A82757}" type="slidenum">
              <a:rPr lang="en-US" altLang="zh-TW"/>
              <a:pPr>
                <a:defRPr/>
              </a:pPr>
              <a:t>‹#›</a:t>
            </a:fld>
            <a:endParaRPr lang="en-US" altLang="zh-TW"/>
          </a:p>
        </p:txBody>
      </p:sp>
    </p:spTree>
    <p:extLst>
      <p:ext uri="{BB962C8B-B14F-4D97-AF65-F5344CB8AC3E}">
        <p14:creationId xmlns:p14="http://schemas.microsoft.com/office/powerpoint/2010/main" val="36845016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AF1769DF-960D-4E14-878A-9E85DF118B9A}" type="slidenum">
              <a:rPr lang="en-US" altLang="zh-TW"/>
              <a:pPr>
                <a:defRPr/>
              </a:pPr>
              <a:t>‹#›</a:t>
            </a:fld>
            <a:endParaRPr lang="en-US" altLang="zh-TW"/>
          </a:p>
        </p:txBody>
      </p:sp>
    </p:spTree>
    <p:extLst>
      <p:ext uri="{BB962C8B-B14F-4D97-AF65-F5344CB8AC3E}">
        <p14:creationId xmlns:p14="http://schemas.microsoft.com/office/powerpoint/2010/main" val="3848608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4E96C92A-3A69-429E-AD6B-51D2E798BDFF}" type="slidenum">
              <a:rPr lang="en-US" altLang="zh-TW"/>
              <a:pPr>
                <a:defRPr/>
              </a:pPr>
              <a:t>‹#›</a:t>
            </a:fld>
            <a:endParaRPr lang="en-US" altLang="zh-TW"/>
          </a:p>
        </p:txBody>
      </p:sp>
    </p:spTree>
    <p:extLst>
      <p:ext uri="{BB962C8B-B14F-4D97-AF65-F5344CB8AC3E}">
        <p14:creationId xmlns:p14="http://schemas.microsoft.com/office/powerpoint/2010/main" val="179199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BB015746-4BAB-4733-83D4-4EEDB2E17DB4}" type="slidenum">
              <a:rPr lang="en-US" altLang="zh-TW"/>
              <a:pPr>
                <a:defRPr/>
              </a:pPr>
              <a:t>‹#›</a:t>
            </a:fld>
            <a:endParaRPr lang="en-US" altLang="zh-TW"/>
          </a:p>
        </p:txBody>
      </p:sp>
    </p:spTree>
    <p:extLst>
      <p:ext uri="{BB962C8B-B14F-4D97-AF65-F5344CB8AC3E}">
        <p14:creationId xmlns:p14="http://schemas.microsoft.com/office/powerpoint/2010/main" val="3069623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47C93E40-84FC-4C57-B882-8481CB33DC3A}" type="slidenum">
              <a:rPr lang="en-US" altLang="zh-TW"/>
              <a:pPr>
                <a:defRPr/>
              </a:pPr>
              <a:t>‹#›</a:t>
            </a:fld>
            <a:endParaRPr lang="en-US" altLang="zh-TW"/>
          </a:p>
        </p:txBody>
      </p:sp>
    </p:spTree>
    <p:extLst>
      <p:ext uri="{BB962C8B-B14F-4D97-AF65-F5344CB8AC3E}">
        <p14:creationId xmlns:p14="http://schemas.microsoft.com/office/powerpoint/2010/main" val="2410587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3A97B8D1-8922-42A2-B96A-71F6A09F38DC}" type="slidenum">
              <a:rPr lang="en-US" altLang="zh-TW"/>
              <a:pPr>
                <a:defRPr/>
              </a:pPr>
              <a:t>‹#›</a:t>
            </a:fld>
            <a:endParaRPr lang="en-US" altLang="zh-TW"/>
          </a:p>
        </p:txBody>
      </p:sp>
    </p:spTree>
    <p:extLst>
      <p:ext uri="{BB962C8B-B14F-4D97-AF65-F5344CB8AC3E}">
        <p14:creationId xmlns:p14="http://schemas.microsoft.com/office/powerpoint/2010/main" val="37923755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252BA585-D191-4B0D-A020-3774E9463E7C}" type="slidenum">
              <a:rPr lang="en-US" altLang="zh-TW"/>
              <a:pPr>
                <a:defRPr/>
              </a:pPr>
              <a:t>‹#›</a:t>
            </a:fld>
            <a:endParaRPr lang="en-US" altLang="zh-TW"/>
          </a:p>
        </p:txBody>
      </p:sp>
    </p:spTree>
    <p:extLst>
      <p:ext uri="{BB962C8B-B14F-4D97-AF65-F5344CB8AC3E}">
        <p14:creationId xmlns:p14="http://schemas.microsoft.com/office/powerpoint/2010/main" val="4116562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38C45EEA-8042-4D08-833D-CD3F0E9AC85C}" type="slidenum">
              <a:rPr lang="en-US" altLang="zh-TW"/>
              <a:pPr>
                <a:defRPr/>
              </a:pPr>
              <a:t>‹#›</a:t>
            </a:fld>
            <a:endParaRPr lang="en-US" altLang="zh-TW"/>
          </a:p>
        </p:txBody>
      </p:sp>
    </p:spTree>
    <p:extLst>
      <p:ext uri="{BB962C8B-B14F-4D97-AF65-F5344CB8AC3E}">
        <p14:creationId xmlns:p14="http://schemas.microsoft.com/office/powerpoint/2010/main" val="355304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7830ACD6-BAD0-4AB5-BFEF-A04001E2AA90}" type="slidenum">
              <a:rPr lang="en-US" altLang="zh-TW"/>
              <a:pPr>
                <a:defRPr/>
              </a:pPr>
              <a:t>‹#›</a:t>
            </a:fld>
            <a:endParaRPr lang="en-US" altLang="zh-TW"/>
          </a:p>
        </p:txBody>
      </p:sp>
    </p:spTree>
    <p:extLst>
      <p:ext uri="{BB962C8B-B14F-4D97-AF65-F5344CB8AC3E}">
        <p14:creationId xmlns:p14="http://schemas.microsoft.com/office/powerpoint/2010/main" val="25367905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D6DC091B-C77B-494D-AA01-6AEFE41ED5DB}" type="slidenum">
              <a:rPr lang="en-US" altLang="zh-TW"/>
              <a:pPr>
                <a:defRPr/>
              </a:pPr>
              <a:t>‹#›</a:t>
            </a:fld>
            <a:endParaRPr lang="en-US" altLang="zh-TW"/>
          </a:p>
        </p:txBody>
      </p:sp>
    </p:spTree>
    <p:extLst>
      <p:ext uri="{BB962C8B-B14F-4D97-AF65-F5344CB8AC3E}">
        <p14:creationId xmlns:p14="http://schemas.microsoft.com/office/powerpoint/2010/main" val="41027121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E1B5225C-6B62-4FE4-85C4-80452E021EF1}" type="slidenum">
              <a:rPr lang="en-US" altLang="zh-TW"/>
              <a:pPr>
                <a:defRPr/>
              </a:pPr>
              <a:t>‹#›</a:t>
            </a:fld>
            <a:endParaRPr lang="en-US" altLang="zh-TW"/>
          </a:p>
        </p:txBody>
      </p:sp>
    </p:spTree>
    <p:extLst>
      <p:ext uri="{BB962C8B-B14F-4D97-AF65-F5344CB8AC3E}">
        <p14:creationId xmlns:p14="http://schemas.microsoft.com/office/powerpoint/2010/main" val="1943429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D760493A-3130-40CE-85D7-6A2A7AC76195}" type="slidenum">
              <a:rPr lang="en-US" altLang="zh-TW"/>
              <a:pPr>
                <a:defRPr/>
              </a:pPr>
              <a:t>‹#›</a:t>
            </a:fld>
            <a:endParaRPr lang="en-US" altLang="zh-TW"/>
          </a:p>
        </p:txBody>
      </p:sp>
    </p:spTree>
    <p:extLst>
      <p:ext uri="{BB962C8B-B14F-4D97-AF65-F5344CB8AC3E}">
        <p14:creationId xmlns:p14="http://schemas.microsoft.com/office/powerpoint/2010/main" val="2633672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Arial"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atin typeface="Arial"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atin typeface="Arial" charset="0"/>
              </a:defRPr>
            </a:lvl1pPr>
          </a:lstStyle>
          <a:p>
            <a:pPr>
              <a:defRPr/>
            </a:pPr>
            <a:fld id="{319C0643-BC50-4048-A5EE-1DB34D83316A}" type="slidenum">
              <a:rPr lang="en-US" altLang="zh-TW"/>
              <a:pPr>
                <a:defRPr/>
              </a:pPr>
              <a:t>‹#›</a:t>
            </a:fld>
            <a:endParaRPr lang="en-US" altLang="zh-TW"/>
          </a:p>
        </p:txBody>
      </p:sp>
    </p:spTree>
    <p:extLst>
      <p:ext uri="{BB962C8B-B14F-4D97-AF65-F5344CB8AC3E}">
        <p14:creationId xmlns:p14="http://schemas.microsoft.com/office/powerpoint/2010/main" val="211576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4E886E3E-D688-48AD-AFFE-AAF85A2F2DBA}" type="slidenum">
              <a:rPr lang="en-US" altLang="zh-TW"/>
              <a:pPr>
                <a:defRPr/>
              </a:pPr>
              <a:t>‹#›</a:t>
            </a:fld>
            <a:endParaRPr lang="en-US" altLang="zh-TW"/>
          </a:p>
        </p:txBody>
      </p:sp>
    </p:spTree>
    <p:extLst>
      <p:ext uri="{BB962C8B-B14F-4D97-AF65-F5344CB8AC3E}">
        <p14:creationId xmlns:p14="http://schemas.microsoft.com/office/powerpoint/2010/main" val="265238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1E5FA8F-58B9-4D26-BDB2-23303EA8981D}" type="slidenum">
              <a:rPr lang="en-US" altLang="zh-TW"/>
              <a:pPr>
                <a:defRPr/>
              </a:pPr>
              <a:t>‹#›</a:t>
            </a:fld>
            <a:endParaRPr lang="en-US" altLang="zh-TW"/>
          </a:p>
        </p:txBody>
      </p:sp>
    </p:spTree>
    <p:extLst>
      <p:ext uri="{BB962C8B-B14F-4D97-AF65-F5344CB8AC3E}">
        <p14:creationId xmlns:p14="http://schemas.microsoft.com/office/powerpoint/2010/main" val="16255718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7F838259-0A40-40EC-89AF-80685CDD682C}" type="slidenum">
              <a:rPr lang="en-US" altLang="zh-TW"/>
              <a:pPr>
                <a:defRPr/>
              </a:pPr>
              <a:t>‹#›</a:t>
            </a:fld>
            <a:endParaRPr lang="en-US" altLang="zh-TW"/>
          </a:p>
        </p:txBody>
      </p:sp>
    </p:spTree>
    <p:extLst>
      <p:ext uri="{BB962C8B-B14F-4D97-AF65-F5344CB8AC3E}">
        <p14:creationId xmlns:p14="http://schemas.microsoft.com/office/powerpoint/2010/main" val="3677231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F79CF946-2DB3-4133-8AF5-57EFB8B03626}" type="slidenum">
              <a:rPr lang="en-US" altLang="zh-TW"/>
              <a:pPr>
                <a:defRPr/>
              </a:pPr>
              <a:t>‹#›</a:t>
            </a:fld>
            <a:endParaRPr lang="en-US" altLang="zh-TW"/>
          </a:p>
        </p:txBody>
      </p:sp>
    </p:spTree>
    <p:extLst>
      <p:ext uri="{BB962C8B-B14F-4D97-AF65-F5344CB8AC3E}">
        <p14:creationId xmlns:p14="http://schemas.microsoft.com/office/powerpoint/2010/main" val="16478255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1DA083B3-5DA9-4D0B-885F-03C33EED8E5D}" type="slidenum">
              <a:rPr lang="en-US" altLang="zh-TW"/>
              <a:pPr>
                <a:defRPr/>
              </a:pPr>
              <a:t>‹#›</a:t>
            </a:fld>
            <a:endParaRPr lang="en-US" altLang="zh-TW"/>
          </a:p>
        </p:txBody>
      </p:sp>
    </p:spTree>
    <p:extLst>
      <p:ext uri="{BB962C8B-B14F-4D97-AF65-F5344CB8AC3E}">
        <p14:creationId xmlns:p14="http://schemas.microsoft.com/office/powerpoint/2010/main" val="22188791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00D7331E-4007-4D5F-8F77-56783591D87A}" type="slidenum">
              <a:rPr lang="en-US" altLang="zh-TW"/>
              <a:pPr>
                <a:defRPr/>
              </a:pPr>
              <a:t>‹#›</a:t>
            </a:fld>
            <a:endParaRPr lang="en-US" altLang="zh-TW"/>
          </a:p>
        </p:txBody>
      </p:sp>
    </p:spTree>
    <p:extLst>
      <p:ext uri="{BB962C8B-B14F-4D97-AF65-F5344CB8AC3E}">
        <p14:creationId xmlns:p14="http://schemas.microsoft.com/office/powerpoint/2010/main" val="21130980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4C7FF639-79E1-48C2-9D54-1CA61C176823}" type="slidenum">
              <a:rPr lang="en-US" altLang="zh-TW"/>
              <a:pPr>
                <a:defRPr/>
              </a:pPr>
              <a:t>‹#›</a:t>
            </a:fld>
            <a:endParaRPr lang="en-US" altLang="zh-TW"/>
          </a:p>
        </p:txBody>
      </p:sp>
    </p:spTree>
    <p:extLst>
      <p:ext uri="{BB962C8B-B14F-4D97-AF65-F5344CB8AC3E}">
        <p14:creationId xmlns:p14="http://schemas.microsoft.com/office/powerpoint/2010/main" val="23842109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B9A830C1-3350-43E6-A50C-035B47C9FCA3}" type="slidenum">
              <a:rPr lang="en-US" altLang="zh-TW"/>
              <a:pPr>
                <a:defRPr/>
              </a:pPr>
              <a:t>‹#›</a:t>
            </a:fld>
            <a:endParaRPr lang="en-US" altLang="zh-TW"/>
          </a:p>
        </p:txBody>
      </p:sp>
    </p:spTree>
    <p:extLst>
      <p:ext uri="{BB962C8B-B14F-4D97-AF65-F5344CB8AC3E}">
        <p14:creationId xmlns:p14="http://schemas.microsoft.com/office/powerpoint/2010/main" val="1920131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522BCD5D-34F2-4881-8F23-6C90C55DBD8F}" type="slidenum">
              <a:rPr lang="en-US" altLang="zh-TW"/>
              <a:pPr>
                <a:defRPr/>
              </a:pPr>
              <a:t>‹#›</a:t>
            </a:fld>
            <a:endParaRPr lang="en-US" altLang="zh-TW"/>
          </a:p>
        </p:txBody>
      </p:sp>
    </p:spTree>
    <p:extLst>
      <p:ext uri="{BB962C8B-B14F-4D97-AF65-F5344CB8AC3E}">
        <p14:creationId xmlns:p14="http://schemas.microsoft.com/office/powerpoint/2010/main" val="4317324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1014C362-B64F-4FD4-8DE0-233D60487F44}" type="slidenum">
              <a:rPr lang="en-US" altLang="zh-TW"/>
              <a:pPr>
                <a:defRPr/>
              </a:pPr>
              <a:t>‹#›</a:t>
            </a:fld>
            <a:endParaRPr lang="en-US" altLang="zh-TW"/>
          </a:p>
        </p:txBody>
      </p:sp>
    </p:spTree>
    <p:extLst>
      <p:ext uri="{BB962C8B-B14F-4D97-AF65-F5344CB8AC3E}">
        <p14:creationId xmlns:p14="http://schemas.microsoft.com/office/powerpoint/2010/main" val="1309541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Arial"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atin typeface="Arial"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atin typeface="Arial" charset="0"/>
              </a:defRPr>
            </a:lvl1pPr>
          </a:lstStyle>
          <a:p>
            <a:pPr>
              <a:defRPr/>
            </a:pPr>
            <a:fld id="{6F0E3E1C-7871-44B4-9958-3E99C8E7B14E}" type="slidenum">
              <a:rPr lang="en-US" altLang="zh-TW"/>
              <a:pPr>
                <a:defRPr/>
              </a:pPr>
              <a:t>‹#›</a:t>
            </a:fld>
            <a:endParaRPr lang="en-US" altLang="zh-TW"/>
          </a:p>
        </p:txBody>
      </p:sp>
    </p:spTree>
    <p:extLst>
      <p:ext uri="{BB962C8B-B14F-4D97-AF65-F5344CB8AC3E}">
        <p14:creationId xmlns:p14="http://schemas.microsoft.com/office/powerpoint/2010/main" val="28331516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9D377E0D-A5C9-4C76-9779-6CCDF4A216E0}" type="slidenum">
              <a:rPr lang="en-US" altLang="zh-TW"/>
              <a:pPr>
                <a:defRPr/>
              </a:pPr>
              <a:t>‹#›</a:t>
            </a:fld>
            <a:endParaRPr lang="en-US" altLang="zh-TW"/>
          </a:p>
        </p:txBody>
      </p:sp>
    </p:spTree>
    <p:extLst>
      <p:ext uri="{BB962C8B-B14F-4D97-AF65-F5344CB8AC3E}">
        <p14:creationId xmlns:p14="http://schemas.microsoft.com/office/powerpoint/2010/main" val="5664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E4E2D93-0567-4607-8035-6C8DAA794328}" type="slidenum">
              <a:rPr lang="en-US" altLang="zh-TW"/>
              <a:pPr>
                <a:defRPr/>
              </a:pPr>
              <a:t>‹#›</a:t>
            </a:fld>
            <a:endParaRPr lang="en-US" altLang="zh-TW"/>
          </a:p>
        </p:txBody>
      </p:sp>
    </p:spTree>
    <p:extLst>
      <p:ext uri="{BB962C8B-B14F-4D97-AF65-F5344CB8AC3E}">
        <p14:creationId xmlns:p14="http://schemas.microsoft.com/office/powerpoint/2010/main" val="2339416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6C07BB50-C9F3-4DBB-9F14-87C9B08D687D}" type="slidenum">
              <a:rPr lang="en-US" altLang="zh-TW"/>
              <a:pPr>
                <a:defRPr/>
              </a:pPr>
              <a:t>‹#›</a:t>
            </a:fld>
            <a:endParaRPr lang="en-US" altLang="zh-TW"/>
          </a:p>
        </p:txBody>
      </p:sp>
    </p:spTree>
    <p:extLst>
      <p:ext uri="{BB962C8B-B14F-4D97-AF65-F5344CB8AC3E}">
        <p14:creationId xmlns:p14="http://schemas.microsoft.com/office/powerpoint/2010/main" val="21752682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BBF17E2E-3919-47E9-B9D5-A2DA52DE380A}" type="slidenum">
              <a:rPr lang="en-US" altLang="zh-TW"/>
              <a:pPr>
                <a:defRPr/>
              </a:pPr>
              <a:t>‹#›</a:t>
            </a:fld>
            <a:endParaRPr lang="en-US" altLang="zh-TW"/>
          </a:p>
        </p:txBody>
      </p:sp>
    </p:spTree>
    <p:extLst>
      <p:ext uri="{BB962C8B-B14F-4D97-AF65-F5344CB8AC3E}">
        <p14:creationId xmlns:p14="http://schemas.microsoft.com/office/powerpoint/2010/main" val="40222928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A43DD7E2-04D1-4E02-B1D6-DE834BEF15A4}" type="slidenum">
              <a:rPr lang="en-US" altLang="zh-TW"/>
              <a:pPr>
                <a:defRPr/>
              </a:pPr>
              <a:t>‹#›</a:t>
            </a:fld>
            <a:endParaRPr lang="en-US" altLang="zh-TW"/>
          </a:p>
        </p:txBody>
      </p:sp>
    </p:spTree>
    <p:extLst>
      <p:ext uri="{BB962C8B-B14F-4D97-AF65-F5344CB8AC3E}">
        <p14:creationId xmlns:p14="http://schemas.microsoft.com/office/powerpoint/2010/main" val="34498529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B782704D-CF6E-44A8-89F5-6B59AA01E0EA}" type="slidenum">
              <a:rPr lang="en-US" altLang="zh-TW"/>
              <a:pPr>
                <a:defRPr/>
              </a:pPr>
              <a:t>‹#›</a:t>
            </a:fld>
            <a:endParaRPr lang="en-US" altLang="zh-TW"/>
          </a:p>
        </p:txBody>
      </p:sp>
    </p:spTree>
    <p:extLst>
      <p:ext uri="{BB962C8B-B14F-4D97-AF65-F5344CB8AC3E}">
        <p14:creationId xmlns:p14="http://schemas.microsoft.com/office/powerpoint/2010/main" val="20216730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1A046EF8-52FE-45CF-A04D-C8B499A333CC}" type="slidenum">
              <a:rPr lang="en-US" altLang="zh-TW"/>
              <a:pPr>
                <a:defRPr/>
              </a:pPr>
              <a:t>‹#›</a:t>
            </a:fld>
            <a:endParaRPr lang="en-US" altLang="zh-TW"/>
          </a:p>
        </p:txBody>
      </p:sp>
    </p:spTree>
    <p:extLst>
      <p:ext uri="{BB962C8B-B14F-4D97-AF65-F5344CB8AC3E}">
        <p14:creationId xmlns:p14="http://schemas.microsoft.com/office/powerpoint/2010/main" val="7207384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C81AEEF4-8C59-43D3-8E39-6EB687434246}" type="slidenum">
              <a:rPr lang="en-US" altLang="zh-TW"/>
              <a:pPr>
                <a:defRPr/>
              </a:pPr>
              <a:t>‹#›</a:t>
            </a:fld>
            <a:endParaRPr lang="en-US" altLang="zh-TW"/>
          </a:p>
        </p:txBody>
      </p:sp>
    </p:spTree>
    <p:extLst>
      <p:ext uri="{BB962C8B-B14F-4D97-AF65-F5344CB8AC3E}">
        <p14:creationId xmlns:p14="http://schemas.microsoft.com/office/powerpoint/2010/main" val="10040416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atin typeface="Arial" charset="0"/>
              </a:defRPr>
            </a:lvl1pPr>
          </a:lstStyle>
          <a:p>
            <a:pPr>
              <a:defRPr/>
            </a:pPr>
            <a:endParaRPr lang="en-US" altLang="zh-TW"/>
          </a:p>
        </p:txBody>
      </p:sp>
      <p:sp>
        <p:nvSpPr>
          <p:cNvPr id="8" name="頁尾版面配置區 7"/>
          <p:cNvSpPr>
            <a:spLocks noGrp="1"/>
          </p:cNvSpPr>
          <p:nvPr>
            <p:ph type="ftr" sz="quarter" idx="11"/>
          </p:nvPr>
        </p:nvSpPr>
        <p:spPr/>
        <p:txBody>
          <a:bodyPr/>
          <a:lstStyle>
            <a:lvl1pPr>
              <a:defRPr>
                <a:latin typeface="Arial"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atin typeface="Arial" charset="0"/>
              </a:defRPr>
            </a:lvl1pPr>
          </a:lstStyle>
          <a:p>
            <a:pPr>
              <a:defRPr/>
            </a:pPr>
            <a:fld id="{09C3DC52-1426-4B0B-8455-09D0E339D498}" type="slidenum">
              <a:rPr lang="en-US" altLang="zh-TW"/>
              <a:pPr>
                <a:defRPr/>
              </a:pPr>
              <a:t>‹#›</a:t>
            </a:fld>
            <a:endParaRPr lang="en-US" altLang="zh-TW"/>
          </a:p>
        </p:txBody>
      </p:sp>
    </p:spTree>
    <p:extLst>
      <p:ext uri="{BB962C8B-B14F-4D97-AF65-F5344CB8AC3E}">
        <p14:creationId xmlns:p14="http://schemas.microsoft.com/office/powerpoint/2010/main" val="36203349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atin typeface="Arial" charset="0"/>
              </a:defRPr>
            </a:lvl1pPr>
          </a:lstStyle>
          <a:p>
            <a:pPr>
              <a:defRPr/>
            </a:pPr>
            <a:endParaRPr lang="en-US" altLang="zh-TW"/>
          </a:p>
        </p:txBody>
      </p:sp>
      <p:sp>
        <p:nvSpPr>
          <p:cNvPr id="4" name="頁尾版面配置區 3"/>
          <p:cNvSpPr>
            <a:spLocks noGrp="1"/>
          </p:cNvSpPr>
          <p:nvPr>
            <p:ph type="ftr" sz="quarter" idx="11"/>
          </p:nvPr>
        </p:nvSpPr>
        <p:spPr/>
        <p:txBody>
          <a:bodyPr/>
          <a:lstStyle>
            <a:lvl1pPr>
              <a:defRPr>
                <a:latin typeface="Arial"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atin typeface="Arial" charset="0"/>
              </a:defRPr>
            </a:lvl1pPr>
          </a:lstStyle>
          <a:p>
            <a:pPr>
              <a:defRPr/>
            </a:pPr>
            <a:fld id="{48D57973-B116-48C1-BBBC-02480E7BB2B0}" type="slidenum">
              <a:rPr lang="en-US" altLang="zh-TW"/>
              <a:pPr>
                <a:defRPr/>
              </a:pPr>
              <a:t>‹#›</a:t>
            </a:fld>
            <a:endParaRPr lang="en-US" altLang="zh-TW"/>
          </a:p>
        </p:txBody>
      </p:sp>
    </p:spTree>
    <p:extLst>
      <p:ext uri="{BB962C8B-B14F-4D97-AF65-F5344CB8AC3E}">
        <p14:creationId xmlns:p14="http://schemas.microsoft.com/office/powerpoint/2010/main" val="25083165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atin typeface="Arial" charset="0"/>
              </a:defRPr>
            </a:lvl1pPr>
          </a:lstStyle>
          <a:p>
            <a:pPr>
              <a:defRPr/>
            </a:pPr>
            <a:endParaRPr lang="en-US" altLang="zh-TW"/>
          </a:p>
        </p:txBody>
      </p:sp>
      <p:sp>
        <p:nvSpPr>
          <p:cNvPr id="3" name="頁尾版面配置區 2"/>
          <p:cNvSpPr>
            <a:spLocks noGrp="1"/>
          </p:cNvSpPr>
          <p:nvPr>
            <p:ph type="ftr" sz="quarter" idx="11"/>
          </p:nvPr>
        </p:nvSpPr>
        <p:spPr/>
        <p:txBody>
          <a:bodyPr/>
          <a:lstStyle>
            <a:lvl1pPr>
              <a:defRPr>
                <a:latin typeface="Arial"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atin typeface="Arial" charset="0"/>
              </a:defRPr>
            </a:lvl1pPr>
          </a:lstStyle>
          <a:p>
            <a:pPr>
              <a:defRPr/>
            </a:pPr>
            <a:fld id="{F7F2A18D-0FDA-441E-A6B5-B961B5EBDC9E}" type="slidenum">
              <a:rPr lang="en-US" altLang="zh-TW"/>
              <a:pPr>
                <a:defRPr/>
              </a:pPr>
              <a:t>‹#›</a:t>
            </a:fld>
            <a:endParaRPr lang="en-US" altLang="zh-TW"/>
          </a:p>
        </p:txBody>
      </p:sp>
    </p:spTree>
    <p:extLst>
      <p:ext uri="{BB962C8B-B14F-4D97-AF65-F5344CB8AC3E}">
        <p14:creationId xmlns:p14="http://schemas.microsoft.com/office/powerpoint/2010/main" val="4106332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3A513BB3-7942-4D15-B26F-F69916674534}" type="slidenum">
              <a:rPr lang="en-US" altLang="zh-TW"/>
              <a:pPr>
                <a:defRPr/>
              </a:pPr>
              <a:t>‹#›</a:t>
            </a:fld>
            <a:endParaRPr lang="en-US" altLang="zh-TW"/>
          </a:p>
        </p:txBody>
      </p:sp>
    </p:spTree>
    <p:extLst>
      <p:ext uri="{BB962C8B-B14F-4D97-AF65-F5344CB8AC3E}">
        <p14:creationId xmlns:p14="http://schemas.microsoft.com/office/powerpoint/2010/main" val="137287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8F59BDB-2CD1-4533-A6A5-75B361AC62C9}" type="slidenum">
              <a:rPr lang="en-US" altLang="zh-TW"/>
              <a:pPr>
                <a:defRPr/>
              </a:pPr>
              <a:t>‹#›</a:t>
            </a:fld>
            <a:endParaRPr lang="en-US" altLang="zh-TW"/>
          </a:p>
        </p:txBody>
      </p:sp>
    </p:spTree>
    <p:extLst>
      <p:ext uri="{BB962C8B-B14F-4D97-AF65-F5344CB8AC3E}">
        <p14:creationId xmlns:p14="http://schemas.microsoft.com/office/powerpoint/2010/main" val="29275413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atin typeface="Arial" charset="0"/>
              </a:defRPr>
            </a:lvl1pPr>
          </a:lstStyle>
          <a:p>
            <a:pPr>
              <a:defRPr/>
            </a:pPr>
            <a:endParaRPr lang="en-US" altLang="zh-TW"/>
          </a:p>
        </p:txBody>
      </p:sp>
      <p:sp>
        <p:nvSpPr>
          <p:cNvPr id="6" name="頁尾版面配置區 5"/>
          <p:cNvSpPr>
            <a:spLocks noGrp="1"/>
          </p:cNvSpPr>
          <p:nvPr>
            <p:ph type="ftr" sz="quarter" idx="11"/>
          </p:nvPr>
        </p:nvSpPr>
        <p:spPr/>
        <p:txBody>
          <a:bodyPr/>
          <a:lstStyle>
            <a:lvl1pPr>
              <a:defRPr>
                <a:latin typeface="Arial"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a:defRPr>
                <a:latin typeface="Arial" charset="0"/>
              </a:defRPr>
            </a:lvl1pPr>
          </a:lstStyle>
          <a:p>
            <a:pPr>
              <a:defRPr/>
            </a:pPr>
            <a:fld id="{95EFB139-44F5-4A2F-8292-7BF4440BC7F9}" type="slidenum">
              <a:rPr lang="en-US" altLang="zh-TW"/>
              <a:pPr>
                <a:defRPr/>
              </a:pPr>
              <a:t>‹#›</a:t>
            </a:fld>
            <a:endParaRPr lang="en-US" altLang="zh-TW"/>
          </a:p>
        </p:txBody>
      </p:sp>
    </p:spTree>
    <p:extLst>
      <p:ext uri="{BB962C8B-B14F-4D97-AF65-F5344CB8AC3E}">
        <p14:creationId xmlns:p14="http://schemas.microsoft.com/office/powerpoint/2010/main" val="31068572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B8B60F72-3072-4935-B940-D662D5F26CF1}" type="slidenum">
              <a:rPr lang="en-US" altLang="zh-TW"/>
              <a:pPr>
                <a:defRPr/>
              </a:pPr>
              <a:t>‹#›</a:t>
            </a:fld>
            <a:endParaRPr lang="en-US" altLang="zh-TW"/>
          </a:p>
        </p:txBody>
      </p:sp>
    </p:spTree>
    <p:extLst>
      <p:ext uri="{BB962C8B-B14F-4D97-AF65-F5344CB8AC3E}">
        <p14:creationId xmlns:p14="http://schemas.microsoft.com/office/powerpoint/2010/main" val="34479365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Arial" charset="0"/>
              </a:defRPr>
            </a:lvl1pPr>
          </a:lstStyle>
          <a:p>
            <a:pPr>
              <a:defRPr/>
            </a:pPr>
            <a:endParaRPr lang="en-US" altLang="zh-TW"/>
          </a:p>
        </p:txBody>
      </p:sp>
      <p:sp>
        <p:nvSpPr>
          <p:cNvPr id="5" name="頁尾版面配置區 4"/>
          <p:cNvSpPr>
            <a:spLocks noGrp="1"/>
          </p:cNvSpPr>
          <p:nvPr>
            <p:ph type="ftr" sz="quarter" idx="11"/>
          </p:nvPr>
        </p:nvSpPr>
        <p:spPr/>
        <p:txBody>
          <a:bodyPr/>
          <a:lstStyle>
            <a:lvl1pPr>
              <a:defRPr>
                <a:latin typeface="Arial"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atin typeface="Arial" charset="0"/>
              </a:defRPr>
            </a:lvl1pPr>
          </a:lstStyle>
          <a:p>
            <a:pPr>
              <a:defRPr/>
            </a:pPr>
            <a:fld id="{EC6D5D3E-317D-4D71-851D-150047A43FFD}" type="slidenum">
              <a:rPr lang="en-US" altLang="zh-TW"/>
              <a:pPr>
                <a:defRPr/>
              </a:pPr>
              <a:t>‹#›</a:t>
            </a:fld>
            <a:endParaRPr lang="en-US" altLang="zh-TW"/>
          </a:p>
        </p:txBody>
      </p:sp>
    </p:spTree>
    <p:extLst>
      <p:ext uri="{BB962C8B-B14F-4D97-AF65-F5344CB8AC3E}">
        <p14:creationId xmlns:p14="http://schemas.microsoft.com/office/powerpoint/2010/main" val="41350540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695C73B9-34CE-46B1-9537-747EFE74CD5E}"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9C83E2B1-5B50-426F-AD9C-21CB8D491185}"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4D70D8C7-AF4A-48E6-AB87-41DE139F8FD7}" type="slidenum">
              <a:rPr lang="zh-TW" altLang="en-US"/>
              <a:pPr>
                <a:defRPr/>
              </a:pPr>
              <a:t>‹#›</a:t>
            </a:fld>
            <a:endParaRPr lang="zh-TW" altLang="en-US"/>
          </a:p>
        </p:txBody>
      </p:sp>
    </p:spTree>
    <p:extLst>
      <p:ext uri="{BB962C8B-B14F-4D97-AF65-F5344CB8AC3E}">
        <p14:creationId xmlns:p14="http://schemas.microsoft.com/office/powerpoint/2010/main" val="12878981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4"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EFE24566-B8F9-4856-9632-5D1789AB10C4}"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88090F88-5FAC-46E7-B163-ED71811B764F}"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557F9790-559D-47ED-BED9-CFEFCD321795}" type="slidenum">
              <a:rPr lang="zh-TW" altLang="en-US"/>
              <a:pPr>
                <a:defRPr/>
              </a:pPr>
              <a:t>‹#›</a:t>
            </a:fld>
            <a:endParaRPr lang="zh-TW" altLang="en-US"/>
          </a:p>
        </p:txBody>
      </p:sp>
    </p:spTree>
    <p:extLst>
      <p:ext uri="{BB962C8B-B14F-4D97-AF65-F5344CB8AC3E}">
        <p14:creationId xmlns:p14="http://schemas.microsoft.com/office/powerpoint/2010/main" val="24694849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pic>
        <p:nvPicPr>
          <p:cNvPr id="4"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defRPr/>
            </a:lvl1pPr>
          </a:lstStyle>
          <a:p>
            <a:pPr>
              <a:defRPr/>
            </a:pPr>
            <a:fld id="{955D2B60-E370-461E-BCB3-50194B71369F}"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8D105A4D-77F5-4026-B332-A2EE9F3C51C4}"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FEEB3FBC-C5A3-480C-9092-2833A6F3A2EC}" type="slidenum">
              <a:rPr lang="zh-TW" altLang="en-US"/>
              <a:pPr>
                <a:defRPr/>
              </a:pPr>
              <a:t>‹#›</a:t>
            </a:fld>
            <a:endParaRPr lang="zh-TW" altLang="en-US"/>
          </a:p>
        </p:txBody>
      </p:sp>
    </p:spTree>
    <p:extLst>
      <p:ext uri="{BB962C8B-B14F-4D97-AF65-F5344CB8AC3E}">
        <p14:creationId xmlns:p14="http://schemas.microsoft.com/office/powerpoint/2010/main" val="26320490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5"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lvl1pPr>
          </a:lstStyle>
          <a:p>
            <a:pPr>
              <a:defRPr/>
            </a:pPr>
            <a:fld id="{CA0CDE51-2599-4EC1-8E9D-F1429C7BB7AA}" type="datetimeFigureOut">
              <a:rPr lang="zh-TW" altLang="en-US"/>
              <a:pPr>
                <a:defRPr/>
              </a:pPr>
              <a:t>2017/12/5</a:t>
            </a:fld>
            <a:endParaRPr lang="zh-TW" altLang="en-US"/>
          </a:p>
        </p:txBody>
      </p:sp>
      <p:sp>
        <p:nvSpPr>
          <p:cNvPr id="7" name="Rectangle 4"/>
          <p:cNvSpPr>
            <a:spLocks noGrp="1" noChangeArrowheads="1"/>
          </p:cNvSpPr>
          <p:nvPr>
            <p:ph type="dt" sz="half" idx="11"/>
          </p:nvPr>
        </p:nvSpPr>
        <p:spPr/>
        <p:txBody>
          <a:bodyPr/>
          <a:lstStyle>
            <a:lvl1pPr>
              <a:defRPr/>
            </a:lvl1pPr>
          </a:lstStyle>
          <a:p>
            <a:pPr>
              <a:defRPr/>
            </a:pPr>
            <a:fld id="{F8186C10-9959-4434-BD75-10C53810C303}" type="datetimeFigureOut">
              <a:rPr lang="zh-TW" altLang="en-US"/>
              <a:pPr>
                <a:defRPr/>
              </a:pPr>
              <a:t>2017/12/5</a:t>
            </a:fld>
            <a:endParaRPr lang="zh-TW" altLang="en-US"/>
          </a:p>
        </p:txBody>
      </p:sp>
      <p:sp>
        <p:nvSpPr>
          <p:cNvPr id="8" name="Rectangle 5"/>
          <p:cNvSpPr>
            <a:spLocks noGrp="1" noChangeArrowheads="1"/>
          </p:cNvSpPr>
          <p:nvPr>
            <p:ph type="ftr" sz="quarter" idx="12"/>
          </p:nvPr>
        </p:nvSpPr>
        <p:spPr/>
        <p:txBody>
          <a:bodyPr/>
          <a:lstStyle>
            <a:lvl1pPr>
              <a:defRPr/>
            </a:lvl1pPr>
          </a:lstStyle>
          <a:p>
            <a:pPr>
              <a:defRPr/>
            </a:pPr>
            <a:endParaRPr lang="zh-TW" altLang="en-US"/>
          </a:p>
        </p:txBody>
      </p:sp>
      <p:sp>
        <p:nvSpPr>
          <p:cNvPr id="9" name="Rectangle 6"/>
          <p:cNvSpPr>
            <a:spLocks noGrp="1" noChangeArrowheads="1"/>
          </p:cNvSpPr>
          <p:nvPr>
            <p:ph type="sldNum" sz="quarter" idx="13"/>
          </p:nvPr>
        </p:nvSpPr>
        <p:spPr/>
        <p:txBody>
          <a:bodyPr/>
          <a:lstStyle>
            <a:lvl1pPr>
              <a:defRPr/>
            </a:lvl1pPr>
          </a:lstStyle>
          <a:p>
            <a:pPr>
              <a:defRPr/>
            </a:pPr>
            <a:fld id="{5DDB7675-1A2C-4ADB-8870-5669D5EE8D1E}" type="slidenum">
              <a:rPr lang="zh-TW" altLang="en-US"/>
              <a:pPr>
                <a:defRPr/>
              </a:pPr>
              <a:t>‹#›</a:t>
            </a:fld>
            <a:endParaRPr lang="zh-TW" altLang="en-US"/>
          </a:p>
        </p:txBody>
      </p:sp>
    </p:spTree>
    <p:extLst>
      <p:ext uri="{BB962C8B-B14F-4D97-AF65-F5344CB8AC3E}">
        <p14:creationId xmlns:p14="http://schemas.microsoft.com/office/powerpoint/2010/main" val="37083770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7" name="圖片 7"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8" name="Rectangle 4"/>
          <p:cNvSpPr>
            <a:spLocks noGrp="1" noChangeArrowheads="1"/>
          </p:cNvSpPr>
          <p:nvPr>
            <p:ph type="dt" sz="half" idx="10"/>
          </p:nvPr>
        </p:nvSpPr>
        <p:spPr/>
        <p:txBody>
          <a:bodyPr/>
          <a:lstStyle>
            <a:lvl1pPr>
              <a:defRPr/>
            </a:lvl1pPr>
          </a:lstStyle>
          <a:p>
            <a:pPr>
              <a:defRPr/>
            </a:pPr>
            <a:fld id="{D0BFE646-F431-480E-BF73-ADE86BFACF80}" type="datetimeFigureOut">
              <a:rPr lang="zh-TW" altLang="en-US"/>
              <a:pPr>
                <a:defRPr/>
              </a:pPr>
              <a:t>2017/12/5</a:t>
            </a:fld>
            <a:endParaRPr lang="zh-TW" altLang="en-US"/>
          </a:p>
        </p:txBody>
      </p:sp>
      <p:sp>
        <p:nvSpPr>
          <p:cNvPr id="9" name="Rectangle 4"/>
          <p:cNvSpPr>
            <a:spLocks noGrp="1" noChangeArrowheads="1"/>
          </p:cNvSpPr>
          <p:nvPr>
            <p:ph type="dt" sz="half" idx="11"/>
          </p:nvPr>
        </p:nvSpPr>
        <p:spPr/>
        <p:txBody>
          <a:bodyPr/>
          <a:lstStyle>
            <a:lvl1pPr>
              <a:defRPr/>
            </a:lvl1pPr>
          </a:lstStyle>
          <a:p>
            <a:pPr>
              <a:defRPr/>
            </a:pPr>
            <a:fld id="{011FB5E0-5FE9-438B-BE79-D8A9FD236F81}" type="datetimeFigureOut">
              <a:rPr lang="zh-TW" altLang="en-US"/>
              <a:pPr>
                <a:defRPr/>
              </a:pPr>
              <a:t>2017/12/5</a:t>
            </a:fld>
            <a:endParaRPr lang="zh-TW" altLang="en-US"/>
          </a:p>
        </p:txBody>
      </p:sp>
      <p:sp>
        <p:nvSpPr>
          <p:cNvPr id="10" name="Rectangle 5"/>
          <p:cNvSpPr>
            <a:spLocks noGrp="1" noChangeArrowheads="1"/>
          </p:cNvSpPr>
          <p:nvPr>
            <p:ph type="ftr" sz="quarter" idx="12"/>
          </p:nvPr>
        </p:nvSpPr>
        <p:spPr/>
        <p:txBody>
          <a:bodyPr/>
          <a:lstStyle>
            <a:lvl1pPr>
              <a:defRPr/>
            </a:lvl1pPr>
          </a:lstStyle>
          <a:p>
            <a:pPr>
              <a:defRPr/>
            </a:pPr>
            <a:endParaRPr lang="zh-TW" altLang="en-US"/>
          </a:p>
        </p:txBody>
      </p:sp>
      <p:sp>
        <p:nvSpPr>
          <p:cNvPr id="11" name="Rectangle 6"/>
          <p:cNvSpPr>
            <a:spLocks noGrp="1" noChangeArrowheads="1"/>
          </p:cNvSpPr>
          <p:nvPr>
            <p:ph type="sldNum" sz="quarter" idx="13"/>
          </p:nvPr>
        </p:nvSpPr>
        <p:spPr/>
        <p:txBody>
          <a:bodyPr/>
          <a:lstStyle>
            <a:lvl1pPr>
              <a:defRPr/>
            </a:lvl1pPr>
          </a:lstStyle>
          <a:p>
            <a:pPr>
              <a:defRPr/>
            </a:pPr>
            <a:fld id="{0EC4ECCA-57F3-44D4-A668-88E9869044E3}" type="slidenum">
              <a:rPr lang="zh-TW" altLang="en-US"/>
              <a:pPr>
                <a:defRPr/>
              </a:pPr>
              <a:t>‹#›</a:t>
            </a:fld>
            <a:endParaRPr lang="zh-TW" altLang="en-US"/>
          </a:p>
        </p:txBody>
      </p:sp>
    </p:spTree>
    <p:extLst>
      <p:ext uri="{BB962C8B-B14F-4D97-AF65-F5344CB8AC3E}">
        <p14:creationId xmlns:p14="http://schemas.microsoft.com/office/powerpoint/2010/main" val="923873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3"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4" name="Rectangle 4"/>
          <p:cNvSpPr>
            <a:spLocks noGrp="1" noChangeArrowheads="1"/>
          </p:cNvSpPr>
          <p:nvPr>
            <p:ph type="dt" sz="half" idx="10"/>
          </p:nvPr>
        </p:nvSpPr>
        <p:spPr/>
        <p:txBody>
          <a:bodyPr/>
          <a:lstStyle>
            <a:lvl1pPr>
              <a:defRPr/>
            </a:lvl1pPr>
          </a:lstStyle>
          <a:p>
            <a:pPr>
              <a:defRPr/>
            </a:pPr>
            <a:fld id="{DC108A8C-6B7E-4D31-AF0E-BCB8975B8A2F}" type="datetimeFigureOut">
              <a:rPr lang="zh-TW" altLang="en-US"/>
              <a:pPr>
                <a:defRPr/>
              </a:pPr>
              <a:t>2017/12/5</a:t>
            </a:fld>
            <a:endParaRPr lang="zh-TW" altLang="en-US"/>
          </a:p>
        </p:txBody>
      </p:sp>
      <p:sp>
        <p:nvSpPr>
          <p:cNvPr id="5" name="Rectangle 4"/>
          <p:cNvSpPr>
            <a:spLocks noGrp="1" noChangeArrowheads="1"/>
          </p:cNvSpPr>
          <p:nvPr>
            <p:ph type="dt" sz="half" idx="11"/>
          </p:nvPr>
        </p:nvSpPr>
        <p:spPr/>
        <p:txBody>
          <a:bodyPr/>
          <a:lstStyle>
            <a:lvl1pPr>
              <a:defRPr/>
            </a:lvl1pPr>
          </a:lstStyle>
          <a:p>
            <a:pPr>
              <a:defRPr/>
            </a:pPr>
            <a:fld id="{C2246AEE-CAD4-422C-87D3-D364406D851F}" type="datetimeFigureOut">
              <a:rPr lang="zh-TW" altLang="en-US"/>
              <a:pPr>
                <a:defRPr/>
              </a:pPr>
              <a:t>2017/12/5</a:t>
            </a:fld>
            <a:endParaRPr lang="zh-TW" altLang="en-US"/>
          </a:p>
        </p:txBody>
      </p:sp>
      <p:sp>
        <p:nvSpPr>
          <p:cNvPr id="6" name="Rectangle 5"/>
          <p:cNvSpPr>
            <a:spLocks noGrp="1" noChangeArrowheads="1"/>
          </p:cNvSpPr>
          <p:nvPr>
            <p:ph type="ftr" sz="quarter" idx="12"/>
          </p:nvPr>
        </p:nvSpPr>
        <p:spPr/>
        <p:txBody>
          <a:bodyPr/>
          <a:lstStyle>
            <a:lvl1pPr>
              <a:defRPr/>
            </a:lvl1pPr>
          </a:lstStyle>
          <a:p>
            <a:pPr>
              <a:defRPr/>
            </a:pPr>
            <a:endParaRPr lang="zh-TW" altLang="en-US"/>
          </a:p>
        </p:txBody>
      </p:sp>
      <p:sp>
        <p:nvSpPr>
          <p:cNvPr id="7" name="Rectangle 6"/>
          <p:cNvSpPr>
            <a:spLocks noGrp="1" noChangeArrowheads="1"/>
          </p:cNvSpPr>
          <p:nvPr>
            <p:ph type="sldNum" sz="quarter" idx="13"/>
          </p:nvPr>
        </p:nvSpPr>
        <p:spPr/>
        <p:txBody>
          <a:bodyPr/>
          <a:lstStyle>
            <a:lvl1pPr>
              <a:defRPr/>
            </a:lvl1pPr>
          </a:lstStyle>
          <a:p>
            <a:pPr>
              <a:defRPr/>
            </a:pPr>
            <a:fld id="{5217AF9B-A8E4-48EB-83C0-AC091A5AC58D}" type="slidenum">
              <a:rPr lang="zh-TW" altLang="en-US"/>
              <a:pPr>
                <a:defRPr/>
              </a:pPr>
              <a:t>‹#›</a:t>
            </a:fld>
            <a:endParaRPr lang="zh-TW" altLang="en-US"/>
          </a:p>
        </p:txBody>
      </p:sp>
    </p:spTree>
    <p:extLst>
      <p:ext uri="{BB962C8B-B14F-4D97-AF65-F5344CB8AC3E}">
        <p14:creationId xmlns:p14="http://schemas.microsoft.com/office/powerpoint/2010/main" val="127538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Grp="1" noChangeArrowheads="1"/>
          </p:cNvSpPr>
          <p:nvPr>
            <p:ph type="dt" sz="half" idx="10"/>
          </p:nvPr>
        </p:nvSpPr>
        <p:spPr/>
        <p:txBody>
          <a:bodyPr/>
          <a:lstStyle>
            <a:lvl1pPr>
              <a:defRPr/>
            </a:lvl1pPr>
          </a:lstStyle>
          <a:p>
            <a:pPr>
              <a:defRPr/>
            </a:pPr>
            <a:fld id="{870719F0-4C06-4F06-80BF-478DBAE10B74}" type="datetimeFigureOut">
              <a:rPr lang="zh-TW" altLang="en-US"/>
              <a:pPr>
                <a:defRPr/>
              </a:pPr>
              <a:t>2017/12/5</a:t>
            </a:fld>
            <a:endParaRPr lang="zh-TW" altLang="en-US"/>
          </a:p>
        </p:txBody>
      </p:sp>
      <p:sp>
        <p:nvSpPr>
          <p:cNvPr id="4" name="Rectangle 4"/>
          <p:cNvSpPr>
            <a:spLocks noGrp="1" noChangeArrowheads="1"/>
          </p:cNvSpPr>
          <p:nvPr>
            <p:ph type="dt" sz="half" idx="11"/>
          </p:nvPr>
        </p:nvSpPr>
        <p:spPr/>
        <p:txBody>
          <a:bodyPr/>
          <a:lstStyle>
            <a:lvl1pPr>
              <a:defRPr/>
            </a:lvl1pPr>
          </a:lstStyle>
          <a:p>
            <a:pPr>
              <a:defRPr/>
            </a:pPr>
            <a:fld id="{2F360846-A4CB-46C8-872F-871A38E36CFD}" type="datetimeFigureOut">
              <a:rPr lang="zh-TW" altLang="en-US"/>
              <a:pPr>
                <a:defRPr/>
              </a:pPr>
              <a:t>2017/12/5</a:t>
            </a:fld>
            <a:endParaRPr lang="zh-TW" altLang="en-US"/>
          </a:p>
        </p:txBody>
      </p:sp>
      <p:sp>
        <p:nvSpPr>
          <p:cNvPr id="5" name="Rectangle 5"/>
          <p:cNvSpPr>
            <a:spLocks noGrp="1" noChangeArrowheads="1"/>
          </p:cNvSpPr>
          <p:nvPr>
            <p:ph type="ftr" sz="quarter" idx="12"/>
          </p:nvPr>
        </p:nvSpPr>
        <p:spPr/>
        <p:txBody>
          <a:bodyPr/>
          <a:lstStyle>
            <a:lvl1pPr>
              <a:defRPr/>
            </a:lvl1pPr>
          </a:lstStyle>
          <a:p>
            <a:pPr>
              <a:defRPr/>
            </a:pPr>
            <a:endParaRPr lang="zh-TW" altLang="en-US"/>
          </a:p>
        </p:txBody>
      </p:sp>
      <p:sp>
        <p:nvSpPr>
          <p:cNvPr id="6" name="Rectangle 6"/>
          <p:cNvSpPr>
            <a:spLocks noGrp="1" noChangeArrowheads="1"/>
          </p:cNvSpPr>
          <p:nvPr>
            <p:ph type="sldNum" sz="quarter" idx="13"/>
          </p:nvPr>
        </p:nvSpPr>
        <p:spPr/>
        <p:txBody>
          <a:bodyPr/>
          <a:lstStyle>
            <a:lvl1pPr>
              <a:defRPr/>
            </a:lvl1pPr>
          </a:lstStyle>
          <a:p>
            <a:pPr>
              <a:defRPr/>
            </a:pPr>
            <a:fld id="{0D0C43F2-B05A-440B-B0E7-C4B6BCF13456}" type="slidenum">
              <a:rPr lang="zh-TW" altLang="en-US"/>
              <a:pPr>
                <a:defRPr/>
              </a:pPr>
              <a:t>‹#›</a:t>
            </a:fld>
            <a:endParaRPr lang="zh-TW" altLang="en-US"/>
          </a:p>
        </p:txBody>
      </p:sp>
    </p:spTree>
    <p:extLst>
      <p:ext uri="{BB962C8B-B14F-4D97-AF65-F5344CB8AC3E}">
        <p14:creationId xmlns:p14="http://schemas.microsoft.com/office/powerpoint/2010/main" val="175830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C6FBBA3-6FF5-4543-A965-18A97F1D086E}" type="slidenum">
              <a:rPr lang="en-US" altLang="zh-TW"/>
              <a:pPr>
                <a:defRPr/>
              </a:pPr>
              <a:t>‹#›</a:t>
            </a:fld>
            <a:endParaRPr lang="en-US" altLang="zh-TW"/>
          </a:p>
        </p:txBody>
      </p:sp>
    </p:spTree>
    <p:extLst>
      <p:ext uri="{BB962C8B-B14F-4D97-AF65-F5344CB8AC3E}">
        <p14:creationId xmlns:p14="http://schemas.microsoft.com/office/powerpoint/2010/main" val="7179001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5"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Rectangle 4"/>
          <p:cNvSpPr>
            <a:spLocks noGrp="1" noChangeArrowheads="1"/>
          </p:cNvSpPr>
          <p:nvPr>
            <p:ph type="dt" sz="half" idx="10"/>
          </p:nvPr>
        </p:nvSpPr>
        <p:spPr/>
        <p:txBody>
          <a:bodyPr/>
          <a:lstStyle>
            <a:lvl1pPr>
              <a:defRPr/>
            </a:lvl1pPr>
          </a:lstStyle>
          <a:p>
            <a:pPr>
              <a:defRPr/>
            </a:pPr>
            <a:fld id="{7AC2E69C-DEE6-4EFB-B8AE-585F0E71F95B}" type="datetimeFigureOut">
              <a:rPr lang="zh-TW" altLang="en-US"/>
              <a:pPr>
                <a:defRPr/>
              </a:pPr>
              <a:t>2017/12/5</a:t>
            </a:fld>
            <a:endParaRPr lang="zh-TW" altLang="en-US"/>
          </a:p>
        </p:txBody>
      </p:sp>
      <p:sp>
        <p:nvSpPr>
          <p:cNvPr id="7" name="Rectangle 4"/>
          <p:cNvSpPr>
            <a:spLocks noGrp="1" noChangeArrowheads="1"/>
          </p:cNvSpPr>
          <p:nvPr>
            <p:ph type="dt" sz="half" idx="11"/>
          </p:nvPr>
        </p:nvSpPr>
        <p:spPr/>
        <p:txBody>
          <a:bodyPr/>
          <a:lstStyle>
            <a:lvl1pPr>
              <a:defRPr/>
            </a:lvl1pPr>
          </a:lstStyle>
          <a:p>
            <a:pPr>
              <a:defRPr/>
            </a:pPr>
            <a:fld id="{F5FF649F-D8F4-40AE-BDC8-59A14B0D7A5E}" type="datetimeFigureOut">
              <a:rPr lang="zh-TW" altLang="en-US"/>
              <a:pPr>
                <a:defRPr/>
              </a:pPr>
              <a:t>2017/12/5</a:t>
            </a:fld>
            <a:endParaRPr lang="zh-TW" altLang="en-US"/>
          </a:p>
        </p:txBody>
      </p:sp>
      <p:sp>
        <p:nvSpPr>
          <p:cNvPr id="8" name="Rectangle 5"/>
          <p:cNvSpPr>
            <a:spLocks noGrp="1" noChangeArrowheads="1"/>
          </p:cNvSpPr>
          <p:nvPr>
            <p:ph type="ftr" sz="quarter" idx="12"/>
          </p:nvPr>
        </p:nvSpPr>
        <p:spPr/>
        <p:txBody>
          <a:bodyPr/>
          <a:lstStyle>
            <a:lvl1pPr>
              <a:defRPr/>
            </a:lvl1pPr>
          </a:lstStyle>
          <a:p>
            <a:pPr>
              <a:defRPr/>
            </a:pPr>
            <a:endParaRPr lang="zh-TW" altLang="en-US"/>
          </a:p>
        </p:txBody>
      </p:sp>
      <p:sp>
        <p:nvSpPr>
          <p:cNvPr id="9" name="Rectangle 6"/>
          <p:cNvSpPr>
            <a:spLocks noGrp="1" noChangeArrowheads="1"/>
          </p:cNvSpPr>
          <p:nvPr>
            <p:ph type="sldNum" sz="quarter" idx="13"/>
          </p:nvPr>
        </p:nvSpPr>
        <p:spPr/>
        <p:txBody>
          <a:bodyPr/>
          <a:lstStyle>
            <a:lvl1pPr>
              <a:defRPr/>
            </a:lvl1pPr>
          </a:lstStyle>
          <a:p>
            <a:pPr>
              <a:defRPr/>
            </a:pPr>
            <a:fld id="{1A6AF581-733A-4036-9B02-1963F2570D8F}" type="slidenum">
              <a:rPr lang="zh-TW" altLang="en-US"/>
              <a:pPr>
                <a:defRPr/>
              </a:pPr>
              <a:t>‹#›</a:t>
            </a:fld>
            <a:endParaRPr lang="zh-TW" altLang="en-US"/>
          </a:p>
        </p:txBody>
      </p:sp>
    </p:spTree>
    <p:extLst>
      <p:ext uri="{BB962C8B-B14F-4D97-AF65-F5344CB8AC3E}">
        <p14:creationId xmlns:p14="http://schemas.microsoft.com/office/powerpoint/2010/main" val="34501940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5"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6" name="Rectangle 4"/>
          <p:cNvSpPr>
            <a:spLocks noGrp="1" noChangeArrowheads="1"/>
          </p:cNvSpPr>
          <p:nvPr>
            <p:ph type="dt" sz="half" idx="10"/>
          </p:nvPr>
        </p:nvSpPr>
        <p:spPr/>
        <p:txBody>
          <a:bodyPr/>
          <a:lstStyle>
            <a:lvl1pPr>
              <a:defRPr/>
            </a:lvl1pPr>
          </a:lstStyle>
          <a:p>
            <a:pPr>
              <a:defRPr/>
            </a:pPr>
            <a:fld id="{7E11DCFA-5B72-4C67-9CDD-B0396E3C5E9D}" type="datetimeFigureOut">
              <a:rPr lang="zh-TW" altLang="en-US"/>
              <a:pPr>
                <a:defRPr/>
              </a:pPr>
              <a:t>2017/12/5</a:t>
            </a:fld>
            <a:endParaRPr lang="zh-TW" altLang="en-US"/>
          </a:p>
        </p:txBody>
      </p:sp>
      <p:sp>
        <p:nvSpPr>
          <p:cNvPr id="7" name="Rectangle 4"/>
          <p:cNvSpPr>
            <a:spLocks noGrp="1" noChangeArrowheads="1"/>
          </p:cNvSpPr>
          <p:nvPr>
            <p:ph type="dt" sz="half" idx="11"/>
          </p:nvPr>
        </p:nvSpPr>
        <p:spPr/>
        <p:txBody>
          <a:bodyPr/>
          <a:lstStyle>
            <a:lvl1pPr>
              <a:defRPr/>
            </a:lvl1pPr>
          </a:lstStyle>
          <a:p>
            <a:pPr>
              <a:defRPr/>
            </a:pPr>
            <a:fld id="{707879F2-2C64-42F1-87EC-1CCBC37E22E6}" type="datetimeFigureOut">
              <a:rPr lang="zh-TW" altLang="en-US"/>
              <a:pPr>
                <a:defRPr/>
              </a:pPr>
              <a:t>2017/12/5</a:t>
            </a:fld>
            <a:endParaRPr lang="zh-TW" altLang="en-US"/>
          </a:p>
        </p:txBody>
      </p:sp>
      <p:sp>
        <p:nvSpPr>
          <p:cNvPr id="8" name="Rectangle 5"/>
          <p:cNvSpPr>
            <a:spLocks noGrp="1" noChangeArrowheads="1"/>
          </p:cNvSpPr>
          <p:nvPr>
            <p:ph type="ftr" sz="quarter" idx="12"/>
          </p:nvPr>
        </p:nvSpPr>
        <p:spPr/>
        <p:txBody>
          <a:bodyPr/>
          <a:lstStyle>
            <a:lvl1pPr>
              <a:defRPr/>
            </a:lvl1pPr>
          </a:lstStyle>
          <a:p>
            <a:pPr>
              <a:defRPr/>
            </a:pPr>
            <a:endParaRPr lang="zh-TW" altLang="en-US"/>
          </a:p>
        </p:txBody>
      </p:sp>
      <p:sp>
        <p:nvSpPr>
          <p:cNvPr id="9" name="Rectangle 6"/>
          <p:cNvSpPr>
            <a:spLocks noGrp="1" noChangeArrowheads="1"/>
          </p:cNvSpPr>
          <p:nvPr>
            <p:ph type="sldNum" sz="quarter" idx="13"/>
          </p:nvPr>
        </p:nvSpPr>
        <p:spPr/>
        <p:txBody>
          <a:bodyPr/>
          <a:lstStyle>
            <a:lvl1pPr>
              <a:defRPr/>
            </a:lvl1pPr>
          </a:lstStyle>
          <a:p>
            <a:pPr>
              <a:defRPr/>
            </a:pPr>
            <a:fld id="{7854F5D9-F18D-4E1E-BD7E-E3DF1DE46C91}" type="slidenum">
              <a:rPr lang="zh-TW" altLang="en-US"/>
              <a:pPr>
                <a:defRPr/>
              </a:pPr>
              <a:t>‹#›</a:t>
            </a:fld>
            <a:endParaRPr lang="zh-TW" altLang="en-US"/>
          </a:p>
        </p:txBody>
      </p:sp>
    </p:spTree>
    <p:extLst>
      <p:ext uri="{BB962C8B-B14F-4D97-AF65-F5344CB8AC3E}">
        <p14:creationId xmlns:p14="http://schemas.microsoft.com/office/powerpoint/2010/main" val="9090838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4" name="圖片 6" descr="圖片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defRPr/>
            </a:lvl1pPr>
          </a:lstStyle>
          <a:p>
            <a:pPr>
              <a:defRPr/>
            </a:pPr>
            <a:fld id="{76E477F2-7C6B-4617-BD9D-8DE9A5B0A7F4}" type="datetimeFigureOut">
              <a:rPr lang="zh-TW" altLang="en-US"/>
              <a:pPr>
                <a:defRPr/>
              </a:pPr>
              <a:t>2017/12/5</a:t>
            </a:fld>
            <a:endParaRPr lang="zh-TW" altLang="en-US"/>
          </a:p>
        </p:txBody>
      </p:sp>
      <p:sp>
        <p:nvSpPr>
          <p:cNvPr id="6" name="Rectangle 4"/>
          <p:cNvSpPr>
            <a:spLocks noGrp="1" noChangeArrowheads="1"/>
          </p:cNvSpPr>
          <p:nvPr>
            <p:ph type="dt" sz="half" idx="11"/>
          </p:nvPr>
        </p:nvSpPr>
        <p:spPr/>
        <p:txBody>
          <a:bodyPr/>
          <a:lstStyle>
            <a:lvl1pPr>
              <a:defRPr/>
            </a:lvl1pPr>
          </a:lstStyle>
          <a:p>
            <a:pPr>
              <a:defRPr/>
            </a:pPr>
            <a:fld id="{9489FB00-9CA8-44A5-B2F7-FCC3EB0F74EF}" type="datetimeFigureOut">
              <a:rPr lang="zh-TW" altLang="en-US"/>
              <a:pPr>
                <a:defRPr/>
              </a:pPr>
              <a:t>2017/12/5</a:t>
            </a:fld>
            <a:endParaRPr lang="zh-TW" altLang="en-US"/>
          </a:p>
        </p:txBody>
      </p:sp>
      <p:sp>
        <p:nvSpPr>
          <p:cNvPr id="7" name="Rectangle 5"/>
          <p:cNvSpPr>
            <a:spLocks noGrp="1" noChangeArrowheads="1"/>
          </p:cNvSpPr>
          <p:nvPr>
            <p:ph type="ftr" sz="quarter" idx="12"/>
          </p:nvPr>
        </p:nvSpPr>
        <p:spPr/>
        <p:txBody>
          <a:bodyPr/>
          <a:lstStyle>
            <a:lvl1pPr>
              <a:defRPr/>
            </a:lvl1pPr>
          </a:lstStyle>
          <a:p>
            <a:pPr>
              <a:defRPr/>
            </a:pPr>
            <a:endParaRPr lang="zh-TW" altLang="en-US"/>
          </a:p>
        </p:txBody>
      </p:sp>
      <p:sp>
        <p:nvSpPr>
          <p:cNvPr id="8" name="Rectangle 6"/>
          <p:cNvSpPr>
            <a:spLocks noGrp="1" noChangeArrowheads="1"/>
          </p:cNvSpPr>
          <p:nvPr>
            <p:ph type="sldNum" sz="quarter" idx="13"/>
          </p:nvPr>
        </p:nvSpPr>
        <p:spPr/>
        <p:txBody>
          <a:bodyPr/>
          <a:lstStyle>
            <a:lvl1pPr>
              <a:defRPr/>
            </a:lvl1pPr>
          </a:lstStyle>
          <a:p>
            <a:pPr>
              <a:defRPr/>
            </a:pPr>
            <a:fld id="{53F2ADE2-484C-4A65-9107-9B29FB78DA8D}" type="slidenum">
              <a:rPr lang="zh-TW" altLang="en-US"/>
              <a:pPr>
                <a:defRPr/>
              </a:pPr>
              <a:t>‹#›</a:t>
            </a:fld>
            <a:endParaRPr lang="zh-TW" altLang="en-US"/>
          </a:p>
        </p:txBody>
      </p:sp>
    </p:spTree>
    <p:extLst>
      <p:ext uri="{BB962C8B-B14F-4D97-AF65-F5344CB8AC3E}">
        <p14:creationId xmlns:p14="http://schemas.microsoft.com/office/powerpoint/2010/main" val="3486675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1.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5.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6.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7.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8.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1.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9.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ea typeface="新細明體" pitchFamily="18" charset="-120"/>
              </a:defRPr>
            </a:lvl1pPr>
          </a:lstStyle>
          <a:p>
            <a:pPr>
              <a:defRPr/>
            </a:pPr>
            <a:fld id="{B9746AB3-8B09-40FF-90B9-8D6445B5270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23" r:id="rId1"/>
    <p:sldLayoutId id="2147484724" r:id="rId2"/>
    <p:sldLayoutId id="2147484725" r:id="rId3"/>
    <p:sldLayoutId id="2147484726" r:id="rId4"/>
    <p:sldLayoutId id="2147484727" r:id="rId5"/>
    <p:sldLayoutId id="2147484728" r:id="rId6"/>
    <p:sldLayoutId id="2147484729" r:id="rId7"/>
    <p:sldLayoutId id="2147484730" r:id="rId8"/>
    <p:sldLayoutId id="2147484731" r:id="rId9"/>
    <p:sldLayoutId id="2147484732" r:id="rId10"/>
    <p:sldLayoutId id="2147484733" r:id="rId11"/>
    <p:sldLayoutId id="2147484734"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0A075EE4-43BA-4609-912D-1BEC6A5DD49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35" r:id="rId1"/>
    <p:sldLayoutId id="2147484736" r:id="rId2"/>
    <p:sldLayoutId id="2147484737" r:id="rId3"/>
    <p:sldLayoutId id="2147484738" r:id="rId4"/>
    <p:sldLayoutId id="2147484739" r:id="rId5"/>
    <p:sldLayoutId id="2147484740" r:id="rId6"/>
    <p:sldLayoutId id="2147484741" r:id="rId7"/>
    <p:sldLayoutId id="2147484742" r:id="rId8"/>
    <p:sldLayoutId id="2147484743" r:id="rId9"/>
    <p:sldLayoutId id="214748474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475EF7AC-0D52-45FD-856E-1B5F4EF039FE}"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ADD539C5-DD49-4EE2-AD2B-72599BDA146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55" r:id="rId1"/>
    <p:sldLayoutId id="2147484756" r:id="rId2"/>
    <p:sldLayoutId id="2147484757" r:id="rId3"/>
    <p:sldLayoutId id="2147484758" r:id="rId4"/>
    <p:sldLayoutId id="2147484759" r:id="rId5"/>
    <p:sldLayoutId id="2147484760" r:id="rId6"/>
    <p:sldLayoutId id="2147484761" r:id="rId7"/>
    <p:sldLayoutId id="2147484762" r:id="rId8"/>
    <p:sldLayoutId id="2147484763" r:id="rId9"/>
    <p:sldLayoutId id="214748476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6F597308-87A9-4F86-B3DE-F0507E83CF29}"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65" r:id="rId1"/>
    <p:sldLayoutId id="2147484766" r:id="rId2"/>
    <p:sldLayoutId id="2147484767" r:id="rId3"/>
    <p:sldLayoutId id="2147484768" r:id="rId4"/>
    <p:sldLayoutId id="2147484769" r:id="rId5"/>
    <p:sldLayoutId id="2147484770" r:id="rId6"/>
    <p:sldLayoutId id="2147484771" r:id="rId7"/>
    <p:sldLayoutId id="2147484772" r:id="rId8"/>
    <p:sldLayoutId id="2147484773" r:id="rId9"/>
    <p:sldLayoutId id="214748477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F671251C-B54E-47BD-BDD0-CCD5322487C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75" r:id="rId1"/>
    <p:sldLayoutId id="2147484776" r:id="rId2"/>
    <p:sldLayoutId id="2147484777" r:id="rId3"/>
    <p:sldLayoutId id="2147484778" r:id="rId4"/>
    <p:sldLayoutId id="2147484779" r:id="rId5"/>
    <p:sldLayoutId id="2147484780" r:id="rId6"/>
    <p:sldLayoutId id="2147484781" r:id="rId7"/>
    <p:sldLayoutId id="2147484782" r:id="rId8"/>
    <p:sldLayoutId id="2147484783" r:id="rId9"/>
    <p:sldLayoutId id="214748478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3180FDDF-B869-4DAA-A6D4-A93A169379E5}"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pitchFamily="34" charset="0"/>
                <a:ea typeface="新細明體" pitchFamily="18"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Arial" pitchFamily="34" charset="0"/>
                <a:ea typeface="新細明體" pitchFamily="18"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pitchFamily="34" charset="0"/>
                <a:ea typeface="新細明體" pitchFamily="18" charset="-120"/>
              </a:defRPr>
            </a:lvl1pPr>
          </a:lstStyle>
          <a:p>
            <a:pPr>
              <a:defRPr/>
            </a:pPr>
            <a:fld id="{309E6044-7D9B-4EB2-9EC4-A24B4CB7BDF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795" r:id="rId1"/>
    <p:sldLayoutId id="2147484796" r:id="rId2"/>
    <p:sldLayoutId id="2147484797" r:id="rId3"/>
    <p:sldLayoutId id="2147484798" r:id="rId4"/>
    <p:sldLayoutId id="2147484799" r:id="rId5"/>
    <p:sldLayoutId id="2147484800" r:id="rId6"/>
    <p:sldLayoutId id="2147484801" r:id="rId7"/>
    <p:sldLayoutId id="2147484802" r:id="rId8"/>
    <p:sldLayoutId id="2147484803" r:id="rId9"/>
    <p:sldLayoutId id="2147484804" r:id="rId10"/>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C162B2FF-613B-4BE7-A7E7-6E76C530004D}" type="datetimeFigureOut">
              <a:rPr lang="zh-TW" altLang="en-US"/>
              <a:pPr>
                <a:defRPr/>
              </a:pPr>
              <a:t>2017/12/5</a:t>
            </a:fld>
            <a:endParaRPr lang="zh-TW" altLang="en-US"/>
          </a:p>
        </p:txBody>
      </p:sp>
      <p:sp>
        <p:nvSpPr>
          <p:cNvPr id="10" name="Rectangle 4"/>
          <p:cNvSpPr>
            <a:spLocks noGrp="1" noChangeArrowheads="1"/>
          </p:cNvSpPr>
          <p:nvPr>
            <p:ph type="dt" sz="half" idx="2"/>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b="0">
                <a:solidFill>
                  <a:srgbClr val="000000"/>
                </a:solidFill>
                <a:latin typeface="+mn-lt"/>
                <a:ea typeface="新細明體" charset="-120"/>
              </a:defRPr>
            </a:lvl1pPr>
          </a:lstStyle>
          <a:p>
            <a:pPr>
              <a:defRPr/>
            </a:pPr>
            <a:fld id="{217F704E-7882-4D38-B2E7-25A8AB96C618}" type="datetimeFigureOut">
              <a:rPr lang="zh-TW" altLang="en-US"/>
              <a:pPr>
                <a:defRPr/>
              </a:pPr>
              <a:t>2017/12/5</a:t>
            </a:fld>
            <a:endParaRPr lang="zh-TW" altLang="en-US"/>
          </a:p>
        </p:txBody>
      </p:sp>
      <p:sp>
        <p:nvSpPr>
          <p:cNvPr id="11" name="Rectangle 5"/>
          <p:cNvSpPr>
            <a:spLocks noGrp="1" noChangeArrowheads="1"/>
          </p:cNvSpPr>
          <p:nvPr>
            <p:ph type="ftr" sz="quarter" idx="3"/>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b="0">
                <a:solidFill>
                  <a:srgbClr val="000000"/>
                </a:solidFill>
                <a:latin typeface="+mn-lt"/>
                <a:ea typeface="新細明體" charset="-120"/>
              </a:defRPr>
            </a:lvl1pPr>
          </a:lstStyle>
          <a:p>
            <a:pPr>
              <a:defRPr/>
            </a:pPr>
            <a:endParaRPr lang="zh-TW" altLang="en-US"/>
          </a:p>
        </p:txBody>
      </p:sp>
      <p:sp>
        <p:nvSpPr>
          <p:cNvPr id="12" name="Rectangle 6"/>
          <p:cNvSpPr>
            <a:spLocks noGrp="1" noChangeArrowheads="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b="0">
                <a:solidFill>
                  <a:srgbClr val="000000"/>
                </a:solidFill>
                <a:latin typeface="+mn-lt"/>
                <a:ea typeface="新細明體" charset="-120"/>
              </a:defRPr>
            </a:lvl1pPr>
          </a:lstStyle>
          <a:p>
            <a:pPr>
              <a:defRPr/>
            </a:pPr>
            <a:fld id="{C0F2E4C8-51C0-43FB-BBFC-D98DD0EE303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Lst>
  <p:txStyles>
    <p:titleStyle>
      <a:lvl1pPr algn="ctr" rtl="0" eaLnBrk="0" fontAlgn="base" hangingPunct="0">
        <a:spcBef>
          <a:spcPct val="0"/>
        </a:spcBef>
        <a:spcAft>
          <a:spcPct val="0"/>
        </a:spcAft>
        <a:defRPr kumimoji="1" sz="4400">
          <a:solidFill>
            <a:schemeClr val="tx2"/>
          </a:solidFill>
          <a:latin typeface="Arial" charset="0"/>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charset="-120"/>
        </a:defRPr>
      </a:lvl2pPr>
      <a:lvl3pPr algn="ctr" rtl="0" eaLnBrk="0" fontAlgn="base" hangingPunct="0">
        <a:spcBef>
          <a:spcPct val="0"/>
        </a:spcBef>
        <a:spcAft>
          <a:spcPct val="0"/>
        </a:spcAft>
        <a:defRPr kumimoji="1" sz="4400">
          <a:solidFill>
            <a:schemeClr val="tx2"/>
          </a:solidFill>
          <a:latin typeface="Arial" charset="0"/>
          <a:ea typeface="新細明體" charset="-120"/>
        </a:defRPr>
      </a:lvl3pPr>
      <a:lvl4pPr algn="ctr" rtl="0" eaLnBrk="0" fontAlgn="base" hangingPunct="0">
        <a:spcBef>
          <a:spcPct val="0"/>
        </a:spcBef>
        <a:spcAft>
          <a:spcPct val="0"/>
        </a:spcAft>
        <a:defRPr kumimoji="1" sz="4400">
          <a:solidFill>
            <a:schemeClr val="tx2"/>
          </a:solidFill>
          <a:latin typeface="Arial" charset="0"/>
          <a:ea typeface="新細明體" charset="-120"/>
        </a:defRPr>
      </a:lvl4pPr>
      <a:lvl5pPr algn="ctr" rtl="0" eaLnBrk="0" fontAlgn="base" hangingPunct="0">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har char="•"/>
        <a:defRPr kumimoji="1" sz="2400">
          <a:solidFill>
            <a:schemeClr val="tx1"/>
          </a:solidFill>
          <a:latin typeface="Arial" charset="0"/>
          <a:ea typeface="+mn-ea"/>
        </a:defRPr>
      </a:lvl3pPr>
      <a:lvl4pPr marL="1600200" indent="-228600" algn="l" rtl="0" eaLnBrk="0" fontAlgn="base" hangingPunct="0">
        <a:spcBef>
          <a:spcPct val="20000"/>
        </a:spcBef>
        <a:spcAft>
          <a:spcPct val="0"/>
        </a:spcAft>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har char="»"/>
        <a:defRPr kumimoji="1" sz="2000">
          <a:solidFill>
            <a:schemeClr val="tx1"/>
          </a:solidFill>
          <a:latin typeface="Arial"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7.xml"/></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4.xml"/><Relationship Id="rId4" Type="http://schemas.openxmlformats.org/officeDocument/2006/relationships/image" Target="../media/image40.png"/></Relationships>
</file>

<file path=ppt/slides/_rels/slide1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4.xml"/><Relationship Id="rId4" Type="http://schemas.openxmlformats.org/officeDocument/2006/relationships/image" Target="../media/image42.png"/></Relationships>
</file>

<file path=ppt/slides/_rels/slide10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6.xml"/><Relationship Id="rId4" Type="http://schemas.openxmlformats.org/officeDocument/2006/relationships/image" Target="../media/image40.png"/></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6.xml"/><Relationship Id="rId4" Type="http://schemas.openxmlformats.org/officeDocument/2006/relationships/image" Target="../media/image42.png"/></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9.xml"/><Relationship Id="rId4" Type="http://schemas.openxmlformats.org/officeDocument/2006/relationships/image" Target="../media/image40.png"/></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9.xml"/><Relationship Id="rId4" Type="http://schemas.openxmlformats.org/officeDocument/2006/relationships/image" Target="../media/image42.png"/></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2.xml"/><Relationship Id="rId4" Type="http://schemas.openxmlformats.org/officeDocument/2006/relationships/image" Target="../media/image43.png"/></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0.xml"/><Relationship Id="rId4" Type="http://schemas.openxmlformats.org/officeDocument/2006/relationships/image" Target="../media/image43.png"/></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09.xml"/><Relationship Id="rId4" Type="http://schemas.openxmlformats.org/officeDocument/2006/relationships/image" Target="../media/image43.png"/></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6.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7.xml"/></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3.xml"/><Relationship Id="rId4" Type="http://schemas.openxmlformats.org/officeDocument/2006/relationships/image" Target="../media/image43.png"/></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5.xml"/><Relationship Id="rId4" Type="http://schemas.openxmlformats.org/officeDocument/2006/relationships/image" Target="../media/image43.png"/></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13.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83.xml"/><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slide" Target="slide5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slide" Target="slide55.xml"/></Relationships>
</file>

<file path=ppt/slides/_rels/slide116.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8.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9.xml"/><Relationship Id="rId4" Type="http://schemas.openxmlformats.org/officeDocument/2006/relationships/image" Target="../media/image44.png"/></Relationships>
</file>

<file path=ppt/slides/_rels/slide1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5.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7.xml"/></Relationships>
</file>

<file path=ppt/slides/_rels/slide1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png"/><Relationship Id="rId7" Type="http://schemas.openxmlformats.org/officeDocument/2006/relationships/image" Target="../media/image45.wmf"/><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1.xml"/><Relationship Id="rId4" Type="http://schemas.openxmlformats.org/officeDocument/2006/relationships/image" Target="../media/image44.png"/></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3.xml"/><Relationship Id="rId4" Type="http://schemas.openxmlformats.org/officeDocument/2006/relationships/image" Target="../media/image44.png"/></Relationships>
</file>

<file path=ppt/slides/_rels/slide1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5.xml"/><Relationship Id="rId4" Type="http://schemas.openxmlformats.org/officeDocument/2006/relationships/image" Target="../media/image44.png"/></Relationships>
</file>

<file path=ppt/slides/_rels/slide1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7.xml"/><Relationship Id="rId4" Type="http://schemas.openxmlformats.org/officeDocument/2006/relationships/image" Target="../media/image44.png"/></Relationships>
</file>

<file path=ppt/slides/_rels/slide1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8.xml"/><Relationship Id="rId4" Type="http://schemas.openxmlformats.org/officeDocument/2006/relationships/image" Target="../media/image44.png"/></Relationships>
</file>

<file path=ppt/slides/_rels/slide1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0.xml"/><Relationship Id="rId4" Type="http://schemas.openxmlformats.org/officeDocument/2006/relationships/image" Target="../media/image44.png"/></Relationships>
</file>

<file path=ppt/slides/_rels/slide1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2.xml"/><Relationship Id="rId4" Type="http://schemas.openxmlformats.org/officeDocument/2006/relationships/image" Target="../media/image44.png"/></Relationships>
</file>

<file path=ppt/slides/_rels/slide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77.xml"/><Relationship Id="rId4" Type="http://schemas.openxmlformats.org/officeDocument/2006/relationships/image" Target="../media/image44.png"/></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slide" Target="slide49.xml"/></Relationships>
</file>

<file path=ppt/slides/_rels/slide1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41.png"/><Relationship Id="rId4" Type="http://schemas.openxmlformats.org/officeDocument/2006/relationships/slide" Target="slide5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0.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1.png"/><Relationship Id="rId4" Type="http://schemas.openxmlformats.org/officeDocument/2006/relationships/slide" Target="slide67.xml"/></Relationships>
</file>

<file path=ppt/slides/_rels/slide13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41.png"/><Relationship Id="rId4" Type="http://schemas.openxmlformats.org/officeDocument/2006/relationships/slide" Target="slide72.xml"/></Relationships>
</file>

<file path=ppt/slides/_rels/slide13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8.png"/><Relationship Id="rId5" Type="http://schemas.openxmlformats.org/officeDocument/2006/relationships/slide" Target="slide83.xml"/><Relationship Id="rId4" Type="http://schemas.openxmlformats.org/officeDocument/2006/relationships/image" Target="../media/image8.png"/></Relationships>
</file>

<file path=ppt/slides/_rels/slide1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84.xml"/><Relationship Id="rId4" Type="http://schemas.openxmlformats.org/officeDocument/2006/relationships/image" Target="../media/image8.png"/></Relationships>
</file>

<file path=ppt/slides/_rels/slide135.xml.rels><?xml version="1.0" encoding="UTF-8" standalone="yes"?>
<Relationships xmlns="http://schemas.openxmlformats.org/package/2006/relationships"><Relationship Id="rId3" Type="http://schemas.openxmlformats.org/officeDocument/2006/relationships/slide" Target="slide136.xml"/><Relationship Id="rId2" Type="http://schemas.openxmlformats.org/officeDocument/2006/relationships/image" Target="../media/image1.png"/><Relationship Id="rId1" Type="http://schemas.openxmlformats.org/officeDocument/2006/relationships/slideLayout" Target="../slideLayouts/slideLayout58.xml"/><Relationship Id="rId5" Type="http://schemas.openxmlformats.org/officeDocument/2006/relationships/image" Target="../media/image15.png"/><Relationship Id="rId4" Type="http://schemas.openxmlformats.org/officeDocument/2006/relationships/image" Target="../media/image6.png"/></Relationships>
</file>

<file path=ppt/slides/_rels/slide136.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37.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3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3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5.xml"/><Relationship Id="rId4" Type="http://schemas.openxmlformats.org/officeDocument/2006/relationships/image" Target="../media/image11.png"/></Relationships>
</file>

<file path=ppt/slides/_rels/slide1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4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 Target="slide36.xml"/><Relationship Id="rId7" Type="http://schemas.openxmlformats.org/officeDocument/2006/relationships/slide" Target="slide37.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16.xml"/><Relationship Id="rId4" Type="http://schemas.openxmlformats.org/officeDocument/2006/relationships/image" Target="../media/image11.png"/></Relationships>
</file>

<file path=ppt/slides/_rels/slide1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38.xml"/><Relationship Id="rId7" Type="http://schemas.openxmlformats.org/officeDocument/2006/relationships/slide" Target="slide43.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slide" Target="slide41.xml"/><Relationship Id="rId11" Type="http://schemas.openxmlformats.org/officeDocument/2006/relationships/image" Target="../media/image6.png"/><Relationship Id="rId5" Type="http://schemas.openxmlformats.org/officeDocument/2006/relationships/slide" Target="slide39.xml"/><Relationship Id="rId10" Type="http://schemas.openxmlformats.org/officeDocument/2006/relationships/slide" Target="slide17.xml"/><Relationship Id="rId4" Type="http://schemas.openxmlformats.org/officeDocument/2006/relationships/image" Target="../media/image11.png"/><Relationship Id="rId9" Type="http://schemas.openxmlformats.org/officeDocument/2006/relationships/slide" Target="slide40.xml"/></Relationships>
</file>

<file path=ppt/slides/_rels/slide1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64.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65.xml.rels><?xml version="1.0" encoding="UTF-8" standalone="yes"?>
<Relationships xmlns="http://schemas.openxmlformats.org/package/2006/relationships"><Relationship Id="rId3" Type="http://schemas.openxmlformats.org/officeDocument/2006/relationships/slide" Target="slide166.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66.xml.rels><?xml version="1.0" encoding="UTF-8" standalone="yes"?>
<Relationships xmlns="http://schemas.openxmlformats.org/package/2006/relationships"><Relationship Id="rId3" Type="http://schemas.openxmlformats.org/officeDocument/2006/relationships/slide" Target="slide167.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67.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6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6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8.xml"/></Relationships>
</file>

<file path=ppt/slides/_rels/slide1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1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8.xml"/></Relationships>
</file>

<file path=ppt/slides/_rels/slide1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5.xml"/><Relationship Id="rId1" Type="http://schemas.openxmlformats.org/officeDocument/2006/relationships/slideLayout" Target="../slideLayouts/slideLayout58.xml"/></Relationships>
</file>

<file path=ppt/slides/_rels/slide1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6.xml"/><Relationship Id="rId1" Type="http://schemas.openxmlformats.org/officeDocument/2006/relationships/slideLayout" Target="../slideLayouts/slideLayout58.xml"/></Relationships>
</file>

<file path=ppt/slides/_rels/slide1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77.xml"/><Relationship Id="rId1" Type="http://schemas.openxmlformats.org/officeDocument/2006/relationships/slideLayout" Target="../slideLayouts/slideLayout58.xml"/></Relationships>
</file>

<file path=ppt/slides/_rels/slide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5.xml"/><Relationship Id="rId1" Type="http://schemas.openxmlformats.org/officeDocument/2006/relationships/slideLayout" Target="../slideLayouts/slideLayout58.xml"/></Relationships>
</file>

<file path=ppt/slides/_rels/slide17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79.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3" Type="http://schemas.openxmlformats.org/officeDocument/2006/relationships/slide" Target="slide181.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1.xml.rels><?xml version="1.0" encoding="UTF-8" standalone="yes"?>
<Relationships xmlns="http://schemas.openxmlformats.org/package/2006/relationships"><Relationship Id="rId3" Type="http://schemas.openxmlformats.org/officeDocument/2006/relationships/slide" Target="slide182.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2.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3.xml.rels><?xml version="1.0" encoding="UTF-8" standalone="yes"?>
<Relationships xmlns="http://schemas.openxmlformats.org/package/2006/relationships"><Relationship Id="rId3" Type="http://schemas.openxmlformats.org/officeDocument/2006/relationships/slide" Target="slide184.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4.xml.rels><?xml version="1.0" encoding="UTF-8" standalone="yes"?>
<Relationships xmlns="http://schemas.openxmlformats.org/package/2006/relationships"><Relationship Id="rId3" Type="http://schemas.openxmlformats.org/officeDocument/2006/relationships/slide" Target="slide18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5.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6.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7.xml.rels><?xml version="1.0" encoding="UTF-8" standalone="yes"?>
<Relationships xmlns="http://schemas.openxmlformats.org/package/2006/relationships"><Relationship Id="rId3" Type="http://schemas.openxmlformats.org/officeDocument/2006/relationships/slide" Target="slide188.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6.png"/></Relationships>
</file>

<file path=ppt/slides/_rels/slide18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5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28.&#21320;&#24460;&#26360;&#25151;&#65288;&#31532;31&#23622;&#34892;&#25919;&#38498;&#25991;&#21270;&#29518;&#24471;&#29518;&#20154;%20&#26519;&#25991;&#26376;&#22899;&#22763;%20&#20171;&#32057;&#30701;&#29255;&#65289;.wmv" TargetMode="External"/><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slide" Target="slide4.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5.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slide" Target="slide4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slide" Target="slide16.xml"/></Relationships>
</file>

<file path=ppt/slides/_rels/slide45.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slide" Target="slide69.xml"/><Relationship Id="rId18" Type="http://schemas.openxmlformats.org/officeDocument/2006/relationships/slide" Target="slide79.xml"/><Relationship Id="rId3" Type="http://schemas.openxmlformats.org/officeDocument/2006/relationships/slide" Target="slide5.xml"/><Relationship Id="rId7" Type="http://schemas.openxmlformats.org/officeDocument/2006/relationships/slide" Target="slide53.xml"/><Relationship Id="rId12" Type="http://schemas.openxmlformats.org/officeDocument/2006/relationships/slide" Target="slide68.xml"/><Relationship Id="rId17" Type="http://schemas.openxmlformats.org/officeDocument/2006/relationships/slide" Target="slide77.xml"/><Relationship Id="rId2" Type="http://schemas.openxmlformats.org/officeDocument/2006/relationships/image" Target="../media/image4.png"/><Relationship Id="rId16" Type="http://schemas.openxmlformats.org/officeDocument/2006/relationships/slide" Target="slide76.xml"/><Relationship Id="rId1" Type="http://schemas.openxmlformats.org/officeDocument/2006/relationships/slideLayout" Target="../slideLayouts/slideLayout7.xml"/><Relationship Id="rId6" Type="http://schemas.openxmlformats.org/officeDocument/2006/relationships/slide" Target="slide47.xml"/><Relationship Id="rId11" Type="http://schemas.openxmlformats.org/officeDocument/2006/relationships/slide" Target="slide67.xml"/><Relationship Id="rId5" Type="http://schemas.openxmlformats.org/officeDocument/2006/relationships/slide" Target="slide46.xml"/><Relationship Id="rId15" Type="http://schemas.openxmlformats.org/officeDocument/2006/relationships/slide" Target="slide75.xml"/><Relationship Id="rId10" Type="http://schemas.openxmlformats.org/officeDocument/2006/relationships/slide" Target="slide61.xml"/><Relationship Id="rId19" Type="http://schemas.openxmlformats.org/officeDocument/2006/relationships/slide" Target="slide82.xml"/><Relationship Id="rId4" Type="http://schemas.openxmlformats.org/officeDocument/2006/relationships/image" Target="../media/image8.png"/><Relationship Id="rId9" Type="http://schemas.openxmlformats.org/officeDocument/2006/relationships/slide" Target="slide58.xml"/><Relationship Id="rId14" Type="http://schemas.openxmlformats.org/officeDocument/2006/relationships/slide" Target="slide74.xml"/></Relationships>
</file>

<file path=ppt/slides/_rels/slide4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84.xml"/><Relationship Id="rId1" Type="http://schemas.openxmlformats.org/officeDocument/2006/relationships/slideLayout" Target="../slideLayouts/slideLayout7.xml"/><Relationship Id="rId6" Type="http://schemas.openxmlformats.org/officeDocument/2006/relationships/slide" Target="slide47.xml"/><Relationship Id="rId5" Type="http://schemas.openxmlformats.org/officeDocument/2006/relationships/image" Target="../media/image19.png"/><Relationship Id="rId4" Type="http://schemas.openxmlformats.org/officeDocument/2006/relationships/slide" Target="slide85.xml"/><Relationship Id="rId9"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86.xml"/><Relationship Id="rId1" Type="http://schemas.openxmlformats.org/officeDocument/2006/relationships/slideLayout" Target="../slideLayouts/slideLayout7.xml"/><Relationship Id="rId6" Type="http://schemas.openxmlformats.org/officeDocument/2006/relationships/slide" Target="slide48.xml"/><Relationship Id="rId5" Type="http://schemas.openxmlformats.org/officeDocument/2006/relationships/image" Target="../media/image19.png"/><Relationship Id="rId4" Type="http://schemas.openxmlformats.org/officeDocument/2006/relationships/slide" Target="slide87.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9.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slide" Target="slide117.xml"/></Relationships>
</file>

<file path=ppt/slides/_rels/slide4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slide" Target="slide5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slide" Target="slide118.xml"/><Relationship Id="rId10"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slide" Target="slide128.xml"/></Relationships>
</file>

<file path=ppt/slides/_rels/slide5.xml.rels><?xml version="1.0" encoding="UTF-8" standalone="yes"?>
<Relationships xmlns="http://schemas.openxmlformats.org/package/2006/relationships"><Relationship Id="rId8" Type="http://schemas.openxmlformats.org/officeDocument/2006/relationships/slide" Target="slide139.xml"/><Relationship Id="rId3" Type="http://schemas.openxmlformats.org/officeDocument/2006/relationships/slide" Target="slide6.xml"/><Relationship Id="rId7" Type="http://schemas.openxmlformats.org/officeDocument/2006/relationships/slide" Target="slide134.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132.xml"/><Relationship Id="rId11" Type="http://schemas.openxmlformats.org/officeDocument/2006/relationships/slide" Target="slide178.xml"/><Relationship Id="rId5" Type="http://schemas.openxmlformats.org/officeDocument/2006/relationships/slide" Target="slide45.xml"/><Relationship Id="rId10" Type="http://schemas.openxmlformats.org/officeDocument/2006/relationships/slide" Target="slide169.xml"/><Relationship Id="rId4" Type="http://schemas.openxmlformats.org/officeDocument/2006/relationships/slide" Target="slide13.xml"/><Relationship Id="rId9" Type="http://schemas.openxmlformats.org/officeDocument/2006/relationships/slide" Target="slide143.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slide" Target="slide106.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image" Target="../media/image6.png"/><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88.xml"/><Relationship Id="rId1" Type="http://schemas.openxmlformats.org/officeDocument/2006/relationships/slideLayout" Target="../slideLayouts/slideLayout7.xml"/><Relationship Id="rId6" Type="http://schemas.openxmlformats.org/officeDocument/2006/relationships/slide" Target="slide54.xml"/><Relationship Id="rId5" Type="http://schemas.openxmlformats.org/officeDocument/2006/relationships/image" Target="../media/image19.png"/><Relationship Id="rId4" Type="http://schemas.openxmlformats.org/officeDocument/2006/relationships/slide" Target="slide89.xml"/></Relationships>
</file>

<file path=ppt/slides/_rels/slide54.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slide" Target="slide45.xml"/><Relationship Id="rId9" Type="http://schemas.openxmlformats.org/officeDocument/2006/relationships/image" Target="../media/image25.png"/></Relationships>
</file>

<file path=ppt/slides/_rels/slide55.xml.rels><?xml version="1.0" encoding="UTF-8" standalone="yes"?>
<Relationships xmlns="http://schemas.openxmlformats.org/package/2006/relationships"><Relationship Id="rId8" Type="http://schemas.openxmlformats.org/officeDocument/2006/relationships/slide" Target="slide119.xml"/><Relationship Id="rId13" Type="http://schemas.openxmlformats.org/officeDocument/2006/relationships/slide" Target="slide115.xml"/><Relationship Id="rId3"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slide" Target="slide114.xml"/><Relationship Id="rId2" Type="http://schemas.openxmlformats.org/officeDocument/2006/relationships/slide" Target="slide90.xml"/><Relationship Id="rId1" Type="http://schemas.openxmlformats.org/officeDocument/2006/relationships/slideLayout" Target="../slideLayouts/slideLayout7.xml"/><Relationship Id="rId6" Type="http://schemas.openxmlformats.org/officeDocument/2006/relationships/slide" Target="slide56.xml"/><Relationship Id="rId11"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28.png"/><Relationship Id="rId4" Type="http://schemas.openxmlformats.org/officeDocument/2006/relationships/slide" Target="slide91.xml"/><Relationship Id="rId9"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5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slide" Target="slide45.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92.xml"/><Relationship Id="rId1" Type="http://schemas.openxmlformats.org/officeDocument/2006/relationships/slideLayout" Target="../slideLayouts/slideLayout7.xml"/><Relationship Id="rId6" Type="http://schemas.openxmlformats.org/officeDocument/2006/relationships/slide" Target="slide59.xml"/><Relationship Id="rId5" Type="http://schemas.openxmlformats.org/officeDocument/2006/relationships/image" Target="../media/image19.png"/><Relationship Id="rId4" Type="http://schemas.openxmlformats.org/officeDocument/2006/relationships/slide" Target="slide9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slide" Target="slide107.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image" Target="../media/image6.png"/><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94.xml"/><Relationship Id="rId1" Type="http://schemas.openxmlformats.org/officeDocument/2006/relationships/slideLayout" Target="../slideLayouts/slideLayout7.xml"/><Relationship Id="rId6" Type="http://schemas.openxmlformats.org/officeDocument/2006/relationships/slide" Target="slide62.xml"/><Relationship Id="rId5" Type="http://schemas.openxmlformats.org/officeDocument/2006/relationships/image" Target="../media/image19.png"/><Relationship Id="rId4" Type="http://schemas.openxmlformats.org/officeDocument/2006/relationships/slide" Target="slide95.xml"/><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slide" Target="slide121.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6.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slide" Target="slide122.xml"/><Relationship Id="rId4" Type="http://schemas.openxmlformats.org/officeDocument/2006/relationships/image" Target="../media/image22.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slide" Target="slide108.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image" Target="../media/image6.png"/><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33.png"/><Relationship Id="rId12" Type="http://schemas.openxmlformats.org/officeDocument/2006/relationships/slide" Target="slide130.xml"/><Relationship Id="rId2" Type="http://schemas.openxmlformats.org/officeDocument/2006/relationships/slide" Target="slide96.xml"/><Relationship Id="rId1" Type="http://schemas.openxmlformats.org/officeDocument/2006/relationships/slideLayout" Target="../slideLayouts/slideLayout7.xml"/><Relationship Id="rId6" Type="http://schemas.openxmlformats.org/officeDocument/2006/relationships/slide" Target="slide123.xml"/><Relationship Id="rId11"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slide" Target="slide45.xml"/><Relationship Id="rId4" Type="http://schemas.openxmlformats.org/officeDocument/2006/relationships/slide" Target="slide97.xml"/><Relationship Id="rId9" Type="http://schemas.openxmlformats.org/officeDocument/2006/relationships/image" Target="../media/image6.png"/></Relationships>
</file>

<file path=ppt/slides/_rels/slide6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slide" Target="slide124.xml"/><Relationship Id="rId2" Type="http://schemas.openxmlformats.org/officeDocument/2006/relationships/slide" Target="slide6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png"/><Relationship Id="rId4" Type="http://schemas.openxmlformats.org/officeDocument/2006/relationships/slide" Target="slide45.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98.xml"/><Relationship Id="rId1" Type="http://schemas.openxmlformats.org/officeDocument/2006/relationships/slideLayout" Target="../slideLayouts/slideLayout7.xml"/><Relationship Id="rId6" Type="http://schemas.openxmlformats.org/officeDocument/2006/relationships/slide" Target="slide70.xml"/><Relationship Id="rId5" Type="http://schemas.openxmlformats.org/officeDocument/2006/relationships/image" Target="../media/image19.png"/><Relationship Id="rId4" Type="http://schemas.openxmlformats.org/officeDocument/2006/relationships/slide" Target="slide99.xml"/></Relationships>
</file>

<file path=ppt/slides/_rels/slide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png"/><Relationship Id="rId5" Type="http://schemas.openxmlformats.org/officeDocument/2006/relationships/slide" Target="slide9.xml"/><Relationship Id="rId10" Type="http://schemas.openxmlformats.org/officeDocument/2006/relationships/slide" Target="slide8.xml"/><Relationship Id="rId4" Type="http://schemas.openxmlformats.org/officeDocument/2006/relationships/image" Target="../media/image10.png"/><Relationship Id="rId9" Type="http://schemas.openxmlformats.org/officeDocument/2006/relationships/slide" Target="slide12.xml"/></Relationships>
</file>

<file path=ppt/slides/_rels/slide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5.png"/><Relationship Id="rId4" Type="http://schemas.openxmlformats.org/officeDocument/2006/relationships/slide" Target="slide125.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8" Type="http://schemas.openxmlformats.org/officeDocument/2006/relationships/slide" Target="slide131.xml"/><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slide" Target="slide7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7.png"/><Relationship Id="rId4" Type="http://schemas.openxmlformats.org/officeDocument/2006/relationships/slide" Target="slide126.xml"/><Relationship Id="rId9" Type="http://schemas.openxmlformats.org/officeDocument/2006/relationships/image" Target="../media/image25.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0.png"/><Relationship Id="rId2" Type="http://schemas.openxmlformats.org/officeDocument/2006/relationships/slide" Target="slide110.xml"/><Relationship Id="rId1" Type="http://schemas.openxmlformats.org/officeDocument/2006/relationships/slideLayout" Target="../slideLayouts/slideLayout7.xml"/><Relationship Id="rId6" Type="http://schemas.openxmlformats.org/officeDocument/2006/relationships/slide" Target="slide45.xml"/><Relationship Id="rId5" Type="http://schemas.openxmlformats.org/officeDocument/2006/relationships/image" Target="../media/image6.png"/><Relationship Id="rId4" Type="http://schemas.openxmlformats.org/officeDocument/2006/relationships/slide" Target="slide74.xml"/></Relationships>
</file>

<file path=ppt/slides/_rels/slide7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100.xml"/><Relationship Id="rId1" Type="http://schemas.openxmlformats.org/officeDocument/2006/relationships/slideLayout" Target="../slideLayouts/slideLayout7.xml"/><Relationship Id="rId6" Type="http://schemas.openxmlformats.org/officeDocument/2006/relationships/slide" Target="slide75.xml"/><Relationship Id="rId5" Type="http://schemas.openxmlformats.org/officeDocument/2006/relationships/image" Target="../media/image19.png"/><Relationship Id="rId4" Type="http://schemas.openxmlformats.org/officeDocument/2006/relationships/slide" Target="slide101.xml"/><Relationship Id="rId9" Type="http://schemas.openxmlformats.org/officeDocument/2006/relationships/image" Target="../media/image20.png"/></Relationships>
</file>

<file path=ppt/slides/_rels/slide7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slide" Target="slide111.xml"/><Relationship Id="rId2" Type="http://schemas.openxmlformats.org/officeDocument/2006/relationships/slide" Target="slide7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slide" Target="slide45.xml"/><Relationship Id="rId9" Type="http://schemas.openxmlformats.org/officeDocument/2006/relationships/slide" Target="slide116.xml"/></Relationships>
</file>

<file path=ppt/slides/_rels/slide76.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slide" Target="slide77.xml"/><Relationship Id="rId1" Type="http://schemas.openxmlformats.org/officeDocument/2006/relationships/slideLayout" Target="../slideLayouts/slideLayout7.xml"/><Relationship Id="rId6" Type="http://schemas.openxmlformats.org/officeDocument/2006/relationships/slide" Target="slide102.xml"/><Relationship Id="rId5" Type="http://schemas.openxmlformats.org/officeDocument/2006/relationships/image" Target="../media/image20.png"/><Relationship Id="rId4" Type="http://schemas.openxmlformats.org/officeDocument/2006/relationships/slide" Target="slide45.xml"/><Relationship Id="rId9" Type="http://schemas.openxmlformats.org/officeDocument/2006/relationships/image" Target="../media/image19.png"/></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8.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slide" Target="slide127.xml"/></Relationships>
</file>

<file path=ppt/slides/_rels/slide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7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slide" Target="slide45.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slide" Target="slide104.xml"/><Relationship Id="rId1" Type="http://schemas.openxmlformats.org/officeDocument/2006/relationships/slideLayout" Target="../slideLayouts/slideLayout7.xml"/><Relationship Id="rId6" Type="http://schemas.openxmlformats.org/officeDocument/2006/relationships/slide" Target="slide80.xml"/><Relationship Id="rId5" Type="http://schemas.openxmlformats.org/officeDocument/2006/relationships/image" Target="../media/image19.png"/><Relationship Id="rId4" Type="http://schemas.openxmlformats.org/officeDocument/2006/relationships/slide" Target="slide105.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8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8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slide" Target="slide45.xml"/></Relationships>
</file>

<file path=ppt/slides/_rels/slide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8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6.png"/><Relationship Id="rId7" Type="http://schemas.openxmlformats.org/officeDocument/2006/relationships/slide" Target="slide133.xml"/><Relationship Id="rId2" Type="http://schemas.openxmlformats.org/officeDocument/2006/relationships/slide" Target="slide1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slide" Target="slide45.xml"/><Relationship Id="rId9" Type="http://schemas.openxmlformats.org/officeDocument/2006/relationships/slide" Target="slide5.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6.xml"/><Relationship Id="rId4" Type="http://schemas.openxmlformats.org/officeDocument/2006/relationships/image" Target="../media/image40.png"/></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6.xml"/><Relationship Id="rId4" Type="http://schemas.openxmlformats.org/officeDocument/2006/relationships/image" Target="../media/image42.png"/></Relationships>
</file>

<file path=ppt/slides/_rels/slide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7.xml"/><Relationship Id="rId4" Type="http://schemas.openxmlformats.org/officeDocument/2006/relationships/image" Target="../media/image40.png"/></Relationships>
</file>

<file path=ppt/slides/_rels/slide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47.xml"/><Relationship Id="rId4" Type="http://schemas.openxmlformats.org/officeDocument/2006/relationships/image" Target="../media/image42.png"/></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3.xml"/><Relationship Id="rId4" Type="http://schemas.openxmlformats.org/officeDocument/2006/relationships/image" Target="../media/image40.png"/></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3.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slide" Target="slide7.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5.xml"/><Relationship Id="rId4" Type="http://schemas.openxmlformats.org/officeDocument/2006/relationships/image" Target="../media/image40.pn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5.xml"/><Relationship Id="rId4" Type="http://schemas.openxmlformats.org/officeDocument/2006/relationships/image" Target="../media/image42.png"/></Relationships>
</file>

<file path=ppt/slides/_rels/slide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8.xml"/><Relationship Id="rId4" Type="http://schemas.openxmlformats.org/officeDocument/2006/relationships/image" Target="../media/image40.png"/></Relationships>
</file>

<file path=ppt/slides/_rels/slide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58.xml"/><Relationship Id="rId4" Type="http://schemas.openxmlformats.org/officeDocument/2006/relationships/image" Target="../media/image42.png"/></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1.xml"/><Relationship Id="rId4" Type="http://schemas.openxmlformats.org/officeDocument/2006/relationships/image" Target="../media/image40.png"/></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1.xml"/><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7.xml"/><Relationship Id="rId4" Type="http://schemas.openxmlformats.org/officeDocument/2006/relationships/image" Target="../media/image40.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7.xml"/><Relationship Id="rId4"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9.xml"/><Relationship Id="rId4" Type="http://schemas.openxmlformats.org/officeDocument/2006/relationships/image" Target="../media/image40.png"/></Relationships>
</file>

<file path=ppt/slides/_rels/slide9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slide" Target="slide69.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4"/>
          <p:cNvSpPr>
            <a:spLocks noChangeArrowheads="1"/>
          </p:cNvSpPr>
          <p:nvPr/>
        </p:nvSpPr>
        <p:spPr bwMode="auto">
          <a:xfrm>
            <a:off x="828675" y="3789363"/>
            <a:ext cx="7704138"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spcBef>
                <a:spcPct val="0"/>
              </a:spcBef>
              <a:buFontTx/>
              <a:buNone/>
            </a:pPr>
            <a:r>
              <a:rPr lang="zh-TW" altLang="en-US" sz="5800">
                <a:solidFill>
                  <a:srgbClr val="CC3300"/>
                </a:solidFill>
                <a:latin typeface="標楷體" pitchFamily="65" charset="-120"/>
                <a:ea typeface="標楷體" pitchFamily="65" charset="-120"/>
              </a:rPr>
              <a:t>附錄一</a:t>
            </a:r>
            <a:r>
              <a:rPr lang="zh-TW" altLang="en-US" sz="5800">
                <a:solidFill>
                  <a:schemeClr val="tx2"/>
                </a:solidFill>
                <a:latin typeface="標楷體" pitchFamily="65" charset="-120"/>
                <a:ea typeface="標楷體" pitchFamily="65" charset="-120"/>
              </a:rPr>
              <a:t> </a:t>
            </a:r>
            <a:br>
              <a:rPr lang="zh-TW" altLang="en-US" sz="5800">
                <a:solidFill>
                  <a:schemeClr val="tx2"/>
                </a:solidFill>
                <a:latin typeface="標楷體" pitchFamily="65" charset="-120"/>
                <a:ea typeface="標楷體" pitchFamily="65" charset="-120"/>
              </a:rPr>
            </a:br>
            <a:r>
              <a:rPr lang="zh-TW" altLang="en-US" sz="5800">
                <a:solidFill>
                  <a:schemeClr val="tx2"/>
                </a:solidFill>
                <a:latin typeface="標楷體" pitchFamily="65" charset="-120"/>
                <a:ea typeface="標楷體" pitchFamily="65" charset="-120"/>
              </a:rPr>
              <a:t>生日禮物</a:t>
            </a:r>
            <a:endParaRPr lang="zh-TW" altLang="en-US" sz="3600" b="0">
              <a:latin typeface="標楷體" pitchFamily="65" charset="-120"/>
              <a:ea typeface="標楷體" pitchFamily="65" charset="-120"/>
            </a:endParaRPr>
          </a:p>
        </p:txBody>
      </p:sp>
      <p:sp>
        <p:nvSpPr>
          <p:cNvPr id="92163" name="Rectangle 5"/>
          <p:cNvSpPr>
            <a:spLocks noChangeArrowheads="1"/>
          </p:cNvSpPr>
          <p:nvPr/>
        </p:nvSpPr>
        <p:spPr bwMode="auto">
          <a:xfrm>
            <a:off x="5876925" y="5302250"/>
            <a:ext cx="22955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r">
              <a:buFontTx/>
              <a:buNone/>
            </a:pPr>
            <a:r>
              <a:rPr lang="zh-TW" altLang="en-US" sz="4400">
                <a:latin typeface="標楷體" pitchFamily="65" charset="-120"/>
                <a:ea typeface="標楷體" pitchFamily="65" charset="-120"/>
              </a:rPr>
              <a:t>林文月</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1378"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內容版面配置區 2"/>
          <p:cNvSpPr txBox="1">
            <a:spLocks/>
          </p:cNvSpPr>
          <p:nvPr/>
        </p:nvSpPr>
        <p:spPr bwMode="auto">
          <a:xfrm>
            <a:off x="468313" y="908050"/>
            <a:ext cx="698341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ts val="4000"/>
              </a:lnSpc>
            </a:pPr>
            <a:r>
              <a:rPr lang="zh-TW" altLang="en-US">
                <a:latin typeface="標楷體" pitchFamily="65" charset="-120"/>
                <a:ea typeface="標楷體" pitchFamily="65" charset="-120"/>
              </a:rPr>
              <a:t>睿智</a:t>
            </a:r>
            <a:r>
              <a:rPr lang="zh-TW" altLang="en-US" b="0">
                <a:latin typeface="標楷體" pitchFamily="65" charset="-120"/>
                <a:ea typeface="標楷體" pitchFamily="65" charset="-120"/>
              </a:rPr>
              <a:t>：深遠通達的智識。</a:t>
            </a:r>
            <a:endParaRPr lang="zh-TW" altLang="en-US" sz="1800" b="0">
              <a:ea typeface="標楷體" pitchFamily="65" charset="-120"/>
            </a:endParaRPr>
          </a:p>
        </p:txBody>
      </p:sp>
      <p:pic>
        <p:nvPicPr>
          <p:cNvPr id="101380"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3538"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Rectangle 3"/>
          <p:cNvSpPr>
            <a:spLocks noGrp="1"/>
          </p:cNvSpPr>
          <p:nvPr>
            <p:ph type="body" idx="4294967295"/>
          </p:nvPr>
        </p:nvSpPr>
        <p:spPr>
          <a:xfrm>
            <a:off x="179388" y="765175"/>
            <a:ext cx="8713787" cy="4137025"/>
          </a:xfrm>
        </p:spPr>
        <p:txBody>
          <a:bodyPr/>
          <a:lstStyle/>
          <a:p>
            <a:pPr algn="just">
              <a:lnSpc>
                <a:spcPct val="120000"/>
              </a:lnSpc>
            </a:pPr>
            <a:r>
              <a:rPr lang="zh-TW" altLang="zh-TW" smtClean="0">
                <a:ea typeface="標楷體" pitchFamily="65" charset="-120"/>
              </a:rPr>
              <a:t>因夜已深而結束談話，臨睡前母親就孩子對閱讀的態度提出看法，希望閱讀是興致而不是負擔。</a:t>
            </a:r>
          </a:p>
          <a:p>
            <a:pPr>
              <a:lnSpc>
                <a:spcPct val="120000"/>
              </a:lnSpc>
            </a:pPr>
            <a:endParaRPr lang="zh-TW" altLang="zh-TW" smtClean="0">
              <a:ea typeface="標楷體" pitchFamily="65" charset="-120"/>
            </a:endParaRPr>
          </a:p>
          <a:p>
            <a:pPr>
              <a:lnSpc>
                <a:spcPct val="120000"/>
              </a:lnSpc>
            </a:pPr>
            <a:endParaRPr lang="zh-TW" altLang="zh-TW" smtClean="0">
              <a:ea typeface="標楷體" pitchFamily="65" charset="-120"/>
            </a:endParaRPr>
          </a:p>
          <a:p>
            <a:pPr>
              <a:lnSpc>
                <a:spcPct val="120000"/>
              </a:lnSpc>
            </a:pPr>
            <a:endParaRPr lang="en-US" altLang="zh-TW" smtClean="0">
              <a:ea typeface="標楷體" pitchFamily="65" charset="-120"/>
            </a:endParaRPr>
          </a:p>
        </p:txBody>
      </p:sp>
      <p:sp>
        <p:nvSpPr>
          <p:cNvPr id="193540"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第十、十一段</a:t>
            </a:r>
            <a:endParaRPr lang="en-US" altLang="zh-TW" sz="4400">
              <a:solidFill>
                <a:schemeClr val="bg1"/>
              </a:solidFill>
              <a:ea typeface="標楷體" pitchFamily="65" charset="-120"/>
            </a:endParaRPr>
          </a:p>
        </p:txBody>
      </p:sp>
      <p:pic>
        <p:nvPicPr>
          <p:cNvPr id="193541"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4562"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第十、十一段</a:t>
            </a:r>
            <a:endParaRPr lang="en-US" altLang="zh-TW" sz="4400">
              <a:solidFill>
                <a:schemeClr val="bg1"/>
              </a:solidFill>
              <a:ea typeface="標楷體" pitchFamily="65" charset="-120"/>
            </a:endParaRPr>
          </a:p>
        </p:txBody>
      </p:sp>
      <p:sp>
        <p:nvSpPr>
          <p:cNvPr id="194564"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母子夜談始於《西潮》，終於《唐詩三百首》，以閱讀的態度作結，讓母子對談的情境及內容，自成一完整的主體。</a:t>
            </a:r>
          </a:p>
        </p:txBody>
      </p:sp>
      <p:pic>
        <p:nvPicPr>
          <p:cNvPr id="194565"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5586"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Rectangle 3"/>
          <p:cNvSpPr>
            <a:spLocks noGrp="1"/>
          </p:cNvSpPr>
          <p:nvPr>
            <p:ph type="body" idx="4294967295"/>
          </p:nvPr>
        </p:nvSpPr>
        <p:spPr>
          <a:xfrm>
            <a:off x="71438" y="836613"/>
            <a:ext cx="8964612" cy="1439862"/>
          </a:xfrm>
        </p:spPr>
        <p:txBody>
          <a:bodyPr/>
          <a:lstStyle/>
          <a:p>
            <a:r>
              <a:rPr lang="zh-TW" altLang="en-US" smtClean="0">
                <a:ea typeface="標楷體" pitchFamily="65" charset="-120"/>
              </a:rPr>
              <a:t>說明記下當晚夜談內容而寫成這封信的緣由。</a:t>
            </a:r>
          </a:p>
          <a:p>
            <a:pPr>
              <a:lnSpc>
                <a:spcPct val="120000"/>
              </a:lnSpc>
            </a:pPr>
            <a:endParaRPr lang="en-US" altLang="zh-TW" smtClean="0">
              <a:ea typeface="標楷體" pitchFamily="65" charset="-120"/>
            </a:endParaRPr>
          </a:p>
        </p:txBody>
      </p:sp>
      <p:sp>
        <p:nvSpPr>
          <p:cNvPr id="195588"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第十二、十三段</a:t>
            </a:r>
            <a:endParaRPr lang="en-US" altLang="zh-TW" sz="4400">
              <a:solidFill>
                <a:schemeClr val="bg1"/>
              </a:solidFill>
              <a:ea typeface="標楷體" pitchFamily="65" charset="-120"/>
            </a:endParaRPr>
          </a:p>
        </p:txBody>
      </p:sp>
      <p:pic>
        <p:nvPicPr>
          <p:cNvPr id="195589"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661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第十二、十三段</a:t>
            </a:r>
            <a:endParaRPr lang="en-US" altLang="zh-TW" sz="4400">
              <a:solidFill>
                <a:schemeClr val="bg1"/>
              </a:solidFill>
              <a:ea typeface="標楷體" pitchFamily="65" charset="-120"/>
            </a:endParaRPr>
          </a:p>
        </p:txBody>
      </p:sp>
      <p:sp>
        <p:nvSpPr>
          <p:cNvPr id="196612"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補充說明以此信內容做為生日禮物的意義及價值。</a:t>
            </a:r>
            <a:endParaRPr lang="en-US" altLang="zh-TW" b="0">
              <a:ea typeface="標楷體" pitchFamily="65" charset="-120"/>
            </a:endParaRPr>
          </a:p>
          <a:p>
            <a:pPr>
              <a:lnSpc>
                <a:spcPct val="120000"/>
              </a:lnSpc>
            </a:pPr>
            <a:endParaRPr lang="zh-TW" altLang="zh-TW" b="0">
              <a:ea typeface="標楷體" pitchFamily="65" charset="-120"/>
            </a:endParaRPr>
          </a:p>
        </p:txBody>
      </p:sp>
      <p:pic>
        <p:nvPicPr>
          <p:cNvPr id="196613"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7634"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35" name="Rectangle 3"/>
          <p:cNvSpPr>
            <a:spLocks noGrp="1"/>
          </p:cNvSpPr>
          <p:nvPr>
            <p:ph type="body" idx="4294967295"/>
          </p:nvPr>
        </p:nvSpPr>
        <p:spPr>
          <a:xfrm>
            <a:off x="179388" y="765175"/>
            <a:ext cx="8713787" cy="4137025"/>
          </a:xfrm>
        </p:spPr>
        <p:txBody>
          <a:bodyPr/>
          <a:lstStyle/>
          <a:p>
            <a:pPr algn="just">
              <a:lnSpc>
                <a:spcPct val="120000"/>
              </a:lnSpc>
            </a:pPr>
            <a:r>
              <a:rPr lang="zh-TW" altLang="zh-TW" smtClean="0">
                <a:ea typeface="標楷體" pitchFamily="65" charset="-120"/>
              </a:rPr>
              <a:t>表達母子間親密深厚的情感，並許諾讓彼此成為天底下最好的母子，同時致上生日祝福。</a:t>
            </a:r>
            <a:endParaRPr lang="en-US" altLang="zh-TW" smtClean="0">
              <a:ea typeface="標楷體" pitchFamily="65" charset="-120"/>
            </a:endParaRPr>
          </a:p>
        </p:txBody>
      </p:sp>
      <p:sp>
        <p:nvSpPr>
          <p:cNvPr id="197636"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第十四、十五段</a:t>
            </a:r>
            <a:endParaRPr lang="en-US" altLang="zh-TW" sz="4400">
              <a:solidFill>
                <a:schemeClr val="bg1"/>
              </a:solidFill>
              <a:ea typeface="標楷體" pitchFamily="65" charset="-120"/>
            </a:endParaRPr>
          </a:p>
        </p:txBody>
      </p:sp>
      <p:pic>
        <p:nvPicPr>
          <p:cNvPr id="197637"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865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第十四、十五段</a:t>
            </a:r>
            <a:endParaRPr lang="en-US" altLang="zh-TW" sz="4400">
              <a:solidFill>
                <a:schemeClr val="bg1"/>
              </a:solidFill>
              <a:ea typeface="標楷體" pitchFamily="65" charset="-120"/>
            </a:endParaRPr>
          </a:p>
        </p:txBody>
      </p:sp>
      <p:sp>
        <p:nvSpPr>
          <p:cNvPr id="198660"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r>
              <a:rPr lang="zh-TW" altLang="zh-TW" b="0">
                <a:ea typeface="標楷體" pitchFamily="65" charset="-120"/>
              </a:rPr>
              <a:t>以生日快樂的祝福扣題作結。</a:t>
            </a:r>
          </a:p>
          <a:p>
            <a:pPr>
              <a:lnSpc>
                <a:spcPct val="120000"/>
              </a:lnSpc>
            </a:pPr>
            <a:endParaRPr lang="zh-TW" altLang="zh-TW" b="0">
              <a:ea typeface="標楷體" pitchFamily="65" charset="-120"/>
            </a:endParaRPr>
          </a:p>
        </p:txBody>
      </p:sp>
      <p:pic>
        <p:nvPicPr>
          <p:cNvPr id="198661"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9682"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ea typeface="標楷體" pitchFamily="65" charset="-120"/>
              </a:rPr>
              <a:t>你認為作者是依什麼原則來挑選送給兒子的生日</a:t>
            </a:r>
          </a:p>
          <a:p>
            <a:pPr marL="423863" indent="-423863">
              <a:buFontTx/>
              <a:buNone/>
            </a:pPr>
            <a:r>
              <a:rPr lang="zh-TW" altLang="en-US" b="1" smtClean="0">
                <a:ea typeface="標楷體" pitchFamily="65" charset="-120"/>
              </a:rPr>
              <a:t>禮物？</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906588"/>
            <a:ext cx="8172450"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依照孩子的成長歷程，給予不同的滿足。如兒童時期送玩具糖果，進入青春期就依孩子的喜好與要求，訂雜誌以開拓知識的視野。</a:t>
            </a:r>
            <a:endParaRPr kumimoji="0" lang="zh-TW" altLang="en-US" b="0">
              <a:solidFill>
                <a:srgbClr val="FF0000"/>
              </a:solidFill>
              <a:latin typeface="標楷體" pitchFamily="65" charset="-120"/>
              <a:ea typeface="標楷體" pitchFamily="65" charset="-120"/>
            </a:endParaRPr>
          </a:p>
        </p:txBody>
      </p:sp>
      <p:pic>
        <p:nvPicPr>
          <p:cNvPr id="199685"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0706"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ea typeface="標楷體" pitchFamily="65" charset="-120"/>
              </a:rPr>
              <a:t>作者為何認為「研究理工而兼及人文」的可能性</a:t>
            </a:r>
          </a:p>
          <a:p>
            <a:pPr marL="423863" indent="-423863">
              <a:buFontTx/>
              <a:buNone/>
            </a:pPr>
            <a:r>
              <a:rPr lang="zh-TW" altLang="en-US" b="1" smtClean="0">
                <a:ea typeface="標楷體" pitchFamily="65" charset="-120"/>
              </a:rPr>
              <a:t>比較大？</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906588"/>
            <a:ext cx="792162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因為語文的訓練在高中前已有一般的基礎，思想、情感方面的事情可以自修體驗得來，表達的技巧也可以從多讀勤寫培養；至於實驗演算等事情，卻需要點滴的學習累積。</a:t>
            </a:r>
          </a:p>
        </p:txBody>
      </p:sp>
      <p:pic>
        <p:nvPicPr>
          <p:cNvPr id="200709"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1730"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ea typeface="標楷體" pitchFamily="65" charset="-120"/>
              </a:rPr>
              <a:t>作者對於拒考大學的看法是什麼？</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341438"/>
            <a:ext cx="7993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作者認為如果不想再讀書，應該有一個很好的理由，或更好的目標。人的一生之中，有許多大大小小的考驗，是無法或不宜逃避的，需要全力以赴。考大學和其他許多事情，都只是在考驗和證明一個人能不能無所畏懼而負責的面對一件事而已。</a:t>
            </a:r>
            <a:endParaRPr kumimoji="0" lang="zh-TW" altLang="en-US" b="0">
              <a:solidFill>
                <a:srgbClr val="FF0000"/>
              </a:solidFill>
              <a:latin typeface="標楷體" pitchFamily="65" charset="-120"/>
              <a:ea typeface="標楷體" pitchFamily="65" charset="-120"/>
            </a:endParaRPr>
          </a:p>
        </p:txBody>
      </p:sp>
      <p:pic>
        <p:nvPicPr>
          <p:cNvPr id="201733" name="Picture 6"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2754"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5"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ea typeface="標楷體" pitchFamily="65" charset="-120"/>
              </a:rPr>
              <a:t>你對文中作者所認同的少年形象有何看法？</a:t>
            </a:r>
            <a:endParaRPr lang="en-US" altLang="zh-TW" b="1" smtClean="0">
              <a:latin typeface="標楷體" pitchFamily="65" charset="-120"/>
              <a:ea typeface="標楷體" pitchFamily="65" charset="-120"/>
            </a:endParaRP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339850"/>
            <a:ext cx="792162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作者認為少年人不要太老成，應有年輕人的夢與理想，甚至是多愁善感，或有些狂妄、荒唐的想法。我能認同作者的看法，正因為人生每個階段都有其不同的特質，所以少年時期就應該充滿年輕人的活力與創意。只是任何事情仍該有其分寸與節度，年輕，才會有無限可能。</a:t>
            </a:r>
            <a:endParaRPr kumimoji="0" lang="zh-TW" altLang="en-US" b="0">
              <a:solidFill>
                <a:srgbClr val="FF0000"/>
              </a:solidFill>
              <a:latin typeface="標楷體" pitchFamily="65" charset="-120"/>
              <a:ea typeface="標楷體" pitchFamily="65" charset="-120"/>
            </a:endParaRPr>
          </a:p>
        </p:txBody>
      </p:sp>
      <p:pic>
        <p:nvPicPr>
          <p:cNvPr id="202757"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402"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內容版面配置區 2"/>
          <p:cNvSpPr txBox="1">
            <a:spLocks/>
          </p:cNvSpPr>
          <p:nvPr/>
        </p:nvSpPr>
        <p:spPr bwMode="auto">
          <a:xfrm>
            <a:off x="611188" y="908050"/>
            <a:ext cx="71294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ts val="4000"/>
              </a:lnSpc>
            </a:pPr>
            <a:r>
              <a:rPr lang="zh-TW" altLang="en-US">
                <a:latin typeface="標楷體" pitchFamily="65" charset="-120"/>
                <a:ea typeface="標楷體" pitchFamily="65" charset="-120"/>
              </a:rPr>
              <a:t>淳厚</a:t>
            </a:r>
            <a:r>
              <a:rPr lang="zh-TW" altLang="en-US" b="0">
                <a:latin typeface="標楷體" pitchFamily="65" charset="-120"/>
                <a:ea typeface="標楷體" pitchFamily="65" charset="-120"/>
              </a:rPr>
              <a:t>：質樸敦厚。</a:t>
            </a:r>
          </a:p>
        </p:txBody>
      </p:sp>
      <p:pic>
        <p:nvPicPr>
          <p:cNvPr id="102404"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3778"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內容版面配置區 2"/>
          <p:cNvSpPr>
            <a:spLocks noGrp="1"/>
          </p:cNvSpPr>
          <p:nvPr>
            <p:ph idx="4294967295"/>
          </p:nvPr>
        </p:nvSpPr>
        <p:spPr>
          <a:xfrm>
            <a:off x="153988" y="765175"/>
            <a:ext cx="8891587" cy="1296988"/>
          </a:xfrm>
        </p:spPr>
        <p:txBody>
          <a:bodyPr wrap="none"/>
          <a:lstStyle/>
          <a:p>
            <a:pPr marL="423863" indent="-423863">
              <a:buFontTx/>
              <a:buNone/>
            </a:pPr>
            <a:r>
              <a:rPr lang="zh-TW" altLang="en-US" b="1" smtClean="0">
                <a:ea typeface="標楷體" pitchFamily="65" charset="-120"/>
              </a:rPr>
              <a:t>為什麼作者認為給予和接受，同樣都需要寬大的</a:t>
            </a:r>
          </a:p>
          <a:p>
            <a:pPr marL="423863" indent="-423863">
              <a:buFontTx/>
              <a:buNone/>
            </a:pPr>
            <a:r>
              <a:rPr lang="zh-TW" altLang="en-US" b="1" smtClean="0">
                <a:ea typeface="標楷體" pitchFamily="65" charset="-120"/>
              </a:rPr>
              <a:t>胸襟？</a:t>
            </a:r>
            <a:endParaRPr lang="en-US" altLang="zh-TW" b="1" smtClean="0">
              <a:latin typeface="標楷體" pitchFamily="65" charset="-120"/>
              <a:ea typeface="標楷體" pitchFamily="65" charset="-120"/>
            </a:endParaRP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906588"/>
            <a:ext cx="7993063"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有寬大的胸襟才能屏除私</a:t>
            </a:r>
            <a:r>
              <a:rPr kumimoji="0" lang="en-US" altLang="zh-TW" b="0">
                <a:solidFill>
                  <a:srgbClr val="FF0000"/>
                </a:solidFill>
                <a:ea typeface="標楷體" pitchFamily="65" charset="-120"/>
              </a:rPr>
              <a:t>欲</a:t>
            </a:r>
            <a:r>
              <a:rPr kumimoji="0" lang="en-US" altLang="en-US" b="0">
                <a:solidFill>
                  <a:srgbClr val="FF0000"/>
                </a:solidFill>
                <a:ea typeface="標楷體" pitchFamily="65" charset="-120"/>
              </a:rPr>
              <a:t>，願意給予。有寬大的胸襟所以能樂於接受，因為接受時不僅有自己獲得的快樂，也能帶給對方給予時快樂美好的感受。</a:t>
            </a:r>
            <a:endParaRPr kumimoji="0" lang="zh-TW" altLang="en-US" sz="2800" b="0">
              <a:solidFill>
                <a:srgbClr val="FF0000"/>
              </a:solidFill>
              <a:latin typeface="標楷體" pitchFamily="65" charset="-120"/>
              <a:ea typeface="標楷體" pitchFamily="65" charset="-120"/>
            </a:endParaRPr>
          </a:p>
        </p:txBody>
      </p:sp>
      <p:pic>
        <p:nvPicPr>
          <p:cNvPr id="203781"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4802"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ea typeface="標楷體" pitchFamily="65" charset="-120"/>
              </a:rPr>
              <a:t>作者認為閱讀應抱持「別存心讀完」的態度，原</a:t>
            </a:r>
          </a:p>
          <a:p>
            <a:pPr marL="423863" indent="-423863">
              <a:buFontTx/>
              <a:buNone/>
            </a:pPr>
            <a:r>
              <a:rPr lang="zh-TW" altLang="en-US" b="1" smtClean="0">
                <a:ea typeface="標楷體" pitchFamily="65" charset="-120"/>
              </a:rPr>
              <a:t>因何在？</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906588"/>
            <a:ext cx="79216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作者認為閱讀應享受過程中的樂趣，存心讀完會使興致變成負擔。</a:t>
            </a:r>
          </a:p>
        </p:txBody>
      </p:sp>
      <p:pic>
        <p:nvPicPr>
          <p:cNvPr id="204805"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826"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內容版面配置區 2"/>
          <p:cNvSpPr>
            <a:spLocks noGrp="1"/>
          </p:cNvSpPr>
          <p:nvPr>
            <p:ph idx="4294967295"/>
          </p:nvPr>
        </p:nvSpPr>
        <p:spPr>
          <a:xfrm>
            <a:off x="107950" y="765175"/>
            <a:ext cx="8866188" cy="2447925"/>
          </a:xfrm>
        </p:spPr>
        <p:txBody>
          <a:bodyPr/>
          <a:lstStyle/>
          <a:p>
            <a:pPr marL="423863" indent="-423863">
              <a:buFontTx/>
              <a:buNone/>
            </a:pPr>
            <a:r>
              <a:rPr lang="zh-TW" altLang="en-US" b="1" smtClean="0">
                <a:ea typeface="標楷體" pitchFamily="65" charset="-120"/>
              </a:rPr>
              <a:t>文中「我要幫助你做一個天底下最好的兒子，但</a:t>
            </a:r>
          </a:p>
          <a:p>
            <a:pPr marL="423863" indent="-423863">
              <a:buFontTx/>
              <a:buNone/>
            </a:pPr>
            <a:r>
              <a:rPr lang="zh-TW" altLang="en-US" b="1" smtClean="0">
                <a:ea typeface="標楷體" pitchFamily="65" charset="-120"/>
              </a:rPr>
              <a:t>我也需要你的幫助，讓我做天底下最好的母親。</a:t>
            </a:r>
          </a:p>
          <a:p>
            <a:pPr marL="423863" indent="-423863">
              <a:buFontTx/>
              <a:buNone/>
            </a:pPr>
            <a:r>
              <a:rPr lang="zh-TW" altLang="en-US" b="1" smtClean="0">
                <a:ea typeface="標楷體" pitchFamily="65" charset="-120"/>
              </a:rPr>
              <a:t>」你認為母子雙方要怎麼做才能達到這個目標？</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2482850"/>
            <a:ext cx="7921625"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eaLnBrk="1" hangingPunct="1">
              <a:spcBef>
                <a:spcPct val="0"/>
              </a:spcBef>
              <a:buFontTx/>
              <a:buNone/>
            </a:pPr>
            <a:r>
              <a:rPr kumimoji="0" lang="en-US" altLang="en-US" b="0">
                <a:solidFill>
                  <a:srgbClr val="FF0000"/>
                </a:solidFill>
                <a:ea typeface="標楷體" pitchFamily="65" charset="-120"/>
              </a:rPr>
              <a:t>母親要掌握良好的溝通模式，取得孩子的信任，親職教育才能成功。身為母親也要能放下身段，聆聽孩子的聲音，願意改變，才能成為孩子心中最好的母親。</a:t>
            </a:r>
            <a:endParaRPr kumimoji="0" lang="zh-TW" altLang="en-US" b="0">
              <a:solidFill>
                <a:srgbClr val="FF0000"/>
              </a:solidFill>
              <a:latin typeface="標楷體" pitchFamily="65" charset="-120"/>
              <a:ea typeface="標楷體" pitchFamily="65" charset="-120"/>
            </a:endParaRPr>
          </a:p>
        </p:txBody>
      </p:sp>
      <p:pic>
        <p:nvPicPr>
          <p:cNvPr id="205829" name="Picture 6"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6850" name="Picture 2" descr="分頁底圖-課堂Q&am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內容版面配置區 2"/>
          <p:cNvSpPr>
            <a:spLocks noGrp="1"/>
          </p:cNvSpPr>
          <p:nvPr>
            <p:ph idx="4294967295"/>
          </p:nvPr>
        </p:nvSpPr>
        <p:spPr>
          <a:xfrm>
            <a:off x="153988" y="765175"/>
            <a:ext cx="8891587" cy="1296988"/>
          </a:xfrm>
        </p:spPr>
        <p:txBody>
          <a:bodyPr/>
          <a:lstStyle/>
          <a:p>
            <a:pPr marL="423863" indent="-423863">
              <a:buFontTx/>
              <a:buNone/>
            </a:pPr>
            <a:r>
              <a:rPr lang="zh-TW" altLang="en-US" b="1" smtClean="0">
                <a:latin typeface="標楷體" pitchFamily="65" charset="-120"/>
                <a:ea typeface="標楷體" pitchFamily="65" charset="-120"/>
              </a:rPr>
              <a:t>從本文中，你看到親子溝通成功的關鍵何在？</a:t>
            </a:r>
          </a:p>
          <a:p>
            <a:pPr marL="423863" indent="-423863">
              <a:buFontTx/>
              <a:buNone/>
            </a:pPr>
            <a:r>
              <a:rPr lang="zh-TW" altLang="en-US" smtClean="0">
                <a:latin typeface="標楷體" pitchFamily="65" charset="-120"/>
                <a:ea typeface="標楷體" pitchFamily="65" charset="-120"/>
              </a:rPr>
              <a:t>答：</a:t>
            </a:r>
          </a:p>
        </p:txBody>
      </p:sp>
      <p:sp>
        <p:nvSpPr>
          <p:cNvPr id="4" name="內容版面配置區 2"/>
          <p:cNvSpPr txBox="1">
            <a:spLocks/>
          </p:cNvSpPr>
          <p:nvPr/>
        </p:nvSpPr>
        <p:spPr bwMode="auto">
          <a:xfrm>
            <a:off x="971550" y="1412875"/>
            <a:ext cx="78486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tabLst>
                <a:tab pos="0" algn="l"/>
              </a:tabLst>
              <a:defRPr kumimoji="1" sz="3200">
                <a:solidFill>
                  <a:schemeClr val="tx1"/>
                </a:solidFill>
                <a:latin typeface="Arial" charset="0"/>
                <a:ea typeface="新細明體" charset="-120"/>
              </a:defRPr>
            </a:lvl1pPr>
            <a:lvl2pPr marL="742950" indent="-285750" eaLnBrk="0" hangingPunct="0">
              <a:spcBef>
                <a:spcPct val="20000"/>
              </a:spcBef>
              <a:buChar char="–"/>
              <a:tabLst>
                <a:tab pos="0" algn="l"/>
              </a:tabLst>
              <a:defRPr kumimoji="1" sz="2800">
                <a:solidFill>
                  <a:schemeClr val="tx1"/>
                </a:solidFill>
                <a:latin typeface="Arial" charset="0"/>
                <a:ea typeface="新細明體" charset="-120"/>
              </a:defRPr>
            </a:lvl2pPr>
            <a:lvl3pPr marL="1143000" indent="-228600" eaLnBrk="0" hangingPunct="0">
              <a:spcBef>
                <a:spcPct val="20000"/>
              </a:spcBef>
              <a:buChar char="•"/>
              <a:tabLst>
                <a:tab pos="0" algn="l"/>
              </a:tabLst>
              <a:defRPr kumimoji="1" sz="2400">
                <a:solidFill>
                  <a:schemeClr val="tx1"/>
                </a:solidFill>
                <a:latin typeface="Arial" charset="0"/>
                <a:ea typeface="新細明體" charset="-120"/>
              </a:defRPr>
            </a:lvl3pPr>
            <a:lvl4pPr marL="1600200" indent="-228600" eaLnBrk="0" hangingPunct="0">
              <a:spcBef>
                <a:spcPct val="20000"/>
              </a:spcBef>
              <a:buChar char="–"/>
              <a:tabLst>
                <a:tab pos="0" algn="l"/>
              </a:tabLst>
              <a:defRPr kumimoji="1" sz="2000">
                <a:solidFill>
                  <a:schemeClr val="tx1"/>
                </a:solidFill>
                <a:latin typeface="Arial" charset="0"/>
                <a:ea typeface="新細明體" charset="-120"/>
              </a:defRPr>
            </a:lvl4pPr>
            <a:lvl5pPr marL="2057400" indent="-228600" eaLnBrk="0" hangingPunct="0">
              <a:spcBef>
                <a:spcPct val="20000"/>
              </a:spcBef>
              <a:buChar char="»"/>
              <a:tabLst>
                <a:tab pos="0" algn="l"/>
              </a:tabLst>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tabLst>
                <a:tab pos="0" algn="l"/>
              </a:tabLst>
              <a:defRPr kumimoji="1" sz="2000">
                <a:solidFill>
                  <a:schemeClr val="tx1"/>
                </a:solidFill>
                <a:latin typeface="Arial" charset="0"/>
                <a:ea typeface="新細明體" charset="-120"/>
              </a:defRPr>
            </a:lvl9pPr>
          </a:lstStyle>
          <a:p>
            <a:pPr algn="just" eaLnBrk="1" hangingPunct="1">
              <a:spcBef>
                <a:spcPct val="0"/>
              </a:spcBef>
              <a:buFontTx/>
              <a:buNone/>
            </a:pPr>
            <a:r>
              <a:rPr kumimoji="0" lang="en-US" altLang="zh-TW" b="0">
                <a:solidFill>
                  <a:srgbClr val="FF0000"/>
                </a:solidFill>
                <a:latin typeface="標楷體" pitchFamily="65" charset="-120"/>
                <a:ea typeface="標楷體" pitchFamily="65" charset="-120"/>
              </a:rPr>
              <a:t>(</a:t>
            </a:r>
            <a:r>
              <a:rPr kumimoji="0" lang="en-US" altLang="en-US" b="0">
                <a:solidFill>
                  <a:srgbClr val="FF0000"/>
                </a:solidFill>
                <a:latin typeface="標楷體" pitchFamily="65" charset="-120"/>
                <a:ea typeface="標楷體" pitchFamily="65" charset="-120"/>
              </a:rPr>
              <a:t>1</a:t>
            </a:r>
            <a:r>
              <a:rPr kumimoji="0" lang="en-US" altLang="zh-TW" b="0">
                <a:solidFill>
                  <a:srgbClr val="FF0000"/>
                </a:solidFill>
                <a:latin typeface="標楷體" pitchFamily="65" charset="-120"/>
                <a:ea typeface="標楷體" pitchFamily="65" charset="-120"/>
              </a:rPr>
              <a:t>)</a:t>
            </a:r>
            <a:r>
              <a:rPr kumimoji="0" lang="en-US" altLang="en-US" b="0">
                <a:solidFill>
                  <a:srgbClr val="FF0000"/>
                </a:solidFill>
                <a:latin typeface="標楷體" pitchFamily="65" charset="-120"/>
                <a:ea typeface="標楷體" pitchFamily="65" charset="-120"/>
              </a:rPr>
              <a:t>以平等的角度對談：母親對於孩子所提出的問題不以權威及尊長的角度出發，能先接納了解再提出己見，使孩子容易理解而不會抗拒。</a:t>
            </a:r>
          </a:p>
          <a:p>
            <a:pPr eaLnBrk="1" hangingPunct="1">
              <a:spcBef>
                <a:spcPct val="0"/>
              </a:spcBef>
              <a:buFontTx/>
              <a:buNone/>
            </a:pPr>
            <a:r>
              <a:rPr kumimoji="0" lang="en-US" altLang="zh-TW" b="0">
                <a:solidFill>
                  <a:srgbClr val="FF0000"/>
                </a:solidFill>
                <a:latin typeface="標楷體" pitchFamily="65" charset="-120"/>
                <a:ea typeface="標楷體" pitchFamily="65" charset="-120"/>
              </a:rPr>
              <a:t>(</a:t>
            </a:r>
            <a:r>
              <a:rPr kumimoji="0" lang="en-US" altLang="en-US" b="0">
                <a:solidFill>
                  <a:srgbClr val="FF0000"/>
                </a:solidFill>
                <a:latin typeface="標楷體" pitchFamily="65" charset="-120"/>
                <a:ea typeface="標楷體" pitchFamily="65" charset="-120"/>
              </a:rPr>
              <a:t>2</a:t>
            </a:r>
            <a:r>
              <a:rPr kumimoji="0" lang="en-US" altLang="zh-TW" b="0">
                <a:solidFill>
                  <a:srgbClr val="FF0000"/>
                </a:solidFill>
                <a:latin typeface="標楷體" pitchFamily="65" charset="-120"/>
                <a:ea typeface="標楷體" pitchFamily="65" charset="-120"/>
              </a:rPr>
              <a:t>)</a:t>
            </a:r>
            <a:r>
              <a:rPr kumimoji="0" lang="en-US" altLang="en-US" b="0">
                <a:solidFill>
                  <a:srgbClr val="FF0000"/>
                </a:solidFill>
                <a:latin typeface="標楷體" pitchFamily="65" charset="-120"/>
                <a:ea typeface="標楷體" pitchFamily="65" charset="-120"/>
              </a:rPr>
              <a:t>和諧自在的氛圍：在房間裡自在的對談、孩子為母親倒水的溫馨之情，營造出和諧的氛圍。沒有嚴肅凝重的訓示，所以心裡的聲音更容易流露，溝通交流也能更順利成功。</a:t>
            </a:r>
          </a:p>
        </p:txBody>
      </p:sp>
      <p:pic>
        <p:nvPicPr>
          <p:cNvPr id="206853"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7874"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直排文字版面配置區 4"/>
          <p:cNvSpPr>
            <a:spLocks/>
          </p:cNvSpPr>
          <p:nvPr/>
        </p:nvSpPr>
        <p:spPr bwMode="auto">
          <a:xfrm>
            <a:off x="-36513" y="765175"/>
            <a:ext cx="9217026"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lang="zh-TW" altLang="zh-TW">
                <a:solidFill>
                  <a:srgbClr val="0066FF"/>
                </a:solidFill>
                <a:ea typeface="標楷體" pitchFamily="65" charset="-120"/>
              </a:rPr>
              <a:t>蔣夢麟</a:t>
            </a:r>
            <a:r>
              <a:rPr lang="zh-TW" altLang="zh-TW" b="0">
                <a:ea typeface="標楷體" pitchFamily="65" charset="-120"/>
              </a:rPr>
              <a:t>：自幼承受中國學問的薰陶，參加過清朝郡試考取秀才；但不願忍受腐化的制度，堅決主張直接向西方學習，於是在西元一九○八年赴美留學。五四運動發生後，北京大學校長蔡元培辭職，囑蔣氏代理校務（時年三十四），民國十九年後正式擔任北京大學校長長達十五年之久，為任期最長的北大校長。三十八年政府播遷來臺，為中國農村復興聯合委員會（今農委會）主任委員，任職十五年之久。</a:t>
            </a:r>
            <a:endParaRPr lang="zh-TW" altLang="en-US" b="0">
              <a:ea typeface="標楷體" pitchFamily="65" charset="-120"/>
            </a:endParaRPr>
          </a:p>
        </p:txBody>
      </p:sp>
      <p:pic>
        <p:nvPicPr>
          <p:cNvPr id="20787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8898"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直排文字版面配置區 4"/>
          <p:cNvSpPr>
            <a:spLocks/>
          </p:cNvSpPr>
          <p:nvPr/>
        </p:nvSpPr>
        <p:spPr bwMode="auto">
          <a:xfrm>
            <a:off x="323850" y="836613"/>
            <a:ext cx="8640763"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en-US">
                <a:solidFill>
                  <a:srgbClr val="0066FF"/>
                </a:solidFill>
                <a:ea typeface="標楷體" pitchFamily="65" charset="-120"/>
              </a:rPr>
              <a:t>西潮</a:t>
            </a:r>
            <a:r>
              <a:rPr lang="zh-TW" altLang="en-US" b="0">
                <a:ea typeface="標楷體" pitchFamily="65" charset="-120"/>
              </a:rPr>
              <a:t>：全書共分成七部：第一部</a:t>
            </a:r>
            <a:r>
              <a:rPr lang="en-US" altLang="zh-TW" b="0">
                <a:ea typeface="標楷體" pitchFamily="65" charset="-120"/>
              </a:rPr>
              <a:t>《</a:t>
            </a:r>
            <a:r>
              <a:rPr lang="zh-TW" altLang="en-US" b="0">
                <a:ea typeface="標楷體" pitchFamily="65" charset="-120"/>
              </a:rPr>
              <a:t>滿清末年</a:t>
            </a:r>
            <a:r>
              <a:rPr lang="en-US" altLang="zh-TW" b="0">
                <a:ea typeface="標楷體" pitchFamily="65" charset="-120"/>
              </a:rPr>
              <a:t>》</a:t>
            </a:r>
            <a:r>
              <a:rPr lang="zh-TW" altLang="en-US" b="0">
                <a:ea typeface="標楷體" pitchFamily="65" charset="-120"/>
              </a:rPr>
              <a:t>、第二部</a:t>
            </a:r>
            <a:r>
              <a:rPr lang="en-US" altLang="zh-TW" b="0">
                <a:ea typeface="標楷體" pitchFamily="65" charset="-120"/>
              </a:rPr>
              <a:t>《</a:t>
            </a:r>
            <a:r>
              <a:rPr lang="zh-TW" altLang="en-US" b="0">
                <a:ea typeface="標楷體" pitchFamily="65" charset="-120"/>
              </a:rPr>
              <a:t>留美時期</a:t>
            </a:r>
            <a:r>
              <a:rPr lang="en-US" altLang="zh-TW" b="0">
                <a:ea typeface="標楷體" pitchFamily="65" charset="-120"/>
              </a:rPr>
              <a:t>》</a:t>
            </a:r>
            <a:r>
              <a:rPr lang="zh-TW" altLang="en-US" b="0">
                <a:ea typeface="標楷體" pitchFamily="65" charset="-120"/>
              </a:rPr>
              <a:t>、第三部</a:t>
            </a:r>
            <a:r>
              <a:rPr lang="en-US" altLang="zh-TW" b="0">
                <a:ea typeface="標楷體" pitchFamily="65" charset="-120"/>
              </a:rPr>
              <a:t>《</a:t>
            </a:r>
            <a:r>
              <a:rPr lang="zh-TW" altLang="en-US" b="0">
                <a:ea typeface="標楷體" pitchFamily="65" charset="-120"/>
              </a:rPr>
              <a:t>民國初年</a:t>
            </a:r>
            <a:r>
              <a:rPr lang="en-US" altLang="zh-TW" b="0">
                <a:ea typeface="標楷體" pitchFamily="65" charset="-120"/>
              </a:rPr>
              <a:t>》</a:t>
            </a:r>
            <a:r>
              <a:rPr lang="zh-TW" altLang="en-US" b="0">
                <a:ea typeface="標楷體" pitchFamily="65" charset="-120"/>
              </a:rPr>
              <a:t>、第四部</a:t>
            </a:r>
            <a:r>
              <a:rPr lang="en-US" altLang="zh-TW" b="0">
                <a:ea typeface="標楷體" pitchFamily="65" charset="-120"/>
              </a:rPr>
              <a:t>《</a:t>
            </a:r>
            <a:r>
              <a:rPr lang="zh-TW" altLang="en-US" b="0">
                <a:ea typeface="標楷體" pitchFamily="65" charset="-120"/>
              </a:rPr>
              <a:t>國家統一</a:t>
            </a:r>
            <a:r>
              <a:rPr lang="en-US" altLang="zh-TW" b="0">
                <a:ea typeface="標楷體" pitchFamily="65" charset="-120"/>
              </a:rPr>
              <a:t>》</a:t>
            </a:r>
            <a:r>
              <a:rPr lang="zh-TW" altLang="en-US" b="0">
                <a:ea typeface="標楷體" pitchFamily="65" charset="-120"/>
              </a:rPr>
              <a:t>、第五部</a:t>
            </a:r>
            <a:r>
              <a:rPr lang="en-US" altLang="zh-TW" b="0">
                <a:ea typeface="標楷體" pitchFamily="65" charset="-120"/>
              </a:rPr>
              <a:t>《</a:t>
            </a:r>
            <a:r>
              <a:rPr lang="zh-TW" altLang="en-US" b="0">
                <a:ea typeface="標楷體" pitchFamily="65" charset="-120"/>
              </a:rPr>
              <a:t>中國生活面面觀</a:t>
            </a:r>
            <a:r>
              <a:rPr lang="en-US" altLang="zh-TW" b="0">
                <a:ea typeface="標楷體" pitchFamily="65" charset="-120"/>
              </a:rPr>
              <a:t>》</a:t>
            </a:r>
            <a:r>
              <a:rPr lang="zh-TW" altLang="en-US" b="0">
                <a:ea typeface="標楷體" pitchFamily="65" charset="-120"/>
              </a:rPr>
              <a:t>、第六部</a:t>
            </a:r>
            <a:r>
              <a:rPr lang="en-US" altLang="zh-TW" b="0">
                <a:ea typeface="標楷體" pitchFamily="65" charset="-120"/>
              </a:rPr>
              <a:t>《</a:t>
            </a:r>
            <a:r>
              <a:rPr lang="zh-TW" altLang="en-US" b="0">
                <a:ea typeface="標楷體" pitchFamily="65" charset="-120"/>
              </a:rPr>
              <a:t>抗戰初期</a:t>
            </a:r>
            <a:r>
              <a:rPr lang="en-US" altLang="zh-TW" b="0">
                <a:ea typeface="標楷體" pitchFamily="65" charset="-120"/>
              </a:rPr>
              <a:t>》</a:t>
            </a:r>
            <a:r>
              <a:rPr lang="zh-TW" altLang="en-US" b="0">
                <a:ea typeface="標楷體" pitchFamily="65" charset="-120"/>
              </a:rPr>
              <a:t>、第七部</a:t>
            </a:r>
            <a:r>
              <a:rPr lang="en-US" altLang="zh-TW" b="0">
                <a:ea typeface="標楷體" pitchFamily="65" charset="-120"/>
              </a:rPr>
              <a:t>《</a:t>
            </a:r>
            <a:r>
              <a:rPr lang="zh-TW" altLang="en-US" b="0">
                <a:ea typeface="標楷體" pitchFamily="65" charset="-120"/>
              </a:rPr>
              <a:t>現代世界中的中國</a:t>
            </a:r>
            <a:r>
              <a:rPr lang="en-US" altLang="zh-TW" b="0">
                <a:ea typeface="標楷體" pitchFamily="65" charset="-120"/>
              </a:rPr>
              <a:t>》</a:t>
            </a:r>
            <a:r>
              <a:rPr lang="zh-TW" altLang="en-US" b="0">
                <a:ea typeface="標楷體" pitchFamily="65" charset="-120"/>
              </a:rPr>
              <a:t>。（</a:t>
            </a:r>
            <a:r>
              <a:rPr lang="en-US" altLang="zh-TW" b="0">
                <a:ea typeface="標楷體" pitchFamily="65" charset="-120"/>
              </a:rPr>
              <a:t>〈</a:t>
            </a:r>
            <a:r>
              <a:rPr lang="zh-TW" altLang="en-US" b="0">
                <a:ea typeface="標楷體" pitchFamily="65" charset="-120"/>
              </a:rPr>
              <a:t>生日禮物</a:t>
            </a:r>
            <a:r>
              <a:rPr lang="en-US" altLang="zh-TW" b="0">
                <a:ea typeface="標楷體" pitchFamily="65" charset="-120"/>
              </a:rPr>
              <a:t>〉</a:t>
            </a:r>
            <a:r>
              <a:rPr lang="zh-TW" altLang="en-US" b="0">
                <a:ea typeface="標楷體" pitchFamily="65" charset="-120"/>
              </a:rPr>
              <a:t>一文中所述</a:t>
            </a:r>
            <a:r>
              <a:rPr lang="en-US" altLang="zh-TW" b="0">
                <a:ea typeface="標楷體" pitchFamily="65" charset="-120"/>
              </a:rPr>
              <a:t>〈</a:t>
            </a:r>
            <a:r>
              <a:rPr lang="zh-TW" altLang="en-US" b="0">
                <a:ea typeface="標楷體" pitchFamily="65" charset="-120"/>
              </a:rPr>
              <a:t>知識分子的覺醒</a:t>
            </a:r>
            <a:r>
              <a:rPr lang="en-US" altLang="zh-TW" b="0">
                <a:ea typeface="標楷體" pitchFamily="65" charset="-120"/>
              </a:rPr>
              <a:t>〉</a:t>
            </a:r>
            <a:r>
              <a:rPr lang="zh-TW" altLang="en-US" b="0">
                <a:ea typeface="標楷體" pitchFamily="65" charset="-120"/>
              </a:rPr>
              <a:t>，在第三部</a:t>
            </a:r>
            <a:r>
              <a:rPr lang="en-US" altLang="zh-TW" b="0">
                <a:ea typeface="標楷體" pitchFamily="65" charset="-120"/>
              </a:rPr>
              <a:t>《</a:t>
            </a:r>
            <a:r>
              <a:rPr lang="zh-TW" altLang="en-US" b="0">
                <a:ea typeface="標楷體" pitchFamily="65" charset="-120"/>
              </a:rPr>
              <a:t>民國初年</a:t>
            </a:r>
            <a:r>
              <a:rPr lang="en-US" altLang="zh-TW" b="0">
                <a:ea typeface="標楷體" pitchFamily="65" charset="-120"/>
              </a:rPr>
              <a:t>》</a:t>
            </a:r>
            <a:r>
              <a:rPr lang="zh-TW" altLang="en-US" b="0">
                <a:ea typeface="標楷體" pitchFamily="65" charset="-120"/>
              </a:rPr>
              <a:t>當中）</a:t>
            </a:r>
          </a:p>
        </p:txBody>
      </p:sp>
      <p:pic>
        <p:nvPicPr>
          <p:cNvPr id="208900"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9922" name="Picture 2" descr="分頁底圖-補注"/>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直排文字版面配置區 4"/>
          <p:cNvSpPr>
            <a:spLocks/>
          </p:cNvSpPr>
          <p:nvPr/>
        </p:nvSpPr>
        <p:spPr bwMode="auto">
          <a:xfrm>
            <a:off x="179388" y="765175"/>
            <a:ext cx="87852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r>
              <a:rPr lang="zh-TW" altLang="en-US" sz="3000">
                <a:solidFill>
                  <a:srgbClr val="0066FF"/>
                </a:solidFill>
                <a:ea typeface="標楷體" pitchFamily="65" charset="-120"/>
              </a:rPr>
              <a:t>唐詩三百首</a:t>
            </a:r>
            <a:r>
              <a:rPr lang="zh-TW" altLang="en-US" sz="3000" b="0">
                <a:ea typeface="標楷體" pitchFamily="65" charset="-120"/>
              </a:rPr>
              <a:t>：是乾隆年間，由蘅塘退士與妻子徐蘭英互相商榷所編而成的詩集。蘅塘退士是別號，他真正的姓名是孫洙，字臨西，江蘇無錫人。</a:t>
            </a:r>
          </a:p>
          <a:p>
            <a:r>
              <a:rPr lang="en-US" altLang="zh-TW" sz="3000" b="0">
                <a:ea typeface="標楷體" pitchFamily="65" charset="-120"/>
              </a:rPr>
              <a:t>《</a:t>
            </a:r>
            <a:r>
              <a:rPr lang="zh-TW" altLang="en-US" sz="3000" b="0">
                <a:ea typeface="標楷體" pitchFamily="65" charset="-120"/>
              </a:rPr>
              <a:t>唐詩三百首</a:t>
            </a:r>
            <a:r>
              <a:rPr lang="en-US" altLang="zh-TW" sz="3000" b="0">
                <a:ea typeface="標楷體" pitchFamily="65" charset="-120"/>
              </a:rPr>
              <a:t>》</a:t>
            </a:r>
            <a:r>
              <a:rPr lang="zh-TW" altLang="en-US" sz="3000" b="0">
                <a:ea typeface="標楷體" pitchFamily="65" charset="-120"/>
              </a:rPr>
              <a:t>共六卷，選錄唐七十七位作家的詩篇三百餘首。詩體能兼及各體，包括古體、近體、樂府三類，然以近體為多；所選詩家以杜甫、李白、王維、李商隱四家詩為最多；並能就不同的內容主題，選出各類的代表作。諺語曾說：「熟讀唐詩三百首，不會作詩也會吟。」蘅塘退士希望能以自己所編的這部詩集來驗證，故以</a:t>
            </a:r>
            <a:r>
              <a:rPr lang="en-US" altLang="zh-TW" sz="3000" b="0">
                <a:ea typeface="標楷體" pitchFamily="65" charset="-120"/>
              </a:rPr>
              <a:t>《</a:t>
            </a:r>
            <a:r>
              <a:rPr lang="zh-TW" altLang="en-US" sz="3000" b="0">
                <a:ea typeface="標楷體" pitchFamily="65" charset="-120"/>
              </a:rPr>
              <a:t>唐詩三百首</a:t>
            </a:r>
            <a:r>
              <a:rPr lang="en-US" altLang="zh-TW" sz="3000" b="0">
                <a:ea typeface="標楷體" pitchFamily="65" charset="-120"/>
              </a:rPr>
              <a:t>》</a:t>
            </a:r>
            <a:r>
              <a:rPr lang="zh-TW" altLang="en-US" sz="3000" b="0">
                <a:ea typeface="標楷體" pitchFamily="65" charset="-120"/>
              </a:rPr>
              <a:t>為名。此書在古今眾多的唐詩選本中，最為膾炙人口。</a:t>
            </a:r>
            <a:endParaRPr lang="en-US" altLang="zh-TW" sz="3000" b="0">
              <a:ea typeface="標楷體" pitchFamily="65" charset="-120"/>
            </a:endParaRPr>
          </a:p>
        </p:txBody>
      </p:sp>
      <p:pic>
        <p:nvPicPr>
          <p:cNvPr id="209924" name="圖片 6" descr="下方ICON-關閉.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0946"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矩形 1"/>
          <p:cNvSpPr>
            <a:spLocks noChangeArrowheads="1"/>
          </p:cNvSpPr>
          <p:nvPr/>
        </p:nvSpPr>
        <p:spPr bwMode="auto">
          <a:xfrm>
            <a:off x="250825" y="981075"/>
            <a:ext cx="889317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1.讀者文摘</a:t>
            </a:r>
            <a:r>
              <a:rPr lang="zh-TW" altLang="zh-TW" b="0">
                <a:latin typeface="標楷體" pitchFamily="65" charset="-120"/>
                <a:ea typeface="標楷體" pitchFamily="65" charset="-120"/>
              </a:rPr>
              <a:t>：西元一九二二年由美國華萊士夫婦</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（The Wallaces）創辦的月刊，以轉載或改寫其</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他刊物中具新聞價值、娛樂性和啟發性的文章小</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品為主。</a:t>
            </a:r>
          </a:p>
          <a:p>
            <a:pPr>
              <a:lnSpc>
                <a:spcPct val="120000"/>
              </a:lnSpc>
              <a:buFontTx/>
              <a:buNone/>
            </a:pPr>
            <a:endParaRPr lang="zh-TW" altLang="zh-TW" b="0">
              <a:latin typeface="標楷體" pitchFamily="65" charset="-120"/>
              <a:ea typeface="標楷體" pitchFamily="65" charset="-120"/>
            </a:endParaRPr>
          </a:p>
        </p:txBody>
      </p:sp>
      <p:pic>
        <p:nvPicPr>
          <p:cNvPr id="210948"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197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矩形 1"/>
          <p:cNvSpPr>
            <a:spLocks noChangeArrowheads="1"/>
          </p:cNvSpPr>
          <p:nvPr/>
        </p:nvSpPr>
        <p:spPr bwMode="auto">
          <a:xfrm>
            <a:off x="250825" y="908050"/>
            <a:ext cx="8713788"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2.怯　怯</a:t>
            </a:r>
            <a:r>
              <a:rPr lang="zh-TW" altLang="zh-TW" b="0">
                <a:latin typeface="標楷體" pitchFamily="65" charset="-120"/>
                <a:ea typeface="標楷體" pitchFamily="65" charset="-120"/>
              </a:rPr>
              <a:t>：畏縮，此指吞吞吐吐、不好意思的</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樣子。</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3.國家地理雜誌（</a:t>
            </a:r>
            <a:r>
              <a:rPr lang="zh-TW" altLang="zh-TW" i="1">
                <a:solidFill>
                  <a:srgbClr val="0000FF"/>
                </a:solidFill>
                <a:latin typeface="標楷體" pitchFamily="65" charset="-120"/>
                <a:ea typeface="標楷體" pitchFamily="65" charset="-120"/>
              </a:rPr>
              <a:t>National Geographic</a:t>
            </a:r>
            <a:r>
              <a:rPr lang="zh-TW" altLang="zh-TW">
                <a:solidFill>
                  <a:srgbClr val="0000FF"/>
                </a:solidFill>
                <a:latin typeface="標楷體" pitchFamily="65" charset="-120"/>
                <a:ea typeface="標楷體" pitchFamily="65" charset="-120"/>
              </a:rPr>
              <a:t>）</a:t>
            </a:r>
            <a:r>
              <a:rPr lang="zh-TW" altLang="zh-TW" b="0">
                <a:latin typeface="標楷體" pitchFamily="65" charset="-120"/>
                <a:ea typeface="標楷體" pitchFamily="65" charset="-120"/>
              </a:rPr>
              <a:t>：</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西元一八八八年由美國國家地理學會所創辦的</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刊物，以普及地理知識為宗旨，內容旁涉社會</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學、人類學、哲學、歷史等多種人文學科，以</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深刻的內涵、精彩的攝影聞名於世。</a:t>
            </a:r>
          </a:p>
        </p:txBody>
      </p:sp>
      <p:pic>
        <p:nvPicPr>
          <p:cNvPr id="211972"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1973" name="Group 11"/>
          <p:cNvGrpSpPr>
            <a:grpSpLocks/>
          </p:cNvGrpSpPr>
          <p:nvPr/>
        </p:nvGrpSpPr>
        <p:grpSpPr bwMode="auto">
          <a:xfrm>
            <a:off x="1179513" y="982663"/>
            <a:ext cx="439737" cy="790575"/>
            <a:chOff x="2331" y="3022"/>
            <a:chExt cx="277" cy="498"/>
          </a:xfrm>
        </p:grpSpPr>
        <p:sp>
          <p:nvSpPr>
            <p:cNvPr id="211974" name="Text Box 9"/>
            <p:cNvSpPr txBox="1">
              <a:spLocks noChangeArrowheads="1"/>
            </p:cNvSpPr>
            <p:nvPr/>
          </p:nvSpPr>
          <p:spPr bwMode="auto">
            <a:xfrm>
              <a:off x="2331" y="3022"/>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ㄑㄩㄝ</a:t>
              </a:r>
            </a:p>
          </p:txBody>
        </p:sp>
        <p:pic>
          <p:nvPicPr>
            <p:cNvPr id="211975" name="Picture 10" descr="黑-四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2" y="320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299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矩形 1"/>
          <p:cNvSpPr>
            <a:spLocks noChangeArrowheads="1"/>
          </p:cNvSpPr>
          <p:nvPr/>
        </p:nvSpPr>
        <p:spPr bwMode="auto">
          <a:xfrm>
            <a:off x="179388" y="836613"/>
            <a:ext cx="88931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4.蔣夢麟　</a:t>
            </a:r>
            <a:r>
              <a:rPr lang="zh-TW" altLang="zh-TW" b="0">
                <a:latin typeface="標楷體" pitchFamily="65" charset="-120"/>
                <a:ea typeface="標楷體" pitchFamily="65" charset="-120"/>
              </a:rPr>
              <a:t>：（西元一八八六～一九六四），原</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名夢熊，後改名夢麟，號孟鄰，浙江省餘姚市人</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，是中國近代著名的教育家。曾任北京大學校長</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、農復會（今農委會）主委等職。著有《西潮》</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zh-TW" altLang="zh-TW" b="0">
                <a:latin typeface="標楷體" pitchFamily="65" charset="-120"/>
                <a:ea typeface="標楷體" pitchFamily="65" charset="-120"/>
              </a:rPr>
              <a:t>、《孟鄰文存》、《新潮》等。</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en-US" altLang="zh-TW">
                <a:solidFill>
                  <a:srgbClr val="0000FF"/>
                </a:solidFill>
                <a:latin typeface="標楷體" pitchFamily="65" charset="-120"/>
                <a:ea typeface="標楷體" pitchFamily="65" charset="-120"/>
              </a:rPr>
              <a:t>5.</a:t>
            </a:r>
            <a:r>
              <a:rPr lang="zh-TW" altLang="en-US">
                <a:solidFill>
                  <a:srgbClr val="0000FF"/>
                </a:solidFill>
                <a:latin typeface="標楷體" pitchFamily="65" charset="-120"/>
                <a:ea typeface="標楷體" pitchFamily="65" charset="-120"/>
              </a:rPr>
              <a:t>西潮</a:t>
            </a:r>
            <a:r>
              <a:rPr lang="zh-TW" altLang="en-US" b="0">
                <a:latin typeface="標楷體" pitchFamily="65" charset="-120"/>
                <a:ea typeface="標楷體" pitchFamily="65" charset="-120"/>
              </a:rPr>
              <a:t>：為蔣夢麟前半生的自傳，書中可見中國</a:t>
            </a:r>
          </a:p>
          <a:p>
            <a:pPr eaLnBrk="1" hangingPunct="1">
              <a:lnSpc>
                <a:spcPct val="120000"/>
              </a:lnSpc>
              <a:spcBef>
                <a:spcPct val="0"/>
              </a:spcBef>
              <a:buFontTx/>
              <a:buNone/>
            </a:pPr>
            <a:r>
              <a:rPr lang="zh-TW" altLang="en-US" b="0">
                <a:latin typeface="標楷體" pitchFamily="65" charset="-120"/>
                <a:ea typeface="標楷體" pitchFamily="65" charset="-120"/>
              </a:rPr>
              <a:t>自鴉片戰爭至第二次世界大戰前後，中國在歷史</a:t>
            </a:r>
          </a:p>
          <a:p>
            <a:pPr eaLnBrk="1" hangingPunct="1">
              <a:lnSpc>
                <a:spcPct val="120000"/>
              </a:lnSpc>
              <a:spcBef>
                <a:spcPct val="0"/>
              </a:spcBef>
              <a:buFontTx/>
              <a:buNone/>
            </a:pPr>
            <a:r>
              <a:rPr lang="zh-TW" altLang="en-US" b="0">
                <a:latin typeface="標楷體" pitchFamily="65" charset="-120"/>
                <a:ea typeface="標楷體" pitchFamily="65" charset="-120"/>
              </a:rPr>
              <a:t>、文化、政治、社會等方面的發展與變化，是一</a:t>
            </a:r>
          </a:p>
          <a:p>
            <a:pPr eaLnBrk="1" hangingPunct="1">
              <a:lnSpc>
                <a:spcPct val="120000"/>
              </a:lnSpc>
              <a:spcBef>
                <a:spcPct val="0"/>
              </a:spcBef>
              <a:buFontTx/>
              <a:buNone/>
            </a:pPr>
            <a:r>
              <a:rPr lang="zh-TW" altLang="en-US" b="0">
                <a:latin typeface="標楷體" pitchFamily="65" charset="-120"/>
                <a:ea typeface="標楷體" pitchFamily="65" charset="-120"/>
              </a:rPr>
              <a:t>本兼具歷史性與文學性的書籍。</a:t>
            </a:r>
            <a:endParaRPr lang="en-US" altLang="zh-TW" b="0">
              <a:latin typeface="標楷體" pitchFamily="65" charset="-120"/>
              <a:ea typeface="標楷體" pitchFamily="65" charset="-120"/>
            </a:endParaRPr>
          </a:p>
        </p:txBody>
      </p:sp>
      <p:pic>
        <p:nvPicPr>
          <p:cNvPr id="212996"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2997" name="Group 11"/>
          <p:cNvGrpSpPr>
            <a:grpSpLocks/>
          </p:cNvGrpSpPr>
          <p:nvPr/>
        </p:nvGrpSpPr>
        <p:grpSpPr bwMode="auto">
          <a:xfrm>
            <a:off x="1908175" y="909638"/>
            <a:ext cx="409575" cy="790575"/>
            <a:chOff x="3393" y="3521"/>
            <a:chExt cx="258" cy="498"/>
          </a:xfrm>
        </p:grpSpPr>
        <p:sp>
          <p:nvSpPr>
            <p:cNvPr id="212998" name="Text Box 8"/>
            <p:cNvSpPr txBox="1">
              <a:spLocks noChangeArrowheads="1"/>
            </p:cNvSpPr>
            <p:nvPr/>
          </p:nvSpPr>
          <p:spPr bwMode="auto">
            <a:xfrm>
              <a:off x="3393" y="3521"/>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ㄌㄧㄣ</a:t>
              </a:r>
            </a:p>
          </p:txBody>
        </p:sp>
        <p:pic>
          <p:nvPicPr>
            <p:cNvPr id="212999" name="Picture 10" descr="黑-二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5" y="3657"/>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3426" name="Picture 8"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內容版面配置區 2"/>
          <p:cNvSpPr txBox="1">
            <a:spLocks/>
          </p:cNvSpPr>
          <p:nvPr/>
        </p:nvSpPr>
        <p:spPr bwMode="auto">
          <a:xfrm>
            <a:off x="730250" y="1341438"/>
            <a:ext cx="799306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ts val="4000"/>
              </a:lnSpc>
            </a:pPr>
            <a:endParaRPr lang="zh-TW" altLang="en-US" b="0">
              <a:solidFill>
                <a:srgbClr val="FF0000"/>
              </a:solidFill>
              <a:latin typeface="標楷體" pitchFamily="65" charset="-120"/>
              <a:ea typeface="標楷體" pitchFamily="65" charset="-120"/>
            </a:endParaRPr>
          </a:p>
        </p:txBody>
      </p:sp>
      <p:sp>
        <p:nvSpPr>
          <p:cNvPr id="103428"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endParaRPr lang="zh-TW" altLang="en-US" sz="4400">
              <a:solidFill>
                <a:schemeClr val="hlink"/>
              </a:solidFill>
            </a:endParaRPr>
          </a:p>
        </p:txBody>
      </p:sp>
      <p:sp>
        <p:nvSpPr>
          <p:cNvPr id="103429" name="矩形 1"/>
          <p:cNvSpPr>
            <a:spLocks noChangeArrowheads="1"/>
          </p:cNvSpPr>
          <p:nvPr/>
        </p:nvSpPr>
        <p:spPr bwMode="auto">
          <a:xfrm>
            <a:off x="142875" y="908050"/>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pPr>
            <a:r>
              <a:rPr lang="zh-TW" altLang="en-US">
                <a:latin typeface="標楷體" pitchFamily="65" charset="-120"/>
                <a:ea typeface="標楷體" pitchFamily="65" charset="-120"/>
              </a:rPr>
              <a:t>人文素養</a:t>
            </a:r>
            <a:r>
              <a:rPr lang="zh-TW" altLang="en-US" b="0">
                <a:latin typeface="標楷體" pitchFamily="65" charset="-120"/>
                <a:ea typeface="標楷體" pitchFamily="65" charset="-120"/>
              </a:rPr>
              <a:t>：有關人類社會、文化的知識涵養。</a:t>
            </a:r>
            <a:endParaRPr lang="zh-TW" altLang="en-US" b="0"/>
          </a:p>
        </p:txBody>
      </p:sp>
      <p:pic>
        <p:nvPicPr>
          <p:cNvPr id="103430" name="Picture 9"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401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19" name="矩形 1"/>
          <p:cNvSpPr>
            <a:spLocks noChangeArrowheads="1"/>
          </p:cNvSpPr>
          <p:nvPr/>
        </p:nvSpPr>
        <p:spPr bwMode="auto">
          <a:xfrm>
            <a:off x="250825" y="981075"/>
            <a:ext cx="88931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6.</a:t>
            </a:r>
            <a:r>
              <a:rPr lang="zh-TW" altLang="zh-TW">
                <a:solidFill>
                  <a:srgbClr val="0000FF"/>
                </a:solidFill>
                <a:ea typeface="標楷體" pitchFamily="65" charset="-120"/>
              </a:rPr>
              <a:t>拒絕聯考</a:t>
            </a:r>
            <a:r>
              <a:rPr lang="zh-TW" altLang="zh-TW" b="0">
                <a:ea typeface="標楷體" pitchFamily="65" charset="-120"/>
              </a:rPr>
              <a:t>：吳祥輝在其《拒絕聯考的小子》一</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書中，表達自己對聯考制度的看法，並於建國中</a:t>
            </a:r>
          </a:p>
          <a:p>
            <a:pPr eaLnBrk="1" hangingPunct="1">
              <a:lnSpc>
                <a:spcPct val="120000"/>
              </a:lnSpc>
              <a:spcBef>
                <a:spcPct val="0"/>
              </a:spcBef>
              <a:buFontTx/>
              <a:buNone/>
            </a:pPr>
            <a:r>
              <a:rPr lang="zh-TW" altLang="zh-TW" b="0">
                <a:ea typeface="標楷體" pitchFamily="65" charset="-120"/>
              </a:rPr>
              <a:t>學畢業後拒絕參加聯考，放棄升學。因為此書風</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靡　一時，而使「拒絕聯考」成為當時學生之間</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熱門的話題。</a:t>
            </a:r>
            <a:endParaRPr lang="zh-TW" altLang="zh-TW" b="0">
              <a:latin typeface="標楷體" pitchFamily="65" charset="-120"/>
              <a:ea typeface="標楷體" pitchFamily="65" charset="-120"/>
            </a:endParaRPr>
          </a:p>
        </p:txBody>
      </p:sp>
      <p:pic>
        <p:nvPicPr>
          <p:cNvPr id="214020"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3500438"/>
            <a:ext cx="2562225" cy="284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14022" name="Group 6"/>
          <p:cNvGrpSpPr>
            <a:grpSpLocks/>
          </p:cNvGrpSpPr>
          <p:nvPr/>
        </p:nvGrpSpPr>
        <p:grpSpPr bwMode="auto">
          <a:xfrm>
            <a:off x="684213" y="2924175"/>
            <a:ext cx="431800" cy="576263"/>
            <a:chOff x="5148" y="3884"/>
            <a:chExt cx="272" cy="363"/>
          </a:xfrm>
        </p:grpSpPr>
        <p:sp>
          <p:nvSpPr>
            <p:cNvPr id="214023" name="Text Box 7"/>
            <p:cNvSpPr txBox="1">
              <a:spLocks noChangeArrowheads="1"/>
            </p:cNvSpPr>
            <p:nvPr/>
          </p:nvSpPr>
          <p:spPr bwMode="auto">
            <a:xfrm>
              <a:off x="5148" y="3884"/>
              <a:ext cx="231"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ㄇㄧ</a:t>
              </a:r>
            </a:p>
          </p:txBody>
        </p:sp>
        <p:pic>
          <p:nvPicPr>
            <p:cNvPr id="214024" name="Picture 8" descr="黑-三聲-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84" y="397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5042"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3" name="矩形 1"/>
          <p:cNvSpPr>
            <a:spLocks noChangeArrowheads="1"/>
          </p:cNvSpPr>
          <p:nvPr/>
        </p:nvSpPr>
        <p:spPr bwMode="auto">
          <a:xfrm>
            <a:off x="250825" y="981075"/>
            <a:ext cx="88931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zh-TW">
                <a:solidFill>
                  <a:srgbClr val="0000FF"/>
                </a:solidFill>
                <a:latin typeface="標楷體" pitchFamily="65" charset="-120"/>
                <a:ea typeface="標楷體" pitchFamily="65" charset="-120"/>
              </a:rPr>
              <a:t>7.</a:t>
            </a:r>
            <a:r>
              <a:rPr lang="zh-TW" altLang="zh-TW">
                <a:solidFill>
                  <a:srgbClr val="0000FF"/>
                </a:solidFill>
                <a:ea typeface="標楷體" pitchFamily="65" charset="-120"/>
              </a:rPr>
              <a:t>少年老成</a:t>
            </a:r>
            <a:r>
              <a:rPr lang="zh-TW" altLang="zh-TW" b="0">
                <a:ea typeface="標楷體" pitchFamily="65" charset="-120"/>
              </a:rPr>
              <a:t>：年紀雖輕，舉止卻成熟穩重，辦事</a:t>
            </a:r>
            <a:endParaRPr lang="zh-TW" altLang="en-US" b="0">
              <a:ea typeface="標楷體" pitchFamily="65" charset="-120"/>
            </a:endParaRPr>
          </a:p>
          <a:p>
            <a:pPr eaLnBrk="1" hangingPunct="1">
              <a:spcBef>
                <a:spcPct val="0"/>
              </a:spcBef>
              <a:buFontTx/>
              <a:buNone/>
            </a:pPr>
            <a:r>
              <a:rPr lang="zh-TW" altLang="zh-TW" b="0">
                <a:ea typeface="標楷體" pitchFamily="65" charset="-120"/>
              </a:rPr>
              <a:t>老練。</a:t>
            </a:r>
          </a:p>
          <a:p>
            <a:pPr>
              <a:buFontTx/>
              <a:buNone/>
            </a:pPr>
            <a:endParaRPr lang="zh-TW" altLang="zh-TW" b="0">
              <a:latin typeface="標楷體" pitchFamily="65" charset="-120"/>
              <a:ea typeface="標楷體" pitchFamily="65" charset="-120"/>
            </a:endParaRPr>
          </a:p>
        </p:txBody>
      </p:sp>
      <p:pic>
        <p:nvPicPr>
          <p:cNvPr id="215044"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6066"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矩形 1"/>
          <p:cNvSpPr>
            <a:spLocks noChangeArrowheads="1"/>
          </p:cNvSpPr>
          <p:nvPr/>
        </p:nvSpPr>
        <p:spPr bwMode="auto">
          <a:xfrm>
            <a:off x="250825" y="981075"/>
            <a:ext cx="889317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zh-TW">
                <a:solidFill>
                  <a:srgbClr val="0000FF"/>
                </a:solidFill>
                <a:latin typeface="標楷體" pitchFamily="65" charset="-120"/>
                <a:ea typeface="標楷體" pitchFamily="65" charset="-120"/>
              </a:rPr>
              <a:t>8.</a:t>
            </a:r>
            <a:r>
              <a:rPr lang="zh-TW" altLang="zh-TW">
                <a:solidFill>
                  <a:srgbClr val="0000FF"/>
                </a:solidFill>
                <a:ea typeface="標楷體" pitchFamily="65" charset="-120"/>
              </a:rPr>
              <a:t>毋寧</a:t>
            </a:r>
            <a:r>
              <a:rPr lang="zh-TW" altLang="zh-TW" b="0">
                <a:ea typeface="標楷體" pitchFamily="65" charset="-120"/>
              </a:rPr>
              <a:t>：寧可。毋，此為語助詞， 無義。</a:t>
            </a:r>
          </a:p>
          <a:p>
            <a:pPr>
              <a:buFontTx/>
              <a:buNone/>
            </a:pPr>
            <a:endParaRPr lang="zh-TW" altLang="zh-TW" b="0">
              <a:latin typeface="標楷體" pitchFamily="65" charset="-120"/>
              <a:ea typeface="標楷體" pitchFamily="65" charset="-120"/>
            </a:endParaRPr>
          </a:p>
        </p:txBody>
      </p:sp>
      <p:pic>
        <p:nvPicPr>
          <p:cNvPr id="216068"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709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矩形 1"/>
          <p:cNvSpPr>
            <a:spLocks noChangeArrowheads="1"/>
          </p:cNvSpPr>
          <p:nvPr/>
        </p:nvSpPr>
        <p:spPr bwMode="auto">
          <a:xfrm>
            <a:off x="250825" y="981075"/>
            <a:ext cx="8713788"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9.</a:t>
            </a:r>
            <a:r>
              <a:rPr lang="zh-TW" altLang="zh-TW">
                <a:solidFill>
                  <a:srgbClr val="0000FF"/>
                </a:solidFill>
                <a:ea typeface="標楷體" pitchFamily="65" charset="-120"/>
              </a:rPr>
              <a:t>話匣子</a:t>
            </a:r>
            <a:r>
              <a:rPr lang="zh-TW" altLang="zh-TW" b="0">
                <a:ea typeface="標楷體" pitchFamily="65" charset="-120"/>
              </a:rPr>
              <a:t>：舊稱留聲機為「話匣子」，後用以</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比喻話題。</a:t>
            </a:r>
            <a:endParaRPr lang="zh-TW" altLang="en-US" b="0">
              <a:ea typeface="標楷體" pitchFamily="65" charset="-120"/>
            </a:endParaRPr>
          </a:p>
          <a:p>
            <a:pPr eaLnBrk="1" hangingPunct="1">
              <a:lnSpc>
                <a:spcPct val="120000"/>
              </a:lnSpc>
              <a:spcBef>
                <a:spcPct val="0"/>
              </a:spcBef>
              <a:buFontTx/>
              <a:buNone/>
            </a:pPr>
            <a:r>
              <a:rPr lang="zh-TW" altLang="zh-TW" sz="2800" b="0">
                <a:ea typeface="標楷體" pitchFamily="65" charset="-120"/>
              </a:rPr>
              <a:t>補注</a:t>
            </a:r>
            <a:r>
              <a:rPr lang="zh-TW" altLang="zh-TW" sz="2800" b="0">
                <a:solidFill>
                  <a:srgbClr val="FF0000"/>
                </a:solidFill>
                <a:ea typeface="標楷體" pitchFamily="65" charset="-120"/>
              </a:rPr>
              <a:t>將一次收入的聲音，依頻率震動情況記錄下來，</a:t>
            </a:r>
            <a:endParaRPr lang="zh-TW" altLang="en-US" sz="2800" b="0">
              <a:solidFill>
                <a:srgbClr val="FF0000"/>
              </a:solidFill>
              <a:ea typeface="標楷體" pitchFamily="65" charset="-120"/>
            </a:endParaRPr>
          </a:p>
          <a:p>
            <a:pPr eaLnBrk="1" hangingPunct="1">
              <a:lnSpc>
                <a:spcPct val="120000"/>
              </a:lnSpc>
              <a:spcBef>
                <a:spcPct val="0"/>
              </a:spcBef>
              <a:buFontTx/>
              <a:buNone/>
            </a:pPr>
            <a:r>
              <a:rPr lang="zh-TW" altLang="zh-TW" sz="2800" b="0">
                <a:solidFill>
                  <a:srgbClr val="FF0000"/>
                </a:solidFill>
                <a:ea typeface="標楷體" pitchFamily="65" charset="-120"/>
              </a:rPr>
              <a:t>以後可隨時播放出來的機器，是美國 愛迪生所發明。</a:t>
            </a:r>
          </a:p>
          <a:p>
            <a:pPr>
              <a:lnSpc>
                <a:spcPct val="120000"/>
              </a:lnSpc>
              <a:buFontTx/>
              <a:buNone/>
            </a:pPr>
            <a:endParaRPr lang="zh-TW" altLang="zh-TW" sz="2800" b="0">
              <a:latin typeface="標楷體" pitchFamily="65" charset="-120"/>
              <a:ea typeface="標楷體" pitchFamily="65" charset="-120"/>
            </a:endParaRPr>
          </a:p>
        </p:txBody>
      </p:sp>
      <p:pic>
        <p:nvPicPr>
          <p:cNvPr id="217092"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4703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3" name="Rectangle 5"/>
          <p:cNvSpPr>
            <a:spLocks noChangeArrowheads="1"/>
          </p:cNvSpPr>
          <p:nvPr/>
        </p:nvSpPr>
        <p:spPr bwMode="auto">
          <a:xfrm>
            <a:off x="323850" y="2276475"/>
            <a:ext cx="719138"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endParaRPr lang="en-US" altLang="zh-TW">
              <a:ea typeface="標楷體" pitchFamily="65" charset="-120"/>
            </a:endParaRPr>
          </a:p>
        </p:txBody>
      </p:sp>
    </p:spTree>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811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矩形 1"/>
          <p:cNvSpPr>
            <a:spLocks noChangeArrowheads="1"/>
          </p:cNvSpPr>
          <p:nvPr/>
        </p:nvSpPr>
        <p:spPr bwMode="auto">
          <a:xfrm>
            <a:off x="250825" y="981075"/>
            <a:ext cx="88931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zh-TW">
                <a:solidFill>
                  <a:srgbClr val="0000FF"/>
                </a:solidFill>
                <a:latin typeface="標楷體" pitchFamily="65" charset="-120"/>
                <a:ea typeface="標楷體" pitchFamily="65" charset="-120"/>
              </a:rPr>
              <a:t>10.</a:t>
            </a:r>
            <a:r>
              <a:rPr lang="zh-TW" altLang="zh-TW">
                <a:solidFill>
                  <a:srgbClr val="0000FF"/>
                </a:solidFill>
                <a:ea typeface="標楷體" pitchFamily="65" charset="-120"/>
              </a:rPr>
              <a:t>不脫稚　氣</a:t>
            </a:r>
            <a:r>
              <a:rPr lang="zh-TW" altLang="zh-TW" b="0">
                <a:ea typeface="標楷體" pitchFamily="65" charset="-120"/>
              </a:rPr>
              <a:t>：還未擺脫小孩子天真幼稚的模</a:t>
            </a:r>
            <a:endParaRPr lang="zh-TW" altLang="en-US" b="0">
              <a:ea typeface="標楷體" pitchFamily="65" charset="-120"/>
            </a:endParaRPr>
          </a:p>
          <a:p>
            <a:pPr eaLnBrk="1" hangingPunct="1">
              <a:spcBef>
                <a:spcPct val="0"/>
              </a:spcBef>
              <a:buFontTx/>
              <a:buNone/>
            </a:pPr>
            <a:r>
              <a:rPr lang="zh-TW" altLang="zh-TW" b="0">
                <a:ea typeface="標楷體" pitchFamily="65" charset="-120"/>
              </a:rPr>
              <a:t>樣。</a:t>
            </a:r>
          </a:p>
          <a:p>
            <a:pPr>
              <a:buFontTx/>
              <a:buNone/>
            </a:pPr>
            <a:endParaRPr lang="zh-TW" altLang="zh-TW" b="0">
              <a:latin typeface="標楷體" pitchFamily="65" charset="-120"/>
              <a:ea typeface="標楷體" pitchFamily="65" charset="-120"/>
            </a:endParaRPr>
          </a:p>
        </p:txBody>
      </p:sp>
      <p:pic>
        <p:nvPicPr>
          <p:cNvPr id="218116"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Group 9"/>
          <p:cNvGrpSpPr>
            <a:grpSpLocks/>
          </p:cNvGrpSpPr>
          <p:nvPr/>
        </p:nvGrpSpPr>
        <p:grpSpPr bwMode="auto">
          <a:xfrm>
            <a:off x="2124075" y="1125538"/>
            <a:ext cx="431800" cy="862012"/>
            <a:chOff x="3243" y="2296"/>
            <a:chExt cx="272" cy="543"/>
          </a:xfrm>
        </p:grpSpPr>
        <p:sp>
          <p:nvSpPr>
            <p:cNvPr id="218118" name="Text Box 7"/>
            <p:cNvSpPr txBox="1">
              <a:spLocks noChangeArrowheads="1"/>
            </p:cNvSpPr>
            <p:nvPr/>
          </p:nvSpPr>
          <p:spPr bwMode="auto">
            <a:xfrm>
              <a:off x="3243" y="2341"/>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    </a:t>
              </a:r>
            </a:p>
          </p:txBody>
        </p:sp>
        <p:pic>
          <p:nvPicPr>
            <p:cNvPr id="218119" name="Picture 8" descr="黑-四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1913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矩形 1"/>
          <p:cNvSpPr>
            <a:spLocks noChangeArrowheads="1"/>
          </p:cNvSpPr>
          <p:nvPr/>
        </p:nvSpPr>
        <p:spPr bwMode="auto">
          <a:xfrm>
            <a:off x="250825" y="981075"/>
            <a:ext cx="8893175" cy="194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11.</a:t>
            </a:r>
            <a:r>
              <a:rPr lang="zh-TW" altLang="zh-TW">
                <a:solidFill>
                  <a:srgbClr val="0000FF"/>
                </a:solidFill>
                <a:ea typeface="標楷體" pitchFamily="65" charset="-120"/>
              </a:rPr>
              <a:t>人云亦云：</a:t>
            </a:r>
            <a:r>
              <a:rPr lang="zh-TW" altLang="zh-TW" b="0">
                <a:ea typeface="標楷體" pitchFamily="65" charset="-120"/>
              </a:rPr>
              <a:t>別人說什麼，自己也隨聲附和。</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形容沒有獨立的見解，只會盲從跟隨。云，說。</a:t>
            </a:r>
          </a:p>
          <a:p>
            <a:pPr>
              <a:lnSpc>
                <a:spcPct val="120000"/>
              </a:lnSpc>
              <a:buFontTx/>
              <a:buNone/>
            </a:pPr>
            <a:endParaRPr lang="zh-TW" altLang="zh-TW" b="0">
              <a:latin typeface="標楷體" pitchFamily="65" charset="-120"/>
              <a:ea typeface="標楷體" pitchFamily="65" charset="-120"/>
            </a:endParaRPr>
          </a:p>
        </p:txBody>
      </p:sp>
      <p:pic>
        <p:nvPicPr>
          <p:cNvPr id="219140"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0162"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矩形 1"/>
          <p:cNvSpPr>
            <a:spLocks noChangeArrowheads="1"/>
          </p:cNvSpPr>
          <p:nvPr/>
        </p:nvSpPr>
        <p:spPr bwMode="auto">
          <a:xfrm>
            <a:off x="250825" y="981075"/>
            <a:ext cx="86423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FF"/>
                </a:solidFill>
                <a:latin typeface="標楷體" pitchFamily="65" charset="-120"/>
                <a:ea typeface="標楷體" pitchFamily="65" charset="-120"/>
              </a:rPr>
              <a:t>12.</a:t>
            </a:r>
            <a:r>
              <a:rPr lang="zh-TW" altLang="zh-TW">
                <a:solidFill>
                  <a:srgbClr val="0000FF"/>
                </a:solidFill>
                <a:ea typeface="標楷體" pitchFamily="65" charset="-120"/>
              </a:rPr>
              <a:t>肖像</a:t>
            </a:r>
            <a:r>
              <a:rPr lang="zh-TW" altLang="zh-TW" b="0">
                <a:ea typeface="標楷體" pitchFamily="65" charset="-120"/>
              </a:rPr>
              <a:t>：利用繪畫、雕塑、攝影等方式所形成</a:t>
            </a:r>
            <a:endParaRPr lang="zh-TW" altLang="en-US" b="0">
              <a:ea typeface="標楷體" pitchFamily="65" charset="-120"/>
            </a:endParaRPr>
          </a:p>
          <a:p>
            <a:pPr eaLnBrk="1" hangingPunct="1">
              <a:lnSpc>
                <a:spcPct val="120000"/>
              </a:lnSpc>
              <a:spcBef>
                <a:spcPct val="0"/>
              </a:spcBef>
              <a:buFontTx/>
              <a:buNone/>
            </a:pPr>
            <a:r>
              <a:rPr lang="zh-TW" altLang="zh-TW" b="0">
                <a:ea typeface="標楷體" pitchFamily="65" charset="-120"/>
              </a:rPr>
              <a:t>的人物圖像，此指形象。肖，相像。</a:t>
            </a:r>
            <a:endParaRPr lang="zh-TW" altLang="zh-TW" b="0">
              <a:latin typeface="標楷體" pitchFamily="65" charset="-120"/>
              <a:ea typeface="標楷體" pitchFamily="65" charset="-120"/>
            </a:endParaRPr>
          </a:p>
        </p:txBody>
      </p:sp>
      <p:pic>
        <p:nvPicPr>
          <p:cNvPr id="220164"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1186"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7" name="矩形 1"/>
          <p:cNvSpPr>
            <a:spLocks noChangeArrowheads="1"/>
          </p:cNvSpPr>
          <p:nvPr/>
        </p:nvSpPr>
        <p:spPr bwMode="auto">
          <a:xfrm>
            <a:off x="250825" y="981075"/>
            <a:ext cx="889317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spcBef>
                <a:spcPct val="20000"/>
              </a:spcBef>
              <a:buChar char="•"/>
              <a:defRPr kumimoji="1" sz="3200">
                <a:solidFill>
                  <a:schemeClr val="tx1"/>
                </a:solidFill>
                <a:latin typeface="Arial" charset="0"/>
                <a:ea typeface="新細明體" charset="-120"/>
              </a:defRPr>
            </a:lvl1pPr>
            <a:lvl2pPr marL="820738" indent="-285750" eaLnBrk="0" hangingPunct="0">
              <a:spcBef>
                <a:spcPct val="20000"/>
              </a:spcBef>
              <a:buChar char="–"/>
              <a:defRPr kumimoji="1" sz="2800">
                <a:solidFill>
                  <a:schemeClr val="tx1"/>
                </a:solidFill>
                <a:latin typeface="Arial" charset="0"/>
                <a:ea typeface="新細明體" charset="-120"/>
              </a:defRPr>
            </a:lvl2pPr>
            <a:lvl3pPr marL="1228725" indent="-228600" eaLnBrk="0" hangingPunct="0">
              <a:spcBef>
                <a:spcPct val="20000"/>
              </a:spcBef>
              <a:buChar char="•"/>
              <a:defRPr kumimoji="1" sz="2400">
                <a:solidFill>
                  <a:schemeClr val="tx1"/>
                </a:solidFill>
                <a:latin typeface="Arial" charset="0"/>
                <a:ea typeface="新細明體" charset="-120"/>
              </a:defRPr>
            </a:lvl3pPr>
            <a:lvl4pPr marL="1636713"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zh-TW">
                <a:solidFill>
                  <a:srgbClr val="0000FF"/>
                </a:solidFill>
                <a:latin typeface="標楷體" pitchFamily="65" charset="-120"/>
                <a:ea typeface="標楷體" pitchFamily="65" charset="-120"/>
              </a:rPr>
              <a:t>13.</a:t>
            </a:r>
            <a:r>
              <a:rPr lang="zh-TW" altLang="zh-TW">
                <a:solidFill>
                  <a:srgbClr val="0000FF"/>
                </a:solidFill>
                <a:ea typeface="標楷體" pitchFamily="65" charset="-120"/>
              </a:rPr>
              <a:t>一本正經</a:t>
            </a:r>
            <a:r>
              <a:rPr lang="zh-TW" altLang="zh-TW" b="0">
                <a:ea typeface="標楷體" pitchFamily="65" charset="-120"/>
              </a:rPr>
              <a:t>： 形容人態度莊重認真。</a:t>
            </a:r>
            <a:endParaRPr lang="zh-TW" altLang="en-US" b="0">
              <a:ea typeface="標楷體" pitchFamily="65" charset="-120"/>
            </a:endParaRPr>
          </a:p>
          <a:p>
            <a:pPr eaLnBrk="1" hangingPunct="1">
              <a:spcBef>
                <a:spcPct val="0"/>
              </a:spcBef>
              <a:buFontTx/>
              <a:buNone/>
            </a:pPr>
            <a:r>
              <a:rPr lang="zh-TW" altLang="zh-TW" sz="2800" b="0">
                <a:ea typeface="標楷體" pitchFamily="65" charset="-120"/>
              </a:rPr>
              <a:t>補注</a:t>
            </a:r>
            <a:r>
              <a:rPr lang="zh-TW" altLang="zh-TW" sz="2800" b="0">
                <a:solidFill>
                  <a:srgbClr val="FF0000"/>
                </a:solidFill>
                <a:ea typeface="標楷體" pitchFamily="65" charset="-120"/>
              </a:rPr>
              <a:t>義近於「道貌岸然」，形容人容貌莊嚴肅穆。二者</a:t>
            </a:r>
            <a:endParaRPr lang="zh-TW" altLang="en-US" sz="2800" b="0">
              <a:solidFill>
                <a:srgbClr val="FF0000"/>
              </a:solidFill>
              <a:ea typeface="標楷體" pitchFamily="65" charset="-120"/>
            </a:endParaRPr>
          </a:p>
          <a:p>
            <a:pPr eaLnBrk="1" hangingPunct="1">
              <a:spcBef>
                <a:spcPct val="0"/>
              </a:spcBef>
              <a:buFontTx/>
              <a:buNone/>
            </a:pPr>
            <a:r>
              <a:rPr lang="zh-TW" altLang="zh-TW" sz="2800" b="0">
                <a:solidFill>
                  <a:srgbClr val="FF0000"/>
                </a:solidFill>
                <a:ea typeface="標楷體" pitchFamily="65" charset="-120"/>
              </a:rPr>
              <a:t>除本義外，也作諷刺用法，用以形容人外表故作莊重，</a:t>
            </a:r>
            <a:endParaRPr lang="zh-TW" altLang="en-US" sz="2800" b="0">
              <a:solidFill>
                <a:srgbClr val="FF0000"/>
              </a:solidFill>
              <a:ea typeface="標楷體" pitchFamily="65" charset="-120"/>
            </a:endParaRPr>
          </a:p>
          <a:p>
            <a:pPr eaLnBrk="1" hangingPunct="1">
              <a:spcBef>
                <a:spcPct val="0"/>
              </a:spcBef>
              <a:buFontTx/>
              <a:buNone/>
            </a:pPr>
            <a:r>
              <a:rPr lang="zh-TW" altLang="zh-TW" sz="2800" b="0">
                <a:solidFill>
                  <a:srgbClr val="FF0000"/>
                </a:solidFill>
                <a:ea typeface="標楷體" pitchFamily="65" charset="-120"/>
              </a:rPr>
              <a:t>而心中其實不是如此。</a:t>
            </a:r>
          </a:p>
          <a:p>
            <a:pPr>
              <a:buFontTx/>
              <a:buNone/>
            </a:pPr>
            <a:endParaRPr lang="zh-TW" altLang="zh-TW" sz="2800" b="0">
              <a:solidFill>
                <a:srgbClr val="FF0000"/>
              </a:solidFill>
              <a:latin typeface="標楷體" pitchFamily="65" charset="-120"/>
              <a:ea typeface="標楷體" pitchFamily="65" charset="-120"/>
            </a:endParaRPr>
          </a:p>
        </p:txBody>
      </p:sp>
      <p:pic>
        <p:nvPicPr>
          <p:cNvPr id="221188" name="圖片 6"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1189" name="Rectangle 5"/>
          <p:cNvSpPr>
            <a:spLocks noChangeArrowheads="1"/>
          </p:cNvSpPr>
          <p:nvPr/>
        </p:nvSpPr>
        <p:spPr bwMode="auto">
          <a:xfrm>
            <a:off x="323850" y="1557338"/>
            <a:ext cx="719138" cy="3603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buFontTx/>
              <a:buNone/>
            </a:pPr>
            <a:endParaRPr lang="en-US" altLang="zh-TW">
              <a:ea typeface="標楷體" pitchFamily="65" charset="-120"/>
            </a:endParaRPr>
          </a:p>
        </p:txBody>
      </p:sp>
    </p:spTree>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2210"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55745" name="Group 65"/>
          <p:cNvGraphicFramePr>
            <a:graphicFrameLocks noGrp="1"/>
          </p:cNvGraphicFramePr>
          <p:nvPr>
            <p:ph/>
          </p:nvPr>
        </p:nvGraphicFramePr>
        <p:xfrm>
          <a:off x="395288" y="908050"/>
          <a:ext cx="8497887" cy="2354263"/>
        </p:xfrm>
        <a:graphic>
          <a:graphicData uri="http://schemas.openxmlformats.org/drawingml/2006/table">
            <a:tbl>
              <a:tblPr/>
              <a:tblGrid>
                <a:gridCol w="881062"/>
                <a:gridCol w="776288"/>
                <a:gridCol w="2447925"/>
                <a:gridCol w="4392612"/>
              </a:tblGrid>
              <a:tr h="579198">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形</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8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音</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例</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887533">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怯</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ㄑ</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ㄩ</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ㄝ</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畏縮、害怕</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膽怯、近鄉情怯</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3">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祛</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ㄑ</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消除、驅逐</a:t>
                      </a:r>
                      <a:endParaRPr kumimoji="1" lang="en-US" altLang="zh-TW" sz="3200" b="0" i="0" u="none" strike="noStrike" cap="none" normalizeH="0" baseline="0" smtClean="0">
                        <a:ln>
                          <a:noFill/>
                        </a:ln>
                        <a:solidFill>
                          <a:srgbClr val="000000"/>
                        </a:solidFill>
                        <a:effectLst/>
                        <a:latin typeface="標楷體" pitchFamily="65" charset="-12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祛災、祛除迷信</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2233"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34" name="Picture 33"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844675"/>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3234"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0007" name="Group 55"/>
          <p:cNvGraphicFramePr>
            <a:graphicFrameLocks noGrp="1"/>
          </p:cNvGraphicFramePr>
          <p:nvPr>
            <p:ph/>
          </p:nvPr>
        </p:nvGraphicFramePr>
        <p:xfrm>
          <a:off x="395288" y="908050"/>
          <a:ext cx="8497887" cy="2354263"/>
        </p:xfrm>
        <a:graphic>
          <a:graphicData uri="http://schemas.openxmlformats.org/drawingml/2006/table">
            <a:tbl>
              <a:tblPr/>
              <a:tblGrid>
                <a:gridCol w="881062"/>
                <a:gridCol w="776288"/>
                <a:gridCol w="2447925"/>
                <a:gridCol w="4392612"/>
              </a:tblGrid>
              <a:tr h="579198">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形</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8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音</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例</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887533">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嗇</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ㄙ</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ㄜ</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儉省</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吝嗇</a:t>
                      </a:r>
                      <a:r>
                        <a:rPr kumimoji="1" lang="en-US" altLang="zh-TW" sz="3200" b="0" i="0" u="none" strike="noStrike" cap="none" normalizeH="0" baseline="0" smtClean="0">
                          <a:ln>
                            <a:noFill/>
                          </a:ln>
                          <a:solidFill>
                            <a:srgbClr val="000000"/>
                          </a:solidFill>
                          <a:effectLst/>
                          <a:latin typeface="標楷體" pitchFamily="65" charset="-120"/>
                          <a:ea typeface="標楷體" pitchFamily="65" charset="-120"/>
                        </a:rPr>
                        <a:t>(</a:t>
                      </a: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用度過分儉省</a:t>
                      </a:r>
                      <a:r>
                        <a:rPr kumimoji="1" lang="en-US" altLang="zh-TW" sz="3200" b="0" i="0" u="none" strike="noStrike" cap="none" normalizeH="0" baseline="0" smtClean="0">
                          <a:ln>
                            <a:noFill/>
                          </a:ln>
                          <a:solidFill>
                            <a:srgbClr val="000000"/>
                          </a:solidFill>
                          <a:effectLst/>
                          <a:latin typeface="標楷體" pitchFamily="65" charset="-120"/>
                          <a:ea typeface="標楷體" pitchFamily="65" charset="-120"/>
                        </a:rPr>
                        <a:t>)</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3">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穡</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ㄙ</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ㄜ</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000000"/>
                          </a:solidFill>
                          <a:effectLst/>
                          <a:latin typeface="標楷體" pitchFamily="65" charset="-120"/>
                          <a:ea typeface="標楷體" pitchFamily="65" charset="-120"/>
                        </a:rPr>
                        <a:t>收割穀物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標楷體" pitchFamily="65" charset="-120"/>
                          <a:ea typeface="標楷體" pitchFamily="65" charset="-120"/>
                        </a:rPr>
                        <a:t>稼穡</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3257"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8" name="Picture 33"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17732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3259" name="Picture 33"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2275" y="26368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endParaRPr lang="zh-TW" altLang="en-US" sz="4400">
              <a:solidFill>
                <a:schemeClr val="hlink"/>
              </a:solidFill>
            </a:endParaRPr>
          </a:p>
        </p:txBody>
      </p:sp>
      <p:sp>
        <p:nvSpPr>
          <p:cNvPr id="104451" name="Text Box 5"/>
          <p:cNvSpPr txBox="1">
            <a:spLocks noChangeArrowheads="1"/>
          </p:cNvSpPr>
          <p:nvPr/>
        </p:nvSpPr>
        <p:spPr bwMode="auto">
          <a:xfrm>
            <a:off x="2051050" y="2206625"/>
            <a:ext cx="51133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6000">
                <a:ea typeface="標楷體" pitchFamily="65" charset="-120"/>
              </a:rPr>
              <a:t>二、作者介紹</a:t>
            </a:r>
          </a:p>
        </p:txBody>
      </p:sp>
      <p:pic>
        <p:nvPicPr>
          <p:cNvPr id="104452"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4258"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4308" name="Group 52"/>
          <p:cNvGraphicFramePr>
            <a:graphicFrameLocks noGrp="1"/>
          </p:cNvGraphicFramePr>
          <p:nvPr>
            <p:ph/>
          </p:nvPr>
        </p:nvGraphicFramePr>
        <p:xfrm>
          <a:off x="323850" y="765175"/>
          <a:ext cx="8497888" cy="5729288"/>
        </p:xfrm>
        <a:graphic>
          <a:graphicData uri="http://schemas.openxmlformats.org/drawingml/2006/table">
            <a:tbl>
              <a:tblPr/>
              <a:tblGrid>
                <a:gridCol w="881063"/>
                <a:gridCol w="776287"/>
                <a:gridCol w="3814763"/>
                <a:gridCol w="3025775"/>
              </a:tblGrid>
              <a:tr h="579197">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形</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8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音</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義</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例</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887531">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匣</a:t>
                      </a:r>
                    </a:p>
                  </a:txBody>
                  <a:tcPr marT="45726" marB="45726"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ㄒ</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ㄧ</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ㄚ</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收藏器物的小箱子</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木匣</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1">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呷</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ㄒ</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ㄧ</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ㄚ</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喝、飲</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呷茶</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249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柙</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ㄒ</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ㄧ</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ㄚ</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關獸畜的</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檻</a:t>
                      </a:r>
                      <a:r>
                        <a:rPr kumimoji="1" lang="zh-TW" altLang="en-US" sz="2800" b="0" i="0" u="none" strike="noStrike" cap="none" normalizeH="0" baseline="0" smtClean="0">
                          <a:ln>
                            <a:noFill/>
                          </a:ln>
                          <a:solidFill>
                            <a:srgbClr val="000000"/>
                          </a:solidFill>
                          <a:effectLst/>
                          <a:latin typeface="標楷體" pitchFamily="65" charset="-120"/>
                          <a:ea typeface="標楷體" pitchFamily="65" charset="-120"/>
                        </a:rPr>
                        <a:t>籠</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虎兕　出柙（</a:t>
                      </a:r>
                      <a:r>
                        <a:rPr kumimoji="1" lang="zh-TW" altLang="zh-TW" sz="2800" b="0" i="0" u="none" strike="noStrike" cap="none" normalizeH="0" baseline="0" smtClean="0">
                          <a:ln>
                            <a:noFill/>
                          </a:ln>
                          <a:solidFill>
                            <a:schemeClr val="tx1"/>
                          </a:solidFill>
                          <a:effectLst/>
                          <a:latin typeface="Arial" charset="0"/>
                          <a:ea typeface="標楷體" pitchFamily="65" charset="-120"/>
                        </a:rPr>
                        <a:t>比</a:t>
                      </a:r>
                      <a:endParaRPr kumimoji="1" lang="zh-TW" altLang="en-US" sz="2800" b="0"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zh-TW" sz="2800" b="0" i="0" u="none" strike="noStrike" cap="none" normalizeH="0" baseline="0" smtClean="0">
                          <a:ln>
                            <a:noFill/>
                          </a:ln>
                          <a:solidFill>
                            <a:schemeClr val="tx1"/>
                          </a:solidFill>
                          <a:effectLst/>
                          <a:latin typeface="Arial" charset="0"/>
                          <a:ea typeface="標楷體" pitchFamily="65" charset="-120"/>
                        </a:rPr>
                        <a:t>喻失職，有虧職</a:t>
                      </a:r>
                      <a:endParaRPr kumimoji="1" lang="zh-TW" altLang="en-US" sz="2800" b="0" i="0" u="none" strike="noStrike" cap="none" normalizeH="0" baseline="0" smtClean="0">
                        <a:ln>
                          <a:noFill/>
                        </a:ln>
                        <a:solidFill>
                          <a:schemeClr val="tx1"/>
                        </a:solidFill>
                        <a:effectLst/>
                        <a:latin typeface="Arial" charset="0"/>
                        <a:ea typeface="標楷體" pitchFamily="65" charset="-12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zh-TW" sz="2800" b="0" i="0" u="none" strike="noStrike" cap="none" normalizeH="0" baseline="0" smtClean="0">
                          <a:ln>
                            <a:noFill/>
                          </a:ln>
                          <a:solidFill>
                            <a:schemeClr val="tx1"/>
                          </a:solidFill>
                          <a:effectLst/>
                          <a:latin typeface="Arial" charset="0"/>
                          <a:ea typeface="標楷體" pitchFamily="65" charset="-120"/>
                        </a:rPr>
                        <a:t>守</a:t>
                      </a: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a:t>
                      </a:r>
                      <a:endParaRPr kumimoji="1" lang="en-US" altLang="zh-TW" sz="2800" b="0" i="0" u="none" strike="noStrike" cap="none" normalizeH="0" baseline="0" smtClean="0">
                        <a:ln>
                          <a:noFill/>
                        </a:ln>
                        <a:solidFill>
                          <a:schemeClr val="tx1"/>
                        </a:solidFill>
                        <a:effectLst/>
                        <a:latin typeface="標楷體" pitchFamily="65" charset="-12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531">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狎</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ㄒ</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ㄧ</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1800" b="1" i="0" u="none" strike="noStrike" cap="none" normalizeH="0" baseline="0" smtClean="0">
                          <a:ln>
                            <a:noFill/>
                          </a:ln>
                          <a:solidFill>
                            <a:schemeClr val="tx1"/>
                          </a:solidFill>
                          <a:effectLst/>
                          <a:latin typeface="Arial" charset="0"/>
                          <a:ea typeface="標楷體" pitchFamily="65" charset="-120"/>
                        </a:rPr>
                        <a:t>ㄚ</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親近</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狎昵</a:t>
                      </a: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6">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閘</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endParaRPr kumimoji="1" lang="zh-TW" altLang="en-US" sz="2000" b="1"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可適時開關，用以調節流量的水門</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水閘</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4296"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97"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1628775"/>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98"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492375"/>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99"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37163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300"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494188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301" name="Group 69"/>
          <p:cNvGrpSpPr>
            <a:grpSpLocks/>
          </p:cNvGrpSpPr>
          <p:nvPr/>
        </p:nvGrpSpPr>
        <p:grpSpPr bwMode="auto">
          <a:xfrm>
            <a:off x="6588125" y="3286125"/>
            <a:ext cx="433388" cy="287338"/>
            <a:chOff x="4150" y="2251"/>
            <a:chExt cx="273" cy="181"/>
          </a:xfrm>
        </p:grpSpPr>
        <p:sp>
          <p:nvSpPr>
            <p:cNvPr id="2" name="Text Box 50"/>
            <p:cNvSpPr txBox="1">
              <a:spLocks noChangeArrowheads="1"/>
            </p:cNvSpPr>
            <p:nvPr/>
          </p:nvSpPr>
          <p:spPr bwMode="auto">
            <a:xfrm>
              <a:off x="4150" y="2296"/>
              <a:ext cx="231"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ㄙ</a:t>
              </a:r>
            </a:p>
          </p:txBody>
        </p:sp>
        <p:pic>
          <p:nvPicPr>
            <p:cNvPr id="224309" name="Picture 51" descr="黑-四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 y="225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4302" name="Group 54"/>
          <p:cNvGrpSpPr>
            <a:grpSpLocks/>
          </p:cNvGrpSpPr>
          <p:nvPr/>
        </p:nvGrpSpPr>
        <p:grpSpPr bwMode="auto">
          <a:xfrm>
            <a:off x="6588125" y="4941888"/>
            <a:ext cx="431800" cy="576262"/>
            <a:chOff x="2018" y="3203"/>
            <a:chExt cx="272" cy="363"/>
          </a:xfrm>
        </p:grpSpPr>
        <p:sp>
          <p:nvSpPr>
            <p:cNvPr id="224306" name="Text Box 55"/>
            <p:cNvSpPr txBox="1">
              <a:spLocks noChangeArrowheads="1"/>
            </p:cNvSpPr>
            <p:nvPr/>
          </p:nvSpPr>
          <p:spPr bwMode="auto">
            <a:xfrm>
              <a:off x="2018" y="3203"/>
              <a:ext cx="231"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ㄋㄧ</a:t>
              </a:r>
            </a:p>
          </p:txBody>
        </p:sp>
        <p:pic>
          <p:nvPicPr>
            <p:cNvPr id="224307" name="Picture 56" descr="黑-四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4" y="329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4303" name="Group 54"/>
          <p:cNvGrpSpPr>
            <a:grpSpLocks/>
          </p:cNvGrpSpPr>
          <p:nvPr/>
        </p:nvGrpSpPr>
        <p:grpSpPr bwMode="auto">
          <a:xfrm>
            <a:off x="1403350" y="5661025"/>
            <a:ext cx="504825" cy="641350"/>
            <a:chOff x="884" y="3566"/>
            <a:chExt cx="318" cy="404"/>
          </a:xfrm>
        </p:grpSpPr>
        <p:pic>
          <p:nvPicPr>
            <p:cNvPr id="224304"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0" y="3657"/>
              <a:ext cx="182"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305" name="Rectangle 53"/>
            <p:cNvSpPr>
              <a:spLocks noChangeArrowheads="1"/>
            </p:cNvSpPr>
            <p:nvPr/>
          </p:nvSpPr>
          <p:spPr bwMode="auto">
            <a:xfrm>
              <a:off x="884" y="3566"/>
              <a:ext cx="227" cy="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a:ea typeface="標楷體" pitchFamily="65" charset="-120"/>
                </a:rPr>
                <a:t>ㄓ</a:t>
              </a:r>
            </a:p>
            <a:p>
              <a:pPr eaLnBrk="1" hangingPunct="1">
                <a:spcBef>
                  <a:spcPct val="0"/>
                </a:spcBef>
                <a:buFontTx/>
                <a:buNone/>
              </a:pPr>
              <a:r>
                <a:rPr lang="zh-TW" altLang="en-US" sz="1800">
                  <a:ea typeface="標楷體" pitchFamily="65" charset="-120"/>
                </a:rPr>
                <a:t>ㄚ</a:t>
              </a:r>
            </a:p>
          </p:txBody>
        </p:sp>
      </p:grpSp>
    </p:spTree>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5282"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1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068" name="Group 68"/>
          <p:cNvGraphicFramePr>
            <a:graphicFrameLocks noGrp="1"/>
          </p:cNvGraphicFramePr>
          <p:nvPr>
            <p:ph/>
          </p:nvPr>
        </p:nvGraphicFramePr>
        <p:xfrm>
          <a:off x="611188" y="908050"/>
          <a:ext cx="8064500" cy="5016500"/>
        </p:xfrm>
        <a:graphic>
          <a:graphicData uri="http://schemas.openxmlformats.org/drawingml/2006/table">
            <a:tbl>
              <a:tblPr/>
              <a:tblGrid>
                <a:gridCol w="922337"/>
                <a:gridCol w="812800"/>
                <a:gridCol w="3841750"/>
                <a:gridCol w="2487613"/>
              </a:tblGrid>
              <a:tr h="579156">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形</a:t>
                      </a:r>
                    </a:p>
                  </a:txBody>
                  <a:tcPr marT="45723" marB="4572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8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音</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義</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0" i="0" u="none" strike="noStrike" cap="none" normalizeH="0" baseline="0" smtClean="0">
                          <a:ln>
                            <a:noFill/>
                          </a:ln>
                          <a:solidFill>
                            <a:schemeClr val="tx1"/>
                          </a:solidFill>
                          <a:effectLst/>
                          <a:latin typeface="Arial" charset="0"/>
                          <a:ea typeface="標楷體" pitchFamily="65" charset="-120"/>
                        </a:rPr>
                        <a:t>例</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887469">
                <a:tc rowSpan="3">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幅</a:t>
                      </a:r>
                    </a:p>
                  </a:txBody>
                  <a:tcPr marT="45723" marB="45723"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ㄈ</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ㄨ</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計算平面物的單位詞</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一幅畫</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69">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邊緣</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不修邊幅</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69">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泛指廣狹</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幅員（疆域）</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69">
                <a:tc rowSpan="2">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1" lang="zh-TW" altLang="en-US" sz="3200" b="1" i="0" u="none" strike="noStrike" cap="none" normalizeH="0" baseline="0" smtClean="0">
                          <a:ln>
                            <a:noFill/>
                          </a:ln>
                          <a:solidFill>
                            <a:schemeClr val="tx1"/>
                          </a:solidFill>
                          <a:effectLst/>
                          <a:latin typeface="Arial" charset="0"/>
                          <a:ea typeface="標楷體" pitchFamily="65" charset="-120"/>
                        </a:rPr>
                        <a:t>副</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ㄈ</a:t>
                      </a:r>
                    </a:p>
                    <a:p>
                      <a:pPr marL="0" marR="0" lvl="0" indent="0" algn="ctr" defTabSz="914400" rtl="0" eaLnBrk="0" fontAlgn="base" latinLnBrk="0" hangingPunct="0">
                        <a:lnSpc>
                          <a:spcPct val="50000"/>
                        </a:lnSpc>
                        <a:spcBef>
                          <a:spcPct val="20000"/>
                        </a:spcBef>
                        <a:spcAft>
                          <a:spcPct val="0"/>
                        </a:spcAft>
                        <a:buClrTx/>
                        <a:buSzTx/>
                        <a:buFontTx/>
                        <a:buNone/>
                        <a:tabLst/>
                      </a:pPr>
                      <a:r>
                        <a:rPr kumimoji="1" lang="zh-TW" altLang="en-US" sz="2000" b="1" i="0" u="none" strike="noStrike" cap="none" normalizeH="0" baseline="0" smtClean="0">
                          <a:ln>
                            <a:noFill/>
                          </a:ln>
                          <a:solidFill>
                            <a:schemeClr val="tx1"/>
                          </a:solidFill>
                          <a:effectLst/>
                          <a:latin typeface="Arial" charset="0"/>
                          <a:ea typeface="標楷體" pitchFamily="65" charset="-120"/>
                        </a:rPr>
                        <a:t>ㄨ</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成套的器物</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一副眼鏡</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7469">
                <a:tc vMerge="1">
                  <a:txBody>
                    <a:bodyPr/>
                    <a:lstStyle/>
                    <a:p>
                      <a:endParaRPr lang="zh-TW" altLang="en-US"/>
                    </a:p>
                  </a:txBody>
                  <a:tcPr/>
                </a:tc>
                <a:tc vMerge="1">
                  <a:txBody>
                    <a:bodyPr/>
                    <a:lstStyle/>
                    <a:p>
                      <a:endParaRPr lang="zh-TW" altLang="en-US"/>
                    </a:p>
                  </a:txBody>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相稱而符合</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charset="-120"/>
                        </a:defRPr>
                      </a:lvl1pPr>
                      <a:lvl2pPr eaLnBrk="0" hangingPunct="0">
                        <a:spcBef>
                          <a:spcPct val="20000"/>
                        </a:spcBef>
                        <a:defRPr kumimoji="1" sz="2400">
                          <a:solidFill>
                            <a:schemeClr val="tx1"/>
                          </a:solidFill>
                          <a:latin typeface="Arial" charset="0"/>
                          <a:ea typeface="新細明體" charset="-120"/>
                        </a:defRPr>
                      </a:lvl2pPr>
                      <a:lvl3pPr eaLnBrk="0" hangingPunct="0">
                        <a:spcBef>
                          <a:spcPct val="20000"/>
                        </a:spcBef>
                        <a:defRPr kumimoji="1" sz="2000">
                          <a:solidFill>
                            <a:schemeClr val="tx1"/>
                          </a:solidFill>
                          <a:latin typeface="Arial" charset="0"/>
                          <a:ea typeface="新細明體" charset="-120"/>
                        </a:defRPr>
                      </a:lvl3pPr>
                      <a:lvl4pPr eaLnBrk="0" hangingPunct="0">
                        <a:spcBef>
                          <a:spcPct val="20000"/>
                        </a:spcBef>
                        <a:defRPr kumimoji="1">
                          <a:solidFill>
                            <a:schemeClr val="tx1"/>
                          </a:solidFill>
                          <a:latin typeface="Arial" charset="0"/>
                          <a:ea typeface="新細明體" charset="-120"/>
                        </a:defRPr>
                      </a:lvl4pPr>
                      <a:lvl5pPr eaLnBrk="0" hangingPunct="0">
                        <a:spcBef>
                          <a:spcPct val="20000"/>
                        </a:spcBef>
                        <a:defRPr kumimoji="1">
                          <a:solidFill>
                            <a:schemeClr val="tx1"/>
                          </a:solidFill>
                          <a:latin typeface="Arial" charset="0"/>
                          <a:ea typeface="新細明體" charset="-120"/>
                        </a:defRPr>
                      </a:lvl5pPr>
                      <a:lvl6pPr eaLnBrk="0" fontAlgn="base" hangingPunct="0">
                        <a:spcBef>
                          <a:spcPct val="20000"/>
                        </a:spcBef>
                        <a:spcAft>
                          <a:spcPct val="0"/>
                        </a:spcAft>
                        <a:defRPr kumimoji="1">
                          <a:solidFill>
                            <a:schemeClr val="tx1"/>
                          </a:solidFill>
                          <a:latin typeface="Arial" charset="0"/>
                          <a:ea typeface="新細明體" charset="-120"/>
                        </a:defRPr>
                      </a:lvl6pPr>
                      <a:lvl7pPr eaLnBrk="0" fontAlgn="base" hangingPunct="0">
                        <a:spcBef>
                          <a:spcPct val="20000"/>
                        </a:spcBef>
                        <a:spcAft>
                          <a:spcPct val="0"/>
                        </a:spcAft>
                        <a:defRPr kumimoji="1">
                          <a:solidFill>
                            <a:schemeClr val="tx1"/>
                          </a:solidFill>
                          <a:latin typeface="Arial" charset="0"/>
                          <a:ea typeface="新細明體" charset="-120"/>
                        </a:defRPr>
                      </a:lvl7pPr>
                      <a:lvl8pPr eaLnBrk="0" fontAlgn="base" hangingPunct="0">
                        <a:spcBef>
                          <a:spcPct val="20000"/>
                        </a:spcBef>
                        <a:spcAft>
                          <a:spcPct val="0"/>
                        </a:spcAft>
                        <a:defRPr kumimoji="1">
                          <a:solidFill>
                            <a:schemeClr val="tx1"/>
                          </a:solidFill>
                          <a:latin typeface="Arial" charset="0"/>
                          <a:ea typeface="新細明體" charset="-120"/>
                        </a:defRPr>
                      </a:lvl8pPr>
                      <a:lvl9pPr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800" b="0" i="0" u="none" strike="noStrike" cap="none" normalizeH="0" baseline="0" smtClean="0">
                          <a:ln>
                            <a:noFill/>
                          </a:ln>
                          <a:solidFill>
                            <a:schemeClr val="tx1"/>
                          </a:solidFill>
                          <a:effectLst/>
                          <a:latin typeface="標楷體" pitchFamily="65" charset="-120"/>
                          <a:ea typeface="標楷體" pitchFamily="65" charset="-120"/>
                        </a:rPr>
                        <a:t>名副其實</a:t>
                      </a:r>
                      <a:endParaRPr kumimoji="1" lang="zh-TW" altLang="en-US" sz="3200" b="0" i="0" u="none" strike="noStrike" cap="none" normalizeH="0" baseline="0" smtClean="0">
                        <a:ln>
                          <a:noFill/>
                        </a:ln>
                        <a:solidFill>
                          <a:schemeClr val="tx1"/>
                        </a:solidFill>
                        <a:effectLst/>
                        <a:latin typeface="Arial" charset="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25314" name="圖片 6"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5" name="Picture 52" descr="黑-二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613" y="2636838"/>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6" name="Picture 33" descr="黑-四聲-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613" y="48688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6306" name="Rectangle 11"/>
          <p:cNvSpPr>
            <a:spLocks noChangeArrowheads="1"/>
          </p:cNvSpPr>
          <p:nvPr/>
        </p:nvSpPr>
        <p:spPr bwMode="auto">
          <a:xfrm>
            <a:off x="719138" y="1700213"/>
            <a:ext cx="79565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6600">
                <a:solidFill>
                  <a:srgbClr val="000000"/>
                </a:solidFill>
                <a:ea typeface="標楷體" pitchFamily="65" charset="-120"/>
              </a:rPr>
              <a:t>四、結構表</a:t>
            </a:r>
          </a:p>
        </p:txBody>
      </p:sp>
      <p:pic>
        <p:nvPicPr>
          <p:cNvPr id="226307"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27330" name="Group 15"/>
          <p:cNvGrpSpPr>
            <a:grpSpLocks/>
          </p:cNvGrpSpPr>
          <p:nvPr/>
        </p:nvGrpSpPr>
        <p:grpSpPr bwMode="auto">
          <a:xfrm>
            <a:off x="107950" y="942975"/>
            <a:ext cx="8931275" cy="3133725"/>
            <a:chOff x="120" y="925"/>
            <a:chExt cx="5626" cy="1974"/>
          </a:xfrm>
        </p:grpSpPr>
        <p:sp>
          <p:nvSpPr>
            <p:cNvPr id="227333" name="Rectangle 3"/>
            <p:cNvSpPr>
              <a:spLocks noChangeArrowheads="1"/>
            </p:cNvSpPr>
            <p:nvPr/>
          </p:nvSpPr>
          <p:spPr bwMode="auto">
            <a:xfrm>
              <a:off x="2030" y="925"/>
              <a:ext cx="3716"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50000"/>
                </a:spcBef>
                <a:buFontTx/>
                <a:buNone/>
              </a:pPr>
              <a:r>
                <a:rPr lang="zh-TW" altLang="en-US" sz="2500">
                  <a:solidFill>
                    <a:srgbClr val="000000"/>
                  </a:solidFill>
                  <a:latin typeface="標楷體" pitchFamily="65" charset="-120"/>
                  <a:cs typeface="Times New Roman" pitchFamily="18" charset="0"/>
                </a:rPr>
                <a:t>細數過去種種的生日禮物以暗示成長歷程</a:t>
              </a:r>
            </a:p>
            <a:p>
              <a:pPr eaLnBrk="1" hangingPunct="1">
                <a:spcBef>
                  <a:spcPct val="50000"/>
                </a:spcBef>
                <a:buFontTx/>
                <a:buNone/>
              </a:pPr>
              <a:r>
                <a:rPr lang="zh-TW" altLang="en-US" sz="2500">
                  <a:solidFill>
                    <a:srgbClr val="000000"/>
                  </a:solidFill>
                  <a:latin typeface="標楷體" pitchFamily="65" charset="-120"/>
                  <a:cs typeface="Times New Roman" pitchFamily="18" charset="0"/>
                </a:rPr>
                <a:t>點出以此信做為十六歲生日禮物的主旨</a:t>
              </a:r>
              <a:r>
                <a:rPr lang="zh-TW" altLang="en-US" sz="2500">
                  <a:latin typeface="標楷體" pitchFamily="65" charset="-120"/>
                  <a:cs typeface="Times New Roman" pitchFamily="18" charset="0"/>
                </a:rPr>
                <a:t> </a:t>
              </a:r>
            </a:p>
          </p:txBody>
        </p:sp>
        <p:sp>
          <p:nvSpPr>
            <p:cNvPr id="227334" name="Rectangle 4"/>
            <p:cNvSpPr>
              <a:spLocks noChangeArrowheads="1"/>
            </p:cNvSpPr>
            <p:nvPr/>
          </p:nvSpPr>
          <p:spPr bwMode="auto">
            <a:xfrm>
              <a:off x="120" y="1298"/>
              <a:ext cx="356"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algn="ctr" eaLnBrk="1" hangingPunct="1">
                <a:spcBef>
                  <a:spcPct val="0"/>
                </a:spcBef>
                <a:buFontTx/>
                <a:buNone/>
              </a:pPr>
              <a:r>
                <a:rPr lang="zh-TW" altLang="en-US" sz="2500">
                  <a:solidFill>
                    <a:srgbClr val="000000"/>
                  </a:solidFill>
                  <a:latin typeface="標楷體" pitchFamily="65" charset="-120"/>
                  <a:cs typeface="Times New Roman" pitchFamily="18" charset="0"/>
                </a:rPr>
                <a:t>生日禮物</a:t>
              </a:r>
              <a:r>
                <a:rPr lang="zh-TW" altLang="en-US" sz="2500">
                  <a:latin typeface="標楷體" pitchFamily="65" charset="-120"/>
                  <a:cs typeface="Times New Roman" pitchFamily="18" charset="0"/>
                </a:rPr>
                <a:t> </a:t>
              </a:r>
            </a:p>
          </p:txBody>
        </p:sp>
        <p:sp>
          <p:nvSpPr>
            <p:cNvPr id="227335" name="Rectangle 5"/>
            <p:cNvSpPr>
              <a:spLocks noChangeArrowheads="1"/>
            </p:cNvSpPr>
            <p:nvPr/>
          </p:nvSpPr>
          <p:spPr bwMode="auto">
            <a:xfrm>
              <a:off x="612" y="969"/>
              <a:ext cx="141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r>
                <a:rPr lang="zh-TW" altLang="en-US" sz="2500">
                  <a:solidFill>
                    <a:srgbClr val="000000"/>
                  </a:solidFill>
                  <a:latin typeface="標楷體" pitchFamily="65" charset="-120"/>
                  <a:cs typeface="Times New Roman" pitchFamily="18" charset="0"/>
                </a:rPr>
                <a:t>點出主旨</a:t>
              </a:r>
            </a:p>
            <a:p>
              <a:pPr eaLnBrk="1" hangingPunct="1">
                <a:spcBef>
                  <a:spcPct val="0"/>
                </a:spcBef>
                <a:buFontTx/>
                <a:buNone/>
              </a:pPr>
              <a:r>
                <a:rPr lang="zh-TW" altLang="en-US" sz="2500">
                  <a:solidFill>
                    <a:srgbClr val="000000"/>
                  </a:solidFill>
                  <a:latin typeface="標楷體" pitchFamily="65" charset="-120"/>
                  <a:cs typeface="Times New Roman" pitchFamily="18" charset="0"/>
                </a:rPr>
                <a:t>（一～三段）</a:t>
              </a:r>
              <a:r>
                <a:rPr lang="zh-TW" altLang="en-US" sz="2500">
                  <a:latin typeface="標楷體" pitchFamily="65" charset="-120"/>
                  <a:cs typeface="Times New Roman" pitchFamily="18" charset="0"/>
                </a:rPr>
                <a:t> </a:t>
              </a:r>
            </a:p>
          </p:txBody>
        </p:sp>
        <p:sp>
          <p:nvSpPr>
            <p:cNvPr id="227336" name="Rectangle 6"/>
            <p:cNvSpPr>
              <a:spLocks noChangeArrowheads="1"/>
            </p:cNvSpPr>
            <p:nvPr/>
          </p:nvSpPr>
          <p:spPr bwMode="auto">
            <a:xfrm>
              <a:off x="584" y="1637"/>
              <a:ext cx="161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r>
                <a:rPr lang="zh-TW" altLang="en-US" sz="2500">
                  <a:solidFill>
                    <a:srgbClr val="000000"/>
                  </a:solidFill>
                  <a:latin typeface="標楷體" pitchFamily="65" charset="-120"/>
                  <a:cs typeface="Times New Roman" pitchFamily="18" charset="0"/>
                </a:rPr>
                <a:t>主體內容</a:t>
              </a:r>
            </a:p>
            <a:p>
              <a:pPr eaLnBrk="1" hangingPunct="1">
                <a:spcBef>
                  <a:spcPct val="0"/>
                </a:spcBef>
                <a:buFontTx/>
                <a:buNone/>
              </a:pPr>
              <a:r>
                <a:rPr lang="zh-TW" altLang="en-US" sz="2500">
                  <a:solidFill>
                    <a:srgbClr val="000000"/>
                  </a:solidFill>
                  <a:latin typeface="標楷體" pitchFamily="65" charset="-120"/>
                  <a:cs typeface="Times New Roman" pitchFamily="18" charset="0"/>
                </a:rPr>
                <a:t>（四～十三段）</a:t>
              </a:r>
              <a:r>
                <a:rPr lang="zh-TW" altLang="en-US" sz="2500">
                  <a:latin typeface="標楷體" pitchFamily="65" charset="-120"/>
                  <a:cs typeface="Times New Roman" pitchFamily="18" charset="0"/>
                </a:rPr>
                <a:t> </a:t>
              </a:r>
            </a:p>
          </p:txBody>
        </p:sp>
        <p:sp>
          <p:nvSpPr>
            <p:cNvPr id="227337" name="Rectangle 7"/>
            <p:cNvSpPr>
              <a:spLocks noChangeArrowheads="1"/>
            </p:cNvSpPr>
            <p:nvPr/>
          </p:nvSpPr>
          <p:spPr bwMode="auto">
            <a:xfrm>
              <a:off x="610" y="2302"/>
              <a:ext cx="181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r>
                <a:rPr lang="zh-TW" altLang="en-US" sz="2500">
                  <a:solidFill>
                    <a:srgbClr val="000000"/>
                  </a:solidFill>
                  <a:latin typeface="標楷體" pitchFamily="65" charset="-120"/>
                  <a:cs typeface="Times New Roman" pitchFamily="18" charset="0"/>
                </a:rPr>
                <a:t>扣題作結</a:t>
              </a:r>
            </a:p>
            <a:p>
              <a:pPr eaLnBrk="1" hangingPunct="1">
                <a:spcBef>
                  <a:spcPct val="0"/>
                </a:spcBef>
                <a:buFontTx/>
                <a:buNone/>
              </a:pPr>
              <a:r>
                <a:rPr lang="zh-TW" altLang="en-US" sz="2500">
                  <a:solidFill>
                    <a:srgbClr val="000000"/>
                  </a:solidFill>
                  <a:latin typeface="標楷體" pitchFamily="65" charset="-120"/>
                  <a:cs typeface="Times New Roman" pitchFamily="18" charset="0"/>
                </a:rPr>
                <a:t>（十四、十五段）</a:t>
              </a:r>
              <a:r>
                <a:rPr lang="zh-TW" altLang="en-US" sz="2500">
                  <a:latin typeface="標楷體" pitchFamily="65" charset="-120"/>
                  <a:cs typeface="Times New Roman" pitchFamily="18" charset="0"/>
                </a:rPr>
                <a:t> </a:t>
              </a:r>
            </a:p>
          </p:txBody>
        </p:sp>
        <p:sp>
          <p:nvSpPr>
            <p:cNvPr id="227338" name="AutoShape 9"/>
            <p:cNvSpPr>
              <a:spLocks/>
            </p:cNvSpPr>
            <p:nvPr/>
          </p:nvSpPr>
          <p:spPr bwMode="auto">
            <a:xfrm>
              <a:off x="456" y="1141"/>
              <a:ext cx="172" cy="1315"/>
            </a:xfrm>
            <a:prstGeom prst="lef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endParaRPr lang="zh-TW" altLang="en-US" sz="1800" b="0">
                <a:ea typeface="新細明體" charset="-120"/>
              </a:endParaRPr>
            </a:p>
          </p:txBody>
        </p:sp>
        <p:sp>
          <p:nvSpPr>
            <p:cNvPr id="227339" name="Line 10"/>
            <p:cNvSpPr>
              <a:spLocks noChangeShapeType="1"/>
            </p:cNvSpPr>
            <p:nvPr/>
          </p:nvSpPr>
          <p:spPr bwMode="auto">
            <a:xfrm>
              <a:off x="521" y="1797"/>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7340" name="AutoShape 11"/>
            <p:cNvSpPr>
              <a:spLocks/>
            </p:cNvSpPr>
            <p:nvPr/>
          </p:nvSpPr>
          <p:spPr bwMode="auto">
            <a:xfrm>
              <a:off x="1792" y="1091"/>
              <a:ext cx="272" cy="363"/>
            </a:xfrm>
            <a:prstGeom prst="lef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endParaRPr lang="zh-TW" altLang="en-US" sz="1800" b="0">
                <a:ea typeface="新細明體" charset="-120"/>
              </a:endParaRPr>
            </a:p>
          </p:txBody>
        </p:sp>
        <p:sp>
          <p:nvSpPr>
            <p:cNvPr id="227341" name="Rectangle 12"/>
            <p:cNvSpPr>
              <a:spLocks noChangeArrowheads="1"/>
            </p:cNvSpPr>
            <p:nvPr/>
          </p:nvSpPr>
          <p:spPr bwMode="auto">
            <a:xfrm>
              <a:off x="2243" y="1560"/>
              <a:ext cx="2816"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50000"/>
                </a:spcBef>
                <a:buFontTx/>
                <a:buNone/>
              </a:pPr>
              <a:r>
                <a:rPr lang="zh-TW" altLang="en-US" sz="2500">
                  <a:solidFill>
                    <a:srgbClr val="000000"/>
                  </a:solidFill>
                  <a:latin typeface="標楷體" pitchFamily="65" charset="-120"/>
                  <a:cs typeface="Times New Roman" pitchFamily="18" charset="0"/>
                </a:rPr>
                <a:t>追述夜談的內容與情境</a:t>
              </a:r>
            </a:p>
            <a:p>
              <a:pPr eaLnBrk="1" hangingPunct="1">
                <a:spcBef>
                  <a:spcPct val="50000"/>
                </a:spcBef>
                <a:buFontTx/>
                <a:buNone/>
              </a:pPr>
              <a:r>
                <a:rPr lang="zh-TW" altLang="en-US" sz="2500">
                  <a:solidFill>
                    <a:srgbClr val="000000"/>
                  </a:solidFill>
                  <a:latin typeface="標楷體" pitchFamily="65" charset="-120"/>
                  <a:cs typeface="Times New Roman" pitchFamily="18" charset="0"/>
                </a:rPr>
                <a:t>說明以此做為書信內容的原因</a:t>
              </a:r>
              <a:r>
                <a:rPr lang="zh-TW" altLang="en-US" sz="2500">
                  <a:latin typeface="標楷體" pitchFamily="65" charset="-120"/>
                  <a:cs typeface="Times New Roman" pitchFamily="18" charset="0"/>
                </a:rPr>
                <a:t> </a:t>
              </a:r>
            </a:p>
          </p:txBody>
        </p:sp>
        <p:sp>
          <p:nvSpPr>
            <p:cNvPr id="227342" name="AutoShape 13"/>
            <p:cNvSpPr>
              <a:spLocks/>
            </p:cNvSpPr>
            <p:nvPr/>
          </p:nvSpPr>
          <p:spPr bwMode="auto">
            <a:xfrm>
              <a:off x="2018" y="1726"/>
              <a:ext cx="272" cy="363"/>
            </a:xfrm>
            <a:prstGeom prst="lef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endParaRPr lang="zh-TW" altLang="en-US" sz="1800" b="0">
                <a:ea typeface="新細明體" charset="-120"/>
              </a:endParaRPr>
            </a:p>
          </p:txBody>
        </p:sp>
        <p:sp>
          <p:nvSpPr>
            <p:cNvPr id="227343" name="Rectangle 14"/>
            <p:cNvSpPr>
              <a:spLocks noChangeArrowheads="1"/>
            </p:cNvSpPr>
            <p:nvPr/>
          </p:nvSpPr>
          <p:spPr bwMode="auto">
            <a:xfrm>
              <a:off x="2379" y="2241"/>
              <a:ext cx="2816" cy="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50000"/>
                </a:spcBef>
                <a:buFontTx/>
                <a:buNone/>
              </a:pPr>
              <a:r>
                <a:rPr lang="zh-TW" altLang="en-US" sz="2500">
                  <a:solidFill>
                    <a:srgbClr val="000000"/>
                  </a:solidFill>
                  <a:latin typeface="標楷體" pitchFamily="65" charset="-120"/>
                  <a:cs typeface="Times New Roman" pitchFamily="18" charset="0"/>
                </a:rPr>
                <a:t>描寫母子間親密深厚的情感</a:t>
              </a:r>
            </a:p>
            <a:p>
              <a:pPr eaLnBrk="1" hangingPunct="1">
                <a:spcBef>
                  <a:spcPct val="50000"/>
                </a:spcBef>
                <a:buFontTx/>
                <a:buNone/>
              </a:pPr>
              <a:r>
                <a:rPr lang="zh-TW" altLang="en-US" sz="2500">
                  <a:solidFill>
                    <a:srgbClr val="000000"/>
                  </a:solidFill>
                  <a:latin typeface="標楷體" pitchFamily="65" charset="-120"/>
                  <a:cs typeface="Times New Roman" pitchFamily="18" charset="0"/>
                </a:rPr>
                <a:t>表達生日快樂的祝福扣題作結</a:t>
              </a:r>
              <a:r>
                <a:rPr lang="zh-TW" altLang="en-US" sz="2500">
                  <a:latin typeface="標楷體" pitchFamily="65" charset="-120"/>
                  <a:cs typeface="Times New Roman" pitchFamily="18" charset="0"/>
                </a:rPr>
                <a:t> </a:t>
              </a:r>
            </a:p>
          </p:txBody>
        </p:sp>
        <p:sp>
          <p:nvSpPr>
            <p:cNvPr id="227344" name="AutoShape 15"/>
            <p:cNvSpPr>
              <a:spLocks/>
            </p:cNvSpPr>
            <p:nvPr/>
          </p:nvSpPr>
          <p:spPr bwMode="auto">
            <a:xfrm>
              <a:off x="2154" y="2407"/>
              <a:ext cx="272" cy="363"/>
            </a:xfrm>
            <a:prstGeom prst="leftBrace">
              <a:avLst>
                <a:gd name="adj1" fmla="val 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eaLnBrk="1" hangingPunct="1">
                <a:spcBef>
                  <a:spcPct val="0"/>
                </a:spcBef>
                <a:buFontTx/>
                <a:buNone/>
              </a:pPr>
              <a:endParaRPr lang="zh-TW" altLang="en-US" sz="1800" b="0">
                <a:ea typeface="新細明體" charset="-120"/>
              </a:endParaRPr>
            </a:p>
          </p:txBody>
        </p:sp>
      </p:grpSp>
      <p:pic>
        <p:nvPicPr>
          <p:cNvPr id="227331" name="Picture 18"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2" name="Picture 19" descr="下ICON-回課文">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0" y="5734050"/>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354" name="Rectangle 11"/>
          <p:cNvSpPr>
            <a:spLocks noChangeArrowheads="1"/>
          </p:cNvSpPr>
          <p:nvPr/>
        </p:nvSpPr>
        <p:spPr bwMode="auto">
          <a:xfrm>
            <a:off x="719138" y="1700213"/>
            <a:ext cx="795655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defRPr>
            </a:lvl1pPr>
            <a:lvl2pPr marL="742950" indent="-285750" eaLnBrk="0" hangingPunct="0">
              <a:spcBef>
                <a:spcPct val="20000"/>
              </a:spcBef>
              <a:buChar char="–"/>
              <a:defRPr kumimoji="1" sz="2800">
                <a:solidFill>
                  <a:schemeClr val="tx1"/>
                </a:solidFill>
                <a:latin typeface="Arial" charset="0"/>
              </a:defRPr>
            </a:lvl2pPr>
            <a:lvl3pPr marL="1143000" indent="-228600" eaLnBrk="0" hangingPunct="0">
              <a:spcBef>
                <a:spcPct val="20000"/>
              </a:spcBef>
              <a:buChar char="•"/>
              <a:defRPr kumimoji="1" sz="2400">
                <a:solidFill>
                  <a:schemeClr val="tx1"/>
                </a:solidFill>
                <a:latin typeface="Arial" charset="0"/>
              </a:defRPr>
            </a:lvl3pPr>
            <a:lvl4pPr marL="1600200" indent="-228600" eaLnBrk="0" hangingPunct="0">
              <a:spcBef>
                <a:spcPct val="20000"/>
              </a:spcBef>
              <a:buChar char="–"/>
              <a:defRPr kumimoji="1" sz="2000">
                <a:solidFill>
                  <a:schemeClr val="tx1"/>
                </a:solidFill>
                <a:latin typeface="Arial" charset="0"/>
              </a:defRPr>
            </a:lvl4pPr>
            <a:lvl5pPr marL="2057400" indent="-228600" eaLnBrk="0" hangingPunct="0">
              <a:spcBef>
                <a:spcPct val="20000"/>
              </a:spcBef>
              <a:buChar char="»"/>
              <a:defRPr kumimoji="1" sz="2000">
                <a:solidFill>
                  <a:schemeClr val="tx1"/>
                </a:solidFill>
                <a:latin typeface="Arial" charset="0"/>
              </a:defRPr>
            </a:lvl5pPr>
            <a:lvl6pPr marL="2514600" indent="-228600" eaLnBrk="0" fontAlgn="base" hangingPunct="0">
              <a:spcBef>
                <a:spcPct val="20000"/>
              </a:spcBef>
              <a:spcAft>
                <a:spcPct val="0"/>
              </a:spcAft>
              <a:buChar char="»"/>
              <a:defRPr kumimoji="1" sz="2000">
                <a:solidFill>
                  <a:schemeClr val="tx1"/>
                </a:solidFill>
                <a:latin typeface="Arial" charset="0"/>
              </a:defRPr>
            </a:lvl6pPr>
            <a:lvl7pPr marL="2971800" indent="-228600" eaLnBrk="0" fontAlgn="base" hangingPunct="0">
              <a:spcBef>
                <a:spcPct val="20000"/>
              </a:spcBef>
              <a:spcAft>
                <a:spcPct val="0"/>
              </a:spcAft>
              <a:buChar char="»"/>
              <a:defRPr kumimoji="1" sz="2000">
                <a:solidFill>
                  <a:schemeClr val="tx1"/>
                </a:solidFill>
                <a:latin typeface="Arial" charset="0"/>
              </a:defRPr>
            </a:lvl7pPr>
            <a:lvl8pPr marL="3429000" indent="-228600" eaLnBrk="0" fontAlgn="base" hangingPunct="0">
              <a:spcBef>
                <a:spcPct val="20000"/>
              </a:spcBef>
              <a:spcAft>
                <a:spcPct val="0"/>
              </a:spcAft>
              <a:buChar char="»"/>
              <a:defRPr kumimoji="1" sz="2000">
                <a:solidFill>
                  <a:schemeClr val="tx1"/>
                </a:solidFill>
                <a:latin typeface="Arial" charset="0"/>
              </a:defRPr>
            </a:lvl8pPr>
            <a:lvl9pPr marL="3886200" indent="-228600" eaLnBrk="0" fontAlgn="base" hangingPunct="0">
              <a:spcBef>
                <a:spcPct val="20000"/>
              </a:spcBef>
              <a:spcAft>
                <a:spcPct val="0"/>
              </a:spcAft>
              <a:buChar char="»"/>
              <a:defRPr kumimoji="1" sz="2000">
                <a:solidFill>
                  <a:schemeClr val="tx1"/>
                </a:solidFill>
                <a:latin typeface="Arial" charset="0"/>
              </a:defRPr>
            </a:lvl9pPr>
          </a:lstStyle>
          <a:p>
            <a:pPr algn="ctr" eaLnBrk="1" hangingPunct="1">
              <a:spcBef>
                <a:spcPct val="0"/>
              </a:spcBef>
              <a:buFontTx/>
              <a:buNone/>
            </a:pPr>
            <a:r>
              <a:rPr lang="zh-TW" altLang="en-US" sz="6600">
                <a:solidFill>
                  <a:srgbClr val="000000"/>
                </a:solidFill>
              </a:rPr>
              <a:t>五、課文賞析</a:t>
            </a:r>
          </a:p>
        </p:txBody>
      </p:sp>
      <p:pic>
        <p:nvPicPr>
          <p:cNvPr id="228355" name="Picture 4"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9378" name="Rectangle 3"/>
          <p:cNvSpPr txBox="1">
            <a:spLocks noChangeArrowheads="1"/>
          </p:cNvSpPr>
          <p:nvPr/>
        </p:nvSpPr>
        <p:spPr bwMode="auto">
          <a:xfrm>
            <a:off x="217488" y="909638"/>
            <a:ext cx="88915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本文是一封母親寫給兒子的信，儘　管信中</a:t>
            </a:r>
          </a:p>
          <a:p>
            <a:pPr eaLnBrk="1" hangingPunct="1">
              <a:spcBef>
                <a:spcPct val="0"/>
              </a:spcBef>
              <a:buFontTx/>
              <a:buNone/>
            </a:pPr>
            <a:r>
              <a:rPr lang="zh-TW" altLang="en-US" b="0">
                <a:ea typeface="標楷體" pitchFamily="65" charset="-120"/>
              </a:rPr>
              <a:t>的時空背景與今日已大不相同，但文中所談論的</a:t>
            </a:r>
          </a:p>
          <a:p>
            <a:pPr eaLnBrk="1" hangingPunct="1">
              <a:spcBef>
                <a:spcPct val="0"/>
              </a:spcBef>
              <a:buFontTx/>
              <a:buNone/>
            </a:pPr>
            <a:r>
              <a:rPr lang="zh-TW" altLang="en-US" b="0">
                <a:ea typeface="標楷體" pitchFamily="65" charset="-120"/>
              </a:rPr>
              <a:t>話題，仍貼近現代青少年的生活，母親亦師亦友</a:t>
            </a:r>
          </a:p>
          <a:p>
            <a:pPr eaLnBrk="1" hangingPunct="1">
              <a:spcBef>
                <a:spcPct val="0"/>
              </a:spcBef>
              <a:buFontTx/>
              <a:buNone/>
            </a:pPr>
            <a:r>
              <a:rPr lang="zh-TW" altLang="en-US" b="0">
                <a:ea typeface="標楷體" pitchFamily="65" charset="-120"/>
              </a:rPr>
              <a:t>的風貌及自然流露的母子之情，更使人感覺親切</a:t>
            </a:r>
          </a:p>
          <a:p>
            <a:pPr eaLnBrk="1" hangingPunct="1">
              <a:spcBef>
                <a:spcPct val="0"/>
              </a:spcBef>
              <a:buFontTx/>
              <a:buNone/>
            </a:pPr>
            <a:r>
              <a:rPr lang="zh-TW" altLang="en-US" b="0">
                <a:ea typeface="標楷體" pitchFamily="65" charset="-120"/>
              </a:rPr>
              <a:t>。</a:t>
            </a:r>
          </a:p>
          <a:p>
            <a:pPr eaLnBrk="1" hangingPunct="1">
              <a:spcBef>
                <a:spcPct val="0"/>
              </a:spcBef>
              <a:buFontTx/>
              <a:buNone/>
            </a:pPr>
            <a:r>
              <a:rPr lang="zh-TW" altLang="en-US" b="0">
                <a:ea typeface="標楷體" pitchFamily="65" charset="-120"/>
              </a:rPr>
              <a:t>　　全文主要分為三大部分，首先細數過去種種</a:t>
            </a:r>
          </a:p>
          <a:p>
            <a:pPr eaLnBrk="1" hangingPunct="1">
              <a:spcBef>
                <a:spcPct val="0"/>
              </a:spcBef>
              <a:buFontTx/>
              <a:buNone/>
            </a:pPr>
            <a:r>
              <a:rPr lang="zh-TW" altLang="en-US" b="0">
                <a:ea typeface="標楷體" pitchFamily="65" charset="-120"/>
              </a:rPr>
              <a:t>生日禮物，暗示孩子的成長歷程，點出以此信做</a:t>
            </a:r>
          </a:p>
          <a:p>
            <a:pPr eaLnBrk="1" hangingPunct="1">
              <a:spcBef>
                <a:spcPct val="0"/>
              </a:spcBef>
              <a:buFontTx/>
              <a:buNone/>
            </a:pPr>
            <a:r>
              <a:rPr lang="zh-TW" altLang="en-US" b="0">
                <a:ea typeface="標楷體" pitchFamily="65" charset="-120"/>
              </a:rPr>
              <a:t>為十六歲生日禮物的主旨；接著追述之前母子夜</a:t>
            </a:r>
          </a:p>
          <a:p>
            <a:pPr eaLnBrk="1" hangingPunct="1">
              <a:spcBef>
                <a:spcPct val="0"/>
              </a:spcBef>
              <a:buFontTx/>
              <a:buNone/>
            </a:pPr>
            <a:r>
              <a:rPr lang="zh-TW" altLang="en-US" b="0">
                <a:ea typeface="標楷體" pitchFamily="65" charset="-120"/>
              </a:rPr>
              <a:t>談的情境及內容，做為此信的主體；最後以感性</a:t>
            </a:r>
          </a:p>
          <a:p>
            <a:pPr eaLnBrk="1" hangingPunct="1">
              <a:spcBef>
                <a:spcPct val="0"/>
              </a:spcBef>
              <a:buFontTx/>
              <a:buNone/>
            </a:pPr>
            <a:r>
              <a:rPr lang="zh-TW" altLang="en-US" b="0">
                <a:ea typeface="標楷體" pitchFamily="65" charset="-120"/>
              </a:rPr>
              <a:t>的許諾、生日快樂的祝福，扣題作結。</a:t>
            </a:r>
          </a:p>
        </p:txBody>
      </p:sp>
      <p:sp>
        <p:nvSpPr>
          <p:cNvPr id="229379" name="Rectangle 2"/>
          <p:cNvSpPr>
            <a:spLocks noChangeArrowheads="1"/>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lang="zh-TW" altLang="en-US" sz="4400">
                <a:solidFill>
                  <a:schemeClr val="bg1"/>
                </a:solidFill>
                <a:latin typeface="標楷體" pitchFamily="65" charset="-120"/>
                <a:ea typeface="標楷體" pitchFamily="65" charset="-120"/>
              </a:rPr>
              <a:t>課文賞析</a:t>
            </a:r>
            <a:r>
              <a:rPr lang="en-US" altLang="zh-TW" sz="4400">
                <a:solidFill>
                  <a:schemeClr val="bg1"/>
                </a:solidFill>
                <a:latin typeface="標楷體" pitchFamily="65" charset="-120"/>
                <a:ea typeface="標楷體" pitchFamily="65" charset="-120"/>
              </a:rPr>
              <a:t>-1</a:t>
            </a:r>
          </a:p>
        </p:txBody>
      </p:sp>
      <p:pic>
        <p:nvPicPr>
          <p:cNvPr id="229380"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9381" name="Group 8"/>
          <p:cNvGrpSpPr>
            <a:grpSpLocks/>
          </p:cNvGrpSpPr>
          <p:nvPr/>
        </p:nvGrpSpPr>
        <p:grpSpPr bwMode="auto">
          <a:xfrm>
            <a:off x="7092950" y="981075"/>
            <a:ext cx="431800" cy="576263"/>
            <a:chOff x="4468" y="618"/>
            <a:chExt cx="272" cy="363"/>
          </a:xfrm>
        </p:grpSpPr>
        <p:sp>
          <p:nvSpPr>
            <p:cNvPr id="229382" name="Text Box 6"/>
            <p:cNvSpPr txBox="1">
              <a:spLocks noChangeArrowheads="1"/>
            </p:cNvSpPr>
            <p:nvPr/>
          </p:nvSpPr>
          <p:spPr bwMode="auto">
            <a:xfrm>
              <a:off x="4468" y="618"/>
              <a:ext cx="231" cy="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ㄐㄧㄣ</a:t>
              </a:r>
            </a:p>
          </p:txBody>
        </p:sp>
        <p:pic>
          <p:nvPicPr>
            <p:cNvPr id="229383" name="Picture 7" descr="三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4" y="79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0402" name="Rectangle 3"/>
          <p:cNvSpPr txBox="1">
            <a:spLocks noChangeArrowheads="1"/>
          </p:cNvSpPr>
          <p:nvPr/>
        </p:nvSpPr>
        <p:spPr bwMode="auto">
          <a:xfrm>
            <a:off x="179388" y="908050"/>
            <a:ext cx="889317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面對心智已相當成熟的孩子，生日禮物的意</a:t>
            </a:r>
          </a:p>
          <a:p>
            <a:pPr eaLnBrk="1" hangingPunct="1">
              <a:spcBef>
                <a:spcPct val="0"/>
              </a:spcBef>
              <a:buFontTx/>
              <a:buNone/>
            </a:pPr>
            <a:r>
              <a:rPr lang="zh-TW" altLang="en-US" b="0">
                <a:ea typeface="標楷體" pitchFamily="65" charset="-120"/>
              </a:rPr>
              <a:t>義應該由物質的滿足、知識的滿足，提升到心靈</a:t>
            </a:r>
          </a:p>
          <a:p>
            <a:pPr eaLnBrk="1" hangingPunct="1">
              <a:spcBef>
                <a:spcPct val="0"/>
              </a:spcBef>
              <a:buFontTx/>
              <a:buNone/>
            </a:pPr>
            <a:r>
              <a:rPr lang="zh-TW" altLang="en-US" b="0">
                <a:ea typeface="標楷體" pitchFamily="65" charset="-120"/>
              </a:rPr>
              <a:t>的滿足，因此這封重現親子間交心場景、蘊含母</a:t>
            </a:r>
          </a:p>
          <a:p>
            <a:pPr eaLnBrk="1" hangingPunct="1">
              <a:spcBef>
                <a:spcPct val="0"/>
              </a:spcBef>
              <a:buFontTx/>
              <a:buNone/>
            </a:pPr>
            <a:r>
              <a:rPr lang="zh-TW" altLang="en-US" b="0">
                <a:ea typeface="標楷體" pitchFamily="65" charset="-120"/>
              </a:rPr>
              <a:t>親愛與關懷的信，正是送給十六歲的兒子獨一無</a:t>
            </a:r>
          </a:p>
          <a:p>
            <a:pPr eaLnBrk="1" hangingPunct="1">
              <a:spcBef>
                <a:spcPct val="0"/>
              </a:spcBef>
              <a:buFontTx/>
              <a:buNone/>
            </a:pPr>
            <a:r>
              <a:rPr lang="zh-TW" altLang="en-US" b="0">
                <a:ea typeface="標楷體" pitchFamily="65" charset="-120"/>
              </a:rPr>
              <a:t>二的禮物，由此可以看出作者的細膩與用心。</a:t>
            </a:r>
          </a:p>
          <a:p>
            <a:pPr eaLnBrk="1" hangingPunct="1">
              <a:spcBef>
                <a:spcPct val="0"/>
              </a:spcBef>
              <a:buFontTx/>
              <a:buNone/>
            </a:pPr>
            <a:r>
              <a:rPr lang="zh-TW" altLang="en-US" b="0">
                <a:ea typeface="標楷體" pitchFamily="65" charset="-120"/>
              </a:rPr>
              <a:t>　　文中以生活場景與對話內容交錯出現，如：</a:t>
            </a:r>
          </a:p>
          <a:p>
            <a:pPr eaLnBrk="1" hangingPunct="1">
              <a:spcBef>
                <a:spcPct val="0"/>
              </a:spcBef>
              <a:buFontTx/>
              <a:buNone/>
            </a:pPr>
            <a:r>
              <a:rPr lang="zh-TW" altLang="en-US" b="0">
                <a:ea typeface="標楷體" pitchFamily="65" charset="-120"/>
              </a:rPr>
              <a:t>「我穿著睡衣盤腿坐在你床上，你光著膀子坐在</a:t>
            </a:r>
          </a:p>
          <a:p>
            <a:pPr eaLnBrk="1" hangingPunct="1">
              <a:spcBef>
                <a:spcPct val="0"/>
              </a:spcBef>
              <a:buFontTx/>
              <a:buNone/>
            </a:pPr>
            <a:r>
              <a:rPr lang="zh-TW" altLang="en-US" b="0">
                <a:ea typeface="標楷體" pitchFamily="65" charset="-120"/>
              </a:rPr>
              <a:t>椅上，我們母子談了起來。」沖淡了談論話題的</a:t>
            </a:r>
          </a:p>
          <a:p>
            <a:pPr eaLnBrk="1" hangingPunct="1">
              <a:spcBef>
                <a:spcPct val="0"/>
              </a:spcBef>
              <a:buFontTx/>
              <a:buNone/>
            </a:pPr>
            <a:r>
              <a:rPr lang="zh-TW" altLang="en-US" b="0">
                <a:ea typeface="標楷體" pitchFamily="65" charset="-120"/>
              </a:rPr>
              <a:t>嚴肅性，增添真實溫馨的感覺。對信中所提及的</a:t>
            </a:r>
          </a:p>
          <a:p>
            <a:pPr eaLnBrk="1" hangingPunct="1">
              <a:spcBef>
                <a:spcPct val="0"/>
              </a:spcBef>
              <a:buFontTx/>
              <a:buNone/>
            </a:pPr>
            <a:r>
              <a:rPr lang="zh-TW" altLang="en-US" b="0">
                <a:ea typeface="標楷體" pitchFamily="65" charset="-120"/>
              </a:rPr>
              <a:t>幾個課題：一是對於升學的抉擇，理工與人文兼</a:t>
            </a:r>
          </a:p>
        </p:txBody>
      </p:sp>
      <p:sp>
        <p:nvSpPr>
          <p:cNvPr id="230403" name="Rectangle 2"/>
          <p:cNvSpPr>
            <a:spLocks noChangeArrowheads="1"/>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lang="zh-TW" altLang="en-US" sz="4400">
                <a:solidFill>
                  <a:schemeClr val="bg1"/>
                </a:solidFill>
                <a:latin typeface="標楷體" pitchFamily="65" charset="-120"/>
                <a:ea typeface="標楷體" pitchFamily="65" charset="-120"/>
              </a:rPr>
              <a:t>課文賞析</a:t>
            </a:r>
            <a:r>
              <a:rPr lang="en-US" altLang="zh-TW" sz="4400">
                <a:solidFill>
                  <a:schemeClr val="bg1"/>
                </a:solidFill>
                <a:latin typeface="標楷體" pitchFamily="65" charset="-120"/>
                <a:ea typeface="標楷體" pitchFamily="65" charset="-120"/>
              </a:rPr>
              <a:t>-2</a:t>
            </a:r>
          </a:p>
        </p:txBody>
      </p:sp>
      <p:pic>
        <p:nvPicPr>
          <p:cNvPr id="230404"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1426" name="Rectangle 3"/>
          <p:cNvSpPr txBox="1">
            <a:spLocks noChangeArrowheads="1"/>
          </p:cNvSpPr>
          <p:nvPr/>
        </p:nvSpPr>
        <p:spPr bwMode="auto">
          <a:xfrm>
            <a:off x="179388" y="908050"/>
            <a:ext cx="8748712"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修的順序應該如何？拒絕聯考是否可行？考不上</a:t>
            </a:r>
          </a:p>
          <a:p>
            <a:pPr eaLnBrk="1" hangingPunct="1">
              <a:spcBef>
                <a:spcPct val="0"/>
              </a:spcBef>
              <a:buFontTx/>
              <a:buNone/>
            </a:pPr>
            <a:r>
              <a:rPr lang="zh-TW" altLang="en-US" b="0">
                <a:ea typeface="標楷體" pitchFamily="65" charset="-120"/>
              </a:rPr>
              <a:t>理想大學是否會令母親失望？二是愛的本質只是</a:t>
            </a:r>
          </a:p>
          <a:p>
            <a:pPr eaLnBrk="1" hangingPunct="1">
              <a:spcBef>
                <a:spcPct val="0"/>
              </a:spcBef>
              <a:buFontTx/>
              <a:buNone/>
            </a:pPr>
            <a:r>
              <a:rPr lang="zh-TW" altLang="en-US" b="0">
                <a:ea typeface="標楷體" pitchFamily="65" charset="-120"/>
              </a:rPr>
              <a:t>給予，而不是接受嗎？三是有關閱讀的態度，是</a:t>
            </a:r>
          </a:p>
          <a:p>
            <a:pPr eaLnBrk="1" hangingPunct="1">
              <a:spcBef>
                <a:spcPct val="0"/>
              </a:spcBef>
              <a:buFontTx/>
              <a:buNone/>
            </a:pPr>
            <a:r>
              <a:rPr lang="zh-TW" altLang="en-US" b="0">
                <a:ea typeface="標楷體" pitchFamily="65" charset="-120"/>
              </a:rPr>
              <a:t>否一定要強制自己在期限內讀完某書？作者對討</a:t>
            </a:r>
          </a:p>
          <a:p>
            <a:pPr eaLnBrk="1" hangingPunct="1">
              <a:spcBef>
                <a:spcPct val="0"/>
              </a:spcBef>
              <a:buFontTx/>
              <a:buNone/>
            </a:pPr>
            <a:r>
              <a:rPr lang="zh-TW" altLang="en-US" b="0">
                <a:ea typeface="標楷體" pitchFamily="65" charset="-120"/>
              </a:rPr>
              <a:t>論的問題不以權威的角度出發，而是先接納、了</a:t>
            </a:r>
          </a:p>
          <a:p>
            <a:pPr eaLnBrk="1" hangingPunct="1">
              <a:spcBef>
                <a:spcPct val="0"/>
              </a:spcBef>
              <a:buFontTx/>
              <a:buNone/>
            </a:pPr>
            <a:r>
              <a:rPr lang="zh-TW" altLang="en-US" b="0">
                <a:ea typeface="標楷體" pitchFamily="65" charset="-120"/>
              </a:rPr>
              <a:t>解，再提出己見，不但因此更加了解孩子的想</a:t>
            </a:r>
          </a:p>
          <a:p>
            <a:pPr eaLnBrk="1" hangingPunct="1">
              <a:spcBef>
                <a:spcPct val="0"/>
              </a:spcBef>
              <a:buFontTx/>
              <a:buNone/>
            </a:pPr>
            <a:r>
              <a:rPr lang="zh-TW" altLang="en-US" b="0">
                <a:ea typeface="標楷體" pitchFamily="65" charset="-120"/>
              </a:rPr>
              <a:t>法，也讓忙碌的自己有機會和孩子分享這些看</a:t>
            </a:r>
          </a:p>
          <a:p>
            <a:pPr eaLnBrk="1" hangingPunct="1">
              <a:spcBef>
                <a:spcPct val="0"/>
              </a:spcBef>
              <a:buFontTx/>
              <a:buNone/>
            </a:pPr>
            <a:r>
              <a:rPr lang="zh-TW" altLang="en-US" b="0">
                <a:ea typeface="標楷體" pitchFamily="65" charset="-120"/>
              </a:rPr>
              <a:t>法，這正是記錄此夜對話的緣由。</a:t>
            </a:r>
          </a:p>
          <a:p>
            <a:pPr eaLnBrk="1" hangingPunct="1">
              <a:spcBef>
                <a:spcPct val="0"/>
              </a:spcBef>
              <a:buFontTx/>
              <a:buNone/>
            </a:pPr>
            <a:endParaRPr lang="zh-TW" altLang="en-US" b="0">
              <a:ea typeface="標楷體" pitchFamily="65" charset="-120"/>
            </a:endParaRPr>
          </a:p>
        </p:txBody>
      </p:sp>
      <p:sp>
        <p:nvSpPr>
          <p:cNvPr id="231427" name="Rectangle 2"/>
          <p:cNvSpPr>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lang="zh-TW" altLang="en-US" sz="4400">
                <a:solidFill>
                  <a:schemeClr val="bg1"/>
                </a:solidFill>
                <a:latin typeface="標楷體" pitchFamily="65" charset="-120"/>
                <a:ea typeface="標楷體" pitchFamily="65" charset="-120"/>
              </a:rPr>
              <a:t>課文賞析</a:t>
            </a:r>
            <a:r>
              <a:rPr lang="en-US" altLang="zh-TW" sz="4400">
                <a:solidFill>
                  <a:schemeClr val="bg1"/>
                </a:solidFill>
                <a:latin typeface="標楷體" pitchFamily="65" charset="-120"/>
                <a:ea typeface="標楷體" pitchFamily="65" charset="-120"/>
              </a:rPr>
              <a:t>-3</a:t>
            </a:r>
          </a:p>
        </p:txBody>
      </p:sp>
      <p:pic>
        <p:nvPicPr>
          <p:cNvPr id="231428"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2450" name="Rectangle 3"/>
          <p:cNvSpPr txBox="1">
            <a:spLocks noChangeArrowheads="1"/>
          </p:cNvSpPr>
          <p:nvPr/>
        </p:nvSpPr>
        <p:spPr bwMode="auto">
          <a:xfrm>
            <a:off x="179388" y="1268413"/>
            <a:ext cx="8964612"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讓孩子從信中重溫與母親相處時的珍貴記憶</a:t>
            </a:r>
          </a:p>
          <a:p>
            <a:pPr eaLnBrk="1" hangingPunct="1">
              <a:spcBef>
                <a:spcPct val="0"/>
              </a:spcBef>
              <a:buFontTx/>
              <a:buNone/>
            </a:pPr>
            <a:r>
              <a:rPr lang="zh-TW" altLang="en-US" b="0">
                <a:ea typeface="標楷體" pitchFamily="65" charset="-120"/>
              </a:rPr>
              <a:t>，並在回味中感受到自己的幸福與擁有的愛，這</a:t>
            </a:r>
          </a:p>
          <a:p>
            <a:pPr eaLnBrk="1" hangingPunct="1">
              <a:spcBef>
                <a:spcPct val="0"/>
              </a:spcBef>
              <a:buFontTx/>
              <a:buNone/>
            </a:pPr>
            <a:r>
              <a:rPr lang="zh-TW" altLang="en-US" b="0">
                <a:ea typeface="標楷體" pitchFamily="65" charset="-120"/>
              </a:rPr>
              <a:t>就是作者心中別具意義與價值的生日禮物。</a:t>
            </a:r>
          </a:p>
          <a:p>
            <a:pPr eaLnBrk="1" hangingPunct="1">
              <a:buFontTx/>
              <a:buNone/>
            </a:pPr>
            <a:endParaRPr lang="zh-TW" altLang="en-US" b="0">
              <a:ea typeface="標楷體" pitchFamily="65" charset="-120"/>
            </a:endParaRPr>
          </a:p>
          <a:p>
            <a:pPr eaLnBrk="1" hangingPunct="1">
              <a:spcBef>
                <a:spcPct val="0"/>
              </a:spcBef>
              <a:buFontTx/>
              <a:buNone/>
            </a:pPr>
            <a:endParaRPr lang="zh-TW" altLang="en-US" b="0">
              <a:ea typeface="標楷體" pitchFamily="65" charset="-120"/>
            </a:endParaRPr>
          </a:p>
        </p:txBody>
      </p:sp>
      <p:sp>
        <p:nvSpPr>
          <p:cNvPr id="232451" name="Rectangle 2"/>
          <p:cNvSpPr>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lang="zh-TW" altLang="en-US" sz="4400">
                <a:solidFill>
                  <a:schemeClr val="bg1"/>
                </a:solidFill>
                <a:latin typeface="標楷體" pitchFamily="65" charset="-120"/>
                <a:ea typeface="標楷體" pitchFamily="65" charset="-120"/>
              </a:rPr>
              <a:t>課文賞析</a:t>
            </a:r>
            <a:r>
              <a:rPr lang="en-US" altLang="zh-TW" sz="4400">
                <a:solidFill>
                  <a:schemeClr val="bg1"/>
                </a:solidFill>
                <a:latin typeface="標楷體" pitchFamily="65" charset="-120"/>
                <a:ea typeface="標楷體" pitchFamily="65" charset="-120"/>
              </a:rPr>
              <a:t>-4</a:t>
            </a:r>
          </a:p>
        </p:txBody>
      </p:sp>
      <p:pic>
        <p:nvPicPr>
          <p:cNvPr id="232452"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3474" name="Rectangle 4"/>
          <p:cNvSpPr>
            <a:spLocks noGrp="1" noChangeArrowheads="1"/>
          </p:cNvSpPr>
          <p:nvPr>
            <p:ph type="ctrTitle" idx="4294967295"/>
          </p:nvPr>
        </p:nvSpPr>
        <p:spPr>
          <a:xfrm>
            <a:off x="755650" y="1628775"/>
            <a:ext cx="7772400" cy="1470025"/>
          </a:xfrm>
        </p:spPr>
        <p:txBody>
          <a:bodyPr/>
          <a:lstStyle/>
          <a:p>
            <a:pPr eaLnBrk="1" hangingPunct="1"/>
            <a:r>
              <a:rPr kumimoji="0" lang="zh-TW" altLang="en-US" sz="6600" b="1" smtClean="0">
                <a:solidFill>
                  <a:schemeClr val="tx1"/>
                </a:solidFill>
                <a:latin typeface="標楷體" pitchFamily="65" charset="-120"/>
                <a:ea typeface="標楷體" pitchFamily="65" charset="-120"/>
              </a:rPr>
              <a:t>六、問</a:t>
            </a:r>
            <a:r>
              <a:rPr lang="zh-TW" altLang="en-US" sz="6600" b="1" smtClean="0">
                <a:solidFill>
                  <a:schemeClr val="tx1"/>
                </a:solidFill>
                <a:latin typeface="標楷體" pitchFamily="65" charset="-120"/>
                <a:ea typeface="標楷體" pitchFamily="65" charset="-120"/>
              </a:rPr>
              <a:t>題討論</a:t>
            </a:r>
          </a:p>
        </p:txBody>
      </p:sp>
      <p:pic>
        <p:nvPicPr>
          <p:cNvPr id="233475"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3"/>
          <p:cNvSpPr txBox="1">
            <a:spLocks noChangeArrowheads="1"/>
          </p:cNvSpPr>
          <p:nvPr/>
        </p:nvSpPr>
        <p:spPr bwMode="auto">
          <a:xfrm>
            <a:off x="179388" y="1484313"/>
            <a:ext cx="8802687"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a:solidFill>
                <a:srgbClr val="0000FF"/>
              </a:solidFill>
              <a:latin typeface="標楷體" pitchFamily="65" charset="-120"/>
              <a:ea typeface="標楷體" pitchFamily="65" charset="-120"/>
            </a:endParaRPr>
          </a:p>
          <a:p>
            <a:pPr eaLnBrk="1" hangingPunct="1"/>
            <a:endParaRPr lang="en-US" altLang="zh-TW" b="0">
              <a:latin typeface="標楷體" pitchFamily="65" charset="-120"/>
              <a:ea typeface="標楷體" pitchFamily="65" charset="-120"/>
            </a:endParaRPr>
          </a:p>
        </p:txBody>
      </p:sp>
      <p:sp>
        <p:nvSpPr>
          <p:cNvPr id="105475"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a:t>
            </a:r>
          </a:p>
        </p:txBody>
      </p:sp>
      <p:sp>
        <p:nvSpPr>
          <p:cNvPr id="105476" name="Rectangle 7"/>
          <p:cNvSpPr>
            <a:spLocks noChangeArrowheads="1"/>
          </p:cNvSpPr>
          <p:nvPr/>
        </p:nvSpPr>
        <p:spPr bwMode="auto">
          <a:xfrm>
            <a:off x="395288" y="908050"/>
            <a:ext cx="835342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en-US" b="0">
                <a:latin typeface="標楷體" pitchFamily="65" charset="-120"/>
                <a:ea typeface="標楷體" pitchFamily="65" charset="-120"/>
              </a:rPr>
              <a:t>　　林文月，臺灣彰化縣人，民國二十二年生於上海日本租界　。臺灣光復後返臺就學，畢業於國立臺灣大學中國文學研究所，並至日本京都大學人文科學研究所研究。曾任國立臺灣大學中國文學系教授，退休後旅居美國。現為國立臺灣大學中國文學系名譽教授。</a:t>
            </a:r>
          </a:p>
        </p:txBody>
      </p:sp>
      <p:pic>
        <p:nvPicPr>
          <p:cNvPr id="105477"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728788"/>
            <a:ext cx="296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9"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4498" name="內容版面配置區 2"/>
          <p:cNvSpPr txBox="1">
            <a:spLocks/>
          </p:cNvSpPr>
          <p:nvPr/>
        </p:nvSpPr>
        <p:spPr bwMode="auto">
          <a:xfrm>
            <a:off x="468313" y="62230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latin typeface="標楷體" pitchFamily="65" charset="-120"/>
                <a:ea typeface="標楷體" pitchFamily="65" charset="-120"/>
              </a:rPr>
              <a:t>一、</a:t>
            </a:r>
            <a:r>
              <a:rPr lang="zh-TW" altLang="en-US">
                <a:ea typeface="標楷體" pitchFamily="65" charset="-120"/>
              </a:rPr>
              <a:t>作者曾經送給兒子哪些特別的生日禮物，</a:t>
            </a:r>
          </a:p>
          <a:p>
            <a:pPr eaLnBrk="1" hangingPunct="1">
              <a:buFontTx/>
              <a:buNone/>
            </a:pPr>
            <a:r>
              <a:rPr lang="zh-TW" altLang="en-US">
                <a:ea typeface="標楷體" pitchFamily="65" charset="-120"/>
              </a:rPr>
              <a:t>這些禮物的意義為何？</a:t>
            </a:r>
            <a:endParaRPr lang="zh-TW" altLang="en-US">
              <a:latin typeface="標楷體" pitchFamily="65" charset="-120"/>
              <a:ea typeface="標楷體" pitchFamily="65" charset="-120"/>
            </a:endParaRPr>
          </a:p>
        </p:txBody>
      </p:sp>
      <p:graphicFrame>
        <p:nvGraphicFramePr>
          <p:cNvPr id="226368" name="Group 64"/>
          <p:cNvGraphicFramePr>
            <a:graphicFrameLocks noGrp="1"/>
          </p:cNvGraphicFramePr>
          <p:nvPr/>
        </p:nvGraphicFramePr>
        <p:xfrm>
          <a:off x="250825" y="1844675"/>
          <a:ext cx="8712200" cy="4206875"/>
        </p:xfrm>
        <a:graphic>
          <a:graphicData uri="http://schemas.openxmlformats.org/drawingml/2006/table">
            <a:tbl>
              <a:tblPr/>
              <a:tblGrid>
                <a:gridCol w="3095625"/>
                <a:gridCol w="1296988"/>
                <a:gridCol w="4319587"/>
              </a:tblGrid>
              <a:tr h="579164">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生日禮物</a:t>
                      </a:r>
                    </a:p>
                  </a:txBody>
                  <a:tcPr marT="45723" marB="45723"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時期</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意義</a:t>
                      </a:r>
                    </a:p>
                  </a:txBody>
                  <a:tcPr marT="45723" marB="45723"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36535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糖果、玩具、文具、運動器具</a:t>
                      </a:r>
                    </a:p>
                  </a:txBody>
                  <a:tcPr marT="45723" marB="4572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幼年時期</a:t>
                      </a: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這些禮物的意義大多在於物質方面的滿足</a:t>
                      </a:r>
                    </a:p>
                  </a:txBody>
                  <a:tcPr marT="45723" marB="45723"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2358">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smtClean="0">
                          <a:ln>
                            <a:noFill/>
                          </a:ln>
                          <a:solidFill>
                            <a:srgbClr val="FF0000"/>
                          </a:solidFill>
                          <a:effectLst/>
                          <a:latin typeface="標楷體" pitchFamily="65" charset="-120"/>
                          <a:ea typeface="標楷體" pitchFamily="65" charset="-120"/>
                        </a:rPr>
                        <a:t>《</a:t>
                      </a: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讀者文摘</a:t>
                      </a:r>
                      <a:r>
                        <a:rPr kumimoji="1" lang="en-US" altLang="zh-TW" sz="3200" b="0" i="0" u="none" strike="noStrike" cap="none" normalizeH="0" baseline="0" smtClean="0">
                          <a:ln>
                            <a:noFill/>
                          </a:ln>
                          <a:solidFill>
                            <a:srgbClr val="FF0000"/>
                          </a:solidFill>
                          <a:effectLst/>
                          <a:latin typeface="標楷體" pitchFamily="65" charset="-120"/>
                          <a:ea typeface="標楷體" pitchFamily="65" charset="-120"/>
                        </a:rPr>
                        <a:t>》</a:t>
                      </a:r>
                    </a:p>
                  </a:txBody>
                  <a:tcPr marT="45723" marB="45723"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進入國中</a:t>
                      </a:r>
                    </a:p>
                    <a:p>
                      <a:pPr marL="0" marR="0" lvl="0" indent="0" algn="ctr"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smtClean="0">
                        <a:ln>
                          <a:noFill/>
                        </a:ln>
                        <a:solidFill>
                          <a:srgbClr val="FF0000"/>
                        </a:solidFill>
                        <a:effectLst/>
                        <a:latin typeface="標楷體" pitchFamily="65" charset="-12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豐富孩子課本以外的知識，也引發許多生活的情趣，其意義在於提升知識、豐富生活情趣</a:t>
                      </a:r>
                      <a:endParaRPr kumimoji="1" lang="zh-TW" altLang="en-US" sz="3200" b="1" i="0" u="none" strike="noStrike" cap="none" normalizeH="0" baseline="0" smtClean="0">
                        <a:ln>
                          <a:noFill/>
                        </a:ln>
                        <a:solidFill>
                          <a:srgbClr val="FF0000"/>
                        </a:solidFill>
                        <a:effectLst/>
                        <a:latin typeface="標楷體" pitchFamily="65" charset="-120"/>
                        <a:ea typeface="標楷體" pitchFamily="65" charset="-120"/>
                      </a:endParaRPr>
                    </a:p>
                  </a:txBody>
                  <a:tcPr marT="45723" marB="45723"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4517" name="Picture 30"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6368"/>
                                        </p:tgtEl>
                                        <p:attrNameLst>
                                          <p:attrName>style.visibility</p:attrName>
                                        </p:attrNameLst>
                                      </p:cBhvr>
                                      <p:to>
                                        <p:strVal val="visible"/>
                                      </p:to>
                                    </p:set>
                                    <p:animEffect transition="in" filter="box(in)">
                                      <p:cBhvr>
                                        <p:cTn id="7" dur="500"/>
                                        <p:tgtEl>
                                          <p:spTgt spid="226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35541" name="Group 21"/>
          <p:cNvGraphicFramePr>
            <a:graphicFrameLocks noGrp="1"/>
          </p:cNvGraphicFramePr>
          <p:nvPr/>
        </p:nvGraphicFramePr>
        <p:xfrm>
          <a:off x="250825" y="1069975"/>
          <a:ext cx="8713788" cy="4591051"/>
        </p:xfrm>
        <a:graphic>
          <a:graphicData uri="http://schemas.openxmlformats.org/drawingml/2006/table">
            <a:tbl>
              <a:tblPr/>
              <a:tblGrid>
                <a:gridCol w="2122488"/>
                <a:gridCol w="1530350"/>
                <a:gridCol w="5060950"/>
              </a:tblGrid>
              <a:tr h="619125">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生日禮物</a:t>
                      </a: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時期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1" i="0" u="none" strike="noStrike" cap="none" normalizeH="0" baseline="0" smtClean="0">
                          <a:ln>
                            <a:noFill/>
                          </a:ln>
                          <a:solidFill>
                            <a:schemeClr val="bg1"/>
                          </a:solidFill>
                          <a:effectLst/>
                          <a:latin typeface="標楷體" pitchFamily="65" charset="-120"/>
                          <a:ea typeface="標楷體" pitchFamily="65" charset="-120"/>
                        </a:rPr>
                        <a:t>意義</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198596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3200" b="0" i="0" u="none" strike="noStrike" cap="none" normalizeH="0" baseline="0" smtClean="0">
                          <a:ln>
                            <a:noFill/>
                          </a:ln>
                          <a:solidFill>
                            <a:srgbClr val="FF0000"/>
                          </a:solidFill>
                          <a:effectLst/>
                          <a:latin typeface="標楷體" pitchFamily="65" charset="-120"/>
                          <a:ea typeface="標楷體" pitchFamily="65" charset="-120"/>
                        </a:rPr>
                        <a:t>《</a:t>
                      </a: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國家地理雜誌</a:t>
                      </a:r>
                      <a:r>
                        <a:rPr kumimoji="1" lang="en-US" altLang="zh-TW" sz="3200" b="0" i="0" u="none" strike="noStrike" cap="none" normalizeH="0" baseline="0" smtClean="0">
                          <a:ln>
                            <a:noFill/>
                          </a:ln>
                          <a:solidFill>
                            <a:srgbClr val="FF0000"/>
                          </a:solidFill>
                          <a:effectLst/>
                          <a:latin typeface="標楷體" pitchFamily="65" charset="-120"/>
                          <a:ea typeface="標楷體" pitchFamily="65" charset="-120"/>
                        </a:rPr>
                        <a:t>》</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進入</a:t>
                      </a:r>
                    </a:p>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高中</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滿足孩子對於廣大世界強烈的好奇心，其意義亦在於提升知識、豐富生活情趣</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5963">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一封信</a:t>
                      </a: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十六歲</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charset="-120"/>
                        </a:defRPr>
                      </a:lvl1pPr>
                      <a:lvl2pPr marL="742950" indent="-285750" eaLnBrk="0" hangingPunct="0">
                        <a:spcBef>
                          <a:spcPct val="20000"/>
                        </a:spcBef>
                        <a:defRPr kumimoji="1" sz="2400">
                          <a:solidFill>
                            <a:schemeClr val="tx1"/>
                          </a:solidFill>
                          <a:latin typeface="Arial" charset="0"/>
                          <a:ea typeface="新細明體" charset="-120"/>
                        </a:defRPr>
                      </a:lvl2pPr>
                      <a:lvl3pPr marL="1143000" indent="-228600" eaLnBrk="0" hangingPunct="0">
                        <a:spcBef>
                          <a:spcPct val="20000"/>
                        </a:spcBef>
                        <a:defRPr kumimoji="1" sz="2000">
                          <a:solidFill>
                            <a:schemeClr val="tx1"/>
                          </a:solidFill>
                          <a:latin typeface="Arial" charset="0"/>
                          <a:ea typeface="新細明體" charset="-120"/>
                        </a:defRPr>
                      </a:lvl3pPr>
                      <a:lvl4pPr marL="1600200" indent="-228600" eaLnBrk="0" hangingPunct="0">
                        <a:spcBef>
                          <a:spcPct val="20000"/>
                        </a:spcBef>
                        <a:defRPr kumimoji="1">
                          <a:solidFill>
                            <a:schemeClr val="tx1"/>
                          </a:solidFill>
                          <a:latin typeface="Arial" charset="0"/>
                          <a:ea typeface="新細明體" charset="-120"/>
                        </a:defRPr>
                      </a:lvl4pPr>
                      <a:lvl5pPr marL="2057400" indent="-228600" eaLnBrk="0" hangingPunct="0">
                        <a:spcBef>
                          <a:spcPct val="20000"/>
                        </a:spcBef>
                        <a:defRPr kumimoji="1">
                          <a:solidFill>
                            <a:schemeClr val="tx1"/>
                          </a:solidFill>
                          <a:latin typeface="Arial" charset="0"/>
                          <a:ea typeface="新細明體" charset="-120"/>
                        </a:defRPr>
                      </a:lvl5pPr>
                      <a:lvl6pPr marL="2514600" indent="-228600" eaLnBrk="0" fontAlgn="base" hangingPunct="0">
                        <a:spcBef>
                          <a:spcPct val="20000"/>
                        </a:spcBef>
                        <a:spcAft>
                          <a:spcPct val="0"/>
                        </a:spcAft>
                        <a:defRPr kumimoji="1">
                          <a:solidFill>
                            <a:schemeClr val="tx1"/>
                          </a:solidFill>
                          <a:latin typeface="Arial" charset="0"/>
                          <a:ea typeface="新細明體" charset="-120"/>
                        </a:defRPr>
                      </a:lvl6pPr>
                      <a:lvl7pPr marL="2971800" indent="-228600" eaLnBrk="0" fontAlgn="base" hangingPunct="0">
                        <a:spcBef>
                          <a:spcPct val="20000"/>
                        </a:spcBef>
                        <a:spcAft>
                          <a:spcPct val="0"/>
                        </a:spcAft>
                        <a:defRPr kumimoji="1">
                          <a:solidFill>
                            <a:schemeClr val="tx1"/>
                          </a:solidFill>
                          <a:latin typeface="Arial" charset="0"/>
                          <a:ea typeface="新細明體" charset="-120"/>
                        </a:defRPr>
                      </a:lvl7pPr>
                      <a:lvl8pPr marL="3429000" indent="-228600" eaLnBrk="0" fontAlgn="base" hangingPunct="0">
                        <a:spcBef>
                          <a:spcPct val="20000"/>
                        </a:spcBef>
                        <a:spcAft>
                          <a:spcPct val="0"/>
                        </a:spcAft>
                        <a:defRPr kumimoji="1">
                          <a:solidFill>
                            <a:schemeClr val="tx1"/>
                          </a:solidFill>
                          <a:latin typeface="Arial" charset="0"/>
                          <a:ea typeface="新細明體" charset="-120"/>
                        </a:defRPr>
                      </a:lvl8pPr>
                      <a:lvl9pPr marL="3886200" indent="-228600" eaLnBrk="0" fontAlgn="base" hangingPunct="0">
                        <a:spcBef>
                          <a:spcPct val="20000"/>
                        </a:spcBef>
                        <a:spcAft>
                          <a:spcPct val="0"/>
                        </a:spcAft>
                        <a:defRPr kumimoji="1">
                          <a:solidFill>
                            <a:schemeClr val="tx1"/>
                          </a:solidFill>
                          <a:latin typeface="Arial" charset="0"/>
                          <a:ea typeface="新細明體"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3200" b="0" i="0" u="none" strike="noStrike" cap="none" normalizeH="0" baseline="0" smtClean="0">
                          <a:ln>
                            <a:noFill/>
                          </a:ln>
                          <a:solidFill>
                            <a:srgbClr val="FF0000"/>
                          </a:solidFill>
                          <a:effectLst/>
                          <a:latin typeface="標楷體" pitchFamily="65" charset="-120"/>
                          <a:ea typeface="標楷體" pitchFamily="65" charset="-120"/>
                        </a:rPr>
                        <a:t>表達母親的愛與關懷，並溝通許多觀念及想法，其意義在於心靈方面的滿足</a:t>
                      </a:r>
                    </a:p>
                  </a:txBody>
                  <a:tcP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5540" name="Picture 22"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6546" name="內容版面配置區 2"/>
          <p:cNvSpPr txBox="1">
            <a:spLocks/>
          </p:cNvSpPr>
          <p:nvPr/>
        </p:nvSpPr>
        <p:spPr bwMode="auto">
          <a:xfrm>
            <a:off x="528638" y="765175"/>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en-US">
                <a:ea typeface="標楷體" pitchFamily="65" charset="-120"/>
              </a:rPr>
              <a:t>二、你認同「愛是給予，不是接受」的說法</a:t>
            </a:r>
          </a:p>
          <a:p>
            <a:pPr eaLnBrk="1" hangingPunct="1">
              <a:buFontTx/>
              <a:buNone/>
            </a:pPr>
            <a:r>
              <a:rPr lang="zh-TW" altLang="en-US">
                <a:ea typeface="標楷體" pitchFamily="65" charset="-120"/>
              </a:rPr>
              <a:t>嗎？你對「愛」的看法又是如何呢？</a:t>
            </a:r>
            <a:endParaRPr lang="zh-TW" altLang="en-US">
              <a:latin typeface="標楷體" pitchFamily="65" charset="-120"/>
              <a:ea typeface="標楷體" pitchFamily="65" charset="-120"/>
            </a:endParaRPr>
          </a:p>
        </p:txBody>
      </p:sp>
      <p:sp>
        <p:nvSpPr>
          <p:cNvPr id="228358" name="Rectangle 6"/>
          <p:cNvSpPr>
            <a:spLocks noChangeArrowheads="1"/>
          </p:cNvSpPr>
          <p:nvPr/>
        </p:nvSpPr>
        <p:spPr bwMode="auto">
          <a:xfrm>
            <a:off x="539750" y="2060575"/>
            <a:ext cx="8135938" cy="399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808038" indent="-808038" eaLnBrk="0" hangingPunct="0">
              <a:spcBef>
                <a:spcPct val="20000"/>
              </a:spcBef>
              <a:buChar char="•"/>
              <a:defRPr kumimoji="1" sz="3200">
                <a:solidFill>
                  <a:schemeClr val="tx1"/>
                </a:solidFill>
                <a:latin typeface="Arial" charset="0"/>
                <a:ea typeface="新細明體" charset="-120"/>
              </a:defRPr>
            </a:lvl1pPr>
            <a:lvl2pPr marL="1273175" indent="-285750" eaLnBrk="0" hangingPunct="0">
              <a:spcBef>
                <a:spcPct val="20000"/>
              </a:spcBef>
              <a:buChar char="–"/>
              <a:defRPr kumimoji="1" sz="2800">
                <a:solidFill>
                  <a:schemeClr val="tx1"/>
                </a:solidFill>
                <a:latin typeface="Arial" charset="0"/>
                <a:ea typeface="新細明體" charset="-120"/>
              </a:defRPr>
            </a:lvl2pPr>
            <a:lvl3pPr marL="1681163" indent="-228600" eaLnBrk="0" hangingPunct="0">
              <a:spcBef>
                <a:spcPct val="20000"/>
              </a:spcBef>
              <a:buChar char="•"/>
              <a:defRPr kumimoji="1" sz="2400">
                <a:solidFill>
                  <a:schemeClr val="tx1"/>
                </a:solidFill>
                <a:latin typeface="Arial" charset="0"/>
                <a:ea typeface="新細明體" charset="-120"/>
              </a:defRPr>
            </a:lvl3pPr>
            <a:lvl4pPr marL="2089150" indent="-228600" eaLnBrk="0" hangingPunct="0">
              <a:spcBef>
                <a:spcPct val="20000"/>
              </a:spcBef>
              <a:buChar char="–"/>
              <a:defRPr kumimoji="1" sz="2000">
                <a:solidFill>
                  <a:schemeClr val="tx1"/>
                </a:solidFill>
                <a:latin typeface="Arial" charset="0"/>
                <a:ea typeface="新細明體" charset="-120"/>
              </a:defRPr>
            </a:lvl4pPr>
            <a:lvl5pPr marL="2497138" indent="-228600" eaLnBrk="0" hangingPunct="0">
              <a:spcBef>
                <a:spcPct val="20000"/>
              </a:spcBef>
              <a:buChar char="»"/>
              <a:defRPr kumimoji="1" sz="2000">
                <a:solidFill>
                  <a:schemeClr val="tx1"/>
                </a:solidFill>
                <a:latin typeface="Arial" charset="0"/>
                <a:ea typeface="新細明體" charset="-120"/>
              </a:defRPr>
            </a:lvl5pPr>
            <a:lvl6pPr marL="2954338"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3411538"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868738"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4325938"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solidFill>
                  <a:srgbClr val="FF0000"/>
                </a:solidFill>
                <a:ea typeface="標楷體" pitchFamily="65" charset="-120"/>
              </a:rPr>
              <a:t>例：不認同。愛應該是雙向的交流，而非單向的給予。自古以來父母總是做牛做馬為子女無私的奉獻，其實父母也應該欣然接受孩子的回報，因為父母欣喜接受的神情及感受，同樣能帶給孩子一分付出時的滿足與喜悅。兩性之間以及朋友之間也應是如此，只有雙向的交流，才能使愛長久。</a:t>
            </a:r>
          </a:p>
        </p:txBody>
      </p:sp>
      <p:pic>
        <p:nvPicPr>
          <p:cNvPr id="236548"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box(in)">
                                      <p:cBhvr>
                                        <p:cTn id="7"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Lst>
  </p:timing>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7570"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七、應用練習</a:t>
            </a:r>
          </a:p>
        </p:txBody>
      </p:sp>
      <p:pic>
        <p:nvPicPr>
          <p:cNvPr id="237571"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8594" name="內容版面配置區 2"/>
          <p:cNvSpPr txBox="1">
            <a:spLocks/>
          </p:cNvSpPr>
          <p:nvPr/>
        </p:nvSpPr>
        <p:spPr bwMode="auto">
          <a:xfrm>
            <a:off x="684213" y="836613"/>
            <a:ext cx="80645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b="0">
                <a:latin typeface="標楷體" pitchFamily="65" charset="-120"/>
                <a:ea typeface="標楷體" pitchFamily="65" charset="-120"/>
              </a:rPr>
              <a:t> （</a:t>
            </a:r>
            <a:r>
              <a:rPr lang="en-US" altLang="zh-TW" b="0">
                <a:latin typeface="標楷體" pitchFamily="65" charset="-120"/>
                <a:ea typeface="標楷體" pitchFamily="65" charset="-120"/>
              </a:rPr>
              <a:t>   </a:t>
            </a:r>
            <a:r>
              <a:rPr lang="zh-TW" altLang="zh-TW" b="0">
                <a:latin typeface="標楷體" pitchFamily="65" charset="-120"/>
                <a:ea typeface="標楷體" pitchFamily="65" charset="-120"/>
              </a:rPr>
              <a:t>）</a:t>
            </a:r>
            <a:r>
              <a:rPr lang="en-US" altLang="zh-TW" b="0">
                <a:latin typeface="標楷體" pitchFamily="65" charset="-120"/>
                <a:ea typeface="標楷體" pitchFamily="65" charset="-120"/>
              </a:rPr>
              <a:t>1.</a:t>
            </a:r>
            <a:r>
              <a:rPr lang="zh-TW" altLang="en-US" b="0">
                <a:latin typeface="標楷體" pitchFamily="65" charset="-120"/>
                <a:ea typeface="標楷體" pitchFamily="65" charset="-120"/>
              </a:rPr>
              <a:t>下列各組「　」內的讀音，何者兩兩相同？　</a:t>
            </a:r>
            <a:endParaRPr lang="en-US" altLang="zh-TW" b="0">
              <a:latin typeface="標楷體" pitchFamily="65" charset="-120"/>
              <a:ea typeface="標楷體" pitchFamily="65" charset="-120"/>
            </a:endParaRPr>
          </a:p>
          <a:p>
            <a:pPr eaLnBrk="1" hangingPunct="1">
              <a:lnSpc>
                <a:spcPct val="120000"/>
              </a:lnSpc>
              <a:buFontTx/>
              <a:buNone/>
            </a:pPr>
            <a:r>
              <a:rPr lang="en-US" altLang="zh-TW" b="0">
                <a:latin typeface="標楷體" pitchFamily="65" charset="-120"/>
                <a:ea typeface="標楷體" pitchFamily="65" charset="-120"/>
              </a:rPr>
              <a:t>  (A)</a:t>
            </a:r>
            <a:r>
              <a:rPr lang="zh-TW" altLang="en-US" b="0">
                <a:latin typeface="標楷體" pitchFamily="65" charset="-120"/>
                <a:ea typeface="標楷體" pitchFamily="65" charset="-120"/>
              </a:rPr>
              <a:t>毫不「怯」場／「祛」除疑慮　</a:t>
            </a:r>
            <a:endParaRPr lang="en-US" altLang="zh-TW" b="0">
              <a:latin typeface="標楷體" pitchFamily="65" charset="-120"/>
              <a:ea typeface="標楷體" pitchFamily="65" charset="-120"/>
            </a:endParaRPr>
          </a:p>
          <a:p>
            <a:pPr eaLnBrk="1" hangingPunct="1">
              <a:lnSpc>
                <a:spcPct val="120000"/>
              </a:lnSpc>
              <a:buFontTx/>
              <a:buNone/>
            </a:pPr>
            <a:r>
              <a:rPr lang="en-US" altLang="zh-TW" b="0">
                <a:latin typeface="標楷體" pitchFamily="65" charset="-120"/>
                <a:ea typeface="標楷體" pitchFamily="65" charset="-120"/>
              </a:rPr>
              <a:t>  (B)</a:t>
            </a:r>
            <a:r>
              <a:rPr lang="zh-TW" altLang="en-US" b="0">
                <a:latin typeface="標楷體" pitchFamily="65" charset="-120"/>
                <a:ea typeface="標楷體" pitchFamily="65" charset="-120"/>
              </a:rPr>
              <a:t>小氣吝「嗇」／勤於農「穡」　</a:t>
            </a:r>
            <a:endParaRPr lang="en-US" altLang="zh-TW" b="0">
              <a:latin typeface="標楷體" pitchFamily="65" charset="-120"/>
              <a:ea typeface="標楷體" pitchFamily="65" charset="-120"/>
            </a:endParaRPr>
          </a:p>
          <a:p>
            <a:pPr eaLnBrk="1" hangingPunct="1">
              <a:lnSpc>
                <a:spcPct val="120000"/>
              </a:lnSpc>
              <a:buFontTx/>
              <a:buNone/>
            </a:pPr>
            <a:r>
              <a:rPr lang="en-US" altLang="zh-TW" b="0">
                <a:latin typeface="標楷體" pitchFamily="65" charset="-120"/>
                <a:ea typeface="標楷體" pitchFamily="65" charset="-120"/>
              </a:rPr>
              <a:t>  (C)</a:t>
            </a:r>
            <a:r>
              <a:rPr lang="zh-TW" altLang="en-US" b="0">
                <a:latin typeface="標楷體" pitchFamily="65" charset="-120"/>
                <a:ea typeface="標楷體" pitchFamily="65" charset="-120"/>
              </a:rPr>
              <a:t>魚「躍」龍門／光「耀」門楣　</a:t>
            </a:r>
            <a:endParaRPr lang="en-US" altLang="zh-TW" b="0">
              <a:latin typeface="標楷體" pitchFamily="65" charset="-120"/>
              <a:ea typeface="標楷體" pitchFamily="65" charset="-120"/>
            </a:endParaRPr>
          </a:p>
          <a:p>
            <a:pPr eaLnBrk="1" hangingPunct="1">
              <a:lnSpc>
                <a:spcPct val="120000"/>
              </a:lnSpc>
              <a:buFontTx/>
              <a:buNone/>
            </a:pPr>
            <a:r>
              <a:rPr lang="en-US" altLang="zh-TW" b="0">
                <a:latin typeface="標楷體" pitchFamily="65" charset="-120"/>
                <a:ea typeface="標楷體" pitchFamily="65" charset="-120"/>
              </a:rPr>
              <a:t>  (D)</a:t>
            </a:r>
            <a:r>
              <a:rPr lang="zh-TW" altLang="en-US" b="0">
                <a:latin typeface="標楷體" pitchFamily="65" charset="-120"/>
                <a:ea typeface="標楷體" pitchFamily="65" charset="-120"/>
              </a:rPr>
              <a:t>話「匣」子 ／大「閘」蟹</a:t>
            </a:r>
            <a:endParaRPr lang="zh-TW" altLang="en-US" b="0"/>
          </a:p>
        </p:txBody>
      </p:sp>
      <p:sp>
        <p:nvSpPr>
          <p:cNvPr id="9" name="Rectangle 3"/>
          <p:cNvSpPr>
            <a:spLocks noChangeArrowheads="1"/>
          </p:cNvSpPr>
          <p:nvPr/>
        </p:nvSpPr>
        <p:spPr bwMode="auto">
          <a:xfrm>
            <a:off x="1272109" y="908050"/>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rPr>
              <a:t>(B)</a:t>
            </a:r>
            <a:endParaRPr lang="zh-TW" altLang="en-US" dirty="0">
              <a:solidFill>
                <a:srgbClr val="FF0000"/>
              </a:solidFill>
              <a:latin typeface="標楷體" pitchFamily="65" charset="-120"/>
            </a:endParaRPr>
          </a:p>
        </p:txBody>
      </p:sp>
      <p:sp>
        <p:nvSpPr>
          <p:cNvPr id="238596" name="Rectangle 2"/>
          <p:cNvSpPr>
            <a:spLocks noChangeArrowheads="1"/>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a:spcBef>
                <a:spcPct val="0"/>
              </a:spcBef>
              <a:buFontTx/>
              <a:buNone/>
            </a:pPr>
            <a:r>
              <a:rPr lang="zh-TW" altLang="en-US" sz="4400">
                <a:solidFill>
                  <a:schemeClr val="bg1"/>
                </a:solidFill>
                <a:ea typeface="標楷體" pitchFamily="65" charset="-120"/>
              </a:rPr>
              <a:t>一、單一選擇題</a:t>
            </a:r>
          </a:p>
        </p:txBody>
      </p:sp>
      <p:pic>
        <p:nvPicPr>
          <p:cNvPr id="238597"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9618" name="內容版面配置區 2"/>
          <p:cNvSpPr txBox="1">
            <a:spLocks/>
          </p:cNvSpPr>
          <p:nvPr/>
        </p:nvSpPr>
        <p:spPr bwMode="auto">
          <a:xfrm>
            <a:off x="684213" y="836613"/>
            <a:ext cx="82296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a:latin typeface="標楷體" pitchFamily="65" charset="-120"/>
                <a:ea typeface="標楷體" pitchFamily="65" charset="-120"/>
              </a:rPr>
              <a:t>  解析</a:t>
            </a:r>
            <a:r>
              <a:rPr lang="zh-TW" altLang="zh-TW" b="0">
                <a:latin typeface="標楷體" pitchFamily="65" charset="-120"/>
                <a:ea typeface="標楷體" pitchFamily="65" charset="-120"/>
              </a:rPr>
              <a:t>：</a:t>
            </a:r>
            <a:endParaRPr lang="zh-TW" altLang="en-US" b="0">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  (A)</a:t>
            </a:r>
            <a:r>
              <a:rPr lang="zh-CN" altLang="en-US" b="0">
                <a:solidFill>
                  <a:srgbClr val="FF0000"/>
                </a:solidFill>
                <a:latin typeface="標楷體" pitchFamily="65" charset="-120"/>
                <a:ea typeface="標楷體" pitchFamily="65" charset="-120"/>
              </a:rPr>
              <a:t>ㄑㄩㄝˋ／ㄑㄩ</a:t>
            </a:r>
            <a:r>
              <a:rPr lang="zh-TW" altLang="en-US" b="0">
                <a:solidFill>
                  <a:srgbClr val="FF0000"/>
                </a:solidFill>
                <a:latin typeface="標楷體" pitchFamily="65" charset="-120"/>
                <a:ea typeface="標楷體" pitchFamily="65" charset="-120"/>
              </a:rPr>
              <a:t>。</a:t>
            </a:r>
            <a:r>
              <a:rPr lang="zh-CN" altLang="en-US" b="0">
                <a:solidFill>
                  <a:srgbClr val="FF0000"/>
                </a:solidFill>
                <a:latin typeface="標楷體" pitchFamily="65" charset="-120"/>
                <a:ea typeface="標楷體" pitchFamily="65" charset="-120"/>
              </a:rPr>
              <a:t>　</a:t>
            </a:r>
            <a:endParaRPr lang="en-US" altLang="zh-CN"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  </a:t>
            </a:r>
            <a:r>
              <a:rPr lang="en-US" altLang="zh-CN" b="0">
                <a:solidFill>
                  <a:srgbClr val="FF0000"/>
                </a:solidFill>
                <a:latin typeface="標楷體" pitchFamily="65" charset="-120"/>
                <a:ea typeface="標楷體" pitchFamily="65" charset="-120"/>
              </a:rPr>
              <a:t>(</a:t>
            </a:r>
            <a:r>
              <a:rPr lang="en-US" altLang="zh-TW" b="0">
                <a:solidFill>
                  <a:srgbClr val="FF0000"/>
                </a:solidFill>
                <a:latin typeface="標楷體" pitchFamily="65" charset="-120"/>
                <a:ea typeface="標楷體" pitchFamily="65" charset="-120"/>
              </a:rPr>
              <a:t>B)</a:t>
            </a:r>
            <a:r>
              <a:rPr lang="zh-CN" altLang="en-US" b="0">
                <a:solidFill>
                  <a:srgbClr val="FF0000"/>
                </a:solidFill>
                <a:latin typeface="標楷體" pitchFamily="65" charset="-120"/>
                <a:ea typeface="標楷體" pitchFamily="65" charset="-120"/>
              </a:rPr>
              <a:t>ㄙㄜˋ</a:t>
            </a:r>
            <a:r>
              <a:rPr lang="zh-TW" altLang="en-US" b="0">
                <a:solidFill>
                  <a:srgbClr val="FF0000"/>
                </a:solidFill>
                <a:latin typeface="標楷體" pitchFamily="65" charset="-120"/>
                <a:ea typeface="標楷體" pitchFamily="65" charset="-120"/>
              </a:rPr>
              <a:t>。</a:t>
            </a:r>
            <a:r>
              <a:rPr lang="zh-CN" altLang="en-US" b="0">
                <a:solidFill>
                  <a:srgbClr val="FF0000"/>
                </a:solidFill>
                <a:latin typeface="標楷體" pitchFamily="65" charset="-120"/>
                <a:ea typeface="標楷體" pitchFamily="65" charset="-120"/>
              </a:rPr>
              <a:t>　</a:t>
            </a:r>
            <a:endParaRPr lang="en-US" altLang="zh-CN"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  </a:t>
            </a:r>
            <a:r>
              <a:rPr lang="en-US" altLang="zh-CN" b="0">
                <a:solidFill>
                  <a:srgbClr val="FF0000"/>
                </a:solidFill>
                <a:latin typeface="標楷體" pitchFamily="65" charset="-120"/>
                <a:ea typeface="標楷體" pitchFamily="65" charset="-120"/>
              </a:rPr>
              <a:t>(</a:t>
            </a:r>
            <a:r>
              <a:rPr lang="en-US" altLang="zh-TW" b="0">
                <a:solidFill>
                  <a:srgbClr val="FF0000"/>
                </a:solidFill>
                <a:latin typeface="標楷體" pitchFamily="65" charset="-120"/>
                <a:ea typeface="標楷體" pitchFamily="65" charset="-120"/>
              </a:rPr>
              <a:t>C)</a:t>
            </a:r>
            <a:r>
              <a:rPr lang="zh-CN" altLang="en-US" b="0">
                <a:solidFill>
                  <a:srgbClr val="FF0000"/>
                </a:solidFill>
                <a:latin typeface="標楷體" pitchFamily="65" charset="-120"/>
                <a:ea typeface="標楷體" pitchFamily="65" charset="-120"/>
              </a:rPr>
              <a:t>ㄩㄝˋ／ㄧㄠˋ</a:t>
            </a:r>
            <a:r>
              <a:rPr lang="zh-TW" altLang="en-US" b="0">
                <a:solidFill>
                  <a:srgbClr val="FF0000"/>
                </a:solidFill>
                <a:latin typeface="標楷體" pitchFamily="65" charset="-120"/>
                <a:ea typeface="標楷體" pitchFamily="65" charset="-120"/>
              </a:rPr>
              <a:t>。</a:t>
            </a:r>
            <a:r>
              <a:rPr lang="zh-CN" altLang="en-US" b="0">
                <a:solidFill>
                  <a:srgbClr val="FF0000"/>
                </a:solidFill>
                <a:latin typeface="標楷體" pitchFamily="65" charset="-120"/>
                <a:ea typeface="標楷體" pitchFamily="65" charset="-120"/>
              </a:rPr>
              <a:t>　</a:t>
            </a:r>
            <a:endParaRPr lang="en-US" altLang="zh-CN"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  </a:t>
            </a:r>
            <a:r>
              <a:rPr lang="en-US" altLang="zh-CN" b="0">
                <a:solidFill>
                  <a:srgbClr val="FF0000"/>
                </a:solidFill>
                <a:latin typeface="標楷體" pitchFamily="65" charset="-120"/>
                <a:ea typeface="標楷體" pitchFamily="65" charset="-120"/>
              </a:rPr>
              <a:t>(</a:t>
            </a:r>
            <a:r>
              <a:rPr lang="en-US" altLang="zh-TW" b="0">
                <a:solidFill>
                  <a:srgbClr val="FF0000"/>
                </a:solidFill>
                <a:latin typeface="標楷體" pitchFamily="65" charset="-120"/>
                <a:ea typeface="標楷體" pitchFamily="65" charset="-120"/>
              </a:rPr>
              <a:t>D)</a:t>
            </a:r>
            <a:r>
              <a:rPr lang="zh-CN" altLang="en-US" b="0">
                <a:solidFill>
                  <a:srgbClr val="FF0000"/>
                </a:solidFill>
                <a:latin typeface="標楷體" pitchFamily="65" charset="-120"/>
                <a:ea typeface="標楷體" pitchFamily="65" charset="-120"/>
              </a:rPr>
              <a:t>ㄒㄧㄚˊ／ㄓㄚˊ</a:t>
            </a:r>
            <a:r>
              <a:rPr lang="zh-TW" altLang="en-US" b="0">
                <a:solidFill>
                  <a:srgbClr val="FF0000"/>
                </a:solidFill>
                <a:latin typeface="標楷體" pitchFamily="65" charset="-120"/>
                <a:ea typeface="標楷體" pitchFamily="65" charset="-120"/>
              </a:rPr>
              <a:t>。</a:t>
            </a:r>
            <a:endParaRPr lang="en-US" altLang="zh-TW" b="0">
              <a:solidFill>
                <a:srgbClr val="FF0000"/>
              </a:solidFill>
              <a:latin typeface="標楷體" pitchFamily="65" charset="-120"/>
              <a:ea typeface="標楷體" pitchFamily="65" charset="-120"/>
            </a:endParaRPr>
          </a:p>
        </p:txBody>
      </p:sp>
      <p:pic>
        <p:nvPicPr>
          <p:cNvPr id="239619"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0642" name="Rectangle 4"/>
          <p:cNvSpPr>
            <a:spLocks noChangeArrowheads="1"/>
          </p:cNvSpPr>
          <p:nvPr/>
        </p:nvSpPr>
        <p:spPr bwMode="auto">
          <a:xfrm>
            <a:off x="395288" y="822325"/>
            <a:ext cx="8208962" cy="534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   </a:t>
            </a: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2.</a:t>
            </a:r>
            <a:r>
              <a:rPr lang="zh-TW" altLang="en-US" b="0">
                <a:latin typeface="標楷體" pitchFamily="65" charset="-120"/>
                <a:ea typeface="標楷體" pitchFamily="65" charset="-120"/>
              </a:rPr>
              <a:t>下列選項，何者字形完全正確？　</a:t>
            </a:r>
          </a:p>
          <a:p>
            <a:pPr eaLnBrk="1" hangingPunct="1">
              <a:lnSpc>
                <a:spcPct val="120000"/>
              </a:lnSpc>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虛擬的網路世界不但充滿誘因，甚致會令人產生狂忘或荒唐的想法</a:t>
            </a:r>
          </a:p>
          <a:p>
            <a:pPr eaLnBrk="1" hangingPunct="1">
              <a:lnSpc>
                <a:spcPct val="120000"/>
              </a:lnSpc>
              <a:spcBef>
                <a:spcPct val="0"/>
              </a:spcBef>
              <a:buFontTx/>
              <a:buNone/>
            </a:pP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現代社會太過忙祿，以致於人們彼此疏離得無法好好坐下來談話</a:t>
            </a:r>
          </a:p>
          <a:p>
            <a:pPr eaLnBrk="1" hangingPunct="1">
              <a:lnSpc>
                <a:spcPct val="120000"/>
              </a:lnSpc>
              <a:spcBef>
                <a:spcPct val="0"/>
              </a:spcBef>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面對升學與就業的抉擇，他徬徨不已，難下決定</a:t>
            </a:r>
          </a:p>
          <a:p>
            <a:pPr eaLnBrk="1" hangingPunct="1">
              <a:lnSpc>
                <a:spcPct val="120000"/>
              </a:lnSpc>
              <a:spcBef>
                <a:spcPct val="0"/>
              </a:spcBef>
              <a:buFontTx/>
              <a:buNone/>
            </a:pP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他今日變得如此消極，恐怕是先前生意失敗所至</a:t>
            </a:r>
          </a:p>
        </p:txBody>
      </p:sp>
      <p:sp>
        <p:nvSpPr>
          <p:cNvPr id="9" name="Rectangle 3"/>
          <p:cNvSpPr>
            <a:spLocks noChangeArrowheads="1"/>
          </p:cNvSpPr>
          <p:nvPr/>
        </p:nvSpPr>
        <p:spPr bwMode="auto">
          <a:xfrm>
            <a:off x="784201" y="858937"/>
            <a:ext cx="615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rPr>
              <a:t>(C)</a:t>
            </a:r>
            <a:endParaRPr lang="zh-TW" altLang="en-US" dirty="0">
              <a:solidFill>
                <a:srgbClr val="FF0000"/>
              </a:solidFill>
              <a:latin typeface="標楷體" pitchFamily="65" charset="-120"/>
            </a:endParaRPr>
          </a:p>
        </p:txBody>
      </p:sp>
      <p:pic>
        <p:nvPicPr>
          <p:cNvPr id="240644"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1666" name="內容版面配置區 2"/>
          <p:cNvSpPr txBox="1">
            <a:spLocks/>
          </p:cNvSpPr>
          <p:nvPr/>
        </p:nvSpPr>
        <p:spPr bwMode="auto">
          <a:xfrm>
            <a:off x="673100" y="836613"/>
            <a:ext cx="790733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a:solidFill>
                  <a:srgbClr val="000000"/>
                </a:solidFill>
                <a:latin typeface="標楷體" pitchFamily="65" charset="-120"/>
                <a:ea typeface="標楷體" pitchFamily="65" charset="-120"/>
              </a:rPr>
              <a:t>解析</a:t>
            </a:r>
            <a:r>
              <a:rPr lang="zh-TW" altLang="zh-TW" b="0">
                <a:solidFill>
                  <a:srgbClr val="000000"/>
                </a:solidFill>
                <a:latin typeface="標楷體" pitchFamily="65" charset="-120"/>
                <a:ea typeface="標楷體" pitchFamily="65" charset="-120"/>
              </a:rPr>
              <a:t>：</a:t>
            </a:r>
            <a:r>
              <a:rPr lang="zh-TW" altLang="en-US" b="0">
                <a:solidFill>
                  <a:srgbClr val="000000"/>
                </a:solidFill>
                <a:latin typeface="標楷體" pitchFamily="65" charset="-120"/>
                <a:ea typeface="標楷體" pitchFamily="65" charset="-120"/>
              </a:rPr>
              <a:t>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(A)</a:t>
            </a:r>
            <a:r>
              <a:rPr lang="zh-TW" altLang="en-US" b="0">
                <a:solidFill>
                  <a:srgbClr val="FF0000"/>
                </a:solidFill>
                <a:latin typeface="標楷體" pitchFamily="65" charset="-120"/>
                <a:ea typeface="標楷體" pitchFamily="65" charset="-120"/>
              </a:rPr>
              <a:t>致→至；忘→妄。　</a:t>
            </a:r>
            <a:endParaRPr lang="en-US" altLang="zh-TW"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祿→碌；</a:t>
            </a:r>
            <a:r>
              <a:rPr lang="zh-TW" altLang="en-US" b="0">
                <a:solidFill>
                  <a:srgbClr val="FF0000"/>
                </a:solidFill>
                <a:ea typeface="標楷體" pitchFamily="65" charset="-120"/>
              </a:rPr>
              <a:t>致→至</a:t>
            </a:r>
            <a:r>
              <a:rPr lang="zh-TW" altLang="en-US" b="0">
                <a:solidFill>
                  <a:srgbClr val="FF0000"/>
                </a:solidFill>
                <a:latin typeface="標楷體" pitchFamily="65" charset="-120"/>
                <a:ea typeface="標楷體" pitchFamily="65" charset="-120"/>
              </a:rPr>
              <a:t>。</a:t>
            </a:r>
            <a:endParaRPr lang="en-US" altLang="zh-TW"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至→致，即「導致」。</a:t>
            </a:r>
          </a:p>
        </p:txBody>
      </p:sp>
      <p:pic>
        <p:nvPicPr>
          <p:cNvPr id="241667"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2690" name="Rectangle 4"/>
          <p:cNvSpPr>
            <a:spLocks noChangeArrowheads="1"/>
          </p:cNvSpPr>
          <p:nvPr/>
        </p:nvSpPr>
        <p:spPr bwMode="auto">
          <a:xfrm>
            <a:off x="395288" y="765175"/>
            <a:ext cx="8280400" cy="545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10000"/>
              </a:lnSpc>
              <a:spcBef>
                <a:spcPct val="0"/>
              </a:spcBef>
              <a:buFontTx/>
              <a:buNone/>
            </a:pP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   </a:t>
            </a: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3.</a:t>
            </a:r>
            <a:r>
              <a:rPr lang="zh-TW" altLang="en-US" b="0">
                <a:solidFill>
                  <a:srgbClr val="000000"/>
                </a:solidFill>
                <a:latin typeface="標楷體" pitchFamily="65" charset="-120"/>
                <a:ea typeface="標楷體" pitchFamily="65" charset="-120"/>
              </a:rPr>
              <a:t>下列選項「　」內的詞語何者代換之後，意義</a:t>
            </a:r>
            <a:r>
              <a:rPr lang="zh-TW" altLang="en-US">
                <a:solidFill>
                  <a:srgbClr val="000000"/>
                </a:solidFill>
                <a:latin typeface="標楷體" pitchFamily="65" charset="-120"/>
                <a:ea typeface="標楷體" pitchFamily="65" charset="-120"/>
              </a:rPr>
              <a:t>不變</a:t>
            </a:r>
            <a:r>
              <a:rPr lang="zh-TW" altLang="en-US" b="0">
                <a:solidFill>
                  <a:srgbClr val="000000"/>
                </a:solidFill>
                <a:latin typeface="標楷體" pitchFamily="65" charset="-120"/>
                <a:ea typeface="標楷體" pitchFamily="65" charset="-120"/>
              </a:rPr>
              <a:t>？　</a:t>
            </a:r>
            <a:r>
              <a:rPr lang="en-US" altLang="zh-TW" b="0">
                <a:solidFill>
                  <a:srgbClr val="000000"/>
                </a:solidFill>
                <a:latin typeface="標楷體" pitchFamily="65" charset="-120"/>
                <a:ea typeface="標楷體" pitchFamily="65" charset="-120"/>
              </a:rPr>
              <a:t> </a:t>
            </a:r>
            <a:endParaRPr lang="zh-TW" altLang="en-US" b="0">
              <a:latin typeface="標楷體" pitchFamily="65" charset="-120"/>
              <a:ea typeface="標楷體" pitchFamily="65" charset="-120"/>
            </a:endParaRPr>
          </a:p>
          <a:p>
            <a:pPr eaLnBrk="1" hangingPunct="1">
              <a:lnSpc>
                <a:spcPct val="110000"/>
              </a:lnSpc>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革命先烈莫不抱持著不自由、「毋寧」死的精神／寧可</a:t>
            </a:r>
          </a:p>
          <a:p>
            <a:pPr eaLnBrk="1" hangingPunct="1">
              <a:lnSpc>
                <a:spcPct val="110000"/>
              </a:lnSpc>
              <a:spcBef>
                <a:spcPct val="0"/>
              </a:spcBef>
              <a:buFontTx/>
              <a:buNone/>
            </a:pP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能「坦然」接受別人的建議，並非一件容易的事／毅然　</a:t>
            </a:r>
          </a:p>
          <a:p>
            <a:pPr eaLnBrk="1" hangingPunct="1">
              <a:lnSpc>
                <a:spcPct val="110000"/>
              </a:lnSpc>
              <a:spcBef>
                <a:spcPct val="0"/>
              </a:spcBef>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「許是」得不到同儕的認可，他才會如此鬱鬱寡歡／應該　</a:t>
            </a:r>
          </a:p>
          <a:p>
            <a:pPr eaLnBrk="1" hangingPunct="1">
              <a:lnSpc>
                <a:spcPct val="110000"/>
              </a:lnSpc>
              <a:spcBef>
                <a:spcPct val="0"/>
              </a:spcBef>
              <a:buFontTx/>
              <a:buNone/>
            </a:pP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在這場選戰中他費盡心機，但「終究」還是一場空／追究</a:t>
            </a:r>
          </a:p>
        </p:txBody>
      </p:sp>
      <p:sp>
        <p:nvSpPr>
          <p:cNvPr id="9" name="Rectangle 3"/>
          <p:cNvSpPr>
            <a:spLocks noChangeArrowheads="1"/>
          </p:cNvSpPr>
          <p:nvPr/>
        </p:nvSpPr>
        <p:spPr bwMode="auto">
          <a:xfrm>
            <a:off x="790575" y="764704"/>
            <a:ext cx="730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rPr>
              <a:t>(A)</a:t>
            </a:r>
            <a:endParaRPr lang="zh-TW" altLang="en-US">
              <a:solidFill>
                <a:srgbClr val="FF0000"/>
              </a:solidFill>
              <a:latin typeface="標楷體" pitchFamily="65" charset="-120"/>
            </a:endParaRPr>
          </a:p>
        </p:txBody>
      </p:sp>
      <p:pic>
        <p:nvPicPr>
          <p:cNvPr id="242692"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3714" name="內容版面配置區 2"/>
          <p:cNvSpPr txBox="1">
            <a:spLocks/>
          </p:cNvSpPr>
          <p:nvPr/>
        </p:nvSpPr>
        <p:spPr bwMode="auto">
          <a:xfrm>
            <a:off x="673100" y="836613"/>
            <a:ext cx="7907338"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a:solidFill>
                  <a:srgbClr val="000000"/>
                </a:solidFill>
                <a:latin typeface="標楷體" pitchFamily="65" charset="-120"/>
                <a:ea typeface="標楷體" pitchFamily="65" charset="-120"/>
              </a:rPr>
              <a:t>解析</a:t>
            </a:r>
            <a:r>
              <a:rPr lang="zh-TW" altLang="zh-TW" b="0">
                <a:solidFill>
                  <a:srgbClr val="000000"/>
                </a:solidFill>
                <a:latin typeface="標楷體" pitchFamily="65" charset="-120"/>
                <a:ea typeface="標楷體" pitchFamily="65" charset="-120"/>
              </a:rPr>
              <a:t>：</a:t>
            </a:r>
            <a:r>
              <a:rPr lang="zh-TW" altLang="en-US" b="0">
                <a:solidFill>
                  <a:srgbClr val="000000"/>
                </a:solidFill>
                <a:latin typeface="標楷體" pitchFamily="65" charset="-120"/>
                <a:ea typeface="標楷體" pitchFamily="65" charset="-120"/>
              </a:rPr>
              <a:t>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心安無愧的樣子／堅定的樣子。　</a:t>
            </a:r>
            <a:endParaRPr lang="en-US" altLang="zh-TW"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可能。同儕：同輩／理所當然，分內所</a:t>
            </a:r>
          </a:p>
          <a:p>
            <a:pPr eaLnBrk="1" hangingPunct="1">
              <a:lnSpc>
                <a:spcPct val="120000"/>
              </a:lnSpc>
              <a:buFontTx/>
              <a:buNone/>
            </a:pPr>
            <a:r>
              <a:rPr lang="zh-TW" altLang="en-US" b="0">
                <a:solidFill>
                  <a:srgbClr val="FF0000"/>
                </a:solidFill>
                <a:latin typeface="標楷體" pitchFamily="65" charset="-120"/>
                <a:ea typeface="標楷體" pitchFamily="65" charset="-120"/>
              </a:rPr>
              <a:t>當為。　</a:t>
            </a:r>
            <a:endParaRPr lang="en-US" altLang="zh-TW" b="0">
              <a:solidFill>
                <a:srgbClr val="FF0000"/>
              </a:solidFill>
              <a:latin typeface="標楷體" pitchFamily="65" charset="-120"/>
              <a:ea typeface="標楷體" pitchFamily="65" charset="-120"/>
            </a:endParaRPr>
          </a:p>
          <a:p>
            <a:pPr eaLnBrk="1" hangingPunct="1">
              <a:lnSpc>
                <a:spcPct val="120000"/>
              </a:lnSpc>
              <a:buFontTx/>
              <a:buNone/>
            </a:pP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到底、畢竟／追溯探究。</a:t>
            </a:r>
            <a:endParaRPr lang="zh-TW" altLang="en-US" b="0">
              <a:solidFill>
                <a:srgbClr val="FF0000"/>
              </a:solidFill>
            </a:endParaRPr>
          </a:p>
        </p:txBody>
      </p:sp>
      <p:pic>
        <p:nvPicPr>
          <p:cNvPr id="243715"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3"/>
          <p:cNvSpPr txBox="1">
            <a:spLocks noChangeArrowheads="1"/>
          </p:cNvSpPr>
          <p:nvPr/>
        </p:nvSpPr>
        <p:spPr bwMode="auto">
          <a:xfrm>
            <a:off x="395288" y="790575"/>
            <a:ext cx="8640762"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en-US" b="0">
                <a:ea typeface="標楷體" pitchFamily="65" charset="-120"/>
              </a:rPr>
              <a:t>　　林文月集學者、翻譯家、散文家於一身。</a:t>
            </a:r>
          </a:p>
          <a:p>
            <a:pPr eaLnBrk="1" hangingPunct="1">
              <a:lnSpc>
                <a:spcPct val="120000"/>
              </a:lnSpc>
              <a:spcBef>
                <a:spcPct val="0"/>
              </a:spcBef>
              <a:buFontTx/>
              <a:buNone/>
            </a:pPr>
            <a:r>
              <a:rPr lang="zh-TW" altLang="en-US" b="0">
                <a:ea typeface="標楷體" pitchFamily="65" charset="-120"/>
              </a:rPr>
              <a:t>學術研究專攻六朝　文學，翻譯多部日本古典</a:t>
            </a:r>
          </a:p>
          <a:p>
            <a:pPr eaLnBrk="1" hangingPunct="1">
              <a:lnSpc>
                <a:spcPct val="120000"/>
              </a:lnSpc>
              <a:spcBef>
                <a:spcPct val="0"/>
              </a:spcBef>
              <a:buFontTx/>
              <a:buNone/>
            </a:pPr>
            <a:r>
              <a:rPr lang="zh-TW" altLang="en-US" b="0">
                <a:ea typeface="標楷體" pitchFamily="65" charset="-120"/>
              </a:rPr>
              <a:t>文學名著。散文風格溫婉細膩，筆觸樸實而內</a:t>
            </a:r>
          </a:p>
          <a:p>
            <a:pPr eaLnBrk="1" hangingPunct="1">
              <a:lnSpc>
                <a:spcPct val="120000"/>
              </a:lnSpc>
              <a:spcBef>
                <a:spcPct val="0"/>
              </a:spcBef>
              <a:buFontTx/>
              <a:buNone/>
            </a:pPr>
            <a:r>
              <a:rPr lang="zh-TW" altLang="en-US" b="0">
                <a:ea typeface="標楷體" pitchFamily="65" charset="-120"/>
              </a:rPr>
              <a:t>斂，娓　娓　敘寫對人事物的情思感悟，呈現</a:t>
            </a:r>
          </a:p>
          <a:p>
            <a:pPr eaLnBrk="1" hangingPunct="1">
              <a:lnSpc>
                <a:spcPct val="120000"/>
              </a:lnSpc>
              <a:spcBef>
                <a:spcPct val="0"/>
              </a:spcBef>
              <a:buFontTx/>
              <a:buNone/>
            </a:pPr>
            <a:r>
              <a:rPr lang="zh-TW" altLang="en-US" b="0">
                <a:ea typeface="標楷體" pitchFamily="65" charset="-120"/>
              </a:rPr>
              <a:t>生命的哲思與溫厚的情懷。寫作態度則力求自</a:t>
            </a:r>
          </a:p>
          <a:p>
            <a:pPr eaLnBrk="1" hangingPunct="1">
              <a:lnSpc>
                <a:spcPct val="120000"/>
              </a:lnSpc>
              <a:spcBef>
                <a:spcPct val="0"/>
              </a:spcBef>
              <a:buFontTx/>
              <a:buNone/>
            </a:pPr>
            <a:r>
              <a:rPr lang="zh-TW" altLang="en-US" b="0">
                <a:ea typeface="標楷體" pitchFamily="65" charset="-120"/>
              </a:rPr>
              <a:t>我突破，在題材及形式上屢有創新。曾獲中國</a:t>
            </a:r>
          </a:p>
          <a:p>
            <a:pPr eaLnBrk="1" hangingPunct="1">
              <a:lnSpc>
                <a:spcPct val="120000"/>
              </a:lnSpc>
              <a:spcBef>
                <a:spcPct val="0"/>
              </a:spcBef>
              <a:buFontTx/>
              <a:buNone/>
            </a:pPr>
            <a:r>
              <a:rPr lang="zh-TW" altLang="en-US" b="0">
                <a:ea typeface="標楷體" pitchFamily="65" charset="-120"/>
              </a:rPr>
              <a:t>時報文學獎散文推薦獎、國家文藝獎散文獎、</a:t>
            </a:r>
          </a:p>
          <a:p>
            <a:pPr eaLnBrk="1" hangingPunct="1">
              <a:lnSpc>
                <a:spcPct val="120000"/>
              </a:lnSpc>
              <a:spcBef>
                <a:spcPct val="0"/>
              </a:spcBef>
              <a:buFontTx/>
              <a:buNone/>
            </a:pPr>
            <a:r>
              <a:rPr lang="zh-TW" altLang="en-US" b="0">
                <a:ea typeface="標楷體" pitchFamily="65" charset="-120"/>
              </a:rPr>
              <a:t>國家文藝獎翻譯成就獎、日本研究功勞獎等。</a:t>
            </a:r>
            <a:endParaRPr lang="en-US" altLang="zh-TW" b="0">
              <a:latin typeface="標楷體" pitchFamily="65" charset="-120"/>
              <a:ea typeface="標楷體" pitchFamily="65" charset="-120"/>
            </a:endParaRPr>
          </a:p>
        </p:txBody>
      </p:sp>
      <p:sp>
        <p:nvSpPr>
          <p:cNvPr id="106499"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-2</a:t>
            </a:r>
          </a:p>
        </p:txBody>
      </p:sp>
      <p:pic>
        <p:nvPicPr>
          <p:cNvPr id="106500"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655763"/>
            <a:ext cx="296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16"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10">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808288"/>
            <a:ext cx="29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503" name="Group 20"/>
          <p:cNvGrpSpPr>
            <a:grpSpLocks/>
          </p:cNvGrpSpPr>
          <p:nvPr/>
        </p:nvGrpSpPr>
        <p:grpSpPr bwMode="auto">
          <a:xfrm>
            <a:off x="1619250" y="2778125"/>
            <a:ext cx="439738" cy="434975"/>
            <a:chOff x="1061" y="1750"/>
            <a:chExt cx="277" cy="274"/>
          </a:xfrm>
        </p:grpSpPr>
        <p:sp>
          <p:nvSpPr>
            <p:cNvPr id="106504" name="Text Box 18"/>
            <p:cNvSpPr txBox="1">
              <a:spLocks noChangeArrowheads="1"/>
            </p:cNvSpPr>
            <p:nvPr/>
          </p:nvSpPr>
          <p:spPr bwMode="auto">
            <a:xfrm>
              <a:off x="1061" y="1750"/>
              <a:ext cx="231"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ㄨㄟ</a:t>
              </a:r>
            </a:p>
          </p:txBody>
        </p:sp>
        <p:pic>
          <p:nvPicPr>
            <p:cNvPr id="106505" name="Picture 19" descr="三聲-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2" y="184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4738" name="內容版面配置區 2"/>
          <p:cNvSpPr txBox="1">
            <a:spLocks/>
          </p:cNvSpPr>
          <p:nvPr/>
        </p:nvSpPr>
        <p:spPr bwMode="auto">
          <a:xfrm>
            <a:off x="611188" y="836613"/>
            <a:ext cx="81010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b="0">
                <a:solidFill>
                  <a:srgbClr val="000000"/>
                </a:solidFill>
                <a:latin typeface="標楷體" pitchFamily="65" charset="-120"/>
                <a:ea typeface="標楷體" pitchFamily="65" charset="-120"/>
              </a:rPr>
              <a:t> （</a:t>
            </a:r>
            <a:r>
              <a:rPr lang="en-US" altLang="zh-TW" b="0">
                <a:solidFill>
                  <a:srgbClr val="000000"/>
                </a:solidFill>
                <a:latin typeface="標楷體" pitchFamily="65" charset="-120"/>
                <a:ea typeface="標楷體" pitchFamily="65" charset="-120"/>
              </a:rPr>
              <a:t>   </a:t>
            </a: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4.</a:t>
            </a:r>
            <a:r>
              <a:rPr lang="zh-TW" altLang="en-US" b="0">
                <a:solidFill>
                  <a:srgbClr val="000000"/>
                </a:solidFill>
                <a:latin typeface="標楷體" pitchFamily="65" charset="-120"/>
                <a:ea typeface="標楷體" pitchFamily="65" charset="-120"/>
              </a:rPr>
              <a:t>下列各組成語，何者意義</a:t>
            </a:r>
            <a:r>
              <a:rPr lang="zh-TW" altLang="en-US">
                <a:solidFill>
                  <a:srgbClr val="000000"/>
                </a:solidFill>
                <a:latin typeface="標楷體" pitchFamily="65" charset="-120"/>
                <a:ea typeface="標楷體" pitchFamily="65" charset="-120"/>
              </a:rPr>
              <a:t>相反</a:t>
            </a:r>
            <a:r>
              <a:rPr lang="zh-TW" altLang="en-US" b="0">
                <a:solidFill>
                  <a:srgbClr val="000000"/>
                </a:solidFill>
                <a:latin typeface="標楷體" pitchFamily="65" charset="-120"/>
                <a:ea typeface="標楷體" pitchFamily="65" charset="-120"/>
              </a:rPr>
              <a:t>？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(A)</a:t>
            </a:r>
            <a:r>
              <a:rPr lang="zh-TW" altLang="en-US" b="0">
                <a:solidFill>
                  <a:srgbClr val="000000"/>
                </a:solidFill>
                <a:latin typeface="標楷體" pitchFamily="65" charset="-120"/>
                <a:ea typeface="標楷體" pitchFamily="65" charset="-120"/>
              </a:rPr>
              <a:t>人云亦云／拾人牙慧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(B)</a:t>
            </a:r>
            <a:r>
              <a:rPr lang="zh-TW" altLang="en-US" b="0">
                <a:solidFill>
                  <a:srgbClr val="000000"/>
                </a:solidFill>
                <a:latin typeface="標楷體" pitchFamily="65" charset="-120"/>
                <a:ea typeface="標楷體" pitchFamily="65" charset="-120"/>
              </a:rPr>
              <a:t>小心翼翼／臨深履薄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(C)</a:t>
            </a:r>
            <a:r>
              <a:rPr lang="zh-TW" altLang="en-US" b="0">
                <a:solidFill>
                  <a:srgbClr val="000000"/>
                </a:solidFill>
                <a:latin typeface="標楷體" pitchFamily="65" charset="-120"/>
                <a:ea typeface="標楷體" pitchFamily="65" charset="-120"/>
              </a:rPr>
              <a:t>少年老成／年輕氣盛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(D)</a:t>
            </a:r>
            <a:r>
              <a:rPr lang="zh-TW" altLang="en-US" b="0">
                <a:solidFill>
                  <a:srgbClr val="000000"/>
                </a:solidFill>
                <a:latin typeface="標楷體" pitchFamily="65" charset="-120"/>
                <a:ea typeface="標楷體" pitchFamily="65" charset="-120"/>
              </a:rPr>
              <a:t>一本正經／道貌岸然</a:t>
            </a:r>
            <a:endParaRPr lang="zh-TW" altLang="en-US" b="0">
              <a:solidFill>
                <a:srgbClr val="000000"/>
              </a:solidFill>
            </a:endParaRPr>
          </a:p>
        </p:txBody>
      </p:sp>
      <p:sp>
        <p:nvSpPr>
          <p:cNvPr id="9" name="Rectangle 3"/>
          <p:cNvSpPr>
            <a:spLocks noChangeArrowheads="1"/>
          </p:cNvSpPr>
          <p:nvPr/>
        </p:nvSpPr>
        <p:spPr bwMode="auto">
          <a:xfrm>
            <a:off x="1210147" y="855663"/>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rPr>
              <a:t>(C)</a:t>
            </a:r>
            <a:endParaRPr lang="zh-TW" altLang="en-US" dirty="0">
              <a:solidFill>
                <a:srgbClr val="FF0000"/>
              </a:solidFill>
              <a:latin typeface="標楷體" pitchFamily="65" charset="-120"/>
            </a:endParaRPr>
          </a:p>
        </p:txBody>
      </p:sp>
      <p:pic>
        <p:nvPicPr>
          <p:cNvPr id="244740"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62" name="Rectangle 3"/>
          <p:cNvSpPr>
            <a:spLocks noChangeArrowheads="1"/>
          </p:cNvSpPr>
          <p:nvPr/>
        </p:nvSpPr>
        <p:spPr bwMode="auto">
          <a:xfrm>
            <a:off x="250825" y="765175"/>
            <a:ext cx="8642350" cy="534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latin typeface="標楷體" pitchFamily="65" charset="-120"/>
                <a:ea typeface="標楷體" pitchFamily="65" charset="-120"/>
              </a:rPr>
              <a:t>解析</a:t>
            </a:r>
            <a:r>
              <a:rPr lang="zh-TW" altLang="zh-TW" b="0">
                <a:latin typeface="標楷體" pitchFamily="65" charset="-120"/>
                <a:ea typeface="標楷體" pitchFamily="65" charset="-120"/>
              </a:rPr>
              <a:t>：</a:t>
            </a:r>
            <a:endParaRPr lang="zh-TW" altLang="en-US" b="0">
              <a:latin typeface="標楷體" pitchFamily="65" charset="-120"/>
              <a:ea typeface="標楷體" pitchFamily="65" charset="-120"/>
            </a:endParaRP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(A)</a:t>
            </a:r>
            <a:r>
              <a:rPr lang="zh-TW" altLang="en-US" b="0">
                <a:solidFill>
                  <a:srgbClr val="FF0000"/>
                </a:solidFill>
                <a:latin typeface="標楷體" pitchFamily="65" charset="-120"/>
                <a:ea typeface="標楷體" pitchFamily="65" charset="-120"/>
              </a:rPr>
              <a:t>拾人牙慧：比喻蹈襲他人的言論或主張。牙慧，指言談間流露出的智慧。</a:t>
            </a: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臨深履薄：如臨深淵，如履薄冰。形容小心謹慎，戰戰兢兢的樣子。</a:t>
            </a: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年輕氣盛：指年輕人精力旺盛，易於衝動。</a:t>
            </a:r>
          </a:p>
          <a:p>
            <a:pPr algn="just"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道貌岸然：學道的人，容貌莊嚴肅穆。亦指外表莊重嚴肅的樣子。後用以形容人外表故作正經，而心中其實不是如此。</a:t>
            </a:r>
          </a:p>
        </p:txBody>
      </p:sp>
      <p:pic>
        <p:nvPicPr>
          <p:cNvPr id="245763"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6786" name="內容版面配置區 2"/>
          <p:cNvSpPr txBox="1">
            <a:spLocks/>
          </p:cNvSpPr>
          <p:nvPr/>
        </p:nvSpPr>
        <p:spPr bwMode="auto">
          <a:xfrm>
            <a:off x="250825" y="836613"/>
            <a:ext cx="8964613"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b="0">
                <a:solidFill>
                  <a:srgbClr val="000000"/>
                </a:solidFill>
                <a:latin typeface="標楷體" pitchFamily="65" charset="-120"/>
                <a:ea typeface="標楷體" pitchFamily="65" charset="-120"/>
              </a:rPr>
              <a:t> （</a:t>
            </a:r>
            <a:r>
              <a:rPr lang="en-US" altLang="zh-TW" b="0">
                <a:solidFill>
                  <a:srgbClr val="000000"/>
                </a:solidFill>
                <a:latin typeface="標楷體" pitchFamily="65" charset="-120"/>
                <a:ea typeface="標楷體" pitchFamily="65" charset="-120"/>
              </a:rPr>
              <a:t>   </a:t>
            </a: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5.</a:t>
            </a:r>
            <a:r>
              <a:rPr lang="zh-TW" altLang="en-US" b="0">
                <a:solidFill>
                  <a:srgbClr val="000000"/>
                </a:solidFill>
                <a:latin typeface="標楷體" pitchFamily="65" charset="-120"/>
                <a:ea typeface="標楷體" pitchFamily="65" charset="-120"/>
              </a:rPr>
              <a:t>請根據文意與相對應的年齡，判斷下列選項的敘述何者正確？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(A)</a:t>
            </a:r>
            <a:r>
              <a:rPr lang="zh-TW" altLang="en-US" b="0">
                <a:solidFill>
                  <a:srgbClr val="000000"/>
                </a:solidFill>
                <a:latin typeface="標楷體" pitchFamily="65" charset="-120"/>
                <a:ea typeface="標楷體" pitchFamily="65" charset="-120"/>
              </a:rPr>
              <a:t>耳順之年，正是成家立業的最好時機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(B)</a:t>
            </a:r>
            <a:r>
              <a:rPr lang="zh-TW" altLang="en-US" b="0">
                <a:solidFill>
                  <a:srgbClr val="000000"/>
                </a:solidFill>
                <a:latin typeface="標楷體" pitchFamily="65" charset="-120"/>
                <a:ea typeface="標楷體" pitchFamily="65" charset="-120"/>
              </a:rPr>
              <a:t>荳蔻年華的她，可說是徐娘半老，風韻猶存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(C)</a:t>
            </a:r>
            <a:r>
              <a:rPr lang="zh-TW" altLang="en-US" b="0">
                <a:solidFill>
                  <a:srgbClr val="000000"/>
                </a:solidFill>
                <a:latin typeface="標楷體" pitchFamily="65" charset="-120"/>
                <a:ea typeface="標楷體" pitchFamily="65" charset="-120"/>
              </a:rPr>
              <a:t>周晬之時血氣方剛，戒之在鬥　</a:t>
            </a:r>
            <a:endParaRPr lang="en-US" altLang="zh-TW" b="0">
              <a:solidFill>
                <a:srgbClr val="000000"/>
              </a:solidFill>
              <a:latin typeface="標楷體" pitchFamily="65" charset="-120"/>
              <a:ea typeface="標楷體" pitchFamily="65" charset="-120"/>
            </a:endParaRPr>
          </a:p>
          <a:p>
            <a:pPr eaLnBrk="1" hangingPunct="1">
              <a:lnSpc>
                <a:spcPct val="120000"/>
              </a:lnSpc>
              <a:buFontTx/>
              <a:buNone/>
            </a:pPr>
            <a:r>
              <a:rPr lang="en-US" altLang="zh-TW" b="0">
                <a:solidFill>
                  <a:srgbClr val="000000"/>
                </a:solidFill>
                <a:latin typeface="標楷體" pitchFamily="65" charset="-120"/>
                <a:ea typeface="標楷體" pitchFamily="65" charset="-120"/>
              </a:rPr>
              <a:t>  (D)</a:t>
            </a:r>
            <a:r>
              <a:rPr lang="zh-TW" altLang="en-US" b="0">
                <a:solidFill>
                  <a:srgbClr val="000000"/>
                </a:solidFill>
                <a:latin typeface="標楷體" pitchFamily="65" charset="-120"/>
                <a:ea typeface="標楷體" pitchFamily="65" charset="-120"/>
              </a:rPr>
              <a:t>曾祖父已屆期　頤　之壽，堪稱人瑞</a:t>
            </a:r>
            <a:endParaRPr lang="zh-TW" altLang="en-US" b="0">
              <a:solidFill>
                <a:srgbClr val="000000"/>
              </a:solidFill>
            </a:endParaRPr>
          </a:p>
        </p:txBody>
      </p:sp>
      <p:sp>
        <p:nvSpPr>
          <p:cNvPr id="9" name="Rectangle 3"/>
          <p:cNvSpPr>
            <a:spLocks noChangeArrowheads="1"/>
          </p:cNvSpPr>
          <p:nvPr/>
        </p:nvSpPr>
        <p:spPr bwMode="auto">
          <a:xfrm>
            <a:off x="827584" y="875184"/>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rPr>
              <a:t>(D)</a:t>
            </a:r>
            <a:endParaRPr lang="zh-TW" altLang="en-US">
              <a:solidFill>
                <a:srgbClr val="FF0000"/>
              </a:solidFill>
              <a:latin typeface="標楷體" pitchFamily="65" charset="-120"/>
            </a:endParaRPr>
          </a:p>
        </p:txBody>
      </p:sp>
      <p:grpSp>
        <p:nvGrpSpPr>
          <p:cNvPr id="246788" name="Group 9"/>
          <p:cNvGrpSpPr>
            <a:grpSpLocks/>
          </p:cNvGrpSpPr>
          <p:nvPr/>
        </p:nvGrpSpPr>
        <p:grpSpPr bwMode="auto">
          <a:xfrm>
            <a:off x="3348038" y="4294188"/>
            <a:ext cx="431800" cy="647700"/>
            <a:chOff x="2381" y="2704"/>
            <a:chExt cx="272" cy="408"/>
          </a:xfrm>
        </p:grpSpPr>
        <p:sp>
          <p:nvSpPr>
            <p:cNvPr id="246793" name="Text Box 6"/>
            <p:cNvSpPr txBox="1">
              <a:spLocks noChangeArrowheads="1"/>
            </p:cNvSpPr>
            <p:nvPr/>
          </p:nvSpPr>
          <p:spPr bwMode="auto">
            <a:xfrm>
              <a:off x="2381" y="2704"/>
              <a:ext cx="23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ㄑㄧ</a:t>
              </a:r>
            </a:p>
          </p:txBody>
        </p:sp>
        <p:pic>
          <p:nvPicPr>
            <p:cNvPr id="246794" name="Picture 8"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 y="279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789" name="Group 13"/>
          <p:cNvGrpSpPr>
            <a:grpSpLocks/>
          </p:cNvGrpSpPr>
          <p:nvPr/>
        </p:nvGrpSpPr>
        <p:grpSpPr bwMode="auto">
          <a:xfrm>
            <a:off x="4211638" y="4294188"/>
            <a:ext cx="431800" cy="719137"/>
            <a:chOff x="2472" y="2523"/>
            <a:chExt cx="272" cy="453"/>
          </a:xfrm>
        </p:grpSpPr>
        <p:sp>
          <p:nvSpPr>
            <p:cNvPr id="246791" name="Text Box 6"/>
            <p:cNvSpPr txBox="1">
              <a:spLocks noChangeArrowheads="1"/>
            </p:cNvSpPr>
            <p:nvPr/>
          </p:nvSpPr>
          <p:spPr bwMode="auto">
            <a:xfrm>
              <a:off x="2472" y="2568"/>
              <a:ext cx="231"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一</a:t>
              </a:r>
            </a:p>
          </p:txBody>
        </p:sp>
        <p:pic>
          <p:nvPicPr>
            <p:cNvPr id="246792" name="Picture 8" descr="黑-二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 y="252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6790" name="Picture 14" descr="下一頁"/>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47810"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1" name="Rectangle 4"/>
          <p:cNvSpPr>
            <a:spLocks noChangeArrowheads="1"/>
          </p:cNvSpPr>
          <p:nvPr/>
        </p:nvSpPr>
        <p:spPr bwMode="auto">
          <a:xfrm>
            <a:off x="288925" y="981075"/>
            <a:ext cx="8675688"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00"/>
                </a:solidFill>
                <a:latin typeface="標楷體" pitchFamily="65" charset="-120"/>
                <a:ea typeface="標楷體" pitchFamily="65" charset="-120"/>
              </a:rPr>
              <a:t>解析</a:t>
            </a:r>
            <a:r>
              <a:rPr lang="zh-TW" altLang="zh-TW" b="0">
                <a:solidFill>
                  <a:srgbClr val="000000"/>
                </a:solidFill>
                <a:latin typeface="標楷體" pitchFamily="65" charset="-120"/>
                <a:ea typeface="標楷體" pitchFamily="65" charset="-120"/>
              </a:rPr>
              <a:t>：</a:t>
            </a:r>
            <a:endParaRPr lang="zh-TW" altLang="en-US" b="0">
              <a:solidFill>
                <a:srgbClr val="000000"/>
              </a:solidFill>
              <a:latin typeface="標楷體" pitchFamily="65" charset="-120"/>
              <a:ea typeface="標楷體" pitchFamily="65" charset="-120"/>
            </a:endParaRP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(A)</a:t>
            </a:r>
            <a:r>
              <a:rPr lang="zh-TW" altLang="en-US" b="0">
                <a:solidFill>
                  <a:srgbClr val="FF0000"/>
                </a:solidFill>
                <a:latin typeface="標楷體" pitchFamily="65" charset="-120"/>
                <a:ea typeface="標楷體" pitchFamily="65" charset="-120"/>
              </a:rPr>
              <a:t>六十歲。　</a:t>
            </a:r>
            <a:endParaRPr lang="en-US" altLang="zh-TW" b="0">
              <a:solidFill>
                <a:srgbClr val="FF0000"/>
              </a:solidFill>
              <a:latin typeface="標楷體" pitchFamily="65" charset="-120"/>
              <a:ea typeface="標楷體" pitchFamily="65" charset="-120"/>
            </a:endParaRP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十三、四歲。徐</a:t>
            </a:r>
            <a:r>
              <a:rPr lang="zh-TW" altLang="zh-TW" b="0">
                <a:solidFill>
                  <a:srgbClr val="FF0000"/>
                </a:solidFill>
                <a:latin typeface="標楷體" pitchFamily="65" charset="-120"/>
                <a:ea typeface="標楷體" pitchFamily="65" charset="-120"/>
              </a:rPr>
              <a:t>娘半老：比喻年長而頗具姿色風韻的婦女，有輕薄的意思。</a:t>
            </a:r>
            <a:r>
              <a:rPr lang="zh-TW" altLang="en-US" b="0">
                <a:solidFill>
                  <a:srgbClr val="FF0000"/>
                </a:solidFill>
                <a:latin typeface="標楷體" pitchFamily="65" charset="-120"/>
                <a:ea typeface="標楷體" pitchFamily="65" charset="-120"/>
              </a:rPr>
              <a:t>　</a:t>
            </a:r>
            <a:endParaRPr lang="en-US" altLang="zh-TW" b="0">
              <a:solidFill>
                <a:srgbClr val="FF0000"/>
              </a:solidFill>
              <a:latin typeface="標楷體" pitchFamily="65" charset="-120"/>
              <a:ea typeface="標楷體" pitchFamily="65" charset="-120"/>
            </a:endParaRP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一歲。　</a:t>
            </a:r>
          </a:p>
          <a:p>
            <a:pPr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一百歲。屆：到。</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8834" name="Rectangle 4"/>
          <p:cNvSpPr>
            <a:spLocks noChangeArrowheads="1"/>
          </p:cNvSpPr>
          <p:nvPr/>
        </p:nvSpPr>
        <p:spPr bwMode="auto">
          <a:xfrm>
            <a:off x="179388" y="773113"/>
            <a:ext cx="8569325"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   </a:t>
            </a:r>
            <a:r>
              <a:rPr lang="zh-TW" altLang="zh-TW" b="0">
                <a:solidFill>
                  <a:srgbClr val="000000"/>
                </a:solidFill>
                <a:latin typeface="標楷體" pitchFamily="65" charset="-120"/>
                <a:ea typeface="標楷體" pitchFamily="65" charset="-120"/>
              </a:rPr>
              <a:t>）</a:t>
            </a:r>
            <a:r>
              <a:rPr lang="en-US" altLang="zh-TW" b="0">
                <a:solidFill>
                  <a:srgbClr val="000000"/>
                </a:solidFill>
                <a:latin typeface="標楷體" pitchFamily="65" charset="-120"/>
                <a:ea typeface="標楷體" pitchFamily="65" charset="-120"/>
              </a:rPr>
              <a:t>6.</a:t>
            </a:r>
            <a:r>
              <a:rPr lang="zh-TW" altLang="en-US" b="0">
                <a:solidFill>
                  <a:srgbClr val="000000"/>
                </a:solidFill>
                <a:latin typeface="標楷體" pitchFamily="65" charset="-120"/>
                <a:ea typeface="標楷體" pitchFamily="65" charset="-120"/>
              </a:rPr>
              <a:t>下列何者最切合</a:t>
            </a:r>
            <a:r>
              <a:rPr lang="en-US" altLang="zh-TW" b="0">
                <a:solidFill>
                  <a:srgbClr val="000000"/>
                </a:solidFill>
                <a:latin typeface="標楷體" pitchFamily="65" charset="-120"/>
                <a:ea typeface="標楷體" pitchFamily="65" charset="-120"/>
              </a:rPr>
              <a:t>〈</a:t>
            </a:r>
            <a:r>
              <a:rPr lang="zh-TW" altLang="en-US" b="0">
                <a:solidFill>
                  <a:srgbClr val="000000"/>
                </a:solidFill>
                <a:latin typeface="標楷體" pitchFamily="65" charset="-120"/>
                <a:ea typeface="標楷體" pitchFamily="65" charset="-120"/>
              </a:rPr>
              <a:t>生日禮物</a:t>
            </a:r>
            <a:r>
              <a:rPr lang="en-US" altLang="zh-TW" b="0">
                <a:solidFill>
                  <a:srgbClr val="000000"/>
                </a:solidFill>
                <a:latin typeface="標楷體" pitchFamily="65" charset="-120"/>
                <a:ea typeface="標楷體" pitchFamily="65" charset="-120"/>
              </a:rPr>
              <a:t>〉</a:t>
            </a:r>
            <a:r>
              <a:rPr lang="zh-TW" altLang="en-US" b="0">
                <a:solidFill>
                  <a:srgbClr val="000000"/>
                </a:solidFill>
                <a:latin typeface="標楷體" pitchFamily="65" charset="-120"/>
                <a:ea typeface="標楷體" pitchFamily="65" charset="-120"/>
              </a:rPr>
              <a:t>一文中作者對「愛」的看法？</a:t>
            </a:r>
          </a:p>
          <a:p>
            <a:pPr eaLnBrk="1" hangingPunct="1">
              <a:lnSpc>
                <a:spcPct val="120000"/>
              </a:lnSpc>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愛是奉獻，不是占有</a:t>
            </a:r>
          </a:p>
          <a:p>
            <a:pPr eaLnBrk="1" hangingPunct="1">
              <a:lnSpc>
                <a:spcPct val="120000"/>
              </a:lnSpc>
              <a:spcBef>
                <a:spcPct val="0"/>
              </a:spcBef>
              <a:buFontTx/>
              <a:buNone/>
            </a:pP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愛是恆久忍耐又有恩慈　</a:t>
            </a:r>
          </a:p>
          <a:p>
            <a:pPr eaLnBrk="1" hangingPunct="1">
              <a:lnSpc>
                <a:spcPct val="120000"/>
              </a:lnSpc>
              <a:spcBef>
                <a:spcPct val="0"/>
              </a:spcBef>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愛是付出，也是接受</a:t>
            </a:r>
          </a:p>
          <a:p>
            <a:pPr eaLnBrk="1" hangingPunct="1">
              <a:lnSpc>
                <a:spcPct val="120000"/>
              </a:lnSpc>
              <a:spcBef>
                <a:spcPct val="0"/>
              </a:spcBef>
              <a:buFontTx/>
              <a:buNone/>
            </a:pP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愛是不自誇、不張狂</a:t>
            </a:r>
          </a:p>
        </p:txBody>
      </p:sp>
      <p:sp>
        <p:nvSpPr>
          <p:cNvPr id="9" name="Rectangle 3"/>
          <p:cNvSpPr>
            <a:spLocks noChangeArrowheads="1"/>
          </p:cNvSpPr>
          <p:nvPr/>
        </p:nvSpPr>
        <p:spPr bwMode="auto">
          <a:xfrm>
            <a:off x="576561" y="813917"/>
            <a:ext cx="7937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rPr>
              <a:t>(C)</a:t>
            </a:r>
          </a:p>
        </p:txBody>
      </p:sp>
      <p:pic>
        <p:nvPicPr>
          <p:cNvPr id="248836" name="Picture 5"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9858" name="內容版面配置區 2"/>
          <p:cNvSpPr txBox="1">
            <a:spLocks/>
          </p:cNvSpPr>
          <p:nvPr/>
        </p:nvSpPr>
        <p:spPr bwMode="auto">
          <a:xfrm>
            <a:off x="539750" y="836613"/>
            <a:ext cx="8256588"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sz="3100" b="0" dirty="0">
                <a:solidFill>
                  <a:srgbClr val="000000"/>
                </a:solidFill>
                <a:latin typeface="標楷體" pitchFamily="65" charset="-120"/>
                <a:ea typeface="標楷體" pitchFamily="65" charset="-120"/>
              </a:rPr>
              <a:t> （</a:t>
            </a:r>
            <a:r>
              <a:rPr lang="en-US" altLang="zh-TW" sz="3100" b="0" dirty="0">
                <a:solidFill>
                  <a:srgbClr val="000000"/>
                </a:solidFill>
                <a:latin typeface="標楷體" pitchFamily="65" charset="-120"/>
                <a:ea typeface="標楷體" pitchFamily="65" charset="-120"/>
              </a:rPr>
              <a:t>   </a:t>
            </a:r>
            <a:r>
              <a:rPr lang="zh-TW"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7</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「我所期望於你的□毋寧是願意看到你能藉這個事實來證明□你可以認真而盡力地面對一件事□成敗是另一回事□」請就上列文句□處，選出正確的標點：　</a:t>
            </a:r>
            <a:endParaRPr lang="en-US" altLang="zh-TW" sz="3100" b="0" dirty="0">
              <a:solidFill>
                <a:srgbClr val="000000"/>
              </a:solidFill>
              <a:latin typeface="標楷體" pitchFamily="65" charset="-120"/>
              <a:ea typeface="標楷體" pitchFamily="65" charset="-120"/>
            </a:endParaRPr>
          </a:p>
          <a:p>
            <a:pPr eaLnBrk="1" hangingPunct="1">
              <a:lnSpc>
                <a:spcPct val="120000"/>
              </a:lnSpc>
              <a:buFontTx/>
              <a:buNone/>
            </a:pPr>
            <a:r>
              <a:rPr lang="en-US" altLang="zh-TW" sz="3100" b="0" dirty="0">
                <a:solidFill>
                  <a:srgbClr val="000000"/>
                </a:solidFill>
                <a:latin typeface="標楷體" pitchFamily="65" charset="-120"/>
                <a:ea typeface="標楷體" pitchFamily="65" charset="-120"/>
              </a:rPr>
              <a:t>  (A)</a:t>
            </a:r>
            <a:r>
              <a:rPr lang="zh-TW" altLang="en-US" sz="3100" b="0" dirty="0">
                <a:solidFill>
                  <a:srgbClr val="000000"/>
                </a:solidFill>
                <a:latin typeface="標楷體" pitchFamily="65" charset="-120"/>
                <a:ea typeface="標楷體" pitchFamily="65" charset="-120"/>
              </a:rPr>
              <a:t>，／。／：／？　</a:t>
            </a:r>
            <a:endParaRPr lang="en-US" altLang="zh-TW" sz="3100" b="0" dirty="0">
              <a:solidFill>
                <a:srgbClr val="000000"/>
              </a:solidFill>
              <a:latin typeface="標楷體" pitchFamily="65" charset="-120"/>
              <a:ea typeface="標楷體" pitchFamily="65" charset="-120"/>
            </a:endParaRPr>
          </a:p>
          <a:p>
            <a:pPr eaLnBrk="1" hangingPunct="1">
              <a:lnSpc>
                <a:spcPct val="120000"/>
              </a:lnSpc>
              <a:buFontTx/>
              <a:buNone/>
            </a:pPr>
            <a:r>
              <a:rPr lang="en-US" altLang="zh-TW" sz="3100" b="0" dirty="0">
                <a:solidFill>
                  <a:srgbClr val="000000"/>
                </a:solidFill>
                <a:latin typeface="標楷體" pitchFamily="65" charset="-120"/>
                <a:ea typeface="標楷體" pitchFamily="65" charset="-120"/>
              </a:rPr>
              <a:t>  (B)</a:t>
            </a:r>
            <a:r>
              <a:rPr lang="zh-TW" altLang="en-US" sz="3100" b="0" dirty="0">
                <a:solidFill>
                  <a:srgbClr val="000000"/>
                </a:solidFill>
                <a:latin typeface="標楷體" pitchFamily="65" charset="-120"/>
                <a:ea typeface="標楷體" pitchFamily="65" charset="-120"/>
              </a:rPr>
              <a:t>，／：／──／。　</a:t>
            </a:r>
            <a:endParaRPr lang="en-US" altLang="zh-TW" sz="3100" b="0" dirty="0">
              <a:solidFill>
                <a:srgbClr val="000000"/>
              </a:solidFill>
              <a:latin typeface="標楷體" pitchFamily="65" charset="-120"/>
              <a:ea typeface="標楷體" pitchFamily="65" charset="-120"/>
            </a:endParaRPr>
          </a:p>
          <a:p>
            <a:pPr eaLnBrk="1" hangingPunct="1">
              <a:lnSpc>
                <a:spcPct val="120000"/>
              </a:lnSpc>
              <a:buFontTx/>
              <a:buNone/>
            </a:pPr>
            <a:r>
              <a:rPr lang="en-US" altLang="zh-TW" sz="3100" b="0" dirty="0">
                <a:solidFill>
                  <a:srgbClr val="000000"/>
                </a:solidFill>
                <a:latin typeface="標楷體" pitchFamily="65" charset="-120"/>
                <a:ea typeface="標楷體" pitchFamily="65" charset="-120"/>
              </a:rPr>
              <a:t>  (C)──</a:t>
            </a:r>
            <a:r>
              <a:rPr lang="zh-TW" altLang="en-US" sz="3100" b="0" dirty="0">
                <a:solidFill>
                  <a:srgbClr val="000000"/>
                </a:solidFill>
                <a:latin typeface="標楷體" pitchFamily="65" charset="-120"/>
                <a:ea typeface="標楷體" pitchFamily="65" charset="-120"/>
              </a:rPr>
              <a:t>／；／！／。　</a:t>
            </a:r>
            <a:endParaRPr lang="en-US" altLang="zh-TW" sz="3100" b="0" dirty="0">
              <a:solidFill>
                <a:srgbClr val="000000"/>
              </a:solidFill>
              <a:latin typeface="標楷體" pitchFamily="65" charset="-120"/>
              <a:ea typeface="標楷體" pitchFamily="65" charset="-120"/>
            </a:endParaRPr>
          </a:p>
          <a:p>
            <a:pPr eaLnBrk="1" hangingPunct="1">
              <a:lnSpc>
                <a:spcPct val="120000"/>
              </a:lnSpc>
              <a:buFontTx/>
              <a:buNone/>
            </a:pPr>
            <a:r>
              <a:rPr lang="en-US" altLang="zh-TW" sz="3100" b="0" dirty="0">
                <a:solidFill>
                  <a:srgbClr val="000000"/>
                </a:solidFill>
                <a:latin typeface="標楷體" pitchFamily="65" charset="-120"/>
                <a:ea typeface="標楷體" pitchFamily="65" charset="-120"/>
              </a:rPr>
              <a:t>  (D)</a:t>
            </a:r>
            <a:r>
              <a:rPr lang="zh-TW" altLang="en-US" sz="3100" b="0" dirty="0">
                <a:solidFill>
                  <a:srgbClr val="000000"/>
                </a:solidFill>
                <a:latin typeface="標楷體" pitchFamily="65" charset="-120"/>
                <a:ea typeface="標楷體" pitchFamily="65" charset="-120"/>
              </a:rPr>
              <a:t>；／。／，／！</a:t>
            </a:r>
            <a:endParaRPr lang="en-US" altLang="zh-TW" sz="3100" b="0" dirty="0">
              <a:solidFill>
                <a:srgbClr val="000000"/>
              </a:solidFill>
              <a:latin typeface="標楷體" pitchFamily="65" charset="-120"/>
              <a:ea typeface="標楷體" pitchFamily="65" charset="-120"/>
            </a:endParaRPr>
          </a:p>
        </p:txBody>
      </p:sp>
      <p:sp>
        <p:nvSpPr>
          <p:cNvPr id="9" name="Rectangle 3"/>
          <p:cNvSpPr>
            <a:spLocks noChangeArrowheads="1"/>
          </p:cNvSpPr>
          <p:nvPr/>
        </p:nvSpPr>
        <p:spPr bwMode="auto">
          <a:xfrm>
            <a:off x="1106092" y="857921"/>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dirty="0">
                <a:solidFill>
                  <a:srgbClr val="FF0000"/>
                </a:solidFill>
                <a:latin typeface="標楷體" pitchFamily="65" charset="-120"/>
              </a:rPr>
              <a:t>(B)</a:t>
            </a:r>
            <a:endParaRPr lang="zh-TW" altLang="en-US" dirty="0">
              <a:solidFill>
                <a:srgbClr val="FF0000"/>
              </a:solidFill>
              <a:latin typeface="標楷體" pitchFamily="65" charset="-120"/>
            </a:endParaRPr>
          </a:p>
        </p:txBody>
      </p:sp>
      <p:pic>
        <p:nvPicPr>
          <p:cNvPr id="249860"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0882"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3" name="Rectangle 4"/>
          <p:cNvSpPr>
            <a:spLocks noChangeArrowheads="1"/>
          </p:cNvSpPr>
          <p:nvPr/>
        </p:nvSpPr>
        <p:spPr bwMode="auto">
          <a:xfrm>
            <a:off x="539750" y="908050"/>
            <a:ext cx="8208963" cy="242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zh-TW">
                <a:solidFill>
                  <a:srgbClr val="000000"/>
                </a:solidFill>
                <a:latin typeface="標楷體" pitchFamily="65" charset="-120"/>
                <a:ea typeface="標楷體" pitchFamily="65" charset="-120"/>
              </a:rPr>
              <a:t>解析</a:t>
            </a:r>
            <a:r>
              <a:rPr lang="zh-TW" altLang="zh-TW" b="0">
                <a:solidFill>
                  <a:srgbClr val="000000"/>
                </a:solidFill>
                <a:latin typeface="標楷體" pitchFamily="65" charset="-120"/>
                <a:ea typeface="標楷體" pitchFamily="65" charset="-120"/>
              </a:rPr>
              <a:t>：</a:t>
            </a:r>
            <a:endParaRPr lang="zh-TW" altLang="en-US" b="0">
              <a:solidFill>
                <a:srgbClr val="000000"/>
              </a:solidFill>
              <a:latin typeface="標楷體" pitchFamily="65" charset="-120"/>
              <a:ea typeface="標楷體" pitchFamily="65" charset="-120"/>
            </a:endParaRPr>
          </a:p>
          <a:p>
            <a:pPr algn="just" eaLnBrk="1" hangingPunct="1">
              <a:lnSpc>
                <a:spcPct val="120000"/>
              </a:lnSpc>
              <a:spcBef>
                <a:spcPct val="0"/>
              </a:spcBef>
              <a:buFontTx/>
              <a:buNone/>
            </a:pP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語意未完用「，」／所證明內容在下文，用「：」／語意有轉折，用「</a:t>
            </a:r>
            <a:r>
              <a:rPr lang="zh-TW" altLang="en-US" b="0">
                <a:solidFill>
                  <a:srgbClr val="FF0000"/>
                </a:solidFill>
                <a:latin typeface="Times New Roman" pitchFamily="18" charset="0"/>
                <a:ea typeface="標楷體" pitchFamily="65" charset="-120"/>
              </a:rPr>
              <a:t>──</a:t>
            </a:r>
            <a:r>
              <a:rPr lang="zh-TW" altLang="en-US" b="0">
                <a:solidFill>
                  <a:srgbClr val="FF0000"/>
                </a:solidFill>
                <a:latin typeface="標楷體" pitchFamily="65" charset="-120"/>
                <a:ea typeface="標楷體" pitchFamily="65" charset="-120"/>
              </a:rPr>
              <a:t>」／語意結束用「。」。</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1906" name="內容版面配置區 2"/>
          <p:cNvSpPr txBox="1">
            <a:spLocks/>
          </p:cNvSpPr>
          <p:nvPr/>
        </p:nvSpPr>
        <p:spPr bwMode="auto">
          <a:xfrm>
            <a:off x="107950" y="836613"/>
            <a:ext cx="88534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sz="3100" b="0" dirty="0">
                <a:solidFill>
                  <a:srgbClr val="000000"/>
                </a:solidFill>
                <a:latin typeface="標楷體" pitchFamily="65" charset="-120"/>
                <a:ea typeface="標楷體" pitchFamily="65" charset="-120"/>
              </a:rPr>
              <a:t> （</a:t>
            </a:r>
            <a:r>
              <a:rPr lang="en-US" altLang="zh-TW" sz="3100" b="0" dirty="0">
                <a:solidFill>
                  <a:srgbClr val="000000"/>
                </a:solidFill>
                <a:latin typeface="標楷體" pitchFamily="65" charset="-120"/>
                <a:ea typeface="標楷體" pitchFamily="65" charset="-120"/>
              </a:rPr>
              <a:t>   </a:t>
            </a:r>
            <a:r>
              <a:rPr lang="zh-TW" altLang="zh-TW" sz="3100" b="0" dirty="0">
                <a:solidFill>
                  <a:srgbClr val="000000"/>
                </a:solidFill>
                <a:latin typeface="標楷體" pitchFamily="65" charset="-120"/>
                <a:ea typeface="標楷體" pitchFamily="65" charset="-120"/>
              </a:rPr>
              <a:t>）8</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下列有關林文月的敘述，何者正確？　</a:t>
            </a:r>
            <a:endParaRPr lang="en-US" altLang="zh-TW" sz="3100" b="0" dirty="0">
              <a:solidFill>
                <a:srgbClr val="000000"/>
              </a:solidFill>
              <a:latin typeface="標楷體" pitchFamily="65" charset="-120"/>
              <a:ea typeface="標楷體" pitchFamily="65" charset="-120"/>
            </a:endParaRPr>
          </a:p>
          <a:p>
            <a:pPr eaLnBrk="1" hangingPunct="1">
              <a:buFontTx/>
              <a:buNone/>
            </a:pPr>
            <a:r>
              <a:rPr lang="en-US" altLang="zh-TW" sz="3100" b="0" dirty="0">
                <a:solidFill>
                  <a:srgbClr val="000000"/>
                </a:solidFill>
                <a:latin typeface="標楷體" pitchFamily="65" charset="-120"/>
                <a:ea typeface="標楷體" pitchFamily="65" charset="-120"/>
              </a:rPr>
              <a:t>  (A)</a:t>
            </a:r>
            <a:r>
              <a:rPr lang="zh-TW" altLang="en-US" sz="3100" b="0" dirty="0">
                <a:solidFill>
                  <a:srgbClr val="000000"/>
                </a:solidFill>
                <a:latin typeface="標楷體" pitchFamily="65" charset="-120"/>
                <a:ea typeface="標楷體" pitchFamily="65" charset="-120"/>
              </a:rPr>
              <a:t>集學者、翻譯家、散文家於一身，學術</a:t>
            </a:r>
            <a:r>
              <a:rPr lang="zh-TW" altLang="en-US" sz="3100" b="0" dirty="0" smtClean="0">
                <a:solidFill>
                  <a:srgbClr val="000000"/>
                </a:solidFill>
                <a:latin typeface="標楷體" pitchFamily="65" charset="-120"/>
                <a:ea typeface="標楷體" pitchFamily="65" charset="-120"/>
              </a:rPr>
              <a:t>研究</a:t>
            </a:r>
            <a:endParaRPr lang="en-US" altLang="zh-TW" sz="3100" b="0" dirty="0" smtClean="0">
              <a:solidFill>
                <a:srgbClr val="000000"/>
              </a:solidFill>
              <a:latin typeface="標楷體" pitchFamily="65" charset="-120"/>
              <a:ea typeface="標楷體" pitchFamily="65" charset="-120"/>
            </a:endParaRPr>
          </a:p>
          <a:p>
            <a:pPr eaLnBrk="1" hangingPunct="1">
              <a:buFontTx/>
              <a:buNone/>
            </a:pPr>
            <a:r>
              <a:rPr lang="zh-TW" altLang="en-US" sz="3100" b="0" dirty="0">
                <a:solidFill>
                  <a:srgbClr val="000000"/>
                </a:solidFill>
                <a:latin typeface="標楷體" pitchFamily="65" charset="-120"/>
                <a:ea typeface="標楷體" pitchFamily="65" charset="-120"/>
              </a:rPr>
              <a:t> </a:t>
            </a:r>
            <a:r>
              <a:rPr lang="zh-TW" altLang="en-US" sz="3100" b="0" dirty="0" smtClean="0">
                <a:solidFill>
                  <a:srgbClr val="000000"/>
                </a:solidFill>
                <a:latin typeface="標楷體" pitchFamily="65" charset="-120"/>
                <a:ea typeface="標楷體" pitchFamily="65" charset="-120"/>
              </a:rPr>
              <a:t>    專攻</a:t>
            </a:r>
            <a:r>
              <a:rPr lang="zh-TW" altLang="en-US" sz="3100" b="0" dirty="0">
                <a:solidFill>
                  <a:srgbClr val="000000"/>
                </a:solidFill>
                <a:latin typeface="標楷體" pitchFamily="65" charset="-120"/>
                <a:ea typeface="標楷體" pitchFamily="65" charset="-120"/>
              </a:rPr>
              <a:t>唐、宋古文　</a:t>
            </a:r>
            <a:endParaRPr lang="en-US" altLang="zh-TW" sz="3100" b="0" dirty="0">
              <a:solidFill>
                <a:srgbClr val="000000"/>
              </a:solidFill>
              <a:latin typeface="標楷體" pitchFamily="65" charset="-120"/>
              <a:ea typeface="標楷體" pitchFamily="65" charset="-120"/>
            </a:endParaRPr>
          </a:p>
          <a:p>
            <a:pPr eaLnBrk="1" hangingPunct="1">
              <a:buFontTx/>
              <a:buNone/>
            </a:pPr>
            <a:r>
              <a:rPr lang="en-US" altLang="zh-TW" sz="3100" b="0" dirty="0">
                <a:solidFill>
                  <a:srgbClr val="000000"/>
                </a:solidFill>
                <a:latin typeface="標楷體" pitchFamily="65" charset="-120"/>
                <a:ea typeface="標楷體" pitchFamily="65" charset="-120"/>
              </a:rPr>
              <a:t>  (B)</a:t>
            </a:r>
            <a:r>
              <a:rPr lang="zh-TW" altLang="en-US" sz="3100" b="0" dirty="0">
                <a:solidFill>
                  <a:srgbClr val="000000"/>
                </a:solidFill>
                <a:latin typeface="標楷體" pitchFamily="65" charset="-120"/>
                <a:ea typeface="標楷體" pitchFamily="65" charset="-120"/>
              </a:rPr>
              <a:t>翻譯多部西洋現代文學名著，如</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源氏物語</a:t>
            </a:r>
            <a:r>
              <a:rPr lang="en-US" altLang="zh-TW" sz="3100" b="0" dirty="0">
                <a:solidFill>
                  <a:srgbClr val="000000"/>
                </a:solidFill>
                <a:latin typeface="標楷體" pitchFamily="65" charset="-120"/>
                <a:ea typeface="標楷體" pitchFamily="65" charset="-120"/>
              </a:rPr>
              <a:t>》</a:t>
            </a:r>
          </a:p>
          <a:p>
            <a:pPr eaLnBrk="1" hangingPunct="1">
              <a:buFontTx/>
              <a:buNone/>
            </a:pPr>
            <a:r>
              <a:rPr lang="zh-TW" altLang="en-US" sz="3100" b="0" dirty="0">
                <a:solidFill>
                  <a:srgbClr val="000000"/>
                </a:solidFill>
                <a:latin typeface="標楷體" pitchFamily="65" charset="-120"/>
                <a:ea typeface="標楷體" pitchFamily="65" charset="-120"/>
              </a:rPr>
              <a:t>     、</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枕草子</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　</a:t>
            </a:r>
            <a:endParaRPr lang="en-US" altLang="zh-TW" sz="3100" b="0" dirty="0">
              <a:solidFill>
                <a:srgbClr val="000000"/>
              </a:solidFill>
              <a:latin typeface="標楷體" pitchFamily="65" charset="-120"/>
              <a:ea typeface="標楷體" pitchFamily="65" charset="-120"/>
            </a:endParaRPr>
          </a:p>
          <a:p>
            <a:pPr eaLnBrk="1" hangingPunct="1">
              <a:buFontTx/>
              <a:buNone/>
            </a:pPr>
            <a:r>
              <a:rPr lang="en-US" altLang="zh-TW" sz="3100" b="0" dirty="0">
                <a:solidFill>
                  <a:srgbClr val="000000"/>
                </a:solidFill>
                <a:latin typeface="標楷體" pitchFamily="65" charset="-120"/>
                <a:ea typeface="標楷體" pitchFamily="65" charset="-120"/>
              </a:rPr>
              <a:t>  (C)</a:t>
            </a:r>
            <a:r>
              <a:rPr lang="zh-TW" altLang="en-US" sz="3100" b="0" dirty="0">
                <a:solidFill>
                  <a:srgbClr val="000000"/>
                </a:solidFill>
                <a:latin typeface="標楷體" pitchFamily="65" charset="-120"/>
                <a:ea typeface="標楷體" pitchFamily="65" charset="-120"/>
              </a:rPr>
              <a:t>著有散文集</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讀中文系的人</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飲膳札記</a:t>
            </a:r>
            <a:r>
              <a:rPr lang="en-US" altLang="zh-TW" sz="3100" b="0" dirty="0">
                <a:solidFill>
                  <a:srgbClr val="000000"/>
                </a:solidFill>
                <a:latin typeface="標楷體" pitchFamily="65" charset="-120"/>
                <a:ea typeface="標楷體" pitchFamily="65" charset="-120"/>
              </a:rPr>
              <a:t>》</a:t>
            </a:r>
          </a:p>
          <a:p>
            <a:pPr eaLnBrk="1" hangingPunct="1">
              <a:buFontTx/>
              <a:buNone/>
            </a:pPr>
            <a:r>
              <a:rPr lang="zh-TW" altLang="en-US" sz="3100" b="0" dirty="0">
                <a:solidFill>
                  <a:srgbClr val="000000"/>
                </a:solidFill>
                <a:latin typeface="標楷體" pitchFamily="65" charset="-120"/>
                <a:ea typeface="標楷體" pitchFamily="65" charset="-120"/>
              </a:rPr>
              <a:t>     、</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三更有夢書當枕</a:t>
            </a:r>
            <a:r>
              <a:rPr lang="en-US" altLang="zh-TW" sz="3100" b="0" dirty="0">
                <a:solidFill>
                  <a:srgbClr val="000000"/>
                </a:solidFill>
                <a:latin typeface="標楷體" pitchFamily="65" charset="-120"/>
                <a:ea typeface="標楷體" pitchFamily="65" charset="-120"/>
              </a:rPr>
              <a:t>》</a:t>
            </a:r>
            <a:r>
              <a:rPr lang="zh-TW" altLang="en-US" sz="3100" b="0" dirty="0">
                <a:solidFill>
                  <a:srgbClr val="000000"/>
                </a:solidFill>
                <a:latin typeface="標楷體" pitchFamily="65" charset="-120"/>
                <a:ea typeface="標楷體" pitchFamily="65" charset="-120"/>
              </a:rPr>
              <a:t>　</a:t>
            </a:r>
            <a:endParaRPr lang="en-US" altLang="zh-TW" sz="3100" b="0" dirty="0">
              <a:solidFill>
                <a:srgbClr val="000000"/>
              </a:solidFill>
              <a:latin typeface="標楷體" pitchFamily="65" charset="-120"/>
              <a:ea typeface="標楷體" pitchFamily="65" charset="-120"/>
            </a:endParaRPr>
          </a:p>
          <a:p>
            <a:pPr eaLnBrk="1" hangingPunct="1">
              <a:buFontTx/>
              <a:buNone/>
            </a:pPr>
            <a:r>
              <a:rPr lang="en-US" altLang="zh-TW" sz="3100" b="0" dirty="0">
                <a:solidFill>
                  <a:srgbClr val="000000"/>
                </a:solidFill>
                <a:latin typeface="標楷體" pitchFamily="65" charset="-120"/>
                <a:ea typeface="標楷體" pitchFamily="65" charset="-120"/>
              </a:rPr>
              <a:t>  (D)</a:t>
            </a:r>
            <a:r>
              <a:rPr lang="zh-TW" altLang="en-US" sz="3100" b="0" dirty="0">
                <a:solidFill>
                  <a:srgbClr val="000000"/>
                </a:solidFill>
                <a:latin typeface="標楷體" pitchFamily="65" charset="-120"/>
                <a:ea typeface="標楷體" pitchFamily="65" charset="-120"/>
              </a:rPr>
              <a:t>散文風格溫婉細膩，呈現生命的哲思與</a:t>
            </a:r>
            <a:r>
              <a:rPr lang="zh-TW" altLang="en-US" sz="3100" b="0" dirty="0" smtClean="0">
                <a:solidFill>
                  <a:srgbClr val="000000"/>
                </a:solidFill>
                <a:latin typeface="標楷體" pitchFamily="65" charset="-120"/>
                <a:ea typeface="標楷體" pitchFamily="65" charset="-120"/>
              </a:rPr>
              <a:t>溫厚        </a:t>
            </a:r>
            <a:endParaRPr lang="en-US" altLang="zh-TW" sz="3100" b="0" dirty="0" smtClean="0">
              <a:solidFill>
                <a:srgbClr val="000000"/>
              </a:solidFill>
              <a:latin typeface="標楷體" pitchFamily="65" charset="-120"/>
              <a:ea typeface="標楷體" pitchFamily="65" charset="-120"/>
            </a:endParaRPr>
          </a:p>
          <a:p>
            <a:pPr eaLnBrk="1" hangingPunct="1">
              <a:buFontTx/>
              <a:buNone/>
            </a:pPr>
            <a:r>
              <a:rPr lang="zh-TW" altLang="en-US" sz="3100" b="0" dirty="0">
                <a:solidFill>
                  <a:srgbClr val="000000"/>
                </a:solidFill>
                <a:latin typeface="標楷體" pitchFamily="65" charset="-120"/>
                <a:ea typeface="標楷體" pitchFamily="65" charset="-120"/>
              </a:rPr>
              <a:t> </a:t>
            </a:r>
            <a:r>
              <a:rPr lang="zh-TW" altLang="en-US" sz="3100" b="0" dirty="0" smtClean="0">
                <a:solidFill>
                  <a:srgbClr val="000000"/>
                </a:solidFill>
                <a:latin typeface="標楷體" pitchFamily="65" charset="-120"/>
                <a:ea typeface="標楷體" pitchFamily="65" charset="-120"/>
              </a:rPr>
              <a:t>    的情懷</a:t>
            </a:r>
            <a:endParaRPr lang="en-US" altLang="zh-TW" sz="3100" b="0" dirty="0">
              <a:solidFill>
                <a:srgbClr val="000000"/>
              </a:solidFill>
              <a:latin typeface="標楷體" pitchFamily="65" charset="-120"/>
              <a:ea typeface="標楷體" pitchFamily="65" charset="-120"/>
            </a:endParaRPr>
          </a:p>
        </p:txBody>
      </p:sp>
      <p:sp>
        <p:nvSpPr>
          <p:cNvPr id="9" name="Rectangle 3"/>
          <p:cNvSpPr>
            <a:spLocks noChangeArrowheads="1"/>
          </p:cNvSpPr>
          <p:nvPr/>
        </p:nvSpPr>
        <p:spPr bwMode="auto">
          <a:xfrm>
            <a:off x="681906" y="854075"/>
            <a:ext cx="7937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a:solidFill>
                  <a:srgbClr val="FF0000"/>
                </a:solidFill>
                <a:latin typeface="標楷體" pitchFamily="65" charset="-120"/>
              </a:rPr>
              <a:t>(D)</a:t>
            </a:r>
            <a:endParaRPr lang="zh-TW" altLang="en-US">
              <a:solidFill>
                <a:srgbClr val="FF0000"/>
              </a:solidFill>
              <a:latin typeface="標楷體" pitchFamily="65" charset="-120"/>
            </a:endParaRPr>
          </a:p>
        </p:txBody>
      </p:sp>
      <p:pic>
        <p:nvPicPr>
          <p:cNvPr id="251908"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2930" name="內容版面配置區 2"/>
          <p:cNvSpPr txBox="1">
            <a:spLocks/>
          </p:cNvSpPr>
          <p:nvPr/>
        </p:nvSpPr>
        <p:spPr bwMode="auto">
          <a:xfrm>
            <a:off x="704850" y="836613"/>
            <a:ext cx="81883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zh-TW">
                <a:solidFill>
                  <a:srgbClr val="000000"/>
                </a:solidFill>
                <a:latin typeface="標楷體" pitchFamily="65" charset="-120"/>
                <a:ea typeface="標楷體" pitchFamily="65" charset="-120"/>
              </a:rPr>
              <a:t>  解析</a:t>
            </a:r>
            <a:r>
              <a:rPr lang="zh-TW" altLang="zh-TW" b="0">
                <a:solidFill>
                  <a:srgbClr val="000000"/>
                </a:solidFill>
                <a:latin typeface="標楷體" pitchFamily="65" charset="-120"/>
                <a:ea typeface="標楷體" pitchFamily="65" charset="-120"/>
              </a:rPr>
              <a:t>：</a:t>
            </a:r>
            <a:endParaRPr lang="zh-TW" altLang="en-US" b="0">
              <a:solidFill>
                <a:srgbClr val="000000"/>
              </a:solidFill>
              <a:latin typeface="標楷體" pitchFamily="65" charset="-120"/>
              <a:ea typeface="標楷體" pitchFamily="65" charset="-120"/>
            </a:endParaRPr>
          </a:p>
          <a:p>
            <a:pPr eaLnBrk="1" hangingPunct="1">
              <a:buFontTx/>
              <a:buNone/>
            </a:pPr>
            <a:r>
              <a:rPr lang="en-US" altLang="zh-TW" b="0">
                <a:solidFill>
                  <a:srgbClr val="FF0000"/>
                </a:solidFill>
                <a:latin typeface="標楷體" pitchFamily="65" charset="-120"/>
                <a:ea typeface="標楷體" pitchFamily="65" charset="-120"/>
              </a:rPr>
              <a:t>  (A)</a:t>
            </a:r>
            <a:r>
              <a:rPr lang="zh-TW" altLang="en-US" b="0">
                <a:solidFill>
                  <a:srgbClr val="FF0000"/>
                </a:solidFill>
                <a:latin typeface="標楷體" pitchFamily="65" charset="-120"/>
                <a:ea typeface="標楷體" pitchFamily="65" charset="-120"/>
              </a:rPr>
              <a:t>唐宋古文→六朝文學。　</a:t>
            </a:r>
            <a:endParaRPr lang="en-US" altLang="zh-TW" b="0">
              <a:solidFill>
                <a:srgbClr val="FF0000"/>
              </a:solidFill>
              <a:latin typeface="標楷體" pitchFamily="65" charset="-120"/>
              <a:ea typeface="標楷體" pitchFamily="65" charset="-120"/>
            </a:endParaRPr>
          </a:p>
          <a:p>
            <a:pPr eaLnBrk="1" hangingPunct="1">
              <a:buFontTx/>
              <a:buNone/>
            </a:pPr>
            <a:r>
              <a:rPr lang="en-US" altLang="zh-TW" b="0">
                <a:solidFill>
                  <a:srgbClr val="FF0000"/>
                </a:solidFill>
                <a:latin typeface="標楷體" pitchFamily="65" charset="-120"/>
                <a:ea typeface="標楷體" pitchFamily="65" charset="-120"/>
              </a:rPr>
              <a:t>  (B)</a:t>
            </a:r>
            <a:r>
              <a:rPr lang="zh-TW" altLang="en-US" b="0">
                <a:solidFill>
                  <a:srgbClr val="FF0000"/>
                </a:solidFill>
                <a:latin typeface="標楷體" pitchFamily="65" charset="-120"/>
                <a:ea typeface="標楷體" pitchFamily="65" charset="-120"/>
              </a:rPr>
              <a:t>西洋現代→日本古典。　</a:t>
            </a:r>
            <a:endParaRPr lang="en-US" altLang="zh-TW" b="0">
              <a:solidFill>
                <a:srgbClr val="FF0000"/>
              </a:solidFill>
              <a:latin typeface="標楷體" pitchFamily="65" charset="-120"/>
              <a:ea typeface="標楷體" pitchFamily="65" charset="-120"/>
            </a:endParaRPr>
          </a:p>
          <a:p>
            <a:pPr eaLnBrk="1" hangingPunct="1">
              <a:buFontTx/>
              <a:buNone/>
            </a:pPr>
            <a:r>
              <a:rPr lang="en-US" altLang="zh-TW" b="0">
                <a:solidFill>
                  <a:srgbClr val="FF0000"/>
                </a:solidFill>
                <a:latin typeface="標楷體" pitchFamily="65" charset="-120"/>
                <a:ea typeface="標楷體" pitchFamily="65" charset="-120"/>
              </a:rPr>
              <a:t>  (C)《</a:t>
            </a:r>
            <a:r>
              <a:rPr lang="zh-TW" altLang="en-US" b="0">
                <a:solidFill>
                  <a:srgbClr val="FF0000"/>
                </a:solidFill>
                <a:ea typeface="標楷體" pitchFamily="65" charset="-120"/>
              </a:rPr>
              <a:t>三更有夢書當枕</a:t>
            </a:r>
            <a:r>
              <a:rPr lang="en-US" altLang="zh-TW" b="0">
                <a:solidFill>
                  <a:srgbClr val="FF0000"/>
                </a:solidFill>
                <a:ea typeface="標楷體" pitchFamily="65" charset="-120"/>
              </a:rPr>
              <a:t>》</a:t>
            </a:r>
            <a:r>
              <a:rPr lang="zh-TW" altLang="en-US" b="0">
                <a:solidFill>
                  <a:srgbClr val="FF0000"/>
                </a:solidFill>
                <a:ea typeface="標楷體" pitchFamily="65" charset="-120"/>
              </a:rPr>
              <a:t>為</a:t>
            </a:r>
            <a:r>
              <a:rPr lang="zh-TW" altLang="en-US" b="0">
                <a:solidFill>
                  <a:srgbClr val="FF0000"/>
                </a:solidFill>
                <a:latin typeface="標楷體" pitchFamily="65" charset="-120"/>
                <a:ea typeface="標楷體" pitchFamily="65" charset="-120"/>
              </a:rPr>
              <a:t>琦君著作。</a:t>
            </a:r>
          </a:p>
        </p:txBody>
      </p:sp>
      <p:pic>
        <p:nvPicPr>
          <p:cNvPr id="252931" name="Picture 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3954" name="標題 1"/>
          <p:cNvSpPr txBox="1">
            <a:spLocks/>
          </p:cNvSpPr>
          <p:nvPr/>
        </p:nvSpPr>
        <p:spPr bwMode="auto">
          <a:xfrm>
            <a:off x="611188" y="979488"/>
            <a:ext cx="80867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ea typeface="標楷體" pitchFamily="65" charset="-120"/>
              </a:rPr>
              <a:t>　　請就</a:t>
            </a:r>
            <a:r>
              <a:rPr lang="en-US" altLang="zh-TW">
                <a:ea typeface="標楷體" pitchFamily="65" charset="-120"/>
              </a:rPr>
              <a:t>〈</a:t>
            </a:r>
            <a:r>
              <a:rPr lang="zh-TW" altLang="en-US">
                <a:ea typeface="標楷體" pitchFamily="65" charset="-120"/>
              </a:rPr>
              <a:t>生日禮物</a:t>
            </a:r>
            <a:r>
              <a:rPr lang="en-US" altLang="zh-TW">
                <a:ea typeface="標楷體" pitchFamily="65" charset="-120"/>
              </a:rPr>
              <a:t>〉</a:t>
            </a:r>
            <a:r>
              <a:rPr lang="zh-TW" altLang="en-US">
                <a:ea typeface="標楷體" pitchFamily="65" charset="-120"/>
              </a:rPr>
              <a:t>一文中，作者林文月與兒子的談話內容，完成下列表格。</a:t>
            </a:r>
            <a:endParaRPr lang="en-US" altLang="zh-TW">
              <a:solidFill>
                <a:schemeClr val="tx2"/>
              </a:solidFill>
              <a:latin typeface="標楷體" pitchFamily="65" charset="-120"/>
              <a:ea typeface="標楷體" pitchFamily="65" charset="-120"/>
            </a:endParaRPr>
          </a:p>
        </p:txBody>
      </p:sp>
      <p:graphicFrame>
        <p:nvGraphicFramePr>
          <p:cNvPr id="253972" name="Group 20"/>
          <p:cNvGraphicFramePr>
            <a:graphicFrameLocks noGrp="1"/>
          </p:cNvGraphicFramePr>
          <p:nvPr/>
        </p:nvGraphicFramePr>
        <p:xfrm>
          <a:off x="179388" y="2365375"/>
          <a:ext cx="8785225" cy="2873384"/>
        </p:xfrm>
        <a:graphic>
          <a:graphicData uri="http://schemas.openxmlformats.org/drawingml/2006/table">
            <a:tbl>
              <a:tblPr/>
              <a:tblGrid>
                <a:gridCol w="1878012"/>
                <a:gridCol w="3810000"/>
                <a:gridCol w="3097213"/>
              </a:tblGrid>
              <a:tr h="487671">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主題</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兒子陳述的問題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母親回答的內容</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385704">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理工與人文兼修的抉擇</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從事理工研究兼修人文，跟從事人文研究再兼修理工，哪一種可能性比較大</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zh-TW" sz="32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文字方塊 2"/>
          <p:cNvSpPr txBox="1">
            <a:spLocks noChangeArrowheads="1"/>
          </p:cNvSpPr>
          <p:nvPr/>
        </p:nvSpPr>
        <p:spPr bwMode="auto">
          <a:xfrm>
            <a:off x="6156325" y="3284538"/>
            <a:ext cx="295275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solidFill>
                  <a:srgbClr val="FF0000"/>
                </a:solidFill>
                <a:latin typeface="標楷體" pitchFamily="65" charset="-120"/>
                <a:ea typeface="標楷體" pitchFamily="65" charset="-120"/>
              </a:rPr>
              <a:t>研究理工而兼及人文的可能性比較大</a:t>
            </a:r>
          </a:p>
          <a:p>
            <a:pPr eaLnBrk="1" hangingPunct="1">
              <a:spcBef>
                <a:spcPct val="0"/>
              </a:spcBef>
              <a:buFontTx/>
              <a:buNone/>
            </a:pPr>
            <a:endParaRPr lang="zh-TW" altLang="en-US" b="0"/>
          </a:p>
        </p:txBody>
      </p:sp>
      <p:sp>
        <p:nvSpPr>
          <p:cNvPr id="253970" name="Rectangle 19"/>
          <p:cNvSpPr>
            <a:spLocks noChangeArrowheads="1"/>
          </p:cNvSpPr>
          <p:nvPr/>
        </p:nvSpPr>
        <p:spPr bwMode="auto">
          <a:xfrm>
            <a:off x="2771775" y="-100013"/>
            <a:ext cx="3536950" cy="76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4400">
                <a:solidFill>
                  <a:schemeClr val="bg1"/>
                </a:solidFill>
                <a:ea typeface="標楷體" pitchFamily="65" charset="-120"/>
              </a:rPr>
              <a:t>二、進階練習</a:t>
            </a:r>
          </a:p>
        </p:txBody>
      </p:sp>
      <p:pic>
        <p:nvPicPr>
          <p:cNvPr id="253971" name="Picture 21"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txBox="1">
            <a:spLocks noChangeArrowheads="1"/>
          </p:cNvSpPr>
          <p:nvPr/>
        </p:nvSpPr>
        <p:spPr bwMode="auto">
          <a:xfrm>
            <a:off x="455613" y="790575"/>
            <a:ext cx="85090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en-US" b="0">
                <a:ea typeface="標楷體" pitchFamily="65" charset="-120"/>
              </a:rPr>
              <a:t>著有散文集</a:t>
            </a:r>
            <a:r>
              <a:rPr lang="en-US" altLang="zh-TW" b="0">
                <a:ea typeface="標楷體" pitchFamily="65" charset="-120"/>
              </a:rPr>
              <a:t>《</a:t>
            </a:r>
            <a:r>
              <a:rPr lang="zh-TW" altLang="en-US" b="0">
                <a:ea typeface="標楷體" pitchFamily="65" charset="-120"/>
              </a:rPr>
              <a:t>讀中文系的人</a:t>
            </a:r>
            <a:r>
              <a:rPr lang="en-US" altLang="zh-TW" b="0">
                <a:ea typeface="標楷體" pitchFamily="65" charset="-120"/>
              </a:rPr>
              <a:t>》</a:t>
            </a:r>
            <a:r>
              <a:rPr lang="zh-TW" altLang="en-US" b="0">
                <a:ea typeface="標楷體" pitchFamily="65" charset="-120"/>
              </a:rPr>
              <a:t>、</a:t>
            </a:r>
            <a:r>
              <a:rPr lang="en-US" altLang="zh-TW" b="0">
                <a:ea typeface="標楷體" pitchFamily="65" charset="-120"/>
              </a:rPr>
              <a:t>《</a:t>
            </a:r>
            <a:r>
              <a:rPr lang="zh-TW" altLang="en-US" b="0">
                <a:ea typeface="標楷體" pitchFamily="65" charset="-120"/>
              </a:rPr>
              <a:t>午後書房</a:t>
            </a:r>
            <a:r>
              <a:rPr lang="en-US" altLang="zh-TW" b="0">
                <a:ea typeface="標楷體" pitchFamily="65" charset="-120"/>
              </a:rPr>
              <a:t>》</a:t>
            </a:r>
          </a:p>
          <a:p>
            <a:pPr eaLnBrk="1" hangingPunct="1">
              <a:lnSpc>
                <a:spcPct val="120000"/>
              </a:lnSpc>
              <a:spcBef>
                <a:spcPct val="0"/>
              </a:spcBef>
              <a:buFontTx/>
              <a:buNone/>
            </a:pPr>
            <a:r>
              <a:rPr lang="zh-TW" altLang="en-US" b="0">
                <a:ea typeface="標楷體" pitchFamily="65" charset="-120"/>
              </a:rPr>
              <a:t>、</a:t>
            </a:r>
            <a:r>
              <a:rPr lang="en-US" altLang="zh-TW" b="0">
                <a:ea typeface="標楷體" pitchFamily="65" charset="-120"/>
              </a:rPr>
              <a:t>《</a:t>
            </a:r>
            <a:r>
              <a:rPr lang="zh-TW" altLang="en-US" b="0">
                <a:ea typeface="標楷體" pitchFamily="65" charset="-120"/>
              </a:rPr>
              <a:t>飲膳札　記</a:t>
            </a:r>
            <a:r>
              <a:rPr lang="en-US" altLang="zh-TW" b="0">
                <a:ea typeface="標楷體" pitchFamily="65" charset="-120"/>
              </a:rPr>
              <a:t>》</a:t>
            </a:r>
            <a:r>
              <a:rPr lang="zh-TW" altLang="en-US" b="0">
                <a:ea typeface="標楷體" pitchFamily="65" charset="-120"/>
              </a:rPr>
              <a:t>　、</a:t>
            </a:r>
            <a:r>
              <a:rPr lang="en-US" altLang="zh-TW" b="0">
                <a:ea typeface="標楷體" pitchFamily="65" charset="-120"/>
              </a:rPr>
              <a:t>《</a:t>
            </a:r>
            <a:r>
              <a:rPr lang="zh-TW" altLang="en-US" b="0">
                <a:ea typeface="標楷體" pitchFamily="65" charset="-120"/>
              </a:rPr>
              <a:t>人物速寫</a:t>
            </a:r>
            <a:r>
              <a:rPr lang="en-US" altLang="zh-TW" b="0">
                <a:ea typeface="標楷體" pitchFamily="65" charset="-120"/>
              </a:rPr>
              <a:t>》</a:t>
            </a:r>
            <a:r>
              <a:rPr lang="zh-TW" altLang="en-US" b="0">
                <a:ea typeface="標楷體" pitchFamily="65" charset="-120"/>
              </a:rPr>
              <a:t>　等，譯</a:t>
            </a:r>
          </a:p>
          <a:p>
            <a:pPr eaLnBrk="1" hangingPunct="1">
              <a:lnSpc>
                <a:spcPct val="120000"/>
              </a:lnSpc>
              <a:spcBef>
                <a:spcPct val="0"/>
              </a:spcBef>
              <a:buFontTx/>
              <a:buNone/>
            </a:pPr>
            <a:r>
              <a:rPr lang="zh-TW" altLang="en-US" b="0">
                <a:ea typeface="標楷體" pitchFamily="65" charset="-120"/>
              </a:rPr>
              <a:t>有日本古典文學名著</a:t>
            </a:r>
            <a:r>
              <a:rPr lang="en-US" altLang="zh-TW" b="0">
                <a:ea typeface="標楷體" pitchFamily="65" charset="-120"/>
              </a:rPr>
              <a:t>《</a:t>
            </a:r>
            <a:r>
              <a:rPr lang="zh-TW" altLang="en-US" b="0">
                <a:ea typeface="標楷體" pitchFamily="65" charset="-120"/>
              </a:rPr>
              <a:t>源氏物語</a:t>
            </a:r>
            <a:r>
              <a:rPr lang="en-US" altLang="zh-TW" b="0">
                <a:ea typeface="標楷體" pitchFamily="65" charset="-120"/>
              </a:rPr>
              <a:t>》</a:t>
            </a:r>
            <a:r>
              <a:rPr lang="zh-TW" altLang="en-US" b="0">
                <a:ea typeface="標楷體" pitchFamily="65" charset="-120"/>
              </a:rPr>
              <a:t>　、</a:t>
            </a:r>
            <a:r>
              <a:rPr lang="en-US" altLang="zh-TW" b="0">
                <a:ea typeface="標楷體" pitchFamily="65" charset="-120"/>
              </a:rPr>
              <a:t>《</a:t>
            </a:r>
            <a:r>
              <a:rPr lang="zh-TW" altLang="en-US" b="0">
                <a:ea typeface="標楷體" pitchFamily="65" charset="-120"/>
              </a:rPr>
              <a:t>枕草</a:t>
            </a:r>
          </a:p>
          <a:p>
            <a:pPr eaLnBrk="1" hangingPunct="1">
              <a:lnSpc>
                <a:spcPct val="120000"/>
              </a:lnSpc>
              <a:spcBef>
                <a:spcPct val="0"/>
              </a:spcBef>
              <a:buFontTx/>
              <a:buNone/>
            </a:pPr>
            <a:r>
              <a:rPr lang="zh-TW" altLang="en-US" b="0">
                <a:ea typeface="標楷體" pitchFamily="65" charset="-120"/>
              </a:rPr>
              <a:t>子</a:t>
            </a:r>
            <a:r>
              <a:rPr lang="en-US" altLang="zh-TW" b="0">
                <a:ea typeface="標楷體" pitchFamily="65" charset="-120"/>
              </a:rPr>
              <a:t>》   </a:t>
            </a:r>
            <a:r>
              <a:rPr lang="zh-TW" altLang="en-US" b="0">
                <a:ea typeface="標楷體" pitchFamily="65" charset="-120"/>
              </a:rPr>
              <a:t>、</a:t>
            </a:r>
            <a:r>
              <a:rPr lang="en-US" altLang="zh-TW" b="0">
                <a:ea typeface="標楷體" pitchFamily="65" charset="-120"/>
              </a:rPr>
              <a:t>《</a:t>
            </a:r>
            <a:r>
              <a:rPr lang="zh-TW" altLang="en-US" b="0">
                <a:ea typeface="標楷體" pitchFamily="65" charset="-120"/>
              </a:rPr>
              <a:t>和泉式部日記</a:t>
            </a:r>
            <a:r>
              <a:rPr lang="en-US" altLang="zh-TW" b="0">
                <a:ea typeface="標楷體" pitchFamily="65" charset="-120"/>
              </a:rPr>
              <a:t>》</a:t>
            </a:r>
            <a:r>
              <a:rPr lang="zh-TW" altLang="en-US" b="0">
                <a:ea typeface="標楷體" pitchFamily="65" charset="-120"/>
              </a:rPr>
              <a:t>　 等。</a:t>
            </a:r>
            <a:endParaRPr lang="en-US" altLang="zh-TW" b="0">
              <a:latin typeface="標楷體" pitchFamily="65" charset="-120"/>
              <a:ea typeface="標楷體" pitchFamily="65" charset="-120"/>
            </a:endParaRPr>
          </a:p>
        </p:txBody>
      </p:sp>
      <p:sp>
        <p:nvSpPr>
          <p:cNvPr id="107523"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-3</a:t>
            </a:r>
            <a:endParaRPr lang="zh-TW" altLang="en-US" sz="4400">
              <a:solidFill>
                <a:schemeClr val="bg1"/>
              </a:solidFill>
              <a:latin typeface="標楷體" pitchFamily="65" charset="-120"/>
              <a:ea typeface="標楷體" pitchFamily="65" charset="-120"/>
            </a:endParaRPr>
          </a:p>
        </p:txBody>
      </p:sp>
      <p:grpSp>
        <p:nvGrpSpPr>
          <p:cNvPr id="107524" name="Group 15"/>
          <p:cNvGrpSpPr>
            <a:grpSpLocks/>
          </p:cNvGrpSpPr>
          <p:nvPr/>
        </p:nvGrpSpPr>
        <p:grpSpPr bwMode="auto">
          <a:xfrm>
            <a:off x="2555875" y="1557338"/>
            <a:ext cx="438150" cy="576262"/>
            <a:chOff x="1651" y="981"/>
            <a:chExt cx="276" cy="363"/>
          </a:xfrm>
        </p:grpSpPr>
        <p:sp>
          <p:nvSpPr>
            <p:cNvPr id="107532" name="Text Box 6"/>
            <p:cNvSpPr txBox="1">
              <a:spLocks noChangeArrowheads="1"/>
            </p:cNvSpPr>
            <p:nvPr/>
          </p:nvSpPr>
          <p:spPr bwMode="auto">
            <a:xfrm>
              <a:off x="1651" y="981"/>
              <a:ext cx="231" cy="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ㄓㄚ</a:t>
              </a:r>
            </a:p>
          </p:txBody>
        </p:sp>
        <p:pic>
          <p:nvPicPr>
            <p:cNvPr id="107533" name="Picture 7" descr="黑-二聲-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102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525" name="Picture 1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3288" y="1052513"/>
            <a:ext cx="29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10">
            <a:hlinkClick r:id="rId5"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75" y="1628775"/>
            <a:ext cx="296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0">
            <a:hlinkClick r:id="rId6"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75" y="2205038"/>
            <a:ext cx="2968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8" name="Picture 10">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388" y="2781300"/>
            <a:ext cx="29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9" name="Picture 10">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2781300"/>
            <a:ext cx="29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0" name="Picture 10">
            <a:hlinkClick r:id="rId9"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963" y="1628775"/>
            <a:ext cx="2968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1" name="Picture 14" descr="下一頁">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54995" name="Group 19"/>
          <p:cNvGraphicFramePr>
            <a:graphicFrameLocks noGrp="1"/>
          </p:cNvGraphicFramePr>
          <p:nvPr/>
        </p:nvGraphicFramePr>
        <p:xfrm>
          <a:off x="179388" y="1008063"/>
          <a:ext cx="8785225" cy="3762375"/>
        </p:xfrm>
        <a:graphic>
          <a:graphicData uri="http://schemas.openxmlformats.org/drawingml/2006/table">
            <a:tbl>
              <a:tblPr/>
              <a:tblGrid>
                <a:gridCol w="2065337"/>
                <a:gridCol w="3170238"/>
                <a:gridCol w="3549650"/>
              </a:tblGrid>
              <a:tr h="836613">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主題</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兒子陳述的問題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母親回答的內容</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925762">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zh-TW" sz="32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拒絕聯考是否讓母親失望</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讀書不是人生唯一的目標，但如果不想再讀書，應該有一個很好的理由，或更好的目標才是</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文字方塊 2"/>
          <p:cNvSpPr txBox="1">
            <a:spLocks noChangeArrowheads="1"/>
          </p:cNvSpPr>
          <p:nvPr/>
        </p:nvSpPr>
        <p:spPr bwMode="auto">
          <a:xfrm>
            <a:off x="250825" y="2770188"/>
            <a:ext cx="19446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a:solidFill>
                  <a:srgbClr val="FF0000"/>
                </a:solidFill>
                <a:latin typeface="標楷體" pitchFamily="65" charset="-120"/>
                <a:ea typeface="標楷體" pitchFamily="65" charset="-120"/>
              </a:rPr>
              <a:t>拒絕聯考的意義</a:t>
            </a:r>
            <a:endParaRPr lang="zh-TW" altLang="en-US" b="0"/>
          </a:p>
        </p:txBody>
      </p:sp>
      <p:pic>
        <p:nvPicPr>
          <p:cNvPr id="254993" name="Picture 30"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56019" name="Group 19"/>
          <p:cNvGraphicFramePr>
            <a:graphicFrameLocks noGrp="1"/>
          </p:cNvGraphicFramePr>
          <p:nvPr/>
        </p:nvGraphicFramePr>
        <p:xfrm>
          <a:off x="179388" y="1052513"/>
          <a:ext cx="8785225" cy="3960812"/>
        </p:xfrm>
        <a:graphic>
          <a:graphicData uri="http://schemas.openxmlformats.org/drawingml/2006/table">
            <a:tbl>
              <a:tblPr/>
              <a:tblGrid>
                <a:gridCol w="1944687"/>
                <a:gridCol w="3024188"/>
                <a:gridCol w="3816350"/>
              </a:tblGrid>
              <a:tr h="495300">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主題</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兒子陳述的問題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母親回答的內容</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3465512">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考取</a:t>
                      </a:r>
                    </a:p>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理想大學的意義</a:t>
                      </a:r>
                    </a:p>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en-US" sz="3200" b="0"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zh-TW" sz="32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我從來沒有把你看成是我的私產，或以你的光榮為我的光榮；而所謂「理想的大學」，也很難有一個客觀的說法</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文字方塊 2"/>
          <p:cNvSpPr txBox="1">
            <a:spLocks noChangeArrowheads="1"/>
          </p:cNvSpPr>
          <p:nvPr/>
        </p:nvSpPr>
        <p:spPr bwMode="auto">
          <a:xfrm>
            <a:off x="2484438" y="2306638"/>
            <a:ext cx="24479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solidFill>
                  <a:srgbClr val="FF0000"/>
                </a:solidFill>
                <a:latin typeface="標楷體" pitchFamily="65" charset="-120"/>
                <a:ea typeface="標楷體" pitchFamily="65" charset="-120"/>
              </a:rPr>
              <a:t>考不上理想的大學是否令母親失望</a:t>
            </a:r>
            <a:endParaRPr lang="zh-TW" altLang="en-US" b="0"/>
          </a:p>
        </p:txBody>
      </p:sp>
      <p:pic>
        <p:nvPicPr>
          <p:cNvPr id="256017" name="Picture 22"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57042" name="Group 18"/>
          <p:cNvGraphicFramePr>
            <a:graphicFrameLocks noGrp="1"/>
          </p:cNvGraphicFramePr>
          <p:nvPr/>
        </p:nvGraphicFramePr>
        <p:xfrm>
          <a:off x="179388" y="1052513"/>
          <a:ext cx="8785225" cy="3311525"/>
        </p:xfrm>
        <a:graphic>
          <a:graphicData uri="http://schemas.openxmlformats.org/drawingml/2006/table">
            <a:tbl>
              <a:tblPr/>
              <a:tblGrid>
                <a:gridCol w="1889125"/>
                <a:gridCol w="3194050"/>
                <a:gridCol w="3702050"/>
              </a:tblGrid>
              <a:tr h="550863">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主題</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兒子陳述的問題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母親回答的內容</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760662">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zh-TW" sz="32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愛是給予，不是接受，這話對嗎</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我越來越不同意從前認為理所當然人云亦云的說法。給予和接受，同樣都需要寬大的胸襟</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文字方塊 2"/>
          <p:cNvSpPr txBox="1">
            <a:spLocks noChangeArrowheads="1"/>
          </p:cNvSpPr>
          <p:nvPr/>
        </p:nvSpPr>
        <p:spPr bwMode="auto">
          <a:xfrm>
            <a:off x="252413" y="2708275"/>
            <a:ext cx="187166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solidFill>
                  <a:srgbClr val="FF0000"/>
                </a:solidFill>
                <a:latin typeface="標楷體" pitchFamily="65" charset="-120"/>
                <a:ea typeface="標楷體" pitchFamily="65" charset="-120"/>
              </a:rPr>
              <a:t>愛的本質</a:t>
            </a:r>
            <a:endParaRPr lang="zh-TW" altLang="en-US" b="0"/>
          </a:p>
        </p:txBody>
      </p:sp>
      <p:pic>
        <p:nvPicPr>
          <p:cNvPr id="257041" name="Picture 23"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258070" name="Group 22"/>
          <p:cNvGraphicFramePr>
            <a:graphicFrameLocks noGrp="1"/>
          </p:cNvGraphicFramePr>
          <p:nvPr/>
        </p:nvGraphicFramePr>
        <p:xfrm>
          <a:off x="179388" y="1052513"/>
          <a:ext cx="8785225" cy="2873384"/>
        </p:xfrm>
        <a:graphic>
          <a:graphicData uri="http://schemas.openxmlformats.org/drawingml/2006/table">
            <a:tbl>
              <a:tblPr/>
              <a:tblGrid>
                <a:gridCol w="2295525"/>
                <a:gridCol w="3154362"/>
                <a:gridCol w="3335338"/>
              </a:tblGrid>
              <a:tr h="487671">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主題</a:t>
                      </a: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兒子陳述的問題</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1" i="0" u="none" strike="noStrike" cap="none" normalizeH="0" baseline="0" smtClean="0">
                          <a:ln>
                            <a:noFill/>
                          </a:ln>
                          <a:solidFill>
                            <a:schemeClr val="bg1"/>
                          </a:solidFill>
                          <a:effectLst/>
                          <a:latin typeface="標楷體" pitchFamily="65" charset="-120"/>
                          <a:ea typeface="標楷體" pitchFamily="65" charset="-120"/>
                        </a:rPr>
                        <a:t>母親回答的內容</a:t>
                      </a: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00"/>
                    </a:solidFill>
                  </a:tcPr>
                </a:tc>
              </a:tr>
              <a:tr h="2385704">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r>
                        <a:rPr kumimoji="1" lang="zh-TW" altLang="en-US" sz="3200" b="0" i="0" u="none" strike="noStrike" cap="none" normalizeH="0" baseline="0" smtClean="0">
                          <a:ln>
                            <a:noFill/>
                          </a:ln>
                          <a:solidFill>
                            <a:schemeClr val="tx1"/>
                          </a:solidFill>
                          <a:effectLst/>
                          <a:latin typeface="Arial" charset="0"/>
                          <a:ea typeface="標楷體" pitchFamily="65" charset="-120"/>
                        </a:rPr>
                        <a:t>閱讀的態度</a:t>
                      </a:r>
                      <a:endParaRPr kumimoji="1" lang="zh-TW" altLang="zh-TW" sz="3200" b="0" i="0" u="none" strike="noStrike" cap="none" normalizeH="0" baseline="0" smtClean="0">
                        <a:ln>
                          <a:noFill/>
                        </a:ln>
                        <a:solidFill>
                          <a:schemeClr val="tx1"/>
                        </a:solidFill>
                        <a:effectLst/>
                        <a:latin typeface="Arial" charset="0"/>
                        <a:ea typeface="標楷體" pitchFamily="65" charset="-120"/>
                      </a:endParaRPr>
                    </a:p>
                  </a:txBody>
                  <a:tcPr marL="68580" marR="6858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tab pos="6096000" algn="r"/>
                        </a:tabLst>
                      </a:pP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想在暑假閱讀</a:t>
                      </a:r>
                      <a:r>
                        <a:rPr kumimoji="0" lang="en-US" altLang="zh-TW" sz="3200" b="0"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3200" b="0" i="0" u="none" strike="noStrike" cap="none" normalizeH="0" baseline="0" smtClean="0">
                          <a:ln>
                            <a:noFill/>
                          </a:ln>
                          <a:solidFill>
                            <a:schemeClr val="tx1"/>
                          </a:solidFill>
                          <a:effectLst/>
                          <a:latin typeface="標楷體" pitchFamily="65" charset="-120"/>
                          <a:ea typeface="標楷體" pitchFamily="65" charset="-120"/>
                        </a:rPr>
                        <a:t>唐詩三百首</a:t>
                      </a:r>
                      <a:r>
                        <a:rPr kumimoji="0" lang="en-US" altLang="zh-TW" sz="3200" b="0" i="0" u="none" strike="noStrike" cap="none" normalizeH="0" baseline="0" smtClean="0">
                          <a:ln>
                            <a:noFill/>
                          </a:ln>
                          <a:solidFill>
                            <a:schemeClr val="tx1"/>
                          </a:solidFill>
                          <a:effectLst/>
                          <a:latin typeface="標楷體" pitchFamily="65" charset="-120"/>
                          <a:ea typeface="標楷體" pitchFamily="65" charset="-120"/>
                        </a:rPr>
                        <a: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tabLst>
                          <a:tab pos="6096000" algn="r"/>
                        </a:tabLst>
                        <a:defRPr kumimoji="1" sz="2800">
                          <a:solidFill>
                            <a:schemeClr val="tx1"/>
                          </a:solidFill>
                          <a:latin typeface="Arial" charset="0"/>
                          <a:ea typeface="新細明體" charset="-120"/>
                        </a:defRPr>
                      </a:lvl1pPr>
                      <a:lvl2pPr marL="742950" indent="-285750" eaLnBrk="0" hangingPunct="0">
                        <a:spcBef>
                          <a:spcPct val="20000"/>
                        </a:spcBef>
                        <a:tabLst>
                          <a:tab pos="6096000" algn="r"/>
                        </a:tabLst>
                        <a:defRPr kumimoji="1" sz="2400">
                          <a:solidFill>
                            <a:schemeClr val="tx1"/>
                          </a:solidFill>
                          <a:latin typeface="Arial" charset="0"/>
                          <a:ea typeface="新細明體" charset="-120"/>
                        </a:defRPr>
                      </a:lvl2pPr>
                      <a:lvl3pPr marL="1143000" indent="-228600" eaLnBrk="0" hangingPunct="0">
                        <a:spcBef>
                          <a:spcPct val="20000"/>
                        </a:spcBef>
                        <a:tabLst>
                          <a:tab pos="6096000" algn="r"/>
                        </a:tabLst>
                        <a:defRPr kumimoji="1" sz="2000">
                          <a:solidFill>
                            <a:schemeClr val="tx1"/>
                          </a:solidFill>
                          <a:latin typeface="Arial" charset="0"/>
                          <a:ea typeface="新細明體" charset="-120"/>
                        </a:defRPr>
                      </a:lvl3pPr>
                      <a:lvl4pPr marL="1600200" indent="-228600" eaLnBrk="0" hangingPunct="0">
                        <a:spcBef>
                          <a:spcPct val="20000"/>
                        </a:spcBef>
                        <a:tabLst>
                          <a:tab pos="6096000" algn="r"/>
                        </a:tabLst>
                        <a:defRPr kumimoji="1">
                          <a:solidFill>
                            <a:schemeClr val="tx1"/>
                          </a:solidFill>
                          <a:latin typeface="Arial" charset="0"/>
                          <a:ea typeface="新細明體" charset="-120"/>
                        </a:defRPr>
                      </a:lvl4pPr>
                      <a:lvl5pPr marL="2057400" indent="-228600" eaLnBrk="0" hangingPunct="0">
                        <a:spcBef>
                          <a:spcPct val="20000"/>
                        </a:spcBef>
                        <a:tabLst>
                          <a:tab pos="6096000" algn="r"/>
                        </a:tabLst>
                        <a:defRPr kumimoji="1">
                          <a:solidFill>
                            <a:schemeClr val="tx1"/>
                          </a:solidFill>
                          <a:latin typeface="Arial" charset="0"/>
                          <a:ea typeface="新細明體" charset="-120"/>
                        </a:defRPr>
                      </a:lvl5pPr>
                      <a:lvl6pPr marL="25146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6pPr>
                      <a:lvl7pPr marL="29718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7pPr>
                      <a:lvl8pPr marL="34290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8pPr>
                      <a:lvl9pPr marL="3886200" indent="-228600" eaLnBrk="0" fontAlgn="base" hangingPunct="0">
                        <a:spcBef>
                          <a:spcPct val="20000"/>
                        </a:spcBef>
                        <a:spcAft>
                          <a:spcPct val="0"/>
                        </a:spcAft>
                        <a:tabLst>
                          <a:tab pos="6096000" algn="r"/>
                        </a:tabLst>
                        <a:defRPr kumimoji="1">
                          <a:solidFill>
                            <a:schemeClr val="tx1"/>
                          </a:solidFill>
                          <a:latin typeface="Arial" charset="0"/>
                          <a:ea typeface="新細明體"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tab pos="6096000" algn="r"/>
                        </a:tabLst>
                      </a:pPr>
                      <a:endParaRPr kumimoji="0" lang="zh-TW" altLang="zh-TW" sz="3200" b="1" i="0" u="none" strike="noStrike" cap="none" normalizeH="0" baseline="0" smtClean="0">
                        <a:ln>
                          <a:noFill/>
                        </a:ln>
                        <a:solidFill>
                          <a:schemeClr val="tx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文字方塊 5"/>
          <p:cNvSpPr txBox="1">
            <a:spLocks noChangeArrowheads="1"/>
          </p:cNvSpPr>
          <p:nvPr/>
        </p:nvSpPr>
        <p:spPr bwMode="auto">
          <a:xfrm>
            <a:off x="5761038" y="1946275"/>
            <a:ext cx="34194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solidFill>
                  <a:srgbClr val="FF0000"/>
                </a:solidFill>
                <a:latin typeface="標楷體" pitchFamily="65" charset="-120"/>
                <a:ea typeface="標楷體" pitchFamily="65" charset="-120"/>
              </a:rPr>
              <a:t>別存心讀完，因為那樣子會把興致變成了負擔</a:t>
            </a:r>
            <a:endParaRPr lang="zh-TW" altLang="en-US" b="0"/>
          </a:p>
        </p:txBody>
      </p:sp>
      <p:pic>
        <p:nvPicPr>
          <p:cNvPr id="258065" name="Picture 21"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9074" name="標題 1"/>
          <p:cNvSpPr txBox="1">
            <a:spLocks/>
          </p:cNvSpPr>
          <p:nvPr/>
        </p:nvSpPr>
        <p:spPr bwMode="auto">
          <a:xfrm>
            <a:off x="590550" y="-285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zh-TW" sz="4400">
                <a:solidFill>
                  <a:schemeClr val="bg1"/>
                </a:solidFill>
                <a:latin typeface="標楷體" pitchFamily="65" charset="-120"/>
                <a:ea typeface="標楷體" pitchFamily="65" charset="-120"/>
              </a:rPr>
              <a:t>三、寫作練習</a:t>
            </a:r>
            <a:endParaRPr lang="zh-TW" altLang="en-US" sz="4400">
              <a:solidFill>
                <a:schemeClr val="bg1"/>
              </a:solidFill>
              <a:latin typeface="標楷體" pitchFamily="65" charset="-120"/>
              <a:ea typeface="標楷體" pitchFamily="65" charset="-120"/>
            </a:endParaRPr>
          </a:p>
        </p:txBody>
      </p:sp>
      <p:sp>
        <p:nvSpPr>
          <p:cNvPr id="259075" name="矩形 1"/>
          <p:cNvSpPr>
            <a:spLocks noChangeArrowheads="1"/>
          </p:cNvSpPr>
          <p:nvPr/>
        </p:nvSpPr>
        <p:spPr bwMode="auto">
          <a:xfrm>
            <a:off x="344488" y="771525"/>
            <a:ext cx="8475662"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作者於</a:t>
            </a:r>
            <a:r>
              <a:rPr lang="en-US" altLang="zh-TW" b="0">
                <a:ea typeface="標楷體" pitchFamily="65" charset="-120"/>
              </a:rPr>
              <a:t>〈</a:t>
            </a:r>
            <a:r>
              <a:rPr lang="zh-TW" altLang="en-US" b="0">
                <a:ea typeface="標楷體" pitchFamily="65" charset="-120"/>
              </a:rPr>
              <a:t>生日禮物</a:t>
            </a:r>
            <a:r>
              <a:rPr lang="en-US" altLang="zh-TW" b="0">
                <a:ea typeface="標楷體" pitchFamily="65" charset="-120"/>
              </a:rPr>
              <a:t>〉</a:t>
            </a:r>
            <a:r>
              <a:rPr lang="zh-TW" altLang="en-US" b="0">
                <a:ea typeface="標楷體" pitchFamily="65" charset="-120"/>
              </a:rPr>
              <a:t>一文中說明這份禮物的緣由，使人感受到其中的深意。你是否也曾收過一份令你感動難忘的禮物？請以「</a:t>
            </a:r>
            <a:r>
              <a:rPr lang="zh-TW" altLang="en-US">
                <a:ea typeface="標楷體" pitchFamily="65" charset="-120"/>
              </a:rPr>
              <a:t>禮物</a:t>
            </a:r>
            <a:r>
              <a:rPr lang="zh-TW" altLang="en-US" b="0">
                <a:ea typeface="標楷體" pitchFamily="65" charset="-120"/>
              </a:rPr>
              <a:t>」為題，寫下在你生命中最具特殊意義與價值的禮物，文長五百至七百字左右。</a:t>
            </a:r>
            <a:endParaRPr lang="zh-TW" altLang="en-US" b="0">
              <a:latin typeface="標楷體" pitchFamily="65" charset="-120"/>
              <a:ea typeface="標楷體" pitchFamily="65" charset="-120"/>
            </a:endParaRPr>
          </a:p>
        </p:txBody>
      </p:sp>
      <p:sp>
        <p:nvSpPr>
          <p:cNvPr id="259076" name="矩形 1"/>
          <p:cNvSpPr>
            <a:spLocks noChangeArrowheads="1"/>
          </p:cNvSpPr>
          <p:nvPr/>
        </p:nvSpPr>
        <p:spPr bwMode="auto">
          <a:xfrm>
            <a:off x="395288" y="3292475"/>
            <a:ext cx="849788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latin typeface="標楷體" pitchFamily="65" charset="-120"/>
                <a:ea typeface="標楷體" pitchFamily="65" charset="-120"/>
              </a:rPr>
              <a:t>作法提示：</a:t>
            </a:r>
          </a:p>
          <a:p>
            <a:pPr eaLnBrk="1" hangingPunct="1">
              <a:spcBef>
                <a:spcPct val="0"/>
              </a:spcBef>
              <a:buFontTx/>
              <a:buNone/>
            </a:pPr>
            <a:r>
              <a:rPr lang="en-US" altLang="zh-TW" b="0">
                <a:latin typeface="標楷體" pitchFamily="65" charset="-120"/>
                <a:ea typeface="標楷體" pitchFamily="65" charset="-120"/>
              </a:rPr>
              <a:t>1.</a:t>
            </a:r>
            <a:r>
              <a:rPr lang="zh-TW" altLang="en-US" b="0">
                <a:latin typeface="標楷體" pitchFamily="65" charset="-120"/>
                <a:ea typeface="標楷體" pitchFamily="65" charset="-120"/>
              </a:rPr>
              <a:t>可從人、事、時、地、物等方面發想。</a:t>
            </a:r>
          </a:p>
          <a:p>
            <a:pPr eaLnBrk="1" hangingPunct="1">
              <a:spcBef>
                <a:spcPct val="0"/>
              </a:spcBef>
              <a:buFontTx/>
              <a:buNone/>
            </a:pPr>
            <a:r>
              <a:rPr lang="en-US" altLang="zh-TW" b="0">
                <a:latin typeface="標楷體" pitchFamily="65" charset="-120"/>
                <a:ea typeface="標楷體" pitchFamily="65" charset="-120"/>
              </a:rPr>
              <a:t>2.</a:t>
            </a:r>
            <a:r>
              <a:rPr lang="zh-TW" altLang="en-US" b="0">
                <a:latin typeface="標楷體" pitchFamily="65" charset="-120"/>
                <a:ea typeface="標楷體" pitchFamily="65" charset="-120"/>
              </a:rPr>
              <a:t>內容方面應選擇有特殊意義，具有發揮空間</a:t>
            </a:r>
          </a:p>
          <a:p>
            <a:pPr eaLnBrk="1" hangingPunct="1">
              <a:spcBef>
                <a:spcPct val="0"/>
              </a:spcBef>
              <a:buFontTx/>
              <a:buNone/>
            </a:pPr>
            <a:r>
              <a:rPr lang="zh-TW" altLang="en-US" b="0">
                <a:latin typeface="標楷體" pitchFamily="65" charset="-120"/>
                <a:ea typeface="標楷體" pitchFamily="65" charset="-120"/>
              </a:rPr>
              <a:t>  的題材。</a:t>
            </a:r>
          </a:p>
          <a:p>
            <a:pPr eaLnBrk="1" hangingPunct="1">
              <a:spcBef>
                <a:spcPct val="0"/>
              </a:spcBef>
              <a:buFontTx/>
              <a:buNone/>
            </a:pPr>
            <a:r>
              <a:rPr lang="en-US" altLang="zh-TW" b="0">
                <a:latin typeface="標楷體" pitchFamily="65" charset="-120"/>
                <a:ea typeface="標楷體" pitchFamily="65" charset="-120"/>
              </a:rPr>
              <a:t>3.</a:t>
            </a:r>
            <a:r>
              <a:rPr lang="zh-TW" altLang="en-US" b="0">
                <a:latin typeface="標楷體" pitchFamily="65" charset="-120"/>
                <a:ea typeface="標楷體" pitchFamily="65" charset="-120"/>
              </a:rPr>
              <a:t>勿只流於敘述事物，要兼用抒情筆觸，以使</a:t>
            </a:r>
          </a:p>
          <a:p>
            <a:pPr eaLnBrk="1" hangingPunct="1">
              <a:spcBef>
                <a:spcPct val="0"/>
              </a:spcBef>
              <a:buFontTx/>
              <a:buNone/>
            </a:pPr>
            <a:r>
              <a:rPr lang="zh-TW" altLang="en-US" b="0">
                <a:latin typeface="標楷體" pitchFamily="65" charset="-120"/>
                <a:ea typeface="標楷體" pitchFamily="65" charset="-120"/>
              </a:rPr>
              <a:t>  文章更深刻動人。</a:t>
            </a:r>
          </a:p>
        </p:txBody>
      </p:sp>
      <p:pic>
        <p:nvPicPr>
          <p:cNvPr id="259077"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0098" name="矩形 1"/>
          <p:cNvSpPr>
            <a:spLocks noChangeArrowheads="1"/>
          </p:cNvSpPr>
          <p:nvPr/>
        </p:nvSpPr>
        <p:spPr bwMode="auto">
          <a:xfrm>
            <a:off x="509588" y="712788"/>
            <a:ext cx="8239125"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a:latin typeface="標楷體" pitchFamily="65" charset="-120"/>
                <a:ea typeface="標楷體" pitchFamily="65" charset="-120"/>
              </a:rPr>
              <a:t>禮物</a:t>
            </a:r>
            <a:endParaRPr lang="en-US" altLang="zh-TW">
              <a:latin typeface="標楷體" pitchFamily="65" charset="-120"/>
              <a:ea typeface="標楷體" pitchFamily="65" charset="-120"/>
            </a:endParaRPr>
          </a:p>
          <a:p>
            <a:pPr algn="dist" eaLnBrk="1" hangingPunct="1">
              <a:spcBef>
                <a:spcPct val="0"/>
              </a:spcBef>
              <a:buFontTx/>
              <a:buNone/>
            </a:pPr>
            <a:r>
              <a:rPr lang="zh-TW" altLang="en-US" b="0">
                <a:latin typeface="標楷體" pitchFamily="65" charset="-120"/>
                <a:ea typeface="標楷體" pitchFamily="65" charset="-120"/>
              </a:rPr>
              <a:t>　　看著桌上這份老師送給我的聖誕禮物，心中仍有一股熱流緩緩流過。對成績倒數、表現並不起眼的我來說，這是第一次有老師送我禮物，不知是否也會是最後一個？撫觸</a:t>
            </a:r>
          </a:p>
          <a:p>
            <a:pPr eaLnBrk="1" hangingPunct="1">
              <a:spcBef>
                <a:spcPct val="0"/>
              </a:spcBef>
              <a:buFontTx/>
              <a:buNone/>
            </a:pPr>
            <a:r>
              <a:rPr lang="zh-TW" altLang="en-US" b="0">
                <a:latin typeface="標楷體" pitchFamily="65" charset="-120"/>
                <a:ea typeface="標楷體" pitchFamily="65" charset="-120"/>
              </a:rPr>
              <a:t>著它，當時的情景浮現眼前</a:t>
            </a:r>
            <a:r>
              <a:rPr lang="en-US" altLang="zh-TW" b="0">
                <a:latin typeface="標楷體" pitchFamily="65" charset="-120"/>
                <a:ea typeface="標楷體" pitchFamily="65" charset="-120"/>
              </a:rPr>
              <a:t>……</a:t>
            </a:r>
          </a:p>
          <a:p>
            <a:pPr algn="dist" eaLnBrk="1" hangingPunct="1">
              <a:spcBef>
                <a:spcPct val="0"/>
              </a:spcBef>
              <a:buFontTx/>
              <a:buNone/>
            </a:pPr>
            <a:r>
              <a:rPr lang="zh-TW" altLang="en-US" b="0">
                <a:latin typeface="標楷體" pitchFamily="65" charset="-120"/>
                <a:ea typeface="標楷體" pitchFamily="65" charset="-120"/>
              </a:rPr>
              <a:t>　　以往聖誕節將至，老師都會請我們吃吃糖果應景，但在高三聖誕節前的最後一堂國文課，就在下課前十分鐘，老師結束了春秋時</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燭之武退秦師</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的一番精彩史話，闔上了課本，用感性的口吻告訴我們：</a:t>
            </a:r>
            <a:r>
              <a:rPr lang="zh-TW" altLang="en-US" b="0">
                <a:ea typeface="標楷體" pitchFamily="65" charset="-120"/>
              </a:rPr>
              <a:t>「這是我</a:t>
            </a:r>
          </a:p>
        </p:txBody>
      </p:sp>
      <p:sp>
        <p:nvSpPr>
          <p:cNvPr id="260099" name="標題 1"/>
          <p:cNvSpPr txBox="1">
            <a:spLocks/>
          </p:cNvSpPr>
          <p:nvPr/>
        </p:nvSpPr>
        <p:spPr bwMode="auto">
          <a:xfrm>
            <a:off x="590550" y="-79375"/>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參考範例</a:t>
            </a:r>
          </a:p>
        </p:txBody>
      </p:sp>
      <p:pic>
        <p:nvPicPr>
          <p:cNvPr id="260100"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1122" name="矩形 1"/>
          <p:cNvSpPr>
            <a:spLocks noChangeArrowheads="1"/>
          </p:cNvSpPr>
          <p:nvPr/>
        </p:nvSpPr>
        <p:spPr bwMode="auto">
          <a:xfrm>
            <a:off x="468313" y="911225"/>
            <a:ext cx="835342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們相</a:t>
            </a:r>
            <a:r>
              <a:rPr lang="zh-TW" altLang="en-US" b="0">
                <a:latin typeface="標楷體" pitchFamily="65" charset="-120"/>
                <a:ea typeface="標楷體" pitchFamily="65" charset="-120"/>
              </a:rPr>
              <a:t>聚在學校的最後一個聖誕節，明年此時</a:t>
            </a:r>
          </a:p>
          <a:p>
            <a:pPr eaLnBrk="1" hangingPunct="1">
              <a:spcBef>
                <a:spcPct val="0"/>
              </a:spcBef>
              <a:buFontTx/>
              <a:buNone/>
            </a:pPr>
            <a:r>
              <a:rPr lang="zh-TW" altLang="en-US" b="0">
                <a:latin typeface="標楷體" pitchFamily="65" charset="-120"/>
                <a:ea typeface="標楷體" pitchFamily="65" charset="-120"/>
              </a:rPr>
              <a:t>，大家可能分散在臺灣的各個地方，和不同的人過節。希望大家都能好好珍惜彼此之間難得的情緣，所以今年我要送大家一個特別的聖誕禮物。」接著老師從講桌底下的皮包裡，拿出送給我們的禮物──一張卡片，後面黏著一枚巧克力金幣。老師說：「你們每一個孩子在我心中都是獨一無二的，不管成績如何，都有自己最尊貴的價值。</a:t>
            </a:r>
            <a:r>
              <a:rPr lang="zh-TW" altLang="en-US" b="0">
                <a:ea typeface="標楷體" pitchFamily="65" charset="-120"/>
              </a:rPr>
              <a:t>我在卡片上一筆一畫寫上你們的名字，因為你們是如此獨特不能被複製；</a:t>
            </a:r>
            <a:endParaRPr lang="zh-TW" altLang="en-US" b="0">
              <a:latin typeface="標楷體" pitchFamily="65" charset="-120"/>
              <a:ea typeface="標楷體" pitchFamily="65" charset="-120"/>
            </a:endParaRPr>
          </a:p>
        </p:txBody>
      </p:sp>
      <p:pic>
        <p:nvPicPr>
          <p:cNvPr id="261123"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2146" name="矩形 1"/>
          <p:cNvSpPr>
            <a:spLocks noChangeArrowheads="1"/>
          </p:cNvSpPr>
          <p:nvPr/>
        </p:nvSpPr>
        <p:spPr bwMode="auto">
          <a:xfrm>
            <a:off x="466725" y="908050"/>
            <a:ext cx="8497888"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親筆簽上我的名字，就像老</a:t>
            </a:r>
            <a:r>
              <a:rPr lang="zh-TW" altLang="en-US" b="0">
                <a:latin typeface="標楷體" pitchFamily="65" charset="-120"/>
                <a:ea typeface="標楷體" pitchFamily="65" charset="-120"/>
              </a:rPr>
              <a:t>師還是時時在大家的身邊一樣。」我們一個一個從老師手中接下這份禮物，黃色的小卡片左下角有一個可愛的聖誕老公公圖樣，名字下面有一段話語：「送你一枚巧克力金幣／願苦中帶甜的滋味／提醒你面對挫折逆境／仍要充滿希望／許下的心願都能實現／夢想如金幣發光閃亮」卡片最後是老師娟秀的簽名。</a:t>
            </a:r>
          </a:p>
          <a:p>
            <a:pPr eaLnBrk="1" hangingPunct="1">
              <a:spcBef>
                <a:spcPct val="0"/>
              </a:spcBef>
              <a:buFontTx/>
              <a:buNone/>
            </a:pPr>
            <a:r>
              <a:rPr lang="zh-TW" altLang="en-US" b="0">
                <a:latin typeface="標楷體" pitchFamily="65" charset="-120"/>
                <a:ea typeface="標楷體" pitchFamily="65" charset="-120"/>
              </a:rPr>
              <a:t>    這枚巧克力金幣至今還黏在卡片的背後，我相信很多的同學都和我一樣，捨不得把它吃</a:t>
            </a:r>
          </a:p>
          <a:p>
            <a:pPr eaLnBrk="1" hangingPunct="1">
              <a:spcBef>
                <a:spcPct val="0"/>
              </a:spcBef>
              <a:buFontTx/>
              <a:buNone/>
            </a:pPr>
            <a:r>
              <a:rPr lang="zh-TW" altLang="en-US" b="0">
                <a:latin typeface="標楷體" pitchFamily="65" charset="-120"/>
                <a:ea typeface="標楷體" pitchFamily="65" charset="-120"/>
              </a:rPr>
              <a:t>　　</a:t>
            </a:r>
          </a:p>
        </p:txBody>
      </p:sp>
      <p:pic>
        <p:nvPicPr>
          <p:cNvPr id="262147"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3170" name="矩形 1"/>
          <p:cNvSpPr>
            <a:spLocks noChangeArrowheads="1"/>
          </p:cNvSpPr>
          <p:nvPr/>
        </p:nvSpPr>
        <p:spPr bwMode="auto">
          <a:xfrm>
            <a:off x="179388" y="908050"/>
            <a:ext cx="8856662"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latin typeface="標楷體" pitchFamily="65" charset="-120"/>
                <a:ea typeface="標楷體" pitchFamily="65" charset="-120"/>
              </a:rPr>
              <a:t>掉。</a:t>
            </a:r>
          </a:p>
          <a:p>
            <a:pPr eaLnBrk="1" hangingPunct="1">
              <a:spcBef>
                <a:spcPct val="0"/>
              </a:spcBef>
              <a:buFontTx/>
              <a:buNone/>
            </a:pPr>
            <a:r>
              <a:rPr lang="zh-TW" altLang="en-US" b="0">
                <a:latin typeface="標楷體" pitchFamily="65" charset="-120"/>
                <a:ea typeface="標楷體" pitchFamily="65" charset="-120"/>
              </a:rPr>
              <a:t>　　統測將近，老師用黃色卡片象徵金榜，祝福我們考上理想志願的夢想能實現；但我許的心願卻是老師能健康平安，讓更多的學弟、妹能像我一樣幸運，得到老師的教導。</a:t>
            </a:r>
          </a:p>
          <a:p>
            <a:pPr eaLnBrk="1" hangingPunct="1">
              <a:spcBef>
                <a:spcPct val="0"/>
              </a:spcBef>
              <a:buFontTx/>
              <a:buNone/>
            </a:pPr>
            <a:r>
              <a:rPr lang="zh-TW" altLang="en-US" b="0">
                <a:latin typeface="標楷體" pitchFamily="65" charset="-120"/>
                <a:ea typeface="標楷體" pitchFamily="65" charset="-120"/>
              </a:rPr>
              <a:t>　　這份禮物讓我看到自己的價值，也在師生關係緊張的今天，發現老師厲聲斥責、婉言勸導之外，對我們的關懷與疼愛。回憶起當時的那一幕</a:t>
            </a:r>
          </a:p>
          <a:p>
            <a:pPr eaLnBrk="1" hangingPunct="1">
              <a:spcBef>
                <a:spcPct val="0"/>
              </a:spcBef>
              <a:buFontTx/>
              <a:buNone/>
            </a:pPr>
            <a:r>
              <a:rPr lang="zh-TW" altLang="en-US" b="0">
                <a:latin typeface="標楷體" pitchFamily="65" charset="-120"/>
                <a:ea typeface="標楷體" pitchFamily="65" charset="-120"/>
              </a:rPr>
              <a:t>，似乎還感受得到那從手裡暖入心底的溫度。</a:t>
            </a:r>
          </a:p>
        </p:txBody>
      </p:sp>
      <p:pic>
        <p:nvPicPr>
          <p:cNvPr id="263171"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4194"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八、統測精選</a:t>
            </a:r>
          </a:p>
        </p:txBody>
      </p:sp>
      <p:pic>
        <p:nvPicPr>
          <p:cNvPr id="264195"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3"/>
          <p:cNvSpPr txBox="1">
            <a:spLocks noChangeArrowheads="1"/>
          </p:cNvSpPr>
          <p:nvPr/>
        </p:nvSpPr>
        <p:spPr bwMode="auto">
          <a:xfrm>
            <a:off x="179388" y="717550"/>
            <a:ext cx="8856662"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en-US" altLang="zh-TW">
                <a:solidFill>
                  <a:srgbClr val="0000FF"/>
                </a:solidFill>
                <a:latin typeface="標楷體" pitchFamily="65" charset="-120"/>
                <a:ea typeface="標楷體" pitchFamily="65" charset="-120"/>
              </a:rPr>
              <a:t>◆</a:t>
            </a:r>
            <a:r>
              <a:rPr lang="zh-TW" altLang="en-US">
                <a:solidFill>
                  <a:srgbClr val="0000FF"/>
                </a:solidFill>
                <a:latin typeface="標楷體" pitchFamily="65" charset="-120"/>
                <a:ea typeface="標楷體" pitchFamily="65" charset="-120"/>
              </a:rPr>
              <a:t>林文月生平</a:t>
            </a:r>
          </a:p>
          <a:p>
            <a:pPr eaLnBrk="1" hangingPunct="1">
              <a:lnSpc>
                <a:spcPct val="120000"/>
              </a:lnSpc>
              <a:spcBef>
                <a:spcPct val="0"/>
              </a:spcBef>
              <a:buFontTx/>
              <a:buNone/>
            </a:pP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一</a:t>
            </a: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身世背景</a:t>
            </a:r>
          </a:p>
          <a:p>
            <a:pPr eaLnBrk="1" hangingPunct="1">
              <a:lnSpc>
                <a:spcPct val="120000"/>
              </a:lnSpc>
              <a:spcBef>
                <a:spcPct val="0"/>
              </a:spcBef>
              <a:buFontTx/>
              <a:buNone/>
            </a:pPr>
            <a:r>
              <a:rPr lang="zh-TW" altLang="en-US" b="0">
                <a:latin typeface="標楷體" pitchFamily="65" charset="-120"/>
                <a:ea typeface="標楷體" pitchFamily="65" charset="-120"/>
              </a:rPr>
              <a:t>　　林文月的母親連夏甸是</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臺灣通史</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作者連</a:t>
            </a:r>
          </a:p>
          <a:p>
            <a:pPr eaLnBrk="1" hangingPunct="1">
              <a:lnSpc>
                <a:spcPct val="120000"/>
              </a:lnSpc>
              <a:spcBef>
                <a:spcPct val="0"/>
              </a:spcBef>
              <a:buFontTx/>
              <a:buNone/>
            </a:pPr>
            <a:r>
              <a:rPr lang="zh-TW" altLang="en-US" b="0">
                <a:latin typeface="標楷體" pitchFamily="65" charset="-120"/>
                <a:ea typeface="標楷體" pitchFamily="65" charset="-120"/>
              </a:rPr>
              <a:t>橫（雅堂）的長女，林文月為連橫的長外孫女。</a:t>
            </a:r>
          </a:p>
          <a:p>
            <a:pPr eaLnBrk="1" hangingPunct="1">
              <a:lnSpc>
                <a:spcPct val="120000"/>
              </a:lnSpc>
              <a:spcBef>
                <a:spcPct val="0"/>
              </a:spcBef>
              <a:buFontTx/>
              <a:buNone/>
            </a:pPr>
            <a:r>
              <a:rPr lang="zh-TW" altLang="en-US" b="0">
                <a:latin typeface="標楷體" pitchFamily="65" charset="-120"/>
                <a:ea typeface="標楷體" pitchFamily="65" charset="-120"/>
              </a:rPr>
              <a:t>林文月的父親林伯奏是彰化縣北斗鎮人，出身貧</a:t>
            </a:r>
          </a:p>
          <a:p>
            <a:pPr eaLnBrk="1" hangingPunct="1">
              <a:lnSpc>
                <a:spcPct val="120000"/>
              </a:lnSpc>
              <a:spcBef>
                <a:spcPct val="0"/>
              </a:spcBef>
              <a:buFontTx/>
              <a:buNone/>
            </a:pPr>
            <a:r>
              <a:rPr lang="zh-TW" altLang="en-US" b="0">
                <a:latin typeface="標楷體" pitchFamily="65" charset="-120"/>
                <a:ea typeface="標楷體" pitchFamily="65" charset="-120"/>
              </a:rPr>
              <a:t>困，後來半工半讀，以優異成績畢業於上海的東</a:t>
            </a:r>
          </a:p>
          <a:p>
            <a:pPr eaLnBrk="1" hangingPunct="1">
              <a:lnSpc>
                <a:spcPct val="120000"/>
              </a:lnSpc>
              <a:spcBef>
                <a:spcPct val="0"/>
              </a:spcBef>
              <a:buFontTx/>
              <a:buNone/>
            </a:pPr>
            <a:r>
              <a:rPr lang="zh-TW" altLang="en-US" b="0">
                <a:latin typeface="標楷體" pitchFamily="65" charset="-120"/>
                <a:ea typeface="標楷體" pitchFamily="65" charset="-120"/>
              </a:rPr>
              <a:t>亞同文書院，畢業後在日本三井物產株式會社的</a:t>
            </a:r>
          </a:p>
          <a:p>
            <a:pPr eaLnBrk="1" hangingPunct="1">
              <a:lnSpc>
                <a:spcPct val="120000"/>
              </a:lnSpc>
              <a:spcBef>
                <a:spcPct val="0"/>
              </a:spcBef>
              <a:buFontTx/>
              <a:buNone/>
            </a:pPr>
            <a:r>
              <a:rPr lang="zh-TW" altLang="en-US" b="0">
                <a:latin typeface="標楷體" pitchFamily="65" charset="-120"/>
                <a:ea typeface="標楷體" pitchFamily="65" charset="-120"/>
              </a:rPr>
              <a:t>上海支店任職。</a:t>
            </a:r>
            <a:endParaRPr lang="en-US" altLang="zh-TW" b="0">
              <a:latin typeface="標楷體" pitchFamily="65" charset="-120"/>
              <a:ea typeface="標楷體" pitchFamily="65" charset="-120"/>
            </a:endParaRPr>
          </a:p>
        </p:txBody>
      </p:sp>
      <p:sp>
        <p:nvSpPr>
          <p:cNvPr id="108547"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-4</a:t>
            </a:r>
            <a:endParaRPr lang="zh-TW" altLang="en-US" sz="4400">
              <a:solidFill>
                <a:schemeClr val="bg1"/>
              </a:solidFill>
              <a:latin typeface="標楷體" pitchFamily="65" charset="-120"/>
              <a:ea typeface="標楷體" pitchFamily="65" charset="-120"/>
            </a:endParaRPr>
          </a:p>
        </p:txBody>
      </p:sp>
      <p:pic>
        <p:nvPicPr>
          <p:cNvPr id="108548"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5218" name="內容版面配置區 2"/>
          <p:cNvSpPr txBox="1">
            <a:spLocks/>
          </p:cNvSpPr>
          <p:nvPr/>
        </p:nvSpPr>
        <p:spPr bwMode="auto">
          <a:xfrm>
            <a:off x="323850" y="765175"/>
            <a:ext cx="9217025"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6175"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en-US" altLang="zh-TW" b="0">
                <a:latin typeface="標楷體" pitchFamily="65" charset="-120"/>
                <a:ea typeface="標楷體" pitchFamily="65" charset="-120"/>
              </a:rPr>
              <a:t>1.</a:t>
            </a:r>
            <a:r>
              <a:rPr lang="zh-TW" altLang="en-US" b="0">
                <a:latin typeface="標楷體" pitchFamily="65" charset="-120"/>
                <a:ea typeface="標楷體" pitchFamily="65" charset="-120"/>
              </a:rPr>
              <a:t>閱讀下文，並推斷文中「詩人」主要的特質是</a:t>
            </a:r>
          </a:p>
          <a:p>
            <a:pPr eaLnBrk="1" hangingPunct="1">
              <a:buFontTx/>
              <a:buNone/>
            </a:pPr>
            <a:r>
              <a:rPr lang="zh-TW" altLang="en-US" b="0">
                <a:latin typeface="標楷體" pitchFamily="65" charset="-120"/>
                <a:ea typeface="標楷體" pitchFamily="65" charset="-120"/>
              </a:rPr>
              <a:t>什麼？</a:t>
            </a:r>
          </a:p>
          <a:p>
            <a:pPr eaLnBrk="1" hangingPunct="1">
              <a:buFontTx/>
              <a:buNone/>
            </a:pPr>
            <a:r>
              <a:rPr lang="zh-TW" altLang="en-US" b="0">
                <a:latin typeface="標楷體" pitchFamily="65" charset="-120"/>
                <a:ea typeface="標楷體" pitchFamily="65" charset="-120"/>
              </a:rPr>
              <a:t>文字對詩人說：「我其實是空洞的。」</a:t>
            </a:r>
            <a:endParaRPr lang="en-US" altLang="zh-TW" b="0">
              <a:latin typeface="標楷體" pitchFamily="65" charset="-120"/>
              <a:ea typeface="標楷體" pitchFamily="65" charset="-120"/>
            </a:endParaRPr>
          </a:p>
          <a:p>
            <a:pPr eaLnBrk="1" hangingPunct="1">
              <a:buFontTx/>
              <a:buNone/>
            </a:pPr>
            <a:r>
              <a:rPr lang="zh-TW" altLang="en-US" b="0">
                <a:latin typeface="標楷體" pitchFamily="65" charset="-120"/>
                <a:ea typeface="標楷體" pitchFamily="65" charset="-120"/>
              </a:rPr>
              <a:t>詩人回答：「我的工作便是將空洞排成豐沛。」  </a:t>
            </a:r>
          </a:p>
          <a:p>
            <a:pPr eaLnBrk="1" hangingPunct="1">
              <a:buFontTx/>
              <a:buNone/>
            </a:pPr>
            <a:r>
              <a:rPr lang="zh-TW" altLang="en-US" b="0">
                <a:latin typeface="標楷體" pitchFamily="65" charset="-120"/>
                <a:ea typeface="標楷體" pitchFamily="65" charset="-120"/>
              </a:rPr>
              <a:t>      （林文月</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有所思──擬</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漂鳥集</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a:t>
            </a:r>
            <a:endParaRPr lang="en-US" altLang="zh-TW" b="0">
              <a:latin typeface="標楷體" pitchFamily="65" charset="-120"/>
              <a:ea typeface="標楷體" pitchFamily="65" charset="-120"/>
            </a:endParaRPr>
          </a:p>
          <a:p>
            <a:pPr eaLnBrk="1" hangingPunct="1">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把文字排列成整齊的文句　</a:t>
            </a:r>
            <a:endParaRPr lang="en-US" altLang="zh-TW" b="0">
              <a:latin typeface="標楷體" pitchFamily="65" charset="-120"/>
              <a:ea typeface="標楷體" pitchFamily="65" charset="-120"/>
            </a:endParaRPr>
          </a:p>
          <a:p>
            <a:pPr eaLnBrk="1" hangingPunct="1">
              <a:buFontTx/>
              <a:buNone/>
            </a:pP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清楚文字演變的來龍去脈　</a:t>
            </a:r>
            <a:endParaRPr lang="en-US" altLang="zh-TW" b="0">
              <a:latin typeface="標楷體" pitchFamily="65" charset="-120"/>
              <a:ea typeface="標楷體" pitchFamily="65" charset="-120"/>
            </a:endParaRPr>
          </a:p>
          <a:p>
            <a:pPr eaLnBrk="1" hangingPunct="1">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依循文字的本義，寫出明白顯豁的文句　</a:t>
            </a:r>
            <a:endParaRPr lang="en-US" altLang="zh-TW" b="0">
              <a:latin typeface="標楷體" pitchFamily="65" charset="-120"/>
              <a:ea typeface="標楷體" pitchFamily="65" charset="-120"/>
            </a:endParaRPr>
          </a:p>
          <a:p>
            <a:pPr eaLnBrk="1" hangingPunct="1">
              <a:buFontTx/>
              <a:buNone/>
            </a:pP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實驗文字的可塑性，以之表現世界萬象</a:t>
            </a:r>
          </a:p>
          <a:p>
            <a:pPr eaLnBrk="1" hangingPunct="1">
              <a:buFontTx/>
              <a:buNone/>
            </a:pPr>
            <a:r>
              <a:rPr lang="en-US" altLang="zh-TW" b="0">
                <a:latin typeface="標楷體" pitchFamily="65" charset="-120"/>
                <a:ea typeface="標楷體" pitchFamily="65" charset="-120"/>
              </a:rPr>
              <a:t>                          ﹝97</a:t>
            </a:r>
            <a:r>
              <a:rPr lang="zh-TW" altLang="en-US" b="0">
                <a:latin typeface="標楷體" pitchFamily="65" charset="-120"/>
                <a:ea typeface="標楷體" pitchFamily="65" charset="-120"/>
              </a:rPr>
              <a:t>統測</a:t>
            </a:r>
            <a:r>
              <a:rPr lang="en-US" altLang="zh-TW" b="0">
                <a:latin typeface="標楷體" pitchFamily="65" charset="-120"/>
                <a:ea typeface="標楷體" pitchFamily="65" charset="-120"/>
              </a:rPr>
              <a:t>﹞</a:t>
            </a:r>
          </a:p>
        </p:txBody>
      </p:sp>
      <p:sp>
        <p:nvSpPr>
          <p:cNvPr id="8" name="Rectangle 4"/>
          <p:cNvSpPr>
            <a:spLocks noChangeArrowheads="1"/>
          </p:cNvSpPr>
          <p:nvPr/>
        </p:nvSpPr>
        <p:spPr bwMode="auto">
          <a:xfrm>
            <a:off x="2124075" y="1268413"/>
            <a:ext cx="20129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FontTx/>
              <a:buNone/>
            </a:pPr>
            <a:r>
              <a:rPr lang="zh-TW" altLang="en-US">
                <a:latin typeface="標楷體" pitchFamily="65" charset="-120"/>
                <a:ea typeface="標楷體" pitchFamily="65" charset="-120"/>
              </a:rPr>
              <a:t>答案：</a:t>
            </a:r>
            <a:r>
              <a:rPr lang="en-US" altLang="zh-TW">
                <a:solidFill>
                  <a:srgbClr val="FF0000"/>
                </a:solidFill>
                <a:latin typeface="標楷體" pitchFamily="65" charset="-120"/>
                <a:ea typeface="標楷體" pitchFamily="65" charset="-120"/>
              </a:rPr>
              <a:t>(D)</a:t>
            </a:r>
            <a:endParaRPr lang="zh-TW" altLang="en-US">
              <a:solidFill>
                <a:srgbClr val="FF0000"/>
              </a:solidFill>
              <a:latin typeface="標楷體" pitchFamily="65" charset="-120"/>
              <a:ea typeface="標楷體" pitchFamily="65" charset="-120"/>
            </a:endParaRPr>
          </a:p>
        </p:txBody>
      </p:sp>
      <p:pic>
        <p:nvPicPr>
          <p:cNvPr id="265220" name="Picture 4"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42" name="內容版面配置區 2"/>
          <p:cNvSpPr txBox="1">
            <a:spLocks/>
          </p:cNvSpPr>
          <p:nvPr/>
        </p:nvSpPr>
        <p:spPr bwMode="auto">
          <a:xfrm>
            <a:off x="539750" y="836613"/>
            <a:ext cx="8186738"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zh-TW">
                <a:solidFill>
                  <a:srgbClr val="000000"/>
                </a:solidFill>
                <a:latin typeface="標楷體" pitchFamily="65" charset="-120"/>
                <a:ea typeface="標楷體" pitchFamily="65" charset="-120"/>
              </a:rPr>
              <a:t>解析：</a:t>
            </a:r>
            <a:endParaRPr lang="en-US" altLang="zh-TW">
              <a:solidFill>
                <a:srgbClr val="000000"/>
              </a:solidFill>
              <a:latin typeface="標楷體" pitchFamily="65" charset="-120"/>
              <a:ea typeface="標楷體" pitchFamily="65" charset="-120"/>
            </a:endParaRPr>
          </a:p>
          <a:p>
            <a:pPr algn="just" eaLnBrk="1" hangingPunct="1">
              <a:lnSpc>
                <a:spcPct val="120000"/>
              </a:lnSpc>
              <a:buFontTx/>
              <a:buNone/>
            </a:pPr>
            <a:r>
              <a:rPr lang="zh-TW" altLang="en-US" b="0">
                <a:solidFill>
                  <a:srgbClr val="FF0000"/>
                </a:solidFill>
                <a:latin typeface="標楷體" pitchFamily="65" charset="-120"/>
                <a:ea typeface="標楷體" pitchFamily="65" charset="-120"/>
              </a:rPr>
              <a:t>「將空洞排成豐沛」指出詩是經由詩人有意識的、實驗性的排列組合出來的文字；而「豐沛」則對應「世界萬象」的意義。</a:t>
            </a:r>
          </a:p>
          <a:p>
            <a:pPr eaLnBrk="1" hangingPunct="1">
              <a:lnSpc>
                <a:spcPct val="120000"/>
              </a:lnSpc>
              <a:spcBef>
                <a:spcPct val="0"/>
              </a:spcBef>
              <a:buFontTx/>
              <a:buNone/>
            </a:pPr>
            <a:r>
              <a:rPr lang="zh-TW" altLang="zh-TW">
                <a:ea typeface="標楷體" pitchFamily="65" charset="-120"/>
              </a:rPr>
              <a:t>●本題測驗學生</a:t>
            </a:r>
            <a:r>
              <a:rPr lang="zh-TW" altLang="en-US">
                <a:ea typeface="標楷體" pitchFamily="65" charset="-120"/>
              </a:rPr>
              <a:t>閱讀與理解的能力。</a:t>
            </a:r>
          </a:p>
          <a:p>
            <a:pPr algn="just" eaLnBrk="1" hangingPunct="1">
              <a:buFontTx/>
              <a:buNone/>
            </a:pPr>
            <a:endParaRPr lang="zh-TW" altLang="en-US" b="0">
              <a:solidFill>
                <a:srgbClr val="FF0000"/>
              </a:solidFill>
              <a:latin typeface="標楷體" pitchFamily="65" charset="-120"/>
              <a:ea typeface="標楷體" pitchFamily="65" charset="-120"/>
            </a:endParaRPr>
          </a:p>
        </p:txBody>
      </p:sp>
      <p:pic>
        <p:nvPicPr>
          <p:cNvPr id="266243" name="Picture 6" descr="下一頁"/>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5"/>
          <p:cNvSpPr>
            <a:spLocks noChangeArrowheads="1"/>
          </p:cNvSpPr>
          <p:nvPr/>
        </p:nvSpPr>
        <p:spPr bwMode="auto">
          <a:xfrm>
            <a:off x="179388" y="712788"/>
            <a:ext cx="8964612" cy="545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b="0">
                <a:latin typeface="標楷體" pitchFamily="65" charset="-120"/>
                <a:ea typeface="標楷體" pitchFamily="65" charset="-120"/>
              </a:rPr>
              <a:t>2.</a:t>
            </a:r>
            <a:r>
              <a:rPr lang="zh-TW" altLang="en-US" b="0">
                <a:latin typeface="標楷體" pitchFamily="65" charset="-120"/>
                <a:ea typeface="標楷體" pitchFamily="65" charset="-120"/>
              </a:rPr>
              <a:t>閱讀下文，推斷其中「導演」、「臨時演員」可能各指何人？</a:t>
            </a:r>
          </a:p>
          <a:p>
            <a:pPr eaLnBrk="1" hangingPunct="1">
              <a:spcBef>
                <a:spcPct val="0"/>
              </a:spcBef>
              <a:buFontTx/>
              <a:buNone/>
            </a:pPr>
            <a:r>
              <a:rPr lang="zh-TW" altLang="en-US" b="0">
                <a:latin typeface="標楷體" pitchFamily="65" charset="-120"/>
                <a:ea typeface="標楷體" pitchFamily="65" charset="-120"/>
              </a:rPr>
              <a:t>    簾幕尚未拉開，我蹲在黑暗的後臺，等待上場。這是我第一次挑大梁演出。我在後臺聽到外頭觀眾們引頸期盼的擾嚷，不由得緊張起來。導演也感染我的情緒，焦躁的冒著汗，安撫我不要緊張。我閉著眼，捏緊拳頭，反覆背誦唯一的臺詞。觀眾們已經在觀賞席坐定，屏息等待我的演出。螢光燈燃亮了整個舞臺，我聽到觀眾們興奮的呼吸聲。簾幕緩緩拉開，光線直射我的眼睛，我還來不及反應，粗魯的臨</a:t>
            </a:r>
            <a:r>
              <a:rPr lang="zh-TW" altLang="en-US" b="0">
                <a:ea typeface="標楷體" pitchFamily="65" charset="-120"/>
              </a:rPr>
              <a:t>時演員便扯著我的頭</a:t>
            </a:r>
          </a:p>
        </p:txBody>
      </p:sp>
      <p:pic>
        <p:nvPicPr>
          <p:cNvPr id="267267" name="Picture 6" descr="下一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79388" y="765175"/>
            <a:ext cx="8964612" cy="4965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，把我從後臺拖了出來。我張開嘴巴</a:t>
            </a:r>
            <a:r>
              <a:rPr lang="zh-TW" altLang="en-US" b="0">
                <a:latin typeface="標楷體" pitchFamily="65" charset="-120"/>
                <a:ea typeface="標楷體" pitchFamily="65" charset="-120"/>
              </a:rPr>
              <a:t>，用力的吐出那句演練已久的臺詞：「哇</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」「恭喜你，是個健康的男寶寶。」臨時演員說。導演欣慰的流下了淚。</a:t>
            </a:r>
          </a:p>
          <a:p>
            <a:pPr eaLnBrk="1" hangingPunct="1">
              <a:spcBef>
                <a:spcPct val="0"/>
              </a:spcBef>
              <a:buFontTx/>
              <a:buNone/>
            </a:pPr>
            <a:r>
              <a:rPr lang="zh-TW" altLang="en-US" b="0">
                <a:latin typeface="標楷體" pitchFamily="65" charset="-120"/>
                <a:ea typeface="標楷體" pitchFamily="65" charset="-120"/>
              </a:rPr>
              <a:t>                      （夏霏</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粉墨登場</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a:t>
            </a:r>
          </a:p>
          <a:p>
            <a:pPr eaLnBrk="1" hangingPunct="1">
              <a:spcBef>
                <a:spcPct val="0"/>
              </a:spcBef>
              <a:buFontTx/>
              <a:buNone/>
            </a:pPr>
            <a:r>
              <a:rPr lang="en-US" altLang="zh-TW" b="0">
                <a:latin typeface="標楷體" pitchFamily="65" charset="-120"/>
                <a:ea typeface="標楷體" pitchFamily="65" charset="-120"/>
              </a:rPr>
              <a:t>(A)</a:t>
            </a:r>
            <a:r>
              <a:rPr lang="zh-TW" altLang="en-US" b="0">
                <a:latin typeface="標楷體" pitchFamily="65" charset="-120"/>
                <a:ea typeface="標楷體" pitchFamily="65" charset="-120"/>
              </a:rPr>
              <a:t>導演：醫師／臨時演員：母親　</a:t>
            </a:r>
          </a:p>
          <a:p>
            <a:pPr eaLnBrk="1" hangingPunct="1">
              <a:spcBef>
                <a:spcPct val="0"/>
              </a:spcBef>
              <a:buFontTx/>
              <a:buNone/>
            </a:pPr>
            <a:r>
              <a:rPr lang="en-US" altLang="zh-TW" b="0">
                <a:latin typeface="標楷體" pitchFamily="65" charset="-120"/>
                <a:ea typeface="標楷體" pitchFamily="65" charset="-120"/>
              </a:rPr>
              <a:t>(B)</a:t>
            </a:r>
            <a:r>
              <a:rPr lang="zh-TW" altLang="en-US" b="0">
                <a:latin typeface="標楷體" pitchFamily="65" charset="-120"/>
                <a:ea typeface="標楷體" pitchFamily="65" charset="-120"/>
              </a:rPr>
              <a:t>導演：母親／臨時演員：醫師　</a:t>
            </a:r>
          </a:p>
          <a:p>
            <a:pPr eaLnBrk="1" hangingPunct="1">
              <a:spcBef>
                <a:spcPct val="0"/>
              </a:spcBef>
              <a:buFontTx/>
              <a:buNone/>
            </a:pPr>
            <a:r>
              <a:rPr lang="en-US" altLang="zh-TW" b="0">
                <a:latin typeface="標楷體" pitchFamily="65" charset="-120"/>
                <a:ea typeface="標楷體" pitchFamily="65" charset="-120"/>
              </a:rPr>
              <a:t>(C)</a:t>
            </a:r>
            <a:r>
              <a:rPr lang="zh-TW" altLang="en-US" b="0">
                <a:latin typeface="標楷體" pitchFamily="65" charset="-120"/>
                <a:ea typeface="標楷體" pitchFamily="65" charset="-120"/>
              </a:rPr>
              <a:t>導演：嬰兒／臨時演員：醫師　</a:t>
            </a:r>
          </a:p>
          <a:p>
            <a:pPr eaLnBrk="1" hangingPunct="1">
              <a:spcBef>
                <a:spcPct val="0"/>
              </a:spcBef>
              <a:buFontTx/>
              <a:buNone/>
            </a:pPr>
            <a:r>
              <a:rPr lang="en-US" altLang="zh-TW" b="0">
                <a:latin typeface="標楷體" pitchFamily="65" charset="-120"/>
                <a:ea typeface="標楷體" pitchFamily="65" charset="-120"/>
              </a:rPr>
              <a:t>(D)</a:t>
            </a:r>
            <a:r>
              <a:rPr lang="zh-TW" altLang="en-US" b="0">
                <a:latin typeface="標楷體" pitchFamily="65" charset="-120"/>
                <a:ea typeface="標楷體" pitchFamily="65" charset="-120"/>
              </a:rPr>
              <a:t>導演：父親／臨時演員：母親 </a:t>
            </a:r>
          </a:p>
          <a:p>
            <a:pPr eaLnBrk="1" hangingPunct="1">
              <a:spcBef>
                <a:spcPct val="0"/>
              </a:spcBef>
              <a:buFontTx/>
              <a:buNone/>
            </a:pPr>
            <a:r>
              <a:rPr lang="en-US" altLang="zh-TW" b="0">
                <a:latin typeface="標楷體" pitchFamily="65" charset="-120"/>
                <a:ea typeface="標楷體" pitchFamily="65" charset="-120"/>
              </a:rPr>
              <a:t>                               ﹝103</a:t>
            </a:r>
            <a:r>
              <a:rPr lang="zh-TW" altLang="en-US" b="0">
                <a:latin typeface="標楷體" pitchFamily="65" charset="-120"/>
                <a:ea typeface="標楷體" pitchFamily="65" charset="-120"/>
              </a:rPr>
              <a:t>統測</a:t>
            </a:r>
            <a:r>
              <a:rPr lang="en-US" altLang="zh-TW" b="0">
                <a:latin typeface="標楷體" pitchFamily="65" charset="-120"/>
                <a:ea typeface="標楷體" pitchFamily="65" charset="-120"/>
              </a:rPr>
              <a:t>﹞</a:t>
            </a:r>
          </a:p>
        </p:txBody>
      </p:sp>
      <p:sp>
        <p:nvSpPr>
          <p:cNvPr id="8" name="Rectangle 4"/>
          <p:cNvSpPr>
            <a:spLocks noChangeArrowheads="1"/>
          </p:cNvSpPr>
          <p:nvPr/>
        </p:nvSpPr>
        <p:spPr bwMode="auto">
          <a:xfrm>
            <a:off x="323850" y="5657850"/>
            <a:ext cx="2012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FontTx/>
              <a:buNone/>
            </a:pPr>
            <a:r>
              <a:rPr lang="zh-TW" altLang="en-US">
                <a:latin typeface="標楷體" pitchFamily="65" charset="-120"/>
                <a:ea typeface="標楷體" pitchFamily="65" charset="-120"/>
              </a:rPr>
              <a:t>答案：</a:t>
            </a:r>
            <a:r>
              <a:rPr lang="en-US" altLang="zh-TW">
                <a:solidFill>
                  <a:srgbClr val="FF0000"/>
                </a:solidFill>
                <a:latin typeface="標楷體" pitchFamily="65" charset="-120"/>
                <a:ea typeface="標楷體" pitchFamily="65" charset="-120"/>
              </a:rPr>
              <a:t>(B)</a:t>
            </a:r>
            <a:endParaRPr lang="zh-TW" altLang="en-US">
              <a:solidFill>
                <a:srgbClr val="FF0000"/>
              </a:solidFill>
              <a:latin typeface="標楷體" pitchFamily="65" charset="-120"/>
              <a:ea typeface="標楷體" pitchFamily="65" charset="-120"/>
            </a:endParaRPr>
          </a:p>
        </p:txBody>
      </p:sp>
      <p:pic>
        <p:nvPicPr>
          <p:cNvPr id="268292" name="Picture 4" descr="下一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
          <p:cNvSpPr>
            <a:spLocks noChangeArrowheads="1"/>
          </p:cNvSpPr>
          <p:nvPr/>
        </p:nvSpPr>
        <p:spPr bwMode="auto">
          <a:xfrm>
            <a:off x="179388" y="806450"/>
            <a:ext cx="8785225"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en-US">
                <a:ea typeface="標楷體" pitchFamily="65" charset="-120"/>
              </a:rPr>
              <a:t>解析</a:t>
            </a:r>
            <a:r>
              <a:rPr lang="zh-TW" altLang="en-US" b="0">
                <a:ea typeface="標楷體" pitchFamily="65" charset="-120"/>
              </a:rPr>
              <a:t>：</a:t>
            </a:r>
            <a:r>
              <a:rPr lang="zh-TW" altLang="en-US" b="0">
                <a:solidFill>
                  <a:srgbClr val="FF0000"/>
                </a:solidFill>
                <a:ea typeface="標楷體" pitchFamily="65" charset="-120"/>
              </a:rPr>
              <a:t>從「焦躁的冒著汗」到寶寶產出後「欣慰的流下了淚」可知導演指的是母親。從臨時演員「扯著我的頭，把我從後臺拖了出來」，到說出「恭喜你，是個健康的男寶寶」可知臨時演員指的是醫師。</a:t>
            </a:r>
          </a:p>
          <a:p>
            <a:pPr eaLnBrk="1" hangingPunct="1">
              <a:lnSpc>
                <a:spcPct val="120000"/>
              </a:lnSpc>
              <a:spcBef>
                <a:spcPct val="0"/>
              </a:spcBef>
              <a:buFontTx/>
              <a:buNone/>
            </a:pPr>
            <a:r>
              <a:rPr lang="zh-TW" altLang="en-US">
                <a:ea typeface="標楷體" pitchFamily="65" charset="-120"/>
              </a:rPr>
              <a:t>●本題測驗學生閱讀與理解的能力。</a:t>
            </a:r>
          </a:p>
        </p:txBody>
      </p:sp>
      <p:pic>
        <p:nvPicPr>
          <p:cNvPr id="269315"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5"/>
          <p:cNvSpPr>
            <a:spLocks noChangeArrowheads="1"/>
          </p:cNvSpPr>
          <p:nvPr/>
        </p:nvSpPr>
        <p:spPr bwMode="auto">
          <a:xfrm>
            <a:off x="179388" y="712788"/>
            <a:ext cx="8964612" cy="594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b="0">
                <a:latin typeface="標楷體" pitchFamily="65" charset="-120"/>
                <a:ea typeface="標楷體" pitchFamily="65" charset="-120"/>
              </a:rPr>
              <a:t>3.</a:t>
            </a:r>
            <a:r>
              <a:rPr lang="zh-TW" altLang="en-US" b="0">
                <a:ea typeface="標楷體" pitchFamily="65" charset="-120"/>
              </a:rPr>
              <a:t>依據下文，下列關於「十三鄰」的敘述，何者</a:t>
            </a:r>
          </a:p>
          <a:p>
            <a:pPr eaLnBrk="1" hangingPunct="1">
              <a:spcBef>
                <a:spcPct val="0"/>
              </a:spcBef>
              <a:buFontTx/>
              <a:buNone/>
            </a:pPr>
            <a:r>
              <a:rPr lang="zh-TW" altLang="en-US" b="0">
                <a:ea typeface="標楷體" pitchFamily="65" charset="-120"/>
              </a:rPr>
              <a:t>正確？</a:t>
            </a:r>
          </a:p>
          <a:p>
            <a:pPr eaLnBrk="1" hangingPunct="1">
              <a:spcBef>
                <a:spcPct val="0"/>
              </a:spcBef>
              <a:buFontTx/>
              <a:buNone/>
            </a:pPr>
            <a:r>
              <a:rPr lang="zh-TW" altLang="en-US" b="0">
                <a:ea typeface="標楷體" pitchFamily="65" charset="-120"/>
              </a:rPr>
              <a:t>　　小孩一個個遠離家鄉奮鬥，十三鄰的經濟狀況也一日日的好轉，當然，十三鄰的男人女人也逐漸年老，帶孫子、看家，為人生盡最後的職責</a:t>
            </a:r>
          </a:p>
          <a:p>
            <a:pPr eaLnBrk="1" hangingPunct="1">
              <a:spcBef>
                <a:spcPct val="0"/>
              </a:spcBef>
              <a:buFontTx/>
              <a:buNone/>
            </a:pPr>
            <a:r>
              <a:rPr lang="zh-TW" altLang="en-US" b="0">
                <a:ea typeface="標楷體" pitchFamily="65" charset="-120"/>
              </a:rPr>
              <a:t>。這一生，他們沒有大富大貴，沒有大紅大紫過</a:t>
            </a:r>
          </a:p>
          <a:p>
            <a:pPr eaLnBrk="1" hangingPunct="1">
              <a:spcBef>
                <a:spcPct val="0"/>
              </a:spcBef>
              <a:buFontTx/>
              <a:buNone/>
            </a:pPr>
            <a:r>
              <a:rPr lang="zh-TW" altLang="en-US" b="0">
                <a:ea typeface="標楷體" pitchFamily="65" charset="-120"/>
              </a:rPr>
              <a:t>，但是認真的當一介農夫農婦、稱職的父母、阿公阿媽，把子女送上樓梯，讓他們往上爬。雖然</a:t>
            </a:r>
          </a:p>
          <a:p>
            <a:pPr eaLnBrk="1" hangingPunct="1">
              <a:spcBef>
                <a:spcPct val="0"/>
              </a:spcBef>
              <a:buFontTx/>
              <a:buNone/>
            </a:pPr>
            <a:r>
              <a:rPr lang="zh-TW" altLang="en-US" b="0">
                <a:ea typeface="標楷體" pitchFamily="65" charset="-120"/>
              </a:rPr>
              <a:t>，他們的子女也不是什麼大人物，或知名人士，仍是循著父母親的路子盡責的當個社會螺絲釘，一如蔥薑蒜，不是主菜，卻一味也不能少。 </a:t>
            </a:r>
          </a:p>
          <a:p>
            <a:pPr eaLnBrk="1" hangingPunct="1">
              <a:spcBef>
                <a:spcPct val="0"/>
              </a:spcBef>
              <a:buFontTx/>
              <a:buNone/>
            </a:pPr>
            <a:r>
              <a:rPr lang="zh-TW" altLang="en-US" b="0">
                <a:ea typeface="標楷體" pitchFamily="65" charset="-120"/>
              </a:rPr>
              <a:t>　　　　　　　　</a:t>
            </a:r>
          </a:p>
        </p:txBody>
      </p:sp>
      <p:pic>
        <p:nvPicPr>
          <p:cNvPr id="270339"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ChangeArrowheads="1"/>
          </p:cNvSpPr>
          <p:nvPr/>
        </p:nvSpPr>
        <p:spPr bwMode="auto">
          <a:xfrm>
            <a:off x="179388" y="765175"/>
            <a:ext cx="8964612" cy="301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（方梓</a:t>
            </a:r>
            <a:r>
              <a:rPr lang="en-US" altLang="zh-TW" b="0">
                <a:ea typeface="標楷體" pitchFamily="65" charset="-120"/>
              </a:rPr>
              <a:t>〈</a:t>
            </a:r>
            <a:r>
              <a:rPr lang="zh-TW" altLang="en-US" b="0">
                <a:ea typeface="標楷體" pitchFamily="65" charset="-120"/>
              </a:rPr>
              <a:t>小卒過河</a:t>
            </a:r>
            <a:r>
              <a:rPr lang="en-US" altLang="zh-TW" b="0">
                <a:ea typeface="標楷體" pitchFamily="65" charset="-120"/>
              </a:rPr>
              <a:t>〉</a:t>
            </a:r>
            <a:r>
              <a:rPr lang="zh-TW" altLang="en-US" b="0">
                <a:ea typeface="標楷體" pitchFamily="65" charset="-120"/>
              </a:rPr>
              <a:t>）</a:t>
            </a:r>
            <a:endParaRPr lang="en-US" altLang="zh-TW" b="0">
              <a:latin typeface="標楷體" pitchFamily="65" charset="-120"/>
              <a:ea typeface="標楷體" pitchFamily="65" charset="-120"/>
            </a:endParaRPr>
          </a:p>
          <a:p>
            <a:pPr eaLnBrk="1" hangingPunct="1">
              <a:spcBef>
                <a:spcPct val="0"/>
              </a:spcBef>
              <a:buFontTx/>
              <a:buNone/>
            </a:pPr>
            <a:r>
              <a:rPr lang="en-US" altLang="zh-TW" b="0">
                <a:latin typeface="標楷體" pitchFamily="65" charset="-120"/>
                <a:ea typeface="標楷體" pitchFamily="65" charset="-120"/>
              </a:rPr>
              <a:t>(A)</a:t>
            </a:r>
            <a:r>
              <a:rPr lang="zh-TW" altLang="en-US" b="0">
                <a:ea typeface="標楷體" pitchFamily="65" charset="-120"/>
              </a:rPr>
              <a:t>年輕人不斷出走，景氣日益蕭條</a:t>
            </a:r>
            <a:r>
              <a:rPr lang="zh-TW" altLang="en-US" b="0">
                <a:latin typeface="標楷體" pitchFamily="65" charset="-120"/>
                <a:ea typeface="標楷體" pitchFamily="65" charset="-120"/>
              </a:rPr>
              <a:t>　</a:t>
            </a:r>
          </a:p>
          <a:p>
            <a:pPr eaLnBrk="1" hangingPunct="1">
              <a:spcBef>
                <a:spcPct val="0"/>
              </a:spcBef>
              <a:buFontTx/>
              <a:buNone/>
            </a:pPr>
            <a:r>
              <a:rPr lang="en-US" altLang="zh-TW" b="0">
                <a:latin typeface="標楷體" pitchFamily="65" charset="-120"/>
                <a:ea typeface="標楷體" pitchFamily="65" charset="-120"/>
              </a:rPr>
              <a:t>(B)</a:t>
            </a:r>
            <a:r>
              <a:rPr lang="zh-TW" altLang="en-US" b="0">
                <a:ea typeface="標楷體" pitchFamily="65" charset="-120"/>
              </a:rPr>
              <a:t>老一輩克勤克儉，推動農村轉型</a:t>
            </a:r>
            <a:r>
              <a:rPr lang="zh-TW" altLang="en-US" b="0">
                <a:latin typeface="標楷體" pitchFamily="65" charset="-120"/>
                <a:ea typeface="標楷體" pitchFamily="65" charset="-120"/>
              </a:rPr>
              <a:t>　</a:t>
            </a:r>
          </a:p>
          <a:p>
            <a:pPr eaLnBrk="1" hangingPunct="1">
              <a:spcBef>
                <a:spcPct val="0"/>
              </a:spcBef>
              <a:buFontTx/>
              <a:buNone/>
            </a:pPr>
            <a:r>
              <a:rPr lang="en-US" altLang="zh-TW" b="0">
                <a:latin typeface="標楷體" pitchFamily="65" charset="-120"/>
                <a:ea typeface="標楷體" pitchFamily="65" charset="-120"/>
              </a:rPr>
              <a:t>(C)</a:t>
            </a:r>
            <a:r>
              <a:rPr lang="zh-TW" altLang="en-US" b="0">
                <a:ea typeface="標楷體" pitchFamily="65" charset="-120"/>
              </a:rPr>
              <a:t>平凡而默守本分，生活恬淡自適</a:t>
            </a:r>
            <a:r>
              <a:rPr lang="zh-TW" altLang="en-US" b="0">
                <a:latin typeface="標楷體" pitchFamily="65" charset="-120"/>
                <a:ea typeface="標楷體" pitchFamily="65" charset="-120"/>
              </a:rPr>
              <a:t>　</a:t>
            </a:r>
          </a:p>
          <a:p>
            <a:pPr eaLnBrk="1" hangingPunct="1">
              <a:spcBef>
                <a:spcPct val="0"/>
              </a:spcBef>
              <a:buFontTx/>
              <a:buNone/>
            </a:pPr>
            <a:r>
              <a:rPr lang="en-US" altLang="zh-TW" b="0">
                <a:latin typeface="標楷體" pitchFamily="65" charset="-120"/>
                <a:ea typeface="標楷體" pitchFamily="65" charset="-120"/>
              </a:rPr>
              <a:t>(D)</a:t>
            </a:r>
            <a:r>
              <a:rPr lang="zh-TW" altLang="en-US" b="0">
                <a:ea typeface="標楷體" pitchFamily="65" charset="-120"/>
              </a:rPr>
              <a:t>世代皆安土重遷，盡責種植莊稼</a:t>
            </a:r>
            <a:endParaRPr lang="zh-TW" altLang="en-US" b="0">
              <a:latin typeface="標楷體" pitchFamily="65" charset="-120"/>
              <a:ea typeface="標楷體" pitchFamily="65" charset="-120"/>
            </a:endParaRPr>
          </a:p>
          <a:p>
            <a:pPr eaLnBrk="1" hangingPunct="1">
              <a:spcBef>
                <a:spcPct val="0"/>
              </a:spcBef>
              <a:buFontTx/>
              <a:buNone/>
            </a:pPr>
            <a:r>
              <a:rPr lang="en-US" altLang="zh-TW" b="0">
                <a:latin typeface="標楷體" pitchFamily="65" charset="-120"/>
                <a:ea typeface="標楷體" pitchFamily="65" charset="-120"/>
              </a:rPr>
              <a:t>                              ﹝106</a:t>
            </a:r>
            <a:r>
              <a:rPr lang="zh-TW" altLang="en-US" b="0">
                <a:latin typeface="標楷體" pitchFamily="65" charset="-120"/>
                <a:ea typeface="標楷體" pitchFamily="65" charset="-120"/>
              </a:rPr>
              <a:t>統測</a:t>
            </a:r>
            <a:r>
              <a:rPr lang="en-US" altLang="zh-TW" b="0">
                <a:latin typeface="標楷體" pitchFamily="65" charset="-120"/>
                <a:ea typeface="標楷體" pitchFamily="65" charset="-120"/>
              </a:rPr>
              <a:t>﹞</a:t>
            </a:r>
          </a:p>
        </p:txBody>
      </p:sp>
      <p:sp>
        <p:nvSpPr>
          <p:cNvPr id="8" name="Rectangle 4"/>
          <p:cNvSpPr>
            <a:spLocks noChangeArrowheads="1"/>
          </p:cNvSpPr>
          <p:nvPr/>
        </p:nvSpPr>
        <p:spPr bwMode="auto">
          <a:xfrm>
            <a:off x="323850" y="4508500"/>
            <a:ext cx="2012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buFontTx/>
              <a:buNone/>
            </a:pPr>
            <a:r>
              <a:rPr lang="zh-TW" altLang="en-US">
                <a:latin typeface="標楷體" pitchFamily="65" charset="-120"/>
                <a:ea typeface="標楷體" pitchFamily="65" charset="-120"/>
              </a:rPr>
              <a:t>答案：</a:t>
            </a:r>
            <a:r>
              <a:rPr lang="en-US" altLang="zh-TW">
                <a:solidFill>
                  <a:srgbClr val="FF0000"/>
                </a:solidFill>
                <a:latin typeface="標楷體" pitchFamily="65" charset="-120"/>
                <a:ea typeface="標楷體" pitchFamily="65" charset="-120"/>
              </a:rPr>
              <a:t>(C)</a:t>
            </a:r>
            <a:endParaRPr lang="zh-TW" altLang="en-US">
              <a:solidFill>
                <a:srgbClr val="FF0000"/>
              </a:solidFill>
              <a:latin typeface="標楷體" pitchFamily="65" charset="-120"/>
              <a:ea typeface="標楷體" pitchFamily="65" charset="-120"/>
            </a:endParaRPr>
          </a:p>
        </p:txBody>
      </p:sp>
      <p:pic>
        <p:nvPicPr>
          <p:cNvPr id="271364"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4"/>
          <p:cNvSpPr>
            <a:spLocks noChangeArrowheads="1"/>
          </p:cNvSpPr>
          <p:nvPr/>
        </p:nvSpPr>
        <p:spPr bwMode="auto">
          <a:xfrm>
            <a:off x="179388" y="806450"/>
            <a:ext cx="8785225" cy="457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ea typeface="標楷體" pitchFamily="65" charset="-120"/>
              </a:rPr>
              <a:t>解析</a:t>
            </a:r>
            <a:r>
              <a:rPr lang="zh-TW" altLang="en-US" b="0">
                <a:ea typeface="標楷體" pitchFamily="65" charset="-120"/>
              </a:rPr>
              <a:t>：</a:t>
            </a:r>
            <a:r>
              <a:rPr lang="en-US" altLang="zh-TW" b="0">
                <a:solidFill>
                  <a:srgbClr val="FF0000"/>
                </a:solidFill>
                <a:latin typeface="標楷體" pitchFamily="65" charset="-120"/>
                <a:ea typeface="標楷體" pitchFamily="65" charset="-120"/>
              </a:rPr>
              <a:t>(A)</a:t>
            </a:r>
            <a:r>
              <a:rPr lang="zh-TW" altLang="en-US" b="0">
                <a:solidFill>
                  <a:srgbClr val="FF0000"/>
                </a:solidFill>
                <a:latin typeface="標楷體" pitchFamily="65" charset="-120"/>
                <a:ea typeface="標楷體" pitchFamily="65" charset="-120"/>
              </a:rPr>
              <a:t>「景氣日益蕭條」與引文「經濟狀況也一日日的好轉」相違。</a:t>
            </a:r>
            <a:r>
              <a:rPr lang="en-US" altLang="zh-TW" b="0">
                <a:solidFill>
                  <a:srgbClr val="FF0000"/>
                </a:solidFill>
                <a:latin typeface="標楷體" pitchFamily="65" charset="-120"/>
                <a:ea typeface="標楷體" pitchFamily="65" charset="-120"/>
              </a:rPr>
              <a:t>(B)</a:t>
            </a:r>
            <a:r>
              <a:rPr lang="zh-TW" altLang="en-US" b="0">
                <a:solidFill>
                  <a:srgbClr val="FF0000"/>
                </a:solidFill>
                <a:latin typeface="標楷體" pitchFamily="65" charset="-120"/>
                <a:ea typeface="標楷體" pitchFamily="65" charset="-120"/>
              </a:rPr>
              <a:t>並無論及「推動農村轉型」議題。</a:t>
            </a:r>
            <a:r>
              <a:rPr lang="en-US" altLang="zh-TW" b="0">
                <a:solidFill>
                  <a:srgbClr val="FF0000"/>
                </a:solidFill>
                <a:latin typeface="標楷體" pitchFamily="65" charset="-120"/>
                <a:ea typeface="標楷體" pitchFamily="65" charset="-120"/>
              </a:rPr>
              <a:t>(C)</a:t>
            </a:r>
            <a:r>
              <a:rPr lang="zh-TW" altLang="en-US" b="0">
                <a:solidFill>
                  <a:srgbClr val="FF0000"/>
                </a:solidFill>
                <a:latin typeface="標楷體" pitchFamily="65" charset="-120"/>
                <a:ea typeface="標楷體" pitchFamily="65" charset="-120"/>
              </a:rPr>
              <a:t>「平凡」呼應「盡責的當個社會螺絲釘」、「恬淡自適」呼應「沒有大富大貴，沒有大紅大紫過，但是認真的當一介農夫農婦、稱職的父母」。</a:t>
            </a:r>
            <a:r>
              <a:rPr lang="en-US" altLang="zh-TW" b="0">
                <a:solidFill>
                  <a:srgbClr val="FF0000"/>
                </a:solidFill>
                <a:latin typeface="標楷體" pitchFamily="65" charset="-120"/>
                <a:ea typeface="標楷體" pitchFamily="65" charset="-120"/>
              </a:rPr>
              <a:t>(D)</a:t>
            </a:r>
            <a:r>
              <a:rPr lang="zh-TW" altLang="en-US" b="0">
                <a:solidFill>
                  <a:srgbClr val="FF0000"/>
                </a:solidFill>
                <a:latin typeface="標楷體" pitchFamily="65" charset="-120"/>
                <a:ea typeface="標楷體" pitchFamily="65" charset="-120"/>
              </a:rPr>
              <a:t>「安土重遷」指久居故土，滋生情感，不肯輕易遷徙；與「遠離家鄉奮鬥」相違。</a:t>
            </a:r>
          </a:p>
          <a:p>
            <a:pPr eaLnBrk="1" hangingPunct="1">
              <a:lnSpc>
                <a:spcPct val="120000"/>
              </a:lnSpc>
              <a:spcBef>
                <a:spcPct val="0"/>
              </a:spcBef>
              <a:buFontTx/>
              <a:buNone/>
            </a:pPr>
            <a:r>
              <a:rPr lang="zh-TW" altLang="en-US">
                <a:ea typeface="標楷體" pitchFamily="65" charset="-120"/>
              </a:rPr>
              <a:t>●本題測驗學生閱讀與理解的能力。</a:t>
            </a:r>
          </a:p>
        </p:txBody>
      </p:sp>
      <p:pic>
        <p:nvPicPr>
          <p:cNvPr id="272387" name="Picture 6" descr="下ICON-回主目錄">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3410" name="Rectangle 4"/>
          <p:cNvSpPr>
            <a:spLocks noGrp="1" noChangeArrowheads="1"/>
          </p:cNvSpPr>
          <p:nvPr>
            <p:ph type="ctrTitle" idx="4294967295"/>
          </p:nvPr>
        </p:nvSpPr>
        <p:spPr>
          <a:xfrm>
            <a:off x="755650" y="1628775"/>
            <a:ext cx="7772400" cy="1470025"/>
          </a:xfrm>
        </p:spPr>
        <p:txBody>
          <a:bodyPr/>
          <a:lstStyle/>
          <a:p>
            <a:pPr eaLnBrk="1" hangingPunct="1"/>
            <a:r>
              <a:rPr lang="zh-TW" altLang="en-US" sz="6600" b="1" smtClean="0">
                <a:solidFill>
                  <a:schemeClr val="tx1"/>
                </a:solidFill>
                <a:latin typeface="標楷體" pitchFamily="65" charset="-120"/>
                <a:ea typeface="標楷體" pitchFamily="65" charset="-120"/>
              </a:rPr>
              <a:t>九、延伸閱讀</a:t>
            </a:r>
          </a:p>
        </p:txBody>
      </p:sp>
      <p:pic>
        <p:nvPicPr>
          <p:cNvPr id="273411"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4434" name="矩形 2"/>
          <p:cNvSpPr>
            <a:spLocks noChangeArrowheads="1"/>
          </p:cNvSpPr>
          <p:nvPr/>
        </p:nvSpPr>
        <p:spPr bwMode="auto">
          <a:xfrm>
            <a:off x="323850" y="692150"/>
            <a:ext cx="856932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一九八七年十月十五日夜</a:t>
            </a:r>
          </a:p>
          <a:p>
            <a:pPr eaLnBrk="1" hangingPunct="1">
              <a:spcBef>
                <a:spcPct val="0"/>
              </a:spcBef>
              <a:buFontTx/>
              <a:buNone/>
            </a:pPr>
            <a:r>
              <a:rPr lang="zh-TW" altLang="en-US" b="0">
                <a:ea typeface="標楷體" pitchFamily="65" charset="-120"/>
              </a:rPr>
              <a:t>　　親愛的孩子：方才我在書房裡持續寫作一個多小時，感覺身心俱有些疲倦，便踱出來坐在客廳的沙發椅上休息，隨手撿出你臨別時錄製留贈與我的錄音帶，聽完了正面的男聲四重唱。你唱的是次低音，在均衡整齊的和聲中，你那略帶鼻音的唱法依稀可辨。</a:t>
            </a:r>
            <a:r>
              <a:rPr lang="en-US" altLang="zh-TW" b="0">
                <a:latin typeface="標楷體" pitchFamily="65" charset="-120"/>
                <a:ea typeface="標楷體" pitchFamily="65" charset="-120"/>
              </a:rPr>
              <a:t>……</a:t>
            </a:r>
            <a:endParaRPr lang="en-US" altLang="zh-TW" b="0">
              <a:ea typeface="標楷體" pitchFamily="65" charset="-120"/>
            </a:endParaRPr>
          </a:p>
          <a:p>
            <a:pPr eaLnBrk="1" hangingPunct="1">
              <a:spcBef>
                <a:spcPct val="0"/>
              </a:spcBef>
              <a:buFontTx/>
              <a:buNone/>
            </a:pPr>
            <a:r>
              <a:rPr lang="zh-TW" altLang="en-US" b="0">
                <a:ea typeface="標楷體" pitchFamily="65" charset="-120"/>
              </a:rPr>
              <a:t>　　十年前，你在臺北自己的房間裡擁著一隻吉他，曾經愣愣地問我：如果你也順應著時尚的叛逆心態而拒絕升學的話，我會如何看待你</a:t>
            </a:r>
          </a:p>
          <a:p>
            <a:pPr eaLnBrk="1" hangingPunct="1">
              <a:spcBef>
                <a:spcPct val="0"/>
              </a:spcBef>
              <a:buFontTx/>
              <a:buNone/>
            </a:pPr>
            <a:r>
              <a:rPr lang="zh-TW" altLang="en-US" b="0">
                <a:ea typeface="標楷體" pitchFamily="65" charset="-120"/>
              </a:rPr>
              <a:t>？我們溫和而理智的辯論，結果你接受了我的</a:t>
            </a:r>
          </a:p>
        </p:txBody>
      </p:sp>
      <p:sp>
        <p:nvSpPr>
          <p:cNvPr id="274435" name="Rectangle 4"/>
          <p:cNvSpPr>
            <a:spLocks noChangeArrowheads="1"/>
          </p:cNvSpPr>
          <p:nvPr/>
        </p:nvSpPr>
        <p:spPr bwMode="auto">
          <a:xfrm>
            <a:off x="1968500" y="-79375"/>
            <a:ext cx="52133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4400">
                <a:solidFill>
                  <a:schemeClr val="bg1"/>
                </a:solidFill>
                <a:latin typeface="標楷體" pitchFamily="65" charset="-120"/>
                <a:ea typeface="標楷體" pitchFamily="65" charset="-120"/>
              </a:rPr>
              <a:t>給兒子的信　林文月</a:t>
            </a:r>
          </a:p>
        </p:txBody>
      </p:sp>
      <p:pic>
        <p:nvPicPr>
          <p:cNvPr id="274436"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3"/>
          <p:cNvSpPr txBox="1">
            <a:spLocks noChangeArrowheads="1"/>
          </p:cNvSpPr>
          <p:nvPr/>
        </p:nvSpPr>
        <p:spPr bwMode="auto">
          <a:xfrm>
            <a:off x="179388" y="765175"/>
            <a:ext cx="88201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二</a:t>
            </a: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在上海受日本教育</a:t>
            </a:r>
          </a:p>
          <a:p>
            <a:pPr eaLnBrk="1" hangingPunct="1">
              <a:lnSpc>
                <a:spcPct val="120000"/>
              </a:lnSpc>
              <a:spcBef>
                <a:spcPct val="0"/>
              </a:spcBef>
              <a:buFontTx/>
              <a:buNone/>
            </a:pPr>
            <a:r>
              <a:rPr lang="zh-TW" altLang="en-US" b="0">
                <a:latin typeface="標楷體" pitchFamily="65" charset="-120"/>
                <a:ea typeface="標楷體" pitchFamily="65" charset="-120"/>
              </a:rPr>
              <a:t>　　林文月在上海的日本租界受日本教育，讀到</a:t>
            </a:r>
          </a:p>
          <a:p>
            <a:pPr eaLnBrk="1" hangingPunct="1">
              <a:lnSpc>
                <a:spcPct val="120000"/>
              </a:lnSpc>
              <a:spcBef>
                <a:spcPct val="0"/>
              </a:spcBef>
              <a:buFontTx/>
              <a:buNone/>
            </a:pPr>
            <a:r>
              <a:rPr lang="zh-TW" altLang="en-US" b="0">
                <a:latin typeface="標楷體" pitchFamily="65" charset="-120"/>
                <a:ea typeface="標楷體" pitchFamily="65" charset="-120"/>
              </a:rPr>
              <a:t>小學五年級，抗戰勝利後，隨家人返臺，進入萬</a:t>
            </a:r>
          </a:p>
          <a:p>
            <a:pPr eaLnBrk="1" hangingPunct="1">
              <a:lnSpc>
                <a:spcPct val="120000"/>
              </a:lnSpc>
              <a:spcBef>
                <a:spcPct val="0"/>
              </a:spcBef>
              <a:buFontTx/>
              <a:buNone/>
            </a:pPr>
            <a:r>
              <a:rPr lang="zh-TW" altLang="en-US" b="0">
                <a:latin typeface="標楷體" pitchFamily="65" charset="-120"/>
                <a:ea typeface="標楷體" pitchFamily="65" charset="-120"/>
              </a:rPr>
              <a:t>華的老松國小讀六年級。當時，同學們說的臺灣</a:t>
            </a:r>
          </a:p>
          <a:p>
            <a:pPr eaLnBrk="1" hangingPunct="1">
              <a:lnSpc>
                <a:spcPct val="120000"/>
              </a:lnSpc>
              <a:spcBef>
                <a:spcPct val="0"/>
              </a:spcBef>
              <a:buFontTx/>
              <a:buNone/>
            </a:pPr>
            <a:r>
              <a:rPr lang="zh-TW" altLang="en-US" b="0">
                <a:latin typeface="標楷體" pitchFamily="65" charset="-120"/>
                <a:ea typeface="標楷體" pitchFamily="65" charset="-120"/>
              </a:rPr>
              <a:t>話，她聽不懂，他們說的日本話，又帶濃重的臺</a:t>
            </a:r>
          </a:p>
          <a:p>
            <a:pPr eaLnBrk="1" hangingPunct="1">
              <a:lnSpc>
                <a:spcPct val="120000"/>
              </a:lnSpc>
              <a:spcBef>
                <a:spcPct val="0"/>
              </a:spcBef>
              <a:buFontTx/>
              <a:buNone/>
            </a:pPr>
            <a:r>
              <a:rPr lang="zh-TW" altLang="en-US" b="0">
                <a:latin typeface="標楷體" pitchFamily="65" charset="-120"/>
                <a:ea typeface="標楷體" pitchFamily="65" charset="-120"/>
              </a:rPr>
              <a:t>灣口音，同樣使她似懂非懂。大家對她這個唯一</a:t>
            </a:r>
          </a:p>
          <a:p>
            <a:pPr eaLnBrk="1" hangingPunct="1">
              <a:lnSpc>
                <a:spcPct val="120000"/>
              </a:lnSpc>
              <a:spcBef>
                <a:spcPct val="0"/>
              </a:spcBef>
              <a:buFontTx/>
              <a:buNone/>
            </a:pPr>
            <a:r>
              <a:rPr lang="zh-TW" altLang="en-US" b="0">
                <a:latin typeface="標楷體" pitchFamily="65" charset="-120"/>
                <a:ea typeface="標楷體" pitchFamily="65" charset="-120"/>
              </a:rPr>
              <a:t>來自大陸的臺灣人，充滿著好奇。那時候，本省</a:t>
            </a:r>
          </a:p>
          <a:p>
            <a:pPr eaLnBrk="1" hangingPunct="1">
              <a:lnSpc>
                <a:spcPct val="120000"/>
              </a:lnSpc>
              <a:spcBef>
                <a:spcPct val="0"/>
              </a:spcBef>
              <a:buFontTx/>
              <a:buNone/>
            </a:pPr>
            <a:r>
              <a:rPr lang="zh-TW" altLang="en-US" b="0">
                <a:latin typeface="標楷體" pitchFamily="65" charset="-120"/>
                <a:ea typeface="標楷體" pitchFamily="65" charset="-120"/>
              </a:rPr>
              <a:t>人喜歡叫外省人為「阿山仔」，表示來自唐山的</a:t>
            </a:r>
          </a:p>
          <a:p>
            <a:pPr eaLnBrk="1" hangingPunct="1">
              <a:lnSpc>
                <a:spcPct val="120000"/>
              </a:lnSpc>
              <a:spcBef>
                <a:spcPct val="0"/>
              </a:spcBef>
              <a:buFontTx/>
              <a:buNone/>
            </a:pPr>
            <a:r>
              <a:rPr lang="zh-TW" altLang="en-US" b="0">
                <a:latin typeface="標楷體" pitchFamily="65" charset="-120"/>
                <a:ea typeface="標楷體" pitchFamily="65" charset="-120"/>
              </a:rPr>
              <a:t>人，同學們便管她叫做「半山仔」。</a:t>
            </a:r>
            <a:endParaRPr lang="en-US" altLang="zh-TW" b="0">
              <a:latin typeface="標楷體" pitchFamily="65" charset="-120"/>
              <a:ea typeface="標楷體" pitchFamily="65" charset="-120"/>
            </a:endParaRPr>
          </a:p>
        </p:txBody>
      </p:sp>
      <p:sp>
        <p:nvSpPr>
          <p:cNvPr id="109571"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-5</a:t>
            </a:r>
          </a:p>
        </p:txBody>
      </p:sp>
      <p:pic>
        <p:nvPicPr>
          <p:cNvPr id="109572"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5458" name="矩形 2"/>
          <p:cNvSpPr>
            <a:spLocks noChangeArrowheads="1"/>
          </p:cNvSpPr>
          <p:nvPr/>
        </p:nvSpPr>
        <p:spPr bwMode="auto">
          <a:xfrm>
            <a:off x="323850" y="692150"/>
            <a:ext cx="8424863"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看法，並且選擇理工的世界做為你未來發展的方向。在我們回顧的時候，時間似乎流逝得很快，但我們實在並沒有虛擲時間。十年來，你一旦對未來有了抉擇和憧憬，便像是對準了羅盤的舵手一般，穩定而恆毅地駛往既定的方向</a:t>
            </a:r>
          </a:p>
          <a:p>
            <a:pPr eaLnBrk="1" hangingPunct="1">
              <a:spcBef>
                <a:spcPct val="0"/>
              </a:spcBef>
              <a:buFontTx/>
              <a:buNone/>
            </a:pPr>
            <a:r>
              <a:rPr lang="zh-TW" altLang="en-US" b="0">
                <a:ea typeface="標楷體" pitchFamily="65" charset="-120"/>
              </a:rPr>
              <a:t>。你順利地通過每一個階段、每一個關口，以迄於今日。你從小到現在，幾乎未曾遭遇過什麼重大的挫折，一切都相當順利，所以同儕或許會認為你很幸運。是的，人們往往把一個人的順利歸結於表面看到的幸運，卻忽略了順利的背後那一分努力與堅持。你的努力，我最知</a:t>
            </a:r>
          </a:p>
        </p:txBody>
      </p:sp>
      <p:pic>
        <p:nvPicPr>
          <p:cNvPr id="275459"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482" name="矩形 2"/>
          <p:cNvSpPr>
            <a:spLocks noChangeArrowheads="1"/>
          </p:cNvSpPr>
          <p:nvPr/>
        </p:nvSpPr>
        <p:spPr bwMode="auto">
          <a:xfrm>
            <a:off x="323850" y="765175"/>
            <a:ext cx="8569325" cy="545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道。赴美之前，你悄悄的在我的梳妝臺上留下一張卡片，那上面有感謝我和你父親養育的話</a:t>
            </a:r>
          </a:p>
          <a:p>
            <a:pPr eaLnBrk="1" hangingPunct="1">
              <a:spcBef>
                <a:spcPct val="0"/>
              </a:spcBef>
              <a:buFontTx/>
              <a:buNone/>
            </a:pPr>
            <a:r>
              <a:rPr lang="zh-TW" altLang="en-US" b="0">
                <a:ea typeface="標楷體" pitchFamily="65" charset="-120"/>
              </a:rPr>
              <a:t>，也有一句自我期許的話：「我知道這次將是生命中最後一次做學生的階段，我會好好珍惜</a:t>
            </a:r>
          </a:p>
          <a:p>
            <a:pPr eaLnBrk="1" hangingPunct="1">
              <a:spcBef>
                <a:spcPct val="0"/>
              </a:spcBef>
              <a:buFontTx/>
              <a:buNone/>
            </a:pPr>
            <a:r>
              <a:rPr lang="zh-TW" altLang="en-US" b="0">
                <a:ea typeface="標楷體" pitchFamily="65" charset="-120"/>
              </a:rPr>
              <a:t>。」你果然用事實證明了。每天不到凌晨不回宿舍，總是留在實驗室或研究室內用功。你告訴我：「越到上面，遇見的對手越強。所以絲毫不能得意，更不能放鬆。」但我想，恐怕除此客觀環境之外，一個人多讀書後，心中更會明白知識的廣大浩瀚，自然也就會變得更虛心謙遜的吧。</a:t>
            </a:r>
          </a:p>
        </p:txBody>
      </p:sp>
      <p:pic>
        <p:nvPicPr>
          <p:cNvPr id="276483"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矩形 2"/>
          <p:cNvSpPr>
            <a:spLocks noChangeArrowheads="1"/>
          </p:cNvSpPr>
          <p:nvPr/>
        </p:nvSpPr>
        <p:spPr bwMode="auto">
          <a:xfrm>
            <a:off x="323850" y="620713"/>
            <a:ext cx="8569325"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說到讀書，我則又想起另外一些事情來了</a:t>
            </a:r>
          </a:p>
          <a:p>
            <a:pPr eaLnBrk="1" hangingPunct="1">
              <a:spcBef>
                <a:spcPct val="0"/>
              </a:spcBef>
              <a:buFontTx/>
              <a:buNone/>
            </a:pPr>
            <a:r>
              <a:rPr lang="zh-TW" altLang="en-US" b="0">
                <a:ea typeface="標楷體" pitchFamily="65" charset="-120"/>
              </a:rPr>
              <a:t>。你從小喜愛文學藝術，這也就是當初你在文科與理科的抉擇之間徘徊猶豫的原因；既已選定理科為終生發展職志之所在，對於閱讀文藝方面書籍的時間，自然不免相對的減少。這次在你住宿處的書櫥上，我看到你從臺北帶去的</a:t>
            </a:r>
            <a:r>
              <a:rPr lang="en-US" altLang="zh-TW" b="0">
                <a:ea typeface="標楷體" pitchFamily="65" charset="-120"/>
              </a:rPr>
              <a:t>《</a:t>
            </a:r>
            <a:r>
              <a:rPr lang="zh-TW" altLang="en-US" b="0">
                <a:ea typeface="標楷體" pitchFamily="65" charset="-120"/>
              </a:rPr>
              <a:t>詩經</a:t>
            </a:r>
            <a:r>
              <a:rPr lang="en-US" altLang="zh-TW" b="0">
                <a:ea typeface="標楷體" pitchFamily="65" charset="-120"/>
              </a:rPr>
              <a:t>》</a:t>
            </a:r>
            <a:r>
              <a:rPr lang="zh-TW" altLang="en-US" b="0">
                <a:ea typeface="標楷體" pitchFamily="65" charset="-120"/>
              </a:rPr>
              <a:t>和泰戈爾</a:t>
            </a:r>
            <a:r>
              <a:rPr lang="en-US" altLang="zh-TW" b="0">
                <a:ea typeface="標楷體" pitchFamily="65" charset="-120"/>
              </a:rPr>
              <a:t>《</a:t>
            </a:r>
            <a:r>
              <a:rPr lang="zh-TW" altLang="en-US" b="0">
                <a:ea typeface="標楷體" pitchFamily="65" charset="-120"/>
              </a:rPr>
              <a:t>漂鳥集</a:t>
            </a:r>
            <a:r>
              <a:rPr lang="en-US" altLang="zh-TW" b="0">
                <a:ea typeface="標楷體" pitchFamily="65" charset="-120"/>
              </a:rPr>
              <a:t>》</a:t>
            </a:r>
            <a:r>
              <a:rPr lang="zh-TW" altLang="en-US" b="0">
                <a:ea typeface="標楷體" pitchFamily="65" charset="-120"/>
              </a:rPr>
              <a:t>等書擱置在較高部位，顯示出你較少去翻閱這些書。我明白那是你全神投入本科，未遑顧及其餘的緣故，但我還是希望你慢慢養成習慣善加支配時間，分一些精神閱讀文藝的書籍，尤其是哲學的書籍</a:t>
            </a:r>
          </a:p>
        </p:txBody>
      </p:sp>
      <p:pic>
        <p:nvPicPr>
          <p:cNvPr id="277507"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矩形 2"/>
          <p:cNvSpPr>
            <a:spLocks noChangeArrowheads="1"/>
          </p:cNvSpPr>
          <p:nvPr/>
        </p:nvSpPr>
        <p:spPr bwMode="auto">
          <a:xfrm>
            <a:off x="323850" y="620713"/>
            <a:ext cx="864076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。現代的社會已經不可能有全才、通才的存在</a:t>
            </a:r>
          </a:p>
          <a:p>
            <a:pPr eaLnBrk="1" hangingPunct="1">
              <a:spcBef>
                <a:spcPct val="0"/>
              </a:spcBef>
              <a:buFontTx/>
              <a:buNone/>
            </a:pPr>
            <a:r>
              <a:rPr lang="zh-TW" altLang="en-US" b="0">
                <a:ea typeface="標楷體" pitchFamily="65" charset="-120"/>
              </a:rPr>
              <a:t>，知識愈分愈精細，大家必須分工合作，每個人扮演某個專才的角色。不過，我始終相信，無論文學家、音樂家，或科學家，若能夠在自己專精的知識基礎上，再多涉獵其他範圍的書籍，將會有更多的領會而豁然開通；即使閱讀之書駁雜無濟於所志向的專科又何妨？何況人生之路多麼寬闊，怎麼分辨得了有用與無用之區別呢？即令所讀內容一無濟於專業本行，總是會有助於豐富生命之內蘊。我時常被人問到</a:t>
            </a:r>
          </a:p>
          <a:p>
            <a:pPr eaLnBrk="1" hangingPunct="1">
              <a:spcBef>
                <a:spcPct val="0"/>
              </a:spcBef>
              <a:buFontTx/>
              <a:buNone/>
            </a:pPr>
            <a:r>
              <a:rPr lang="zh-TW" altLang="en-US" b="0">
                <a:ea typeface="標楷體" pitchFamily="65" charset="-120"/>
              </a:rPr>
              <a:t>：如何擬定讀書計畫一類的問題，其實，我真</a:t>
            </a:r>
          </a:p>
        </p:txBody>
      </p:sp>
      <p:pic>
        <p:nvPicPr>
          <p:cNvPr id="278531"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9554" name="矩形 2"/>
          <p:cNvSpPr>
            <a:spLocks noChangeArrowheads="1"/>
          </p:cNvSpPr>
          <p:nvPr/>
        </p:nvSpPr>
        <p:spPr bwMode="auto">
          <a:xfrm>
            <a:off x="323850" y="620713"/>
            <a:ext cx="864076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心認為讀書的樂趣乃在於無所為而為，驟然探得其中一點理趣的快樂，不太可能在功利式的閱讀計畫中獲得。我又始終堅信，無論文學家、藝術家或科學家，終極的目的無非在追求真善美的至高境界，而生活中的豐富理趣，正可以從旁協助我們接近這個境界。生命的軌道絕不是單一的，應該有多種方向、多種層面才對。</a:t>
            </a:r>
          </a:p>
          <a:p>
            <a:pPr eaLnBrk="1" hangingPunct="1">
              <a:spcBef>
                <a:spcPct val="0"/>
              </a:spcBef>
              <a:buFontTx/>
              <a:buNone/>
            </a:pPr>
            <a:r>
              <a:rPr lang="zh-TW" altLang="en-US" b="0">
                <a:ea typeface="標楷體" pitchFamily="65" charset="-120"/>
              </a:rPr>
              <a:t>　　除了讀書以外，做人更要緊。我認為無論從事於哪一行業，或者成就如何，最後的目的是在做一個完好的人，如果讀書廣泛專精，而</a:t>
            </a:r>
          </a:p>
        </p:txBody>
      </p:sp>
      <p:pic>
        <p:nvPicPr>
          <p:cNvPr id="279555"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0578" name="矩形 2"/>
          <p:cNvSpPr>
            <a:spLocks noChangeArrowheads="1"/>
          </p:cNvSpPr>
          <p:nvPr/>
        </p:nvSpPr>
        <p:spPr bwMode="auto">
          <a:xfrm>
            <a:off x="323850" y="620713"/>
            <a:ext cx="8712200"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人格卑下，還不如做一個無知素樸的人。在你去年臨別的時候，你父親曾經給你幾句話，要你永銘於心，其中有一句是：無論失意或得意，在力爭上游的過程中，千萬不可踩在別人的頭上求取勝利。我在這封信裡為他重複一次，因為這也是我所深深同意的做人原則。今日的社會風氣似乎越來越傾向於功利主義，為達成目的而不擇手段的人比比皆是，但我們不希望我們的孩子趨利忘義。無論什麼時代，高尚的人格還是應該受到崇仰的。除此之外，我又希望你一方面能適應新環境，另一方面不要</a:t>
            </a:r>
          </a:p>
        </p:txBody>
      </p:sp>
      <p:pic>
        <p:nvPicPr>
          <p:cNvPr id="280579"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1602" name="矩形 2"/>
          <p:cNvSpPr>
            <a:spLocks noChangeArrowheads="1"/>
          </p:cNvSpPr>
          <p:nvPr/>
        </p:nvSpPr>
        <p:spPr bwMode="auto">
          <a:xfrm>
            <a:off x="323850" y="712788"/>
            <a:ext cx="847566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忘本，不要與你生長的故土脫節，所以去年八月間，我為你訂購為期一年的</a:t>
            </a:r>
            <a:r>
              <a:rPr lang="en-US" altLang="zh-TW" b="0">
                <a:ea typeface="標楷體" pitchFamily="65" charset="-120"/>
              </a:rPr>
              <a:t>《</a:t>
            </a:r>
            <a:r>
              <a:rPr lang="zh-TW" altLang="en-US" b="0">
                <a:ea typeface="標楷體" pitchFamily="65" charset="-120"/>
              </a:rPr>
              <a:t>天下雜誌</a:t>
            </a:r>
            <a:r>
              <a:rPr lang="en-US" altLang="zh-TW" b="0">
                <a:ea typeface="標楷體" pitchFamily="65" charset="-120"/>
              </a:rPr>
              <a:t>》</a:t>
            </a:r>
            <a:r>
              <a:rPr lang="zh-TW" altLang="en-US" b="0">
                <a:ea typeface="標楷體" pitchFamily="65" charset="-120"/>
              </a:rPr>
              <a:t>，做為你二十五歲的生日禮物。今年暑假，一年期滿，知悉你已自動用獎學金續訂了這份雜誌，令我十分欣慰。因為我看得出你用心閱讀，發現其中聯結你和國內動態發展的密切關係。有些青年人去國多年之後，專業的知識漸漸增加，卻逐漸與自己的國家疏遠陌生。我不希望我的孩子變成那樣子無根的人。</a:t>
            </a:r>
          </a:p>
          <a:p>
            <a:pPr eaLnBrk="1" hangingPunct="1">
              <a:spcBef>
                <a:spcPct val="0"/>
              </a:spcBef>
              <a:buFontTx/>
              <a:buNone/>
            </a:pPr>
            <a:r>
              <a:rPr lang="zh-TW" altLang="en-US" b="0">
                <a:ea typeface="標楷體" pitchFamily="65" charset="-120"/>
              </a:rPr>
              <a:t>　　一口氣寫到這裡，才發現我竟然忘了問你近況如何，忘了一般母親對於孩子應有的噓寒</a:t>
            </a:r>
          </a:p>
        </p:txBody>
      </p:sp>
      <p:pic>
        <p:nvPicPr>
          <p:cNvPr id="281603"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2626" name="矩形 2"/>
          <p:cNvSpPr>
            <a:spLocks noChangeArrowheads="1"/>
          </p:cNvSpPr>
          <p:nvPr/>
        </p:nvSpPr>
        <p:spPr bwMode="auto">
          <a:xfrm>
            <a:off x="323850" y="620713"/>
            <a:ext cx="871378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問暖，說實在的，由於工作忙碌，近來甚至很久都沒有提筆給你寫信了。不過，我相信你是</a:t>
            </a:r>
          </a:p>
          <a:p>
            <a:pPr eaLnBrk="1" hangingPunct="1">
              <a:spcBef>
                <a:spcPct val="0"/>
              </a:spcBef>
              <a:buFontTx/>
              <a:buNone/>
            </a:pPr>
            <a:r>
              <a:rPr lang="zh-TW" altLang="en-US" b="0">
                <a:ea typeface="標楷體" pitchFamily="65" charset="-120"/>
              </a:rPr>
              <a:t>不會責怪我的。去年我生日的時候，你選了一張清雅的空白卡片寄給我，裡面有句：「我比別人驕傲，因為我所受的教養使我比別人更能適應環境，我比別人驕傲，因為我和母親的關係遠比別人親密。即使在地球的另一端，我仍感覺那條臍帶緊緊相連著。您也必會覺得臍帶的那頭已經延伸得很好。」孩子，你知道嗎？其實我也正感到安慰和驕傲，因為千山萬水遙隔，我們依舊是那麼親密，而且互相了解，彼此信賴。</a:t>
            </a:r>
          </a:p>
        </p:txBody>
      </p:sp>
      <p:pic>
        <p:nvPicPr>
          <p:cNvPr id="282627"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864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3650" name="矩形 2"/>
          <p:cNvSpPr>
            <a:spLocks noChangeArrowheads="1"/>
          </p:cNvSpPr>
          <p:nvPr/>
        </p:nvSpPr>
        <p:spPr bwMode="auto">
          <a:xfrm>
            <a:off x="323850" y="836613"/>
            <a:ext cx="8424863"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b="0">
                <a:ea typeface="標楷體" pitchFamily="65" charset="-120"/>
              </a:rPr>
              <a:t>　　夜已深沉，我將停筆熄燈去休息，而在地球的另一端，該是旭日東升，你自睡夢中悠悠醒來的時候，願你有美好充實的一天。</a:t>
            </a:r>
          </a:p>
          <a:p>
            <a:pPr eaLnBrk="1" hangingPunct="1">
              <a:spcBef>
                <a:spcPct val="0"/>
              </a:spcBef>
              <a:buFontTx/>
              <a:buNone/>
            </a:pPr>
            <a:r>
              <a:rPr lang="zh-TW" altLang="en-US" b="0">
                <a:ea typeface="標楷體" pitchFamily="65" charset="-120"/>
              </a:rPr>
              <a:t>	　　　　　　　　   ──一九八七年十月</a:t>
            </a:r>
          </a:p>
          <a:p>
            <a:pPr eaLnBrk="1" hangingPunct="1">
              <a:spcBef>
                <a:spcPct val="0"/>
              </a:spcBef>
              <a:buFontTx/>
              <a:buNone/>
            </a:pPr>
            <a:r>
              <a:rPr lang="zh-TW" altLang="en-US" b="0">
                <a:ea typeface="標楷體" pitchFamily="65" charset="-120"/>
              </a:rPr>
              <a:t>　　</a:t>
            </a:r>
          </a:p>
          <a:p>
            <a:pPr eaLnBrk="1" hangingPunct="1">
              <a:spcBef>
                <a:spcPct val="0"/>
              </a:spcBef>
              <a:buFontTx/>
              <a:buNone/>
            </a:pPr>
            <a:endParaRPr lang="zh-TW" altLang="en-US" b="0">
              <a:ea typeface="標楷體" pitchFamily="65" charset="-120"/>
            </a:endParaRPr>
          </a:p>
          <a:p>
            <a:pPr eaLnBrk="1" hangingPunct="1">
              <a:spcBef>
                <a:spcPct val="0"/>
              </a:spcBef>
              <a:buFontTx/>
              <a:buNone/>
            </a:pPr>
            <a:endParaRPr lang="zh-TW" altLang="en-US" b="0">
              <a:latin typeface="標楷體" pitchFamily="65" charset="-120"/>
              <a:ea typeface="標楷體" pitchFamily="65" charset="-120"/>
            </a:endParaRPr>
          </a:p>
        </p:txBody>
      </p:sp>
      <p:pic>
        <p:nvPicPr>
          <p:cNvPr id="283651"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Rectangle 3"/>
          <p:cNvSpPr txBox="1">
            <a:spLocks noChangeArrowheads="1"/>
          </p:cNvSpPr>
          <p:nvPr/>
        </p:nvSpPr>
        <p:spPr bwMode="auto">
          <a:xfrm>
            <a:off x="142875" y="692150"/>
            <a:ext cx="88931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sz="3400">
                <a:solidFill>
                  <a:srgbClr val="FF0000"/>
                </a:solidFill>
                <a:latin typeface="標楷體" pitchFamily="65" charset="-120"/>
                <a:ea typeface="標楷體" pitchFamily="65" charset="-120"/>
              </a:rPr>
              <a:t>(</a:t>
            </a:r>
            <a:r>
              <a:rPr lang="zh-TW" altLang="en-US" sz="3400">
                <a:solidFill>
                  <a:srgbClr val="FF0000"/>
                </a:solidFill>
                <a:latin typeface="標楷體" pitchFamily="65" charset="-120"/>
                <a:ea typeface="標楷體" pitchFamily="65" charset="-120"/>
              </a:rPr>
              <a:t>三</a:t>
            </a:r>
            <a:r>
              <a:rPr lang="en-US" altLang="zh-TW" sz="3400">
                <a:solidFill>
                  <a:srgbClr val="FF0000"/>
                </a:solidFill>
                <a:latin typeface="標楷體" pitchFamily="65" charset="-120"/>
                <a:ea typeface="標楷體" pitchFamily="65" charset="-120"/>
              </a:rPr>
              <a:t>)</a:t>
            </a:r>
            <a:r>
              <a:rPr lang="zh-TW" altLang="en-US" sz="3400">
                <a:solidFill>
                  <a:srgbClr val="FF0000"/>
                </a:solidFill>
                <a:latin typeface="標楷體" pitchFamily="65" charset="-120"/>
                <a:ea typeface="標楷體" pitchFamily="65" charset="-120"/>
              </a:rPr>
              <a:t>學習國語和臺灣話</a:t>
            </a:r>
          </a:p>
          <a:p>
            <a:pPr eaLnBrk="1" hangingPunct="1">
              <a:spcBef>
                <a:spcPct val="0"/>
              </a:spcBef>
              <a:buFontTx/>
              <a:buNone/>
            </a:pPr>
            <a:r>
              <a:rPr lang="zh-TW" altLang="en-US" b="0">
                <a:latin typeface="標楷體" pitchFamily="65" charset="-120"/>
                <a:ea typeface="標楷體" pitchFamily="65" charset="-120"/>
              </a:rPr>
              <a:t>　　林文月在上海長大，但受的是日本教育。她</a:t>
            </a:r>
          </a:p>
          <a:p>
            <a:pPr eaLnBrk="1" hangingPunct="1">
              <a:spcBef>
                <a:spcPct val="0"/>
              </a:spcBef>
              <a:buFontTx/>
              <a:buNone/>
            </a:pPr>
            <a:r>
              <a:rPr lang="zh-TW" altLang="en-US" b="0">
                <a:latin typeface="標楷體" pitchFamily="65" charset="-120"/>
                <a:ea typeface="標楷體" pitchFamily="65" charset="-120"/>
              </a:rPr>
              <a:t>會講上海話，可是不會說國語，也不認識多少中</a:t>
            </a:r>
          </a:p>
          <a:p>
            <a:pPr eaLnBrk="1" hangingPunct="1">
              <a:spcBef>
                <a:spcPct val="0"/>
              </a:spcBef>
              <a:buFontTx/>
              <a:buNone/>
            </a:pPr>
            <a:r>
              <a:rPr lang="zh-TW" altLang="en-US" b="0">
                <a:latin typeface="標楷體" pitchFamily="65" charset="-120"/>
                <a:ea typeface="標楷體" pitchFamily="65" charset="-120"/>
              </a:rPr>
              <a:t>國字。她第一次在老松國小考國文，成績是三十</a:t>
            </a:r>
          </a:p>
          <a:p>
            <a:pPr eaLnBrk="1" hangingPunct="1">
              <a:spcBef>
                <a:spcPct val="0"/>
              </a:spcBef>
              <a:buFontTx/>
              <a:buNone/>
            </a:pPr>
            <a:r>
              <a:rPr lang="zh-TW" altLang="en-US" b="0">
                <a:latin typeface="標楷體" pitchFamily="65" charset="-120"/>
                <a:ea typeface="標楷體" pitchFamily="65" charset="-120"/>
              </a:rPr>
              <a:t>分，她從來沒有考過這樣低的分數，這真成了她</a:t>
            </a:r>
          </a:p>
          <a:p>
            <a:pPr eaLnBrk="1" hangingPunct="1">
              <a:spcBef>
                <a:spcPct val="0"/>
              </a:spcBef>
              <a:buFontTx/>
              <a:buNone/>
            </a:pPr>
            <a:r>
              <a:rPr lang="zh-TW" altLang="en-US" b="0">
                <a:latin typeface="標楷體" pitchFamily="65" charset="-120"/>
                <a:ea typeface="標楷體" pitchFamily="65" charset="-120"/>
              </a:rPr>
              <a:t>難忘的回憶！以後的日子，她加倍努力讀書，同</a:t>
            </a:r>
          </a:p>
          <a:p>
            <a:pPr eaLnBrk="1" hangingPunct="1">
              <a:spcBef>
                <a:spcPct val="0"/>
              </a:spcBef>
              <a:buFontTx/>
              <a:buNone/>
            </a:pPr>
            <a:r>
              <a:rPr lang="zh-TW" altLang="en-US" b="0">
                <a:latin typeface="標楷體" pitchFamily="65" charset="-120"/>
                <a:ea typeface="標楷體" pitchFamily="65" charset="-120"/>
              </a:rPr>
              <a:t>時也努力跟大家學習帶北部腔調的臺灣話。逐漸</a:t>
            </a:r>
          </a:p>
          <a:p>
            <a:pPr eaLnBrk="1" hangingPunct="1">
              <a:spcBef>
                <a:spcPct val="0"/>
              </a:spcBef>
              <a:buFontTx/>
              <a:buNone/>
            </a:pPr>
            <a:r>
              <a:rPr lang="zh-TW" altLang="en-US" b="0">
                <a:latin typeface="標楷體" pitchFamily="65" charset="-120"/>
                <a:ea typeface="標楷體" pitchFamily="65" charset="-120"/>
              </a:rPr>
              <a:t>的，她和同學們的差距減少到最低限度；這才感</a:t>
            </a:r>
          </a:p>
          <a:p>
            <a:pPr eaLnBrk="1" hangingPunct="1">
              <a:spcBef>
                <a:spcPct val="0"/>
              </a:spcBef>
              <a:buFontTx/>
              <a:buNone/>
            </a:pPr>
            <a:r>
              <a:rPr lang="zh-TW" altLang="en-US" b="0">
                <a:latin typeface="標楷體" pitchFamily="65" charset="-120"/>
                <a:ea typeface="標楷體" pitchFamily="65" charset="-120"/>
              </a:rPr>
              <a:t>覺自己真正融入了生活的環境裡。半年以後，她</a:t>
            </a:r>
          </a:p>
          <a:p>
            <a:pPr eaLnBrk="1" hangingPunct="1">
              <a:spcBef>
                <a:spcPct val="0"/>
              </a:spcBef>
              <a:buFontTx/>
              <a:buNone/>
            </a:pPr>
            <a:r>
              <a:rPr lang="zh-TW" altLang="en-US" b="0">
                <a:latin typeface="標楷體" pitchFamily="65" charset="-120"/>
                <a:ea typeface="標楷體" pitchFamily="65" charset="-120"/>
              </a:rPr>
              <a:t>考取了北二女中（即今日的中山女高）──那年</a:t>
            </a:r>
          </a:p>
          <a:p>
            <a:pPr eaLnBrk="1" hangingPunct="1">
              <a:spcBef>
                <a:spcPct val="0"/>
              </a:spcBef>
              <a:buFontTx/>
              <a:buNone/>
            </a:pPr>
            <a:r>
              <a:rPr lang="zh-TW" altLang="en-US" b="0">
                <a:latin typeface="標楷體" pitchFamily="65" charset="-120"/>
                <a:ea typeface="標楷體" pitchFamily="65" charset="-120"/>
              </a:rPr>
              <a:t>秋季班，北一女中沒有招生。</a:t>
            </a:r>
            <a:endParaRPr lang="en-US" altLang="zh-TW" b="0">
              <a:latin typeface="標楷體" pitchFamily="65" charset="-120"/>
              <a:ea typeface="標楷體" pitchFamily="65" charset="-120"/>
            </a:endParaRPr>
          </a:p>
        </p:txBody>
      </p:sp>
      <p:sp>
        <p:nvSpPr>
          <p:cNvPr id="110595"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-6</a:t>
            </a:r>
          </a:p>
        </p:txBody>
      </p:sp>
      <p:pic>
        <p:nvPicPr>
          <p:cNvPr id="11059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Rectangle 11"/>
          <p:cNvSpPr>
            <a:spLocks noChangeArrowheads="1"/>
          </p:cNvSpPr>
          <p:nvPr/>
        </p:nvSpPr>
        <p:spPr bwMode="auto">
          <a:xfrm>
            <a:off x="144463" y="765175"/>
            <a:ext cx="88201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6600">
                <a:solidFill>
                  <a:schemeClr val="tx2"/>
                </a:solidFill>
                <a:ea typeface="標楷體" pitchFamily="65" charset="-120"/>
              </a:rPr>
              <a:t>課前引導</a:t>
            </a:r>
          </a:p>
          <a:p>
            <a:pPr algn="ctr" eaLnBrk="1" hangingPunct="1">
              <a:spcBef>
                <a:spcPct val="0"/>
              </a:spcBef>
              <a:buFontTx/>
              <a:buNone/>
            </a:pPr>
            <a:endParaRPr lang="en-US" altLang="zh-TW" sz="1200">
              <a:solidFill>
                <a:schemeClr val="tx2"/>
              </a:solidFill>
              <a:ea typeface="標楷體" pitchFamily="65"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3"/>
          <p:cNvSpPr txBox="1">
            <a:spLocks noChangeArrowheads="1"/>
          </p:cNvSpPr>
          <p:nvPr/>
        </p:nvSpPr>
        <p:spPr bwMode="auto">
          <a:xfrm>
            <a:off x="395288" y="836613"/>
            <a:ext cx="85693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en-US" altLang="zh-TW" sz="3400">
                <a:solidFill>
                  <a:srgbClr val="FF0000"/>
                </a:solidFill>
                <a:latin typeface="標楷體" pitchFamily="65" charset="-120"/>
                <a:ea typeface="標楷體" pitchFamily="65" charset="-120"/>
              </a:rPr>
              <a:t>(</a:t>
            </a:r>
            <a:r>
              <a:rPr lang="zh-TW" altLang="en-US" sz="3400">
                <a:solidFill>
                  <a:srgbClr val="FF0000"/>
                </a:solidFill>
                <a:latin typeface="標楷體" pitchFamily="65" charset="-120"/>
                <a:ea typeface="標楷體" pitchFamily="65" charset="-120"/>
              </a:rPr>
              <a:t>四</a:t>
            </a:r>
            <a:r>
              <a:rPr lang="en-US" altLang="zh-TW" sz="3400">
                <a:solidFill>
                  <a:srgbClr val="FF0000"/>
                </a:solidFill>
                <a:latin typeface="標楷體" pitchFamily="65" charset="-120"/>
                <a:ea typeface="標楷體" pitchFamily="65" charset="-120"/>
              </a:rPr>
              <a:t>)</a:t>
            </a:r>
            <a:r>
              <a:rPr lang="zh-TW" altLang="en-US" sz="3400">
                <a:solidFill>
                  <a:srgbClr val="FF0000"/>
                </a:solidFill>
                <a:latin typeface="標楷體" pitchFamily="65" charset="-120"/>
                <a:ea typeface="標楷體" pitchFamily="65" charset="-120"/>
              </a:rPr>
              <a:t>退休後旅居美國</a:t>
            </a:r>
          </a:p>
          <a:p>
            <a:pPr eaLnBrk="1" hangingPunct="1">
              <a:lnSpc>
                <a:spcPct val="120000"/>
              </a:lnSpc>
              <a:spcBef>
                <a:spcPct val="0"/>
              </a:spcBef>
              <a:buFontTx/>
              <a:buNone/>
            </a:pPr>
            <a:r>
              <a:rPr lang="zh-TW" altLang="en-US" b="0">
                <a:latin typeface="標楷體" pitchFamily="65" charset="-120"/>
                <a:ea typeface="標楷體" pitchFamily="65" charset="-120"/>
              </a:rPr>
              <a:t>　　林文月於民國八十二年自臺大退休，旅居</a:t>
            </a:r>
          </a:p>
          <a:p>
            <a:pPr eaLnBrk="1" hangingPunct="1">
              <a:lnSpc>
                <a:spcPct val="120000"/>
              </a:lnSpc>
              <a:spcBef>
                <a:spcPct val="0"/>
              </a:spcBef>
              <a:buFontTx/>
              <a:buNone/>
            </a:pPr>
            <a:r>
              <a:rPr lang="zh-TW" altLang="en-US" b="0">
                <a:latin typeface="標楷體" pitchFamily="65" charset="-120"/>
                <a:ea typeface="標楷體" pitchFamily="65" charset="-120"/>
              </a:rPr>
              <a:t>美國期間於各地講學，如西雅圖華盛頓大學、</a:t>
            </a:r>
          </a:p>
          <a:p>
            <a:pPr eaLnBrk="1" hangingPunct="1">
              <a:lnSpc>
                <a:spcPct val="120000"/>
              </a:lnSpc>
              <a:spcBef>
                <a:spcPct val="0"/>
              </a:spcBef>
              <a:buFontTx/>
              <a:buNone/>
            </a:pPr>
            <a:r>
              <a:rPr lang="zh-TW" altLang="en-US" b="0">
                <a:latin typeface="標楷體" pitchFamily="65" charset="-120"/>
                <a:ea typeface="標楷體" pitchFamily="65" charset="-120"/>
              </a:rPr>
              <a:t>加州史丹佛大學、香港中文大學、捷克查理士</a:t>
            </a:r>
          </a:p>
          <a:p>
            <a:pPr eaLnBrk="1" hangingPunct="1">
              <a:lnSpc>
                <a:spcPct val="120000"/>
              </a:lnSpc>
              <a:spcBef>
                <a:spcPct val="0"/>
              </a:spcBef>
              <a:buFontTx/>
              <a:buNone/>
            </a:pPr>
            <a:r>
              <a:rPr lang="zh-TW" altLang="en-US" b="0">
                <a:latin typeface="標楷體" pitchFamily="65" charset="-120"/>
                <a:ea typeface="標楷體" pitchFamily="65" charset="-120"/>
              </a:rPr>
              <a:t>大學等。</a:t>
            </a:r>
          </a:p>
          <a:p>
            <a:pPr eaLnBrk="1" hangingPunct="1">
              <a:lnSpc>
                <a:spcPct val="120000"/>
              </a:lnSpc>
            </a:pPr>
            <a:endParaRPr lang="en-US" altLang="zh-TW" b="0">
              <a:latin typeface="標楷體" pitchFamily="65" charset="-120"/>
              <a:ea typeface="標楷體" pitchFamily="65" charset="-120"/>
            </a:endParaRPr>
          </a:p>
        </p:txBody>
      </p:sp>
      <p:sp>
        <p:nvSpPr>
          <p:cNvPr id="111619"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-7</a:t>
            </a:r>
          </a:p>
        </p:txBody>
      </p:sp>
      <p:pic>
        <p:nvPicPr>
          <p:cNvPr id="111620"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Rectangle 3"/>
          <p:cNvSpPr txBox="1">
            <a:spLocks noChangeArrowheads="1"/>
          </p:cNvSpPr>
          <p:nvPr/>
        </p:nvSpPr>
        <p:spPr bwMode="auto">
          <a:xfrm>
            <a:off x="204788" y="1258888"/>
            <a:ext cx="8783637"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3538" indent="-363538"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endParaRPr lang="zh-TW" altLang="en-US" b="0">
              <a:latin typeface="標楷體" pitchFamily="65" charset="-120"/>
              <a:ea typeface="標楷體" pitchFamily="65" charset="-120"/>
            </a:endParaRPr>
          </a:p>
          <a:p>
            <a:pPr eaLnBrk="1" hangingPunct="1">
              <a:buFontTx/>
              <a:buNone/>
            </a:pPr>
            <a:endParaRPr lang="zh-TW" altLang="en-US" b="0">
              <a:latin typeface="標楷體" pitchFamily="65" charset="-120"/>
              <a:ea typeface="標楷體" pitchFamily="65" charset="-120"/>
            </a:endParaRPr>
          </a:p>
        </p:txBody>
      </p:sp>
      <p:sp>
        <p:nvSpPr>
          <p:cNvPr id="112643"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-8</a:t>
            </a:r>
          </a:p>
        </p:txBody>
      </p:sp>
      <p:sp>
        <p:nvSpPr>
          <p:cNvPr id="112644" name="Rectangle 11"/>
          <p:cNvSpPr>
            <a:spLocks noChangeArrowheads="1"/>
          </p:cNvSpPr>
          <p:nvPr/>
        </p:nvSpPr>
        <p:spPr bwMode="auto">
          <a:xfrm>
            <a:off x="250825" y="692150"/>
            <a:ext cx="87852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solidFill>
                  <a:srgbClr val="0000FF"/>
                </a:solidFill>
                <a:latin typeface="標楷體" pitchFamily="65" charset="-120"/>
                <a:ea typeface="標楷體" pitchFamily="65" charset="-120"/>
              </a:rPr>
              <a:t>◆林文月的文學風格與主張</a:t>
            </a:r>
          </a:p>
          <a:p>
            <a:pPr eaLnBrk="1" hangingPunct="1">
              <a:spcBef>
                <a:spcPct val="0"/>
              </a:spcBef>
              <a:buFontTx/>
              <a:buNone/>
            </a:pP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一</a:t>
            </a:r>
            <a:r>
              <a:rPr lang="en-US" altLang="zh-TW">
                <a:solidFill>
                  <a:srgbClr val="FF0000"/>
                </a:solidFill>
                <a:latin typeface="標楷體" pitchFamily="65" charset="-120"/>
                <a:ea typeface="標楷體" pitchFamily="65" charset="-120"/>
              </a:rPr>
              <a:t>)</a:t>
            </a:r>
            <a:r>
              <a:rPr lang="zh-TW" altLang="en-US">
                <a:solidFill>
                  <a:srgbClr val="FF0000"/>
                </a:solidFill>
                <a:latin typeface="標楷體" pitchFamily="65" charset="-120"/>
                <a:ea typeface="標楷體" pitchFamily="65" charset="-120"/>
              </a:rPr>
              <a:t>質而實腴的美學風格</a:t>
            </a:r>
          </a:p>
          <a:p>
            <a:pPr eaLnBrk="1" hangingPunct="1">
              <a:spcBef>
                <a:spcPct val="0"/>
              </a:spcBef>
              <a:buFontTx/>
              <a:buNone/>
            </a:pPr>
            <a:r>
              <a:rPr lang="zh-TW" altLang="en-US" sz="3000" b="0">
                <a:latin typeface="標楷體" pitchFamily="65" charset="-120"/>
                <a:ea typeface="標楷體" pitchFamily="65" charset="-120"/>
              </a:rPr>
              <a:t>　　「似質而自有膏腴，若樸而自有華采。」殆可形容林文月作品之整體美學風格。鋪陳反覆、細膩詳實、嚴謹經營是她自成一家的寫作風格。其作品早期充滿思想性，後期則充滿抒情性與記敘性，擅長隨記敘之筆時時抒發無限思感。林文月於創作充滿實驗的精神，散文屢屢突破現代散文的體式，但仍是散文的正統，也仍是近年來逐漸少見的「純散文」。楊牧先生曾將散文分為七類，記敘是其中之一，林文月被歸為記敘類之「白馬湖風格（清澈通明，樸實無華，不做作矯揉，也不諱言傷感）」。</a:t>
            </a:r>
          </a:p>
        </p:txBody>
      </p:sp>
      <p:pic>
        <p:nvPicPr>
          <p:cNvPr id="112645" name="Picture 12"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60594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179388" y="765175"/>
            <a:ext cx="8856662" cy="5688013"/>
          </a:xfrm>
        </p:spPr>
        <p:txBody>
          <a:bodyPr/>
          <a:lstStyle/>
          <a:p>
            <a:pPr marL="0" indent="0">
              <a:lnSpc>
                <a:spcPct val="120000"/>
              </a:lnSpc>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二</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筆下呈現生命哲思與溫厚情懷</a:t>
            </a:r>
          </a:p>
          <a:p>
            <a:pPr marL="0" indent="0">
              <a:lnSpc>
                <a:spcPct val="120000"/>
              </a:lnSpc>
              <a:buFontTx/>
              <a:buNone/>
            </a:pPr>
            <a:r>
              <a:rPr lang="zh-TW" altLang="en-US" smtClean="0">
                <a:latin typeface="標楷體" pitchFamily="65" charset="-120"/>
                <a:ea typeface="標楷體" pitchFamily="65" charset="-120"/>
              </a:rPr>
              <a:t>　　林文月作品早期充滿思想性。所謂「思想性」，何寄澎先生在其</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林文月散文的特色與文學史意義</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一文中指出：</a:t>
            </a:r>
          </a:p>
          <a:p>
            <a:pPr marL="0" indent="0">
              <a:lnSpc>
                <a:spcPct val="120000"/>
              </a:lnSpc>
              <a:buFontTx/>
              <a:buNone/>
            </a:pPr>
            <a:r>
              <a:rPr lang="zh-TW" altLang="en-US" smtClean="0">
                <a:latin typeface="標楷體" pitchFamily="65" charset="-120"/>
                <a:ea typeface="標楷體" pitchFamily="65" charset="-120"/>
              </a:rPr>
              <a:t>　　第一點是林文月認為生命本質是如真似幻的。似真實幻，似幻實真，是林文月對於生命的感悟，她常藉由文字的描寫使讀者產生今昔交錯、時空互換的如真似幻之感。然而在真幻況忽之際</a:t>
            </a:r>
          </a:p>
        </p:txBody>
      </p:sp>
      <p:sp>
        <p:nvSpPr>
          <p:cNvPr id="113667"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-9</a:t>
            </a:r>
          </a:p>
        </p:txBody>
      </p:sp>
      <p:pic>
        <p:nvPicPr>
          <p:cNvPr id="113668"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206375" y="703263"/>
            <a:ext cx="8902700" cy="4525962"/>
          </a:xfrm>
        </p:spPr>
        <p:txBody>
          <a:bodyPr/>
          <a:lstStyle/>
          <a:p>
            <a:pPr marL="0" indent="0">
              <a:lnSpc>
                <a:spcPct val="120000"/>
              </a:lnSpc>
              <a:buFontTx/>
              <a:buNone/>
            </a:pPr>
            <a:r>
              <a:rPr lang="zh-TW" altLang="en-US" smtClean="0">
                <a:latin typeface="標楷體" pitchFamily="65" charset="-120"/>
                <a:ea typeface="標楷體" pitchFamily="65" charset="-120"/>
              </a:rPr>
              <a:t>，林文月依然掌握生命的正面向度，流露溫暖美好的情懷，她在篇章中表達出當感覺虛幻時可能的悵然若失，但生命卻畢竟需要積極面對。因此何寄澎說林文月：「情調像陶淵明，最後的抉擇、體悟卻像蘇東坡，因為東坡常說人生如夢，但東坡也因體會到人生如夢，乃從消極轉生積極，認為既是一場夢便要把夢做好。」</a:t>
            </a:r>
          </a:p>
        </p:txBody>
      </p:sp>
      <p:sp>
        <p:nvSpPr>
          <p:cNvPr id="114691"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-10</a:t>
            </a:r>
          </a:p>
        </p:txBody>
      </p:sp>
      <p:pic>
        <p:nvPicPr>
          <p:cNvPr id="114692"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206375" y="703263"/>
            <a:ext cx="8902700" cy="4525962"/>
          </a:xfrm>
        </p:spPr>
        <p:txBody>
          <a:bodyPr/>
          <a:lstStyle/>
          <a:p>
            <a:pPr marL="0" indent="0">
              <a:lnSpc>
                <a:spcPct val="120000"/>
              </a:lnSpc>
              <a:buFontTx/>
              <a:buNone/>
            </a:pPr>
            <a:r>
              <a:rPr lang="zh-TW" altLang="en-US" smtClean="0">
                <a:latin typeface="標楷體" pitchFamily="65" charset="-120"/>
                <a:ea typeface="標楷體" pitchFamily="65" charset="-120"/>
              </a:rPr>
              <a:t>　　第二點是表露民胞物與的襟懷，這項特質在</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午後書房</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及之前作品中多見。林文月認為人是高貴而有尊嚴的，世間人情多和諧美好，此類書寫隨處可見可感。如</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蒼蠅與我</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一文，寫在一個奇妙的似偶然而必然的晚上，與一隻蒼蠅的邂逅際遇，尤其表現出她與物之間的相感互通。</a:t>
            </a:r>
          </a:p>
        </p:txBody>
      </p:sp>
      <p:sp>
        <p:nvSpPr>
          <p:cNvPr id="115715"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-11</a:t>
            </a:r>
          </a:p>
        </p:txBody>
      </p:sp>
      <p:pic>
        <p:nvPicPr>
          <p:cNvPr id="115716"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179388" y="620713"/>
            <a:ext cx="8770937" cy="6237287"/>
          </a:xfrm>
        </p:spPr>
        <p:txBody>
          <a:bodyPr/>
          <a:lstStyle/>
          <a:p>
            <a:pPr marL="0" indent="0">
              <a:lnSpc>
                <a:spcPct val="120000"/>
              </a:lnSpc>
              <a:buFontTx/>
              <a:buNone/>
            </a:pPr>
            <a:r>
              <a:rPr lang="zh-TW" altLang="en-US" b="1" smtClean="0">
                <a:solidFill>
                  <a:srgbClr val="FF0000"/>
                </a:solidFill>
                <a:ea typeface="標楷體" pitchFamily="65" charset="-120"/>
              </a:rPr>
              <a:t>（三）內容須有真摯的感情思想</a:t>
            </a:r>
          </a:p>
          <a:p>
            <a:pPr marL="0" indent="0">
              <a:lnSpc>
                <a:spcPct val="120000"/>
              </a:lnSpc>
              <a:buFontTx/>
              <a:buNone/>
            </a:pPr>
            <a:r>
              <a:rPr lang="zh-TW" altLang="en-US" b="1" smtClean="0">
                <a:solidFill>
                  <a:srgbClr val="FF0000"/>
                </a:solidFill>
                <a:ea typeface="標楷體" pitchFamily="65" charset="-120"/>
              </a:rPr>
              <a:t>　　</a:t>
            </a:r>
            <a:r>
              <a:rPr lang="zh-TW" altLang="en-US" smtClean="0">
                <a:ea typeface="標楷體" pitchFamily="65" charset="-120"/>
              </a:rPr>
              <a:t>林文月認為寫散文和寫其他文類一樣，首先要有好的內容。如果沒有好的內容為骨髓，一切外在的經營安排都無意義。什麼是好的內容呢？她認為，無非在於「真摯」二字。矯揉造作，無病呻吟，皆不足取法。只要是作者真摯的感情思想，題材小大倒不必分高下，宇宙全人類的關懷固然很值得入文，日常生活的細微感觸也同樣可以記敘。除此之外，林文月還主張一個有志於寫</a:t>
            </a:r>
          </a:p>
        </p:txBody>
      </p:sp>
      <p:sp>
        <p:nvSpPr>
          <p:cNvPr id="116739"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-12</a:t>
            </a:r>
          </a:p>
        </p:txBody>
      </p:sp>
      <p:pic>
        <p:nvPicPr>
          <p:cNvPr id="116740"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Rectangle 3"/>
          <p:cNvSpPr>
            <a:spLocks noGrp="1" noChangeArrowheads="1"/>
          </p:cNvSpPr>
          <p:nvPr>
            <p:ph type="body" idx="1"/>
          </p:nvPr>
        </p:nvSpPr>
        <p:spPr>
          <a:xfrm>
            <a:off x="179388" y="765175"/>
            <a:ext cx="9074150" cy="5759450"/>
          </a:xfrm>
        </p:spPr>
        <p:txBody>
          <a:bodyPr/>
          <a:lstStyle/>
          <a:p>
            <a:pPr marL="0" indent="0">
              <a:lnSpc>
                <a:spcPct val="120000"/>
              </a:lnSpc>
              <a:buFontTx/>
              <a:buNone/>
            </a:pPr>
            <a:r>
              <a:rPr lang="zh-TW" altLang="en-US" smtClean="0">
                <a:ea typeface="標楷體" pitchFamily="65" charset="-120"/>
              </a:rPr>
              <a:t>文章的人，除了要有較常人更敏銳的心思與聯想力外，更需要經常保持非常的好奇心。對於周遭發生的大小事物恆常保持關懷與好奇，將日日的感思經驗貯蓄於方寸之間，復配合勤勉謙虛的讀書心得，一旦執筆，始有汩汩不竭的靈感泉源，便也庶幾可稱為好內容了。</a:t>
            </a:r>
            <a:endParaRPr lang="zh-TW" altLang="en-US" smtClean="0"/>
          </a:p>
        </p:txBody>
      </p:sp>
      <p:sp>
        <p:nvSpPr>
          <p:cNvPr id="117763"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-13</a:t>
            </a:r>
          </a:p>
        </p:txBody>
      </p:sp>
      <p:pic>
        <p:nvPicPr>
          <p:cNvPr id="117764"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179388" y="620713"/>
            <a:ext cx="8856662" cy="5400675"/>
          </a:xfrm>
        </p:spPr>
        <p:txBody>
          <a:bodyPr/>
          <a:lstStyle/>
          <a:p>
            <a:pPr marL="0" indent="0">
              <a:lnSpc>
                <a:spcPct val="120000"/>
              </a:lnSpc>
              <a:buFontTx/>
              <a:buNone/>
            </a:pPr>
            <a:r>
              <a:rPr lang="zh-TW" altLang="en-US" b="1" smtClean="0">
                <a:solidFill>
                  <a:srgbClr val="0000FF"/>
                </a:solidFill>
                <a:latin typeface="標楷體" pitchFamily="65" charset="-120"/>
                <a:ea typeface="標楷體" pitchFamily="65" charset="-120"/>
              </a:rPr>
              <a:t>◆林文月二三事</a:t>
            </a:r>
          </a:p>
          <a:p>
            <a:pPr marL="0" indent="0">
              <a:lnSpc>
                <a:spcPct val="120000"/>
              </a:lnSpc>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一</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讀中文系的因緣</a:t>
            </a:r>
          </a:p>
          <a:p>
            <a:pPr marL="0" indent="0">
              <a:lnSpc>
                <a:spcPct val="120000"/>
              </a:lnSpc>
              <a:buFontTx/>
              <a:buNone/>
            </a:pPr>
            <a:r>
              <a:rPr lang="zh-TW" altLang="en-US" smtClean="0">
                <a:latin typeface="標楷體" pitchFamily="65" charset="-120"/>
                <a:ea typeface="標楷體" pitchFamily="65" charset="-120"/>
              </a:rPr>
              <a:t>　　林文月在讀高中時，大專聯考制度尚未成立，各校各自招生，每一個考生只能分別投考兩三個大學，而且報名時只能投考某校的某一科系。高中就讀北二女中的她，聯考報名前擔任班長，負責收集班上同學們的報名表，那一班五十多個學生，除了有一人填考哲學系，其餘全部填報外</a:t>
            </a:r>
          </a:p>
        </p:txBody>
      </p:sp>
      <p:sp>
        <p:nvSpPr>
          <p:cNvPr id="118787"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-14</a:t>
            </a:r>
          </a:p>
        </p:txBody>
      </p:sp>
      <p:pic>
        <p:nvPicPr>
          <p:cNvPr id="118788"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468313" y="836613"/>
            <a:ext cx="8351837" cy="5184775"/>
          </a:xfrm>
        </p:spPr>
        <p:txBody>
          <a:bodyPr/>
          <a:lstStyle/>
          <a:p>
            <a:pPr marL="0" indent="0">
              <a:lnSpc>
                <a:spcPct val="120000"/>
              </a:lnSpc>
              <a:buFontTx/>
              <a:buNone/>
            </a:pPr>
            <a:r>
              <a:rPr lang="zh-TW" altLang="en-US" smtClean="0">
                <a:latin typeface="標楷體" pitchFamily="65" charset="-120"/>
                <a:ea typeface="標楷體" pitchFamily="65" charset="-120"/>
              </a:rPr>
              <a:t>文系，包括她在內。當時她心中頗為不樂，惱火自己與別人同志趣，於是半賭氣的用刀片小心的刮去「外」字，改寫為「中」字；後來，臺大放榜，她的名字就出現在中文系的榜單中。此外，她也同時考上了師大藝術系，但一個人只能讀一所大學，所以便成為臺大中文系的學生了。</a:t>
            </a:r>
            <a:endParaRPr lang="zh-TW" altLang="en-US" smtClean="0"/>
          </a:p>
        </p:txBody>
      </p:sp>
      <p:sp>
        <p:nvSpPr>
          <p:cNvPr id="119811"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-15</a:t>
            </a:r>
          </a:p>
        </p:txBody>
      </p:sp>
      <p:pic>
        <p:nvPicPr>
          <p:cNvPr id="119812"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Rectangle 3"/>
          <p:cNvSpPr>
            <a:spLocks noGrp="1" noChangeArrowheads="1"/>
          </p:cNvSpPr>
          <p:nvPr>
            <p:ph type="body" idx="1"/>
          </p:nvPr>
        </p:nvSpPr>
        <p:spPr>
          <a:xfrm>
            <a:off x="215900" y="836613"/>
            <a:ext cx="8893175" cy="4525962"/>
          </a:xfrm>
        </p:spPr>
        <p:txBody>
          <a:bodyPr/>
          <a:lstStyle/>
          <a:p>
            <a:pPr marL="0" indent="0">
              <a:lnSpc>
                <a:spcPct val="120000"/>
              </a:lnSpc>
              <a:buFontTx/>
              <a:buNone/>
            </a:pPr>
            <a:r>
              <a:rPr lang="en-US" altLang="zh-TW" sz="3400" b="1" smtClean="0">
                <a:solidFill>
                  <a:srgbClr val="FF0000"/>
                </a:solidFill>
                <a:latin typeface="標楷體" pitchFamily="65" charset="-120"/>
                <a:ea typeface="標楷體" pitchFamily="65" charset="-120"/>
              </a:rPr>
              <a:t>(</a:t>
            </a:r>
            <a:r>
              <a:rPr lang="zh-TW" altLang="en-US" sz="3400" b="1" smtClean="0">
                <a:solidFill>
                  <a:srgbClr val="FF0000"/>
                </a:solidFill>
                <a:latin typeface="標楷體" pitchFamily="65" charset="-120"/>
                <a:ea typeface="標楷體" pitchFamily="65" charset="-120"/>
              </a:rPr>
              <a:t>二</a:t>
            </a:r>
            <a:r>
              <a:rPr lang="en-US" altLang="zh-TW" sz="3400" b="1" smtClean="0">
                <a:solidFill>
                  <a:srgbClr val="FF0000"/>
                </a:solidFill>
                <a:latin typeface="標楷體" pitchFamily="65" charset="-120"/>
                <a:ea typeface="標楷體" pitchFamily="65" charset="-120"/>
              </a:rPr>
              <a:t>)</a:t>
            </a:r>
            <a:r>
              <a:rPr lang="zh-TW" altLang="en-US" sz="3400" b="1" smtClean="0">
                <a:solidFill>
                  <a:srgbClr val="FF0000"/>
                </a:solidFill>
                <a:latin typeface="標楷體" pitchFamily="65" charset="-120"/>
                <a:ea typeface="標楷體" pitchFamily="65" charset="-120"/>
              </a:rPr>
              <a:t>婚姻的推手──舅舅連震東</a:t>
            </a:r>
          </a:p>
          <a:p>
            <a:pPr marL="0" indent="0">
              <a:lnSpc>
                <a:spcPct val="120000"/>
              </a:lnSpc>
              <a:buFontTx/>
              <a:buNone/>
            </a:pPr>
            <a:r>
              <a:rPr lang="zh-TW" altLang="en-US" smtClean="0">
                <a:latin typeface="標楷體" pitchFamily="65" charset="-120"/>
                <a:ea typeface="標楷體" pitchFamily="65" charset="-120"/>
              </a:rPr>
              <a:t>　　林文月的先生郭豫倫是林文月大嫂的弟弟，民國四十年考進師大藝術系（今臺師大美術系），林文月散文作品的封面設計及題字多出其手。但兩人當初談戀愛時卻遭到父母反對，林文月在文章說到這段過程：「母親見我執意不從，轉而求助於舅舅（連震東），要求他會見我的男朋友，並勸阻與我繼續交往。一日，舅舅邀約豫倫於</a:t>
            </a:r>
          </a:p>
          <a:p>
            <a:pPr marL="0" indent="0">
              <a:lnSpc>
                <a:spcPct val="120000"/>
              </a:lnSpc>
              <a:buFontTx/>
              <a:buNone/>
            </a:pPr>
            <a:endParaRPr lang="zh-TW" altLang="en-US" smtClean="0">
              <a:latin typeface="標楷體" pitchFamily="65" charset="-120"/>
              <a:ea typeface="標楷體" pitchFamily="65" charset="-120"/>
            </a:endParaRPr>
          </a:p>
        </p:txBody>
      </p:sp>
      <p:sp>
        <p:nvSpPr>
          <p:cNvPr id="120835"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-16</a:t>
            </a:r>
          </a:p>
        </p:txBody>
      </p:sp>
      <p:pic>
        <p:nvPicPr>
          <p:cNvPr id="120836"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ext Box 9"/>
          <p:cNvSpPr txBox="1">
            <a:spLocks noChangeArrowheads="1"/>
          </p:cNvSpPr>
          <p:nvPr/>
        </p:nvSpPr>
        <p:spPr bwMode="auto">
          <a:xfrm>
            <a:off x="2124075" y="-69850"/>
            <a:ext cx="4968875"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50000"/>
              </a:spcBef>
              <a:buFontTx/>
              <a:buNone/>
            </a:pPr>
            <a:r>
              <a:rPr lang="zh-TW" altLang="en-US" sz="4400">
                <a:solidFill>
                  <a:schemeClr val="bg1"/>
                </a:solidFill>
                <a:ea typeface="標楷體" pitchFamily="65" charset="-120"/>
              </a:rPr>
              <a:t>影片欣賞</a:t>
            </a:r>
          </a:p>
        </p:txBody>
      </p:sp>
      <p:sp>
        <p:nvSpPr>
          <p:cNvPr id="94211" name="Rectangle 11"/>
          <p:cNvSpPr>
            <a:spLocks noChangeArrowheads="1"/>
          </p:cNvSpPr>
          <p:nvPr/>
        </p:nvSpPr>
        <p:spPr bwMode="auto">
          <a:xfrm>
            <a:off x="1925638" y="1193800"/>
            <a:ext cx="18097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a:ea typeface="標楷體" pitchFamily="65" charset="-120"/>
                <a:hlinkClick r:id="rId3" action="ppaction://hlinkfile"/>
              </a:rPr>
              <a:t>午後書房</a:t>
            </a:r>
            <a:endParaRPr lang="zh-TW" altLang="en-US">
              <a:ea typeface="標楷體" pitchFamily="65" charset="-120"/>
            </a:endParaRPr>
          </a:p>
        </p:txBody>
      </p:sp>
      <p:pic>
        <p:nvPicPr>
          <p:cNvPr id="9421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125538"/>
            <a:ext cx="2906713" cy="4068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3" name="Picture 14"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4" descr="NEW影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065213"/>
            <a:ext cx="717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206375" y="836613"/>
            <a:ext cx="8758238" cy="5113337"/>
          </a:xfrm>
        </p:spPr>
        <p:txBody>
          <a:bodyPr/>
          <a:lstStyle/>
          <a:p>
            <a:pPr marL="0" indent="0">
              <a:lnSpc>
                <a:spcPct val="120000"/>
              </a:lnSpc>
              <a:buFontTx/>
              <a:buNone/>
            </a:pPr>
            <a:r>
              <a:rPr lang="zh-TW" altLang="en-US" smtClean="0">
                <a:latin typeface="標楷體" pitchFamily="65" charset="-120"/>
                <a:ea typeface="標楷體" pitchFamily="65" charset="-120"/>
              </a:rPr>
              <a:t>上午八時到家相談。豫倫準時而至，坦率以告；詎料竟獲得舅舅賞識。後來舅舅反勸我的母親：</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阿姊，我看這個年輕人，除了窮一點，也沒什麼不好。他們既然相愛，妳就成全了他們吧。</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a:t>
            </a:r>
          </a:p>
          <a:p>
            <a:pPr marL="0" indent="0">
              <a:lnSpc>
                <a:spcPct val="120000"/>
              </a:lnSpc>
              <a:buFontTx/>
              <a:buNone/>
            </a:pPr>
            <a:r>
              <a:rPr lang="zh-TW" altLang="en-US" smtClean="0">
                <a:latin typeface="標楷體" pitchFamily="65" charset="-120"/>
                <a:ea typeface="標楷體" pitchFamily="65" charset="-120"/>
              </a:rPr>
              <a:t>　　因為連震東開明的思想和一句支持的話，</a:t>
            </a:r>
          </a:p>
          <a:p>
            <a:pPr marL="0" indent="0">
              <a:lnSpc>
                <a:spcPct val="120000"/>
              </a:lnSpc>
              <a:buFontTx/>
              <a:buNone/>
            </a:pPr>
            <a:r>
              <a:rPr lang="zh-TW" altLang="en-US" smtClean="0">
                <a:latin typeface="標楷體" pitchFamily="65" charset="-120"/>
                <a:ea typeface="標楷體" pitchFamily="65" charset="-120"/>
              </a:rPr>
              <a:t>兩人日後才得以順利成婚。</a:t>
            </a:r>
          </a:p>
        </p:txBody>
      </p:sp>
      <p:sp>
        <p:nvSpPr>
          <p:cNvPr id="121859"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-17</a:t>
            </a:r>
          </a:p>
        </p:txBody>
      </p:sp>
      <p:pic>
        <p:nvPicPr>
          <p:cNvPr id="121860"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82" name="Rectangle 3"/>
          <p:cNvSpPr>
            <a:spLocks noGrp="1" noChangeArrowheads="1"/>
          </p:cNvSpPr>
          <p:nvPr>
            <p:ph type="body" idx="1"/>
          </p:nvPr>
        </p:nvSpPr>
        <p:spPr>
          <a:xfrm>
            <a:off x="179388" y="631825"/>
            <a:ext cx="8785225" cy="5318125"/>
          </a:xfrm>
        </p:spPr>
        <p:txBody>
          <a:bodyPr/>
          <a:lstStyle/>
          <a:p>
            <a:pPr marL="0" indent="0">
              <a:lnSpc>
                <a:spcPct val="120000"/>
              </a:lnSpc>
              <a:buFontTx/>
              <a:buNone/>
            </a:pP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三</a:t>
            </a:r>
            <a:r>
              <a:rPr lang="en-US" altLang="zh-TW" b="1" smtClean="0">
                <a:solidFill>
                  <a:srgbClr val="FF0000"/>
                </a:solidFill>
                <a:latin typeface="標楷體" pitchFamily="65" charset="-120"/>
                <a:ea typeface="標楷體" pitchFamily="65" charset="-120"/>
              </a:rPr>
              <a:t>)</a:t>
            </a:r>
            <a:r>
              <a:rPr lang="zh-TW" altLang="en-US" b="1" smtClean="0">
                <a:solidFill>
                  <a:srgbClr val="FF0000"/>
                </a:solidFill>
                <a:latin typeface="標楷體" pitchFamily="65" charset="-120"/>
                <a:ea typeface="標楷體" pitchFamily="65" charset="-120"/>
              </a:rPr>
              <a:t>流淚的妻子</a:t>
            </a:r>
          </a:p>
          <a:p>
            <a:pPr marL="0" indent="0">
              <a:lnSpc>
                <a:spcPct val="120000"/>
              </a:lnSpc>
              <a:buFontTx/>
              <a:buNone/>
            </a:pPr>
            <a:r>
              <a:rPr lang="zh-TW" altLang="en-US" smtClean="0">
                <a:latin typeface="標楷體" pitchFamily="65" charset="-120"/>
                <a:ea typeface="標楷體" pitchFamily="65" charset="-120"/>
              </a:rPr>
              <a:t>　　林文月自述二十五歲以前，沒有拿過鍋鏟，甚至連廚房都很少進去；二十五歲結婚後，雖然初時只是兩個人的小家庭，但畢竟是一家的主婦，中饋之事也就不得不面對，開門七事及無數瑣瑣細細，占據了日常生活的一大半時間。</a:t>
            </a:r>
          </a:p>
          <a:p>
            <a:pPr marL="0" indent="0">
              <a:lnSpc>
                <a:spcPct val="120000"/>
              </a:lnSpc>
              <a:buFontTx/>
              <a:buNone/>
            </a:pPr>
            <a:r>
              <a:rPr lang="zh-TW" altLang="en-US" smtClean="0">
                <a:latin typeface="標楷體" pitchFamily="65" charset="-120"/>
                <a:ea typeface="標楷體" pitchFamily="65" charset="-120"/>
              </a:rPr>
              <a:t>　　從蜜月旅行回來的次日黃昏，為迎接婚後第一天去上班的先生回家享用晚餐，林文月忙忙碌</a:t>
            </a:r>
          </a:p>
        </p:txBody>
      </p:sp>
      <p:sp>
        <p:nvSpPr>
          <p:cNvPr id="122883"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-18</a:t>
            </a:r>
          </a:p>
        </p:txBody>
      </p:sp>
      <p:pic>
        <p:nvPicPr>
          <p:cNvPr id="122884"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179388" y="765175"/>
            <a:ext cx="8785225" cy="5759450"/>
          </a:xfrm>
        </p:spPr>
        <p:txBody>
          <a:bodyPr/>
          <a:lstStyle/>
          <a:p>
            <a:pPr marL="0" indent="0">
              <a:buFontTx/>
              <a:buNone/>
            </a:pPr>
            <a:r>
              <a:rPr lang="zh-TW" altLang="en-US" smtClean="0">
                <a:latin typeface="標楷體" pitchFamily="65" charset="-120"/>
                <a:ea typeface="標楷體" pitchFamily="65" charset="-120"/>
              </a:rPr>
              <a:t>碌淘米洗菜，接著想生爐火。當時臺灣社會，一</a:t>
            </a:r>
          </a:p>
          <a:p>
            <a:pPr marL="0" indent="0">
              <a:buFontTx/>
              <a:buNone/>
            </a:pPr>
            <a:r>
              <a:rPr lang="zh-TW" altLang="en-US" smtClean="0">
                <a:latin typeface="標楷體" pitchFamily="65" charset="-120"/>
                <a:ea typeface="標楷體" pitchFamily="65" charset="-120"/>
              </a:rPr>
              <a:t>般家庭尚未有瓦斯爐，甚至煤油爐都不是普遍使</a:t>
            </a:r>
          </a:p>
          <a:p>
            <a:pPr marL="0" indent="0">
              <a:buFontTx/>
              <a:buNone/>
            </a:pPr>
            <a:r>
              <a:rPr lang="zh-TW" altLang="en-US" smtClean="0">
                <a:latin typeface="標楷體" pitchFamily="65" charset="-120"/>
                <a:ea typeface="標楷體" pitchFamily="65" charset="-120"/>
              </a:rPr>
              <a:t>用。未結婚時，偶爾看過女傭用報紙、竹片等引</a:t>
            </a:r>
          </a:p>
          <a:p>
            <a:pPr marL="0" indent="0">
              <a:buFontTx/>
              <a:buNone/>
            </a:pPr>
            <a:r>
              <a:rPr lang="zh-TW" altLang="en-US" smtClean="0">
                <a:latin typeface="標楷體" pitchFamily="65" charset="-120"/>
                <a:ea typeface="標楷體" pitchFamily="65" charset="-120"/>
              </a:rPr>
              <a:t>燃炭火，但是沒有仔細研究過全部過程，所以自</a:t>
            </a:r>
          </a:p>
          <a:p>
            <a:pPr marL="0" indent="0">
              <a:buFontTx/>
              <a:buNone/>
            </a:pPr>
            <a:r>
              <a:rPr lang="zh-TW" altLang="en-US" smtClean="0">
                <a:latin typeface="標楷體" pitchFamily="65" charset="-120"/>
                <a:ea typeface="標楷體" pitchFamily="65" charset="-120"/>
              </a:rPr>
              <a:t>己操作起來，頗覺困難。新婚家庭的舊報紙本來</a:t>
            </a:r>
          </a:p>
          <a:p>
            <a:pPr marL="0" indent="0">
              <a:buFontTx/>
              <a:buNone/>
            </a:pPr>
            <a:r>
              <a:rPr lang="zh-TW" altLang="en-US" smtClean="0">
                <a:latin typeface="標楷體" pitchFamily="65" charset="-120"/>
                <a:ea typeface="標楷體" pitchFamily="65" charset="-120"/>
              </a:rPr>
              <a:t>就有限，因此笨手笨腳的一次次嘗試，又一次次</a:t>
            </a:r>
          </a:p>
          <a:p>
            <a:pPr marL="0" indent="0">
              <a:buFontTx/>
              <a:buNone/>
            </a:pPr>
            <a:r>
              <a:rPr lang="zh-TW" altLang="en-US" smtClean="0">
                <a:latin typeface="標楷體" pitchFamily="65" charset="-120"/>
                <a:ea typeface="標楷體" pitchFamily="65" charset="-120"/>
              </a:rPr>
              <a:t>失敗。報紙燒光了，炭火依然沒有點著。煙霧燻</a:t>
            </a:r>
          </a:p>
          <a:p>
            <a:pPr marL="0" indent="0">
              <a:buFontTx/>
              <a:buNone/>
            </a:pPr>
            <a:r>
              <a:rPr lang="zh-TW" altLang="en-US" smtClean="0">
                <a:latin typeface="標楷體" pitchFamily="65" charset="-120"/>
                <a:ea typeface="標楷體" pitchFamily="65" charset="-120"/>
              </a:rPr>
              <a:t>出眼淚，也引發焦慮與羞愧。男主人準時回家時</a:t>
            </a:r>
          </a:p>
          <a:p>
            <a:pPr marL="0" indent="0">
              <a:buFontTx/>
              <a:buNone/>
            </a:pPr>
            <a:r>
              <a:rPr lang="zh-TW" altLang="en-US" smtClean="0">
                <a:latin typeface="標楷體" pitchFamily="65" charset="-120"/>
                <a:ea typeface="標楷體" pitchFamily="65" charset="-120"/>
              </a:rPr>
              <a:t>所見到的不是溫暖的晚餐，卻是一個流淚的妻子</a:t>
            </a:r>
          </a:p>
          <a:p>
            <a:pPr marL="0" indent="0">
              <a:buFontTx/>
              <a:buNone/>
            </a:pPr>
            <a:r>
              <a:rPr lang="zh-TW" altLang="en-US" smtClean="0">
                <a:latin typeface="標楷體" pitchFamily="65" charset="-120"/>
                <a:ea typeface="標楷體" pitchFamily="65" charset="-120"/>
              </a:rPr>
              <a:t>。</a:t>
            </a:r>
          </a:p>
        </p:txBody>
      </p:sp>
      <p:sp>
        <p:nvSpPr>
          <p:cNvPr id="123907"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-19</a:t>
            </a:r>
          </a:p>
        </p:txBody>
      </p:sp>
      <p:pic>
        <p:nvPicPr>
          <p:cNvPr id="123908"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0" name="Rectangle 3"/>
          <p:cNvSpPr>
            <a:spLocks noGrp="1" noChangeArrowheads="1"/>
          </p:cNvSpPr>
          <p:nvPr>
            <p:ph type="body" idx="1"/>
          </p:nvPr>
        </p:nvSpPr>
        <p:spPr>
          <a:xfrm>
            <a:off x="179388" y="765175"/>
            <a:ext cx="8893175" cy="5688013"/>
          </a:xfrm>
        </p:spPr>
        <p:txBody>
          <a:bodyPr/>
          <a:lstStyle/>
          <a:p>
            <a:pPr marL="0" indent="0">
              <a:lnSpc>
                <a:spcPct val="120000"/>
              </a:lnSpc>
              <a:buFontTx/>
              <a:buNone/>
            </a:pPr>
            <a:r>
              <a:rPr lang="en-US" altLang="zh-TW" sz="3400" b="1" smtClean="0">
                <a:solidFill>
                  <a:srgbClr val="FF0000"/>
                </a:solidFill>
                <a:latin typeface="標楷體" pitchFamily="65" charset="-120"/>
                <a:ea typeface="標楷體" pitchFamily="65" charset="-120"/>
              </a:rPr>
              <a:t>(</a:t>
            </a:r>
            <a:r>
              <a:rPr lang="zh-TW" altLang="en-US" sz="3400" b="1" smtClean="0">
                <a:solidFill>
                  <a:srgbClr val="FF0000"/>
                </a:solidFill>
                <a:latin typeface="標楷體" pitchFamily="65" charset="-120"/>
                <a:ea typeface="標楷體" pitchFamily="65" charset="-120"/>
              </a:rPr>
              <a:t>四</a:t>
            </a:r>
            <a:r>
              <a:rPr lang="en-US" altLang="zh-TW" sz="3400" b="1" smtClean="0">
                <a:solidFill>
                  <a:srgbClr val="FF0000"/>
                </a:solidFill>
                <a:latin typeface="標楷體" pitchFamily="65" charset="-120"/>
                <a:ea typeface="標楷體" pitchFamily="65" charset="-120"/>
              </a:rPr>
              <a:t>)</a:t>
            </a:r>
            <a:r>
              <a:rPr lang="zh-TW" altLang="en-US" sz="3400" b="1" smtClean="0">
                <a:solidFill>
                  <a:srgbClr val="FF0000"/>
                </a:solidFill>
                <a:latin typeface="標楷體" pitchFamily="65" charset="-120"/>
                <a:ea typeface="標楷體" pitchFamily="65" charset="-120"/>
              </a:rPr>
              <a:t>承自外祖父的才學</a:t>
            </a:r>
          </a:p>
          <a:p>
            <a:pPr marL="0" indent="0">
              <a:lnSpc>
                <a:spcPct val="120000"/>
              </a:lnSpc>
              <a:buFontTx/>
              <a:buNone/>
            </a:pPr>
            <a:r>
              <a:rPr lang="zh-TW" altLang="en-US" smtClean="0">
                <a:latin typeface="標楷體" pitchFamily="65" charset="-120"/>
                <a:ea typeface="標楷體" pitchFamily="65" charset="-120"/>
              </a:rPr>
              <a:t>　　林文月的舅舅連震東曾對年輕時的林文月說：「文月，妳實在太像妳母親。我看見妳，就好像看見阿姊一般。」「妳外公的文才，是傳給了妳母親；妳母親當年的文筆很不錯，可惜長年的家庭生活拖累了她，沒有讓她發揮；所幸，妳又繼承了這一分遺傳。妳要好好珍惜自己的才學和機會啊！」說罷，他緩緩起身，到隔壁間書房去</a:t>
            </a:r>
          </a:p>
        </p:txBody>
      </p:sp>
      <p:sp>
        <p:nvSpPr>
          <p:cNvPr id="124931"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-20</a:t>
            </a:r>
          </a:p>
        </p:txBody>
      </p:sp>
      <p:pic>
        <p:nvPicPr>
          <p:cNvPr id="124932"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215900" y="836613"/>
            <a:ext cx="8748713" cy="4525962"/>
          </a:xfrm>
        </p:spPr>
        <p:txBody>
          <a:bodyPr/>
          <a:lstStyle/>
          <a:p>
            <a:pPr marL="0" indent="0">
              <a:lnSpc>
                <a:spcPct val="120000"/>
              </a:lnSpc>
              <a:buFontTx/>
              <a:buNone/>
            </a:pPr>
            <a:r>
              <a:rPr lang="zh-TW" altLang="en-US" smtClean="0">
                <a:latin typeface="標楷體" pitchFamily="65" charset="-120"/>
                <a:ea typeface="標楷體" pitchFamily="65" charset="-120"/>
              </a:rPr>
              <a:t>摸索一陣子，拿了一個舊牛皮紙袋交給林文月。那袋中裝的是林文月外祖父連橫</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延平王祠古梅歌</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的手筆鉛版。</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延平王祠古梅歌</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已收入</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寧南詩草集</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內，歌詞頗為慷慨壯烈。舅舅把那鉛版送給林文月，要林文月好好保藏。他說：「連家兩代單傳，我是學經濟的，阿戰又是讀政治。妳外公的一些東西，慢慢的，我要</a:t>
            </a:r>
            <a:r>
              <a:rPr lang="zh-TW" altLang="en-US" smtClean="0">
                <a:ea typeface="標楷體" pitchFamily="65" charset="-120"/>
              </a:rPr>
              <a:t>整理出來送給妳。」</a:t>
            </a:r>
            <a:endParaRPr lang="zh-TW" altLang="en-US" b="1" smtClean="0">
              <a:latin typeface="標楷體" pitchFamily="65" charset="-120"/>
              <a:ea typeface="標楷體" pitchFamily="65" charset="-120"/>
            </a:endParaRPr>
          </a:p>
        </p:txBody>
      </p:sp>
      <p:sp>
        <p:nvSpPr>
          <p:cNvPr id="125955" name="Rectangle 2"/>
          <p:cNvSpPr txBox="1">
            <a:spLocks noChangeArrowheads="1"/>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作者介紹</a:t>
            </a:r>
            <a:r>
              <a:rPr lang="en-US" altLang="zh-TW" sz="4400">
                <a:solidFill>
                  <a:schemeClr val="bg1"/>
                </a:solidFill>
                <a:latin typeface="標楷體" pitchFamily="65" charset="-120"/>
                <a:ea typeface="標楷體" pitchFamily="65" charset="-120"/>
              </a:rPr>
              <a:t>-21</a:t>
            </a:r>
          </a:p>
        </p:txBody>
      </p:sp>
      <p:pic>
        <p:nvPicPr>
          <p:cNvPr id="125956"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6978"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79" name="Picture 7"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直排文字版面配置區 4"/>
          <p:cNvSpPr>
            <a:spLocks/>
          </p:cNvSpPr>
          <p:nvPr/>
        </p:nvSpPr>
        <p:spPr bwMode="auto">
          <a:xfrm>
            <a:off x="468313" y="908050"/>
            <a:ext cx="83534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lang="zh-TW" altLang="en-US">
                <a:ea typeface="標楷體" pitchFamily="65" charset="-120"/>
              </a:rPr>
              <a:t>租界</a:t>
            </a:r>
            <a:r>
              <a:rPr lang="zh-TW" altLang="en-US" b="0">
                <a:ea typeface="標楷體" pitchFamily="65" charset="-120"/>
              </a:rPr>
              <a:t>：一國於通商口岸劃定界限，租給外國人民居住、通商的區域，但主權仍屬出租國所有。</a:t>
            </a:r>
          </a:p>
        </p:txBody>
      </p:sp>
    </p:spTree>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8002" name="Picture 7"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3" name="Picture 8"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4" name="直排文字版面配置區 4"/>
          <p:cNvSpPr>
            <a:spLocks/>
          </p:cNvSpPr>
          <p:nvPr/>
        </p:nvSpPr>
        <p:spPr bwMode="auto">
          <a:xfrm>
            <a:off x="323850" y="908050"/>
            <a:ext cx="83534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just" eaLnBrk="1" hangingPunct="1">
              <a:lnSpc>
                <a:spcPct val="120000"/>
              </a:lnSpc>
              <a:spcBef>
                <a:spcPct val="0"/>
              </a:spcBef>
            </a:pPr>
            <a:r>
              <a:rPr lang="zh-TW" altLang="en-US">
                <a:ea typeface="標楷體" pitchFamily="65" charset="-120"/>
              </a:rPr>
              <a:t>六朝</a:t>
            </a:r>
            <a:r>
              <a:rPr lang="zh-TW" altLang="en-US" b="0">
                <a:ea typeface="標楷體" pitchFamily="65" charset="-120"/>
              </a:rPr>
              <a:t>：指三國的吳、東晉、南朝的宋、齊、梁、陳，因其皆以建康（今南京）為首都，故史稱六朝。</a:t>
            </a:r>
          </a:p>
        </p:txBody>
      </p:sp>
    </p:spTree>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29026"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7" name="Picture 3"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直排文字版面配置區 4"/>
          <p:cNvSpPr>
            <a:spLocks/>
          </p:cNvSpPr>
          <p:nvPr/>
        </p:nvSpPr>
        <p:spPr bwMode="auto">
          <a:xfrm>
            <a:off x="468313" y="908050"/>
            <a:ext cx="835342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lang="zh-TW" altLang="en-US">
                <a:ea typeface="標楷體" pitchFamily="65" charset="-120"/>
              </a:rPr>
              <a:t>娓娓：</a:t>
            </a:r>
            <a:r>
              <a:rPr lang="zh-TW" altLang="en-US" b="0">
                <a:ea typeface="標楷體" pitchFamily="65" charset="-120"/>
              </a:rPr>
              <a:t>勤勉不倦的樣子。常用來形容談論不倦。</a:t>
            </a:r>
          </a:p>
          <a:p>
            <a:pPr eaLnBrk="1" hangingPunct="1">
              <a:lnSpc>
                <a:spcPct val="120000"/>
              </a:lnSpc>
              <a:spcBef>
                <a:spcPct val="0"/>
              </a:spcBef>
            </a:pPr>
            <a:endParaRPr lang="zh-TW" altLang="en-US" b="0">
              <a:ea typeface="標楷體" pitchFamily="65" charset="-120"/>
            </a:endParaRPr>
          </a:p>
        </p:txBody>
      </p:sp>
    </p:spTree>
  </p:cSld>
  <p:clrMapOvr>
    <a:masterClrMapping/>
  </p:clrMapOvr>
  <p:transition spd="slow"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0050" name="Picture 9"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1" name="Picture 10"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2" name="直排文字版面配置區 4"/>
          <p:cNvSpPr>
            <a:spLocks/>
          </p:cNvSpPr>
          <p:nvPr/>
        </p:nvSpPr>
        <p:spPr bwMode="auto">
          <a:xfrm>
            <a:off x="468313" y="908050"/>
            <a:ext cx="83534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lang="zh-TW" altLang="en-US">
                <a:ea typeface="標楷體" pitchFamily="65" charset="-120"/>
              </a:rPr>
              <a:t>午後書房</a:t>
            </a:r>
            <a:r>
              <a:rPr lang="zh-TW" altLang="en-US" b="0">
                <a:ea typeface="標楷體" pitchFamily="65" charset="-120"/>
              </a:rPr>
              <a:t>：此書收作者小品遊記文章二十四篇，以人物、事件、風景為對象，空間從臺北延伸到海外，輕輕著墨，卻流露深深的感觸，代表林文月知性思考和感性搜索的成績。</a:t>
            </a:r>
          </a:p>
        </p:txBody>
      </p:sp>
    </p:spTree>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1074" name="Picture 11"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5" name="Picture 12"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直排文字版面配置區 4"/>
          <p:cNvSpPr>
            <a:spLocks/>
          </p:cNvSpPr>
          <p:nvPr/>
        </p:nvSpPr>
        <p:spPr bwMode="auto">
          <a:xfrm>
            <a:off x="468313" y="908050"/>
            <a:ext cx="835342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lang="zh-TW" altLang="en-US">
                <a:ea typeface="標楷體" pitchFamily="65" charset="-120"/>
              </a:rPr>
              <a:t>飲膳札記</a:t>
            </a:r>
            <a:r>
              <a:rPr lang="zh-TW" altLang="en-US" b="0">
                <a:ea typeface="標楷體" pitchFamily="65" charset="-120"/>
              </a:rPr>
              <a:t>：飲膳文學於文壇已蔚成風潮，但率其先聲者非林文月的</a:t>
            </a:r>
            <a:r>
              <a:rPr lang="en-US" altLang="zh-TW" b="0">
                <a:ea typeface="標楷體" pitchFamily="65" charset="-120"/>
              </a:rPr>
              <a:t>《</a:t>
            </a:r>
            <a:r>
              <a:rPr lang="zh-TW" altLang="en-US" b="0">
                <a:ea typeface="標楷體" pitchFamily="65" charset="-120"/>
              </a:rPr>
              <a:t>飲膳札記</a:t>
            </a:r>
            <a:r>
              <a:rPr lang="en-US" altLang="zh-TW" b="0">
                <a:ea typeface="標楷體" pitchFamily="65" charset="-120"/>
              </a:rPr>
              <a:t>》</a:t>
            </a:r>
            <a:r>
              <a:rPr lang="zh-TW" altLang="en-US" b="0">
                <a:ea typeface="標楷體" pitchFamily="65" charset="-120"/>
              </a:rPr>
              <a:t>莫屬。此書藉由食物懷念有關的人與事，於記敘之筆中蘊含無限思感。</a:t>
            </a:r>
          </a:p>
          <a:p>
            <a:r>
              <a:rPr lang="zh-TW" altLang="en-US">
                <a:ea typeface="標楷體" pitchFamily="65" charset="-120"/>
              </a:rPr>
              <a:t>札記</a:t>
            </a:r>
            <a:r>
              <a:rPr lang="zh-TW" altLang="en-US" b="0">
                <a:ea typeface="標楷體" pitchFamily="65" charset="-120"/>
              </a:rPr>
              <a:t>：讀書時摘記下來的要點或心得。</a:t>
            </a:r>
          </a:p>
        </p:txBody>
      </p:sp>
    </p:spTree>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標題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6600">
                <a:solidFill>
                  <a:schemeClr val="accent2"/>
                </a:solidFill>
                <a:latin typeface="標楷體" pitchFamily="65" charset="-120"/>
                <a:ea typeface="標楷體" pitchFamily="65" charset="-120"/>
              </a:rPr>
              <a:t>學習重點</a:t>
            </a:r>
          </a:p>
        </p:txBody>
      </p:sp>
      <p:sp>
        <p:nvSpPr>
          <p:cNvPr id="95235" name="內容版面配置區 2"/>
          <p:cNvSpPr txBox="1">
            <a:spLocks/>
          </p:cNvSpPr>
          <p:nvPr/>
        </p:nvSpPr>
        <p:spPr bwMode="auto">
          <a:xfrm>
            <a:off x="1331913" y="1557338"/>
            <a:ext cx="748665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en-US">
                <a:latin typeface="標楷體" pitchFamily="65" charset="-120"/>
                <a:ea typeface="標楷體" pitchFamily="65" charset="-120"/>
              </a:rPr>
              <a:t>  一、認識林文月及其散文特色。</a:t>
            </a:r>
          </a:p>
          <a:p>
            <a:pPr eaLnBrk="1" hangingPunct="1">
              <a:lnSpc>
                <a:spcPct val="120000"/>
              </a:lnSpc>
              <a:buFontTx/>
              <a:buNone/>
            </a:pPr>
            <a:r>
              <a:rPr lang="zh-TW" altLang="en-US">
                <a:latin typeface="標楷體" pitchFamily="65" charset="-120"/>
                <a:ea typeface="標楷體" pitchFamily="65" charset="-120"/>
              </a:rPr>
              <a:t>  二、培養主動提問與思辨問題的能力。</a:t>
            </a:r>
          </a:p>
          <a:p>
            <a:pPr eaLnBrk="1" hangingPunct="1">
              <a:lnSpc>
                <a:spcPct val="120000"/>
              </a:lnSpc>
              <a:buFontTx/>
              <a:buNone/>
            </a:pPr>
            <a:r>
              <a:rPr lang="zh-TW" altLang="en-US">
                <a:latin typeface="標楷體" pitchFamily="65" charset="-120"/>
                <a:ea typeface="標楷體" pitchFamily="65" charset="-120"/>
              </a:rPr>
              <a:t>  三、感受親子間溝通交流的溫情。</a:t>
            </a:r>
          </a:p>
        </p:txBody>
      </p:sp>
      <p:pic>
        <p:nvPicPr>
          <p:cNvPr id="95236"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2098" name="Picture 1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099" name="Picture 13"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直排文字版面配置區 4"/>
          <p:cNvSpPr>
            <a:spLocks/>
          </p:cNvSpPr>
          <p:nvPr/>
        </p:nvSpPr>
        <p:spPr bwMode="auto">
          <a:xfrm>
            <a:off x="468313" y="908050"/>
            <a:ext cx="82073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en-US">
                <a:latin typeface="標楷體" pitchFamily="65" charset="-120"/>
                <a:ea typeface="標楷體" pitchFamily="65" charset="-120"/>
              </a:rPr>
              <a:t>人物速寫</a:t>
            </a:r>
            <a:r>
              <a:rPr lang="zh-TW" altLang="en-US" b="0">
                <a:latin typeface="標楷體" pitchFamily="65" charset="-120"/>
                <a:ea typeface="標楷體" pitchFamily="65" charset="-120"/>
              </a:rPr>
              <a:t>：本書收錄了十篇散文，每一篇都以英文字母做為篇名。其中除了做為跋文的</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致</a:t>
            </a:r>
            <a:r>
              <a:rPr lang="en-US" altLang="zh-TW" b="0">
                <a:latin typeface="標楷體" pitchFamily="65" charset="-120"/>
                <a:ea typeface="標楷體" pitchFamily="65" charset="-120"/>
              </a:rPr>
              <a:t>M.N.〉</a:t>
            </a:r>
            <a:r>
              <a:rPr lang="zh-TW" altLang="en-US" b="0">
                <a:latin typeface="標楷體" pitchFamily="65" charset="-120"/>
                <a:ea typeface="標楷體" pitchFamily="65" charset="-120"/>
              </a:rPr>
              <a:t>與寫樋口一葉的</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Ｈ</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外，另外八篇皆是敘述作者與被書寫者的互動及交談。篇中故意不把人名點出來，是作者有意識的調整：以避免被寫到的人會感到不好意思，這也是後來觸發她寫人物系列採取隱去當事人作法的原因之一。</a:t>
            </a:r>
          </a:p>
        </p:txBody>
      </p:sp>
    </p:spTree>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3122" name="Picture 1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3" name="直排文字版面配置區 4"/>
          <p:cNvSpPr>
            <a:spLocks/>
          </p:cNvSpPr>
          <p:nvPr/>
        </p:nvSpPr>
        <p:spPr bwMode="auto">
          <a:xfrm>
            <a:off x="107950" y="836613"/>
            <a:ext cx="87852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just">
              <a:lnSpc>
                <a:spcPct val="120000"/>
              </a:lnSpc>
            </a:pPr>
            <a:r>
              <a:rPr lang="zh-TW" altLang="en-US">
                <a:latin typeface="標楷體" pitchFamily="65" charset="-120"/>
                <a:ea typeface="標楷體" pitchFamily="65" charset="-120"/>
              </a:rPr>
              <a:t>源氏物語</a:t>
            </a:r>
            <a:r>
              <a:rPr lang="zh-TW" altLang="en-US" b="0">
                <a:latin typeface="標楷體" pitchFamily="65" charset="-120"/>
                <a:ea typeface="標楷體" pitchFamily="65" charset="-120"/>
              </a:rPr>
              <a:t>：日本平安時代（西元</a:t>
            </a:r>
            <a:r>
              <a:rPr lang="en-US" altLang="zh-TW" b="0">
                <a:latin typeface="標楷體" pitchFamily="65" charset="-120"/>
                <a:ea typeface="標楷體" pitchFamily="65" charset="-120"/>
              </a:rPr>
              <a:t>794</a:t>
            </a:r>
            <a:r>
              <a:rPr lang="zh-TW" altLang="en-US" b="0">
                <a:latin typeface="標楷體" pitchFamily="65" charset="-120"/>
                <a:ea typeface="標楷體" pitchFamily="65" charset="-120"/>
              </a:rPr>
              <a:t>～</a:t>
            </a:r>
            <a:r>
              <a:rPr lang="en-US" altLang="zh-TW" b="0">
                <a:latin typeface="標楷體" pitchFamily="65" charset="-120"/>
                <a:ea typeface="標楷體" pitchFamily="65" charset="-120"/>
              </a:rPr>
              <a:t>1192</a:t>
            </a:r>
            <a:r>
              <a:rPr lang="zh-TW" altLang="en-US" b="0">
                <a:latin typeface="標楷體" pitchFamily="65" charset="-120"/>
                <a:ea typeface="標楷體" pitchFamily="65" charset="-120"/>
              </a:rPr>
              <a:t>年為中國唐、宋時期。平安時代的稱呼來自其首都的名字）女作家紫式部所撰。源氏是小說前半部的主角，「物語」意為「說話」，即講述故事。內容描寫皇子光源氏的宮廷生活，以及他和周圍各類女性的悲歡離合。日本人常自詡</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源氏物語</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為世界上最古老的長篇小說，並和</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枕草子</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和泉式部日記</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並稱日本三大女流文學。　</a:t>
            </a:r>
          </a:p>
        </p:txBody>
      </p:sp>
      <p:pic>
        <p:nvPicPr>
          <p:cNvPr id="133124" name="Picture 15"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Rectangle 3"/>
          <p:cNvSpPr>
            <a:spLocks noGrp="1" noChangeArrowheads="1"/>
          </p:cNvSpPr>
          <p:nvPr>
            <p:ph type="body" idx="4294967295"/>
          </p:nvPr>
        </p:nvSpPr>
        <p:spPr>
          <a:xfrm>
            <a:off x="457200" y="1196975"/>
            <a:ext cx="8229600" cy="4525963"/>
          </a:xfrm>
        </p:spPr>
        <p:txBody>
          <a:bodyPr/>
          <a:lstStyle/>
          <a:p>
            <a:pPr>
              <a:buFontTx/>
              <a:buNone/>
            </a:pPr>
            <a:r>
              <a:rPr lang="zh-TW" altLang="en-US" smtClean="0">
                <a:latin typeface="標楷體" pitchFamily="65" charset="-120"/>
                <a:ea typeface="標楷體" pitchFamily="65" charset="-120"/>
              </a:rPr>
              <a:t>　　民國五十八年，林文月獲得國科會遴選</a:t>
            </a:r>
          </a:p>
          <a:p>
            <a:pPr>
              <a:buFontTx/>
              <a:buNone/>
            </a:pPr>
            <a:r>
              <a:rPr lang="zh-TW" altLang="en-US" smtClean="0">
                <a:latin typeface="標楷體" pitchFamily="65" charset="-120"/>
                <a:ea typeface="標楷體" pitchFamily="65" charset="-120"/>
              </a:rPr>
              <a:t>赴日本京都遊學一年，研究唐文化對日本平</a:t>
            </a:r>
          </a:p>
          <a:p>
            <a:pPr>
              <a:buFontTx/>
              <a:buNone/>
            </a:pPr>
            <a:r>
              <a:rPr lang="zh-TW" altLang="en-US" smtClean="0">
                <a:latin typeface="標楷體" pitchFamily="65" charset="-120"/>
                <a:ea typeface="標楷體" pitchFamily="65" charset="-120"/>
              </a:rPr>
              <a:t>安時代文學的影響，由於研究而首次注意到</a:t>
            </a:r>
          </a:p>
          <a:p>
            <a:pPr>
              <a:buFontTx/>
              <a:buNone/>
            </a:pP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源氏物語</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於書中引用了多種漢文書籍。</a:t>
            </a:r>
          </a:p>
          <a:p>
            <a:pPr>
              <a:buFontTx/>
              <a:buNone/>
            </a:pPr>
            <a:r>
              <a:rPr lang="zh-TW" altLang="en-US" smtClean="0">
                <a:latin typeface="標楷體" pitchFamily="65" charset="-120"/>
                <a:ea typeface="標楷體" pitchFamily="65" charset="-120"/>
              </a:rPr>
              <a:t>林文月回國後，試譯</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源氏物語</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首帖（帖</a:t>
            </a:r>
          </a:p>
          <a:p>
            <a:pPr>
              <a:buFontTx/>
              <a:buNone/>
            </a:pPr>
            <a:r>
              <a:rPr lang="zh-TW" altLang="en-US" smtClean="0">
                <a:latin typeface="標楷體" pitchFamily="65" charset="-120"/>
                <a:ea typeface="標楷體" pitchFamily="65" charset="-120"/>
              </a:rPr>
              <a:t>同於中國章回小說的回或卷）</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桐壺</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近萬</a:t>
            </a:r>
          </a:p>
          <a:p>
            <a:pPr>
              <a:buFontTx/>
              <a:buNone/>
            </a:pPr>
            <a:r>
              <a:rPr lang="zh-TW" altLang="en-US" smtClean="0">
                <a:latin typeface="標楷體" pitchFamily="65" charset="-120"/>
                <a:ea typeface="標楷體" pitchFamily="65" charset="-120"/>
              </a:rPr>
              <a:t>字的文章，登在</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中外文學</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，之後總共費</a:t>
            </a:r>
          </a:p>
          <a:p>
            <a:pPr>
              <a:buFontTx/>
              <a:buNone/>
            </a:pPr>
            <a:r>
              <a:rPr lang="zh-TW" altLang="en-US" smtClean="0">
                <a:latin typeface="標楷體" pitchFamily="65" charset="-120"/>
                <a:ea typeface="標楷體" pitchFamily="65" charset="-120"/>
              </a:rPr>
              <a:t>了六年的工夫才將全書譯完。</a:t>
            </a:r>
            <a:endParaRPr lang="zh-TW" altLang="en-US" b="1" smtClean="0">
              <a:latin typeface="標楷體" pitchFamily="65" charset="-120"/>
              <a:ea typeface="標楷體" pitchFamily="65" charset="-120"/>
            </a:endParaRPr>
          </a:p>
        </p:txBody>
      </p:sp>
      <p:pic>
        <p:nvPicPr>
          <p:cNvPr id="134147" name="Picture 7"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8"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5170" name="Picture 10"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11"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直排文字版面配置區 4"/>
          <p:cNvSpPr>
            <a:spLocks/>
          </p:cNvSpPr>
          <p:nvPr/>
        </p:nvSpPr>
        <p:spPr bwMode="auto">
          <a:xfrm>
            <a:off x="179388" y="836613"/>
            <a:ext cx="8785225"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10000"/>
              </a:lnSpc>
            </a:pPr>
            <a:r>
              <a:rPr lang="zh-TW" altLang="en-US">
                <a:ea typeface="標楷體" pitchFamily="65" charset="-120"/>
              </a:rPr>
              <a:t>枕草子</a:t>
            </a:r>
            <a:r>
              <a:rPr lang="zh-TW" altLang="en-US" b="0">
                <a:ea typeface="標楷體" pitchFamily="65" charset="-120"/>
              </a:rPr>
              <a:t>：日本女作家清少納言所撰，為日本最早的隨筆集。以作者出任皇后藤原定子的女官時的日記為主，由三百餘段長短不等的文字構成。內容分為三部分：一是對女性內心世界的細膩刻劃；二是以日記形式，記敘宮中生活見聞，講述自己與皇后藤原定子及諸宮人的交往；三是對自然、人生的隨想式的敘述，其中尤以對自然景物的摹寫為佳。與</a:t>
            </a:r>
            <a:r>
              <a:rPr lang="en-US" altLang="zh-TW" b="0">
                <a:ea typeface="標楷體" pitchFamily="65" charset="-120"/>
              </a:rPr>
              <a:t>《</a:t>
            </a:r>
            <a:r>
              <a:rPr lang="zh-TW" altLang="en-US" b="0">
                <a:ea typeface="標楷體" pitchFamily="65" charset="-120"/>
              </a:rPr>
              <a:t>源氏物語</a:t>
            </a:r>
            <a:r>
              <a:rPr lang="en-US" altLang="zh-TW" b="0">
                <a:ea typeface="標楷體" pitchFamily="65" charset="-120"/>
              </a:rPr>
              <a:t>》</a:t>
            </a:r>
            <a:r>
              <a:rPr lang="zh-TW" altLang="en-US" b="0">
                <a:ea typeface="標楷體" pitchFamily="65" charset="-120"/>
              </a:rPr>
              <a:t>並稱為「日本平安時期文學雙璧」。</a:t>
            </a:r>
          </a:p>
        </p:txBody>
      </p:sp>
    </p:spTree>
  </p:cSld>
  <p:clrMapOvr>
    <a:masterClrMapping/>
  </p:clrMapOvr>
  <p:transition spd="slow"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6194" name="Picture 1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13"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6" name="直排文字版面配置區 4"/>
          <p:cNvSpPr>
            <a:spLocks/>
          </p:cNvSpPr>
          <p:nvPr/>
        </p:nvSpPr>
        <p:spPr bwMode="auto">
          <a:xfrm>
            <a:off x="179388" y="836613"/>
            <a:ext cx="87852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har char="•"/>
              <a:defRPr kumimoji="1" sz="3200">
                <a:solidFill>
                  <a:schemeClr val="tx1"/>
                </a:solidFill>
                <a:latin typeface="Arial" charset="0"/>
                <a:ea typeface="新細明體" charset="-120"/>
              </a:defRPr>
            </a:lvl1pPr>
            <a:lvl2pPr marL="990600" indent="-533400" eaLnBrk="0" hangingPunct="0">
              <a:spcBef>
                <a:spcPct val="20000"/>
              </a:spcBef>
              <a:buChar char="–"/>
              <a:defRPr kumimoji="1" sz="2800">
                <a:solidFill>
                  <a:schemeClr val="tx1"/>
                </a:solidFill>
                <a:latin typeface="Arial" charset="0"/>
                <a:ea typeface="新細明體" charset="-120"/>
              </a:defRPr>
            </a:lvl2pPr>
            <a:lvl3pPr marL="1371600" indent="-457200" eaLnBrk="0" hangingPunct="0">
              <a:spcBef>
                <a:spcPct val="20000"/>
              </a:spcBef>
              <a:buChar char="•"/>
              <a:defRPr kumimoji="1" sz="2400">
                <a:solidFill>
                  <a:schemeClr val="tx1"/>
                </a:solidFill>
                <a:latin typeface="Arial" charset="0"/>
                <a:ea typeface="新細明體" charset="-120"/>
              </a:defRPr>
            </a:lvl3pPr>
            <a:lvl4pPr marL="1752600" indent="-381000" eaLnBrk="0" hangingPunct="0">
              <a:spcBef>
                <a:spcPct val="20000"/>
              </a:spcBef>
              <a:buChar char="–"/>
              <a:defRPr kumimoji="1" sz="2000">
                <a:solidFill>
                  <a:schemeClr val="tx1"/>
                </a:solidFill>
                <a:latin typeface="Arial" charset="0"/>
                <a:ea typeface="新細明體" charset="-120"/>
              </a:defRPr>
            </a:lvl4pPr>
            <a:lvl5pPr marL="2209800" indent="-381000" eaLnBrk="0" hangingPunct="0">
              <a:spcBef>
                <a:spcPct val="20000"/>
              </a:spcBef>
              <a:buChar char="»"/>
              <a:defRPr kumimoji="1" sz="2000">
                <a:solidFill>
                  <a:schemeClr val="tx1"/>
                </a:solidFill>
                <a:latin typeface="Arial" charset="0"/>
                <a:ea typeface="新細明體" charset="-120"/>
              </a:defRPr>
            </a:lvl5pPr>
            <a:lvl6pPr marL="2667000" indent="-381000" eaLnBrk="0" fontAlgn="base" hangingPunct="0">
              <a:spcBef>
                <a:spcPct val="20000"/>
              </a:spcBef>
              <a:spcAft>
                <a:spcPct val="0"/>
              </a:spcAft>
              <a:buChar char="»"/>
              <a:defRPr kumimoji="1" sz="2000">
                <a:solidFill>
                  <a:schemeClr val="tx1"/>
                </a:solidFill>
                <a:latin typeface="Arial" charset="0"/>
                <a:ea typeface="新細明體" charset="-120"/>
              </a:defRPr>
            </a:lvl6pPr>
            <a:lvl7pPr marL="3124200" indent="-381000" eaLnBrk="0" fontAlgn="base" hangingPunct="0">
              <a:spcBef>
                <a:spcPct val="20000"/>
              </a:spcBef>
              <a:spcAft>
                <a:spcPct val="0"/>
              </a:spcAft>
              <a:buChar char="»"/>
              <a:defRPr kumimoji="1" sz="2000">
                <a:solidFill>
                  <a:schemeClr val="tx1"/>
                </a:solidFill>
                <a:latin typeface="Arial" charset="0"/>
                <a:ea typeface="新細明體" charset="-120"/>
              </a:defRPr>
            </a:lvl7pPr>
            <a:lvl8pPr marL="3581400" indent="-381000" eaLnBrk="0" fontAlgn="base" hangingPunct="0">
              <a:spcBef>
                <a:spcPct val="20000"/>
              </a:spcBef>
              <a:spcAft>
                <a:spcPct val="0"/>
              </a:spcAft>
              <a:buChar char="»"/>
              <a:defRPr kumimoji="1" sz="2000">
                <a:solidFill>
                  <a:schemeClr val="tx1"/>
                </a:solidFill>
                <a:latin typeface="Arial" charset="0"/>
                <a:ea typeface="新細明體" charset="-120"/>
              </a:defRPr>
            </a:lvl8pPr>
            <a:lvl9pPr marL="4038600" indent="-3810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en-US">
                <a:ea typeface="標楷體" pitchFamily="65" charset="-120"/>
              </a:rPr>
              <a:t>和泉式部日記</a:t>
            </a:r>
            <a:r>
              <a:rPr lang="zh-TW" altLang="en-US" b="0">
                <a:ea typeface="標楷體" pitchFamily="65" charset="-120"/>
              </a:rPr>
              <a:t>：和泉式部是平安時代才女、日記文學作家。原名不詳，她的丈夫出任和泉守，和泉式部的稱謂便由此得來。初與和泉守橘道貞結婚，後離異。長保元年（西元九九九年）進宮侍奉皇太后，先後與為尊親王及其弟敦道親王相愛。兩位親王死後，撰寫</a:t>
            </a:r>
            <a:r>
              <a:rPr lang="en-US" altLang="zh-TW" b="0">
                <a:ea typeface="標楷體" pitchFamily="65" charset="-120"/>
              </a:rPr>
              <a:t>《</a:t>
            </a:r>
            <a:r>
              <a:rPr lang="zh-TW" altLang="en-US" b="0">
                <a:ea typeface="標楷體" pitchFamily="65" charset="-120"/>
              </a:rPr>
              <a:t>和泉式部日記</a:t>
            </a:r>
            <a:r>
              <a:rPr lang="en-US" altLang="zh-TW" b="0">
                <a:ea typeface="標楷體" pitchFamily="65" charset="-120"/>
              </a:rPr>
              <a:t>》</a:t>
            </a:r>
            <a:r>
              <a:rPr lang="zh-TW" altLang="en-US" b="0">
                <a:ea typeface="標楷體" pitchFamily="65" charset="-120"/>
              </a:rPr>
              <a:t>，以回憶手法描述與敦道親王的戀情。</a:t>
            </a:r>
          </a:p>
        </p:txBody>
      </p:sp>
    </p:spTree>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7218"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9" name="Rectangle 4"/>
          <p:cNvSpPr>
            <a:spLocks noChangeArrowheads="1"/>
          </p:cNvSpPr>
          <p:nvPr/>
        </p:nvSpPr>
        <p:spPr bwMode="auto">
          <a:xfrm>
            <a:off x="755650" y="142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6600">
                <a:ea typeface="標楷體" pitchFamily="65" charset="-120"/>
              </a:rPr>
              <a:t>三、課文</a:t>
            </a:r>
          </a:p>
        </p:txBody>
      </p:sp>
      <p:sp>
        <p:nvSpPr>
          <p:cNvPr id="137220" name="內容版面配置區 2"/>
          <p:cNvSpPr>
            <a:spLocks/>
          </p:cNvSpPr>
          <p:nvPr/>
        </p:nvSpPr>
        <p:spPr bwMode="auto">
          <a:xfrm>
            <a:off x="250825" y="1270000"/>
            <a:ext cx="889317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en-US" sz="3600" b="0">
                <a:latin typeface="標楷體" pitchFamily="65" charset="-120"/>
                <a:ea typeface="標楷體" pitchFamily="65" charset="-120"/>
                <a:hlinkClick r:id="rId5" action="ppaction://hlinksldjump"/>
              </a:rPr>
              <a:t>第一段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6" action="ppaction://hlinksldjump"/>
              </a:rPr>
              <a:t>第二段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7" action="ppaction://hlinksldjump"/>
              </a:rPr>
              <a:t>第三段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8" action="ppaction://hlinksldjump"/>
              </a:rPr>
              <a:t>第四段    </a:t>
            </a:r>
            <a:endParaRPr lang="zh-TW" altLang="en-US" sz="3600" b="0">
              <a:latin typeface="標楷體" pitchFamily="65" charset="-120"/>
              <a:ea typeface="標楷體" pitchFamily="65" charset="-120"/>
            </a:endParaRPr>
          </a:p>
          <a:p>
            <a:pPr eaLnBrk="1" hangingPunct="1">
              <a:lnSpc>
                <a:spcPct val="120000"/>
              </a:lnSpc>
              <a:buFontTx/>
              <a:buNone/>
            </a:pPr>
            <a:r>
              <a:rPr lang="zh-TW" altLang="en-US" sz="3600" b="0">
                <a:latin typeface="標楷體" pitchFamily="65" charset="-120"/>
                <a:ea typeface="標楷體" pitchFamily="65" charset="-120"/>
                <a:hlinkClick r:id="rId9" action="ppaction://hlinksldjump"/>
              </a:rPr>
              <a:t>第五段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0" action="ppaction://hlinksldjump"/>
              </a:rPr>
              <a:t>第六段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1" action="ppaction://hlinksldjump"/>
              </a:rPr>
              <a:t>第七段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2" action="ppaction://hlinksldjump"/>
              </a:rPr>
              <a:t>第八段    </a:t>
            </a:r>
            <a:endParaRPr lang="zh-TW" altLang="en-US" sz="3600" b="0">
              <a:latin typeface="標楷體" pitchFamily="65" charset="-120"/>
              <a:ea typeface="標楷體" pitchFamily="65" charset="-120"/>
            </a:endParaRPr>
          </a:p>
          <a:p>
            <a:pPr eaLnBrk="1" hangingPunct="1">
              <a:lnSpc>
                <a:spcPct val="120000"/>
              </a:lnSpc>
              <a:buFontTx/>
              <a:buNone/>
            </a:pPr>
            <a:r>
              <a:rPr lang="zh-TW" altLang="en-US" sz="3600" b="0">
                <a:latin typeface="標楷體" pitchFamily="65" charset="-120"/>
                <a:ea typeface="標楷體" pitchFamily="65" charset="-120"/>
                <a:hlinkClick r:id="rId13" action="ppaction://hlinksldjump"/>
              </a:rPr>
              <a:t>第九段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4" action="ppaction://hlinksldjump"/>
              </a:rPr>
              <a:t>第十段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5" action="ppaction://hlinksldjump"/>
              </a:rPr>
              <a:t>第十一段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6" action="ppaction://hlinksldjump"/>
              </a:rPr>
              <a:t>第十二段 </a:t>
            </a:r>
            <a:endParaRPr lang="zh-TW" altLang="en-US" sz="3600" b="0">
              <a:latin typeface="標楷體" pitchFamily="65" charset="-120"/>
              <a:ea typeface="標楷體" pitchFamily="65" charset="-120"/>
            </a:endParaRPr>
          </a:p>
          <a:p>
            <a:pPr eaLnBrk="1" hangingPunct="1">
              <a:lnSpc>
                <a:spcPct val="120000"/>
              </a:lnSpc>
              <a:buFontTx/>
              <a:buNone/>
            </a:pPr>
            <a:r>
              <a:rPr lang="zh-TW" altLang="en-US" sz="3600" b="0">
                <a:latin typeface="標楷體" pitchFamily="65" charset="-120"/>
                <a:ea typeface="標楷體" pitchFamily="65" charset="-120"/>
                <a:hlinkClick r:id="rId17" action="ppaction://hlinksldjump"/>
              </a:rPr>
              <a:t>第十三段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8" action="ppaction://hlinksldjump"/>
              </a:rPr>
              <a:t>第十四段</a:t>
            </a:r>
            <a:r>
              <a:rPr lang="zh-TW" altLang="en-US" sz="3600" b="0">
                <a:latin typeface="標楷體" pitchFamily="65" charset="-120"/>
                <a:ea typeface="標楷體" pitchFamily="65" charset="-120"/>
              </a:rPr>
              <a:t>  </a:t>
            </a:r>
            <a:r>
              <a:rPr lang="zh-TW" altLang="en-US" sz="3600" b="0">
                <a:latin typeface="標楷體" pitchFamily="65" charset="-120"/>
                <a:ea typeface="標楷體" pitchFamily="65" charset="-120"/>
                <a:hlinkClick r:id="rId19" action="ppaction://hlinksldjump"/>
              </a:rPr>
              <a:t>第十五段</a:t>
            </a:r>
            <a:r>
              <a:rPr lang="zh-TW" altLang="en-US" sz="3600" b="0">
                <a:latin typeface="標楷體" pitchFamily="65" charset="-120"/>
                <a:ea typeface="標楷體" pitchFamily="65" charset="-120"/>
              </a:rPr>
              <a:t>　　</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p:cNvSpPr>
          <p:nvPr/>
        </p:nvSpPr>
        <p:spPr bwMode="auto">
          <a:xfrm>
            <a:off x="179388" y="1247775"/>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00000"/>
              </a:lnSpc>
              <a:buFontTx/>
              <a:buNone/>
            </a:pPr>
            <a:r>
              <a:rPr lang="zh-TW" altLang="en-US" b="0">
                <a:latin typeface="標楷體" pitchFamily="65" charset="-120"/>
                <a:ea typeface="標楷體" pitchFamily="65" charset="-120"/>
              </a:rPr>
              <a:t>孩子：再過幾天就是你十六歲的生日了。每年你的生日，我總不忘送你一張生日賀卡，和一些些你喜歡的小禮物；使你在預期之中得到一份驚喜，也讓我自己滿足於見到你驚喜的模樣。</a:t>
            </a:r>
            <a:endParaRPr lang="en-US" altLang="zh-TW" b="0">
              <a:latin typeface="標楷體" pitchFamily="65" charset="-120"/>
              <a:ea typeface="標楷體" pitchFamily="65" charset="-120"/>
            </a:endParaRPr>
          </a:p>
        </p:txBody>
      </p:sp>
      <p:pic>
        <p:nvPicPr>
          <p:cNvPr id="138243"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4"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第一段</a:t>
            </a:r>
            <a:endParaRPr kumimoji="0" lang="en-US" altLang="zh-TW" sz="4400" b="0" u="sng">
              <a:solidFill>
                <a:schemeClr val="bg1"/>
              </a:solidFill>
              <a:latin typeface="華康正顏楷體W5" pitchFamily="65" charset="-120"/>
              <a:ea typeface="華康正顏楷體W5" pitchFamily="65" charset="-120"/>
            </a:endParaRPr>
          </a:p>
        </p:txBody>
      </p:sp>
      <p:pic>
        <p:nvPicPr>
          <p:cNvPr id="138246" name="Picture 1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7" name="圖片 17" descr="下方ICON-回目次.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p:cNvSpPr>
          <p:nvPr/>
        </p:nvSpPr>
        <p:spPr bwMode="auto">
          <a:xfrm>
            <a:off x="179388" y="1247775"/>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可是，今年你的生日，我卻覺得很難選擇一樣最合宜的禮物送你。回想過去十五年來，送給你的禮物有糖果、玩具、文具、運動器具等等，每年的禮物不同，正代表著你生長的過程。</a:t>
            </a:r>
            <a:endParaRPr lang="en-US" altLang="zh-TW" b="0">
              <a:latin typeface="標楷體" pitchFamily="65" charset="-120"/>
              <a:ea typeface="標楷體" pitchFamily="65" charset="-120"/>
            </a:endParaRPr>
          </a:p>
        </p:txBody>
      </p:sp>
      <p:pic>
        <p:nvPicPr>
          <p:cNvPr id="139267"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39270" name="Picture 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p:cNvSpPr>
          <p:nvPr/>
        </p:nvSpPr>
        <p:spPr bwMode="auto">
          <a:xfrm>
            <a:off x="179388" y="455613"/>
            <a:ext cx="88201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四年前，進入國中那一年的生日，你自動要求我不要再送玩具和文具了，因為對於玩具，你已不再好奇，而該有的文具，你已經都有，</a:t>
            </a:r>
            <a:r>
              <a:rPr lang="zh-TW" altLang="en-US" b="0" u="sng">
                <a:ea typeface="標楷體" pitchFamily="65" charset="-120"/>
              </a:rPr>
              <a:t>你要求我訂一份</a:t>
            </a:r>
            <a:r>
              <a:rPr lang="en-US" altLang="zh-TW" b="0" u="sng">
                <a:ea typeface="標楷體" pitchFamily="65" charset="-120"/>
              </a:rPr>
              <a:t>《</a:t>
            </a:r>
            <a:r>
              <a:rPr lang="zh-TW" altLang="en-US" b="0" u="sng">
                <a:ea typeface="標楷體" pitchFamily="65" charset="-120"/>
              </a:rPr>
              <a:t>讀</a:t>
            </a:r>
            <a:r>
              <a:rPr lang="zh-TW" altLang="en-US" b="0" u="sng">
                <a:latin typeface="標楷體" pitchFamily="65" charset="-120"/>
                <a:ea typeface="標楷體" pitchFamily="65" charset="-120"/>
              </a:rPr>
              <a:t>者文摘</a:t>
            </a:r>
            <a:r>
              <a:rPr lang="en-US" altLang="zh-TW" b="0" u="sng">
                <a:latin typeface="標楷體" pitchFamily="65" charset="-120"/>
                <a:ea typeface="標楷體" pitchFamily="65" charset="-120"/>
              </a:rPr>
              <a:t>》</a:t>
            </a:r>
            <a:r>
              <a:rPr lang="zh-TW" altLang="en-US" b="0" u="sng">
                <a:latin typeface="標楷體" pitchFamily="65" charset="-120"/>
                <a:ea typeface="標楷體" pitchFamily="65" charset="-120"/>
              </a:rPr>
              <a:t>　做為生日禮物</a:t>
            </a:r>
            <a:r>
              <a:rPr lang="zh-TW" altLang="en-US" b="0">
                <a:latin typeface="標楷體" pitchFamily="65" charset="-120"/>
                <a:ea typeface="標楷體" pitchFamily="65" charset="-120"/>
              </a:rPr>
              <a:t>。這是一個好主意；此後，那一份雜誌便每月按時寄到。</a:t>
            </a:r>
            <a:endParaRPr lang="en-US" altLang="zh-TW" b="0">
              <a:latin typeface="標楷體" pitchFamily="65" charset="-120"/>
              <a:ea typeface="標楷體" pitchFamily="65" charset="-120"/>
            </a:endParaRPr>
          </a:p>
        </p:txBody>
      </p:sp>
      <p:sp>
        <p:nvSpPr>
          <p:cNvPr id="14029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40292"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93" name="Picture 13" descr="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813" y="44735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1720" name="Rectangle 8"/>
          <p:cNvSpPr>
            <a:spLocks noChangeArrowheads="1"/>
          </p:cNvSpPr>
          <p:nvPr/>
        </p:nvSpPr>
        <p:spPr bwMode="auto">
          <a:xfrm>
            <a:off x="322263" y="4868863"/>
            <a:ext cx="612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339933"/>
                </a:solidFill>
                <a:ea typeface="微軟正黑體" pitchFamily="34" charset="-120"/>
              </a:rPr>
              <a:t>隨著年紀的成長，禮物也由物質的滿足提升為精神知識的滿足</a:t>
            </a:r>
          </a:p>
        </p:txBody>
      </p:sp>
      <p:pic>
        <p:nvPicPr>
          <p:cNvPr id="371721" name="Picture 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48688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1721"/>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17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1720"/>
                                        </p:tgtEl>
                                        <p:attrNameLst>
                                          <p:attrName>style.visibility</p:attrName>
                                        </p:attrNameLst>
                                      </p:cBhvr>
                                      <p:to>
                                        <p:strVal val="hidden"/>
                                      </p:to>
                                    </p:set>
                                  </p:childTnLst>
                                </p:cTn>
                              </p:par>
                            </p:childTnLst>
                          </p:cTn>
                        </p:par>
                      </p:childTnLst>
                    </p:cTn>
                  </p:par>
                </p:childTnLst>
              </p:cTn>
              <p:nextCondLst>
                <p:cond evt="onClick" delay="0">
                  <p:tgtEl>
                    <p:spTgt spid="371721"/>
                  </p:tgtEl>
                </p:cond>
              </p:nextCondLst>
            </p:seq>
          </p:childTnLst>
        </p:cTn>
      </p:par>
    </p:tnLst>
    <p:bldLst>
      <p:bldP spid="371720" grpId="0"/>
      <p:bldP spid="37172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p:cNvSpPr>
          <p:nvPr/>
        </p:nvSpPr>
        <p:spPr bwMode="auto">
          <a:xfrm>
            <a:off x="179388" y="455613"/>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幾年來，它不僅豐富了你課本以外的知識，也引發了你許多生活的情趣。去年，</a:t>
            </a:r>
            <a:r>
              <a:rPr lang="zh-TW" altLang="en-US" b="0" u="sng">
                <a:latin typeface="標楷體" pitchFamily="65" charset="-120"/>
                <a:ea typeface="標楷體" pitchFamily="65" charset="-120"/>
              </a:rPr>
              <a:t>你順利考入理想的高中</a:t>
            </a:r>
            <a:r>
              <a:rPr lang="zh-TW" altLang="en-US" b="0">
                <a:latin typeface="標楷體" pitchFamily="65" charset="-120"/>
                <a:ea typeface="標楷體" pitchFamily="65" charset="-120"/>
              </a:rPr>
              <a:t>。放榜後，你怯　怯　地問我可不可以增訂一份</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國家地理雜誌</a:t>
            </a:r>
            <a:r>
              <a:rPr lang="en-US" altLang="zh-TW" b="0">
                <a:latin typeface="標楷體" pitchFamily="65" charset="-120"/>
                <a:ea typeface="標楷體" pitchFamily="65" charset="-120"/>
              </a:rPr>
              <a:t>》</a:t>
            </a:r>
            <a:r>
              <a:rPr lang="zh-TW" altLang="en-US" sz="3000" b="0">
                <a:latin typeface="標楷體" pitchFamily="65" charset="-120"/>
                <a:ea typeface="標楷體" pitchFamily="65" charset="-120"/>
              </a:rPr>
              <a:t>（</a:t>
            </a:r>
            <a:r>
              <a:rPr lang="en-US" altLang="zh-TW" sz="3000" b="0" i="1">
                <a:latin typeface="標楷體" pitchFamily="65" charset="-120"/>
                <a:ea typeface="標楷體" pitchFamily="65" charset="-120"/>
              </a:rPr>
              <a:t>National Geographic</a:t>
            </a:r>
            <a:r>
              <a:rPr lang="zh-TW" altLang="en-US" sz="3000" b="0">
                <a:latin typeface="標楷體" pitchFamily="65" charset="-120"/>
                <a:ea typeface="標楷體" pitchFamily="65" charset="-120"/>
              </a:rPr>
              <a:t>）</a:t>
            </a:r>
            <a:r>
              <a:rPr lang="zh-TW" altLang="en-US" b="0">
                <a:latin typeface="標楷體" pitchFamily="65" charset="-120"/>
                <a:ea typeface="標楷體" pitchFamily="65" charset="-120"/>
              </a:rPr>
              <a:t>　？這也是你閱讀</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讀者文摘</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得來的消息。</a:t>
            </a:r>
            <a:endParaRPr lang="en-US" altLang="zh-TW" b="0">
              <a:latin typeface="標楷體" pitchFamily="65" charset="-120"/>
              <a:ea typeface="標楷體" pitchFamily="65" charset="-120"/>
            </a:endParaRPr>
          </a:p>
        </p:txBody>
      </p:sp>
      <p:sp>
        <p:nvSpPr>
          <p:cNvPr id="14131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41316"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17" name="Group 11"/>
          <p:cNvGrpSpPr>
            <a:grpSpLocks/>
          </p:cNvGrpSpPr>
          <p:nvPr/>
        </p:nvGrpSpPr>
        <p:grpSpPr bwMode="auto">
          <a:xfrm>
            <a:off x="4356100" y="3214688"/>
            <a:ext cx="439738" cy="790575"/>
            <a:chOff x="2331" y="3022"/>
            <a:chExt cx="277" cy="498"/>
          </a:xfrm>
        </p:grpSpPr>
        <p:sp>
          <p:nvSpPr>
            <p:cNvPr id="141323" name="Text Box 9"/>
            <p:cNvSpPr txBox="1">
              <a:spLocks noChangeArrowheads="1"/>
            </p:cNvSpPr>
            <p:nvPr/>
          </p:nvSpPr>
          <p:spPr bwMode="auto">
            <a:xfrm>
              <a:off x="2331" y="3022"/>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ㄑㄩㄝ</a:t>
              </a:r>
            </a:p>
          </p:txBody>
        </p:sp>
        <p:pic>
          <p:nvPicPr>
            <p:cNvPr id="141324" name="Picture 10"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2" y="3203"/>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1318" name="Picture 12" descr="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55895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9" name="Picture 14" descr="2">
            <a:hlinkClick r:id="rId5"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3575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746" name="Rectangle 10"/>
          <p:cNvSpPr>
            <a:spLocks noChangeArrowheads="1"/>
          </p:cNvSpPr>
          <p:nvPr/>
        </p:nvSpPr>
        <p:spPr bwMode="auto">
          <a:xfrm>
            <a:off x="6011863" y="2636838"/>
            <a:ext cx="2735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339933"/>
                </a:solidFill>
                <a:ea typeface="微軟正黑體" pitchFamily="34" charset="-120"/>
              </a:rPr>
              <a:t>此指建國中學</a:t>
            </a:r>
          </a:p>
        </p:txBody>
      </p:sp>
      <p:pic>
        <p:nvPicPr>
          <p:cNvPr id="372747" name="Picture 11"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37306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2" name="Picture 12" descr="下標籤-辨">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67175" y="29972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274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27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2746"/>
                                        </p:tgtEl>
                                        <p:attrNameLst>
                                          <p:attrName>style.visibility</p:attrName>
                                        </p:attrNameLst>
                                      </p:cBhvr>
                                      <p:to>
                                        <p:strVal val="hidden"/>
                                      </p:to>
                                    </p:set>
                                  </p:childTnLst>
                                </p:cTn>
                              </p:par>
                            </p:childTnLst>
                          </p:cTn>
                        </p:par>
                      </p:childTnLst>
                    </p:cTn>
                  </p:par>
                </p:childTnLst>
              </p:cTn>
              <p:nextCondLst>
                <p:cond evt="onClick" delay="0">
                  <p:tgtEl>
                    <p:spTgt spid="372747"/>
                  </p:tgtEl>
                </p:cond>
              </p:nextCondLst>
            </p:seq>
          </p:childTnLst>
        </p:cTn>
      </p:par>
    </p:tnLst>
    <p:bldLst>
      <p:bldP spid="372746" grpId="0"/>
      <p:bldP spid="372746"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直排標題 3"/>
          <p:cNvSpPr>
            <a:spLocks/>
          </p:cNvSpPr>
          <p:nvPr/>
        </p:nvSpPr>
        <p:spPr bwMode="auto">
          <a:xfrm>
            <a:off x="7802563" y="274638"/>
            <a:ext cx="10906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latin typeface="標楷體" pitchFamily="65" charset="-120"/>
                <a:ea typeface="標楷體" pitchFamily="65" charset="-120"/>
              </a:rPr>
              <a:t>目錄</a:t>
            </a:r>
            <a:endParaRPr lang="zh-TW" altLang="en-US" sz="4400"/>
          </a:p>
        </p:txBody>
      </p:sp>
      <p:sp>
        <p:nvSpPr>
          <p:cNvPr id="96259" name="直排文字版面配置區 4"/>
          <p:cNvSpPr txBox="1">
            <a:spLocks/>
          </p:cNvSpPr>
          <p:nvPr/>
        </p:nvSpPr>
        <p:spPr bwMode="auto">
          <a:xfrm>
            <a:off x="900113" y="1773238"/>
            <a:ext cx="6562725"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buFontTx/>
              <a:buNone/>
            </a:pPr>
            <a:r>
              <a:rPr lang="zh-TW" altLang="en-US" sz="3600">
                <a:latin typeface="標楷體" pitchFamily="65" charset="-120"/>
                <a:ea typeface="標楷體" pitchFamily="65" charset="-120"/>
              </a:rPr>
              <a:t>一、</a:t>
            </a:r>
            <a:r>
              <a:rPr lang="zh-TW" altLang="en-US" sz="3600">
                <a:latin typeface="標楷體" pitchFamily="65" charset="-120"/>
                <a:ea typeface="標楷體" pitchFamily="65" charset="-120"/>
                <a:hlinkClick r:id="rId3" action="ppaction://hlinksldjump"/>
              </a:rPr>
              <a:t>文章題解</a:t>
            </a:r>
            <a:endParaRPr lang="en-US" altLang="zh-TW"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二、</a:t>
            </a:r>
            <a:r>
              <a:rPr lang="zh-TW" altLang="en-US" sz="3600">
                <a:latin typeface="標楷體" pitchFamily="65" charset="-120"/>
                <a:ea typeface="標楷體" pitchFamily="65" charset="-120"/>
                <a:hlinkClick r:id="rId4" action="ppaction://hlinksldjump"/>
              </a:rPr>
              <a:t>作者介紹</a:t>
            </a:r>
            <a:endParaRPr lang="en-US" altLang="zh-TW"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三、</a:t>
            </a:r>
            <a:r>
              <a:rPr lang="zh-TW" altLang="en-US" sz="3600">
                <a:latin typeface="標楷體" pitchFamily="65" charset="-120"/>
                <a:ea typeface="標楷體" pitchFamily="65" charset="-120"/>
                <a:hlinkClick r:id="rId5" action="ppaction://hlinksldjump"/>
              </a:rPr>
              <a:t>課文</a:t>
            </a:r>
            <a:endParaRPr lang="en-US" altLang="zh-TW"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四、</a:t>
            </a:r>
            <a:r>
              <a:rPr lang="zh-TW" altLang="en-US" sz="3600">
                <a:latin typeface="標楷體" pitchFamily="65" charset="-120"/>
                <a:ea typeface="標楷體" pitchFamily="65" charset="-120"/>
                <a:hlinkClick r:id="rId6" action="ppaction://hlinksldjump"/>
              </a:rPr>
              <a:t>結構表</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五、</a:t>
            </a:r>
            <a:r>
              <a:rPr lang="zh-TW" altLang="en-US" sz="3600">
                <a:latin typeface="標楷體" pitchFamily="65" charset="-120"/>
                <a:ea typeface="標楷體" pitchFamily="65" charset="-120"/>
                <a:hlinkClick r:id="rId7" action="ppaction://hlinksldjump"/>
              </a:rPr>
              <a:t>課文賞析</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六、</a:t>
            </a:r>
            <a:r>
              <a:rPr lang="zh-TW" altLang="en-US" sz="3600">
                <a:latin typeface="標楷體" pitchFamily="65" charset="-120"/>
                <a:ea typeface="標楷體" pitchFamily="65" charset="-120"/>
                <a:hlinkClick r:id="rId8" action="ppaction://hlinksldjump"/>
              </a:rPr>
              <a:t>問題討論</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七、</a:t>
            </a:r>
            <a:r>
              <a:rPr lang="zh-TW" altLang="en-US" sz="3600">
                <a:latin typeface="標楷體" pitchFamily="65" charset="-120"/>
                <a:ea typeface="標楷體" pitchFamily="65" charset="-120"/>
                <a:hlinkClick r:id="rId9" action="ppaction://hlinksldjump"/>
              </a:rPr>
              <a:t>應用練習</a:t>
            </a:r>
            <a:endParaRPr lang="zh-TW" altLang="en-US"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八、</a:t>
            </a:r>
            <a:r>
              <a:rPr lang="zh-TW" altLang="en-US" sz="3600">
                <a:latin typeface="標楷體" pitchFamily="65" charset="-120"/>
                <a:ea typeface="標楷體" pitchFamily="65" charset="-120"/>
                <a:hlinkClick r:id="rId10" action="ppaction://hlinksldjump"/>
              </a:rPr>
              <a:t>統測精選</a:t>
            </a:r>
            <a:endParaRPr lang="en-US" altLang="zh-TW" sz="3600">
              <a:latin typeface="標楷體" pitchFamily="65" charset="-120"/>
              <a:ea typeface="標楷體" pitchFamily="65" charset="-120"/>
            </a:endParaRPr>
          </a:p>
          <a:p>
            <a:pPr eaLnBrk="1" hangingPunct="1">
              <a:buFontTx/>
              <a:buNone/>
            </a:pPr>
            <a:r>
              <a:rPr lang="zh-TW" altLang="en-US" sz="3600">
                <a:latin typeface="標楷體" pitchFamily="65" charset="-120"/>
                <a:ea typeface="標楷體" pitchFamily="65" charset="-120"/>
              </a:rPr>
              <a:t>九、</a:t>
            </a:r>
            <a:r>
              <a:rPr lang="zh-TW" altLang="en-US" sz="3600">
                <a:latin typeface="標楷體" pitchFamily="65" charset="-120"/>
                <a:ea typeface="標楷體" pitchFamily="65" charset="-120"/>
                <a:hlinkClick r:id="rId11" action="ppaction://hlinksldjump"/>
              </a:rPr>
              <a:t>延伸閱讀</a:t>
            </a:r>
            <a:endParaRPr lang="zh-TW" altLang="en-US" sz="3600">
              <a:latin typeface="標楷體" pitchFamily="65" charset="-120"/>
              <a:ea typeface="標楷體" pitchFamily="65" charset="-120"/>
            </a:endParaRPr>
          </a:p>
          <a:p>
            <a:pPr eaLnBrk="1" hangingPunct="1">
              <a:buFontTx/>
              <a:buNone/>
            </a:pPr>
            <a:endParaRPr lang="zh-TW" altLang="en-US" sz="3600">
              <a:latin typeface="標楷體" pitchFamily="65" charset="-120"/>
              <a:ea typeface="標楷體" pitchFamily="65" charset="-120"/>
            </a:endParaRPr>
          </a:p>
        </p:txBody>
      </p:sp>
    </p:spTree>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p:cNvSpPr>
          <p:nvPr/>
        </p:nvSpPr>
        <p:spPr bwMode="auto">
          <a:xfrm>
            <a:off x="179388" y="455613"/>
            <a:ext cx="8820150"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在三年的國中生活裡，你認得了一些英文，似乎又同時培養了更多的興趣；你對於廣大的世界有強烈的好奇心，對於花</a:t>
            </a:r>
            <a:r>
              <a:rPr lang="zh-TW" altLang="en-US" b="0">
                <a:solidFill>
                  <a:srgbClr val="0066FF"/>
                </a:solidFill>
                <a:latin typeface="標楷體" pitchFamily="65" charset="-120"/>
                <a:ea typeface="標楷體" pitchFamily="65" charset="-120"/>
              </a:rPr>
              <a:t>卉</a:t>
            </a:r>
            <a:r>
              <a:rPr lang="zh-TW" altLang="en-US" b="0">
                <a:latin typeface="標楷體" pitchFamily="65" charset="-120"/>
                <a:ea typeface="標楷體" pitchFamily="65" charset="-120"/>
              </a:rPr>
              <a:t>　禽獸昆蟲的世界也有一份關懷。這是很好的傾向，所以雖然那份雜誌並不便宜，我還是欣然為你去郵局辦妥了訂閱的</a:t>
            </a:r>
            <a:endParaRPr lang="en-US" altLang="zh-TW" b="0">
              <a:latin typeface="標楷體" pitchFamily="65" charset="-120"/>
              <a:ea typeface="標楷體" pitchFamily="65" charset="-120"/>
            </a:endParaRPr>
          </a:p>
        </p:txBody>
      </p:sp>
      <p:sp>
        <p:nvSpPr>
          <p:cNvPr id="14233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grpSp>
        <p:nvGrpSpPr>
          <p:cNvPr id="142340" name="Group 10"/>
          <p:cNvGrpSpPr>
            <a:grpSpLocks/>
          </p:cNvGrpSpPr>
          <p:nvPr/>
        </p:nvGrpSpPr>
        <p:grpSpPr bwMode="auto">
          <a:xfrm>
            <a:off x="4714875" y="3213100"/>
            <a:ext cx="433388" cy="790575"/>
            <a:chOff x="3696" y="2750"/>
            <a:chExt cx="273" cy="498"/>
          </a:xfrm>
        </p:grpSpPr>
        <p:sp>
          <p:nvSpPr>
            <p:cNvPr id="142344" name="Text Box 7"/>
            <p:cNvSpPr txBox="1">
              <a:spLocks noChangeArrowheads="1"/>
            </p:cNvSpPr>
            <p:nvPr/>
          </p:nvSpPr>
          <p:spPr bwMode="auto">
            <a:xfrm>
              <a:off x="3696" y="2750"/>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ㄏㄨㄟ</a:t>
              </a:r>
            </a:p>
          </p:txBody>
        </p:sp>
        <p:pic>
          <p:nvPicPr>
            <p:cNvPr id="142345" name="Picture 9" descr="黑-四聲-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 y="293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2341" name="Picture 8"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1013" y="6021388"/>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3769" name="Rectangle 9"/>
          <p:cNvSpPr>
            <a:spLocks noChangeArrowheads="1"/>
          </p:cNvSpPr>
          <p:nvPr/>
        </p:nvSpPr>
        <p:spPr bwMode="auto">
          <a:xfrm>
            <a:off x="4356100" y="2924175"/>
            <a:ext cx="10795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草的總名</a:t>
            </a:r>
          </a:p>
        </p:txBody>
      </p:sp>
      <p:sp>
        <p:nvSpPr>
          <p:cNvPr id="15" name="文字方塊 14"/>
          <p:cNvSpPr txBox="1">
            <a:spLocks noChangeArrowheads="1"/>
          </p:cNvSpPr>
          <p:nvPr/>
        </p:nvSpPr>
        <p:spPr bwMode="auto">
          <a:xfrm>
            <a:off x="4356100" y="3429000"/>
            <a:ext cx="431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37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3769"/>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73769" grpId="0"/>
      <p:bldP spid="373769"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p:cNvSpPr>
          <p:nvPr/>
        </p:nvSpPr>
        <p:spPr bwMode="auto">
          <a:xfrm>
            <a:off x="179388" y="765175"/>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匯款手續。生日那天早晨，你在賀卡裡面發現有一張郵局的收款單，那就是去年給你的生日禮物。從此，每隔兩三個月，</a:t>
            </a:r>
            <a:r>
              <a:rPr lang="zh-TW" altLang="en-US" b="0" u="sng">
                <a:latin typeface="標楷體" pitchFamily="65" charset="-120"/>
                <a:ea typeface="標楷體" pitchFamily="65" charset="-120"/>
              </a:rPr>
              <a:t>你會收到直接由美國寄來的那本印刷精美的雜誌</a:t>
            </a:r>
            <a:r>
              <a:rPr lang="zh-TW" altLang="en-US" b="0">
                <a:latin typeface="標楷體" pitchFamily="65" charset="-120"/>
                <a:ea typeface="標楷體" pitchFamily="65" charset="-120"/>
              </a:rPr>
              <a:t>。</a:t>
            </a:r>
            <a:endParaRPr lang="en-US" altLang="zh-TW" b="0">
              <a:latin typeface="標楷體" pitchFamily="65" charset="-120"/>
              <a:ea typeface="標楷體" pitchFamily="65" charset="-120"/>
            </a:endParaRPr>
          </a:p>
        </p:txBody>
      </p:sp>
      <p:sp>
        <p:nvSpPr>
          <p:cNvPr id="14336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43364"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013" y="59864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4789" name="Rectangle 5"/>
          <p:cNvSpPr>
            <a:spLocks noChangeArrowheads="1"/>
          </p:cNvSpPr>
          <p:nvPr/>
        </p:nvSpPr>
        <p:spPr bwMode="auto">
          <a:xfrm>
            <a:off x="250825" y="5157788"/>
            <a:ext cx="4537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sz="2100">
                <a:solidFill>
                  <a:srgbClr val="339933"/>
                </a:solidFill>
                <a:latin typeface="微軟正黑體" pitchFamily="34" charset="-120"/>
                <a:ea typeface="微軟正黑體" pitchFamily="34" charset="-120"/>
              </a:rPr>
              <a:t>《</a:t>
            </a:r>
            <a:r>
              <a:rPr lang="zh-TW" altLang="en-US" sz="2100">
                <a:solidFill>
                  <a:srgbClr val="339933"/>
                </a:solidFill>
                <a:latin typeface="微軟正黑體" pitchFamily="34" charset="-120"/>
                <a:ea typeface="微軟正黑體" pitchFamily="34" charset="-120"/>
              </a:rPr>
              <a:t>國家地理雜誌</a:t>
            </a:r>
            <a:r>
              <a:rPr lang="en-US" altLang="zh-TW" sz="2100">
                <a:solidFill>
                  <a:srgbClr val="339933"/>
                </a:solidFill>
                <a:latin typeface="微軟正黑體" pitchFamily="34" charset="-120"/>
                <a:ea typeface="微軟正黑體" pitchFamily="34" charset="-120"/>
              </a:rPr>
              <a:t>》</a:t>
            </a:r>
            <a:r>
              <a:rPr lang="zh-TW" altLang="en-US" sz="2100">
                <a:solidFill>
                  <a:srgbClr val="339933"/>
                </a:solidFill>
                <a:latin typeface="微軟正黑體" pitchFamily="34" charset="-120"/>
                <a:ea typeface="微軟正黑體" pitchFamily="34" charset="-120"/>
              </a:rPr>
              <a:t>中文版於民國九十年才創刊，故當時仍須向國外訂購英文版</a:t>
            </a:r>
          </a:p>
        </p:txBody>
      </p:sp>
      <p:pic>
        <p:nvPicPr>
          <p:cNvPr id="374790" name="Picture 6"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15778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479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47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4789"/>
                                        </p:tgtEl>
                                        <p:attrNameLst>
                                          <p:attrName>style.visibility</p:attrName>
                                        </p:attrNameLst>
                                      </p:cBhvr>
                                      <p:to>
                                        <p:strVal val="hidden"/>
                                      </p:to>
                                    </p:set>
                                  </p:childTnLst>
                                </p:cTn>
                              </p:par>
                            </p:childTnLst>
                          </p:cTn>
                        </p:par>
                      </p:childTnLst>
                    </p:cTn>
                  </p:par>
                </p:childTnLst>
              </p:cTn>
              <p:nextCondLst>
                <p:cond evt="onClick" delay="0">
                  <p:tgtEl>
                    <p:spTgt spid="374790"/>
                  </p:tgtEl>
                </p:cond>
              </p:nextCondLst>
            </p:seq>
          </p:childTnLst>
        </p:cTn>
      </p:par>
    </p:tnLst>
    <p:bldLst>
      <p:bldP spid="374789" grpId="0"/>
      <p:bldP spid="374789"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p:cNvSpPr>
          <p:nvPr/>
        </p:nvSpPr>
        <p:spPr bwMode="auto">
          <a:xfrm>
            <a:off x="179388" y="1103313"/>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你說：「我現在的英文程度，雖然還看不懂全書的內容，但總有一天，我會看懂的。」我看見你將書櫥清理出一小排，小心</a:t>
            </a:r>
            <a:r>
              <a:rPr lang="zh-TW" altLang="en-US" b="0">
                <a:solidFill>
                  <a:srgbClr val="0066FF"/>
                </a:solidFill>
                <a:latin typeface="標楷體" pitchFamily="65" charset="-120"/>
                <a:ea typeface="標楷體" pitchFamily="65" charset="-120"/>
              </a:rPr>
              <a:t>翼翼</a:t>
            </a:r>
            <a:r>
              <a:rPr lang="zh-TW" altLang="en-US" b="0">
                <a:latin typeface="標楷體" pitchFamily="65" charset="-120"/>
                <a:ea typeface="標楷體" pitchFamily="65" charset="-120"/>
              </a:rPr>
              <a:t>地把那些書按期排列好；我相信你的話。 </a:t>
            </a:r>
            <a:endParaRPr lang="en-US" altLang="zh-TW" b="0">
              <a:latin typeface="標楷體" pitchFamily="65" charset="-120"/>
              <a:ea typeface="標楷體" pitchFamily="65" charset="-120"/>
            </a:endParaRPr>
          </a:p>
        </p:txBody>
      </p:sp>
      <p:sp>
        <p:nvSpPr>
          <p:cNvPr id="14438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44388" name="Picture 4" descr="下ICON-課堂Q&amp;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0" name="圖片 17" descr="下方ICON-回目次.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15" name="Rectangle 7"/>
          <p:cNvSpPr>
            <a:spLocks noChangeArrowheads="1"/>
          </p:cNvSpPr>
          <p:nvPr/>
        </p:nvSpPr>
        <p:spPr bwMode="auto">
          <a:xfrm>
            <a:off x="5148263" y="3573463"/>
            <a:ext cx="20161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恭敬謹慎的樣子</a:t>
            </a:r>
          </a:p>
        </p:txBody>
      </p:sp>
      <p:sp>
        <p:nvSpPr>
          <p:cNvPr id="15" name="文字方塊 14"/>
          <p:cNvSpPr txBox="1">
            <a:spLocks noChangeArrowheads="1"/>
          </p:cNvSpPr>
          <p:nvPr/>
        </p:nvSpPr>
        <p:spPr bwMode="auto">
          <a:xfrm>
            <a:off x="5148263" y="4005263"/>
            <a:ext cx="792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58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58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75815" grpId="0"/>
      <p:bldP spid="375815"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p:cNvSpPr>
          <p:nvPr/>
        </p:nvSpPr>
        <p:spPr bwMode="auto">
          <a:xfrm>
            <a:off x="179388" y="836613"/>
            <a:ext cx="88201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可是今年呢？眼看著生日快到，我還想不起該送你什麼，而你也沒有再暗示或要求什麼。現在夜深人靜，我獨坐書房裡，卻不想繼續自己的寫作；</a:t>
            </a:r>
            <a:r>
              <a:rPr lang="zh-TW" altLang="en-US" b="0" u="sng">
                <a:ea typeface="標楷體" pitchFamily="65" charset="-120"/>
              </a:rPr>
              <a:t>我想寫一封信給你，做為你十六歲的生日禮物</a:t>
            </a:r>
            <a:r>
              <a:rPr lang="zh-TW" altLang="en-US" b="0">
                <a:ea typeface="標楷體" pitchFamily="65" charset="-120"/>
              </a:rPr>
              <a:t>。</a:t>
            </a:r>
          </a:p>
        </p:txBody>
      </p:sp>
      <p:pic>
        <p:nvPicPr>
          <p:cNvPr id="145411"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2"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第三段</a:t>
            </a:r>
            <a:endParaRPr kumimoji="0" lang="en-US" altLang="zh-TW" sz="4400" b="0" u="sng">
              <a:solidFill>
                <a:schemeClr val="bg1"/>
              </a:solidFill>
              <a:latin typeface="華康正顏楷體W5" pitchFamily="65" charset="-120"/>
              <a:ea typeface="華康正顏楷體W5" pitchFamily="65" charset="-120"/>
            </a:endParaRPr>
          </a:p>
        </p:txBody>
      </p:sp>
      <p:pic>
        <p:nvPicPr>
          <p:cNvPr id="145414" name="Picture 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6839" name="Rectangle 7"/>
          <p:cNvSpPr>
            <a:spLocks noChangeArrowheads="1"/>
          </p:cNvSpPr>
          <p:nvPr/>
        </p:nvSpPr>
        <p:spPr bwMode="auto">
          <a:xfrm>
            <a:off x="684213" y="5268913"/>
            <a:ext cx="18002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點明本文題旨</a:t>
            </a:r>
          </a:p>
        </p:txBody>
      </p:sp>
      <p:pic>
        <p:nvPicPr>
          <p:cNvPr id="376840" name="Picture 8"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2813" y="5241925"/>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684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8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6839"/>
                                        </p:tgtEl>
                                        <p:attrNameLst>
                                          <p:attrName>style.visibility</p:attrName>
                                        </p:attrNameLst>
                                      </p:cBhvr>
                                      <p:to>
                                        <p:strVal val="hidden"/>
                                      </p:to>
                                    </p:set>
                                  </p:childTnLst>
                                </p:cTn>
                              </p:par>
                            </p:childTnLst>
                          </p:cTn>
                        </p:par>
                      </p:childTnLst>
                    </p:cTn>
                  </p:par>
                </p:childTnLst>
              </p:cTn>
              <p:nextCondLst>
                <p:cond evt="onClick" delay="0">
                  <p:tgtEl>
                    <p:spTgt spid="376840"/>
                  </p:tgtEl>
                </p:cond>
              </p:nextCondLst>
            </p:seq>
          </p:childTnLst>
        </p:cTn>
      </p:par>
    </p:tnLst>
    <p:bldLst>
      <p:bldP spid="376839" grpId="0"/>
      <p:bldP spid="376839"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p:cNvSpPr>
          <p:nvPr/>
        </p:nvSpPr>
        <p:spPr bwMode="auto">
          <a:xfrm>
            <a:off x="179388" y="836613"/>
            <a:ext cx="88201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我想你不會認為媽媽可笑或吝嗇　吧？你是一個心智相當成熟的男孩子，我相信你明白這份「禮物」是我思慮再三後所決定的，</a:t>
            </a:r>
            <a:r>
              <a:rPr lang="zh-TW" altLang="en-US" b="0" u="sng">
                <a:ea typeface="標楷體" pitchFamily="65" charset="-120"/>
              </a:rPr>
              <a:t>雖然只是一些文字而已，卻代表著媽媽滿心的關懷和愛</a:t>
            </a:r>
            <a:r>
              <a:rPr lang="zh-TW" altLang="en-US" b="0">
                <a:ea typeface="標楷體" pitchFamily="65" charset="-120"/>
              </a:rPr>
              <a:t>。</a:t>
            </a:r>
          </a:p>
        </p:txBody>
      </p:sp>
      <p:sp>
        <p:nvSpPr>
          <p:cNvPr id="14643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第三段</a:t>
            </a:r>
            <a:endParaRPr kumimoji="0" lang="en-US" altLang="zh-TW" sz="4400" b="0" u="sng">
              <a:solidFill>
                <a:schemeClr val="bg1"/>
              </a:solidFill>
              <a:latin typeface="華康正顏楷體W5" pitchFamily="65" charset="-120"/>
              <a:ea typeface="華康正顏楷體W5" pitchFamily="65" charset="-120"/>
            </a:endParaRPr>
          </a:p>
        </p:txBody>
      </p:sp>
      <p:pic>
        <p:nvPicPr>
          <p:cNvPr id="146436" name="Picture 7"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38" name="Group 10"/>
          <p:cNvGrpSpPr>
            <a:grpSpLocks/>
          </p:cNvGrpSpPr>
          <p:nvPr/>
        </p:nvGrpSpPr>
        <p:grpSpPr bwMode="auto">
          <a:xfrm>
            <a:off x="5940425" y="1484313"/>
            <a:ext cx="431800" cy="790575"/>
            <a:chOff x="1837" y="2795"/>
            <a:chExt cx="272" cy="498"/>
          </a:xfrm>
        </p:grpSpPr>
        <p:sp>
          <p:nvSpPr>
            <p:cNvPr id="146442" name="Text Box 8"/>
            <p:cNvSpPr txBox="1">
              <a:spLocks noChangeArrowheads="1"/>
            </p:cNvSpPr>
            <p:nvPr/>
          </p:nvSpPr>
          <p:spPr bwMode="auto">
            <a:xfrm>
              <a:off x="1837" y="2795"/>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ㄙㄜ</a:t>
              </a:r>
            </a:p>
          </p:txBody>
        </p:sp>
        <p:pic>
          <p:nvPicPr>
            <p:cNvPr id="146443" name="Picture 9"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88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7868" name="Rectangle 12"/>
          <p:cNvSpPr>
            <a:spLocks noChangeArrowheads="1"/>
          </p:cNvSpPr>
          <p:nvPr/>
        </p:nvSpPr>
        <p:spPr bwMode="auto">
          <a:xfrm>
            <a:off x="250825" y="5229225"/>
            <a:ext cx="64087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說明這份生日禮物的意義與價值</a:t>
            </a:r>
          </a:p>
        </p:txBody>
      </p:sp>
      <p:pic>
        <p:nvPicPr>
          <p:cNvPr id="377869" name="Picture 13" descr="下標籤-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7050" y="52292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14" descr="下標籤-辨">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119697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786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78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7868"/>
                                        </p:tgtEl>
                                        <p:attrNameLst>
                                          <p:attrName>style.visibility</p:attrName>
                                        </p:attrNameLst>
                                      </p:cBhvr>
                                      <p:to>
                                        <p:strVal val="hidden"/>
                                      </p:to>
                                    </p:set>
                                  </p:childTnLst>
                                </p:cTn>
                              </p:par>
                            </p:childTnLst>
                          </p:cTn>
                        </p:par>
                      </p:childTnLst>
                    </p:cTn>
                  </p:par>
                </p:childTnLst>
              </p:cTn>
              <p:nextCondLst>
                <p:cond evt="onClick" delay="0">
                  <p:tgtEl>
                    <p:spTgt spid="377869"/>
                  </p:tgtEl>
                </p:cond>
              </p:nextCondLst>
            </p:seq>
          </p:childTnLst>
        </p:cTn>
      </p:par>
    </p:tnLst>
    <p:bldLst>
      <p:bldP spid="377868" grpId="0"/>
      <p:bldP spid="377868"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p:cNvSpPr>
          <p:nvPr/>
        </p:nvSpPr>
        <p:spPr bwMode="auto">
          <a:xfrm>
            <a:off x="179388" y="981075"/>
            <a:ext cx="88201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記得幾個星期前的一個晚上，我睡不著覺，看到你房間的燈也還亮著，便敲門進去。你胸前抱著吉他，書桌上攤著許多書，</a:t>
            </a:r>
            <a:r>
              <a:rPr lang="zh-TW" altLang="en-US" b="0">
                <a:solidFill>
                  <a:srgbClr val="0066FF"/>
                </a:solidFill>
                <a:latin typeface="標楷體" pitchFamily="65" charset="-120"/>
                <a:ea typeface="標楷體" pitchFamily="65" charset="-120"/>
              </a:rPr>
              <a:t>蔣夢麟</a:t>
            </a:r>
            <a:r>
              <a:rPr lang="zh-TW" altLang="en-US" b="0">
                <a:latin typeface="標楷體" pitchFamily="65" charset="-120"/>
                <a:ea typeface="標楷體" pitchFamily="65" charset="-120"/>
              </a:rPr>
              <a:t>　　的</a:t>
            </a:r>
            <a:r>
              <a:rPr lang="en-US" altLang="zh-TW" b="0">
                <a:solidFill>
                  <a:srgbClr val="0066FF"/>
                </a:solidFill>
                <a:latin typeface="標楷體" pitchFamily="65" charset="-120"/>
                <a:ea typeface="標楷體" pitchFamily="65" charset="-120"/>
              </a:rPr>
              <a:t>《</a:t>
            </a:r>
            <a:r>
              <a:rPr lang="zh-TW" altLang="en-US" b="0">
                <a:solidFill>
                  <a:srgbClr val="0066FF"/>
                </a:solidFill>
                <a:latin typeface="標楷體" pitchFamily="65" charset="-120"/>
                <a:ea typeface="標楷體" pitchFamily="65" charset="-120"/>
              </a:rPr>
              <a:t>西潮</a:t>
            </a:r>
            <a:r>
              <a:rPr lang="en-US" altLang="zh-TW" b="0">
                <a:solidFill>
                  <a:srgbClr val="0066FF"/>
                </a:solidFill>
                <a:latin typeface="標楷體" pitchFamily="65" charset="-120"/>
                <a:ea typeface="標楷體" pitchFamily="65" charset="-120"/>
              </a:rPr>
              <a:t>》</a:t>
            </a:r>
            <a:r>
              <a:rPr lang="zh-TW" altLang="en-US" b="0">
                <a:latin typeface="標楷體" pitchFamily="65" charset="-120"/>
                <a:ea typeface="標楷體" pitchFamily="65" charset="-120"/>
              </a:rPr>
              <a:t>　壓在最上面；可是你沒有彈吉他，也沒有在</a:t>
            </a:r>
          </a:p>
        </p:txBody>
      </p:sp>
      <p:pic>
        <p:nvPicPr>
          <p:cNvPr id="147459"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0"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47462" name="Picture 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11" descr="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188" y="49768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4" name="Picture 12" descr="4">
            <a:hlinkClick r:id="rId8"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9100" y="38973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465" name="Group 14"/>
          <p:cNvGrpSpPr>
            <a:grpSpLocks/>
          </p:cNvGrpSpPr>
          <p:nvPr/>
        </p:nvGrpSpPr>
        <p:grpSpPr bwMode="auto">
          <a:xfrm>
            <a:off x="6372225" y="3716338"/>
            <a:ext cx="431800" cy="790575"/>
            <a:chOff x="4014" y="2341"/>
            <a:chExt cx="272" cy="498"/>
          </a:xfrm>
        </p:grpSpPr>
        <p:sp>
          <p:nvSpPr>
            <p:cNvPr id="147469" name="Text Box 8"/>
            <p:cNvSpPr txBox="1">
              <a:spLocks noChangeArrowheads="1"/>
            </p:cNvSpPr>
            <p:nvPr/>
          </p:nvSpPr>
          <p:spPr bwMode="auto">
            <a:xfrm>
              <a:off x="4014" y="2341"/>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ㄌㄧㄣ</a:t>
              </a:r>
            </a:p>
          </p:txBody>
        </p:sp>
        <p:pic>
          <p:nvPicPr>
            <p:cNvPr id="147470" name="Picture 13" descr="黑-二聲-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0" y="2477"/>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7466" name="Text Box 16">
            <a:hlinkClick r:id="rId12" action="ppaction://hlinksldjump"/>
          </p:cNvPr>
          <p:cNvSpPr txBox="1">
            <a:spLocks noChangeArrowheads="1"/>
          </p:cNvSpPr>
          <p:nvPr/>
        </p:nvSpPr>
        <p:spPr bwMode="auto">
          <a:xfrm>
            <a:off x="5219700" y="3716338"/>
            <a:ext cx="11525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a:ea typeface="標楷體" pitchFamily="65" charset="-120"/>
            </a:endParaRPr>
          </a:p>
        </p:txBody>
      </p:sp>
      <p:sp>
        <p:nvSpPr>
          <p:cNvPr id="147467" name="Text Box 17">
            <a:hlinkClick r:id="rId13" action="ppaction://hlinksldjump"/>
          </p:cNvPr>
          <p:cNvSpPr txBox="1">
            <a:spLocks noChangeArrowheads="1"/>
          </p:cNvSpPr>
          <p:nvPr/>
        </p:nvSpPr>
        <p:spPr bwMode="auto">
          <a:xfrm>
            <a:off x="7740650" y="3716338"/>
            <a:ext cx="115252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a:ea typeface="標楷體" pitchFamily="65" charset="-120"/>
            </a:endParaRPr>
          </a:p>
        </p:txBody>
      </p:sp>
      <p:sp>
        <p:nvSpPr>
          <p:cNvPr id="147468" name="Text Box 18">
            <a:hlinkClick r:id="rId13" action="ppaction://hlinksldjump"/>
          </p:cNvPr>
          <p:cNvSpPr txBox="1">
            <a:spLocks noChangeArrowheads="1"/>
          </p:cNvSpPr>
          <p:nvPr/>
        </p:nvSpPr>
        <p:spPr bwMode="auto">
          <a:xfrm>
            <a:off x="179388" y="4868863"/>
            <a:ext cx="360362"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a:ea typeface="標楷體" pitchFamily="65" charset="-120"/>
            </a:endParaRPr>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3"/>
          <p:cNvSpPr>
            <a:spLocks/>
          </p:cNvSpPr>
          <p:nvPr/>
        </p:nvSpPr>
        <p:spPr bwMode="auto">
          <a:xfrm>
            <a:off x="179388" y="765175"/>
            <a:ext cx="88201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看</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西潮</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打開的那一章</a:t>
            </a:r>
            <a:r>
              <a:rPr lang="en-US" altLang="zh-TW" b="0" u="sng">
                <a:latin typeface="標楷體" pitchFamily="65" charset="-120"/>
                <a:ea typeface="標楷體" pitchFamily="65" charset="-120"/>
              </a:rPr>
              <a:t>〈</a:t>
            </a:r>
            <a:r>
              <a:rPr lang="zh-TW" altLang="en-US" b="0" u="sng">
                <a:latin typeface="標楷體" pitchFamily="65" charset="-120"/>
                <a:ea typeface="標楷體" pitchFamily="65" charset="-120"/>
              </a:rPr>
              <a:t>知識分　子的覺醒</a:t>
            </a:r>
            <a:r>
              <a:rPr lang="en-US" altLang="zh-TW" b="0" u="sng">
                <a:latin typeface="標楷體" pitchFamily="65" charset="-120"/>
                <a:ea typeface="標楷體" pitchFamily="65" charset="-120"/>
              </a:rPr>
              <a:t>〉</a:t>
            </a:r>
            <a:r>
              <a:rPr lang="zh-TW" altLang="en-US" b="0">
                <a:latin typeface="標楷體" pitchFamily="65" charset="-120"/>
                <a:ea typeface="標楷體" pitchFamily="65" charset="-120"/>
              </a:rPr>
              <a:t>，你望著天花板在發呆。我說：「睡不著，我們談談好嗎？」你把床上的琴譜和衣物推向兩邊，空　出一個地方讓我坐。</a:t>
            </a:r>
          </a:p>
        </p:txBody>
      </p:sp>
      <p:sp>
        <p:nvSpPr>
          <p:cNvPr id="14848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48484"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8485" name="Group 10"/>
          <p:cNvGrpSpPr>
            <a:grpSpLocks/>
          </p:cNvGrpSpPr>
          <p:nvPr/>
        </p:nvGrpSpPr>
        <p:grpSpPr bwMode="auto">
          <a:xfrm>
            <a:off x="684213" y="4652963"/>
            <a:ext cx="431800" cy="790575"/>
            <a:chOff x="431" y="2751"/>
            <a:chExt cx="272" cy="498"/>
          </a:xfrm>
        </p:grpSpPr>
        <p:sp>
          <p:nvSpPr>
            <p:cNvPr id="148491" name="Text Box 8"/>
            <p:cNvSpPr txBox="1">
              <a:spLocks noChangeArrowheads="1"/>
            </p:cNvSpPr>
            <p:nvPr/>
          </p:nvSpPr>
          <p:spPr bwMode="auto">
            <a:xfrm>
              <a:off x="431" y="2751"/>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ㄎㄨㄥ</a:t>
              </a:r>
            </a:p>
          </p:txBody>
        </p:sp>
        <p:pic>
          <p:nvPicPr>
            <p:cNvPr id="148492" name="Picture 9"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 y="293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8486" name="Group 10"/>
          <p:cNvGrpSpPr>
            <a:grpSpLocks/>
          </p:cNvGrpSpPr>
          <p:nvPr/>
        </p:nvGrpSpPr>
        <p:grpSpPr bwMode="auto">
          <a:xfrm>
            <a:off x="6372225" y="1341438"/>
            <a:ext cx="438150" cy="431800"/>
            <a:chOff x="2014" y="2069"/>
            <a:chExt cx="276" cy="272"/>
          </a:xfrm>
        </p:grpSpPr>
        <p:sp>
          <p:nvSpPr>
            <p:cNvPr id="148489" name="Text Box 11"/>
            <p:cNvSpPr txBox="1">
              <a:spLocks noChangeArrowheads="1"/>
            </p:cNvSpPr>
            <p:nvPr/>
          </p:nvSpPr>
          <p:spPr bwMode="auto">
            <a:xfrm>
              <a:off x="2014" y="2069"/>
              <a:ext cx="231" cy="2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ㄈㄣ</a:t>
              </a:r>
            </a:p>
          </p:txBody>
        </p:sp>
        <p:pic>
          <p:nvPicPr>
            <p:cNvPr id="148490" name="Picture 12" descr="四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4" y="216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9917" name="Rectangle 13"/>
          <p:cNvSpPr>
            <a:spLocks noChangeArrowheads="1"/>
          </p:cNvSpPr>
          <p:nvPr/>
        </p:nvSpPr>
        <p:spPr bwMode="auto">
          <a:xfrm>
            <a:off x="4211638" y="1844675"/>
            <a:ext cx="43926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暗示孩子心智也步入自我覺醒的階段</a:t>
            </a:r>
            <a:endParaRPr lang="zh-TW" altLang="en-US" sz="2100">
              <a:solidFill>
                <a:srgbClr val="339933"/>
              </a:solidFill>
              <a:latin typeface="微軟正黑體" pitchFamily="34" charset="-120"/>
              <a:ea typeface="微軟正黑體" pitchFamily="34" charset="-120"/>
            </a:endParaRPr>
          </a:p>
        </p:txBody>
      </p:sp>
      <p:pic>
        <p:nvPicPr>
          <p:cNvPr id="379918" name="Picture 14"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250" y="184467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799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79917"/>
                                        </p:tgtEl>
                                        <p:attrNameLst>
                                          <p:attrName>style.visibility</p:attrName>
                                        </p:attrNameLst>
                                      </p:cBhvr>
                                      <p:to>
                                        <p:strVal val="hidden"/>
                                      </p:to>
                                    </p:set>
                                  </p:childTnLst>
                                </p:cTn>
                              </p:par>
                            </p:childTnLst>
                          </p:cTn>
                        </p:par>
                      </p:childTnLst>
                    </p:cTn>
                  </p:par>
                </p:childTnLst>
              </p:cTn>
              <p:nextCondLst>
                <p:cond evt="onClick" delay="0">
                  <p:tgtEl>
                    <p:spTgt spid="379918"/>
                  </p:tgtEl>
                </p:cond>
              </p:nextCondLst>
            </p:seq>
          </p:childTnLst>
        </p:cTn>
      </p:par>
    </p:tnLst>
    <p:bldLst>
      <p:bldP spid="379917" grpId="0"/>
      <p:bldP spid="379917"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p:cNvSpPr>
          <p:nvPr/>
        </p:nvSpPr>
        <p:spPr bwMode="auto">
          <a:xfrm>
            <a:off x="179388" y="549275"/>
            <a:ext cx="88201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10000"/>
              </a:lnSpc>
              <a:buFontTx/>
              <a:buNone/>
            </a:pPr>
            <a:r>
              <a:rPr lang="zh-TW" altLang="en-US" b="0" u="sng">
                <a:latin typeface="標楷體" pitchFamily="65" charset="-120"/>
                <a:ea typeface="標楷體" pitchFamily="65" charset="-120"/>
              </a:rPr>
              <a:t>就這樣子，我穿著睡衣盤腿坐在你床上，你光著膀子坐在椅上，我們母子談了起來</a:t>
            </a:r>
            <a:r>
              <a:rPr lang="zh-TW" altLang="en-US" b="0">
                <a:latin typeface="標楷體" pitchFamily="65" charset="-120"/>
                <a:ea typeface="標楷體" pitchFamily="65" charset="-120"/>
              </a:rPr>
              <a:t>。話題好像是這樣開始的：「哪兒來的這本</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西潮</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？」「從你書房裡最高一層架子上取來的。」「讀了多少呢？」你舉起書給我看。大約看了一半的樣子。 </a:t>
            </a:r>
          </a:p>
        </p:txBody>
      </p:sp>
      <p:sp>
        <p:nvSpPr>
          <p:cNvPr id="14950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49508" name="Picture 5"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09"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935" name="Rectangle 7"/>
          <p:cNvSpPr>
            <a:spLocks noChangeArrowheads="1"/>
          </p:cNvSpPr>
          <p:nvPr/>
        </p:nvSpPr>
        <p:spPr bwMode="auto">
          <a:xfrm>
            <a:off x="323850" y="1524000"/>
            <a:ext cx="4895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可見母子倆關係和諧親密，氣氛輕鬆自然</a:t>
            </a:r>
            <a:endParaRPr lang="zh-TW" altLang="en-US" sz="2100">
              <a:solidFill>
                <a:srgbClr val="339933"/>
              </a:solidFill>
              <a:latin typeface="微軟正黑體" pitchFamily="34" charset="-120"/>
              <a:ea typeface="微軟正黑體" pitchFamily="34" charset="-120"/>
            </a:endParaRPr>
          </a:p>
        </p:txBody>
      </p:sp>
      <p:pic>
        <p:nvPicPr>
          <p:cNvPr id="380936" name="Picture 8"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565400"/>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809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09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80935"/>
                                        </p:tgtEl>
                                        <p:attrNameLst>
                                          <p:attrName>style.visibility</p:attrName>
                                        </p:attrNameLst>
                                      </p:cBhvr>
                                      <p:to>
                                        <p:strVal val="hidden"/>
                                      </p:to>
                                    </p:set>
                                  </p:childTnLst>
                                </p:cTn>
                              </p:par>
                            </p:childTnLst>
                          </p:cTn>
                        </p:par>
                      </p:childTnLst>
                    </p:cTn>
                  </p:par>
                </p:childTnLst>
              </p:cTn>
              <p:nextCondLst>
                <p:cond evt="onClick" delay="0">
                  <p:tgtEl>
                    <p:spTgt spid="380936"/>
                  </p:tgtEl>
                </p:cond>
              </p:nextCondLst>
            </p:seq>
          </p:childTnLst>
        </p:cTn>
      </p:par>
    </p:tnLst>
    <p:bldLst>
      <p:bldP spid="380935" grpId="0"/>
      <p:bldP spid="380935"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p:cNvSpPr>
          <p:nvPr/>
        </p:nvSpPr>
        <p:spPr bwMode="auto">
          <a:xfrm>
            <a:off x="179388" y="981075"/>
            <a:ext cx="882015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沉默一會兒後，你突然問：「媽媽，你覺得進入</a:t>
            </a:r>
            <a:r>
              <a:rPr lang="zh-TW" altLang="en-US" b="0">
                <a:solidFill>
                  <a:srgbClr val="0066FF"/>
                </a:solidFill>
                <a:ea typeface="標楷體" pitchFamily="65" charset="-120"/>
              </a:rPr>
              <a:t>理工</a:t>
            </a:r>
            <a:r>
              <a:rPr lang="zh-TW" altLang="en-US" b="0">
                <a:ea typeface="標楷體" pitchFamily="65" charset="-120"/>
              </a:rPr>
              <a:t>的世界再兼修</a:t>
            </a:r>
            <a:r>
              <a:rPr lang="zh-TW" altLang="en-US" b="0">
                <a:solidFill>
                  <a:srgbClr val="0066FF"/>
                </a:solidFill>
                <a:ea typeface="標楷體" pitchFamily="65" charset="-120"/>
              </a:rPr>
              <a:t>人文</a:t>
            </a:r>
            <a:r>
              <a:rPr lang="zh-TW" altLang="en-US" b="0">
                <a:ea typeface="標楷體" pitchFamily="65" charset="-120"/>
              </a:rPr>
              <a:t>，跟從事人文研究再兼修理工，哪一種可能性比較大？」暑假後就要升入高二，我猜你可能正面臨抉擇，在思考這個問題。</a:t>
            </a:r>
            <a:endParaRPr lang="zh-TW" altLang="en-US" b="0">
              <a:latin typeface="標楷體" pitchFamily="65" charset="-120"/>
              <a:ea typeface="標楷體" pitchFamily="65" charset="-120"/>
            </a:endParaRPr>
          </a:p>
        </p:txBody>
      </p:sp>
      <p:pic>
        <p:nvPicPr>
          <p:cNvPr id="150531"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2"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第五段</a:t>
            </a:r>
            <a:endParaRPr kumimoji="0" lang="en-US" altLang="zh-TW" sz="4400" b="0" u="sng">
              <a:solidFill>
                <a:schemeClr val="bg1"/>
              </a:solidFill>
              <a:latin typeface="華康正顏楷體W5" pitchFamily="65" charset="-120"/>
              <a:ea typeface="華康正顏楷體W5" pitchFamily="65" charset="-120"/>
            </a:endParaRPr>
          </a:p>
        </p:txBody>
      </p:sp>
      <p:pic>
        <p:nvPicPr>
          <p:cNvPr id="150534" name="Picture 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1964" name="Rectangle 12"/>
          <p:cNvSpPr>
            <a:spLocks noChangeArrowheads="1"/>
          </p:cNvSpPr>
          <p:nvPr/>
        </p:nvSpPr>
        <p:spPr bwMode="auto">
          <a:xfrm>
            <a:off x="323850" y="2060575"/>
            <a:ext cx="3598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理科與工科的合稱。如：數學、物理、機械工程、建築等</a:t>
            </a:r>
          </a:p>
        </p:txBody>
      </p:sp>
      <p:sp>
        <p:nvSpPr>
          <p:cNvPr id="15" name="文字方塊 14"/>
          <p:cNvSpPr txBox="1">
            <a:spLocks noChangeArrowheads="1"/>
          </p:cNvSpPr>
          <p:nvPr/>
        </p:nvSpPr>
        <p:spPr bwMode="auto">
          <a:xfrm>
            <a:off x="323850" y="2781300"/>
            <a:ext cx="72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
        <p:nvSpPr>
          <p:cNvPr id="381966" name="Rectangle 14"/>
          <p:cNvSpPr>
            <a:spLocks noChangeArrowheads="1"/>
          </p:cNvSpPr>
          <p:nvPr/>
        </p:nvSpPr>
        <p:spPr bwMode="auto">
          <a:xfrm>
            <a:off x="3563938" y="3141663"/>
            <a:ext cx="45370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此處的「人文」相對於「理工」而言，指文學、語言、哲學等文科的總稱</a:t>
            </a:r>
          </a:p>
        </p:txBody>
      </p:sp>
      <p:sp>
        <p:nvSpPr>
          <p:cNvPr id="2" name="文字方塊 14"/>
          <p:cNvSpPr txBox="1">
            <a:spLocks noChangeArrowheads="1"/>
          </p:cNvSpPr>
          <p:nvPr/>
        </p:nvSpPr>
        <p:spPr bwMode="auto">
          <a:xfrm>
            <a:off x="3563938" y="2781300"/>
            <a:ext cx="72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196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8196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196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81966"/>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381964" grpId="0"/>
      <p:bldP spid="381964" grpId="1"/>
      <p:bldP spid="381966" grpId="0"/>
      <p:bldP spid="381966"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p:cNvSpPr>
          <p:nvPr/>
        </p:nvSpPr>
        <p:spPr bwMode="auto">
          <a:xfrm>
            <a:off x="179388" y="404813"/>
            <a:ext cx="88201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u="sng">
                <a:ea typeface="標楷體" pitchFamily="65" charset="-120"/>
              </a:rPr>
              <a:t>身為研讀文學的我，只得憑自己的經驗據實以告</a:t>
            </a:r>
            <a:r>
              <a:rPr lang="zh-TW" altLang="en-US" b="0">
                <a:ea typeface="標楷體" pitchFamily="65" charset="-120"/>
              </a:rPr>
              <a:t>。說來有些遺憾，不過，研究理工而兼及人文的可能性是比較大。因為語文的訓練，在高中畢業後，應該已經有一般的基礎，餘下來思想和感情方面的事情，是可以自修體驗得來，而表達的技</a:t>
            </a:r>
            <a:endParaRPr lang="zh-TW" altLang="en-US" b="0">
              <a:latin typeface="標楷體" pitchFamily="65" charset="-120"/>
              <a:ea typeface="標楷體" pitchFamily="65" charset="-120"/>
            </a:endParaRPr>
          </a:p>
        </p:txBody>
      </p:sp>
      <p:sp>
        <p:nvSpPr>
          <p:cNvPr id="15155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第五段</a:t>
            </a:r>
            <a:endParaRPr kumimoji="0" lang="en-US" altLang="zh-TW" sz="4400" b="0" u="sng">
              <a:solidFill>
                <a:schemeClr val="bg1"/>
              </a:solidFill>
              <a:latin typeface="華康正顏楷體W5" pitchFamily="65" charset="-120"/>
              <a:ea typeface="華康正顏楷體W5" pitchFamily="65" charset="-120"/>
            </a:endParaRPr>
          </a:p>
        </p:txBody>
      </p:sp>
      <p:pic>
        <p:nvPicPr>
          <p:cNvPr id="151556"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83" name="Rectangle 7"/>
          <p:cNvSpPr>
            <a:spLocks noChangeArrowheads="1"/>
          </p:cNvSpPr>
          <p:nvPr/>
        </p:nvSpPr>
        <p:spPr bwMode="auto">
          <a:xfrm>
            <a:off x="323850" y="1452563"/>
            <a:ext cx="8135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以本身對人文科目特質的了解做經驗分享，更具說服力</a:t>
            </a:r>
            <a:endParaRPr lang="zh-TW" altLang="en-US" sz="2100">
              <a:solidFill>
                <a:srgbClr val="339933"/>
              </a:solidFill>
              <a:latin typeface="微軟正黑體" pitchFamily="34" charset="-120"/>
              <a:ea typeface="微軟正黑體" pitchFamily="34" charset="-120"/>
            </a:endParaRPr>
          </a:p>
        </p:txBody>
      </p:sp>
      <p:pic>
        <p:nvPicPr>
          <p:cNvPr id="382984" name="Picture 8"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48431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829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29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82983"/>
                                        </p:tgtEl>
                                        <p:attrNameLst>
                                          <p:attrName>style.visibility</p:attrName>
                                        </p:attrNameLst>
                                      </p:cBhvr>
                                      <p:to>
                                        <p:strVal val="hidden"/>
                                      </p:to>
                                    </p:set>
                                  </p:childTnLst>
                                </p:cTn>
                              </p:par>
                            </p:childTnLst>
                          </p:cTn>
                        </p:par>
                      </p:childTnLst>
                    </p:cTn>
                  </p:par>
                </p:childTnLst>
              </p:cTn>
              <p:nextCondLst>
                <p:cond evt="onClick" delay="0">
                  <p:tgtEl>
                    <p:spTgt spid="382984"/>
                  </p:tgtEl>
                </p:cond>
              </p:nextCondLst>
            </p:seq>
          </p:childTnLst>
        </p:cTn>
      </p:par>
    </p:tnLst>
    <p:bldLst>
      <p:bldP spid="382983" grpId="0"/>
      <p:bldP spid="382983"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副標題 6"/>
          <p:cNvSpPr>
            <a:spLocks/>
          </p:cNvSpPr>
          <p:nvPr/>
        </p:nvSpPr>
        <p:spPr bwMode="auto">
          <a:xfrm>
            <a:off x="1692275" y="2205038"/>
            <a:ext cx="5545138"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buFontTx/>
              <a:buNone/>
            </a:pPr>
            <a:r>
              <a:rPr lang="zh-TW" altLang="en-US" sz="5800">
                <a:solidFill>
                  <a:srgbClr val="000000"/>
                </a:solidFill>
                <a:latin typeface="標楷體" pitchFamily="65" charset="-120"/>
                <a:ea typeface="標楷體" pitchFamily="65" charset="-120"/>
              </a:rPr>
              <a:t>一、文章題解</a:t>
            </a:r>
          </a:p>
        </p:txBody>
      </p:sp>
      <p:pic>
        <p:nvPicPr>
          <p:cNvPr id="97283" name="Picture 4"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p:cNvSpPr>
          <p:nvPr/>
        </p:nvSpPr>
        <p:spPr bwMode="auto">
          <a:xfrm>
            <a:off x="179388" y="981075"/>
            <a:ext cx="882015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巧等問題，也可以從多讀勤寫培養出來；至於實驗演算等事情，卻須要點滴的學習累積才行。</a:t>
            </a:r>
            <a:endParaRPr lang="zh-TW" altLang="en-US" b="0">
              <a:latin typeface="標楷體" pitchFamily="65" charset="-120"/>
              <a:ea typeface="標楷體" pitchFamily="65" charset="-120"/>
            </a:endParaRPr>
          </a:p>
        </p:txBody>
      </p:sp>
      <p:sp>
        <p:nvSpPr>
          <p:cNvPr id="152579"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第五段</a:t>
            </a:r>
            <a:endParaRPr kumimoji="0" lang="en-US" altLang="zh-TW" sz="4400" b="0" u="sng">
              <a:solidFill>
                <a:schemeClr val="bg1"/>
              </a:solidFill>
              <a:latin typeface="華康正顏楷體W5" pitchFamily="65" charset="-120"/>
              <a:ea typeface="華康正顏楷體W5" pitchFamily="65" charset="-120"/>
            </a:endParaRPr>
          </a:p>
        </p:txBody>
      </p:sp>
      <p:pic>
        <p:nvPicPr>
          <p:cNvPr id="152580" name="Picture 5" descr="下ICON-課堂Q&amp;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1"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圖片 17" descr="下方ICON-回目次.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p:cNvSpPr>
          <p:nvPr/>
        </p:nvSpPr>
        <p:spPr bwMode="auto">
          <a:xfrm>
            <a:off x="179388" y="1341438"/>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你又問我：「假如我也</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拒絕聯考</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　，或考不取理想的大學，你會失望嗎？」從小，你都是溫順的孩子，思想的時間多於說話的時間。</a:t>
            </a:r>
          </a:p>
        </p:txBody>
      </p:sp>
      <p:pic>
        <p:nvPicPr>
          <p:cNvPr id="153603"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4"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3606" name="Picture 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14" descr="6">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20256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p:cNvSpPr>
          <p:nvPr/>
        </p:nvSpPr>
        <p:spPr bwMode="auto">
          <a:xfrm>
            <a:off x="107950" y="549275"/>
            <a:ext cx="88201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可是自從去年考上高中後，你的個性有了顯著　的改變：你變得比較活躍，也比較喜歡發表意見，想必是受到你現在就讀的高中校風影響所致吧？這個改變並不壞。</a:t>
            </a:r>
          </a:p>
        </p:txBody>
      </p:sp>
      <p:sp>
        <p:nvSpPr>
          <p:cNvPr id="15462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4628"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4629" name="Group 13"/>
          <p:cNvGrpSpPr>
            <a:grpSpLocks/>
          </p:cNvGrpSpPr>
          <p:nvPr/>
        </p:nvGrpSpPr>
        <p:grpSpPr bwMode="auto">
          <a:xfrm>
            <a:off x="8316913" y="1198563"/>
            <a:ext cx="431800" cy="790575"/>
            <a:chOff x="2290" y="1480"/>
            <a:chExt cx="272" cy="498"/>
          </a:xfrm>
        </p:grpSpPr>
        <p:sp>
          <p:nvSpPr>
            <p:cNvPr id="154630" name="Text Box 7"/>
            <p:cNvSpPr txBox="1">
              <a:spLocks noChangeArrowheads="1"/>
            </p:cNvSpPr>
            <p:nvPr/>
          </p:nvSpPr>
          <p:spPr bwMode="auto">
            <a:xfrm>
              <a:off x="2290" y="1480"/>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ㄓㄨ</a:t>
              </a:r>
            </a:p>
          </p:txBody>
        </p:sp>
        <p:pic>
          <p:nvPicPr>
            <p:cNvPr id="154631" name="Picture 10"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p:cNvSpPr>
          <p:nvPr/>
        </p:nvSpPr>
        <p:spPr bwMode="auto">
          <a:xfrm>
            <a:off x="179388" y="404813"/>
            <a:ext cx="88201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說實在的，我並不喜歡「少年老成」　這個詞兒；我喜歡少年人像個少年人，有夢、有理想，精力旺盛，而又充滿好奇，有一些些</a:t>
            </a:r>
            <a:r>
              <a:rPr lang="zh-TW" altLang="en-US" b="0">
                <a:solidFill>
                  <a:srgbClr val="0066FF"/>
                </a:solidFill>
                <a:latin typeface="標楷體" pitchFamily="65" charset="-120"/>
                <a:ea typeface="標楷體" pitchFamily="65" charset="-120"/>
              </a:rPr>
              <a:t>多愁善感</a:t>
            </a:r>
            <a:r>
              <a:rPr lang="zh-TW" altLang="en-US" b="0">
                <a:latin typeface="標楷體" pitchFamily="65" charset="-120"/>
                <a:ea typeface="標楷體" pitchFamily="65" charset="-120"/>
              </a:rPr>
              <a:t>，甚至也不妨有些狂妄或荒唐的想法。所以你這個問題沒有嚇倒我。</a:t>
            </a:r>
          </a:p>
        </p:txBody>
      </p:sp>
      <p:sp>
        <p:nvSpPr>
          <p:cNvPr id="15565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5652"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15" descr="7">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105251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102" name="Rectangle 6"/>
          <p:cNvSpPr>
            <a:spLocks noChangeArrowheads="1"/>
          </p:cNvSpPr>
          <p:nvPr/>
        </p:nvSpPr>
        <p:spPr bwMode="auto">
          <a:xfrm>
            <a:off x="6011863" y="3644900"/>
            <a:ext cx="2952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形容人的感情豐富而敏感</a:t>
            </a:r>
          </a:p>
        </p:txBody>
      </p:sp>
      <p:sp>
        <p:nvSpPr>
          <p:cNvPr id="15" name="文字方塊 14"/>
          <p:cNvSpPr txBox="1">
            <a:spLocks noChangeArrowheads="1"/>
          </p:cNvSpPr>
          <p:nvPr/>
        </p:nvSpPr>
        <p:spPr bwMode="auto">
          <a:xfrm>
            <a:off x="6443663" y="3357563"/>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1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88102"/>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88102" grpId="0"/>
      <p:bldP spid="388102"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p:cNvSpPr>
            <a:spLocks/>
          </p:cNvSpPr>
          <p:nvPr/>
        </p:nvSpPr>
        <p:spPr bwMode="auto">
          <a:xfrm>
            <a:off x="179388" y="404813"/>
            <a:ext cx="8820150" cy="547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我告訴你：讀書不是人生唯一的目標，雖然讀書的好處很多。</a:t>
            </a:r>
            <a:r>
              <a:rPr lang="zh-TW" altLang="en-US" b="0" u="sng">
                <a:latin typeface="標楷體" pitchFamily="65" charset="-120"/>
                <a:ea typeface="標楷體" pitchFamily="65" charset="-120"/>
              </a:rPr>
              <a:t>我從來沒有把你看成是我的私產，或以你的光榮為我的光榮</a:t>
            </a:r>
            <a:r>
              <a:rPr lang="zh-TW" altLang="en-US" b="0">
                <a:latin typeface="標楷體" pitchFamily="65" charset="-120"/>
                <a:ea typeface="標楷體" pitchFamily="65" charset="-120"/>
              </a:rPr>
              <a:t>；</a:t>
            </a:r>
            <a:r>
              <a:rPr lang="zh-TW" altLang="en-US" b="0" u="sng">
                <a:latin typeface="標楷體" pitchFamily="65" charset="-120"/>
                <a:ea typeface="標楷體" pitchFamily="65" charset="-120"/>
              </a:rPr>
              <a:t>而所謂「理想的大學」，也很難有一個客觀的說法</a:t>
            </a:r>
            <a:r>
              <a:rPr lang="zh-TW" altLang="en-US" b="0">
                <a:latin typeface="標楷體" pitchFamily="65" charset="-120"/>
                <a:ea typeface="標楷體" pitchFamily="65" charset="-120"/>
              </a:rPr>
              <a:t>。</a:t>
            </a:r>
          </a:p>
        </p:txBody>
      </p:sp>
      <p:sp>
        <p:nvSpPr>
          <p:cNvPr id="156675"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6676"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5" name="Rectangle 5"/>
          <p:cNvSpPr>
            <a:spLocks noChangeArrowheads="1"/>
          </p:cNvSpPr>
          <p:nvPr/>
        </p:nvSpPr>
        <p:spPr bwMode="auto">
          <a:xfrm>
            <a:off x="2700338" y="2565400"/>
            <a:ext cx="60483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告訴孩子把書讀好並非為了滿足母親的虛榮</a:t>
            </a:r>
          </a:p>
        </p:txBody>
      </p:sp>
      <p:pic>
        <p:nvPicPr>
          <p:cNvPr id="389126" name="Picture 6"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371633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7" name="Rectangle 7"/>
          <p:cNvSpPr>
            <a:spLocks noChangeArrowheads="1"/>
          </p:cNvSpPr>
          <p:nvPr/>
        </p:nvSpPr>
        <p:spPr bwMode="auto">
          <a:xfrm>
            <a:off x="395288" y="4803775"/>
            <a:ext cx="482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理想的大學沒有絕對的定義，不一定指社會上所謂的名校，不要因此而感到有壓力</a:t>
            </a:r>
          </a:p>
        </p:txBody>
      </p:sp>
      <p:pic>
        <p:nvPicPr>
          <p:cNvPr id="389128" name="Picture 8"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48101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891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89125"/>
                                        </p:tgtEl>
                                        <p:attrNameLst>
                                          <p:attrName>style.visibility</p:attrName>
                                        </p:attrNameLst>
                                      </p:cBhvr>
                                      <p:to>
                                        <p:strVal val="hidden"/>
                                      </p:to>
                                    </p:set>
                                  </p:childTnLst>
                                </p:cTn>
                              </p:par>
                            </p:childTnLst>
                          </p:cTn>
                        </p:par>
                      </p:childTnLst>
                    </p:cTn>
                  </p:par>
                </p:childTnLst>
              </p:cTn>
              <p:nextCondLst>
                <p:cond evt="onClick" delay="0">
                  <p:tgtEl>
                    <p:spTgt spid="389126"/>
                  </p:tgtEl>
                </p:cond>
              </p:nextCondLst>
            </p:seq>
            <p:seq concurrent="1" nextAc="seek">
              <p:cTn id="11" restart="whenNotActive" fill="hold" evtFilter="cancelBubble" nodeType="interactiveSeq">
                <p:stCondLst>
                  <p:cond evt="onClick" delay="0">
                    <p:tgtEl>
                      <p:spTgt spid="389128"/>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8912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89127"/>
                                        </p:tgtEl>
                                        <p:attrNameLst>
                                          <p:attrName>style.visibility</p:attrName>
                                        </p:attrNameLst>
                                      </p:cBhvr>
                                      <p:to>
                                        <p:strVal val="hidden"/>
                                      </p:to>
                                    </p:set>
                                  </p:childTnLst>
                                </p:cTn>
                              </p:par>
                            </p:childTnLst>
                          </p:cTn>
                        </p:par>
                      </p:childTnLst>
                    </p:cTn>
                  </p:par>
                </p:childTnLst>
              </p:cTn>
              <p:nextCondLst>
                <p:cond evt="onClick" delay="0">
                  <p:tgtEl>
                    <p:spTgt spid="389128"/>
                  </p:tgtEl>
                </p:cond>
              </p:nextCondLst>
            </p:seq>
          </p:childTnLst>
        </p:cTn>
      </p:par>
    </p:tnLst>
    <p:bldLst>
      <p:bldP spid="389125" grpId="0"/>
      <p:bldP spid="389125" grpId="1"/>
      <p:bldP spid="389127" grpId="0"/>
      <p:bldP spid="389127"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p:cNvSpPr>
          <p:nvPr/>
        </p:nvSpPr>
        <p:spPr bwMode="auto">
          <a:xfrm>
            <a:off x="179388" y="404813"/>
            <a:ext cx="88201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不過，話雖如此，</a:t>
            </a:r>
            <a:r>
              <a:rPr lang="zh-TW" altLang="en-US" b="0" u="sng">
                <a:latin typeface="標楷體" pitchFamily="65" charset="-120"/>
                <a:ea typeface="標楷體" pitchFamily="65" charset="-120"/>
              </a:rPr>
              <a:t>我也並不喜歡你為拒考而拒考</a:t>
            </a:r>
            <a:r>
              <a:rPr lang="zh-TW" altLang="en-US" b="0">
                <a:latin typeface="標楷體" pitchFamily="65" charset="-120"/>
                <a:ea typeface="標楷體" pitchFamily="65" charset="-120"/>
              </a:rPr>
              <a:t>；如果你不想再讀書，應該有一個很好的理由，或更好的目標才是。我所期望於你的，毋寧　是願意看到你能藉這個事實來證明：你可以認真而盡力地面對一件事──成敗是另一回事。</a:t>
            </a:r>
          </a:p>
        </p:txBody>
      </p:sp>
      <p:sp>
        <p:nvSpPr>
          <p:cNvPr id="15769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7700"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0149" name="Rectangle 5"/>
          <p:cNvSpPr>
            <a:spLocks noChangeArrowheads="1"/>
          </p:cNvSpPr>
          <p:nvPr/>
        </p:nvSpPr>
        <p:spPr bwMode="auto">
          <a:xfrm>
            <a:off x="3635375" y="1477963"/>
            <a:ext cx="4826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希望孩子不要只是盲目的追隨流行，或故作叛逆</a:t>
            </a:r>
          </a:p>
        </p:txBody>
      </p:sp>
      <p:pic>
        <p:nvPicPr>
          <p:cNvPr id="390150" name="Picture 6"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2813" y="148431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7" descr="8">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332105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90150"/>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01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0149"/>
                                        </p:tgtEl>
                                        <p:attrNameLst>
                                          <p:attrName>style.visibility</p:attrName>
                                        </p:attrNameLst>
                                      </p:cBhvr>
                                      <p:to>
                                        <p:strVal val="hidden"/>
                                      </p:to>
                                    </p:set>
                                  </p:childTnLst>
                                </p:cTn>
                              </p:par>
                            </p:childTnLst>
                          </p:cTn>
                        </p:par>
                      </p:childTnLst>
                    </p:cTn>
                  </p:par>
                </p:childTnLst>
              </p:cTn>
              <p:nextCondLst>
                <p:cond evt="onClick" delay="0">
                  <p:tgtEl>
                    <p:spTgt spid="390150"/>
                  </p:tgtEl>
                </p:cond>
              </p:nextCondLst>
            </p:seq>
          </p:childTnLst>
        </p:cTn>
      </p:par>
    </p:tnLst>
    <p:bldLst>
      <p:bldP spid="390149" grpId="0"/>
      <p:bldP spid="390149"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p:cNvSpPr>
          <p:nvPr/>
        </p:nvSpPr>
        <p:spPr bwMode="auto">
          <a:xfrm>
            <a:off x="179388" y="909638"/>
            <a:ext cx="8820150"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因為在人的一生之中，有許多大大小小的考驗，是我們無法，或不宜逃避的，是需要我們全力以赴的。在我看來，考大學，和其他許多事情，都只是在考驗和證明一個人能不能無所畏懼而負責地面對一件事而已。</a:t>
            </a:r>
          </a:p>
        </p:txBody>
      </p:sp>
      <p:sp>
        <p:nvSpPr>
          <p:cNvPr id="15872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第六段</a:t>
            </a:r>
            <a:endParaRPr kumimoji="0" lang="en-US" altLang="zh-TW" sz="4400" b="0" u="sng">
              <a:solidFill>
                <a:schemeClr val="bg1"/>
              </a:solidFill>
              <a:latin typeface="華康正顏楷體W5" pitchFamily="65" charset="-120"/>
              <a:ea typeface="華康正顏楷體W5" pitchFamily="65" charset="-120"/>
            </a:endParaRPr>
          </a:p>
        </p:txBody>
      </p:sp>
      <p:pic>
        <p:nvPicPr>
          <p:cNvPr id="158724" name="Picture 5" descr="下ICON-課堂Q&amp;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5"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圖片 17" descr="下方ICON-回目次.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3"/>
          <p:cNvSpPr>
            <a:spLocks/>
          </p:cNvSpPr>
          <p:nvPr/>
        </p:nvSpPr>
        <p:spPr bwMode="auto">
          <a:xfrm>
            <a:off x="179388" y="1341438"/>
            <a:ext cx="88201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許是我這一番誠懇的答覆得到你的信服吧，你的話匣子　一經打開，竟</a:t>
            </a:r>
            <a:r>
              <a:rPr lang="zh-TW" altLang="en-US" b="0">
                <a:solidFill>
                  <a:srgbClr val="0066FF"/>
                </a:solidFill>
                <a:latin typeface="標楷體" pitchFamily="65" charset="-120"/>
                <a:ea typeface="標楷體" pitchFamily="65" charset="-120"/>
              </a:rPr>
              <a:t>不可收拾</a:t>
            </a:r>
            <a:r>
              <a:rPr lang="zh-TW" altLang="en-US" b="0">
                <a:latin typeface="標楷體" pitchFamily="65" charset="-120"/>
                <a:ea typeface="標楷體" pitchFamily="65" charset="-120"/>
              </a:rPr>
              <a:t>。你滔滔不絕地談論你的感想。</a:t>
            </a:r>
          </a:p>
        </p:txBody>
      </p:sp>
      <p:pic>
        <p:nvPicPr>
          <p:cNvPr id="159747"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48"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第七段</a:t>
            </a:r>
            <a:endParaRPr kumimoji="0" lang="en-US" altLang="zh-TW" sz="4400" b="0" u="sng">
              <a:solidFill>
                <a:schemeClr val="bg1"/>
              </a:solidFill>
              <a:latin typeface="華康正顏楷體W5" pitchFamily="65" charset="-120"/>
              <a:ea typeface="華康正顏楷體W5" pitchFamily="65" charset="-120"/>
            </a:endParaRPr>
          </a:p>
        </p:txBody>
      </p:sp>
      <p:pic>
        <p:nvPicPr>
          <p:cNvPr id="159750" name="Picture 9" descr="9">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1300" y="3141663"/>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3226" name="Rectangle 10"/>
          <p:cNvSpPr>
            <a:spLocks noChangeArrowheads="1"/>
          </p:cNvSpPr>
          <p:nvPr/>
        </p:nvSpPr>
        <p:spPr bwMode="auto">
          <a:xfrm>
            <a:off x="4356100" y="3502025"/>
            <a:ext cx="295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比喻不可挽回或無法善後的局面，此處指停不下來</a:t>
            </a:r>
          </a:p>
        </p:txBody>
      </p:sp>
      <p:sp>
        <p:nvSpPr>
          <p:cNvPr id="15" name="文字方塊 14"/>
          <p:cNvSpPr txBox="1">
            <a:spLocks noChangeArrowheads="1"/>
          </p:cNvSpPr>
          <p:nvPr/>
        </p:nvSpPr>
        <p:spPr bwMode="auto">
          <a:xfrm>
            <a:off x="4787900" y="3141663"/>
            <a:ext cx="1657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pic>
        <p:nvPicPr>
          <p:cNvPr id="159753" name="Picture 12"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4" name="圖片 17" descr="下方ICON-回目次.png">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5" name="Picture 14" descr="下標籤-辨">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650" y="27225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32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32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93226" grpId="0"/>
      <p:bldP spid="393226"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p:cNvSpPr>
          <p:nvPr/>
        </p:nvSpPr>
        <p:spPr bwMode="auto">
          <a:xfrm>
            <a:off x="179388" y="692150"/>
            <a:ext cx="882015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時間已是午夜以後，家人都沉睡，屋裡屋外十分安靜。靜靜聽你的話，偶爾參加一些意見，在燈光下，我看到你不脫稚　氣　的臉上長了不少青春痘。孩子，你竟在不知不覺之間，真的成長了好多啊！</a:t>
            </a:r>
          </a:p>
        </p:txBody>
      </p:sp>
      <p:sp>
        <p:nvSpPr>
          <p:cNvPr id="16077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第八段</a:t>
            </a:r>
            <a:endParaRPr kumimoji="0" lang="en-US" altLang="zh-TW" sz="4400" b="0" u="sng">
              <a:solidFill>
                <a:schemeClr val="bg1"/>
              </a:solidFill>
              <a:latin typeface="華康正顏楷體W5" pitchFamily="65" charset="-120"/>
              <a:ea typeface="華康正顏楷體W5" pitchFamily="65" charset="-120"/>
            </a:endParaRPr>
          </a:p>
        </p:txBody>
      </p:sp>
      <p:pic>
        <p:nvPicPr>
          <p:cNvPr id="160772" name="Picture 1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3"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0774" name="Group 9"/>
          <p:cNvGrpSpPr>
            <a:grpSpLocks/>
          </p:cNvGrpSpPr>
          <p:nvPr/>
        </p:nvGrpSpPr>
        <p:grpSpPr bwMode="auto">
          <a:xfrm>
            <a:off x="4356100" y="3571875"/>
            <a:ext cx="431800" cy="862013"/>
            <a:chOff x="3243" y="2296"/>
            <a:chExt cx="272" cy="543"/>
          </a:xfrm>
        </p:grpSpPr>
        <p:sp>
          <p:nvSpPr>
            <p:cNvPr id="160776" name="Text Box 7"/>
            <p:cNvSpPr txBox="1">
              <a:spLocks noChangeArrowheads="1"/>
            </p:cNvSpPr>
            <p:nvPr/>
          </p:nvSpPr>
          <p:spPr bwMode="auto">
            <a:xfrm>
              <a:off x="3243" y="2341"/>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ㄓ    </a:t>
              </a:r>
            </a:p>
          </p:txBody>
        </p:sp>
        <p:pic>
          <p:nvPicPr>
            <p:cNvPr id="160777" name="Picture 8"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9" y="229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775" name="Picture 10" descr="10">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775" y="360838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p:cNvSpPr>
          <p:nvPr/>
        </p:nvSpPr>
        <p:spPr bwMode="auto">
          <a:xfrm>
            <a:off x="179388" y="1341438"/>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後來，我們兩個人都渴了，甚至也有些餓了，便下樓去翻找食物。你倒了兩杯蜂蜜加冰水，又找到了一些菠蘿麵包。我們的話題也就無所不包，而且變得更為細膩。我們談到愛的問題。</a:t>
            </a:r>
          </a:p>
        </p:txBody>
      </p:sp>
      <p:pic>
        <p:nvPicPr>
          <p:cNvPr id="161795"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6"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第九段</a:t>
            </a:r>
            <a:endParaRPr kumimoji="0" lang="en-US" altLang="zh-TW" sz="4400" b="0" u="sng">
              <a:solidFill>
                <a:schemeClr val="bg1"/>
              </a:solidFill>
              <a:latin typeface="華康正顏楷體W5" pitchFamily="65" charset="-120"/>
              <a:ea typeface="華康正顏楷體W5" pitchFamily="65" charset="-120"/>
            </a:endParaRPr>
          </a:p>
        </p:txBody>
      </p:sp>
      <p:pic>
        <p:nvPicPr>
          <p:cNvPr id="161798" name="Picture 6"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8306" name="Rectangle 3"/>
          <p:cNvSpPr txBox="1">
            <a:spLocks noChangeArrowheads="1"/>
          </p:cNvSpPr>
          <p:nvPr/>
        </p:nvSpPr>
        <p:spPr bwMode="auto">
          <a:xfrm>
            <a:off x="107950" y="620713"/>
            <a:ext cx="8856663" cy="546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buFontTx/>
              <a:buNone/>
            </a:pPr>
            <a:r>
              <a:rPr lang="zh-TW" altLang="en-US" b="0">
                <a:latin typeface="標楷體" pitchFamily="65" charset="-120"/>
                <a:ea typeface="標楷體" pitchFamily="65" charset="-120"/>
              </a:rPr>
              <a:t>　　本文選自</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讀中文系的人</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　。作者以這篇</a:t>
            </a:r>
          </a:p>
          <a:p>
            <a:pPr eaLnBrk="1" hangingPunct="1">
              <a:lnSpc>
                <a:spcPct val="120000"/>
              </a:lnSpc>
              <a:buFontTx/>
              <a:buNone/>
            </a:pPr>
            <a:r>
              <a:rPr lang="zh-TW" altLang="en-US" b="0">
                <a:latin typeface="標楷體" pitchFamily="65" charset="-120"/>
                <a:ea typeface="標楷體" pitchFamily="65" charset="-120"/>
              </a:rPr>
              <a:t>書信形式的文章，做為兒子十六歲的生日禮物。</a:t>
            </a:r>
          </a:p>
          <a:p>
            <a:pPr eaLnBrk="1" hangingPunct="1">
              <a:lnSpc>
                <a:spcPct val="120000"/>
              </a:lnSpc>
              <a:buFontTx/>
              <a:buNone/>
            </a:pPr>
            <a:r>
              <a:rPr lang="zh-TW" altLang="en-US" b="0">
                <a:latin typeface="標楷體" pitchFamily="65" charset="-120"/>
                <a:ea typeface="標楷體" pitchFamily="65" charset="-120"/>
              </a:rPr>
              <a:t>文中對升學的抉擇、愛的本質、閱讀的態度等青</a:t>
            </a:r>
          </a:p>
          <a:p>
            <a:pPr eaLnBrk="1" hangingPunct="1">
              <a:lnSpc>
                <a:spcPct val="120000"/>
              </a:lnSpc>
              <a:buFontTx/>
              <a:buNone/>
            </a:pPr>
            <a:r>
              <a:rPr lang="zh-TW" altLang="en-US" b="0">
                <a:latin typeface="標楷體" pitchFamily="65" charset="-120"/>
                <a:ea typeface="標楷體" pitchFamily="65" charset="-120"/>
              </a:rPr>
              <a:t>少年常有的迷惘與困惑，給予誠懇而睿　智　的</a:t>
            </a:r>
          </a:p>
          <a:p>
            <a:pPr eaLnBrk="1" hangingPunct="1">
              <a:lnSpc>
                <a:spcPct val="120000"/>
              </a:lnSpc>
              <a:buFontTx/>
              <a:buNone/>
            </a:pPr>
            <a:r>
              <a:rPr lang="zh-TW" altLang="en-US" b="0">
                <a:latin typeface="標楷體" pitchFamily="65" charset="-120"/>
                <a:ea typeface="標楷體" pitchFamily="65" charset="-120"/>
              </a:rPr>
              <a:t>回應。作者將嚴正訓示化為溫柔言語，在對話中</a:t>
            </a:r>
          </a:p>
          <a:p>
            <a:pPr eaLnBrk="1" hangingPunct="1">
              <a:lnSpc>
                <a:spcPct val="120000"/>
              </a:lnSpc>
              <a:buFontTx/>
              <a:buNone/>
            </a:pPr>
            <a:r>
              <a:rPr lang="zh-TW" altLang="en-US" b="0">
                <a:latin typeface="標楷體" pitchFamily="65" charset="-120"/>
                <a:ea typeface="標楷體" pitchFamily="65" charset="-120"/>
              </a:rPr>
              <a:t>呈現出一幅真實而溫馨的親子圖像。不僅在字裡</a:t>
            </a:r>
          </a:p>
          <a:p>
            <a:pPr eaLnBrk="1" hangingPunct="1">
              <a:lnSpc>
                <a:spcPct val="120000"/>
              </a:lnSpc>
              <a:buFontTx/>
              <a:buNone/>
            </a:pPr>
            <a:r>
              <a:rPr lang="zh-TW" altLang="en-US" b="0">
                <a:latin typeface="標楷體" pitchFamily="65" charset="-120"/>
                <a:ea typeface="標楷體" pitchFamily="65" charset="-120"/>
              </a:rPr>
              <a:t>行間湧現母親誠摯的愛和關懷，也流露出淳厚</a:t>
            </a:r>
          </a:p>
          <a:p>
            <a:pPr eaLnBrk="1" hangingPunct="1">
              <a:lnSpc>
                <a:spcPct val="120000"/>
              </a:lnSpc>
              <a:buFontTx/>
              <a:buNone/>
            </a:pPr>
            <a:r>
              <a:rPr lang="zh-TW" altLang="en-US" b="0">
                <a:latin typeface="標楷體" pitchFamily="65" charset="-120"/>
                <a:ea typeface="標楷體" pitchFamily="65" charset="-120"/>
              </a:rPr>
              <a:t>的人文素養　，平實的筆觸中富有深刻的理趣。</a:t>
            </a:r>
            <a:endParaRPr lang="en-US" altLang="zh-TW" b="0">
              <a:latin typeface="標楷體" pitchFamily="65" charset="-120"/>
              <a:ea typeface="標楷體" pitchFamily="65" charset="-120"/>
            </a:endParaRPr>
          </a:p>
        </p:txBody>
      </p:sp>
      <p:grpSp>
        <p:nvGrpSpPr>
          <p:cNvPr id="98307" name="Group 11"/>
          <p:cNvGrpSpPr>
            <a:grpSpLocks/>
          </p:cNvGrpSpPr>
          <p:nvPr/>
        </p:nvGrpSpPr>
        <p:grpSpPr bwMode="auto">
          <a:xfrm>
            <a:off x="7092950" y="2843213"/>
            <a:ext cx="382588" cy="717550"/>
            <a:chOff x="1037" y="3205"/>
            <a:chExt cx="241" cy="452"/>
          </a:xfrm>
        </p:grpSpPr>
        <p:sp>
          <p:nvSpPr>
            <p:cNvPr id="98314" name="文字方塊 95"/>
            <p:cNvSpPr txBox="1">
              <a:spLocks noChangeArrowheads="1"/>
            </p:cNvSpPr>
            <p:nvPr/>
          </p:nvSpPr>
          <p:spPr bwMode="auto">
            <a:xfrm>
              <a:off x="1037" y="3205"/>
              <a:ext cx="231"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200">
                  <a:ea typeface="標楷體" pitchFamily="65" charset="-120"/>
                </a:rPr>
                <a:t>ㄖㄨㄟ</a:t>
              </a:r>
            </a:p>
          </p:txBody>
        </p:sp>
        <p:pic>
          <p:nvPicPr>
            <p:cNvPr id="98315" name="Picture 9" descr="黑-四聲-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2" y="338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8308" name="標題 1"/>
          <p:cNvSpPr>
            <a:spLocks/>
          </p:cNvSpPr>
          <p:nvPr/>
        </p:nvSpPr>
        <p:spPr bwMode="auto">
          <a:xfrm>
            <a:off x="395288"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文章題解</a:t>
            </a:r>
            <a:r>
              <a:rPr lang="en-US" altLang="zh-TW" sz="4400">
                <a:solidFill>
                  <a:schemeClr val="bg1"/>
                </a:solidFill>
                <a:latin typeface="標楷體" pitchFamily="65" charset="-120"/>
                <a:ea typeface="標楷體" pitchFamily="65" charset="-120"/>
              </a:rPr>
              <a:t>-1</a:t>
            </a:r>
          </a:p>
        </p:txBody>
      </p:sp>
      <p:pic>
        <p:nvPicPr>
          <p:cNvPr id="98309" name="Picture 11" descr="圖片2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9313" y="898525"/>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2" descr="圖片23">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291465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16" descr="圖片23">
            <a:hlinkClick r:id="rId8"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8350" y="50038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17" descr="圖片23">
            <a:hlinkClick r:id="rId9"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56769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18" descr="下一頁">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013" y="5949950"/>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3"/>
          <p:cNvSpPr>
            <a:spLocks/>
          </p:cNvSpPr>
          <p:nvPr/>
        </p:nvSpPr>
        <p:spPr bwMode="auto">
          <a:xfrm>
            <a:off x="179388" y="693738"/>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u="sng">
                <a:ea typeface="標楷體" pitchFamily="65" charset="-120"/>
              </a:rPr>
              <a:t>你問：「別人都說愛是給予，不是接受。這話對嗎？」</a:t>
            </a:r>
            <a:r>
              <a:rPr lang="zh-TW" altLang="en-US" b="0">
                <a:ea typeface="標楷體" pitchFamily="65" charset="-120"/>
              </a:rPr>
              <a:t>不是我要故意</a:t>
            </a:r>
            <a:r>
              <a:rPr lang="zh-TW" altLang="en-US" b="0">
                <a:solidFill>
                  <a:srgbClr val="0066FF"/>
                </a:solidFill>
                <a:ea typeface="標楷體" pitchFamily="65" charset="-120"/>
              </a:rPr>
              <a:t>唱反調</a:t>
            </a:r>
            <a:r>
              <a:rPr lang="zh-TW" altLang="en-US" b="0">
                <a:ea typeface="標楷體" pitchFamily="65" charset="-120"/>
              </a:rPr>
              <a:t>，只是我越來越不同意從前認為理所當然人云亦云　的說法。大人也還是在不停成長的。你相信嗎？</a:t>
            </a:r>
          </a:p>
        </p:txBody>
      </p:sp>
      <p:sp>
        <p:nvSpPr>
          <p:cNvPr id="16281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第九段</a:t>
            </a:r>
            <a:endParaRPr kumimoji="0" lang="en-US" altLang="zh-TW" sz="4400" b="0" u="sng">
              <a:solidFill>
                <a:schemeClr val="bg1"/>
              </a:solidFill>
              <a:latin typeface="華康正顏楷體W5" pitchFamily="65" charset="-120"/>
              <a:ea typeface="華康正顏楷體W5" pitchFamily="65" charset="-120"/>
            </a:endParaRPr>
          </a:p>
        </p:txBody>
      </p:sp>
      <p:pic>
        <p:nvPicPr>
          <p:cNvPr id="162820"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1" name="Picture 6" descr="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609975"/>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2" name="Rectangle 8"/>
          <p:cNvSpPr>
            <a:spLocks noChangeArrowheads="1"/>
          </p:cNvSpPr>
          <p:nvPr/>
        </p:nvSpPr>
        <p:spPr bwMode="auto">
          <a:xfrm>
            <a:off x="323850" y="1739900"/>
            <a:ext cx="59039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可見進入青春期的孩子，開始對愛感到好奇與迷惑</a:t>
            </a:r>
          </a:p>
        </p:txBody>
      </p:sp>
      <p:pic>
        <p:nvPicPr>
          <p:cNvPr id="395273" name="Picture 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285273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5274" name="Rectangle 10"/>
          <p:cNvSpPr>
            <a:spLocks noChangeArrowheads="1"/>
          </p:cNvSpPr>
          <p:nvPr/>
        </p:nvSpPr>
        <p:spPr bwMode="auto">
          <a:xfrm>
            <a:off x="3492500" y="2859088"/>
            <a:ext cx="25193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提出與人不同的論調或做出相反的行為</a:t>
            </a:r>
          </a:p>
        </p:txBody>
      </p:sp>
      <p:sp>
        <p:nvSpPr>
          <p:cNvPr id="15" name="文字方塊 14"/>
          <p:cNvSpPr txBox="1">
            <a:spLocks noChangeArrowheads="1"/>
          </p:cNvSpPr>
          <p:nvPr/>
        </p:nvSpPr>
        <p:spPr bwMode="auto">
          <a:xfrm>
            <a:off x="3924300" y="2498725"/>
            <a:ext cx="1223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9527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5272"/>
                                        </p:tgtEl>
                                        <p:attrNameLst>
                                          <p:attrName>style.visibility</p:attrName>
                                        </p:attrNameLst>
                                      </p:cBhvr>
                                      <p:to>
                                        <p:strVal val="hidden"/>
                                      </p:to>
                                    </p:set>
                                  </p:childTnLst>
                                </p:cTn>
                              </p:par>
                            </p:childTnLst>
                          </p:cTn>
                        </p:par>
                      </p:childTnLst>
                    </p:cTn>
                  </p:par>
                </p:childTnLst>
              </p:cTn>
              <p:nextCondLst>
                <p:cond evt="onClick" delay="0">
                  <p:tgtEl>
                    <p:spTgt spid="395273"/>
                  </p:tgtEl>
                </p:cond>
              </p:nextCondLst>
            </p:seq>
            <p:seq concurrent="1" nextAc="seek">
              <p:cTn id="11" restart="whenNotActive" fill="hold" evtFilter="cancelBubble" nodeType="interactiveSeq">
                <p:stCondLst>
                  <p:cond evt="onClick" delay="0">
                    <p:tgtEl>
                      <p:spTgt spid="1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527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95274"/>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395272" grpId="0"/>
      <p:bldP spid="395272" grpId="1"/>
      <p:bldP spid="395274" grpId="0"/>
      <p:bldP spid="395274"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p:cNvSpPr>
          <p:nvPr/>
        </p:nvSpPr>
        <p:spPr bwMode="auto">
          <a:xfrm>
            <a:off x="179388" y="404813"/>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譬如說，對於這個問題，我現在覺得：一個人要能坦然接受別人的關愛，也不是很容易的事情；給予和接受，同樣都是需要寬大的胸襟的。「如果你愛我，難道你不希望我平靜而坦然地接受你的愛嗎？」對於我的反問，你點頭表示同意。</a:t>
            </a:r>
          </a:p>
        </p:txBody>
      </p:sp>
      <p:sp>
        <p:nvSpPr>
          <p:cNvPr id="16384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第九段</a:t>
            </a:r>
            <a:endParaRPr kumimoji="0" lang="en-US" altLang="zh-TW" sz="4400" b="0" u="sng">
              <a:solidFill>
                <a:schemeClr val="bg1"/>
              </a:solidFill>
              <a:latin typeface="華康正顏楷體W5" pitchFamily="65" charset="-120"/>
              <a:ea typeface="華康正顏楷體W5" pitchFamily="65" charset="-120"/>
            </a:endParaRPr>
          </a:p>
        </p:txBody>
      </p:sp>
      <p:pic>
        <p:nvPicPr>
          <p:cNvPr id="163844"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Freeform 5"/>
          <p:cNvSpPr>
            <a:spLocks/>
          </p:cNvSpPr>
          <p:nvPr/>
        </p:nvSpPr>
        <p:spPr bwMode="auto">
          <a:xfrm>
            <a:off x="8423275" y="2995613"/>
            <a:ext cx="431800" cy="215900"/>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grpSp>
        <p:nvGrpSpPr>
          <p:cNvPr id="163846" name="Group 6"/>
          <p:cNvGrpSpPr>
            <a:grpSpLocks/>
          </p:cNvGrpSpPr>
          <p:nvPr/>
        </p:nvGrpSpPr>
        <p:grpSpPr bwMode="auto">
          <a:xfrm>
            <a:off x="1042988" y="5299075"/>
            <a:ext cx="433387" cy="217488"/>
            <a:chOff x="2154" y="3657"/>
            <a:chExt cx="230" cy="137"/>
          </a:xfrm>
        </p:grpSpPr>
        <p:sp>
          <p:nvSpPr>
            <p:cNvPr id="163849"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63850"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49" name="文字方塊 48"/>
          <p:cNvSpPr txBox="1">
            <a:spLocks noChangeArrowheads="1"/>
          </p:cNvSpPr>
          <p:nvPr/>
        </p:nvSpPr>
        <p:spPr bwMode="auto">
          <a:xfrm>
            <a:off x="323850" y="4005263"/>
            <a:ext cx="576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FF0066"/>
                </a:solidFill>
                <a:ea typeface="微軟正黑體" pitchFamily="34" charset="-120"/>
              </a:rPr>
              <a:t>激問</a:t>
            </a:r>
          </a:p>
        </p:txBody>
      </p:sp>
      <p:pic>
        <p:nvPicPr>
          <p:cNvPr id="396298" name="Picture 10" descr="下標籤-修"/>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0" y="28527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39629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396298"/>
                  </p:tgtEl>
                </p:cond>
              </p:nextCondLst>
            </p:seq>
          </p:childTnLst>
        </p:cTn>
      </p:par>
    </p:tnLst>
    <p:bldLst>
      <p:bldP spid="49" grpId="0"/>
      <p:bldP spid="49"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p:cNvSpPr>
          <p:nvPr/>
        </p:nvSpPr>
        <p:spPr bwMode="auto">
          <a:xfrm>
            <a:off x="179388" y="476250"/>
            <a:ext cx="882015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我為你</a:t>
            </a:r>
            <a:r>
              <a:rPr lang="zh-TW" altLang="en-US" b="0">
                <a:solidFill>
                  <a:srgbClr val="0066FF"/>
                </a:solidFill>
                <a:ea typeface="標楷體" pitchFamily="65" charset="-120"/>
              </a:rPr>
              <a:t>勾勒</a:t>
            </a:r>
            <a:r>
              <a:rPr lang="zh-TW" altLang="en-US" b="0">
                <a:ea typeface="標楷體" pitchFamily="65" charset="-120"/>
              </a:rPr>
              <a:t>出「母親」的另一幅肖　像　，</a:t>
            </a:r>
            <a:r>
              <a:rPr lang="zh-TW" altLang="en-US" b="0" u="sng">
                <a:ea typeface="標楷體" pitchFamily="65" charset="-120"/>
              </a:rPr>
              <a:t>不是白髮辛勞的母親，不是</a:t>
            </a:r>
            <a:r>
              <a:rPr lang="zh-TW" altLang="en-US" b="0" u="sng">
                <a:solidFill>
                  <a:srgbClr val="0066FF"/>
                </a:solidFill>
                <a:ea typeface="標楷體" pitchFamily="65" charset="-120"/>
              </a:rPr>
              <a:t>倚門望子</a:t>
            </a:r>
            <a:r>
              <a:rPr lang="zh-TW" altLang="en-US" b="0" u="sng">
                <a:ea typeface="標楷體" pitchFamily="65" charset="-120"/>
              </a:rPr>
              <a:t>的母親，卻是與子女說笑滿足而快樂的母親</a:t>
            </a:r>
            <a:r>
              <a:rPr lang="zh-TW" altLang="en-US" b="0">
                <a:ea typeface="標楷體" pitchFamily="65" charset="-120"/>
              </a:rPr>
              <a:t>。而這個道理，應該也可以用來解釋我們生活周遭的其他人際關係，例如朋友、情侶或夫妻。</a:t>
            </a:r>
          </a:p>
        </p:txBody>
      </p:sp>
      <p:sp>
        <p:nvSpPr>
          <p:cNvPr id="16486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第九段</a:t>
            </a:r>
            <a:endParaRPr kumimoji="0" lang="en-US" altLang="zh-TW" sz="4400" b="0" u="sng">
              <a:solidFill>
                <a:schemeClr val="bg1"/>
              </a:solidFill>
              <a:latin typeface="華康正顏楷體W5" pitchFamily="65" charset="-120"/>
              <a:ea typeface="華康正顏楷體W5" pitchFamily="65" charset="-120"/>
            </a:endParaRPr>
          </a:p>
        </p:txBody>
      </p:sp>
      <p:pic>
        <p:nvPicPr>
          <p:cNvPr id="164868"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9" name="Picture 10" descr="1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875" y="1125538"/>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870" name="Group 6"/>
          <p:cNvGrpSpPr>
            <a:grpSpLocks/>
          </p:cNvGrpSpPr>
          <p:nvPr/>
        </p:nvGrpSpPr>
        <p:grpSpPr bwMode="auto">
          <a:xfrm>
            <a:off x="6300788" y="982663"/>
            <a:ext cx="439737" cy="790575"/>
            <a:chOff x="925" y="1980"/>
            <a:chExt cx="277" cy="498"/>
          </a:xfrm>
        </p:grpSpPr>
        <p:sp>
          <p:nvSpPr>
            <p:cNvPr id="164878" name="Text Box 7"/>
            <p:cNvSpPr txBox="1">
              <a:spLocks noChangeArrowheads="1"/>
            </p:cNvSpPr>
            <p:nvPr/>
          </p:nvSpPr>
          <p:spPr bwMode="auto">
            <a:xfrm>
              <a:off x="925" y="1980"/>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solidFill>
                    <a:srgbClr val="0099FF"/>
                  </a:solidFill>
                  <a:ea typeface="標楷體" pitchFamily="65" charset="-120"/>
                </a:rPr>
                <a:t>ㄒㄧㄠ</a:t>
              </a:r>
            </a:p>
          </p:txBody>
        </p:sp>
        <p:pic>
          <p:nvPicPr>
            <p:cNvPr id="164879" name="Picture 8" descr="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 y="216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7321" name="Rectangle 9"/>
          <p:cNvSpPr>
            <a:spLocks noChangeArrowheads="1"/>
          </p:cNvSpPr>
          <p:nvPr/>
        </p:nvSpPr>
        <p:spPr bwMode="auto">
          <a:xfrm>
            <a:off x="1547813" y="760413"/>
            <a:ext cx="3311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繪畫時用線條畫出輪廓</a:t>
            </a:r>
          </a:p>
        </p:txBody>
      </p:sp>
      <p:sp>
        <p:nvSpPr>
          <p:cNvPr id="15" name="文字方塊 14"/>
          <p:cNvSpPr txBox="1">
            <a:spLocks noChangeArrowheads="1"/>
          </p:cNvSpPr>
          <p:nvPr/>
        </p:nvSpPr>
        <p:spPr bwMode="auto">
          <a:xfrm>
            <a:off x="1547813" y="1125538"/>
            <a:ext cx="7207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
        <p:nvSpPr>
          <p:cNvPr id="397323" name="Rectangle 11"/>
          <p:cNvSpPr>
            <a:spLocks noChangeArrowheads="1"/>
          </p:cNvSpPr>
          <p:nvPr/>
        </p:nvSpPr>
        <p:spPr bwMode="auto">
          <a:xfrm>
            <a:off x="4356100" y="1844675"/>
            <a:ext cx="3311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2100">
                <a:solidFill>
                  <a:srgbClr val="0066FF"/>
                </a:solidFill>
                <a:ea typeface="微軟正黑體" pitchFamily="34" charset="-120"/>
              </a:rPr>
              <a:t>形容父母急切盼望子女歸來</a:t>
            </a:r>
          </a:p>
        </p:txBody>
      </p:sp>
      <p:sp>
        <p:nvSpPr>
          <p:cNvPr id="2" name="文字方塊 14"/>
          <p:cNvSpPr txBox="1">
            <a:spLocks noChangeArrowheads="1"/>
          </p:cNvSpPr>
          <p:nvPr/>
        </p:nvSpPr>
        <p:spPr bwMode="auto">
          <a:xfrm>
            <a:off x="4429125" y="2281238"/>
            <a:ext cx="1438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zh-TW" altLang="en-US" sz="1800" b="0"/>
              <a:t>　　　　　　　　　　　　　　　　　　　　　　　　　　　　　　　　　　　　　　　　　　　　　　　　　　　　　　　　　</a:t>
            </a:r>
          </a:p>
        </p:txBody>
      </p:sp>
      <p:sp>
        <p:nvSpPr>
          <p:cNvPr id="397325" name="Rectangle 13"/>
          <p:cNvSpPr>
            <a:spLocks noChangeArrowheads="1"/>
          </p:cNvSpPr>
          <p:nvPr/>
        </p:nvSpPr>
        <p:spPr bwMode="auto">
          <a:xfrm>
            <a:off x="323850" y="2676525"/>
            <a:ext cx="8569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zh-TW" sz="2100">
                <a:solidFill>
                  <a:srgbClr val="339933"/>
                </a:solidFill>
                <a:ea typeface="微軟正黑體" pitchFamily="34" charset="-120"/>
              </a:rPr>
              <a:t>以此說明愛不只是</a:t>
            </a:r>
            <a:r>
              <a:rPr lang="zh-TW" altLang="en-US" sz="2100">
                <a:solidFill>
                  <a:srgbClr val="339933"/>
                </a:solidFill>
                <a:ea typeface="微軟正黑體" pitchFamily="34" charset="-120"/>
              </a:rPr>
              <a:t>「白髮辛勞」</a:t>
            </a:r>
            <a:r>
              <a:rPr lang="en-US" altLang="en-US" sz="2100">
                <a:solidFill>
                  <a:srgbClr val="339933"/>
                </a:solidFill>
                <a:ea typeface="微軟正黑體" pitchFamily="34" charset="-120"/>
              </a:rPr>
              <a:t>、</a:t>
            </a:r>
            <a:r>
              <a:rPr lang="zh-TW" altLang="en-US" sz="2100">
                <a:solidFill>
                  <a:srgbClr val="339933"/>
                </a:solidFill>
                <a:ea typeface="微軟正黑體" pitchFamily="34" charset="-120"/>
              </a:rPr>
              <a:t>「</a:t>
            </a:r>
            <a:r>
              <a:rPr lang="en-US" altLang="zh-TW" sz="2100">
                <a:solidFill>
                  <a:srgbClr val="339933"/>
                </a:solidFill>
                <a:ea typeface="微軟正黑體" pitchFamily="34" charset="-120"/>
              </a:rPr>
              <a:t>倚門望子</a:t>
            </a:r>
            <a:r>
              <a:rPr lang="zh-TW" altLang="en-US" sz="2100">
                <a:solidFill>
                  <a:srgbClr val="339933"/>
                </a:solidFill>
                <a:ea typeface="微軟正黑體" pitchFamily="34" charset="-120"/>
              </a:rPr>
              <a:t>」般的付出</a:t>
            </a:r>
            <a:r>
              <a:rPr lang="en-US" altLang="en-US" sz="2100">
                <a:solidFill>
                  <a:srgbClr val="339933"/>
                </a:solidFill>
                <a:ea typeface="微軟正黑體" pitchFamily="34" charset="-120"/>
              </a:rPr>
              <a:t>，也應有彼此愛的交流，正如自己與兒子這般說笑滿足而快樂</a:t>
            </a:r>
          </a:p>
        </p:txBody>
      </p:sp>
      <p:pic>
        <p:nvPicPr>
          <p:cNvPr id="397326" name="Picture 14" descr="下標籤-意"/>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7893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7" name="Picture 15" descr="下標籤-辨">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83661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9732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9732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97323"/>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20" restart="whenNotActive" fill="hold" evtFilter="cancelBubble" nodeType="interactiveSeq">
                <p:stCondLst>
                  <p:cond evt="onClick" delay="0">
                    <p:tgtEl>
                      <p:spTgt spid="397326"/>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73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97325"/>
                                        </p:tgtEl>
                                        <p:attrNameLst>
                                          <p:attrName>style.visibility</p:attrName>
                                        </p:attrNameLst>
                                      </p:cBhvr>
                                      <p:to>
                                        <p:strVal val="hidden"/>
                                      </p:to>
                                    </p:set>
                                  </p:childTnLst>
                                </p:cTn>
                              </p:par>
                            </p:childTnLst>
                          </p:cTn>
                        </p:par>
                      </p:childTnLst>
                    </p:cTn>
                  </p:par>
                </p:childTnLst>
              </p:cTn>
              <p:nextCondLst>
                <p:cond evt="onClick" delay="0">
                  <p:tgtEl>
                    <p:spTgt spid="397326"/>
                  </p:tgtEl>
                </p:cond>
              </p:nextCondLst>
            </p:seq>
          </p:childTnLst>
        </p:cTn>
      </p:par>
    </p:tnLst>
    <p:bldLst>
      <p:bldP spid="397321" grpId="0"/>
      <p:bldP spid="397321" grpId="1"/>
      <p:bldP spid="397323" grpId="0"/>
      <p:bldP spid="397323" grpId="1"/>
      <p:bldP spid="397325" grpId="0"/>
      <p:bldP spid="397325" grpId="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p:cNvSpPr>
          <p:nvPr/>
        </p:nvSpPr>
        <p:spPr bwMode="auto">
          <a:xfrm>
            <a:off x="179388" y="1054100"/>
            <a:ext cx="8820150"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這個世界，因為你能關愛別人，也能接受別人的關愛而變得更溫馨美麗且豐富。不是嗎？</a:t>
            </a:r>
          </a:p>
        </p:txBody>
      </p:sp>
      <p:sp>
        <p:nvSpPr>
          <p:cNvPr id="16589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第九段</a:t>
            </a:r>
            <a:endParaRPr kumimoji="0" lang="en-US" altLang="zh-TW" sz="4400" b="0" u="sng">
              <a:solidFill>
                <a:schemeClr val="bg1"/>
              </a:solidFill>
              <a:latin typeface="華康正顏楷體W5" pitchFamily="65" charset="-120"/>
              <a:ea typeface="華康正顏楷體W5" pitchFamily="65" charset="-120"/>
            </a:endParaRPr>
          </a:p>
        </p:txBody>
      </p:sp>
      <p:pic>
        <p:nvPicPr>
          <p:cNvPr id="165892" name="Picture 5" descr="下ICON-課堂Q&amp;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5900"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4" name="圖片 17" descr="下方ICON-回目次.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p:cNvSpPr>
          <p:nvPr/>
        </p:nvSpPr>
        <p:spPr bwMode="auto">
          <a:xfrm>
            <a:off x="179388" y="1341438"/>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我們談話的興致仍然濃厚，但夜已深沉，而彼此也都有些疲倦和睡意了，就上樓睡覺。</a:t>
            </a:r>
            <a:endParaRPr lang="en-US" altLang="zh-TW" b="0">
              <a:latin typeface="標楷體" pitchFamily="65" charset="-120"/>
              <a:ea typeface="標楷體" pitchFamily="65" charset="-120"/>
            </a:endParaRPr>
          </a:p>
        </p:txBody>
      </p:sp>
      <p:pic>
        <p:nvPicPr>
          <p:cNvPr id="166915"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6"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第十段</a:t>
            </a:r>
            <a:endParaRPr kumimoji="0" lang="en-US" altLang="zh-TW" sz="4400" b="0" u="sng">
              <a:solidFill>
                <a:schemeClr val="bg1"/>
              </a:solidFill>
              <a:latin typeface="華康正顏楷體W5" pitchFamily="65" charset="-120"/>
              <a:ea typeface="華康正顏楷體W5" pitchFamily="65" charset="-120"/>
            </a:endParaRPr>
          </a:p>
        </p:txBody>
      </p:sp>
      <p:pic>
        <p:nvPicPr>
          <p:cNvPr id="166918" name="Picture 7"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9" name="圖片 17" descr="下方ICON-回目次.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p:cNvSpPr>
          <p:nvPr/>
        </p:nvSpPr>
        <p:spPr bwMode="auto">
          <a:xfrm>
            <a:off x="322263" y="908050"/>
            <a:ext cx="87137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latin typeface="標楷體" pitchFamily="65" charset="-120"/>
                <a:ea typeface="標楷體" pitchFamily="65" charset="-120"/>
              </a:rPr>
              <a:t>跟我道過晚安後，你又探頭問：「這個暑假，我想讀</a:t>
            </a:r>
            <a:r>
              <a:rPr lang="en-US" altLang="zh-TW" b="0">
                <a:solidFill>
                  <a:srgbClr val="0066FF"/>
                </a:solidFill>
                <a:latin typeface="標楷體" pitchFamily="65" charset="-120"/>
                <a:ea typeface="標楷體" pitchFamily="65" charset="-120"/>
              </a:rPr>
              <a:t>《</a:t>
            </a:r>
            <a:r>
              <a:rPr lang="zh-TW" altLang="en-US" b="0">
                <a:solidFill>
                  <a:srgbClr val="0066FF"/>
                </a:solidFill>
                <a:latin typeface="標楷體" pitchFamily="65" charset="-120"/>
                <a:ea typeface="標楷體" pitchFamily="65" charset="-120"/>
              </a:rPr>
              <a:t>唐詩三百首</a:t>
            </a:r>
            <a:r>
              <a:rPr lang="en-US" altLang="zh-TW" b="0">
                <a:solidFill>
                  <a:srgbClr val="0066FF"/>
                </a:solidFill>
                <a:latin typeface="標楷體" pitchFamily="65" charset="-120"/>
                <a:ea typeface="標楷體" pitchFamily="65" charset="-120"/>
              </a:rPr>
              <a:t>》</a:t>
            </a:r>
            <a:r>
              <a:rPr lang="zh-TW" altLang="en-US" b="0">
                <a:latin typeface="標楷體" pitchFamily="65" charset="-120"/>
                <a:ea typeface="標楷體" pitchFamily="65" charset="-120"/>
              </a:rPr>
              <a:t>好不好？」我打著哈欠說：「</a:t>
            </a:r>
            <a:r>
              <a:rPr lang="zh-TW" altLang="en-US" b="0" u="sng">
                <a:latin typeface="標楷體" pitchFamily="65" charset="-120"/>
                <a:ea typeface="標楷體" pitchFamily="65" charset="-120"/>
              </a:rPr>
              <a:t>當然好啊，但是千萬別存心讀完</a:t>
            </a:r>
            <a:r>
              <a:rPr lang="zh-TW" altLang="en-US" b="0">
                <a:latin typeface="標楷體" pitchFamily="65" charset="-120"/>
                <a:ea typeface="標楷體" pitchFamily="65" charset="-120"/>
              </a:rPr>
              <a:t>。」「哦？」「因為那樣子會把興致變成了負擔。」我們如此結束那晚的談話。</a:t>
            </a:r>
            <a:endParaRPr lang="en-US" altLang="zh-TW" b="0">
              <a:latin typeface="標楷體" pitchFamily="65" charset="-120"/>
              <a:ea typeface="標楷體" pitchFamily="65" charset="-120"/>
            </a:endParaRPr>
          </a:p>
        </p:txBody>
      </p:sp>
      <p:sp>
        <p:nvSpPr>
          <p:cNvPr id="16793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第十一段</a:t>
            </a:r>
            <a:endParaRPr kumimoji="0" lang="en-US" altLang="zh-TW" sz="4400" b="0" u="sng">
              <a:solidFill>
                <a:schemeClr val="bg1"/>
              </a:solidFill>
              <a:latin typeface="華康正顏楷體W5" pitchFamily="65" charset="-120"/>
              <a:ea typeface="華康正顏楷體W5" pitchFamily="65" charset="-120"/>
            </a:endParaRPr>
          </a:p>
        </p:txBody>
      </p:sp>
      <p:pic>
        <p:nvPicPr>
          <p:cNvPr id="167940"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392" name="Rectangle 8"/>
          <p:cNvSpPr>
            <a:spLocks noChangeArrowheads="1"/>
          </p:cNvSpPr>
          <p:nvPr/>
        </p:nvSpPr>
        <p:spPr bwMode="auto">
          <a:xfrm>
            <a:off x="1620838" y="4156075"/>
            <a:ext cx="54721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閱讀應該是自在愉悅的享受，不須抱持目的或限定時間，而成為壓力與負擔</a:t>
            </a:r>
          </a:p>
        </p:txBody>
      </p:sp>
      <p:pic>
        <p:nvPicPr>
          <p:cNvPr id="400393" name="Picture 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1513" y="42211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4" name="Picture 11" descr="下ICON-課堂Q&amp;A">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900"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Text Box 12">
            <a:hlinkClick r:id="rId9" action="ppaction://hlinksldjump"/>
          </p:cNvPr>
          <p:cNvSpPr txBox="1">
            <a:spLocks noChangeArrowheads="1"/>
          </p:cNvSpPr>
          <p:nvPr/>
        </p:nvSpPr>
        <p:spPr bwMode="auto">
          <a:xfrm>
            <a:off x="1692275" y="2565400"/>
            <a:ext cx="266382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endParaRPr lang="zh-TW" altLang="en-US">
              <a:ea typeface="標楷體" pitchFamily="65" charset="-120"/>
            </a:endParaRP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0039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03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00392"/>
                                        </p:tgtEl>
                                        <p:attrNameLst>
                                          <p:attrName>style.visibility</p:attrName>
                                        </p:attrNameLst>
                                      </p:cBhvr>
                                      <p:to>
                                        <p:strVal val="hidden"/>
                                      </p:to>
                                    </p:set>
                                  </p:childTnLst>
                                </p:cTn>
                              </p:par>
                            </p:childTnLst>
                          </p:cTn>
                        </p:par>
                      </p:childTnLst>
                    </p:cTn>
                  </p:par>
                </p:childTnLst>
              </p:cTn>
              <p:nextCondLst>
                <p:cond evt="onClick" delay="0">
                  <p:tgtEl>
                    <p:spTgt spid="400393"/>
                  </p:tgtEl>
                </p:cond>
              </p:nextCondLst>
            </p:seq>
          </p:childTnLst>
        </p:cTn>
      </p:par>
    </p:tnLst>
    <p:bldLst>
      <p:bldP spid="400392" grpId="0"/>
      <p:bldP spid="400392"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p:cNvSpPr>
          <p:nvPr/>
        </p:nvSpPr>
        <p:spPr bwMode="auto">
          <a:xfrm>
            <a:off x="322263" y="1196975"/>
            <a:ext cx="87137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也許你會奇怪，我為什麼要追敘那一晚的談話呢？</a:t>
            </a:r>
            <a:endParaRPr lang="en-US" altLang="zh-TW" b="0">
              <a:ea typeface="標楷體" pitchFamily="65" charset="-120"/>
            </a:endParaRPr>
          </a:p>
        </p:txBody>
      </p:sp>
      <p:sp>
        <p:nvSpPr>
          <p:cNvPr id="16896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第十二段</a:t>
            </a:r>
            <a:endParaRPr kumimoji="0" lang="en-US" altLang="zh-TW" sz="4400" b="0" u="sng">
              <a:solidFill>
                <a:schemeClr val="bg1"/>
              </a:solidFill>
              <a:latin typeface="華康正顏楷體W5" pitchFamily="65" charset="-120"/>
              <a:ea typeface="華康正顏楷體W5" pitchFamily="65" charset="-120"/>
            </a:endParaRPr>
          </a:p>
        </p:txBody>
      </p:sp>
      <p:pic>
        <p:nvPicPr>
          <p:cNvPr id="168964"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5"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6" name="Picture 8" descr="上方ICON-段落大意">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Picture 9" descr="上方ICON-段析">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p:cNvSpPr>
          <p:nvPr/>
        </p:nvSpPr>
        <p:spPr bwMode="auto">
          <a:xfrm>
            <a:off x="322263" y="476250"/>
            <a:ext cx="87137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因為我珍惜這個記憶。在這個社會裡，人們都太忙碌，以至於往往沒有時間好好坐下來談話，即使母子有時也不例外。而且，有時候要一本正經　坐下來談話，也未必會有很好的話題不斷地湧現。那一晚，真是很自然，又很奇妙</a:t>
            </a:r>
            <a:endParaRPr lang="en-US" altLang="zh-TW" b="0">
              <a:ea typeface="標楷體" pitchFamily="65" charset="-120"/>
            </a:endParaRPr>
          </a:p>
        </p:txBody>
      </p:sp>
      <p:sp>
        <p:nvSpPr>
          <p:cNvPr id="16998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第十三段</a:t>
            </a:r>
            <a:endParaRPr kumimoji="0" lang="en-US" altLang="zh-TW" sz="4400" b="0" u="sng">
              <a:solidFill>
                <a:schemeClr val="bg1"/>
              </a:solidFill>
              <a:latin typeface="華康正顏楷體W5" pitchFamily="65" charset="-120"/>
              <a:ea typeface="華康正顏楷體W5" pitchFamily="65" charset="-120"/>
            </a:endParaRPr>
          </a:p>
        </p:txBody>
      </p:sp>
      <p:pic>
        <p:nvPicPr>
          <p:cNvPr id="169988" name="Picture 8"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89" name="Picture 7" descr="1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4508500"/>
            <a:ext cx="3238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p:cNvSpPr>
          <p:nvPr/>
        </p:nvSpPr>
        <p:spPr bwMode="auto">
          <a:xfrm>
            <a:off x="322263" y="692150"/>
            <a:ext cx="871378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，使我了解你不少，恐怕你也聽到了平時我難以對你說的一些話語吧；所以我要把它記下來送給你。</a:t>
            </a:r>
            <a:endParaRPr lang="en-US" altLang="zh-TW" b="0">
              <a:ea typeface="標楷體" pitchFamily="65" charset="-120"/>
            </a:endParaRPr>
          </a:p>
        </p:txBody>
      </p:sp>
      <p:sp>
        <p:nvSpPr>
          <p:cNvPr id="17101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第十三段</a:t>
            </a:r>
            <a:endParaRPr kumimoji="0" lang="en-US" altLang="zh-TW" sz="4400" b="0" u="sng">
              <a:solidFill>
                <a:schemeClr val="bg1"/>
              </a:solidFill>
              <a:latin typeface="華康正顏楷體W5" pitchFamily="65" charset="-120"/>
              <a:ea typeface="華康正顏楷體W5" pitchFamily="65" charset="-120"/>
            </a:endParaRPr>
          </a:p>
        </p:txBody>
      </p:sp>
      <p:pic>
        <p:nvPicPr>
          <p:cNvPr id="171012"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13"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p:cNvSpPr>
          <p:nvPr/>
        </p:nvSpPr>
        <p:spPr bwMode="auto">
          <a:xfrm>
            <a:off x="179388" y="1125538"/>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孩子：是怎麼樣的緣分使我做了你的母親，使你成為我的兒子啊！其實，過去的日子裡，我們並不全都充滿愛與歡笑，也曾經有過憂愁與眼淚的時候。可是，我一直試圖做一個好母親，我知道</a:t>
            </a:r>
          </a:p>
        </p:txBody>
      </p:sp>
      <p:pic>
        <p:nvPicPr>
          <p:cNvPr id="172035" name="Picture 3" descr="上方ICON-段落大意">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013" y="890588"/>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036" name="Picture 4" descr="上方ICON-段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18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72038" name="Picture 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3"/>
          <p:cNvSpPr txBox="1">
            <a:spLocks noChangeArrowheads="1"/>
          </p:cNvSpPr>
          <p:nvPr/>
        </p:nvSpPr>
        <p:spPr bwMode="auto">
          <a:xfrm>
            <a:off x="107950" y="765175"/>
            <a:ext cx="8786813"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buFontTx/>
              <a:buNone/>
            </a:pPr>
            <a:r>
              <a:rPr lang="zh-TW" altLang="en-US">
                <a:solidFill>
                  <a:srgbClr val="0000FF"/>
                </a:solidFill>
                <a:ea typeface="標楷體" pitchFamily="65" charset="-120"/>
              </a:rPr>
              <a:t>◆寫作背景</a:t>
            </a:r>
          </a:p>
          <a:p>
            <a:pPr algn="dist" eaLnBrk="1" hangingPunct="1">
              <a:lnSpc>
                <a:spcPct val="120000"/>
              </a:lnSpc>
              <a:spcBef>
                <a:spcPct val="0"/>
              </a:spcBef>
              <a:buFontTx/>
              <a:buNone/>
            </a:pPr>
            <a:r>
              <a:rPr lang="zh-TW" altLang="en-US" b="0">
                <a:latin typeface="標楷體" pitchFamily="65" charset="-120"/>
                <a:ea typeface="標楷體" pitchFamily="65" charset="-120"/>
              </a:rPr>
              <a:t>　　本文題為</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生日禮物</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，副標題為「為蔚兒十六歲生日而寫」，原載於民國六十六年八月二十七日的</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國語日報</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（當天剛好是林文月之子郭思蔚十六歲的生日），後收入</a:t>
            </a: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讀中文系的人</a:t>
            </a:r>
          </a:p>
          <a:p>
            <a:pPr algn="dist" eaLnBrk="1" hangingPunct="1">
              <a:lnSpc>
                <a:spcPct val="120000"/>
              </a:lnSpc>
              <a:spcBef>
                <a:spcPct val="0"/>
              </a:spcBef>
              <a:buFontTx/>
              <a:buNone/>
            </a:pPr>
            <a:r>
              <a:rPr lang="en-US" altLang="zh-TW" b="0">
                <a:latin typeface="標楷體" pitchFamily="65" charset="-120"/>
                <a:ea typeface="標楷體" pitchFamily="65" charset="-120"/>
              </a:rPr>
              <a:t>》</a:t>
            </a:r>
            <a:r>
              <a:rPr lang="zh-TW" altLang="en-US" b="0">
                <a:latin typeface="標楷體" pitchFamily="65" charset="-120"/>
                <a:ea typeface="標楷體" pitchFamily="65" charset="-120"/>
              </a:rPr>
              <a:t>一書。作者撰寫本文時，郭思蔚正就讀於臺北市建國中學。高中畢業後，考上國立臺灣大學 機械系，之後赴美深造，從事光電方面的研究。</a:t>
            </a:r>
          </a:p>
          <a:p>
            <a:pPr eaLnBrk="1" hangingPunct="1">
              <a:lnSpc>
                <a:spcPct val="120000"/>
              </a:lnSpc>
              <a:spcBef>
                <a:spcPct val="0"/>
              </a:spcBef>
              <a:buFontTx/>
              <a:buNone/>
            </a:pPr>
            <a:r>
              <a:rPr lang="zh-TW" altLang="en-US" b="0">
                <a:latin typeface="標楷體" pitchFamily="65" charset="-120"/>
                <a:ea typeface="標楷體" pitchFamily="65" charset="-120"/>
              </a:rPr>
              <a:t>　</a:t>
            </a:r>
          </a:p>
        </p:txBody>
      </p:sp>
      <p:sp>
        <p:nvSpPr>
          <p:cNvPr id="99331" name="標題 1"/>
          <p:cNvSpPr>
            <a:spLocks/>
          </p:cNvSpPr>
          <p:nvPr/>
        </p:nvSpPr>
        <p:spPr bwMode="auto">
          <a:xfrm>
            <a:off x="395288"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latin typeface="標楷體" pitchFamily="65" charset="-120"/>
                <a:ea typeface="標楷體" pitchFamily="65" charset="-120"/>
              </a:rPr>
              <a:t>文章題解</a:t>
            </a:r>
            <a:r>
              <a:rPr lang="en-US" altLang="zh-TW" sz="4400">
                <a:solidFill>
                  <a:schemeClr val="bg1"/>
                </a:solidFill>
                <a:latin typeface="標楷體" pitchFamily="65" charset="-120"/>
                <a:ea typeface="標楷體" pitchFamily="65" charset="-120"/>
              </a:rPr>
              <a:t>-2</a:t>
            </a:r>
          </a:p>
        </p:txBody>
      </p:sp>
      <p:pic>
        <p:nvPicPr>
          <p:cNvPr id="99332"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p:cNvSpPr>
          <p:nvPr/>
        </p:nvSpPr>
        <p:spPr bwMode="auto">
          <a:xfrm>
            <a:off x="322263" y="765175"/>
            <a:ext cx="87137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你也一直想做一個好孩子。雖然我們都有過做錯事的經驗──我坦白承認我也犯過錯（譬如我曾經不給你解釋的機會便責備你），然而，終究我們還算是很不錯的母子，不是嗎？就像</a:t>
            </a:r>
            <a:endParaRPr lang="en-US" altLang="zh-TW" b="0">
              <a:ea typeface="標楷體" pitchFamily="65" charset="-120"/>
            </a:endParaRPr>
          </a:p>
        </p:txBody>
      </p:sp>
      <p:sp>
        <p:nvSpPr>
          <p:cNvPr id="173059"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73060" name="Picture 4"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p:cNvSpPr>
          <p:nvPr/>
        </p:nvSpPr>
        <p:spPr bwMode="auto">
          <a:xfrm>
            <a:off x="322263" y="836613"/>
            <a:ext cx="8713787"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前不久你在一封道歉的信末對我說的：「我們仍然是天底下最好的母子。」</a:t>
            </a:r>
            <a:endParaRPr lang="en-US" altLang="zh-TW" b="0">
              <a:ea typeface="標楷體" pitchFamily="65" charset="-120"/>
            </a:endParaRPr>
          </a:p>
        </p:txBody>
      </p:sp>
      <p:sp>
        <p:nvSpPr>
          <p:cNvPr id="174083"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第十四段</a:t>
            </a:r>
            <a:endParaRPr kumimoji="0" lang="en-US" altLang="zh-TW" sz="4400" b="0" u="sng">
              <a:solidFill>
                <a:schemeClr val="bg1"/>
              </a:solidFill>
              <a:latin typeface="華康正顏楷體W5" pitchFamily="65" charset="-120"/>
              <a:ea typeface="華康正顏楷體W5" pitchFamily="65" charset="-120"/>
            </a:endParaRPr>
          </a:p>
        </p:txBody>
      </p:sp>
      <p:pic>
        <p:nvPicPr>
          <p:cNvPr id="174084" name="Picture 7"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554663"/>
            <a:ext cx="8382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5"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157913"/>
            <a:ext cx="1042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p:cNvSpPr>
          <p:nvPr/>
        </p:nvSpPr>
        <p:spPr bwMode="auto">
          <a:xfrm>
            <a:off x="179388" y="836613"/>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是的，雖然我們都不是聖賢，而只是最平凡的人，但我們都希望永遠是天底下最好的母子──</a:t>
            </a:r>
            <a:r>
              <a:rPr lang="zh-TW" altLang="en-US" b="0" u="sng">
                <a:ea typeface="標楷體" pitchFamily="65" charset="-120"/>
              </a:rPr>
              <a:t>我要幫助你做一個天底下最好的兒子，但我也需要你的幫助，讓我做天底下最好的母親</a:t>
            </a:r>
            <a:r>
              <a:rPr lang="zh-TW" altLang="en-US" b="0">
                <a:ea typeface="標楷體" pitchFamily="65" charset="-120"/>
              </a:rPr>
              <a:t>。</a:t>
            </a:r>
          </a:p>
        </p:txBody>
      </p:sp>
      <p:sp>
        <p:nvSpPr>
          <p:cNvPr id="175107"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第十五段</a:t>
            </a:r>
            <a:endParaRPr kumimoji="0" lang="en-US" altLang="zh-TW" sz="4400" b="0" u="sng">
              <a:solidFill>
                <a:schemeClr val="bg1"/>
              </a:solidFill>
              <a:latin typeface="華康正顏楷體W5" pitchFamily="65" charset="-120"/>
              <a:ea typeface="華康正顏楷體W5" pitchFamily="65" charset="-120"/>
            </a:endParaRPr>
          </a:p>
        </p:txBody>
      </p:sp>
      <p:pic>
        <p:nvPicPr>
          <p:cNvPr id="175108" name="Picture 6" descr="下一頁">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6413" y="5915025"/>
            <a:ext cx="8382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7562" name="Rectangle 10"/>
          <p:cNvSpPr>
            <a:spLocks noChangeArrowheads="1"/>
          </p:cNvSpPr>
          <p:nvPr/>
        </p:nvSpPr>
        <p:spPr bwMode="auto">
          <a:xfrm>
            <a:off x="250825" y="4154488"/>
            <a:ext cx="8642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0"/>
              </a:spcBef>
              <a:buFontTx/>
              <a:buNone/>
            </a:pPr>
            <a:r>
              <a:rPr lang="en-US" altLang="en-US" sz="2100">
                <a:solidFill>
                  <a:srgbClr val="339933"/>
                </a:solidFill>
                <a:ea typeface="微軟正黑體" pitchFamily="34" charset="-120"/>
              </a:rPr>
              <a:t>藉由母子間思想、情感的交流溝通，孩子得以成長、成熟，自己也能修正教養的態度，做個稱職的母親</a:t>
            </a:r>
          </a:p>
        </p:txBody>
      </p:sp>
      <p:pic>
        <p:nvPicPr>
          <p:cNvPr id="407563" name="Picture 11" descr="下標籤-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8275" y="52419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407563"/>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7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07562"/>
                                        </p:tgtEl>
                                        <p:attrNameLst>
                                          <p:attrName>style.visibility</p:attrName>
                                        </p:attrNameLst>
                                      </p:cBhvr>
                                      <p:to>
                                        <p:strVal val="hidden"/>
                                      </p:to>
                                    </p:set>
                                  </p:childTnLst>
                                </p:cTn>
                              </p:par>
                            </p:childTnLst>
                          </p:cTn>
                        </p:par>
                      </p:childTnLst>
                    </p:cTn>
                  </p:par>
                </p:childTnLst>
              </p:cTn>
              <p:nextCondLst>
                <p:cond evt="onClick" delay="0">
                  <p:tgtEl>
                    <p:spTgt spid="407563"/>
                  </p:tgtEl>
                </p:cond>
              </p:nextCondLst>
            </p:seq>
          </p:childTnLst>
        </p:cTn>
      </p:par>
    </p:tnLst>
    <p:bldLst>
      <p:bldP spid="407562" grpId="0"/>
      <p:bldP spid="407562"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p:cNvSpPr>
          <p:nvPr/>
        </p:nvSpPr>
        <p:spPr bwMode="auto">
          <a:xfrm>
            <a:off x="179388" y="1268413"/>
            <a:ext cx="882015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230000"/>
              </a:lnSpc>
              <a:buFontTx/>
              <a:buNone/>
            </a:pPr>
            <a:r>
              <a:rPr lang="zh-TW" altLang="en-US" b="0">
                <a:ea typeface="標楷體" pitchFamily="65" charset="-120"/>
              </a:rPr>
              <a:t>在你十六歲的生日，今天，我許下這個諾　言。祝你生日快樂。</a:t>
            </a:r>
          </a:p>
        </p:txBody>
      </p:sp>
      <p:sp>
        <p:nvSpPr>
          <p:cNvPr id="176131" name="Rectangle 2"/>
          <p:cNvSpPr>
            <a:spLocks/>
          </p:cNvSpPr>
          <p:nvPr/>
        </p:nvSpPr>
        <p:spPr bwMode="auto">
          <a:xfrm>
            <a:off x="457200" y="-2349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kumimoji="0" lang="zh-TW" altLang="en-US" sz="4400">
                <a:solidFill>
                  <a:schemeClr val="bg1"/>
                </a:solidFill>
                <a:latin typeface="標楷體" pitchFamily="65" charset="-120"/>
                <a:ea typeface="標楷體" pitchFamily="65" charset="-120"/>
              </a:rPr>
              <a:t>第十五段</a:t>
            </a:r>
            <a:endParaRPr kumimoji="0" lang="en-US" altLang="zh-TW" sz="4400" b="0" u="sng">
              <a:solidFill>
                <a:schemeClr val="bg1"/>
              </a:solidFill>
              <a:latin typeface="華康正顏楷體W5" pitchFamily="65" charset="-120"/>
              <a:ea typeface="華康正顏楷體W5" pitchFamily="65" charset="-120"/>
            </a:endParaRPr>
          </a:p>
        </p:txBody>
      </p:sp>
      <p:pic>
        <p:nvPicPr>
          <p:cNvPr id="176132" name="Picture 7" descr="下ICON-課堂Q&amp;A">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895350"/>
            <a:ext cx="1122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5734050"/>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134" name="Group 13"/>
          <p:cNvGrpSpPr>
            <a:grpSpLocks/>
          </p:cNvGrpSpPr>
          <p:nvPr/>
        </p:nvGrpSpPr>
        <p:grpSpPr bwMode="auto">
          <a:xfrm>
            <a:off x="7596188" y="1773238"/>
            <a:ext cx="431800" cy="790575"/>
            <a:chOff x="1837" y="2524"/>
            <a:chExt cx="272" cy="498"/>
          </a:xfrm>
        </p:grpSpPr>
        <p:sp>
          <p:nvSpPr>
            <p:cNvPr id="176137" name="Text Box 11"/>
            <p:cNvSpPr txBox="1">
              <a:spLocks noChangeArrowheads="1"/>
            </p:cNvSpPr>
            <p:nvPr/>
          </p:nvSpPr>
          <p:spPr bwMode="auto">
            <a:xfrm>
              <a:off x="1837" y="2524"/>
              <a:ext cx="231"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spcBef>
                  <a:spcPct val="50000"/>
                </a:spcBef>
                <a:buFontTx/>
                <a:buNone/>
              </a:pPr>
              <a:r>
                <a:rPr lang="zh-TW" altLang="en-US" sz="1200">
                  <a:ea typeface="標楷體" pitchFamily="65" charset="-120"/>
                </a:rPr>
                <a:t>ㄋㄨㄛ</a:t>
              </a:r>
            </a:p>
          </p:txBody>
        </p:sp>
        <p:pic>
          <p:nvPicPr>
            <p:cNvPr id="176138" name="Picture 12"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 y="270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6135" name="Picture 12" descr="上方ICON-結構表">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5075" y="895350"/>
            <a:ext cx="1098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13" descr="下ICON-回主目錄">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7154"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Rectangle 3"/>
          <p:cNvSpPr>
            <a:spLocks noGrp="1"/>
          </p:cNvSpPr>
          <p:nvPr>
            <p:ph type="body" idx="4294967295"/>
          </p:nvPr>
        </p:nvSpPr>
        <p:spPr>
          <a:xfrm>
            <a:off x="107950" y="765175"/>
            <a:ext cx="8964613" cy="1008063"/>
          </a:xfrm>
        </p:spPr>
        <p:txBody>
          <a:bodyPr/>
          <a:lstStyle/>
          <a:p>
            <a:r>
              <a:rPr lang="zh-TW" altLang="zh-TW" smtClean="0">
                <a:ea typeface="標楷體" pitchFamily="65" charset="-120"/>
              </a:rPr>
              <a:t>點出孩子十六歲生日將到，及送禮物的慣例。</a:t>
            </a:r>
            <a:endParaRPr lang="en-US" altLang="zh-TW" smtClean="0">
              <a:ea typeface="標楷體" pitchFamily="65" charset="-120"/>
            </a:endParaRPr>
          </a:p>
        </p:txBody>
      </p:sp>
      <p:pic>
        <p:nvPicPr>
          <p:cNvPr id="177156"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7"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第一段</a:t>
            </a:r>
            <a:endParaRPr lang="en-US" altLang="zh-TW" sz="4400">
              <a:solidFill>
                <a:schemeClr val="bg1"/>
              </a:solidFill>
              <a:ea typeface="標楷體" pitchFamily="65" charset="-120"/>
            </a:endParaRPr>
          </a:p>
        </p:txBody>
      </p:sp>
    </p:spTree>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817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第一段</a:t>
            </a:r>
            <a:endParaRPr lang="en-US" altLang="zh-TW" sz="4400">
              <a:solidFill>
                <a:schemeClr val="bg1"/>
              </a:solidFill>
              <a:ea typeface="標楷體" pitchFamily="65" charset="-120"/>
            </a:endParaRPr>
          </a:p>
        </p:txBody>
      </p:sp>
      <p:sp>
        <p:nvSpPr>
          <p:cNvPr id="178180"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以送禮物的慣例，為今年的生日禮物內容埋下伏筆。</a:t>
            </a:r>
          </a:p>
          <a:p>
            <a:pPr>
              <a:lnSpc>
                <a:spcPct val="120000"/>
              </a:lnSpc>
            </a:pPr>
            <a:endParaRPr lang="en-US" altLang="zh-TW" b="0">
              <a:ea typeface="標楷體" pitchFamily="65" charset="-120"/>
            </a:endParaRPr>
          </a:p>
        </p:txBody>
      </p:sp>
      <p:pic>
        <p:nvPicPr>
          <p:cNvPr id="178181"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9202"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Rectangle 3"/>
          <p:cNvSpPr>
            <a:spLocks noGrp="1"/>
          </p:cNvSpPr>
          <p:nvPr>
            <p:ph type="body" idx="4294967295"/>
          </p:nvPr>
        </p:nvSpPr>
        <p:spPr>
          <a:xfrm>
            <a:off x="179388" y="765175"/>
            <a:ext cx="8713787" cy="4137025"/>
          </a:xfrm>
        </p:spPr>
        <p:txBody>
          <a:bodyPr/>
          <a:lstStyle/>
          <a:p>
            <a:pPr>
              <a:lnSpc>
                <a:spcPct val="120000"/>
              </a:lnSpc>
            </a:pPr>
            <a:r>
              <a:rPr lang="zh-TW" altLang="zh-TW" smtClean="0">
                <a:ea typeface="標楷體" pitchFamily="65" charset="-120"/>
              </a:rPr>
              <a:t>細數過去種種的生日禮物，正代表孩子不同階段的成長過程。</a:t>
            </a:r>
          </a:p>
        </p:txBody>
      </p:sp>
      <p:sp>
        <p:nvSpPr>
          <p:cNvPr id="179204"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第二段</a:t>
            </a:r>
            <a:endParaRPr lang="en-US" altLang="zh-TW" sz="4400">
              <a:solidFill>
                <a:schemeClr val="bg1"/>
              </a:solidFill>
              <a:ea typeface="標楷體" pitchFamily="65" charset="-120"/>
            </a:endParaRPr>
          </a:p>
        </p:txBody>
      </p:sp>
      <p:pic>
        <p:nvPicPr>
          <p:cNvPr id="179205"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0226"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Rectangle 3"/>
          <p:cNvSpPr>
            <a:spLocks/>
          </p:cNvSpPr>
          <p:nvPr/>
        </p:nvSpPr>
        <p:spPr bwMode="auto">
          <a:xfrm>
            <a:off x="71438" y="765175"/>
            <a:ext cx="896461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說明各階段的生日禮物皆有其不同的意義──幼年時：物質的滿足；國、高中時：知識、生活情趣與好奇心的滿足。</a:t>
            </a:r>
            <a:endParaRPr lang="en-US" altLang="zh-TW" b="0">
              <a:latin typeface="標楷體" pitchFamily="65" charset="-120"/>
              <a:ea typeface="標楷體" pitchFamily="65" charset="-120"/>
            </a:endParaRPr>
          </a:p>
        </p:txBody>
      </p:sp>
      <p:sp>
        <p:nvSpPr>
          <p:cNvPr id="180228"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第二段</a:t>
            </a:r>
            <a:endParaRPr lang="en-US" altLang="zh-TW" sz="4400">
              <a:solidFill>
                <a:schemeClr val="bg1"/>
              </a:solidFill>
              <a:ea typeface="標楷體" pitchFamily="65" charset="-120"/>
            </a:endParaRPr>
          </a:p>
        </p:txBody>
      </p:sp>
      <p:pic>
        <p:nvPicPr>
          <p:cNvPr id="180229"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1250"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Rectangle 3"/>
          <p:cNvSpPr>
            <a:spLocks noGrp="1"/>
          </p:cNvSpPr>
          <p:nvPr>
            <p:ph type="body" idx="4294967295"/>
          </p:nvPr>
        </p:nvSpPr>
        <p:spPr>
          <a:xfrm>
            <a:off x="179388" y="765175"/>
            <a:ext cx="8713787" cy="4137025"/>
          </a:xfrm>
        </p:spPr>
        <p:txBody>
          <a:bodyPr/>
          <a:lstStyle/>
          <a:p>
            <a:r>
              <a:rPr lang="zh-TW" altLang="zh-TW" smtClean="0">
                <a:ea typeface="標楷體" pitchFamily="65" charset="-120"/>
              </a:rPr>
              <a:t>說明以此信做為十六歲生日禮物的意義。</a:t>
            </a:r>
            <a:endParaRPr lang="en-US" altLang="zh-TW" smtClean="0">
              <a:ea typeface="標楷體" pitchFamily="65" charset="-120"/>
            </a:endParaRPr>
          </a:p>
        </p:txBody>
      </p:sp>
      <p:sp>
        <p:nvSpPr>
          <p:cNvPr id="181252"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第三段</a:t>
            </a:r>
            <a:endParaRPr lang="en-US" altLang="zh-TW" sz="4400">
              <a:solidFill>
                <a:schemeClr val="bg1"/>
              </a:solidFill>
              <a:ea typeface="標楷體" pitchFamily="65" charset="-120"/>
            </a:endParaRPr>
          </a:p>
        </p:txBody>
      </p:sp>
      <p:pic>
        <p:nvPicPr>
          <p:cNvPr id="181253"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227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Rectangle 3"/>
          <p:cNvSpPr>
            <a:spLocks/>
          </p:cNvSpPr>
          <p:nvPr/>
        </p:nvSpPr>
        <p:spPr bwMode="auto">
          <a:xfrm>
            <a:off x="71438" y="765175"/>
            <a:ext cx="8964612"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十六歲又是成長的另一個歷程，因此在進入自我省察與思索許多人生問題的這個階段，一封母子交心的文字紀錄，正可滿足此時心靈層次的需求。</a:t>
            </a:r>
          </a:p>
        </p:txBody>
      </p:sp>
      <p:sp>
        <p:nvSpPr>
          <p:cNvPr id="182276"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第三段</a:t>
            </a:r>
            <a:endParaRPr lang="en-US" altLang="zh-TW" sz="4400">
              <a:solidFill>
                <a:schemeClr val="bg1"/>
              </a:solidFill>
              <a:ea typeface="標楷體" pitchFamily="65" charset="-120"/>
            </a:endParaRPr>
          </a:p>
        </p:txBody>
      </p:sp>
      <p:pic>
        <p:nvPicPr>
          <p:cNvPr id="182277"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0354" name="Picture 7"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內容版面配置區 2"/>
          <p:cNvSpPr txBox="1">
            <a:spLocks/>
          </p:cNvSpPr>
          <p:nvPr/>
        </p:nvSpPr>
        <p:spPr bwMode="auto">
          <a:xfrm>
            <a:off x="71438" y="765175"/>
            <a:ext cx="89646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800100" indent="-342900" eaLnBrk="0" hangingPunct="0">
              <a:spcBef>
                <a:spcPct val="20000"/>
              </a:spcBef>
              <a:buChar char="–"/>
              <a:defRPr kumimoji="1" sz="2800">
                <a:solidFill>
                  <a:schemeClr val="tx1"/>
                </a:solidFill>
                <a:latin typeface="Arial" charset="0"/>
                <a:ea typeface="新細明體" charset="-120"/>
              </a:defRPr>
            </a:lvl2pPr>
            <a:lvl3pPr marL="1257300" indent="-342900" eaLnBrk="0" hangingPunct="0">
              <a:spcBef>
                <a:spcPct val="20000"/>
              </a:spcBef>
              <a:buChar char="•"/>
              <a:defRPr kumimoji="1" sz="2400">
                <a:solidFill>
                  <a:schemeClr val="tx1"/>
                </a:solidFill>
                <a:latin typeface="Arial" charset="0"/>
                <a:ea typeface="新細明體" charset="-120"/>
              </a:defRPr>
            </a:lvl3pPr>
            <a:lvl4pPr marL="1714500" indent="-342900" eaLnBrk="0" hangingPunct="0">
              <a:spcBef>
                <a:spcPct val="20000"/>
              </a:spcBef>
              <a:buChar char="–"/>
              <a:defRPr kumimoji="1" sz="2000">
                <a:solidFill>
                  <a:schemeClr val="tx1"/>
                </a:solidFill>
                <a:latin typeface="Arial" charset="0"/>
                <a:ea typeface="新細明體" charset="-120"/>
              </a:defRPr>
            </a:lvl4pPr>
            <a:lvl5pPr marL="2171700" indent="-342900" eaLnBrk="0" hangingPunct="0">
              <a:spcBef>
                <a:spcPct val="20000"/>
              </a:spcBef>
              <a:buChar char="»"/>
              <a:defRPr kumimoji="1" sz="2000">
                <a:solidFill>
                  <a:schemeClr val="tx1"/>
                </a:solidFill>
                <a:latin typeface="Arial" charset="0"/>
                <a:ea typeface="新細明體" charset="-120"/>
              </a:defRPr>
            </a:lvl5pPr>
            <a:lvl6pPr marL="2628900" indent="-342900" eaLnBrk="0" fontAlgn="base" hangingPunct="0">
              <a:spcBef>
                <a:spcPct val="20000"/>
              </a:spcBef>
              <a:spcAft>
                <a:spcPct val="0"/>
              </a:spcAft>
              <a:buChar char="»"/>
              <a:defRPr kumimoji="1" sz="2000">
                <a:solidFill>
                  <a:schemeClr val="tx1"/>
                </a:solidFill>
                <a:latin typeface="Arial" charset="0"/>
                <a:ea typeface="新細明體" charset="-120"/>
              </a:defRPr>
            </a:lvl6pPr>
            <a:lvl7pPr marL="3086100" indent="-342900" eaLnBrk="0" fontAlgn="base" hangingPunct="0">
              <a:spcBef>
                <a:spcPct val="20000"/>
              </a:spcBef>
              <a:spcAft>
                <a:spcPct val="0"/>
              </a:spcAft>
              <a:buChar char="»"/>
              <a:defRPr kumimoji="1" sz="2000">
                <a:solidFill>
                  <a:schemeClr val="tx1"/>
                </a:solidFill>
                <a:latin typeface="Arial" charset="0"/>
                <a:ea typeface="新細明體" charset="-120"/>
              </a:defRPr>
            </a:lvl7pPr>
            <a:lvl8pPr marL="3543300" indent="-342900" eaLnBrk="0" fontAlgn="base" hangingPunct="0">
              <a:spcBef>
                <a:spcPct val="20000"/>
              </a:spcBef>
              <a:spcAft>
                <a:spcPct val="0"/>
              </a:spcAft>
              <a:buChar char="»"/>
              <a:defRPr kumimoji="1" sz="2000">
                <a:solidFill>
                  <a:schemeClr val="tx1"/>
                </a:solidFill>
                <a:latin typeface="Arial" charset="0"/>
                <a:ea typeface="新細明體" charset="-120"/>
              </a:defRPr>
            </a:lvl8pPr>
            <a:lvl9pPr marL="4000500" indent="-3429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eaLnBrk="1" hangingPunct="1">
              <a:lnSpc>
                <a:spcPct val="120000"/>
              </a:lnSpc>
              <a:spcBef>
                <a:spcPct val="0"/>
              </a:spcBef>
            </a:pPr>
            <a:r>
              <a:rPr kumimoji="0" lang="en-US" altLang="zh-TW">
                <a:latin typeface="標楷體" pitchFamily="65" charset="-120"/>
                <a:ea typeface="標楷體" pitchFamily="65" charset="-120"/>
              </a:rPr>
              <a:t>《</a:t>
            </a:r>
            <a:r>
              <a:rPr kumimoji="0" lang="zh-TW" altLang="en-US">
                <a:latin typeface="標楷體" pitchFamily="65" charset="-120"/>
                <a:ea typeface="標楷體" pitchFamily="65" charset="-120"/>
              </a:rPr>
              <a:t>讀</a:t>
            </a:r>
            <a:r>
              <a:rPr lang="zh-TW" altLang="en-US">
                <a:latin typeface="標楷體" pitchFamily="65" charset="-120"/>
                <a:ea typeface="標楷體" pitchFamily="65" charset="-120"/>
              </a:rPr>
              <a:t>中文系的人</a:t>
            </a:r>
            <a:r>
              <a:rPr lang="en-US" altLang="zh-TW">
                <a:latin typeface="標楷體" pitchFamily="65" charset="-120"/>
                <a:ea typeface="標楷體" pitchFamily="65" charset="-120"/>
              </a:rPr>
              <a:t>》</a:t>
            </a:r>
            <a:r>
              <a:rPr lang="zh-TW" altLang="en-US" b="0">
                <a:latin typeface="標楷體" pitchFamily="65" charset="-120"/>
                <a:ea typeface="標楷體" pitchFamily="65" charset="-120"/>
              </a:rPr>
              <a:t>：</a:t>
            </a:r>
            <a:r>
              <a:rPr lang="zh-TW" altLang="en-US" b="0">
                <a:ea typeface="標楷體" pitchFamily="65" charset="-120"/>
              </a:rPr>
              <a:t>這一本書共收二十二篇文章，內容分為三類：第一類是散文隨筆、第二類是文學的賞析評論、第三類是翻譯</a:t>
            </a:r>
            <a:r>
              <a:rPr lang="en-US" altLang="zh-TW" b="0">
                <a:ea typeface="標楷體" pitchFamily="65" charset="-120"/>
              </a:rPr>
              <a:t>《</a:t>
            </a:r>
            <a:r>
              <a:rPr lang="zh-TW" altLang="en-US" b="0">
                <a:ea typeface="標楷體" pitchFamily="65" charset="-120"/>
              </a:rPr>
              <a:t>源氏物語</a:t>
            </a:r>
            <a:r>
              <a:rPr lang="en-US" altLang="zh-TW" b="0">
                <a:ea typeface="標楷體" pitchFamily="65" charset="-120"/>
              </a:rPr>
              <a:t>》</a:t>
            </a:r>
            <a:r>
              <a:rPr lang="zh-TW" altLang="en-US" b="0">
                <a:ea typeface="標楷體" pitchFamily="65" charset="-120"/>
              </a:rPr>
              <a:t>的相關文章。將這三種不同類型的文章收在一起，是因為林文月認為儘管這三者內容性質有別，卻都是讀中文系的自己始終努力的三個方向，而每一個方向，又都與在臺大讀中文系的那段日子有深厚又溫暖的關聯，因此書名便以其中的第一篇</a:t>
            </a:r>
            <a:r>
              <a:rPr lang="en-US" altLang="zh-TW" b="0">
                <a:ea typeface="標楷體" pitchFamily="65" charset="-120"/>
              </a:rPr>
              <a:t>〈</a:t>
            </a:r>
            <a:r>
              <a:rPr lang="zh-TW" altLang="en-US" b="0">
                <a:ea typeface="標楷體" pitchFamily="65" charset="-120"/>
              </a:rPr>
              <a:t>讀中文系的人</a:t>
            </a:r>
            <a:r>
              <a:rPr lang="en-US" altLang="zh-TW" b="0">
                <a:ea typeface="標楷體" pitchFamily="65" charset="-120"/>
              </a:rPr>
              <a:t>〉</a:t>
            </a:r>
            <a:r>
              <a:rPr lang="zh-TW" altLang="en-US" b="0">
                <a:ea typeface="標楷體" pitchFamily="65" charset="-120"/>
              </a:rPr>
              <a:t>命之。</a:t>
            </a:r>
          </a:p>
        </p:txBody>
      </p:sp>
      <p:pic>
        <p:nvPicPr>
          <p:cNvPr id="100356" name="Picture 8"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15473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3298"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Rectangle 3"/>
          <p:cNvSpPr>
            <a:spLocks noGrp="1"/>
          </p:cNvSpPr>
          <p:nvPr>
            <p:ph type="body" idx="4294967295"/>
          </p:nvPr>
        </p:nvSpPr>
        <p:spPr>
          <a:xfrm>
            <a:off x="179388" y="765175"/>
            <a:ext cx="8713787" cy="4137025"/>
          </a:xfrm>
        </p:spPr>
        <p:txBody>
          <a:bodyPr/>
          <a:lstStyle/>
          <a:p>
            <a:r>
              <a:rPr lang="zh-TW" altLang="zh-TW" smtClean="0">
                <a:ea typeface="標楷體" pitchFamily="65" charset="-120"/>
              </a:rPr>
              <a:t>追述母子夜談的緣由。</a:t>
            </a:r>
            <a:endParaRPr lang="en-US" altLang="zh-TW" smtClean="0">
              <a:ea typeface="標楷體" pitchFamily="65" charset="-120"/>
            </a:endParaRPr>
          </a:p>
        </p:txBody>
      </p:sp>
      <p:sp>
        <p:nvSpPr>
          <p:cNvPr id="183300"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第四段</a:t>
            </a:r>
            <a:endParaRPr lang="en-US" altLang="zh-TW" sz="4400">
              <a:solidFill>
                <a:schemeClr val="bg1"/>
              </a:solidFill>
              <a:ea typeface="標楷體" pitchFamily="65" charset="-120"/>
            </a:endParaRPr>
          </a:p>
        </p:txBody>
      </p:sp>
      <p:pic>
        <p:nvPicPr>
          <p:cNvPr id="183301"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4322"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r>
              <a:rPr lang="zh-TW" altLang="zh-TW" b="0">
                <a:ea typeface="標楷體" pitchFamily="65" charset="-120"/>
              </a:rPr>
              <a:t>以夜談的情境起筆，帶出下文談論的主題。</a:t>
            </a:r>
            <a:endParaRPr lang="zh-TW" altLang="zh-TW" b="0">
              <a:latin typeface="標楷體" pitchFamily="65" charset="-120"/>
              <a:ea typeface="標楷體" pitchFamily="65" charset="-120"/>
            </a:endParaRPr>
          </a:p>
        </p:txBody>
      </p:sp>
      <p:sp>
        <p:nvSpPr>
          <p:cNvPr id="184324"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第四段</a:t>
            </a:r>
            <a:endParaRPr lang="en-US" altLang="zh-TW" sz="4400">
              <a:solidFill>
                <a:schemeClr val="bg1"/>
              </a:solidFill>
              <a:ea typeface="標楷體" pitchFamily="65" charset="-120"/>
            </a:endParaRPr>
          </a:p>
        </p:txBody>
      </p:sp>
      <p:pic>
        <p:nvPicPr>
          <p:cNvPr id="184325"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5346"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Rectangle 3"/>
          <p:cNvSpPr>
            <a:spLocks noGrp="1"/>
          </p:cNvSpPr>
          <p:nvPr>
            <p:ph type="body" idx="4294967295"/>
          </p:nvPr>
        </p:nvSpPr>
        <p:spPr>
          <a:xfrm>
            <a:off x="179388" y="765175"/>
            <a:ext cx="8713787" cy="4137025"/>
          </a:xfrm>
        </p:spPr>
        <p:txBody>
          <a:bodyPr/>
          <a:lstStyle/>
          <a:p>
            <a:pPr algn="just">
              <a:lnSpc>
                <a:spcPct val="120000"/>
              </a:lnSpc>
            </a:pPr>
            <a:r>
              <a:rPr lang="zh-TW" altLang="zh-TW" smtClean="0">
                <a:ea typeface="標楷體" pitchFamily="65" charset="-120"/>
              </a:rPr>
              <a:t>母子討論理工與人文兼修的先後抉擇：母親以己身研讀文學的經驗，就兩種學科的特質給予評析。</a:t>
            </a:r>
          </a:p>
        </p:txBody>
      </p:sp>
      <p:pic>
        <p:nvPicPr>
          <p:cNvPr id="185348"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第五段</a:t>
            </a:r>
          </a:p>
        </p:txBody>
      </p:sp>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6370"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第五段</a:t>
            </a:r>
            <a:endParaRPr lang="en-US" altLang="zh-TW" sz="4400">
              <a:solidFill>
                <a:schemeClr val="bg1"/>
              </a:solidFill>
              <a:ea typeface="標楷體" pitchFamily="65" charset="-120"/>
            </a:endParaRPr>
          </a:p>
        </p:txBody>
      </p:sp>
      <p:sp>
        <p:nvSpPr>
          <p:cNvPr id="186372"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對理工與人文科系的比較分析，不流於世俗功利的眼光，或淪於說教，而是比較兩者特質的差異，讓孩子有自我思考選擇的空間。</a:t>
            </a:r>
          </a:p>
        </p:txBody>
      </p:sp>
      <p:pic>
        <p:nvPicPr>
          <p:cNvPr id="186373"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7394"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Rectangle 3"/>
          <p:cNvSpPr>
            <a:spLocks noGrp="1"/>
          </p:cNvSpPr>
          <p:nvPr>
            <p:ph type="body" idx="4294967295"/>
          </p:nvPr>
        </p:nvSpPr>
        <p:spPr>
          <a:xfrm>
            <a:off x="179388" y="765175"/>
            <a:ext cx="8713787" cy="4137025"/>
          </a:xfrm>
        </p:spPr>
        <p:txBody>
          <a:bodyPr/>
          <a:lstStyle/>
          <a:p>
            <a:pPr>
              <a:lnSpc>
                <a:spcPct val="120000"/>
              </a:lnSpc>
            </a:pPr>
            <a:r>
              <a:rPr lang="zh-TW" altLang="zh-TW" smtClean="0">
                <a:ea typeface="標楷體" pitchFamily="65" charset="-120"/>
              </a:rPr>
              <a:t>母子討論「拒絕聯考」及「考取理想大學」的問題。</a:t>
            </a:r>
            <a:endParaRPr lang="en-US" altLang="zh-TW" smtClean="0">
              <a:ea typeface="標楷體" pitchFamily="65" charset="-120"/>
            </a:endParaRPr>
          </a:p>
        </p:txBody>
      </p:sp>
      <p:pic>
        <p:nvPicPr>
          <p:cNvPr id="187396"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7"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第六段</a:t>
            </a:r>
            <a:endParaRPr lang="en-US" altLang="zh-TW" sz="4400">
              <a:solidFill>
                <a:schemeClr val="bg1"/>
              </a:solidFill>
              <a:ea typeface="標楷體" pitchFamily="65" charset="-120"/>
            </a:endParaRPr>
          </a:p>
        </p:txBody>
      </p:sp>
    </p:spTree>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8418"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第六段</a:t>
            </a:r>
            <a:endParaRPr lang="en-US" altLang="zh-TW" sz="4400">
              <a:solidFill>
                <a:schemeClr val="bg1"/>
              </a:solidFill>
              <a:ea typeface="標楷體" pitchFamily="65" charset="-120"/>
            </a:endParaRPr>
          </a:p>
        </p:txBody>
      </p:sp>
      <p:sp>
        <p:nvSpPr>
          <p:cNvPr id="188420"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對於一向溫順卻突然產生反世俗想法的孩子，母親以接納代替斥責，進而引導孩子思索少年人的自我形象、考大學的意義，希望孩子不要盲目追隨流行的口號，使拒絕聯考成為逃避考驗的藉口。</a:t>
            </a:r>
          </a:p>
        </p:txBody>
      </p:sp>
      <p:pic>
        <p:nvPicPr>
          <p:cNvPr id="188421"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89442"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Rectangle 3"/>
          <p:cNvSpPr>
            <a:spLocks noGrp="1"/>
          </p:cNvSpPr>
          <p:nvPr>
            <p:ph type="body" idx="4294967295"/>
          </p:nvPr>
        </p:nvSpPr>
        <p:spPr>
          <a:xfrm>
            <a:off x="179388" y="765175"/>
            <a:ext cx="8964612" cy="4137025"/>
          </a:xfrm>
        </p:spPr>
        <p:txBody>
          <a:bodyPr/>
          <a:lstStyle/>
          <a:p>
            <a:pPr>
              <a:lnSpc>
                <a:spcPct val="120000"/>
              </a:lnSpc>
            </a:pPr>
            <a:r>
              <a:rPr lang="zh-TW" altLang="zh-TW" smtClean="0">
                <a:ea typeface="標楷體" pitchFamily="65" charset="-120"/>
              </a:rPr>
              <a:t>孩子因能信服母親而敞懷暢談；母親發現孩子在不知不覺中已成長許多。</a:t>
            </a:r>
          </a:p>
          <a:p>
            <a:endParaRPr lang="zh-TW" altLang="zh-TW" smtClean="0">
              <a:ea typeface="標楷體" pitchFamily="65" charset="-120"/>
            </a:endParaRPr>
          </a:p>
        </p:txBody>
      </p:sp>
      <p:sp>
        <p:nvSpPr>
          <p:cNvPr id="189444"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第七、八段</a:t>
            </a:r>
            <a:endParaRPr lang="en-US" altLang="zh-TW" sz="4400">
              <a:solidFill>
                <a:schemeClr val="bg1"/>
              </a:solidFill>
              <a:ea typeface="標楷體" pitchFamily="65" charset="-120"/>
            </a:endParaRPr>
          </a:p>
        </p:txBody>
      </p:sp>
      <p:pic>
        <p:nvPicPr>
          <p:cNvPr id="189445"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0466"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第七、八段</a:t>
            </a:r>
            <a:endParaRPr lang="en-US" altLang="zh-TW" sz="4400">
              <a:solidFill>
                <a:schemeClr val="bg1"/>
              </a:solidFill>
              <a:ea typeface="標楷體" pitchFamily="65" charset="-120"/>
            </a:endParaRPr>
          </a:p>
        </p:txBody>
      </p:sp>
      <p:sp>
        <p:nvSpPr>
          <p:cNvPr id="190468" name="Rectangle 3"/>
          <p:cNvSpPr>
            <a:spLocks/>
          </p:cNvSpPr>
          <p:nvPr/>
        </p:nvSpPr>
        <p:spPr bwMode="auto">
          <a:xfrm>
            <a:off x="71438" y="765175"/>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此處略去孩子的感想言論，使文章主題內容更緊密明確。</a:t>
            </a:r>
          </a:p>
          <a:p>
            <a:pPr>
              <a:lnSpc>
                <a:spcPct val="120000"/>
              </a:lnSpc>
            </a:pPr>
            <a:endParaRPr lang="zh-TW" altLang="zh-TW" b="0">
              <a:ea typeface="標楷體" pitchFamily="65" charset="-120"/>
            </a:endParaRPr>
          </a:p>
        </p:txBody>
      </p:sp>
      <p:pic>
        <p:nvPicPr>
          <p:cNvPr id="190469"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1490" name="Picture 2" descr="分頁底圖-段落大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Rectangle 3"/>
          <p:cNvSpPr>
            <a:spLocks noGrp="1"/>
          </p:cNvSpPr>
          <p:nvPr>
            <p:ph type="body" idx="4294967295"/>
          </p:nvPr>
        </p:nvSpPr>
        <p:spPr>
          <a:xfrm>
            <a:off x="179388" y="765175"/>
            <a:ext cx="8713787" cy="4137025"/>
          </a:xfrm>
        </p:spPr>
        <p:txBody>
          <a:bodyPr/>
          <a:lstStyle/>
          <a:p>
            <a:r>
              <a:rPr lang="zh-TW" altLang="zh-TW" smtClean="0">
                <a:ea typeface="標楷體" pitchFamily="65" charset="-120"/>
              </a:rPr>
              <a:t>母子討論有關愛的本質的問題。</a:t>
            </a:r>
            <a:endParaRPr lang="en-US" altLang="zh-TW" smtClean="0">
              <a:ea typeface="標楷體" pitchFamily="65" charset="-120"/>
            </a:endParaRPr>
          </a:p>
        </p:txBody>
      </p:sp>
      <p:pic>
        <p:nvPicPr>
          <p:cNvPr id="191492"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3"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第九段</a:t>
            </a:r>
            <a:endParaRPr lang="en-US" altLang="zh-TW" sz="4400">
              <a:solidFill>
                <a:schemeClr val="bg1"/>
              </a:solidFill>
              <a:ea typeface="標楷體" pitchFamily="65" charset="-120"/>
            </a:endParaRPr>
          </a:p>
        </p:txBody>
      </p:sp>
    </p:spTree>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92514" name="圖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Rectangle 47"/>
          <p:cNvSpPr>
            <a:spLocks noChangeArrowheads="1"/>
          </p:cNvSpPr>
          <p:nvPr/>
        </p:nvSpPr>
        <p:spPr bwMode="auto">
          <a:xfrm>
            <a:off x="1763713" y="44450"/>
            <a:ext cx="568801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gn="ctr" eaLnBrk="1" hangingPunct="1">
              <a:spcBef>
                <a:spcPct val="0"/>
              </a:spcBef>
              <a:buFontTx/>
              <a:buNone/>
            </a:pPr>
            <a:r>
              <a:rPr lang="zh-TW" altLang="en-US" sz="4400">
                <a:solidFill>
                  <a:schemeClr val="bg1"/>
                </a:solidFill>
                <a:ea typeface="標楷體" pitchFamily="65" charset="-120"/>
              </a:rPr>
              <a:t>第九段</a:t>
            </a:r>
            <a:endParaRPr lang="en-US" altLang="zh-TW" sz="4400">
              <a:solidFill>
                <a:schemeClr val="bg1"/>
              </a:solidFill>
              <a:ea typeface="標楷體" pitchFamily="65" charset="-120"/>
            </a:endParaRPr>
          </a:p>
        </p:txBody>
      </p:sp>
      <p:sp>
        <p:nvSpPr>
          <p:cNvPr id="192516" name="Rectangle 3"/>
          <p:cNvSpPr>
            <a:spLocks/>
          </p:cNvSpPr>
          <p:nvPr/>
        </p:nvSpPr>
        <p:spPr bwMode="auto">
          <a:xfrm>
            <a:off x="360363" y="836613"/>
            <a:ext cx="8532812"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a:lnSpc>
                <a:spcPct val="120000"/>
              </a:lnSpc>
            </a:pPr>
            <a:r>
              <a:rPr lang="zh-TW" altLang="zh-TW" b="0">
                <a:ea typeface="標楷體" pitchFamily="65" charset="-120"/>
              </a:rPr>
              <a:t>就近取譬，以自己與孩子的互動為例，說明「愛」的本質，並將此道理擴及到其他人際關係。</a:t>
            </a:r>
          </a:p>
        </p:txBody>
      </p:sp>
      <p:pic>
        <p:nvPicPr>
          <p:cNvPr id="192517" name="圖片 5" descr="下方ICON-關閉.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3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5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7_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翰林">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翰林">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13065</TotalTime>
  <Words>8088</Words>
  <Application>Microsoft Office PowerPoint</Application>
  <PresentationFormat>如螢幕大小 (4:3)</PresentationFormat>
  <Paragraphs>828</Paragraphs>
  <Slides>188</Slides>
  <Notes>42</Notes>
  <HiddenSlides>62</HiddenSlides>
  <MMClips>0</MMClips>
  <ScaleCrop>false</ScaleCrop>
  <HeadingPairs>
    <vt:vector size="4" baseType="variant">
      <vt:variant>
        <vt:lpstr>佈景主題</vt:lpstr>
      </vt:variant>
      <vt:variant>
        <vt:i4>9</vt:i4>
      </vt:variant>
      <vt:variant>
        <vt:lpstr>投影片標題</vt:lpstr>
      </vt:variant>
      <vt:variant>
        <vt:i4>188</vt:i4>
      </vt:variant>
    </vt:vector>
  </HeadingPairs>
  <TitlesOfParts>
    <vt:vector size="197" baseType="lpstr">
      <vt:lpstr>預設簡報設計</vt:lpstr>
      <vt:lpstr>1_預設簡報設計</vt:lpstr>
      <vt:lpstr>13_預設簡報設計</vt:lpstr>
      <vt:lpstr>14_預設簡報設計</vt:lpstr>
      <vt:lpstr>12_預設簡報設計</vt:lpstr>
      <vt:lpstr>15_預設簡報設計</vt:lpstr>
      <vt:lpstr>16_預設簡報設計</vt:lpstr>
      <vt:lpstr>17_預設簡報設計</vt:lpstr>
      <vt:lpstr>11_翰林</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六、問題討論</vt:lpstr>
      <vt:lpstr>PowerPoint 簡報</vt:lpstr>
      <vt:lpstr>PowerPoint 簡報</vt:lpstr>
      <vt:lpstr>PowerPoint 簡報</vt:lpstr>
      <vt:lpstr>七、應用練習</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八、統測精選</vt:lpstr>
      <vt:lpstr>PowerPoint 簡報</vt:lpstr>
      <vt:lpstr>PowerPoint 簡報</vt:lpstr>
      <vt:lpstr>PowerPoint 簡報</vt:lpstr>
      <vt:lpstr>PowerPoint 簡報</vt:lpstr>
      <vt:lpstr>PowerPoint 簡報</vt:lpstr>
      <vt:lpstr>PowerPoint 簡報</vt:lpstr>
      <vt:lpstr>PowerPoint 簡報</vt:lpstr>
      <vt:lpstr>PowerPoint 簡報</vt:lpstr>
      <vt:lpstr>九、延伸閱讀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E03005</dc:creator>
  <cp:lastModifiedBy>雅淨</cp:lastModifiedBy>
  <cp:revision>1421</cp:revision>
  <cp:lastPrinted>2013-03-06T06:46:24Z</cp:lastPrinted>
  <dcterms:created xsi:type="dcterms:W3CDTF">2013-01-08T02:53:40Z</dcterms:created>
  <dcterms:modified xsi:type="dcterms:W3CDTF">2017-12-05T01:04:05Z</dcterms:modified>
</cp:coreProperties>
</file>