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7" r:id="rId2"/>
    <p:sldMasterId id="2147483739" r:id="rId3"/>
    <p:sldMasterId id="2147483888" r:id="rId4"/>
  </p:sldMasterIdLst>
  <p:notesMasterIdLst>
    <p:notesMasterId r:id="rId138"/>
  </p:notesMasterIdLst>
  <p:handoutMasterIdLst>
    <p:handoutMasterId r:id="rId139"/>
  </p:handoutMasterIdLst>
  <p:sldIdLst>
    <p:sldId id="256" r:id="rId5"/>
    <p:sldId id="555" r:id="rId6"/>
    <p:sldId id="566" r:id="rId7"/>
    <p:sldId id="569" r:id="rId8"/>
    <p:sldId id="570" r:id="rId9"/>
    <p:sldId id="571" r:id="rId10"/>
    <p:sldId id="572" r:id="rId11"/>
    <p:sldId id="573" r:id="rId12"/>
    <p:sldId id="574" r:id="rId13"/>
    <p:sldId id="575" r:id="rId14"/>
    <p:sldId id="576"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1" r:id="rId30"/>
    <p:sldId id="592" r:id="rId31"/>
    <p:sldId id="593" r:id="rId32"/>
    <p:sldId id="594" r:id="rId33"/>
    <p:sldId id="595" r:id="rId34"/>
    <p:sldId id="596" r:id="rId35"/>
    <p:sldId id="650" r:id="rId36"/>
    <p:sldId id="651" r:id="rId37"/>
    <p:sldId id="652" r:id="rId38"/>
    <p:sldId id="653" r:id="rId39"/>
    <p:sldId id="654" r:id="rId40"/>
    <p:sldId id="655" r:id="rId41"/>
    <p:sldId id="656" r:id="rId42"/>
    <p:sldId id="657" r:id="rId43"/>
    <p:sldId id="658" r:id="rId44"/>
    <p:sldId id="597" r:id="rId45"/>
    <p:sldId id="598" r:id="rId46"/>
    <p:sldId id="601" r:id="rId47"/>
    <p:sldId id="605" r:id="rId48"/>
    <p:sldId id="607" r:id="rId49"/>
    <p:sldId id="608" r:id="rId50"/>
    <p:sldId id="610" r:id="rId51"/>
    <p:sldId id="612" r:id="rId52"/>
    <p:sldId id="615" r:id="rId53"/>
    <p:sldId id="618" r:id="rId54"/>
    <p:sldId id="622" r:id="rId55"/>
    <p:sldId id="623" r:id="rId56"/>
    <p:sldId id="626" r:id="rId57"/>
    <p:sldId id="632" r:id="rId58"/>
    <p:sldId id="659" r:id="rId59"/>
    <p:sldId id="712" r:id="rId60"/>
    <p:sldId id="638" r:id="rId61"/>
    <p:sldId id="639" r:id="rId62"/>
    <p:sldId id="640" r:id="rId63"/>
    <p:sldId id="641" r:id="rId64"/>
    <p:sldId id="642" r:id="rId65"/>
    <p:sldId id="643" r:id="rId66"/>
    <p:sldId id="644" r:id="rId67"/>
    <p:sldId id="645" r:id="rId68"/>
    <p:sldId id="646" r:id="rId69"/>
    <p:sldId id="647" r:id="rId70"/>
    <p:sldId id="649" r:id="rId71"/>
    <p:sldId id="660" r:id="rId72"/>
    <p:sldId id="661" r:id="rId73"/>
    <p:sldId id="662" r:id="rId74"/>
    <p:sldId id="663" r:id="rId75"/>
    <p:sldId id="664" r:id="rId76"/>
    <p:sldId id="665" r:id="rId77"/>
    <p:sldId id="666" r:id="rId78"/>
    <p:sldId id="667" r:id="rId79"/>
    <p:sldId id="668" r:id="rId80"/>
    <p:sldId id="567" r:id="rId81"/>
    <p:sldId id="669" r:id="rId82"/>
    <p:sldId id="670" r:id="rId83"/>
    <p:sldId id="671" r:id="rId84"/>
    <p:sldId id="672" r:id="rId85"/>
    <p:sldId id="673" r:id="rId86"/>
    <p:sldId id="674" r:id="rId87"/>
    <p:sldId id="675" r:id="rId88"/>
    <p:sldId id="676" r:id="rId89"/>
    <p:sldId id="677" r:id="rId90"/>
    <p:sldId id="678" r:id="rId91"/>
    <p:sldId id="679" r:id="rId92"/>
    <p:sldId id="680" r:id="rId93"/>
    <p:sldId id="681" r:id="rId94"/>
    <p:sldId id="682" r:id="rId95"/>
    <p:sldId id="683" r:id="rId96"/>
    <p:sldId id="684" r:id="rId97"/>
    <p:sldId id="685" r:id="rId98"/>
    <p:sldId id="686" r:id="rId99"/>
    <p:sldId id="687" r:id="rId100"/>
    <p:sldId id="688" r:id="rId101"/>
    <p:sldId id="689" r:id="rId102"/>
    <p:sldId id="568" r:id="rId103"/>
    <p:sldId id="690" r:id="rId104"/>
    <p:sldId id="691" r:id="rId105"/>
    <p:sldId id="692" r:id="rId106"/>
    <p:sldId id="693" r:id="rId107"/>
    <p:sldId id="694" r:id="rId108"/>
    <p:sldId id="695" r:id="rId109"/>
    <p:sldId id="696" r:id="rId110"/>
    <p:sldId id="697" r:id="rId111"/>
    <p:sldId id="562" r:id="rId112"/>
    <p:sldId id="272" r:id="rId113"/>
    <p:sldId id="315" r:id="rId114"/>
    <p:sldId id="317" r:id="rId115"/>
    <p:sldId id="319" r:id="rId116"/>
    <p:sldId id="321" r:id="rId117"/>
    <p:sldId id="322" r:id="rId118"/>
    <p:sldId id="698" r:id="rId119"/>
    <p:sldId id="324" r:id="rId120"/>
    <p:sldId id="699" r:id="rId121"/>
    <p:sldId id="326" r:id="rId122"/>
    <p:sldId id="328" r:id="rId123"/>
    <p:sldId id="330" r:id="rId124"/>
    <p:sldId id="331" r:id="rId125"/>
    <p:sldId id="700" r:id="rId126"/>
    <p:sldId id="701" r:id="rId127"/>
    <p:sldId id="711" r:id="rId128"/>
    <p:sldId id="563" r:id="rId129"/>
    <p:sldId id="702" r:id="rId130"/>
    <p:sldId id="703" r:id="rId131"/>
    <p:sldId id="704" r:id="rId132"/>
    <p:sldId id="706" r:id="rId133"/>
    <p:sldId id="707" r:id="rId134"/>
    <p:sldId id="708" r:id="rId135"/>
    <p:sldId id="709" r:id="rId136"/>
    <p:sldId id="710" r:id="rId137"/>
  </p:sldIdLst>
  <p:sldSz cx="9144000" cy="6858000" type="screen4x3"/>
  <p:notesSz cx="6735763" cy="9866313"/>
  <p:defaultTextStyle>
    <a:defPPr>
      <a:defRPr lang="zh-TW"/>
    </a:defPPr>
    <a:lvl1pPr algn="l" rtl="0" fontAlgn="base">
      <a:spcBef>
        <a:spcPct val="0"/>
      </a:spcBef>
      <a:spcAft>
        <a:spcPct val="0"/>
      </a:spcAft>
      <a:defRPr kumimoji="1" b="1" kern="1200">
        <a:solidFill>
          <a:schemeClr val="tx1"/>
        </a:solidFill>
        <a:latin typeface="Arial" charset="0"/>
        <a:ea typeface="標楷體" pitchFamily="65" charset="-120"/>
        <a:cs typeface="+mn-cs"/>
      </a:defRPr>
    </a:lvl1pPr>
    <a:lvl2pPr marL="457200" algn="l" rtl="0" fontAlgn="base">
      <a:spcBef>
        <a:spcPct val="0"/>
      </a:spcBef>
      <a:spcAft>
        <a:spcPct val="0"/>
      </a:spcAft>
      <a:defRPr kumimoji="1" b="1" kern="1200">
        <a:solidFill>
          <a:schemeClr val="tx1"/>
        </a:solidFill>
        <a:latin typeface="Arial" charset="0"/>
        <a:ea typeface="標楷體" pitchFamily="65" charset="-120"/>
        <a:cs typeface="+mn-cs"/>
      </a:defRPr>
    </a:lvl2pPr>
    <a:lvl3pPr marL="914400" algn="l" rtl="0" fontAlgn="base">
      <a:spcBef>
        <a:spcPct val="0"/>
      </a:spcBef>
      <a:spcAft>
        <a:spcPct val="0"/>
      </a:spcAft>
      <a:defRPr kumimoji="1" b="1" kern="1200">
        <a:solidFill>
          <a:schemeClr val="tx1"/>
        </a:solidFill>
        <a:latin typeface="Arial" charset="0"/>
        <a:ea typeface="標楷體" pitchFamily="65" charset="-120"/>
        <a:cs typeface="+mn-cs"/>
      </a:defRPr>
    </a:lvl3pPr>
    <a:lvl4pPr marL="1371600" algn="l" rtl="0" fontAlgn="base">
      <a:spcBef>
        <a:spcPct val="0"/>
      </a:spcBef>
      <a:spcAft>
        <a:spcPct val="0"/>
      </a:spcAft>
      <a:defRPr kumimoji="1" b="1" kern="1200">
        <a:solidFill>
          <a:schemeClr val="tx1"/>
        </a:solidFill>
        <a:latin typeface="Arial" charset="0"/>
        <a:ea typeface="標楷體" pitchFamily="65" charset="-120"/>
        <a:cs typeface="+mn-cs"/>
      </a:defRPr>
    </a:lvl4pPr>
    <a:lvl5pPr marL="1828800" algn="l" rtl="0" fontAlgn="base">
      <a:spcBef>
        <a:spcPct val="0"/>
      </a:spcBef>
      <a:spcAft>
        <a:spcPct val="0"/>
      </a:spcAft>
      <a:defRPr kumimoji="1" b="1" kern="1200">
        <a:solidFill>
          <a:schemeClr val="tx1"/>
        </a:solidFill>
        <a:latin typeface="Arial" charset="0"/>
        <a:ea typeface="標楷體" pitchFamily="65" charset="-120"/>
        <a:cs typeface="+mn-cs"/>
      </a:defRPr>
    </a:lvl5pPr>
    <a:lvl6pPr marL="2286000" algn="l" defTabSz="914400" rtl="0" eaLnBrk="1" latinLnBrk="0" hangingPunct="1">
      <a:defRPr kumimoji="1" b="1" kern="1200">
        <a:solidFill>
          <a:schemeClr val="tx1"/>
        </a:solidFill>
        <a:latin typeface="Arial" charset="0"/>
        <a:ea typeface="標楷體" pitchFamily="65" charset="-120"/>
        <a:cs typeface="+mn-cs"/>
      </a:defRPr>
    </a:lvl6pPr>
    <a:lvl7pPr marL="2743200" algn="l" defTabSz="914400" rtl="0" eaLnBrk="1" latinLnBrk="0" hangingPunct="1">
      <a:defRPr kumimoji="1" b="1" kern="1200">
        <a:solidFill>
          <a:schemeClr val="tx1"/>
        </a:solidFill>
        <a:latin typeface="Arial" charset="0"/>
        <a:ea typeface="標楷體" pitchFamily="65" charset="-120"/>
        <a:cs typeface="+mn-cs"/>
      </a:defRPr>
    </a:lvl7pPr>
    <a:lvl8pPr marL="3200400" algn="l" defTabSz="914400" rtl="0" eaLnBrk="1" latinLnBrk="0" hangingPunct="1">
      <a:defRPr kumimoji="1" b="1" kern="1200">
        <a:solidFill>
          <a:schemeClr val="tx1"/>
        </a:solidFill>
        <a:latin typeface="Arial" charset="0"/>
        <a:ea typeface="標楷體" pitchFamily="65" charset="-120"/>
        <a:cs typeface="+mn-cs"/>
      </a:defRPr>
    </a:lvl8pPr>
    <a:lvl9pPr marL="3657600" algn="l" defTabSz="914400" rtl="0" eaLnBrk="1" latinLnBrk="0" hangingPunct="1">
      <a:defRPr kumimoji="1" b="1" kern="1200">
        <a:solidFill>
          <a:schemeClr val="tx1"/>
        </a:solidFill>
        <a:latin typeface="Arial"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00"/>
    <a:srgbClr val="0099FF"/>
    <a:srgbClr val="006600"/>
    <a:srgbClr val="0000FF"/>
    <a:srgbClr val="FFFFCC"/>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7294" autoAdjust="0"/>
  </p:normalViewPr>
  <p:slideViewPr>
    <p:cSldViewPr>
      <p:cViewPr>
        <p:scale>
          <a:sx n="100" d="100"/>
          <a:sy n="100" d="100"/>
        </p:scale>
        <p:origin x="-1308"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8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2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新細明體" charset="-120"/>
              </a:defRPr>
            </a:lvl1pPr>
          </a:lstStyle>
          <a:p>
            <a:pPr>
              <a:defRPr/>
            </a:pPr>
            <a:endParaRPr lang="en-US" altLang="zh-TW"/>
          </a:p>
        </p:txBody>
      </p:sp>
      <p:sp>
        <p:nvSpPr>
          <p:cNvPr id="615427"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新細明體" charset="-120"/>
              </a:defRPr>
            </a:lvl1pPr>
          </a:lstStyle>
          <a:p>
            <a:pPr>
              <a:defRPr/>
            </a:pPr>
            <a:fld id="{BCFBEDC3-BDC0-46F0-A24A-09DA75FCF269}" type="datetimeFigureOut">
              <a:rPr lang="zh-TW" altLang="en-US"/>
              <a:pPr>
                <a:defRPr/>
              </a:pPr>
              <a:t>2017/12/5</a:t>
            </a:fld>
            <a:endParaRPr lang="en-US" altLang="zh-TW"/>
          </a:p>
        </p:txBody>
      </p:sp>
      <p:sp>
        <p:nvSpPr>
          <p:cNvPr id="615428"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新細明體" charset="-120"/>
              </a:defRPr>
            </a:lvl1pPr>
          </a:lstStyle>
          <a:p>
            <a:pPr>
              <a:defRPr/>
            </a:pPr>
            <a:endParaRPr lang="en-US" altLang="zh-TW"/>
          </a:p>
        </p:txBody>
      </p:sp>
      <p:sp>
        <p:nvSpPr>
          <p:cNvPr id="615429"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新細明體" charset="-120"/>
              </a:defRPr>
            </a:lvl1pPr>
          </a:lstStyle>
          <a:p>
            <a:pPr>
              <a:defRPr/>
            </a:pPr>
            <a:fld id="{00303C6E-7689-4E3D-8073-8867175CB80C}" type="slidenum">
              <a:rPr lang="zh-TW" altLang="en-US"/>
              <a:pPr>
                <a:defRPr/>
              </a:pPr>
              <a:t>‹#›</a:t>
            </a:fld>
            <a:endParaRPr lang="en-US" altLang="zh-TW"/>
          </a:p>
        </p:txBody>
      </p:sp>
    </p:spTree>
    <p:extLst>
      <p:ext uri="{BB962C8B-B14F-4D97-AF65-F5344CB8AC3E}">
        <p14:creationId xmlns:p14="http://schemas.microsoft.com/office/powerpoint/2010/main" val="79565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atin typeface="Arial" pitchFamily="34" charset="0"/>
                <a:ea typeface="新細明體" pitchFamily="18" charset="-120"/>
              </a:defRPr>
            </a:lvl1pPr>
          </a:lstStyle>
          <a:p>
            <a:pPr>
              <a:defRPr/>
            </a:pPr>
            <a:fld id="{7CFA228C-106D-4F46-A193-A4FD9B1C7DE7}" type="datetimeFigureOut">
              <a:rPr lang="zh-TW" altLang="en-US"/>
              <a:pPr>
                <a:defRPr/>
              </a:pPr>
              <a:t>2017/12/5</a:t>
            </a:fld>
            <a:endParaRPr lang="zh-TW" altLang="en-US"/>
          </a:p>
        </p:txBody>
      </p:sp>
      <p:sp>
        <p:nvSpPr>
          <p:cNvPr id="4" name="投影片圖像版面配置區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atin typeface="Arial"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atin typeface="Arial" pitchFamily="34" charset="0"/>
                <a:ea typeface="新細明體" pitchFamily="18" charset="-120"/>
              </a:defRPr>
            </a:lvl1pPr>
          </a:lstStyle>
          <a:p>
            <a:pPr>
              <a:defRPr/>
            </a:pPr>
            <a:fld id="{20F0CEB7-53E6-444D-8B5A-21B1E6858966}" type="slidenum">
              <a:rPr lang="zh-TW" altLang="en-US"/>
              <a:pPr>
                <a:defRPr/>
              </a:pPr>
              <a:t>‹#›</a:t>
            </a:fld>
            <a:endParaRPr lang="zh-TW" altLang="en-US"/>
          </a:p>
        </p:txBody>
      </p:sp>
    </p:spTree>
    <p:extLst>
      <p:ext uri="{BB962C8B-B14F-4D97-AF65-F5344CB8AC3E}">
        <p14:creationId xmlns:p14="http://schemas.microsoft.com/office/powerpoint/2010/main" val="1130311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04F7C282-F5B0-45F7-B48E-E2F818CB1C6B}"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2B2F65EC-38DF-4DAF-BDF0-2E9B966E6DAB}"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A7249B3E-94F6-44AC-A9BE-5C24EB4BB82E}" type="slidenum">
              <a:rPr lang="zh-TW" altLang="en-US"/>
              <a:pPr>
                <a:defRPr/>
              </a:pPr>
              <a:t>‹#›</a:t>
            </a:fld>
            <a:endParaRPr lang="zh-TW" altLang="en-US"/>
          </a:p>
        </p:txBody>
      </p:sp>
    </p:spTree>
    <p:extLst>
      <p:ext uri="{BB962C8B-B14F-4D97-AF65-F5344CB8AC3E}">
        <p14:creationId xmlns:p14="http://schemas.microsoft.com/office/powerpoint/2010/main" val="212940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C6CDF337-E6C9-4142-B81C-89C3F66C3062}"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C4B2FE1D-8613-43F3-8684-82746E5326A0}"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506793C6-C8F6-488C-B324-0A22992D5F07}" type="slidenum">
              <a:rPr lang="zh-TW" altLang="en-US"/>
              <a:pPr>
                <a:defRPr/>
              </a:pPr>
              <a:t>‹#›</a:t>
            </a:fld>
            <a:endParaRPr lang="zh-TW" altLang="en-US"/>
          </a:p>
        </p:txBody>
      </p:sp>
    </p:spTree>
    <p:extLst>
      <p:ext uri="{BB962C8B-B14F-4D97-AF65-F5344CB8AC3E}">
        <p14:creationId xmlns:p14="http://schemas.microsoft.com/office/powerpoint/2010/main" val="38306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vl1pPr>
          </a:lstStyle>
          <a:p>
            <a:pPr>
              <a:defRPr/>
            </a:pPr>
            <a:fld id="{05CB21B4-C9A4-41CD-810D-5ACE7FBD4AE2}"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7C9C80D2-1A3D-4A68-9635-0225C1A690E8}"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972179FE-1A4C-43A1-A321-12604E137A38}" type="slidenum">
              <a:rPr lang="zh-TW" altLang="en-US"/>
              <a:pPr>
                <a:defRPr/>
              </a:pPr>
              <a:t>‹#›</a:t>
            </a:fld>
            <a:endParaRPr lang="zh-TW" altLang="en-US"/>
          </a:p>
        </p:txBody>
      </p:sp>
    </p:spTree>
    <p:extLst>
      <p:ext uri="{BB962C8B-B14F-4D97-AF65-F5344CB8AC3E}">
        <p14:creationId xmlns:p14="http://schemas.microsoft.com/office/powerpoint/2010/main" val="350613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EF4AD7E8-1927-4AA9-8E82-2DED6E9E3514}"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95678D1B-183F-4B46-8FD0-34F1BF7ECC60}"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E5C7F041-CE9A-4324-B2ED-50EA6478D6E5}" type="slidenum">
              <a:rPr lang="zh-TW" altLang="en-US"/>
              <a:pPr>
                <a:defRPr/>
              </a:pPr>
              <a:t>‹#›</a:t>
            </a:fld>
            <a:endParaRPr lang="zh-TW" altLang="en-US"/>
          </a:p>
        </p:txBody>
      </p:sp>
    </p:spTree>
    <p:extLst>
      <p:ext uri="{BB962C8B-B14F-4D97-AF65-F5344CB8AC3E}">
        <p14:creationId xmlns:p14="http://schemas.microsoft.com/office/powerpoint/2010/main" val="3962845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vl1pPr>
          </a:lstStyle>
          <a:p>
            <a:pPr>
              <a:defRPr/>
            </a:pPr>
            <a:fld id="{EC14377D-E904-4D4C-9C98-B90EEBC44C55}" type="datetimeFigureOut">
              <a:rPr lang="zh-TW" altLang="en-US"/>
              <a:pPr>
                <a:defRPr/>
              </a:pPr>
              <a:t>2017/12/5</a:t>
            </a:fld>
            <a:endParaRPr lang="zh-TW" altLang="en-US"/>
          </a:p>
        </p:txBody>
      </p:sp>
      <p:sp>
        <p:nvSpPr>
          <p:cNvPr id="8" name="Rectangle 4"/>
          <p:cNvSpPr>
            <a:spLocks noGrp="1" noChangeArrowheads="1"/>
          </p:cNvSpPr>
          <p:nvPr>
            <p:ph type="dt" sz="half" idx="11"/>
          </p:nvPr>
        </p:nvSpPr>
        <p:spPr/>
        <p:txBody>
          <a:bodyPr/>
          <a:lstStyle>
            <a:lvl1pPr>
              <a:defRPr/>
            </a:lvl1pPr>
          </a:lstStyle>
          <a:p>
            <a:pPr>
              <a:defRPr/>
            </a:pPr>
            <a:fld id="{2832A015-6DA4-423C-B536-13DDF02FC6A0}" type="datetimeFigureOut">
              <a:rPr lang="zh-TW" altLang="en-US"/>
              <a:pPr>
                <a:defRPr/>
              </a:pPr>
              <a:t>2017/12/5</a:t>
            </a:fld>
            <a:endParaRPr lang="zh-TW" altLang="en-US"/>
          </a:p>
        </p:txBody>
      </p:sp>
      <p:sp>
        <p:nvSpPr>
          <p:cNvPr id="9" name="Rectangle 5"/>
          <p:cNvSpPr>
            <a:spLocks noGrp="1" noChangeArrowheads="1"/>
          </p:cNvSpPr>
          <p:nvPr>
            <p:ph type="ftr" sz="quarter" idx="12"/>
          </p:nvPr>
        </p:nvSpPr>
        <p:spPr/>
        <p:txBody>
          <a:bodyPr/>
          <a:lstStyle>
            <a:lvl1pPr>
              <a:defRPr/>
            </a:lvl1pPr>
          </a:lstStyle>
          <a:p>
            <a:pPr>
              <a:defRPr/>
            </a:pPr>
            <a:endParaRPr lang="zh-TW" altLang="en-US"/>
          </a:p>
        </p:txBody>
      </p:sp>
      <p:sp>
        <p:nvSpPr>
          <p:cNvPr id="10" name="Rectangle 6"/>
          <p:cNvSpPr>
            <a:spLocks noGrp="1" noChangeArrowheads="1"/>
          </p:cNvSpPr>
          <p:nvPr>
            <p:ph type="sldNum" sz="quarter" idx="13"/>
          </p:nvPr>
        </p:nvSpPr>
        <p:spPr/>
        <p:txBody>
          <a:bodyPr/>
          <a:lstStyle>
            <a:lvl1pPr>
              <a:defRPr/>
            </a:lvl1pPr>
          </a:lstStyle>
          <a:p>
            <a:pPr>
              <a:defRPr/>
            </a:pPr>
            <a:fld id="{A6D7CB9D-A29F-4159-86C8-FB121A88DA27}" type="slidenum">
              <a:rPr lang="zh-TW" altLang="en-US"/>
              <a:pPr>
                <a:defRPr/>
              </a:pPr>
              <a:t>‹#›</a:t>
            </a:fld>
            <a:endParaRPr lang="zh-TW" altLang="en-US"/>
          </a:p>
        </p:txBody>
      </p:sp>
    </p:spTree>
    <p:extLst>
      <p:ext uri="{BB962C8B-B14F-4D97-AF65-F5344CB8AC3E}">
        <p14:creationId xmlns:p14="http://schemas.microsoft.com/office/powerpoint/2010/main" val="2154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vl1pPr>
          </a:lstStyle>
          <a:p>
            <a:pPr>
              <a:defRPr/>
            </a:pPr>
            <a:fld id="{B394E78F-E1DF-4B2D-84B7-83FD5C8CBEC0}" type="datetimeFigureOut">
              <a:rPr lang="zh-TW" altLang="en-US"/>
              <a:pPr>
                <a:defRPr/>
              </a:pPr>
              <a:t>2017/12/5</a:t>
            </a:fld>
            <a:endParaRPr lang="zh-TW" altLang="en-US"/>
          </a:p>
        </p:txBody>
      </p:sp>
      <p:sp>
        <p:nvSpPr>
          <p:cNvPr id="4" name="Rectangle 4"/>
          <p:cNvSpPr>
            <a:spLocks noGrp="1" noChangeArrowheads="1"/>
          </p:cNvSpPr>
          <p:nvPr>
            <p:ph type="dt" sz="half" idx="11"/>
          </p:nvPr>
        </p:nvSpPr>
        <p:spPr/>
        <p:txBody>
          <a:bodyPr/>
          <a:lstStyle>
            <a:lvl1pPr>
              <a:defRPr/>
            </a:lvl1pPr>
          </a:lstStyle>
          <a:p>
            <a:pPr>
              <a:defRPr/>
            </a:pPr>
            <a:fld id="{9106E2AC-D129-4582-AB2C-AB12759D628D}" type="datetimeFigureOut">
              <a:rPr lang="zh-TW" altLang="en-US"/>
              <a:pPr>
                <a:defRPr/>
              </a:pPr>
              <a:t>2017/12/5</a:t>
            </a:fld>
            <a:endParaRPr lang="zh-TW" altLang="en-US"/>
          </a:p>
        </p:txBody>
      </p:sp>
      <p:sp>
        <p:nvSpPr>
          <p:cNvPr id="5" name="Rectangle 5"/>
          <p:cNvSpPr>
            <a:spLocks noGrp="1" noChangeArrowheads="1"/>
          </p:cNvSpPr>
          <p:nvPr>
            <p:ph type="ftr" sz="quarter" idx="12"/>
          </p:nvPr>
        </p:nvSpPr>
        <p:spPr/>
        <p:txBody>
          <a:bodyPr/>
          <a:lstStyle>
            <a:lvl1pPr>
              <a:defRPr/>
            </a:lvl1pPr>
          </a:lstStyle>
          <a:p>
            <a:pPr>
              <a:defRPr/>
            </a:pPr>
            <a:endParaRPr lang="zh-TW" altLang="en-US"/>
          </a:p>
        </p:txBody>
      </p:sp>
      <p:sp>
        <p:nvSpPr>
          <p:cNvPr id="6" name="Rectangle 6"/>
          <p:cNvSpPr>
            <a:spLocks noGrp="1" noChangeArrowheads="1"/>
          </p:cNvSpPr>
          <p:nvPr>
            <p:ph type="sldNum" sz="quarter" idx="13"/>
          </p:nvPr>
        </p:nvSpPr>
        <p:spPr/>
        <p:txBody>
          <a:bodyPr/>
          <a:lstStyle>
            <a:lvl1pPr>
              <a:defRPr/>
            </a:lvl1pPr>
          </a:lstStyle>
          <a:p>
            <a:pPr>
              <a:defRPr/>
            </a:pPr>
            <a:fld id="{2476E452-7C96-4171-8813-A85DA0007692}" type="slidenum">
              <a:rPr lang="zh-TW" altLang="en-US"/>
              <a:pPr>
                <a:defRPr/>
              </a:pPr>
              <a:t>‹#›</a:t>
            </a:fld>
            <a:endParaRPr lang="zh-TW" altLang="en-US"/>
          </a:p>
        </p:txBody>
      </p:sp>
    </p:spTree>
    <p:extLst>
      <p:ext uri="{BB962C8B-B14F-4D97-AF65-F5344CB8AC3E}">
        <p14:creationId xmlns:p14="http://schemas.microsoft.com/office/powerpoint/2010/main" val="2524642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B1FC31A-EFBF-4F1E-A8E3-50465F2BB747}" type="datetimeFigureOut">
              <a:rPr lang="zh-TW" altLang="en-US"/>
              <a:pPr>
                <a:defRPr/>
              </a:pPr>
              <a:t>2017/12/5</a:t>
            </a:fld>
            <a:endParaRPr lang="zh-TW" altLang="en-US"/>
          </a:p>
        </p:txBody>
      </p:sp>
      <p:sp>
        <p:nvSpPr>
          <p:cNvPr id="3" name="Rectangle 4"/>
          <p:cNvSpPr>
            <a:spLocks noGrp="1" noChangeArrowheads="1"/>
          </p:cNvSpPr>
          <p:nvPr>
            <p:ph type="dt" sz="half" idx="11"/>
          </p:nvPr>
        </p:nvSpPr>
        <p:spPr/>
        <p:txBody>
          <a:bodyPr/>
          <a:lstStyle>
            <a:lvl1pPr>
              <a:defRPr/>
            </a:lvl1pPr>
          </a:lstStyle>
          <a:p>
            <a:pPr>
              <a:defRPr/>
            </a:pPr>
            <a:fld id="{E36321CE-E658-46FC-895E-702258E4FC88}" type="datetimeFigureOut">
              <a:rPr lang="zh-TW" altLang="en-US"/>
              <a:pPr>
                <a:defRPr/>
              </a:pPr>
              <a:t>2017/12/5</a:t>
            </a:fld>
            <a:endParaRPr lang="zh-TW" altLang="en-US"/>
          </a:p>
        </p:txBody>
      </p:sp>
      <p:sp>
        <p:nvSpPr>
          <p:cNvPr id="4" name="Rectangle 5"/>
          <p:cNvSpPr>
            <a:spLocks noGrp="1" noChangeArrowheads="1"/>
          </p:cNvSpPr>
          <p:nvPr>
            <p:ph type="ftr" sz="quarter" idx="12"/>
          </p:nvPr>
        </p:nvSpPr>
        <p:spPr/>
        <p:txBody>
          <a:bodyPr/>
          <a:lstStyle>
            <a:lvl1pPr>
              <a:defRPr/>
            </a:lvl1pPr>
          </a:lstStyle>
          <a:p>
            <a:pPr>
              <a:defRPr/>
            </a:pPr>
            <a:endParaRPr lang="zh-TW" altLang="en-US"/>
          </a:p>
        </p:txBody>
      </p:sp>
      <p:sp>
        <p:nvSpPr>
          <p:cNvPr id="5" name="Rectangle 6"/>
          <p:cNvSpPr>
            <a:spLocks noGrp="1" noChangeArrowheads="1"/>
          </p:cNvSpPr>
          <p:nvPr>
            <p:ph type="sldNum" sz="quarter" idx="13"/>
          </p:nvPr>
        </p:nvSpPr>
        <p:spPr/>
        <p:txBody>
          <a:bodyPr/>
          <a:lstStyle>
            <a:lvl1pPr>
              <a:defRPr/>
            </a:lvl1pPr>
          </a:lstStyle>
          <a:p>
            <a:pPr>
              <a:defRPr/>
            </a:pPr>
            <a:fld id="{8FFF31A1-220A-4212-9547-1520C7437510}" type="slidenum">
              <a:rPr lang="zh-TW" altLang="en-US"/>
              <a:pPr>
                <a:defRPr/>
              </a:pPr>
              <a:t>‹#›</a:t>
            </a:fld>
            <a:endParaRPr lang="zh-TW" altLang="en-US"/>
          </a:p>
        </p:txBody>
      </p:sp>
    </p:spTree>
    <p:extLst>
      <p:ext uri="{BB962C8B-B14F-4D97-AF65-F5344CB8AC3E}">
        <p14:creationId xmlns:p14="http://schemas.microsoft.com/office/powerpoint/2010/main" val="78276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1C578143-6D65-4985-B7E7-4EBC6467EFCE}"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D3CBE667-C6CF-4FEC-A7E3-20F15E0F4773}"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12665C52-D5D1-4F56-A34C-4C2D4A8A6662}" type="slidenum">
              <a:rPr lang="zh-TW" altLang="en-US"/>
              <a:pPr>
                <a:defRPr/>
              </a:pPr>
              <a:t>‹#›</a:t>
            </a:fld>
            <a:endParaRPr lang="zh-TW" altLang="en-US"/>
          </a:p>
        </p:txBody>
      </p:sp>
    </p:spTree>
    <p:extLst>
      <p:ext uri="{BB962C8B-B14F-4D97-AF65-F5344CB8AC3E}">
        <p14:creationId xmlns:p14="http://schemas.microsoft.com/office/powerpoint/2010/main" val="390615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97152994-EAC6-4BC4-955C-0EA999F38DC4}"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7ECA872D-4045-44A3-8A70-E09BE74F3253}"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A751F32B-184E-4347-ACAC-1555FCCD6931}" type="slidenum">
              <a:rPr lang="zh-TW" altLang="en-US"/>
              <a:pPr>
                <a:defRPr/>
              </a:pPr>
              <a:t>‹#›</a:t>
            </a:fld>
            <a:endParaRPr lang="zh-TW" altLang="en-US"/>
          </a:p>
        </p:txBody>
      </p:sp>
    </p:spTree>
    <p:extLst>
      <p:ext uri="{BB962C8B-B14F-4D97-AF65-F5344CB8AC3E}">
        <p14:creationId xmlns:p14="http://schemas.microsoft.com/office/powerpoint/2010/main" val="349886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D8D4E6B2-7B72-4B9E-9805-CC239663D6C6}"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C50A8285-A5A0-4AB5-807E-020B007467B9}"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09767121-8AFD-43E9-93BE-5A36D6D364D3}" type="slidenum">
              <a:rPr lang="zh-TW" altLang="en-US"/>
              <a:pPr>
                <a:defRPr/>
              </a:pPr>
              <a:t>‹#›</a:t>
            </a:fld>
            <a:endParaRPr lang="zh-TW" altLang="en-US"/>
          </a:p>
        </p:txBody>
      </p:sp>
    </p:spTree>
    <p:extLst>
      <p:ext uri="{BB962C8B-B14F-4D97-AF65-F5344CB8AC3E}">
        <p14:creationId xmlns:p14="http://schemas.microsoft.com/office/powerpoint/2010/main" val="1569854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596336" y="274638"/>
            <a:ext cx="1090464" cy="5851525"/>
          </a:xfrm>
        </p:spPr>
        <p:txBody>
          <a:bodyPr vert="eaVert"/>
          <a:lstStyle/>
          <a:p>
            <a:r>
              <a:rPr lang="zh-TW" altLang="en-US"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99512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Rectangle 4"/>
          <p:cNvSpPr>
            <a:spLocks noGrp="1" noChangeArrowheads="1"/>
          </p:cNvSpPr>
          <p:nvPr>
            <p:ph type="dt" sz="half" idx="10"/>
          </p:nvPr>
        </p:nvSpPr>
        <p:spPr/>
        <p:txBody>
          <a:bodyPr/>
          <a:lstStyle>
            <a:lvl1pPr>
              <a:defRPr/>
            </a:lvl1pPr>
          </a:lstStyle>
          <a:p>
            <a:pPr>
              <a:defRPr/>
            </a:pPr>
            <a:fld id="{038DB583-1E06-42AA-9215-23D59898F2EA}" type="datetimeFigureOut">
              <a:rPr lang="zh-TW" altLang="en-US"/>
              <a:pPr>
                <a:defRPr/>
              </a:pPr>
              <a:t>2017/12/5</a:t>
            </a:fld>
            <a:endParaRPr lang="zh-TW" altLang="en-US"/>
          </a:p>
        </p:txBody>
      </p:sp>
      <p:sp>
        <p:nvSpPr>
          <p:cNvPr id="5" name="Rectangle 5"/>
          <p:cNvSpPr>
            <a:spLocks noGrp="1" noChangeArrowheads="1"/>
          </p:cNvSpPr>
          <p:nvPr>
            <p:ph type="ftr" sz="quarter" idx="11"/>
          </p:nvPr>
        </p:nvSpPr>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p:txBody>
          <a:bodyPr/>
          <a:lstStyle>
            <a:lvl1pPr>
              <a:defRPr/>
            </a:lvl1pPr>
          </a:lstStyle>
          <a:p>
            <a:pPr>
              <a:defRPr/>
            </a:pPr>
            <a:fld id="{7F228A83-97E9-45B1-B125-528F74503EF7}" type="slidenum">
              <a:rPr lang="zh-TW" altLang="en-US"/>
              <a:pPr>
                <a:defRPr/>
              </a:pPr>
              <a:t>‹#›</a:t>
            </a:fld>
            <a:endParaRPr lang="zh-TW" altLang="en-US"/>
          </a:p>
        </p:txBody>
      </p:sp>
    </p:spTree>
    <p:extLst>
      <p:ext uri="{BB962C8B-B14F-4D97-AF65-F5344CB8AC3E}">
        <p14:creationId xmlns:p14="http://schemas.microsoft.com/office/powerpoint/2010/main" val="175218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123F5490-F534-471B-8C0D-F1EFC3A96D72}"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E7D54D5A-4C03-428B-9EEE-8C3C772B8B97}"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B6C8A4D3-DE2B-4764-8B9D-D49FB51E22E4}" type="slidenum">
              <a:rPr lang="zh-TW" altLang="en-US"/>
              <a:pPr>
                <a:defRPr/>
              </a:pPr>
              <a:t>‹#›</a:t>
            </a:fld>
            <a:endParaRPr lang="zh-TW" altLang="en-US"/>
          </a:p>
        </p:txBody>
      </p:sp>
    </p:spTree>
    <p:extLst>
      <p:ext uri="{BB962C8B-B14F-4D97-AF65-F5344CB8AC3E}">
        <p14:creationId xmlns:p14="http://schemas.microsoft.com/office/powerpoint/2010/main" val="88158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Calibri" pitchFamily="34" charset="0"/>
                <a:ea typeface="新細明體" charset="-120"/>
              </a:defRPr>
            </a:lvl1pPr>
          </a:lstStyle>
          <a:p>
            <a:pPr>
              <a:defRPr/>
            </a:pPr>
            <a:fld id="{7D82468D-1B08-47B9-94A5-C47A6640251C}" type="slidenum">
              <a:rPr lang="en-US" altLang="zh-TW"/>
              <a:pPr>
                <a:defRPr/>
              </a:pPr>
              <a:t>‹#›</a:t>
            </a:fld>
            <a:endParaRPr lang="en-US" altLang="zh-TW"/>
          </a:p>
        </p:txBody>
      </p:sp>
    </p:spTree>
    <p:extLst>
      <p:ext uri="{BB962C8B-B14F-4D97-AF65-F5344CB8AC3E}">
        <p14:creationId xmlns:p14="http://schemas.microsoft.com/office/powerpoint/2010/main" val="178590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Calibri" pitchFamily="34" charset="0"/>
                <a:ea typeface="新細明體" charset="-120"/>
              </a:defRPr>
            </a:lvl1pPr>
          </a:lstStyle>
          <a:p>
            <a:pPr>
              <a:defRPr/>
            </a:pPr>
            <a:fld id="{ED25E3BD-F295-4147-89D3-CFA059A5D311}" type="slidenum">
              <a:rPr lang="en-US" altLang="zh-TW"/>
              <a:pPr>
                <a:defRPr/>
              </a:pPr>
              <a:t>‹#›</a:t>
            </a:fld>
            <a:endParaRPr lang="en-US" altLang="zh-TW"/>
          </a:p>
        </p:txBody>
      </p:sp>
    </p:spTree>
    <p:extLst>
      <p:ext uri="{BB962C8B-B14F-4D97-AF65-F5344CB8AC3E}">
        <p14:creationId xmlns:p14="http://schemas.microsoft.com/office/powerpoint/2010/main" val="1427290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Calibri" pitchFamily="34" charset="0"/>
                <a:ea typeface="新細明體" charset="-120"/>
              </a:defRPr>
            </a:lvl1pPr>
          </a:lstStyle>
          <a:p>
            <a:pPr>
              <a:defRPr/>
            </a:pPr>
            <a:fld id="{800A7B4F-5673-4F81-91A5-FC5E6906EF39}" type="slidenum">
              <a:rPr lang="en-US" altLang="zh-TW"/>
              <a:pPr>
                <a:defRPr/>
              </a:pPr>
              <a:t>‹#›</a:t>
            </a:fld>
            <a:endParaRPr lang="en-US" altLang="zh-TW"/>
          </a:p>
        </p:txBody>
      </p:sp>
    </p:spTree>
    <p:extLst>
      <p:ext uri="{BB962C8B-B14F-4D97-AF65-F5344CB8AC3E}">
        <p14:creationId xmlns:p14="http://schemas.microsoft.com/office/powerpoint/2010/main" val="3793379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Calibri" pitchFamily="34" charset="0"/>
                <a:ea typeface="新細明體" charset="-120"/>
              </a:defRPr>
            </a:lvl1pPr>
          </a:lstStyle>
          <a:p>
            <a:pPr>
              <a:defRPr/>
            </a:pPr>
            <a:fld id="{1FB940D3-EAF1-4227-99EA-029B66183EFF}" type="slidenum">
              <a:rPr lang="en-US" altLang="zh-TW"/>
              <a:pPr>
                <a:defRPr/>
              </a:pPr>
              <a:t>‹#›</a:t>
            </a:fld>
            <a:endParaRPr lang="en-US" altLang="zh-TW"/>
          </a:p>
        </p:txBody>
      </p:sp>
    </p:spTree>
    <p:extLst>
      <p:ext uri="{BB962C8B-B14F-4D97-AF65-F5344CB8AC3E}">
        <p14:creationId xmlns:p14="http://schemas.microsoft.com/office/powerpoint/2010/main" val="3109665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atin typeface="Calibri" pitchFamily="34" charset="0"/>
                <a:ea typeface="新細明體" charset="-120"/>
              </a:defRPr>
            </a:lvl1pPr>
          </a:lstStyle>
          <a:p>
            <a:pPr>
              <a:defRPr/>
            </a:pPr>
            <a:fld id="{EC2C9D8E-B254-49A1-8A2C-FCBF065F8781}" type="slidenum">
              <a:rPr lang="en-US" altLang="zh-TW"/>
              <a:pPr>
                <a:defRPr/>
              </a:pPr>
              <a:t>‹#›</a:t>
            </a:fld>
            <a:endParaRPr lang="en-US" altLang="zh-TW"/>
          </a:p>
        </p:txBody>
      </p:sp>
    </p:spTree>
    <p:extLst>
      <p:ext uri="{BB962C8B-B14F-4D97-AF65-F5344CB8AC3E}">
        <p14:creationId xmlns:p14="http://schemas.microsoft.com/office/powerpoint/2010/main" val="4253595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atin typeface="Calibri" pitchFamily="34" charset="0"/>
                <a:ea typeface="新細明體" charset="-120"/>
              </a:defRPr>
            </a:lvl1pPr>
          </a:lstStyle>
          <a:p>
            <a:pPr>
              <a:defRPr/>
            </a:pPr>
            <a:fld id="{532EE16D-2756-42CB-8EAB-CD7640D8DA7D}" type="slidenum">
              <a:rPr lang="en-US" altLang="zh-TW"/>
              <a:pPr>
                <a:defRPr/>
              </a:pPr>
              <a:t>‹#›</a:t>
            </a:fld>
            <a:endParaRPr lang="en-US" altLang="zh-TW"/>
          </a:p>
        </p:txBody>
      </p:sp>
    </p:spTree>
    <p:extLst>
      <p:ext uri="{BB962C8B-B14F-4D97-AF65-F5344CB8AC3E}">
        <p14:creationId xmlns:p14="http://schemas.microsoft.com/office/powerpoint/2010/main" val="3488144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atin typeface="Calibri" pitchFamily="34" charset="0"/>
                <a:ea typeface="新細明體" charset="-120"/>
              </a:defRPr>
            </a:lvl1pPr>
          </a:lstStyle>
          <a:p>
            <a:pPr>
              <a:defRPr/>
            </a:pPr>
            <a:fld id="{2A6DC857-B4DB-4CA5-BBF3-F73977FBE849}" type="slidenum">
              <a:rPr lang="en-US" altLang="zh-TW"/>
              <a:pPr>
                <a:defRPr/>
              </a:pPr>
              <a:t>‹#›</a:t>
            </a:fld>
            <a:endParaRPr lang="en-US" altLang="zh-TW"/>
          </a:p>
        </p:txBody>
      </p:sp>
    </p:spTree>
    <p:extLst>
      <p:ext uri="{BB962C8B-B14F-4D97-AF65-F5344CB8AC3E}">
        <p14:creationId xmlns:p14="http://schemas.microsoft.com/office/powerpoint/2010/main" val="2469622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Calibri" pitchFamily="34" charset="0"/>
                <a:ea typeface="新細明體" charset="-120"/>
              </a:defRPr>
            </a:lvl1pPr>
          </a:lstStyle>
          <a:p>
            <a:pPr>
              <a:defRPr/>
            </a:pPr>
            <a:fld id="{A0EA28CD-DFE8-47D4-B69A-3CA0D6CA6A87}" type="slidenum">
              <a:rPr lang="en-US" altLang="zh-TW"/>
              <a:pPr>
                <a:defRPr/>
              </a:pPr>
              <a:t>‹#›</a:t>
            </a:fld>
            <a:endParaRPr lang="en-US" altLang="zh-TW"/>
          </a:p>
        </p:txBody>
      </p:sp>
    </p:spTree>
    <p:extLst>
      <p:ext uri="{BB962C8B-B14F-4D97-AF65-F5344CB8AC3E}">
        <p14:creationId xmlns:p14="http://schemas.microsoft.com/office/powerpoint/2010/main" val="2012650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Calibri" pitchFamily="34" charset="0"/>
                <a:ea typeface="新細明體" charset="-120"/>
              </a:defRPr>
            </a:lvl1pPr>
          </a:lstStyle>
          <a:p>
            <a:pPr>
              <a:defRPr/>
            </a:pPr>
            <a:fld id="{169D6504-58D7-471B-B93D-22735759E97C}" type="slidenum">
              <a:rPr lang="en-US" altLang="zh-TW"/>
              <a:pPr>
                <a:defRPr/>
              </a:pPr>
              <a:t>‹#›</a:t>
            </a:fld>
            <a:endParaRPr lang="en-US" altLang="zh-TW"/>
          </a:p>
        </p:txBody>
      </p:sp>
    </p:spTree>
    <p:extLst>
      <p:ext uri="{BB962C8B-B14F-4D97-AF65-F5344CB8AC3E}">
        <p14:creationId xmlns:p14="http://schemas.microsoft.com/office/powerpoint/2010/main" val="3736672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Calibri" pitchFamily="34" charset="0"/>
                <a:ea typeface="新細明體" charset="-120"/>
              </a:defRPr>
            </a:lvl1pPr>
          </a:lstStyle>
          <a:p>
            <a:pPr>
              <a:defRPr/>
            </a:pPr>
            <a:fld id="{8004070F-917C-4E3D-9996-EC2B9A8593CB}" type="slidenum">
              <a:rPr lang="en-US" altLang="zh-TW"/>
              <a:pPr>
                <a:defRPr/>
              </a:pPr>
              <a:t>‹#›</a:t>
            </a:fld>
            <a:endParaRPr lang="en-US" altLang="zh-TW"/>
          </a:p>
        </p:txBody>
      </p:sp>
    </p:spTree>
    <p:extLst>
      <p:ext uri="{BB962C8B-B14F-4D97-AF65-F5344CB8AC3E}">
        <p14:creationId xmlns:p14="http://schemas.microsoft.com/office/powerpoint/2010/main" val="386993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vl1pPr>
          </a:lstStyle>
          <a:p>
            <a:pPr>
              <a:defRPr/>
            </a:pPr>
            <a:fld id="{E43FD723-BF3C-4BEB-83E3-A8AB5D1BC8B5}"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975BE316-509A-46C5-AA50-F5F27B87F119}"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913AAA22-2A49-4557-BCD3-8E156A837B7A}" type="slidenum">
              <a:rPr lang="zh-TW" altLang="en-US"/>
              <a:pPr>
                <a:defRPr/>
              </a:pPr>
              <a:t>‹#›</a:t>
            </a:fld>
            <a:endParaRPr lang="zh-TW" altLang="en-US"/>
          </a:p>
        </p:txBody>
      </p:sp>
    </p:spTree>
    <p:extLst>
      <p:ext uri="{BB962C8B-B14F-4D97-AF65-F5344CB8AC3E}">
        <p14:creationId xmlns:p14="http://schemas.microsoft.com/office/powerpoint/2010/main" val="1092477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2"/>
          <p:cNvSpPr>
            <a:spLocks noGrp="1"/>
          </p:cNvSpPr>
          <p:nvPr>
            <p:ph type="dt" sz="half" idx="10"/>
          </p:nvPr>
        </p:nvSpPr>
        <p:spPr/>
        <p:txBody>
          <a:bodyPr/>
          <a:lstStyle>
            <a:lvl1pPr>
              <a:defRPr>
                <a:latin typeface="Calibri" pitchFamily="34" charset="0"/>
                <a:ea typeface="新細明體" charset="-120"/>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atin typeface="Calibri" pitchFamily="34" charset="0"/>
                <a:ea typeface="新細明體" charset="-12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atin typeface="Calibri" pitchFamily="34" charset="0"/>
                <a:ea typeface="新細明體" charset="-120"/>
              </a:defRPr>
            </a:lvl1pPr>
          </a:lstStyle>
          <a:p>
            <a:pPr>
              <a:defRPr/>
            </a:pPr>
            <a:fld id="{A7CD555B-8476-4259-95CB-BBD337FC1FF8}" type="slidenum">
              <a:rPr lang="en-US" altLang="zh-TW"/>
              <a:pPr>
                <a:defRPr/>
              </a:pPr>
              <a:t>‹#›</a:t>
            </a:fld>
            <a:endParaRPr lang="en-US" altLang="zh-TW"/>
          </a:p>
        </p:txBody>
      </p:sp>
    </p:spTree>
    <p:extLst>
      <p:ext uri="{BB962C8B-B14F-4D97-AF65-F5344CB8AC3E}">
        <p14:creationId xmlns:p14="http://schemas.microsoft.com/office/powerpoint/2010/main" val="625788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2C4894E3-8DAD-4FEC-A90B-AFB44ABC45A4}"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894D65D2-AC93-4FD0-81B4-9097A0BF4F63}"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B6D2B45E-1E15-4200-93D7-36DACBCDB4D7}" type="slidenum">
              <a:rPr lang="zh-TW" altLang="en-US"/>
              <a:pPr>
                <a:defRPr/>
              </a:pPr>
              <a:t>‹#›</a:t>
            </a:fld>
            <a:endParaRPr lang="zh-TW" altLang="en-US"/>
          </a:p>
        </p:txBody>
      </p:sp>
    </p:spTree>
    <p:extLst>
      <p:ext uri="{BB962C8B-B14F-4D97-AF65-F5344CB8AC3E}">
        <p14:creationId xmlns:p14="http://schemas.microsoft.com/office/powerpoint/2010/main" val="1739965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C7CFCEC2-3840-4A72-A8EE-1E318930C37D}"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619A7F9B-D60A-4A18-9E8A-6F37B6F9BD01}"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F5AA6885-A15F-4CCC-9A54-BCD99FEF5D91}" type="slidenum">
              <a:rPr lang="zh-TW" altLang="en-US"/>
              <a:pPr>
                <a:defRPr/>
              </a:pPr>
              <a:t>‹#›</a:t>
            </a:fld>
            <a:endParaRPr lang="zh-TW" altLang="en-US"/>
          </a:p>
        </p:txBody>
      </p:sp>
    </p:spTree>
    <p:extLst>
      <p:ext uri="{BB962C8B-B14F-4D97-AF65-F5344CB8AC3E}">
        <p14:creationId xmlns:p14="http://schemas.microsoft.com/office/powerpoint/2010/main" val="2090396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vl1pPr>
          </a:lstStyle>
          <a:p>
            <a:pPr>
              <a:defRPr/>
            </a:pPr>
            <a:fld id="{C2FB64EB-1AD5-4ED5-8190-E900D98CAD09}"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7F180835-F660-44F0-8EF7-344363C4485B}"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00627778-7170-46FE-BEDE-65B8121C0C9A}" type="slidenum">
              <a:rPr lang="zh-TW" altLang="en-US"/>
              <a:pPr>
                <a:defRPr/>
              </a:pPr>
              <a:t>‹#›</a:t>
            </a:fld>
            <a:endParaRPr lang="zh-TW" altLang="en-US"/>
          </a:p>
        </p:txBody>
      </p:sp>
    </p:spTree>
    <p:extLst>
      <p:ext uri="{BB962C8B-B14F-4D97-AF65-F5344CB8AC3E}">
        <p14:creationId xmlns:p14="http://schemas.microsoft.com/office/powerpoint/2010/main" val="358424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7F6B4CEA-7F03-415E-B6DB-8ECF067422BA}"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E5F6641A-9DF7-4B31-A949-81E7780939C6}"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CF044FF9-ECDC-4FFA-9DF4-09B9E21611AA}" type="slidenum">
              <a:rPr lang="zh-TW" altLang="en-US"/>
              <a:pPr>
                <a:defRPr/>
              </a:pPr>
              <a:t>‹#›</a:t>
            </a:fld>
            <a:endParaRPr lang="zh-TW" altLang="en-US"/>
          </a:p>
        </p:txBody>
      </p:sp>
    </p:spTree>
    <p:extLst>
      <p:ext uri="{BB962C8B-B14F-4D97-AF65-F5344CB8AC3E}">
        <p14:creationId xmlns:p14="http://schemas.microsoft.com/office/powerpoint/2010/main" val="3090422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vl1pPr>
          </a:lstStyle>
          <a:p>
            <a:pPr>
              <a:defRPr/>
            </a:pPr>
            <a:fld id="{0CC670C7-115E-42C8-A19E-5A1D05780C6D}" type="datetimeFigureOut">
              <a:rPr lang="zh-TW" altLang="en-US"/>
              <a:pPr>
                <a:defRPr/>
              </a:pPr>
              <a:t>2017/12/5</a:t>
            </a:fld>
            <a:endParaRPr lang="zh-TW" altLang="en-US"/>
          </a:p>
        </p:txBody>
      </p:sp>
      <p:sp>
        <p:nvSpPr>
          <p:cNvPr id="8" name="Rectangle 4"/>
          <p:cNvSpPr>
            <a:spLocks noGrp="1" noChangeArrowheads="1"/>
          </p:cNvSpPr>
          <p:nvPr>
            <p:ph type="dt" sz="half" idx="11"/>
          </p:nvPr>
        </p:nvSpPr>
        <p:spPr/>
        <p:txBody>
          <a:bodyPr/>
          <a:lstStyle>
            <a:lvl1pPr>
              <a:defRPr/>
            </a:lvl1pPr>
          </a:lstStyle>
          <a:p>
            <a:pPr>
              <a:defRPr/>
            </a:pPr>
            <a:fld id="{CA5095FC-137D-4C4A-8010-B3782A8C05EB}" type="datetimeFigureOut">
              <a:rPr lang="zh-TW" altLang="en-US"/>
              <a:pPr>
                <a:defRPr/>
              </a:pPr>
              <a:t>2017/12/5</a:t>
            </a:fld>
            <a:endParaRPr lang="zh-TW" altLang="en-US"/>
          </a:p>
        </p:txBody>
      </p:sp>
      <p:sp>
        <p:nvSpPr>
          <p:cNvPr id="9" name="Rectangle 5"/>
          <p:cNvSpPr>
            <a:spLocks noGrp="1" noChangeArrowheads="1"/>
          </p:cNvSpPr>
          <p:nvPr>
            <p:ph type="ftr" sz="quarter" idx="12"/>
          </p:nvPr>
        </p:nvSpPr>
        <p:spPr/>
        <p:txBody>
          <a:bodyPr/>
          <a:lstStyle>
            <a:lvl1pPr>
              <a:defRPr/>
            </a:lvl1pPr>
          </a:lstStyle>
          <a:p>
            <a:pPr>
              <a:defRPr/>
            </a:pPr>
            <a:endParaRPr lang="zh-TW" altLang="en-US"/>
          </a:p>
        </p:txBody>
      </p:sp>
      <p:sp>
        <p:nvSpPr>
          <p:cNvPr id="10" name="Rectangle 6"/>
          <p:cNvSpPr>
            <a:spLocks noGrp="1" noChangeArrowheads="1"/>
          </p:cNvSpPr>
          <p:nvPr>
            <p:ph type="sldNum" sz="quarter" idx="13"/>
          </p:nvPr>
        </p:nvSpPr>
        <p:spPr/>
        <p:txBody>
          <a:bodyPr/>
          <a:lstStyle>
            <a:lvl1pPr>
              <a:defRPr/>
            </a:lvl1pPr>
          </a:lstStyle>
          <a:p>
            <a:pPr>
              <a:defRPr/>
            </a:pPr>
            <a:fld id="{8AEDE11C-E9A1-4687-896F-5504832DE4BB}" type="slidenum">
              <a:rPr lang="zh-TW" altLang="en-US"/>
              <a:pPr>
                <a:defRPr/>
              </a:pPr>
              <a:t>‹#›</a:t>
            </a:fld>
            <a:endParaRPr lang="zh-TW" altLang="en-US"/>
          </a:p>
        </p:txBody>
      </p:sp>
    </p:spTree>
    <p:extLst>
      <p:ext uri="{BB962C8B-B14F-4D97-AF65-F5344CB8AC3E}">
        <p14:creationId xmlns:p14="http://schemas.microsoft.com/office/powerpoint/2010/main" val="3398141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vl1pPr>
          </a:lstStyle>
          <a:p>
            <a:pPr>
              <a:defRPr/>
            </a:pPr>
            <a:fld id="{F1C9050D-8971-4401-BAFE-6FD16026EE29}" type="datetimeFigureOut">
              <a:rPr lang="zh-TW" altLang="en-US"/>
              <a:pPr>
                <a:defRPr/>
              </a:pPr>
              <a:t>2017/12/5</a:t>
            </a:fld>
            <a:endParaRPr lang="zh-TW" altLang="en-US"/>
          </a:p>
        </p:txBody>
      </p:sp>
      <p:sp>
        <p:nvSpPr>
          <p:cNvPr id="4" name="Rectangle 4"/>
          <p:cNvSpPr>
            <a:spLocks noGrp="1" noChangeArrowheads="1"/>
          </p:cNvSpPr>
          <p:nvPr>
            <p:ph type="dt" sz="half" idx="11"/>
          </p:nvPr>
        </p:nvSpPr>
        <p:spPr/>
        <p:txBody>
          <a:bodyPr/>
          <a:lstStyle>
            <a:lvl1pPr>
              <a:defRPr/>
            </a:lvl1pPr>
          </a:lstStyle>
          <a:p>
            <a:pPr>
              <a:defRPr/>
            </a:pPr>
            <a:fld id="{5F69013E-B791-43DA-BEF5-CC6533CBDF20}" type="datetimeFigureOut">
              <a:rPr lang="zh-TW" altLang="en-US"/>
              <a:pPr>
                <a:defRPr/>
              </a:pPr>
              <a:t>2017/12/5</a:t>
            </a:fld>
            <a:endParaRPr lang="zh-TW" altLang="en-US"/>
          </a:p>
        </p:txBody>
      </p:sp>
      <p:sp>
        <p:nvSpPr>
          <p:cNvPr id="5" name="Rectangle 5"/>
          <p:cNvSpPr>
            <a:spLocks noGrp="1" noChangeArrowheads="1"/>
          </p:cNvSpPr>
          <p:nvPr>
            <p:ph type="ftr" sz="quarter" idx="12"/>
          </p:nvPr>
        </p:nvSpPr>
        <p:spPr/>
        <p:txBody>
          <a:bodyPr/>
          <a:lstStyle>
            <a:lvl1pPr>
              <a:defRPr/>
            </a:lvl1pPr>
          </a:lstStyle>
          <a:p>
            <a:pPr>
              <a:defRPr/>
            </a:pPr>
            <a:endParaRPr lang="zh-TW" altLang="en-US"/>
          </a:p>
        </p:txBody>
      </p:sp>
      <p:sp>
        <p:nvSpPr>
          <p:cNvPr id="6" name="Rectangle 6"/>
          <p:cNvSpPr>
            <a:spLocks noGrp="1" noChangeArrowheads="1"/>
          </p:cNvSpPr>
          <p:nvPr>
            <p:ph type="sldNum" sz="quarter" idx="13"/>
          </p:nvPr>
        </p:nvSpPr>
        <p:spPr/>
        <p:txBody>
          <a:bodyPr/>
          <a:lstStyle>
            <a:lvl1pPr>
              <a:defRPr/>
            </a:lvl1pPr>
          </a:lstStyle>
          <a:p>
            <a:pPr>
              <a:defRPr/>
            </a:pPr>
            <a:fld id="{57016F2E-2197-4AD5-96DE-45B3EED22E48}" type="slidenum">
              <a:rPr lang="zh-TW" altLang="en-US"/>
              <a:pPr>
                <a:defRPr/>
              </a:pPr>
              <a:t>‹#›</a:t>
            </a:fld>
            <a:endParaRPr lang="zh-TW" altLang="en-US"/>
          </a:p>
        </p:txBody>
      </p:sp>
    </p:spTree>
    <p:extLst>
      <p:ext uri="{BB962C8B-B14F-4D97-AF65-F5344CB8AC3E}">
        <p14:creationId xmlns:p14="http://schemas.microsoft.com/office/powerpoint/2010/main" val="313893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0F8DBD7-A092-40D0-94B6-5998A2D8F1E2}" type="datetimeFigureOut">
              <a:rPr lang="zh-TW" altLang="en-US"/>
              <a:pPr>
                <a:defRPr/>
              </a:pPr>
              <a:t>2017/12/5</a:t>
            </a:fld>
            <a:endParaRPr lang="zh-TW" altLang="en-US"/>
          </a:p>
        </p:txBody>
      </p:sp>
      <p:sp>
        <p:nvSpPr>
          <p:cNvPr id="3" name="Rectangle 4"/>
          <p:cNvSpPr>
            <a:spLocks noGrp="1" noChangeArrowheads="1"/>
          </p:cNvSpPr>
          <p:nvPr>
            <p:ph type="dt" sz="half" idx="11"/>
          </p:nvPr>
        </p:nvSpPr>
        <p:spPr/>
        <p:txBody>
          <a:bodyPr/>
          <a:lstStyle>
            <a:lvl1pPr>
              <a:defRPr/>
            </a:lvl1pPr>
          </a:lstStyle>
          <a:p>
            <a:pPr>
              <a:defRPr/>
            </a:pPr>
            <a:fld id="{9C8FF344-0D8F-4E55-BCB3-DF1957516453}" type="datetimeFigureOut">
              <a:rPr lang="zh-TW" altLang="en-US"/>
              <a:pPr>
                <a:defRPr/>
              </a:pPr>
              <a:t>2017/12/5</a:t>
            </a:fld>
            <a:endParaRPr lang="zh-TW" altLang="en-US"/>
          </a:p>
        </p:txBody>
      </p:sp>
      <p:sp>
        <p:nvSpPr>
          <p:cNvPr id="4" name="Rectangle 5"/>
          <p:cNvSpPr>
            <a:spLocks noGrp="1" noChangeArrowheads="1"/>
          </p:cNvSpPr>
          <p:nvPr>
            <p:ph type="ftr" sz="quarter" idx="12"/>
          </p:nvPr>
        </p:nvSpPr>
        <p:spPr/>
        <p:txBody>
          <a:bodyPr/>
          <a:lstStyle>
            <a:lvl1pPr>
              <a:defRPr/>
            </a:lvl1pPr>
          </a:lstStyle>
          <a:p>
            <a:pPr>
              <a:defRPr/>
            </a:pPr>
            <a:endParaRPr lang="zh-TW" altLang="en-US"/>
          </a:p>
        </p:txBody>
      </p:sp>
      <p:sp>
        <p:nvSpPr>
          <p:cNvPr id="5" name="Rectangle 6"/>
          <p:cNvSpPr>
            <a:spLocks noGrp="1" noChangeArrowheads="1"/>
          </p:cNvSpPr>
          <p:nvPr>
            <p:ph type="sldNum" sz="quarter" idx="13"/>
          </p:nvPr>
        </p:nvSpPr>
        <p:spPr/>
        <p:txBody>
          <a:bodyPr/>
          <a:lstStyle>
            <a:lvl1pPr>
              <a:defRPr/>
            </a:lvl1pPr>
          </a:lstStyle>
          <a:p>
            <a:pPr>
              <a:defRPr/>
            </a:pPr>
            <a:fld id="{E036DC68-E2DA-4DD8-874C-75A9F3E188DE}" type="slidenum">
              <a:rPr lang="zh-TW" altLang="en-US"/>
              <a:pPr>
                <a:defRPr/>
              </a:pPr>
              <a:t>‹#›</a:t>
            </a:fld>
            <a:endParaRPr lang="zh-TW" altLang="en-US"/>
          </a:p>
        </p:txBody>
      </p:sp>
    </p:spTree>
    <p:extLst>
      <p:ext uri="{BB962C8B-B14F-4D97-AF65-F5344CB8AC3E}">
        <p14:creationId xmlns:p14="http://schemas.microsoft.com/office/powerpoint/2010/main" val="3939289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7E68B3B0-6D19-4620-8B9B-A58DD2D57992}"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196F9812-A3F2-482F-9138-59C3A665D464}"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E57CE02E-6F98-4FFF-8D1E-8904752224AB}" type="slidenum">
              <a:rPr lang="zh-TW" altLang="en-US"/>
              <a:pPr>
                <a:defRPr/>
              </a:pPr>
              <a:t>‹#›</a:t>
            </a:fld>
            <a:endParaRPr lang="zh-TW" altLang="en-US"/>
          </a:p>
        </p:txBody>
      </p:sp>
    </p:spTree>
    <p:extLst>
      <p:ext uri="{BB962C8B-B14F-4D97-AF65-F5344CB8AC3E}">
        <p14:creationId xmlns:p14="http://schemas.microsoft.com/office/powerpoint/2010/main" val="287368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3E43A844-CA62-4CA9-9CFE-110DE4E48B53}"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313A5AE5-2F75-45FE-9672-1BC7319902E1}"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05088FA7-CA87-4427-91D1-D188A659B295}" type="slidenum">
              <a:rPr lang="zh-TW" altLang="en-US"/>
              <a:pPr>
                <a:defRPr/>
              </a:pPr>
              <a:t>‹#›</a:t>
            </a:fld>
            <a:endParaRPr lang="zh-TW" altLang="en-US"/>
          </a:p>
        </p:txBody>
      </p:sp>
    </p:spTree>
    <p:extLst>
      <p:ext uri="{BB962C8B-B14F-4D97-AF65-F5344CB8AC3E}">
        <p14:creationId xmlns:p14="http://schemas.microsoft.com/office/powerpoint/2010/main" val="57963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0C7378AE-8B9D-4D99-A11F-6FE557792A66}"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1A4DFE63-1853-4C8F-96DD-238453568F23}"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85241288-E012-4821-B617-4BD635309780}" type="slidenum">
              <a:rPr lang="zh-TW" altLang="en-US"/>
              <a:pPr>
                <a:defRPr/>
              </a:pPr>
              <a:t>‹#›</a:t>
            </a:fld>
            <a:endParaRPr lang="zh-TW" altLang="en-US"/>
          </a:p>
        </p:txBody>
      </p:sp>
    </p:spTree>
    <p:extLst>
      <p:ext uri="{BB962C8B-B14F-4D97-AF65-F5344CB8AC3E}">
        <p14:creationId xmlns:p14="http://schemas.microsoft.com/office/powerpoint/2010/main" val="87035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EA65D05E-76F1-4FA6-9FD7-948DAC822117}"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E05816F8-029F-4689-AEBD-5F9FB524A9E8}"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5C423982-5954-42CB-868F-FFB839AA1D25}" type="slidenum">
              <a:rPr lang="zh-TW" altLang="en-US"/>
              <a:pPr>
                <a:defRPr/>
              </a:pPr>
              <a:t>‹#›</a:t>
            </a:fld>
            <a:endParaRPr lang="zh-TW" altLang="en-US"/>
          </a:p>
        </p:txBody>
      </p:sp>
    </p:spTree>
    <p:extLst>
      <p:ext uri="{BB962C8B-B14F-4D97-AF65-F5344CB8AC3E}">
        <p14:creationId xmlns:p14="http://schemas.microsoft.com/office/powerpoint/2010/main" val="253055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vl1pPr>
          </a:lstStyle>
          <a:p>
            <a:pPr>
              <a:defRPr/>
            </a:pPr>
            <a:fld id="{F372ACF7-1408-4C08-834D-01216DCFE29C}" type="datetimeFigureOut">
              <a:rPr lang="zh-TW" altLang="en-US"/>
              <a:pPr>
                <a:defRPr/>
              </a:pPr>
              <a:t>2017/12/5</a:t>
            </a:fld>
            <a:endParaRPr lang="zh-TW" altLang="en-US"/>
          </a:p>
        </p:txBody>
      </p:sp>
      <p:sp>
        <p:nvSpPr>
          <p:cNvPr id="8" name="Rectangle 4"/>
          <p:cNvSpPr>
            <a:spLocks noGrp="1" noChangeArrowheads="1"/>
          </p:cNvSpPr>
          <p:nvPr>
            <p:ph type="dt" sz="half" idx="11"/>
          </p:nvPr>
        </p:nvSpPr>
        <p:spPr/>
        <p:txBody>
          <a:bodyPr/>
          <a:lstStyle>
            <a:lvl1pPr>
              <a:defRPr/>
            </a:lvl1pPr>
          </a:lstStyle>
          <a:p>
            <a:pPr>
              <a:defRPr/>
            </a:pPr>
            <a:fld id="{CF14D6BD-3B7F-4660-837D-73E5314E4742}" type="datetimeFigureOut">
              <a:rPr lang="zh-TW" altLang="en-US"/>
              <a:pPr>
                <a:defRPr/>
              </a:pPr>
              <a:t>2017/12/5</a:t>
            </a:fld>
            <a:endParaRPr lang="zh-TW" altLang="en-US"/>
          </a:p>
        </p:txBody>
      </p:sp>
      <p:sp>
        <p:nvSpPr>
          <p:cNvPr id="9" name="Rectangle 5"/>
          <p:cNvSpPr>
            <a:spLocks noGrp="1" noChangeArrowheads="1"/>
          </p:cNvSpPr>
          <p:nvPr>
            <p:ph type="ftr" sz="quarter" idx="12"/>
          </p:nvPr>
        </p:nvSpPr>
        <p:spPr/>
        <p:txBody>
          <a:bodyPr/>
          <a:lstStyle>
            <a:lvl1pPr>
              <a:defRPr/>
            </a:lvl1pPr>
          </a:lstStyle>
          <a:p>
            <a:pPr>
              <a:defRPr/>
            </a:pPr>
            <a:endParaRPr lang="zh-TW" altLang="en-US"/>
          </a:p>
        </p:txBody>
      </p:sp>
      <p:sp>
        <p:nvSpPr>
          <p:cNvPr id="10" name="Rectangle 6"/>
          <p:cNvSpPr>
            <a:spLocks noGrp="1" noChangeArrowheads="1"/>
          </p:cNvSpPr>
          <p:nvPr>
            <p:ph type="sldNum" sz="quarter" idx="13"/>
          </p:nvPr>
        </p:nvSpPr>
        <p:spPr/>
        <p:txBody>
          <a:bodyPr/>
          <a:lstStyle>
            <a:lvl1pPr>
              <a:defRPr/>
            </a:lvl1pPr>
          </a:lstStyle>
          <a:p>
            <a:pPr>
              <a:defRPr/>
            </a:pPr>
            <a:fld id="{D8B1F94B-540B-4DEF-95A0-7BF721AEBC41}" type="slidenum">
              <a:rPr lang="zh-TW" altLang="en-US"/>
              <a:pPr>
                <a:defRPr/>
              </a:pPr>
              <a:t>‹#›</a:t>
            </a:fld>
            <a:endParaRPr lang="zh-TW" altLang="en-US"/>
          </a:p>
        </p:txBody>
      </p:sp>
    </p:spTree>
    <p:extLst>
      <p:ext uri="{BB962C8B-B14F-4D97-AF65-F5344CB8AC3E}">
        <p14:creationId xmlns:p14="http://schemas.microsoft.com/office/powerpoint/2010/main" val="81849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vl1pPr>
          </a:lstStyle>
          <a:p>
            <a:pPr>
              <a:defRPr/>
            </a:pPr>
            <a:fld id="{8399FD0F-9E29-42C4-8F59-2E45D716C21A}" type="datetimeFigureOut">
              <a:rPr lang="zh-TW" altLang="en-US"/>
              <a:pPr>
                <a:defRPr/>
              </a:pPr>
              <a:t>2017/12/5</a:t>
            </a:fld>
            <a:endParaRPr lang="zh-TW" altLang="en-US"/>
          </a:p>
        </p:txBody>
      </p:sp>
      <p:sp>
        <p:nvSpPr>
          <p:cNvPr id="4" name="Rectangle 4"/>
          <p:cNvSpPr>
            <a:spLocks noGrp="1" noChangeArrowheads="1"/>
          </p:cNvSpPr>
          <p:nvPr>
            <p:ph type="dt" sz="half" idx="11"/>
          </p:nvPr>
        </p:nvSpPr>
        <p:spPr/>
        <p:txBody>
          <a:bodyPr/>
          <a:lstStyle>
            <a:lvl1pPr>
              <a:defRPr/>
            </a:lvl1pPr>
          </a:lstStyle>
          <a:p>
            <a:pPr>
              <a:defRPr/>
            </a:pPr>
            <a:fld id="{111AA490-0550-43AE-B17F-332F44461239}" type="datetimeFigureOut">
              <a:rPr lang="zh-TW" altLang="en-US"/>
              <a:pPr>
                <a:defRPr/>
              </a:pPr>
              <a:t>2017/12/5</a:t>
            </a:fld>
            <a:endParaRPr lang="zh-TW" altLang="en-US"/>
          </a:p>
        </p:txBody>
      </p:sp>
      <p:sp>
        <p:nvSpPr>
          <p:cNvPr id="5" name="Rectangle 5"/>
          <p:cNvSpPr>
            <a:spLocks noGrp="1" noChangeArrowheads="1"/>
          </p:cNvSpPr>
          <p:nvPr>
            <p:ph type="ftr" sz="quarter" idx="12"/>
          </p:nvPr>
        </p:nvSpPr>
        <p:spPr/>
        <p:txBody>
          <a:bodyPr/>
          <a:lstStyle>
            <a:lvl1pPr>
              <a:defRPr/>
            </a:lvl1pPr>
          </a:lstStyle>
          <a:p>
            <a:pPr>
              <a:defRPr/>
            </a:pPr>
            <a:endParaRPr lang="zh-TW" altLang="en-US"/>
          </a:p>
        </p:txBody>
      </p:sp>
      <p:sp>
        <p:nvSpPr>
          <p:cNvPr id="6" name="Rectangle 6"/>
          <p:cNvSpPr>
            <a:spLocks noGrp="1" noChangeArrowheads="1"/>
          </p:cNvSpPr>
          <p:nvPr>
            <p:ph type="sldNum" sz="quarter" idx="13"/>
          </p:nvPr>
        </p:nvSpPr>
        <p:spPr/>
        <p:txBody>
          <a:bodyPr/>
          <a:lstStyle>
            <a:lvl1pPr>
              <a:defRPr/>
            </a:lvl1pPr>
          </a:lstStyle>
          <a:p>
            <a:pPr>
              <a:defRPr/>
            </a:pPr>
            <a:fld id="{8CB9A036-B471-437F-9B5D-13311FE43569}" type="slidenum">
              <a:rPr lang="zh-TW" altLang="en-US"/>
              <a:pPr>
                <a:defRPr/>
              </a:pPr>
              <a:t>‹#›</a:t>
            </a:fld>
            <a:endParaRPr lang="zh-TW" altLang="en-US"/>
          </a:p>
        </p:txBody>
      </p:sp>
    </p:spTree>
    <p:extLst>
      <p:ext uri="{BB962C8B-B14F-4D97-AF65-F5344CB8AC3E}">
        <p14:creationId xmlns:p14="http://schemas.microsoft.com/office/powerpoint/2010/main" val="13171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93465D16-1031-4E8C-A0AF-F50087561FA2}"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8DAFAB00-933D-4888-8476-DD6362D1FA3F}"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6BE47CD8-AE1B-43FD-8EA1-88E28E6B8E07}" type="slidenum">
              <a:rPr lang="zh-TW" altLang="en-US"/>
              <a:pPr>
                <a:defRPr/>
              </a:pPr>
              <a:t>‹#›</a:t>
            </a:fld>
            <a:endParaRPr lang="zh-TW" altLang="en-US"/>
          </a:p>
        </p:txBody>
      </p:sp>
    </p:spTree>
    <p:extLst>
      <p:ext uri="{BB962C8B-B14F-4D97-AF65-F5344CB8AC3E}">
        <p14:creationId xmlns:p14="http://schemas.microsoft.com/office/powerpoint/2010/main" val="106482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90A5A5CE-5606-4C74-BD2F-956747C49682}"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3F39CC57-3437-414E-BF79-DB963F5E0D2D}"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F0DA5F76-4622-4F3A-B0B1-BB800E1DC6AA}" type="slidenum">
              <a:rPr lang="zh-TW" altLang="en-US"/>
              <a:pPr>
                <a:defRPr/>
              </a:pPr>
              <a:t>‹#›</a:t>
            </a:fld>
            <a:endParaRPr lang="zh-TW" altLang="en-US"/>
          </a:p>
        </p:txBody>
      </p:sp>
    </p:spTree>
    <p:extLst>
      <p:ext uri="{BB962C8B-B14F-4D97-AF65-F5344CB8AC3E}">
        <p14:creationId xmlns:p14="http://schemas.microsoft.com/office/powerpoint/2010/main" val="42776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5440A215-6567-4B5C-884B-7E8D9B537877}"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B6EE4212-30B8-40AC-A121-4DA9650E6CD5}"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DBFE8C37-AE18-4B5E-889C-10A60EB7D898}" type="slidenum">
              <a:rPr lang="zh-TW" altLang="en-US"/>
              <a:pPr>
                <a:defRPr/>
              </a:pPr>
              <a:t>‹#›</a:t>
            </a:fld>
            <a:endParaRPr lang="zh-TW" altLang="en-US"/>
          </a:p>
        </p:txBody>
      </p:sp>
    </p:spTree>
    <p:extLst>
      <p:ext uri="{BB962C8B-B14F-4D97-AF65-F5344CB8AC3E}">
        <p14:creationId xmlns:p14="http://schemas.microsoft.com/office/powerpoint/2010/main" val="421771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b="0">
                <a:latin typeface="+mn-lt"/>
                <a:ea typeface="新細明體" charset="-120"/>
              </a:defRPr>
            </a:lvl1pPr>
          </a:lstStyle>
          <a:p>
            <a:pPr>
              <a:defRPr/>
            </a:pPr>
            <a:fld id="{B6D08972-376D-4BB2-ADDD-702B26F4240F}" type="datetimeFigureOut">
              <a:rPr lang="zh-TW" altLang="en-US"/>
              <a:pPr>
                <a:defRPr/>
              </a:pPr>
              <a:t>2017/12/5</a:t>
            </a:fld>
            <a:endParaRPr lang="zh-TW" altLang="en-US"/>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b="0">
                <a:latin typeface="+mn-lt"/>
                <a:ea typeface="新細明體" charset="-120"/>
              </a:defRPr>
            </a:lvl1pPr>
          </a:lstStyle>
          <a:p>
            <a:pPr>
              <a:defRPr/>
            </a:pPr>
            <a:fld id="{387071B5-BB6D-4122-9EE2-9C13970C3D64}" type="datetimeFigureOut">
              <a:rPr lang="zh-TW" altLang="en-US"/>
              <a:pPr>
                <a:defRPr/>
              </a:pPr>
              <a:t>2017/12/5</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b="0">
                <a:latin typeface="+mn-lt"/>
                <a:ea typeface="新細明體" charset="-120"/>
              </a:defRPr>
            </a:lvl1pPr>
          </a:lstStyle>
          <a:p>
            <a:pPr>
              <a:defRPr/>
            </a:pPr>
            <a:endParaRPr lang="zh-TW"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b="0">
                <a:latin typeface="+mn-lt"/>
                <a:ea typeface="新細明體" charset="-120"/>
              </a:defRPr>
            </a:lvl1pPr>
          </a:lstStyle>
          <a:p>
            <a:pPr>
              <a:defRPr/>
            </a:pPr>
            <a:fld id="{990932EB-C870-4912-BCE5-B2EB95E01FF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eaLnBrk="1" fontAlgn="base" hangingPunct="1">
        <a:spcBef>
          <a:spcPct val="0"/>
        </a:spcBef>
        <a:spcAft>
          <a:spcPct val="0"/>
        </a:spcAft>
        <a:defRPr kumimoji="1" sz="4400">
          <a:solidFill>
            <a:schemeClr val="tx2"/>
          </a:solidFill>
          <a:latin typeface="Arial" charset="0"/>
          <a:ea typeface="新細明體" charset="-120"/>
        </a:defRPr>
      </a:lvl6pPr>
      <a:lvl7pPr marL="914400" algn="ctr" rtl="0" eaLnBrk="1" fontAlgn="base" hangingPunct="1">
        <a:spcBef>
          <a:spcPct val="0"/>
        </a:spcBef>
        <a:spcAft>
          <a:spcPct val="0"/>
        </a:spcAft>
        <a:defRPr kumimoji="1" sz="4400">
          <a:solidFill>
            <a:schemeClr val="tx2"/>
          </a:solidFill>
          <a:latin typeface="Arial" charset="0"/>
          <a:ea typeface="新細明體" charset="-120"/>
        </a:defRPr>
      </a:lvl7pPr>
      <a:lvl8pPr marL="1371600" algn="ctr" rtl="0" eaLnBrk="1" fontAlgn="base" hangingPunct="1">
        <a:spcBef>
          <a:spcPct val="0"/>
        </a:spcBef>
        <a:spcAft>
          <a:spcPct val="0"/>
        </a:spcAft>
        <a:defRPr kumimoji="1" sz="4400">
          <a:solidFill>
            <a:schemeClr val="tx2"/>
          </a:solidFill>
          <a:latin typeface="Arial" charset="0"/>
          <a:ea typeface="新細明體" charset="-120"/>
        </a:defRPr>
      </a:lvl8pPr>
      <a:lvl9pPr marL="1828800" algn="ctr" rtl="0" eaLnBrk="1" fontAlgn="base" hangingPunct="1">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b="0">
                <a:solidFill>
                  <a:srgbClr val="000000"/>
                </a:solidFill>
                <a:latin typeface="+mn-lt"/>
                <a:ea typeface="新細明體" charset="-120"/>
              </a:defRPr>
            </a:lvl1pPr>
          </a:lstStyle>
          <a:p>
            <a:pPr>
              <a:defRPr/>
            </a:pPr>
            <a:fld id="{6968F3F3-652F-46D3-998C-652A6EAA9ADB}" type="datetimeFigureOut">
              <a:rPr lang="zh-TW" altLang="en-US"/>
              <a:pPr>
                <a:defRPr/>
              </a:pPr>
              <a:t>2017/12/5</a:t>
            </a:fld>
            <a:endParaRPr lang="zh-TW" altLang="en-US"/>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b="0">
                <a:solidFill>
                  <a:srgbClr val="000000"/>
                </a:solidFill>
                <a:latin typeface="+mn-lt"/>
                <a:ea typeface="新細明體" charset="-120"/>
              </a:defRPr>
            </a:lvl1pPr>
          </a:lstStyle>
          <a:p>
            <a:pPr>
              <a:defRPr/>
            </a:pPr>
            <a:fld id="{17574AD9-DBC6-4754-A787-E16914E02BF4}" type="datetimeFigureOut">
              <a:rPr lang="zh-TW" altLang="en-US"/>
              <a:pPr>
                <a:defRPr/>
              </a:pPr>
              <a:t>2017/12/5</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b="0">
                <a:solidFill>
                  <a:srgbClr val="000000"/>
                </a:solidFill>
                <a:latin typeface="+mn-lt"/>
                <a:ea typeface="新細明體" charset="-120"/>
              </a:defRPr>
            </a:lvl1pPr>
          </a:lstStyle>
          <a:p>
            <a:pPr>
              <a:defRPr/>
            </a:pPr>
            <a:endParaRPr lang="zh-TW"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b="0">
                <a:solidFill>
                  <a:srgbClr val="000000"/>
                </a:solidFill>
                <a:latin typeface="+mn-lt"/>
                <a:ea typeface="新細明體" charset="-120"/>
              </a:defRPr>
            </a:lvl1pPr>
          </a:lstStyle>
          <a:p>
            <a:pPr>
              <a:defRPr/>
            </a:pPr>
            <a:fld id="{E4CA9F4D-1873-41ED-A54F-77BE27729DE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eaLnBrk="1" fontAlgn="base" hangingPunct="1">
        <a:spcBef>
          <a:spcPct val="0"/>
        </a:spcBef>
        <a:spcAft>
          <a:spcPct val="0"/>
        </a:spcAft>
        <a:defRPr kumimoji="1" sz="4400">
          <a:solidFill>
            <a:schemeClr val="tx2"/>
          </a:solidFill>
          <a:latin typeface="Arial" charset="0"/>
          <a:ea typeface="新細明體" charset="-120"/>
        </a:defRPr>
      </a:lvl6pPr>
      <a:lvl7pPr marL="914400" algn="ctr" rtl="0" eaLnBrk="1" fontAlgn="base" hangingPunct="1">
        <a:spcBef>
          <a:spcPct val="0"/>
        </a:spcBef>
        <a:spcAft>
          <a:spcPct val="0"/>
        </a:spcAft>
        <a:defRPr kumimoji="1" sz="4400">
          <a:solidFill>
            <a:schemeClr val="tx2"/>
          </a:solidFill>
          <a:latin typeface="Arial" charset="0"/>
          <a:ea typeface="新細明體" charset="-120"/>
        </a:defRPr>
      </a:lvl7pPr>
      <a:lvl8pPr marL="1371600" algn="ctr" rtl="0" eaLnBrk="1" fontAlgn="base" hangingPunct="1">
        <a:spcBef>
          <a:spcPct val="0"/>
        </a:spcBef>
        <a:spcAft>
          <a:spcPct val="0"/>
        </a:spcAft>
        <a:defRPr kumimoji="1" sz="4400">
          <a:solidFill>
            <a:schemeClr val="tx2"/>
          </a:solidFill>
          <a:latin typeface="Arial" charset="0"/>
          <a:ea typeface="新細明體" charset="-120"/>
        </a:defRPr>
      </a:lvl8pPr>
      <a:lvl9pPr marL="1828800" algn="ctr" rtl="0" eaLnBrk="1" fontAlgn="base" hangingPunct="1">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a:ea typeface="新細明體"/>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a:ea typeface="新細明體"/>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a:ea typeface="新細明體"/>
              </a:defRPr>
            </a:lvl1pPr>
          </a:lstStyle>
          <a:p>
            <a:pPr>
              <a:defRPr/>
            </a:pPr>
            <a:fld id="{BC3F6D1B-14B8-442C-B88E-58817A52E7E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b="0">
                <a:solidFill>
                  <a:srgbClr val="000000"/>
                </a:solidFill>
                <a:latin typeface="+mn-lt"/>
                <a:ea typeface="新細明體" charset="-120"/>
              </a:defRPr>
            </a:lvl1pPr>
          </a:lstStyle>
          <a:p>
            <a:pPr>
              <a:defRPr/>
            </a:pPr>
            <a:fld id="{0B02906C-119E-4A6F-A809-55F4059E91F5}" type="datetimeFigureOut">
              <a:rPr lang="zh-TW" altLang="en-US"/>
              <a:pPr>
                <a:defRPr/>
              </a:pPr>
              <a:t>2017/12/5</a:t>
            </a:fld>
            <a:endParaRPr lang="zh-TW" altLang="en-US"/>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b="0">
                <a:solidFill>
                  <a:srgbClr val="000000"/>
                </a:solidFill>
                <a:latin typeface="+mn-lt"/>
                <a:ea typeface="新細明體" charset="-120"/>
              </a:defRPr>
            </a:lvl1pPr>
          </a:lstStyle>
          <a:p>
            <a:pPr>
              <a:defRPr/>
            </a:pPr>
            <a:fld id="{412A28DE-D2C2-40B2-A410-F8532F4AC564}" type="datetimeFigureOut">
              <a:rPr lang="zh-TW" altLang="en-US"/>
              <a:pPr>
                <a:defRPr/>
              </a:pPr>
              <a:t>2017/12/5</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b="0">
                <a:solidFill>
                  <a:srgbClr val="000000"/>
                </a:solidFill>
                <a:latin typeface="+mn-lt"/>
                <a:ea typeface="新細明體" charset="-120"/>
              </a:defRPr>
            </a:lvl1pPr>
          </a:lstStyle>
          <a:p>
            <a:pPr>
              <a:defRPr/>
            </a:pPr>
            <a:endParaRPr lang="zh-TW"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b="0">
                <a:solidFill>
                  <a:srgbClr val="000000"/>
                </a:solidFill>
                <a:latin typeface="+mn-lt"/>
                <a:ea typeface="新細明體" charset="-120"/>
              </a:defRPr>
            </a:lvl1pPr>
          </a:lstStyle>
          <a:p>
            <a:pPr>
              <a:defRPr/>
            </a:pPr>
            <a:fld id="{640689E0-9446-4373-BAF1-620CBB04F55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eaLnBrk="1" fontAlgn="base" hangingPunct="1">
        <a:spcBef>
          <a:spcPct val="0"/>
        </a:spcBef>
        <a:spcAft>
          <a:spcPct val="0"/>
        </a:spcAft>
        <a:defRPr kumimoji="1" sz="4400">
          <a:solidFill>
            <a:schemeClr val="tx2"/>
          </a:solidFill>
          <a:latin typeface="Arial" charset="0"/>
          <a:ea typeface="新細明體" charset="-120"/>
        </a:defRPr>
      </a:lvl6pPr>
      <a:lvl7pPr marL="914400" algn="ctr" rtl="0" eaLnBrk="1" fontAlgn="base" hangingPunct="1">
        <a:spcBef>
          <a:spcPct val="0"/>
        </a:spcBef>
        <a:spcAft>
          <a:spcPct val="0"/>
        </a:spcAft>
        <a:defRPr kumimoji="1" sz="4400">
          <a:solidFill>
            <a:schemeClr val="tx2"/>
          </a:solidFill>
          <a:latin typeface="Arial" charset="0"/>
          <a:ea typeface="新細明體" charset="-120"/>
        </a:defRPr>
      </a:lvl7pPr>
      <a:lvl8pPr marL="1371600" algn="ctr" rtl="0" eaLnBrk="1" fontAlgn="base" hangingPunct="1">
        <a:spcBef>
          <a:spcPct val="0"/>
        </a:spcBef>
        <a:spcAft>
          <a:spcPct val="0"/>
        </a:spcAft>
        <a:defRPr kumimoji="1" sz="4400">
          <a:solidFill>
            <a:schemeClr val="tx2"/>
          </a:solidFill>
          <a:latin typeface="Arial" charset="0"/>
          <a:ea typeface="新細明體" charset="-120"/>
        </a:defRPr>
      </a:lvl8pPr>
      <a:lvl9pPr marL="1828800" algn="ctr" rtl="0" eaLnBrk="1" fontAlgn="base" hangingPunct="1">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slide" Target="slide43.xml"/><Relationship Id="rId9" Type="http://schemas.openxmlformats.org/officeDocument/2006/relationships/slide" Target="slide11.xml"/></Relationships>
</file>

<file path=ppt/slides/_rels/slide100.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1.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44.xml"/><Relationship Id="rId4" Type="http://schemas.openxmlformats.org/officeDocument/2006/relationships/image" Target="../media/image13.png"/><Relationship Id="rId9" Type="http://schemas.openxmlformats.org/officeDocument/2006/relationships/image" Target="../media/image8.png"/></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4.xml"/><Relationship Id="rId4" Type="http://schemas.openxmlformats.org/officeDocument/2006/relationships/image" Target="../media/image21.png"/></Relationships>
</file>

<file path=ppt/slides/_rels/slide1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48.xml"/><Relationship Id="rId7" Type="http://schemas.openxmlformats.org/officeDocument/2006/relationships/slide" Target="slide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2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108.xml"/><Relationship Id="rId5" Type="http://schemas.openxmlformats.org/officeDocument/2006/relationships/slide" Target="slide99.xml"/><Relationship Id="rId4" Type="http://schemas.openxmlformats.org/officeDocument/2006/relationships/slide" Target="slide7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6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image" Target="../media/image8.png"/><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49.xml"/><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3.xml"/><Relationship Id="rId4" Type="http://schemas.openxmlformats.org/officeDocument/2006/relationships/image" Target="../media/image13.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slide" Target="slide64.xml"/><Relationship Id="rId3" Type="http://schemas.openxmlformats.org/officeDocument/2006/relationships/image" Target="../media/image13.png"/><Relationship Id="rId7" Type="http://schemas.openxmlformats.org/officeDocument/2006/relationships/image" Target="../media/image35.png"/><Relationship Id="rId12" Type="http://schemas.openxmlformats.org/officeDocument/2006/relationships/slide" Target="slide6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slide" Target="slide62.xml"/><Relationship Id="rId5" Type="http://schemas.openxmlformats.org/officeDocument/2006/relationships/image" Target="../media/image33.png"/><Relationship Id="rId10" Type="http://schemas.openxmlformats.org/officeDocument/2006/relationships/image" Target="../media/image8.png"/><Relationship Id="rId4" Type="http://schemas.openxmlformats.org/officeDocument/2006/relationships/slide" Target="slide50.xm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37.png"/><Relationship Id="rId4" Type="http://schemas.openxmlformats.org/officeDocument/2006/relationships/slide" Target="slide51.xml"/></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52.xml"/><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44.png"/><Relationship Id="rId12" Type="http://schemas.openxmlformats.org/officeDocument/2006/relationships/slide" Target="slide2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slide" Target="slide66.xml"/><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slide" Target="slide53.xml"/><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3.png"/><Relationship Id="rId7" Type="http://schemas.openxmlformats.org/officeDocument/2006/relationships/slide" Target="slide6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 Target="slide54.xml"/><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50.png"/><Relationship Id="rId4" Type="http://schemas.openxmlformats.org/officeDocument/2006/relationships/slide" Target="slide55.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image" Target="../media/image3.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7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image" Target="../media/image8.png"/><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73.xml"/><Relationship Id="rId5" Type="http://schemas.openxmlformats.org/officeDocument/2006/relationships/slide" Target="slide7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image" Target="../media/image8.png"/><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image" Target="../media/image7.png"/><Relationship Id="rId7" Type="http://schemas.openxmlformats.org/officeDocument/2006/relationships/slide" Target="slide7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3.png"/><Relationship Id="rId9" Type="http://schemas.openxmlformats.org/officeDocument/2006/relationships/slide" Target="slide76.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5.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slide" Target="slide6.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3.png"/><Relationship Id="rId4" Type="http://schemas.openxmlformats.org/officeDocument/2006/relationships/slide" Target="slide10.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1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1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16.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17.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18.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slide" Target="slide2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3.png"/><Relationship Id="rId4" Type="http://schemas.openxmlformats.org/officeDocument/2006/relationships/slide" Target="slide23.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4.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slide" Target="slide25.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slide" Target="slide26.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slide" Target="slide27.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slide" Target="slide3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4.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8.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42.xml"/><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1.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1.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3.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3.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3.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4.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6.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7.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3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3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image" Target="../media/image8.png"/><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37.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37.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38.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38.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40.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40.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40.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image" Target="../media/image8.png"/><Relationship Id="rId4" Type="http://schemas.openxmlformats.org/officeDocument/2006/relationships/slide" Target="slide9.xm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95.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83.xml"/><Relationship Id="rId4" Type="http://schemas.openxmlformats.org/officeDocument/2006/relationships/image" Target="../media/image55.png"/></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6.wmf"/><Relationship Id="rId7"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97.xml"/><Relationship Id="rId5" Type="http://schemas.openxmlformats.org/officeDocument/2006/relationships/image" Target="../media/image57.png"/><Relationship Id="rId4" Type="http://schemas.openxmlformats.org/officeDocument/2006/relationships/slide" Target="slide96.xml"/></Relationships>
</file>

<file path=ppt/slides/_rels/slide8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86.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88.xml"/></Relationships>
</file>

<file path=ppt/slides/_rels/slide8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91.xml"/></Relationships>
</file>

<file path=ppt/slides/_rels/slide9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80.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84.xml"/></Relationships>
</file>

<file path=ppt/slides/_rels/slide9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84.xml"/></Relationships>
</file>

<file path=ppt/slides/_rels/slide9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slide" Target="slide82.xml"/><Relationship Id="rId5" Type="http://schemas.openxmlformats.org/officeDocument/2006/relationships/image" Target="../media/image7.png"/><Relationship Id="rId4" Type="http://schemas.openxmlformats.org/officeDocument/2006/relationships/image" Target="../media/image13.png"/></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11188" y="4292600"/>
            <a:ext cx="845978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r>
              <a:rPr lang="zh-TW" altLang="en-US" sz="5800">
                <a:solidFill>
                  <a:srgbClr val="CC3300"/>
                </a:solidFill>
                <a:latin typeface="標楷體" pitchFamily="65" charset="-120"/>
                <a:ea typeface="標楷體" pitchFamily="65" charset="-120"/>
              </a:rPr>
              <a:t>應用文</a:t>
            </a:r>
            <a:r>
              <a:rPr lang="zh-TW" altLang="en-US" sz="5800">
                <a:solidFill>
                  <a:schemeClr val="tx2"/>
                </a:solidFill>
                <a:latin typeface="標楷體" pitchFamily="65" charset="-120"/>
                <a:ea typeface="標楷體" pitchFamily="65" charset="-120"/>
              </a:rPr>
              <a:t/>
            </a:r>
            <a:br>
              <a:rPr lang="zh-TW" altLang="en-US" sz="5800">
                <a:solidFill>
                  <a:schemeClr val="tx2"/>
                </a:solidFill>
                <a:latin typeface="標楷體" pitchFamily="65" charset="-120"/>
                <a:ea typeface="標楷體" pitchFamily="65" charset="-120"/>
              </a:rPr>
            </a:br>
            <a:r>
              <a:rPr lang="zh-TW" altLang="en-US" sz="5800">
                <a:solidFill>
                  <a:schemeClr val="tx2"/>
                </a:solidFill>
                <a:latin typeface="標楷體" pitchFamily="65" charset="-120"/>
                <a:ea typeface="標楷體" pitchFamily="65" charset="-120"/>
              </a:rPr>
              <a:t>柬 帖、會議文書、傳真</a:t>
            </a:r>
          </a:p>
        </p:txBody>
      </p:sp>
      <p:grpSp>
        <p:nvGrpSpPr>
          <p:cNvPr id="46083" name="Group 11"/>
          <p:cNvGrpSpPr>
            <a:grpSpLocks/>
          </p:cNvGrpSpPr>
          <p:nvPr/>
        </p:nvGrpSpPr>
        <p:grpSpPr bwMode="auto">
          <a:xfrm>
            <a:off x="1395413" y="5259388"/>
            <a:ext cx="439737" cy="863600"/>
            <a:chOff x="789" y="3313"/>
            <a:chExt cx="277" cy="544"/>
          </a:xfrm>
        </p:grpSpPr>
        <p:sp>
          <p:nvSpPr>
            <p:cNvPr id="46084" name="Text Box 8"/>
            <p:cNvSpPr txBox="1">
              <a:spLocks noChangeArrowheads="1"/>
            </p:cNvSpPr>
            <p:nvPr/>
          </p:nvSpPr>
          <p:spPr bwMode="auto">
            <a:xfrm>
              <a:off x="789" y="3313"/>
              <a:ext cx="231"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ㄐㄧㄢ</a:t>
              </a:r>
            </a:p>
          </p:txBody>
        </p:sp>
        <p:pic>
          <p:nvPicPr>
            <p:cNvPr id="46085" name="Picture 9" descr="黑-三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347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3"/>
          <p:cNvSpPr>
            <a:spLocks noGrp="1" noChangeArrowheads="1"/>
          </p:cNvSpPr>
          <p:nvPr>
            <p:ph type="body" idx="4294967295"/>
          </p:nvPr>
        </p:nvSpPr>
        <p:spPr>
          <a:xfrm>
            <a:off x="179388" y="1485900"/>
            <a:ext cx="8831262" cy="4464050"/>
          </a:xfrm>
          <a:noFill/>
          <a:ln>
            <a:solidFill>
              <a:schemeClr val="tx1"/>
            </a:solidFill>
            <a:miter lim="800000"/>
            <a:headEnd/>
            <a:tailEnd/>
          </a:ln>
        </p:spPr>
        <p:txBody>
          <a:bodyPr/>
          <a:lstStyle/>
          <a:p>
            <a:pPr>
              <a:lnSpc>
                <a:spcPct val="150000"/>
              </a:lnSpc>
              <a:buFontTx/>
              <a:buNone/>
            </a:pPr>
            <a:r>
              <a:rPr lang="zh-TW" altLang="en-US" sz="2800" b="1" smtClean="0">
                <a:latin typeface="標楷體" pitchFamily="65" charset="-120"/>
                <a:ea typeface="標楷體" pitchFamily="65" charset="-120"/>
              </a:rPr>
              <a:t>　謹詹 於中華民國○○年　曆　月　日（星期○）○午○時假 </a:t>
            </a:r>
            <a:r>
              <a:rPr lang="en-US" altLang="zh-TW" sz="2800" b="1" smtClean="0">
                <a:solidFill>
                  <a:srgbClr val="0066FF"/>
                </a:solidFill>
                <a:latin typeface="標楷體" pitchFamily="65" charset="-120"/>
                <a:ea typeface="標楷體" pitchFamily="65" charset="-120"/>
              </a:rPr>
              <a:t>○○○</a:t>
            </a:r>
            <a:r>
              <a:rPr lang="zh-TW" altLang="en-US" sz="2800" b="1" smtClean="0">
                <a:latin typeface="標楷體" pitchFamily="65" charset="-120"/>
                <a:ea typeface="標楷體" pitchFamily="65" charset="-120"/>
              </a:rPr>
              <a:t>為</a:t>
            </a:r>
            <a:r>
              <a:rPr lang="zh-TW" altLang="en-US" sz="2800" b="1" smtClean="0">
                <a:solidFill>
                  <a:srgbClr val="0066FF"/>
                </a:solidFill>
                <a:latin typeface="標楷體" pitchFamily="65" charset="-120"/>
                <a:ea typeface="標楷體" pitchFamily="65" charset="-120"/>
              </a:rPr>
              <a:t>○</a:t>
            </a:r>
            <a:r>
              <a:rPr lang="zh-TW" altLang="en-US" sz="2800" b="1" smtClean="0">
                <a:latin typeface="標楷體" pitchFamily="65" charset="-120"/>
                <a:ea typeface="標楷體" pitchFamily="65" charset="-120"/>
              </a:rPr>
              <a:t>女</a:t>
            </a:r>
            <a:r>
              <a:rPr lang="zh-TW" altLang="en-US" sz="2800" b="1" smtClean="0">
                <a:solidFill>
                  <a:srgbClr val="0066FF"/>
                </a:solidFill>
                <a:latin typeface="標楷體" pitchFamily="65" charset="-120"/>
                <a:ea typeface="標楷體" pitchFamily="65" charset="-120"/>
              </a:rPr>
              <a:t>○○</a:t>
            </a:r>
            <a:r>
              <a:rPr lang="zh-TW" altLang="en-US" sz="2800" b="1" smtClean="0">
                <a:latin typeface="標楷體" pitchFamily="65" charset="-120"/>
                <a:ea typeface="標楷體" pitchFamily="65" charset="-120"/>
              </a:rPr>
              <a:t>與</a:t>
            </a:r>
            <a:r>
              <a:rPr lang="zh-TW" altLang="en-US" sz="2800" b="1" smtClean="0">
                <a:solidFill>
                  <a:srgbClr val="0066FF"/>
                </a:solidFill>
                <a:latin typeface="標楷體" pitchFamily="65" charset="-120"/>
                <a:ea typeface="標楷體" pitchFamily="65" charset="-120"/>
              </a:rPr>
              <a:t>○○○</a:t>
            </a:r>
            <a:r>
              <a:rPr lang="zh-TW" altLang="en-US" sz="2800" b="1" smtClean="0">
                <a:latin typeface="標楷體" pitchFamily="65" charset="-120"/>
                <a:ea typeface="標楷體" pitchFamily="65" charset="-120"/>
              </a:rPr>
              <a:t>先生</a:t>
            </a:r>
            <a:r>
              <a:rPr lang="zh-TW" altLang="en-US" sz="2800" b="1" smtClean="0">
                <a:solidFill>
                  <a:srgbClr val="0066FF"/>
                </a:solidFill>
                <a:latin typeface="標楷體" pitchFamily="65" charset="-120"/>
                <a:ea typeface="標楷體" pitchFamily="65" charset="-120"/>
              </a:rPr>
              <a:t>○</a:t>
            </a:r>
            <a:r>
              <a:rPr lang="zh-TW" altLang="en-US" sz="2800" b="1" smtClean="0">
                <a:latin typeface="標楷體" pitchFamily="65" charset="-120"/>
                <a:ea typeface="標楷體" pitchFamily="65" charset="-120"/>
              </a:rPr>
              <a:t>男</a:t>
            </a:r>
            <a:r>
              <a:rPr lang="zh-TW" altLang="en-US" sz="2800" b="1" smtClean="0">
                <a:solidFill>
                  <a:srgbClr val="0066FF"/>
                </a:solidFill>
                <a:latin typeface="標楷體" pitchFamily="65" charset="-120"/>
                <a:ea typeface="標楷體" pitchFamily="65" charset="-120"/>
              </a:rPr>
              <a:t>○○</a:t>
            </a:r>
            <a:r>
              <a:rPr lang="zh-TW" altLang="en-US" sz="2800" b="1" smtClean="0">
                <a:latin typeface="標楷體" pitchFamily="65" charset="-120"/>
                <a:ea typeface="標楷體" pitchFamily="65" charset="-120"/>
              </a:rPr>
              <a:t>君訂婚敬備菲　酌　恭候</a:t>
            </a:r>
          </a:p>
          <a:p>
            <a:pPr>
              <a:lnSpc>
                <a:spcPct val="150000"/>
              </a:lnSpc>
              <a:buFontTx/>
              <a:buNone/>
            </a:pPr>
            <a:r>
              <a:rPr lang="zh-TW" altLang="en-US" sz="3500" b="1" smtClean="0">
                <a:latin typeface="標楷體" pitchFamily="65" charset="-120"/>
                <a:ea typeface="標楷體" pitchFamily="65" charset="-120"/>
              </a:rPr>
              <a:t>臺　光</a:t>
            </a:r>
            <a:r>
              <a:rPr lang="zh-TW" altLang="en-US" sz="2800" b="1" smtClean="0">
                <a:latin typeface="標楷體" pitchFamily="65" charset="-120"/>
                <a:ea typeface="標楷體" pitchFamily="65" charset="-120"/>
              </a:rPr>
              <a:t>                      　　　　　　　謹訂 </a:t>
            </a:r>
          </a:p>
          <a:p>
            <a:pPr>
              <a:lnSpc>
                <a:spcPct val="150000"/>
              </a:lnSpc>
              <a:buFontTx/>
              <a:buNone/>
            </a:pPr>
            <a:r>
              <a:rPr lang="zh-TW" altLang="en-US" sz="2800" b="1" smtClean="0">
                <a:latin typeface="標楷體" pitchFamily="65" charset="-120"/>
                <a:ea typeface="標楷體" pitchFamily="65" charset="-120"/>
              </a:rPr>
              <a:t>                  席設：○○市○○路○號○○餐廳</a:t>
            </a:r>
          </a:p>
          <a:p>
            <a:pPr algn="r">
              <a:lnSpc>
                <a:spcPct val="150000"/>
              </a:lnSpc>
              <a:buFontTx/>
              <a:buNone/>
            </a:pPr>
            <a:r>
              <a:rPr lang="zh-TW" altLang="en-US" sz="2800" b="1" smtClean="0">
                <a:latin typeface="標楷體" pitchFamily="65" charset="-120"/>
                <a:ea typeface="標楷體" pitchFamily="65" charset="-120"/>
              </a:rPr>
              <a:t>（背附地圖）</a:t>
            </a:r>
          </a:p>
        </p:txBody>
      </p:sp>
      <p:sp>
        <p:nvSpPr>
          <p:cNvPr id="55299" name="Rectangle 4"/>
          <p:cNvSpPr>
            <a:spLocks noChangeArrowheads="1"/>
          </p:cNvSpPr>
          <p:nvPr/>
        </p:nvSpPr>
        <p:spPr bwMode="auto">
          <a:xfrm>
            <a:off x="6275388" y="3717925"/>
            <a:ext cx="16557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陳    ○○</a:t>
            </a:r>
          </a:p>
          <a:p>
            <a:pPr algn="r" eaLnBrk="1" hangingPunct="1">
              <a:spcBef>
                <a:spcPct val="0"/>
              </a:spcBef>
              <a:buFontTx/>
              <a:buNone/>
            </a:pPr>
            <a:r>
              <a:rPr lang="zh-TW" altLang="en-US" sz="2800">
                <a:ea typeface="標楷體" pitchFamily="65" charset="-120"/>
              </a:rPr>
              <a:t>陳吳○○</a:t>
            </a:r>
          </a:p>
        </p:txBody>
      </p:sp>
      <p:sp>
        <p:nvSpPr>
          <p:cNvPr id="55300" name="Rectangle 5"/>
          <p:cNvSpPr>
            <a:spLocks noChangeArrowheads="1"/>
          </p:cNvSpPr>
          <p:nvPr/>
        </p:nvSpPr>
        <p:spPr bwMode="auto">
          <a:xfrm>
            <a:off x="4213225" y="1412875"/>
            <a:ext cx="5032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國</a:t>
            </a:r>
          </a:p>
          <a:p>
            <a:pPr algn="r" eaLnBrk="1" hangingPunct="1">
              <a:spcBef>
                <a:spcPct val="0"/>
              </a:spcBef>
              <a:buFontTx/>
              <a:buNone/>
            </a:pPr>
            <a:r>
              <a:rPr lang="zh-TW" altLang="en-US" sz="2800">
                <a:ea typeface="標楷體" pitchFamily="65" charset="-120"/>
              </a:rPr>
              <a:t>農</a:t>
            </a:r>
          </a:p>
        </p:txBody>
      </p:sp>
      <p:sp>
        <p:nvSpPr>
          <p:cNvPr id="55301" name="Rectangle 6"/>
          <p:cNvSpPr>
            <a:spLocks noChangeArrowheads="1"/>
          </p:cNvSpPr>
          <p:nvPr/>
        </p:nvSpPr>
        <p:spPr bwMode="auto">
          <a:xfrm>
            <a:off x="5005388" y="1412875"/>
            <a:ext cx="503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a:t>
            </a:r>
          </a:p>
          <a:p>
            <a:pPr algn="r" eaLnBrk="1" hangingPunct="1">
              <a:spcBef>
                <a:spcPct val="0"/>
              </a:spcBef>
              <a:buFontTx/>
              <a:buNone/>
            </a:pPr>
            <a:r>
              <a:rPr lang="zh-TW" altLang="en-US" sz="2800">
                <a:ea typeface="標楷體" pitchFamily="65" charset="-120"/>
              </a:rPr>
              <a:t>○</a:t>
            </a:r>
          </a:p>
        </p:txBody>
      </p:sp>
      <p:sp>
        <p:nvSpPr>
          <p:cNvPr id="55302" name="Rectangle 7"/>
          <p:cNvSpPr>
            <a:spLocks noChangeArrowheads="1"/>
          </p:cNvSpPr>
          <p:nvPr/>
        </p:nvSpPr>
        <p:spPr bwMode="auto">
          <a:xfrm>
            <a:off x="5724525" y="1412875"/>
            <a:ext cx="5032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a:t>
            </a:r>
          </a:p>
          <a:p>
            <a:pPr algn="r" eaLnBrk="1" hangingPunct="1">
              <a:spcBef>
                <a:spcPct val="0"/>
              </a:spcBef>
              <a:buFontTx/>
              <a:buNone/>
            </a:pPr>
            <a:r>
              <a:rPr lang="zh-TW" altLang="en-US" sz="2800">
                <a:ea typeface="標楷體" pitchFamily="65" charset="-120"/>
              </a:rPr>
              <a:t>○</a:t>
            </a:r>
          </a:p>
        </p:txBody>
      </p:sp>
      <p:grpSp>
        <p:nvGrpSpPr>
          <p:cNvPr id="55303" name="Group 10"/>
          <p:cNvGrpSpPr>
            <a:grpSpLocks/>
          </p:cNvGrpSpPr>
          <p:nvPr/>
        </p:nvGrpSpPr>
        <p:grpSpPr bwMode="auto">
          <a:xfrm>
            <a:off x="2700338" y="2997200"/>
            <a:ext cx="431800" cy="576263"/>
            <a:chOff x="1202" y="1661"/>
            <a:chExt cx="272" cy="363"/>
          </a:xfrm>
        </p:grpSpPr>
        <p:sp>
          <p:nvSpPr>
            <p:cNvPr id="55323" name="Text Box 8"/>
            <p:cNvSpPr txBox="1">
              <a:spLocks noChangeArrowheads="1"/>
            </p:cNvSpPr>
            <p:nvPr/>
          </p:nvSpPr>
          <p:spPr bwMode="auto">
            <a:xfrm>
              <a:off x="1202" y="1661"/>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ㄈㄟ</a:t>
              </a:r>
            </a:p>
          </p:txBody>
        </p:sp>
        <p:pic>
          <p:nvPicPr>
            <p:cNvPr id="55324" name="Picture 9" descr="黑-三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 y="175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4" name="Picture 11" descr="8">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850" y="42211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12" descr="5">
            <a:hlinkClick r:id="rId4"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19161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3" descr="6">
            <a:hlinkClick r:id="rId4"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260032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4" descr="7">
            <a:hlinkClick r:id="rId4"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328453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687" name="Text Box 15"/>
          <p:cNvSpPr txBox="1">
            <a:spLocks noChangeArrowheads="1"/>
          </p:cNvSpPr>
          <p:nvPr/>
        </p:nvSpPr>
        <p:spPr bwMode="auto">
          <a:xfrm>
            <a:off x="3492500" y="2709863"/>
            <a:ext cx="7207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100">
                <a:solidFill>
                  <a:srgbClr val="0066FF"/>
                </a:solidFill>
                <a:ea typeface="微軟正黑體" pitchFamily="34" charset="-120"/>
              </a:rPr>
              <a:t>排行</a:t>
            </a:r>
          </a:p>
        </p:txBody>
      </p:sp>
      <p:sp>
        <p:nvSpPr>
          <p:cNvPr id="668688" name="Text Box 16"/>
          <p:cNvSpPr txBox="1">
            <a:spLocks noChangeArrowheads="1"/>
          </p:cNvSpPr>
          <p:nvPr/>
        </p:nvSpPr>
        <p:spPr bwMode="auto">
          <a:xfrm>
            <a:off x="4284663" y="2709863"/>
            <a:ext cx="10810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100">
                <a:solidFill>
                  <a:srgbClr val="0066FF"/>
                </a:solidFill>
                <a:ea typeface="微軟正黑體" pitchFamily="34" charset="-120"/>
              </a:rPr>
              <a:t>女方名</a:t>
            </a:r>
          </a:p>
        </p:txBody>
      </p:sp>
      <p:sp>
        <p:nvSpPr>
          <p:cNvPr id="668689" name="Text Box 17"/>
          <p:cNvSpPr txBox="1">
            <a:spLocks noChangeArrowheads="1"/>
          </p:cNvSpPr>
          <p:nvPr/>
        </p:nvSpPr>
        <p:spPr bwMode="auto">
          <a:xfrm>
            <a:off x="5364163" y="2716213"/>
            <a:ext cx="13684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100">
                <a:solidFill>
                  <a:srgbClr val="0066FF"/>
                </a:solidFill>
                <a:ea typeface="微軟正黑體" pitchFamily="34" charset="-120"/>
              </a:rPr>
              <a:t>男方家長</a:t>
            </a:r>
          </a:p>
        </p:txBody>
      </p:sp>
      <p:sp>
        <p:nvSpPr>
          <p:cNvPr id="668690" name="Text Box 18"/>
          <p:cNvSpPr txBox="1">
            <a:spLocks noChangeArrowheads="1"/>
          </p:cNvSpPr>
          <p:nvPr/>
        </p:nvSpPr>
        <p:spPr bwMode="auto">
          <a:xfrm>
            <a:off x="7092950" y="2709863"/>
            <a:ext cx="7207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100">
                <a:solidFill>
                  <a:srgbClr val="0066FF"/>
                </a:solidFill>
                <a:ea typeface="微軟正黑體" pitchFamily="34" charset="-120"/>
              </a:rPr>
              <a:t>排行</a:t>
            </a:r>
          </a:p>
        </p:txBody>
      </p:sp>
      <p:sp>
        <p:nvSpPr>
          <p:cNvPr id="668691" name="Text Box 19"/>
          <p:cNvSpPr txBox="1">
            <a:spLocks noChangeArrowheads="1"/>
          </p:cNvSpPr>
          <p:nvPr/>
        </p:nvSpPr>
        <p:spPr bwMode="auto">
          <a:xfrm>
            <a:off x="7883525" y="2709863"/>
            <a:ext cx="108108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100">
                <a:solidFill>
                  <a:srgbClr val="0066FF"/>
                </a:solidFill>
                <a:ea typeface="微軟正黑體" pitchFamily="34" charset="-120"/>
              </a:rPr>
              <a:t>男方名</a:t>
            </a:r>
          </a:p>
        </p:txBody>
      </p:sp>
      <p:sp>
        <p:nvSpPr>
          <p:cNvPr id="668692" name="Text Box 20"/>
          <p:cNvSpPr txBox="1">
            <a:spLocks noChangeArrowheads="1"/>
          </p:cNvSpPr>
          <p:nvPr/>
        </p:nvSpPr>
        <p:spPr bwMode="auto">
          <a:xfrm>
            <a:off x="2195513" y="2708275"/>
            <a:ext cx="7207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100">
                <a:solidFill>
                  <a:srgbClr val="0066FF"/>
                </a:solidFill>
                <a:ea typeface="微軟正黑體" pitchFamily="34" charset="-120"/>
              </a:rPr>
              <a:t>地名</a:t>
            </a:r>
          </a:p>
        </p:txBody>
      </p:sp>
      <p:sp>
        <p:nvSpPr>
          <p:cNvPr id="55314" name="Rectangle 21"/>
          <p:cNvSpPr>
            <a:spLocks noChangeArrowheads="1"/>
          </p:cNvSpPr>
          <p:nvPr/>
        </p:nvSpPr>
        <p:spPr bwMode="auto">
          <a:xfrm>
            <a:off x="250825" y="765175"/>
            <a:ext cx="6686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一</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訂婚柬帖──由女方家長具名</a:t>
            </a:r>
          </a:p>
        </p:txBody>
      </p:sp>
      <p:sp>
        <p:nvSpPr>
          <p:cNvPr id="55315" name="Rectangle 23"/>
          <p:cNvSpPr>
            <a:spLocks noGrp="1" noChangeArrowheads="1"/>
          </p:cNvSpPr>
          <p:nvPr>
            <p:ph type="title" idx="4294967295"/>
          </p:nvPr>
        </p:nvSpPr>
        <p:spPr>
          <a:xfrm>
            <a:off x="468313" y="-242888"/>
            <a:ext cx="8229600" cy="1143001"/>
          </a:xfrm>
          <a:noFill/>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-4</a:t>
            </a:r>
          </a:p>
        </p:txBody>
      </p:sp>
      <p:sp>
        <p:nvSpPr>
          <p:cNvPr id="668696" name="Text Box 24"/>
          <p:cNvSpPr txBox="1">
            <a:spLocks noChangeArrowheads="1"/>
          </p:cNvSpPr>
          <p:nvPr/>
        </p:nvSpPr>
        <p:spPr bwMode="auto">
          <a:xfrm>
            <a:off x="2195513" y="238760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668699" name="Text Box 27"/>
          <p:cNvSpPr txBox="1">
            <a:spLocks noChangeArrowheads="1"/>
          </p:cNvSpPr>
          <p:nvPr/>
        </p:nvSpPr>
        <p:spPr bwMode="auto">
          <a:xfrm>
            <a:off x="3635375" y="239395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668700" name="Text Box 28"/>
          <p:cNvSpPr txBox="1">
            <a:spLocks noChangeArrowheads="1"/>
          </p:cNvSpPr>
          <p:nvPr/>
        </p:nvSpPr>
        <p:spPr bwMode="auto">
          <a:xfrm>
            <a:off x="4354513" y="239395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668701" name="Text Box 29"/>
          <p:cNvSpPr txBox="1">
            <a:spLocks noChangeArrowheads="1"/>
          </p:cNvSpPr>
          <p:nvPr/>
        </p:nvSpPr>
        <p:spPr bwMode="auto">
          <a:xfrm>
            <a:off x="5435600" y="239395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668702" name="Text Box 30"/>
          <p:cNvSpPr txBox="1">
            <a:spLocks noChangeArrowheads="1"/>
          </p:cNvSpPr>
          <p:nvPr/>
        </p:nvSpPr>
        <p:spPr bwMode="auto">
          <a:xfrm>
            <a:off x="7162800" y="2393950"/>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668703" name="Text Box 31"/>
          <p:cNvSpPr txBox="1">
            <a:spLocks noChangeArrowheads="1"/>
          </p:cNvSpPr>
          <p:nvPr/>
        </p:nvSpPr>
        <p:spPr bwMode="auto">
          <a:xfrm>
            <a:off x="7883525" y="239395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pic>
        <p:nvPicPr>
          <p:cNvPr id="55322" name="Picture 33" descr="下一頁">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686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86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68692"/>
                                        </p:tgtEl>
                                        <p:attrNameLst>
                                          <p:attrName>style.visibility</p:attrName>
                                        </p:attrNameLst>
                                      </p:cBhvr>
                                      <p:to>
                                        <p:strVal val="hidden"/>
                                      </p:to>
                                    </p:set>
                                  </p:childTnLst>
                                </p:cTn>
                              </p:par>
                            </p:childTnLst>
                          </p:cTn>
                        </p:par>
                      </p:childTnLst>
                    </p:cTn>
                  </p:par>
                </p:childTnLst>
              </p:cTn>
              <p:nextCondLst>
                <p:cond evt="onClick" delay="0">
                  <p:tgtEl>
                    <p:spTgt spid="668696"/>
                  </p:tgtEl>
                </p:cond>
              </p:nextCondLst>
            </p:seq>
            <p:seq concurrent="1" nextAc="seek">
              <p:cTn id="11" restart="whenNotActive" fill="hold" evtFilter="cancelBubble" nodeType="interactiveSeq">
                <p:stCondLst>
                  <p:cond evt="onClick" delay="0">
                    <p:tgtEl>
                      <p:spTgt spid="6686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6868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68687"/>
                                        </p:tgtEl>
                                        <p:attrNameLst>
                                          <p:attrName>style.visibility</p:attrName>
                                        </p:attrNameLst>
                                      </p:cBhvr>
                                      <p:to>
                                        <p:strVal val="hidden"/>
                                      </p:to>
                                    </p:set>
                                  </p:childTnLst>
                                </p:cTn>
                              </p:par>
                            </p:childTnLst>
                          </p:cTn>
                        </p:par>
                      </p:childTnLst>
                    </p:cTn>
                  </p:par>
                </p:childTnLst>
              </p:cTn>
              <p:nextCondLst>
                <p:cond evt="onClick" delay="0">
                  <p:tgtEl>
                    <p:spTgt spid="668699"/>
                  </p:tgtEl>
                </p:cond>
              </p:nextCondLst>
            </p:seq>
            <p:seq concurrent="1" nextAc="seek">
              <p:cTn id="20" restart="whenNotActive" fill="hold" evtFilter="cancelBubble" nodeType="interactiveSeq">
                <p:stCondLst>
                  <p:cond evt="onClick" delay="0">
                    <p:tgtEl>
                      <p:spTgt spid="66870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868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68688"/>
                                        </p:tgtEl>
                                        <p:attrNameLst>
                                          <p:attrName>style.visibility</p:attrName>
                                        </p:attrNameLst>
                                      </p:cBhvr>
                                      <p:to>
                                        <p:strVal val="hidden"/>
                                      </p:to>
                                    </p:set>
                                  </p:childTnLst>
                                </p:cTn>
                              </p:par>
                            </p:childTnLst>
                          </p:cTn>
                        </p:par>
                      </p:childTnLst>
                    </p:cTn>
                  </p:par>
                </p:childTnLst>
              </p:cTn>
              <p:nextCondLst>
                <p:cond evt="onClick" delay="0">
                  <p:tgtEl>
                    <p:spTgt spid="668700"/>
                  </p:tgtEl>
                </p:cond>
              </p:nextCondLst>
            </p:seq>
            <p:seq concurrent="1" nextAc="seek">
              <p:cTn id="29" restart="whenNotActive" fill="hold" evtFilter="cancelBubble" nodeType="interactiveSeq">
                <p:stCondLst>
                  <p:cond evt="onClick" delay="0">
                    <p:tgtEl>
                      <p:spTgt spid="668701"/>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868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668689"/>
                                        </p:tgtEl>
                                        <p:attrNameLst>
                                          <p:attrName>style.visibility</p:attrName>
                                        </p:attrNameLst>
                                      </p:cBhvr>
                                      <p:to>
                                        <p:strVal val="hidden"/>
                                      </p:to>
                                    </p:set>
                                  </p:childTnLst>
                                </p:cTn>
                              </p:par>
                            </p:childTnLst>
                          </p:cTn>
                        </p:par>
                      </p:childTnLst>
                    </p:cTn>
                  </p:par>
                </p:childTnLst>
              </p:cTn>
              <p:nextCondLst>
                <p:cond evt="onClick" delay="0">
                  <p:tgtEl>
                    <p:spTgt spid="668701"/>
                  </p:tgtEl>
                </p:cond>
              </p:nextCondLst>
            </p:seq>
            <p:seq concurrent="1" nextAc="seek">
              <p:cTn id="38" restart="whenNotActive" fill="hold" evtFilter="cancelBubble" nodeType="interactiveSeq">
                <p:stCondLst>
                  <p:cond evt="onClick" delay="0">
                    <p:tgtEl>
                      <p:spTgt spid="66870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869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68690"/>
                                        </p:tgtEl>
                                        <p:attrNameLst>
                                          <p:attrName>style.visibility</p:attrName>
                                        </p:attrNameLst>
                                      </p:cBhvr>
                                      <p:to>
                                        <p:strVal val="hidden"/>
                                      </p:to>
                                    </p:set>
                                  </p:childTnLst>
                                </p:cTn>
                              </p:par>
                            </p:childTnLst>
                          </p:cTn>
                        </p:par>
                      </p:childTnLst>
                    </p:cTn>
                  </p:par>
                </p:childTnLst>
              </p:cTn>
              <p:nextCondLst>
                <p:cond evt="onClick" delay="0">
                  <p:tgtEl>
                    <p:spTgt spid="668702"/>
                  </p:tgtEl>
                </p:cond>
              </p:nextCondLst>
            </p:seq>
            <p:seq concurrent="1" nextAc="seek">
              <p:cTn id="47" restart="whenNotActive" fill="hold" evtFilter="cancelBubble" nodeType="interactiveSeq">
                <p:stCondLst>
                  <p:cond evt="onClick" delay="0">
                    <p:tgtEl>
                      <p:spTgt spid="668703"/>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6869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668691"/>
                                        </p:tgtEl>
                                        <p:attrNameLst>
                                          <p:attrName>style.visibility</p:attrName>
                                        </p:attrNameLst>
                                      </p:cBhvr>
                                      <p:to>
                                        <p:strVal val="hidden"/>
                                      </p:to>
                                    </p:set>
                                  </p:childTnLst>
                                </p:cTn>
                              </p:par>
                            </p:childTnLst>
                          </p:cTn>
                        </p:par>
                      </p:childTnLst>
                    </p:cTn>
                  </p:par>
                </p:childTnLst>
              </p:cTn>
              <p:nextCondLst>
                <p:cond evt="onClick" delay="0">
                  <p:tgtEl>
                    <p:spTgt spid="668703"/>
                  </p:tgtEl>
                </p:cond>
              </p:nextCondLst>
            </p:seq>
          </p:childTnLst>
        </p:cTn>
      </p:par>
    </p:tnLst>
    <p:bldLst>
      <p:bldP spid="668687" grpId="0"/>
      <p:bldP spid="668687" grpId="1"/>
      <p:bldP spid="668688" grpId="0"/>
      <p:bldP spid="668688" grpId="1"/>
      <p:bldP spid="668689" grpId="0"/>
      <p:bldP spid="668689" grpId="1"/>
      <p:bldP spid="668690" grpId="0"/>
      <p:bldP spid="668690" grpId="1"/>
      <p:bldP spid="668691" grpId="0"/>
      <p:bldP spid="668691" grpId="1"/>
      <p:bldP spid="668692" grpId="0"/>
      <p:bldP spid="668692" grpId="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傳真的意義</a:t>
            </a:r>
            <a:r>
              <a:rPr lang="en-US" altLang="zh-TW" b="1" smtClean="0">
                <a:solidFill>
                  <a:schemeClr val="bg1"/>
                </a:solidFill>
                <a:latin typeface="標楷體" pitchFamily="65" charset="-120"/>
                <a:ea typeface="標楷體" pitchFamily="65" charset="-120"/>
              </a:rPr>
              <a:t>-1</a:t>
            </a:r>
          </a:p>
        </p:txBody>
      </p:sp>
      <p:sp>
        <p:nvSpPr>
          <p:cNvPr id="147459" name="Rectangle 3"/>
          <p:cNvSpPr>
            <a:spLocks noGrp="1" noChangeArrowheads="1"/>
          </p:cNvSpPr>
          <p:nvPr>
            <p:ph type="body" idx="4294967295"/>
          </p:nvPr>
        </p:nvSpPr>
        <p:spPr>
          <a:xfrm>
            <a:off x="314325" y="765175"/>
            <a:ext cx="8578850" cy="5327650"/>
          </a:xfrm>
        </p:spPr>
        <p:txBody>
          <a:bodyPr/>
          <a:lstStyle/>
          <a:p>
            <a:pPr algn="dist">
              <a:lnSpc>
                <a:spcPct val="120000"/>
              </a:lnSpc>
              <a:buFontTx/>
              <a:buNone/>
            </a:pPr>
            <a:r>
              <a:rPr lang="zh-TW" altLang="en-US" smtClean="0">
                <a:latin typeface="標楷體" pitchFamily="65" charset="-120"/>
                <a:ea typeface="標楷體" pitchFamily="65" charset="-120"/>
              </a:rPr>
              <a:t>　　傳真（</a:t>
            </a:r>
            <a:r>
              <a:rPr lang="en-US" altLang="zh-TW" smtClean="0">
                <a:latin typeface="標楷體" pitchFamily="65" charset="-120"/>
                <a:ea typeface="標楷體" pitchFamily="65" charset="-120"/>
              </a:rPr>
              <a:t>Fax</a:t>
            </a:r>
            <a:r>
              <a:rPr lang="zh-TW" altLang="en-US" smtClean="0">
                <a:latin typeface="標楷體" pitchFamily="65" charset="-120"/>
                <a:ea typeface="標楷體" pitchFamily="65" charset="-120"/>
              </a:rPr>
              <a:t>），源自拉丁文</a:t>
            </a:r>
            <a:r>
              <a:rPr lang="en-US" altLang="zh-TW" smtClean="0">
                <a:latin typeface="標楷體" pitchFamily="65" charset="-120"/>
                <a:ea typeface="標楷體" pitchFamily="65" charset="-120"/>
              </a:rPr>
              <a:t>fac simile</a:t>
            </a:r>
            <a:r>
              <a:rPr lang="zh-TW" altLang="en-US" smtClean="0">
                <a:latin typeface="標楷體" pitchFamily="65" charset="-120"/>
                <a:ea typeface="標楷體" pitchFamily="65" charset="-120"/>
              </a:rPr>
              <a:t>，意</a:t>
            </a:r>
          </a:p>
          <a:p>
            <a:pPr algn="dist">
              <a:lnSpc>
                <a:spcPct val="120000"/>
              </a:lnSpc>
              <a:buFontTx/>
              <a:buNone/>
            </a:pPr>
            <a:r>
              <a:rPr lang="zh-TW" altLang="en-US" smtClean="0">
                <a:latin typeface="標楷體" pitchFamily="65" charset="-120"/>
                <a:ea typeface="標楷體" pitchFamily="65" charset="-120"/>
              </a:rPr>
              <a:t>為「製造相似」，是一種用以傳送文件複印本</a:t>
            </a:r>
          </a:p>
          <a:p>
            <a:pPr algn="dist">
              <a:lnSpc>
                <a:spcPct val="120000"/>
              </a:lnSpc>
              <a:buFontTx/>
              <a:buNone/>
            </a:pPr>
            <a:r>
              <a:rPr lang="zh-TW" altLang="en-US" smtClean="0">
                <a:latin typeface="標楷體" pitchFamily="65" charset="-120"/>
                <a:ea typeface="標楷體" pitchFamily="65" charset="-120"/>
              </a:rPr>
              <a:t>的電訊技術。將圖形、影像、文字放進發送的</a:t>
            </a:r>
          </a:p>
          <a:p>
            <a:pPr algn="dist">
              <a:lnSpc>
                <a:spcPct val="120000"/>
              </a:lnSpc>
              <a:buFontTx/>
              <a:buNone/>
            </a:pPr>
            <a:r>
              <a:rPr lang="zh-TW" altLang="en-US" smtClean="0">
                <a:latin typeface="標楷體" pitchFamily="65" charset="-120"/>
                <a:ea typeface="標楷體" pitchFamily="65" charset="-120"/>
              </a:rPr>
              <a:t>傳真機中，經過掃描，由特設線路或電話線，</a:t>
            </a:r>
          </a:p>
          <a:p>
            <a:pPr algn="dist">
              <a:lnSpc>
                <a:spcPct val="120000"/>
              </a:lnSpc>
              <a:buFontTx/>
              <a:buNone/>
            </a:pPr>
            <a:r>
              <a:rPr lang="zh-TW" altLang="en-US" smtClean="0">
                <a:latin typeface="標楷體" pitchFamily="65" charset="-120"/>
                <a:ea typeface="標楷體" pitchFamily="65" charset="-120"/>
              </a:rPr>
              <a:t>傳到接收的傳真機上。拜現代科技日新月異之</a:t>
            </a:r>
          </a:p>
          <a:p>
            <a:pPr algn="dist">
              <a:lnSpc>
                <a:spcPct val="120000"/>
              </a:lnSpc>
              <a:buFontTx/>
              <a:buNone/>
            </a:pPr>
            <a:r>
              <a:rPr lang="zh-TW" altLang="en-US" smtClean="0">
                <a:latin typeface="標楷體" pitchFamily="65" charset="-120"/>
                <a:ea typeface="標楷體" pitchFamily="65" charset="-120"/>
              </a:rPr>
              <a:t>賜，不僅能將文字、圖片原貌傳輸再現，而且</a:t>
            </a:r>
          </a:p>
          <a:p>
            <a:pPr>
              <a:lnSpc>
                <a:spcPct val="120000"/>
              </a:lnSpc>
              <a:buFontTx/>
              <a:buNone/>
            </a:pPr>
            <a:r>
              <a:rPr lang="zh-TW" altLang="en-US" smtClean="0">
                <a:latin typeface="標楷體" pitchFamily="65" charset="-120"/>
                <a:ea typeface="標楷體" pitchFamily="65" charset="-120"/>
              </a:rPr>
              <a:t>方便快捷，無遠弗屆。</a:t>
            </a:r>
          </a:p>
        </p:txBody>
      </p:sp>
      <p:pic>
        <p:nvPicPr>
          <p:cNvPr id="147460"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傳真的</a:t>
            </a:r>
            <a:r>
              <a:rPr lang="zh-TW" altLang="en-US" b="1" smtClean="0">
                <a:solidFill>
                  <a:schemeClr val="bg1"/>
                </a:solidFill>
                <a:latin typeface="標楷體" pitchFamily="65" charset="-120"/>
                <a:ea typeface="標楷體" pitchFamily="65" charset="-120"/>
              </a:rPr>
              <a:t>意義</a:t>
            </a:r>
            <a:r>
              <a:rPr lang="en-US" altLang="zh-TW" b="1" smtClean="0">
                <a:solidFill>
                  <a:schemeClr val="bg1"/>
                </a:solidFill>
                <a:latin typeface="標楷體" pitchFamily="65" charset="-120"/>
                <a:ea typeface="標楷體" pitchFamily="65" charset="-120"/>
              </a:rPr>
              <a:t>-2</a:t>
            </a:r>
            <a:endParaRPr lang="zh-TW" altLang="en-US" b="1" smtClean="0">
              <a:solidFill>
                <a:schemeClr val="bg1"/>
              </a:solidFill>
              <a:latin typeface="標楷體" pitchFamily="65" charset="-120"/>
              <a:ea typeface="標楷體" pitchFamily="65" charset="-120"/>
            </a:endParaRPr>
          </a:p>
        </p:txBody>
      </p:sp>
      <p:sp>
        <p:nvSpPr>
          <p:cNvPr id="148483" name="Rectangle 3"/>
          <p:cNvSpPr>
            <a:spLocks noGrp="1" noChangeArrowheads="1"/>
          </p:cNvSpPr>
          <p:nvPr>
            <p:ph type="body" idx="4294967295"/>
          </p:nvPr>
        </p:nvSpPr>
        <p:spPr>
          <a:xfrm>
            <a:off x="179388" y="765175"/>
            <a:ext cx="8856662" cy="5327650"/>
          </a:xfrm>
        </p:spPr>
        <p:txBody>
          <a:bodyPr/>
          <a:lstStyle/>
          <a:p>
            <a:pPr>
              <a:lnSpc>
                <a:spcPct val="120000"/>
              </a:lnSpc>
              <a:buFontTx/>
              <a:buNone/>
            </a:pPr>
            <a:r>
              <a:rPr lang="zh-TW" altLang="en-US" smtClean="0">
                <a:ea typeface="標楷體" pitchFamily="65" charset="-120"/>
              </a:rPr>
              <a:t>　　本單元所謂的「傳真」，是因應現代科技的</a:t>
            </a:r>
          </a:p>
          <a:p>
            <a:pPr>
              <a:lnSpc>
                <a:spcPct val="120000"/>
              </a:lnSpc>
              <a:buFontTx/>
              <a:buNone/>
            </a:pPr>
            <a:r>
              <a:rPr lang="zh-TW" altLang="en-US" smtClean="0">
                <a:ea typeface="標楷體" pitchFamily="65" charset="-120"/>
              </a:rPr>
              <a:t>時代產物，屬於新式應用文的一種，學習的重點</a:t>
            </a:r>
          </a:p>
          <a:p>
            <a:pPr>
              <a:lnSpc>
                <a:spcPct val="120000"/>
              </a:lnSpc>
              <a:buFontTx/>
              <a:buNone/>
            </a:pPr>
            <a:r>
              <a:rPr lang="zh-TW" altLang="en-US" smtClean="0">
                <a:ea typeface="標楷體" pitchFamily="65" charset="-120"/>
              </a:rPr>
              <a:t>不在討論基本格式，而是使用的方法與注意事項</a:t>
            </a:r>
          </a:p>
          <a:p>
            <a:pPr>
              <a:lnSpc>
                <a:spcPct val="120000"/>
              </a:lnSpc>
              <a:buFontTx/>
              <a:buNone/>
            </a:pPr>
            <a:r>
              <a:rPr lang="zh-TW" altLang="en-US" smtClean="0">
                <a:ea typeface="標楷體" pitchFamily="65" charset="-120"/>
              </a:rPr>
              <a:t>，以下就運用上應注意的事項加以說明。</a:t>
            </a:r>
            <a:endParaRPr lang="en-US" altLang="zh-TW" b="1" smtClean="0">
              <a:latin typeface="標楷體" pitchFamily="65" charset="-120"/>
              <a:ea typeface="標楷體" pitchFamily="65" charset="-120"/>
            </a:endParaRPr>
          </a:p>
          <a:p>
            <a:pPr>
              <a:lnSpc>
                <a:spcPct val="120000"/>
              </a:lnSpc>
              <a:buFontTx/>
              <a:buNone/>
            </a:pPr>
            <a:endParaRPr lang="en-US" altLang="zh-TW" b="1" smtClean="0">
              <a:latin typeface="標楷體" pitchFamily="65" charset="-120"/>
              <a:ea typeface="標楷體" pitchFamily="65" charset="-120"/>
            </a:endParaRPr>
          </a:p>
        </p:txBody>
      </p:sp>
      <p:pic>
        <p:nvPicPr>
          <p:cNvPr id="148484"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傳真的寫作</a:t>
            </a:r>
            <a:r>
              <a:rPr lang="en-US" altLang="zh-TW" b="1" smtClean="0">
                <a:solidFill>
                  <a:schemeClr val="bg1"/>
                </a:solidFill>
                <a:latin typeface="標楷體" pitchFamily="65" charset="-120"/>
                <a:ea typeface="標楷體" pitchFamily="65" charset="-120"/>
              </a:rPr>
              <a:t>-1</a:t>
            </a:r>
          </a:p>
        </p:txBody>
      </p:sp>
      <p:sp>
        <p:nvSpPr>
          <p:cNvPr id="149507" name="Rectangle 3"/>
          <p:cNvSpPr>
            <a:spLocks noGrp="1" noChangeArrowheads="1"/>
          </p:cNvSpPr>
          <p:nvPr>
            <p:ph type="body" idx="4294967295"/>
          </p:nvPr>
        </p:nvSpPr>
        <p:spPr>
          <a:xfrm>
            <a:off x="385763" y="693738"/>
            <a:ext cx="8578850" cy="5830887"/>
          </a:xfrm>
        </p:spPr>
        <p:txBody>
          <a:bodyPr/>
          <a:lstStyle/>
          <a:p>
            <a:pPr>
              <a:lnSpc>
                <a:spcPct val="120000"/>
              </a:lnSpc>
              <a:buFontTx/>
              <a:buNone/>
            </a:pPr>
            <a:r>
              <a:rPr lang="zh-TW" altLang="en-US" smtClean="0">
                <a:ea typeface="標楷體" pitchFamily="65" charset="-120"/>
              </a:rPr>
              <a:t>　　由於傳真的內容，不局限於文字，可以是</a:t>
            </a:r>
          </a:p>
          <a:p>
            <a:pPr>
              <a:lnSpc>
                <a:spcPct val="120000"/>
              </a:lnSpc>
              <a:buFontTx/>
              <a:buNone/>
            </a:pPr>
            <a:r>
              <a:rPr lang="zh-TW" altLang="en-US" smtClean="0">
                <a:ea typeface="標楷體" pitchFamily="65" charset="-120"/>
              </a:rPr>
              <a:t>圖片、表格，所以廣泛的被各類應用文所使用</a:t>
            </a:r>
          </a:p>
          <a:p>
            <a:pPr>
              <a:lnSpc>
                <a:spcPct val="120000"/>
              </a:lnSpc>
              <a:buFontTx/>
              <a:buNone/>
            </a:pPr>
            <a:r>
              <a:rPr lang="zh-TW" altLang="en-US" smtClean="0">
                <a:ea typeface="標楷體" pitchFamily="65" charset="-120"/>
              </a:rPr>
              <a:t>，舉凡文稿、書信，甚至慶賀、弔唁、工商業</a:t>
            </a:r>
          </a:p>
          <a:p>
            <a:pPr>
              <a:lnSpc>
                <a:spcPct val="120000"/>
              </a:lnSpc>
              <a:buFontTx/>
              <a:buNone/>
            </a:pPr>
            <a:r>
              <a:rPr lang="zh-TW" altLang="en-US" smtClean="0">
                <a:ea typeface="標楷體" pitchFamily="65" charset="-120"/>
              </a:rPr>
              <a:t>貿易往來資訊等，都可極迅速傳達到目的地。</a:t>
            </a:r>
          </a:p>
          <a:p>
            <a:pPr>
              <a:lnSpc>
                <a:spcPct val="120000"/>
              </a:lnSpc>
              <a:buFontTx/>
              <a:buNone/>
            </a:pPr>
            <a:r>
              <a:rPr lang="zh-TW" altLang="en-US" smtClean="0">
                <a:ea typeface="標楷體" pitchFamily="65" charset="-120"/>
              </a:rPr>
              <a:t>寫作方式因不同文類而異，沒有固定的書寫格</a:t>
            </a:r>
          </a:p>
          <a:p>
            <a:pPr>
              <a:lnSpc>
                <a:spcPct val="120000"/>
              </a:lnSpc>
              <a:buFontTx/>
              <a:buNone/>
            </a:pPr>
            <a:r>
              <a:rPr lang="zh-TW" altLang="en-US" smtClean="0">
                <a:ea typeface="標楷體" pitchFamily="65" charset="-120"/>
              </a:rPr>
              <a:t>式，可以自由安排，完全依發件人需要而定。</a:t>
            </a:r>
          </a:p>
          <a:p>
            <a:pPr>
              <a:lnSpc>
                <a:spcPct val="120000"/>
              </a:lnSpc>
              <a:buFontTx/>
              <a:buNone/>
            </a:pPr>
            <a:r>
              <a:rPr lang="zh-TW" altLang="en-US" smtClean="0">
                <a:ea typeface="標楷體" pitchFamily="65" charset="-120"/>
              </a:rPr>
              <a:t>　　傳真雖然極其簡便自由，但使用時仍有幾</a:t>
            </a:r>
          </a:p>
          <a:p>
            <a:pPr>
              <a:lnSpc>
                <a:spcPct val="120000"/>
              </a:lnSpc>
              <a:buFontTx/>
              <a:buNone/>
            </a:pPr>
            <a:r>
              <a:rPr lang="zh-TW" altLang="en-US" smtClean="0">
                <a:ea typeface="標楷體" pitchFamily="65" charset="-120"/>
              </a:rPr>
              <a:t>項重點應注意：</a:t>
            </a:r>
            <a:endParaRPr lang="en-US" altLang="zh-TW" b="1" smtClean="0">
              <a:latin typeface="標楷體" pitchFamily="65" charset="-120"/>
              <a:ea typeface="標楷體" pitchFamily="65" charset="-120"/>
            </a:endParaRPr>
          </a:p>
        </p:txBody>
      </p:sp>
      <p:pic>
        <p:nvPicPr>
          <p:cNvPr id="149508"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傳真的</a:t>
            </a:r>
            <a:r>
              <a:rPr lang="zh-TW" altLang="en-US" b="1" smtClean="0">
                <a:solidFill>
                  <a:schemeClr val="bg1"/>
                </a:solidFill>
                <a:latin typeface="標楷體" pitchFamily="65" charset="-120"/>
                <a:ea typeface="標楷體" pitchFamily="65" charset="-120"/>
              </a:rPr>
              <a:t>寫作</a:t>
            </a:r>
            <a:r>
              <a:rPr lang="en-US" altLang="zh-TW" b="1" smtClean="0">
                <a:solidFill>
                  <a:schemeClr val="bg1"/>
                </a:solidFill>
                <a:latin typeface="標楷體" pitchFamily="65" charset="-120"/>
                <a:ea typeface="標楷體" pitchFamily="65" charset="-120"/>
              </a:rPr>
              <a:t>-2</a:t>
            </a:r>
            <a:endParaRPr lang="zh-TW" altLang="en-US" b="1" smtClean="0">
              <a:solidFill>
                <a:schemeClr val="bg1"/>
              </a:solidFill>
              <a:latin typeface="標楷體" pitchFamily="65" charset="-120"/>
              <a:ea typeface="標楷體" pitchFamily="65" charset="-120"/>
            </a:endParaRPr>
          </a:p>
        </p:txBody>
      </p:sp>
      <p:sp>
        <p:nvSpPr>
          <p:cNvPr id="150531" name="Rectangle 3"/>
          <p:cNvSpPr>
            <a:spLocks noGrp="1" noChangeArrowheads="1"/>
          </p:cNvSpPr>
          <p:nvPr>
            <p:ph type="body" idx="4294967295"/>
          </p:nvPr>
        </p:nvSpPr>
        <p:spPr>
          <a:xfrm>
            <a:off x="385763" y="765175"/>
            <a:ext cx="8578850" cy="5327650"/>
          </a:xfrm>
        </p:spPr>
        <p:txBody>
          <a:bodyPr/>
          <a:lstStyle/>
          <a:p>
            <a:pPr>
              <a:lnSpc>
                <a:spcPct val="120000"/>
              </a:lnSpc>
              <a:buFontTx/>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必須具備</a:t>
            </a:r>
            <a:r>
              <a:rPr lang="zh-TW" altLang="en-US" b="1" smtClean="0">
                <a:latin typeface="標楷體" pitchFamily="65" charset="-120"/>
                <a:ea typeface="標楷體" pitchFamily="65" charset="-120"/>
              </a:rPr>
              <a:t>收件人名稱、正文、發件人姓名、發件日期、傳真機號碼</a:t>
            </a:r>
            <a:r>
              <a:rPr lang="zh-TW" altLang="en-US" smtClean="0">
                <a:latin typeface="標楷體" pitchFamily="65" charset="-120"/>
                <a:ea typeface="標楷體" pitchFamily="65" charset="-120"/>
              </a:rPr>
              <a:t>等基本要件，尤其收件人名稱一定要寫清楚，否則若是多人共用同一部傳真機時，將無法確認收件人。</a:t>
            </a:r>
          </a:p>
          <a:p>
            <a:pPr>
              <a:lnSpc>
                <a:spcPct val="120000"/>
              </a:lnSpc>
              <a:buFontTx/>
              <a:buNone/>
            </a:pPr>
            <a:r>
              <a:rPr lang="en-US" altLang="zh-TW" smtClean="0">
                <a:latin typeface="標楷體" pitchFamily="65" charset="-120"/>
                <a:ea typeface="標楷體" pitchFamily="65" charset="-120"/>
              </a:rPr>
              <a:t>2.</a:t>
            </a:r>
            <a:r>
              <a:rPr lang="zh-TW" altLang="en-US" b="1" smtClean="0">
                <a:latin typeface="標楷體" pitchFamily="65" charset="-120"/>
                <a:ea typeface="標楷體" pitchFamily="65" charset="-120"/>
              </a:rPr>
              <a:t>正文部分的寫作方式依文件性質而定</a:t>
            </a:r>
            <a:r>
              <a:rPr lang="zh-TW" altLang="en-US" smtClean="0">
                <a:latin typeface="標楷體" pitchFamily="65" charset="-120"/>
                <a:ea typeface="標楷體" pitchFamily="65" charset="-120"/>
              </a:rPr>
              <a:t>：若是公文就依公文既定格式處理，書信若是給尊長的，則不宜以傳真方式傳遞，因為顯得不正式、不夠尊重。</a:t>
            </a:r>
          </a:p>
          <a:p>
            <a:pPr>
              <a:lnSpc>
                <a:spcPct val="120000"/>
              </a:lnSpc>
              <a:buFontTx/>
              <a:buNone/>
            </a:pPr>
            <a:endParaRPr lang="en-US" altLang="zh-TW" b="1" smtClean="0">
              <a:latin typeface="標楷體" pitchFamily="65" charset="-120"/>
              <a:ea typeface="標楷體" pitchFamily="65" charset="-120"/>
            </a:endParaRPr>
          </a:p>
        </p:txBody>
      </p:sp>
      <p:pic>
        <p:nvPicPr>
          <p:cNvPr id="150532"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傳真的</a:t>
            </a:r>
            <a:r>
              <a:rPr lang="zh-TW" altLang="en-US" b="1" smtClean="0">
                <a:solidFill>
                  <a:schemeClr val="bg1"/>
                </a:solidFill>
                <a:latin typeface="標楷體" pitchFamily="65" charset="-120"/>
                <a:ea typeface="標楷體" pitchFamily="65" charset="-120"/>
              </a:rPr>
              <a:t>寫作</a:t>
            </a:r>
            <a:r>
              <a:rPr lang="en-US" altLang="zh-TW" b="1" smtClean="0">
                <a:solidFill>
                  <a:schemeClr val="bg1"/>
                </a:solidFill>
                <a:latin typeface="標楷體" pitchFamily="65" charset="-120"/>
                <a:ea typeface="標楷體" pitchFamily="65" charset="-120"/>
              </a:rPr>
              <a:t>-3</a:t>
            </a:r>
            <a:endParaRPr lang="zh-TW" altLang="en-US" b="1" smtClean="0">
              <a:solidFill>
                <a:schemeClr val="bg1"/>
              </a:solidFill>
              <a:latin typeface="標楷體" pitchFamily="65" charset="-120"/>
              <a:ea typeface="標楷體" pitchFamily="65" charset="-120"/>
            </a:endParaRPr>
          </a:p>
        </p:txBody>
      </p:sp>
      <p:sp>
        <p:nvSpPr>
          <p:cNvPr id="151555" name="Rectangle 3"/>
          <p:cNvSpPr>
            <a:spLocks noGrp="1" noChangeArrowheads="1"/>
          </p:cNvSpPr>
          <p:nvPr>
            <p:ph type="body" idx="4294967295"/>
          </p:nvPr>
        </p:nvSpPr>
        <p:spPr>
          <a:xfrm>
            <a:off x="385763" y="765175"/>
            <a:ext cx="8578850" cy="5327650"/>
          </a:xfrm>
        </p:spPr>
        <p:txBody>
          <a:bodyPr/>
          <a:lstStyle/>
          <a:p>
            <a:pPr>
              <a:lnSpc>
                <a:spcPct val="120000"/>
              </a:lnSpc>
              <a:buFontTx/>
              <a:buNone/>
            </a:pPr>
            <a:r>
              <a:rPr lang="en-US" altLang="zh-TW" smtClean="0">
                <a:latin typeface="標楷體" pitchFamily="65" charset="-120"/>
                <a:ea typeface="標楷體" pitchFamily="65" charset="-120"/>
              </a:rPr>
              <a:t>3.</a:t>
            </a:r>
            <a:r>
              <a:rPr lang="zh-TW" altLang="en-US" b="1" smtClean="0">
                <a:latin typeface="標楷體" pitchFamily="65" charset="-120"/>
                <a:ea typeface="標楷體" pitchFamily="65" charset="-120"/>
              </a:rPr>
              <a:t>可表列清單</a:t>
            </a:r>
            <a:r>
              <a:rPr lang="zh-TW" altLang="en-US" smtClean="0">
                <a:latin typeface="標楷體" pitchFamily="65" charset="-120"/>
                <a:ea typeface="標楷體" pitchFamily="65" charset="-120"/>
              </a:rPr>
              <a:t>：若要確保傳真能正確無誤的送達給預定的收件者，可傳輸一頁訊息完整的清單，清楚標示收件人的姓名、所屬機關單位及其傳真號碼；發件人的姓名、所屬機關單位、頁碼總數，以及傳送的時間。資料傳送完成後，再以電話聯絡對方，以確認是否收到傳真文件。</a:t>
            </a:r>
          </a:p>
        </p:txBody>
      </p:sp>
      <p:pic>
        <p:nvPicPr>
          <p:cNvPr id="151556"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傳真的</a:t>
            </a:r>
            <a:r>
              <a:rPr lang="zh-TW" altLang="en-US" b="1" smtClean="0">
                <a:solidFill>
                  <a:schemeClr val="bg1"/>
                </a:solidFill>
                <a:latin typeface="標楷體" pitchFamily="65" charset="-120"/>
                <a:ea typeface="標楷體" pitchFamily="65" charset="-120"/>
              </a:rPr>
              <a:t>寫作</a:t>
            </a:r>
            <a:r>
              <a:rPr lang="en-US" altLang="zh-TW" b="1" smtClean="0">
                <a:solidFill>
                  <a:schemeClr val="bg1"/>
                </a:solidFill>
                <a:latin typeface="標楷體" pitchFamily="65" charset="-120"/>
                <a:ea typeface="標楷體" pitchFamily="65" charset="-120"/>
              </a:rPr>
              <a:t>-4</a:t>
            </a:r>
            <a:endParaRPr lang="zh-TW" altLang="en-US" b="1" smtClean="0">
              <a:solidFill>
                <a:schemeClr val="bg1"/>
              </a:solidFill>
              <a:latin typeface="標楷體" pitchFamily="65" charset="-120"/>
              <a:ea typeface="標楷體" pitchFamily="65" charset="-120"/>
            </a:endParaRPr>
          </a:p>
        </p:txBody>
      </p:sp>
      <p:sp>
        <p:nvSpPr>
          <p:cNvPr id="152579" name="Rectangle 3"/>
          <p:cNvSpPr>
            <a:spLocks noGrp="1" noChangeArrowheads="1"/>
          </p:cNvSpPr>
          <p:nvPr>
            <p:ph type="body" idx="4294967295"/>
          </p:nvPr>
        </p:nvSpPr>
        <p:spPr>
          <a:xfrm>
            <a:off x="144463" y="765175"/>
            <a:ext cx="8964612" cy="5759450"/>
          </a:xfrm>
        </p:spPr>
        <p:txBody>
          <a:bodyPr/>
          <a:lstStyle/>
          <a:p>
            <a:pPr>
              <a:buFontTx/>
              <a:buNone/>
            </a:pPr>
            <a:r>
              <a:rPr lang="en-US" altLang="zh-TW" smtClean="0">
                <a:latin typeface="標楷體" pitchFamily="65" charset="-120"/>
                <a:ea typeface="標楷體" pitchFamily="65" charset="-120"/>
              </a:rPr>
              <a:t>4.</a:t>
            </a:r>
            <a:r>
              <a:rPr lang="zh-TW" altLang="en-US" b="1" smtClean="0">
                <a:latin typeface="標楷體" pitchFamily="65" charset="-120"/>
                <a:ea typeface="標楷體" pitchFamily="65" charset="-120"/>
              </a:rPr>
              <a:t>注意字體大小、字跡工整</a:t>
            </a:r>
            <a:r>
              <a:rPr lang="zh-TW" altLang="en-US" smtClean="0">
                <a:latin typeface="標楷體" pitchFamily="65" charset="-120"/>
                <a:ea typeface="標楷體" pitchFamily="65" charset="-120"/>
              </a:rPr>
              <a:t>：書寫的訊息資料務求明確，墨色以黑色為佳。紙張大小目前多為</a:t>
            </a:r>
            <a:r>
              <a:rPr lang="en-US" altLang="zh-TW" smtClean="0">
                <a:latin typeface="標楷體" pitchFamily="65" charset="-120"/>
                <a:ea typeface="標楷體" pitchFamily="65" charset="-120"/>
              </a:rPr>
              <a:t>A4</a:t>
            </a:r>
            <a:r>
              <a:rPr lang="zh-TW" altLang="en-US" smtClean="0">
                <a:latin typeface="標楷體" pitchFamily="65" charset="-120"/>
                <a:ea typeface="標楷體" pitchFamily="65" charset="-120"/>
              </a:rPr>
              <a:t>尺寸，若超出範圍應作縮小處理；字體若過小，則應放大，並預留適當邊距，才能確保傳送的內容完整。</a:t>
            </a:r>
          </a:p>
          <a:p>
            <a:pPr>
              <a:buFontTx/>
              <a:buNone/>
            </a:pPr>
            <a:r>
              <a:rPr lang="en-US" altLang="zh-TW" smtClean="0">
                <a:latin typeface="標楷體" pitchFamily="65" charset="-120"/>
                <a:ea typeface="標楷體" pitchFamily="65" charset="-120"/>
              </a:rPr>
              <a:t>5.</a:t>
            </a:r>
            <a:r>
              <a:rPr lang="zh-TW" altLang="en-US" b="1" smtClean="0">
                <a:latin typeface="標楷體" pitchFamily="65" charset="-120"/>
                <a:ea typeface="標楷體" pitchFamily="65" charset="-120"/>
              </a:rPr>
              <a:t>避免傳真資料外洩</a:t>
            </a:r>
            <a:r>
              <a:rPr lang="zh-TW" altLang="en-US" smtClean="0">
                <a:latin typeface="標楷體" pitchFamily="65" charset="-120"/>
                <a:ea typeface="標楷體" pitchFamily="65" charset="-120"/>
              </a:rPr>
              <a:t>：傳真因為沒封套，傳真機又多為公用公開放置，因此不宜傳送私密文件信函。若需傳送重要資料，如身分證、健保卡、存摺等私密資料，應盡量刪除塗銷不必顯現的資訊；或加註「僅提供○○單位辦理○○事項他用無效」，以免個人權益受損。</a:t>
            </a:r>
            <a:endParaRPr lang="en-US" altLang="zh-TW" b="1" smtClean="0">
              <a:latin typeface="標楷體" pitchFamily="65" charset="-120"/>
              <a:ea typeface="標楷體" pitchFamily="65" charset="-120"/>
            </a:endParaRPr>
          </a:p>
        </p:txBody>
      </p:sp>
      <p:pic>
        <p:nvPicPr>
          <p:cNvPr id="152580"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傳真的</a:t>
            </a:r>
            <a:r>
              <a:rPr lang="zh-TW" altLang="en-US" b="1" smtClean="0">
                <a:solidFill>
                  <a:schemeClr val="bg1"/>
                </a:solidFill>
                <a:latin typeface="標楷體" pitchFamily="65" charset="-120"/>
                <a:ea typeface="標楷體" pitchFamily="65" charset="-120"/>
              </a:rPr>
              <a:t>寫作</a:t>
            </a:r>
            <a:r>
              <a:rPr lang="en-US" altLang="zh-TW" b="1" smtClean="0">
                <a:solidFill>
                  <a:schemeClr val="bg1"/>
                </a:solidFill>
                <a:latin typeface="標楷體" pitchFamily="65" charset="-120"/>
                <a:ea typeface="標楷體" pitchFamily="65" charset="-120"/>
              </a:rPr>
              <a:t>-5</a:t>
            </a:r>
            <a:endParaRPr lang="zh-TW" altLang="en-US" b="1" smtClean="0">
              <a:solidFill>
                <a:schemeClr val="bg1"/>
              </a:solidFill>
              <a:latin typeface="標楷體" pitchFamily="65" charset="-120"/>
              <a:ea typeface="標楷體" pitchFamily="65" charset="-120"/>
            </a:endParaRPr>
          </a:p>
        </p:txBody>
      </p:sp>
      <p:sp>
        <p:nvSpPr>
          <p:cNvPr id="153603" name="Rectangle 3"/>
          <p:cNvSpPr>
            <a:spLocks noGrp="1" noChangeArrowheads="1"/>
          </p:cNvSpPr>
          <p:nvPr>
            <p:ph type="body" idx="4294967295"/>
          </p:nvPr>
        </p:nvSpPr>
        <p:spPr>
          <a:xfrm>
            <a:off x="179388" y="765175"/>
            <a:ext cx="8893175" cy="5759450"/>
          </a:xfrm>
        </p:spPr>
        <p:txBody>
          <a:bodyPr/>
          <a:lstStyle/>
          <a:p>
            <a:pPr>
              <a:buFontTx/>
              <a:buNone/>
            </a:pPr>
            <a:r>
              <a:rPr lang="en-US" altLang="zh-TW" smtClean="0">
                <a:latin typeface="標楷體" pitchFamily="65" charset="-120"/>
                <a:ea typeface="標楷體" pitchFamily="65" charset="-120"/>
              </a:rPr>
              <a:t>6.</a:t>
            </a:r>
            <a:r>
              <a:rPr lang="zh-TW" altLang="en-US" b="1" smtClean="0">
                <a:latin typeface="標楷體" pitchFamily="65" charset="-120"/>
                <a:ea typeface="標楷體" pitchFamily="65" charset="-120"/>
              </a:rPr>
              <a:t>正確使用傳真機</a:t>
            </a:r>
            <a:r>
              <a:rPr lang="zh-TW" altLang="en-US" smtClean="0">
                <a:latin typeface="標楷體" pitchFamily="65" charset="-120"/>
                <a:ea typeface="標楷體" pitchFamily="65" charset="-120"/>
              </a:rPr>
              <a:t>：使用前應熟習操作程序，平時注意傳真機定期維修，保持機身乾淨、檯面平穩，以免紙張捲動時扭曲、變形，影響傳真影像的清晰度、完整性。</a:t>
            </a:r>
          </a:p>
          <a:p>
            <a:pPr>
              <a:buFontTx/>
              <a:buNone/>
            </a:pPr>
            <a:r>
              <a:rPr lang="zh-TW" altLang="en-US" smtClean="0">
                <a:latin typeface="標楷體" pitchFamily="65" charset="-120"/>
                <a:ea typeface="標楷體" pitchFamily="65" charset="-120"/>
              </a:rPr>
              <a:t>　　傳真機發展到一九八○年代中期，已在全世</a:t>
            </a:r>
          </a:p>
          <a:p>
            <a:pPr>
              <a:buFontTx/>
              <a:buNone/>
            </a:pPr>
            <a:r>
              <a:rPr lang="zh-TW" altLang="en-US" smtClean="0">
                <a:latin typeface="標楷體" pitchFamily="65" charset="-120"/>
                <a:ea typeface="標楷體" pitchFamily="65" charset="-120"/>
              </a:rPr>
              <a:t>界流行起來。臺灣在傳真機未普及的年代，郵局</a:t>
            </a:r>
          </a:p>
          <a:p>
            <a:pPr>
              <a:buFontTx/>
              <a:buNone/>
            </a:pPr>
            <a:r>
              <a:rPr lang="zh-TW" altLang="en-US" smtClean="0">
                <a:latin typeface="標楷體" pitchFamily="65" charset="-120"/>
                <a:ea typeface="標楷體" pitchFamily="65" charset="-120"/>
              </a:rPr>
              <a:t>曾提供傳真服務，如今則多由連鎖便利商店提供</a:t>
            </a:r>
          </a:p>
          <a:p>
            <a:pPr>
              <a:buFontTx/>
              <a:buNone/>
            </a:pPr>
            <a:r>
              <a:rPr lang="zh-TW" altLang="en-US" smtClean="0">
                <a:latin typeface="標楷體" pitchFamily="65" charset="-120"/>
                <a:ea typeface="標楷體" pitchFamily="65" charset="-120"/>
              </a:rPr>
              <a:t>。政府曾訂定</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機關公文傳真作業辦法</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，規定</a:t>
            </a:r>
          </a:p>
          <a:p>
            <a:pPr>
              <a:buFontTx/>
              <a:buNone/>
            </a:pPr>
            <a:r>
              <a:rPr lang="zh-TW" altLang="en-US" smtClean="0">
                <a:latin typeface="標楷體" pitchFamily="65" charset="-120"/>
                <a:ea typeface="標楷體" pitchFamily="65" charset="-120"/>
              </a:rPr>
              <a:t>公務機關為求迅速收發、處理重要公文，可利用</a:t>
            </a:r>
          </a:p>
          <a:p>
            <a:pPr>
              <a:buFontTx/>
              <a:buNone/>
            </a:pPr>
            <a:r>
              <a:rPr lang="zh-TW" altLang="en-US" smtClean="0">
                <a:latin typeface="標楷體" pitchFamily="65" charset="-120"/>
                <a:ea typeface="標楷體" pitchFamily="65" charset="-120"/>
              </a:rPr>
              <a:t>傳真設備。</a:t>
            </a:r>
            <a:endParaRPr lang="en-US" altLang="zh-TW" b="1" smtClean="0">
              <a:latin typeface="標楷體" pitchFamily="65" charset="-120"/>
              <a:ea typeface="標楷體" pitchFamily="65" charset="-120"/>
            </a:endParaRPr>
          </a:p>
        </p:txBody>
      </p:sp>
      <p:pic>
        <p:nvPicPr>
          <p:cNvPr id="153604"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傳真的</a:t>
            </a:r>
            <a:r>
              <a:rPr lang="zh-TW" altLang="en-US" b="1" smtClean="0">
                <a:solidFill>
                  <a:schemeClr val="bg1"/>
                </a:solidFill>
                <a:latin typeface="標楷體" pitchFamily="65" charset="-120"/>
                <a:ea typeface="標楷體" pitchFamily="65" charset="-120"/>
              </a:rPr>
              <a:t>寫作</a:t>
            </a:r>
            <a:r>
              <a:rPr lang="en-US" altLang="zh-TW" b="1" smtClean="0">
                <a:solidFill>
                  <a:schemeClr val="bg1"/>
                </a:solidFill>
                <a:latin typeface="標楷體" pitchFamily="65" charset="-120"/>
                <a:ea typeface="標楷體" pitchFamily="65" charset="-120"/>
              </a:rPr>
              <a:t>-6</a:t>
            </a:r>
            <a:endParaRPr lang="zh-TW" altLang="en-US" b="1" smtClean="0">
              <a:solidFill>
                <a:schemeClr val="bg1"/>
              </a:solidFill>
              <a:latin typeface="標楷體" pitchFamily="65" charset="-120"/>
              <a:ea typeface="標楷體" pitchFamily="65" charset="-120"/>
            </a:endParaRPr>
          </a:p>
        </p:txBody>
      </p:sp>
      <p:sp>
        <p:nvSpPr>
          <p:cNvPr id="154627" name="Rectangle 3"/>
          <p:cNvSpPr>
            <a:spLocks noGrp="1" noChangeArrowheads="1"/>
          </p:cNvSpPr>
          <p:nvPr>
            <p:ph type="body" idx="4294967295"/>
          </p:nvPr>
        </p:nvSpPr>
        <p:spPr>
          <a:xfrm>
            <a:off x="385763" y="838200"/>
            <a:ext cx="8578850" cy="5327650"/>
          </a:xfrm>
        </p:spPr>
        <p:txBody>
          <a:bodyPr/>
          <a:lstStyle/>
          <a:p>
            <a:pPr>
              <a:buFontTx/>
              <a:buNone/>
            </a:pPr>
            <a:r>
              <a:rPr lang="zh-TW" altLang="en-US" smtClean="0">
                <a:ea typeface="標楷體" pitchFamily="65" charset="-120"/>
              </a:rPr>
              <a:t>　　時至今日，雖然大部分商業機構仍使用傳</a:t>
            </a:r>
          </a:p>
          <a:p>
            <a:pPr>
              <a:buFontTx/>
              <a:buNone/>
            </a:pPr>
            <a:r>
              <a:rPr lang="zh-TW" altLang="en-US" smtClean="0">
                <a:ea typeface="標楷體" pitchFamily="65" charset="-120"/>
              </a:rPr>
              <a:t>真機，但傳真多與掃描、列印、影印等整合至</a:t>
            </a:r>
          </a:p>
          <a:p>
            <a:pPr>
              <a:buFontTx/>
              <a:buNone/>
            </a:pPr>
            <a:r>
              <a:rPr lang="zh-TW" altLang="en-US" smtClean="0">
                <a:ea typeface="標楷體" pitchFamily="65" charset="-120"/>
              </a:rPr>
              <a:t>多功能印表機（或多功能事務機）中，或由電</a:t>
            </a:r>
          </a:p>
          <a:p>
            <a:pPr>
              <a:buFontTx/>
              <a:buNone/>
            </a:pPr>
            <a:r>
              <a:rPr lang="zh-TW" altLang="en-US" smtClean="0">
                <a:ea typeface="標楷體" pitchFamily="65" charset="-120"/>
              </a:rPr>
              <a:t>子郵件（配合數位相機或掃描器）取代傳真，</a:t>
            </a:r>
          </a:p>
          <a:p>
            <a:pPr>
              <a:buFontTx/>
              <a:buNone/>
            </a:pPr>
            <a:r>
              <a:rPr lang="zh-TW" altLang="en-US" smtClean="0">
                <a:ea typeface="標楷體" pitchFamily="65" charset="-120"/>
              </a:rPr>
              <a:t>而政府機關的公文傳真則早已由電子公文交換</a:t>
            </a:r>
          </a:p>
          <a:p>
            <a:pPr>
              <a:buFontTx/>
              <a:buNone/>
            </a:pPr>
            <a:r>
              <a:rPr lang="zh-TW" altLang="en-US" smtClean="0">
                <a:ea typeface="標楷體" pitchFamily="65" charset="-120"/>
              </a:rPr>
              <a:t>系統取而代之。</a:t>
            </a:r>
          </a:p>
          <a:p>
            <a:pPr>
              <a:buFont typeface="Wingdings" pitchFamily="2" charset="2"/>
              <a:buChar char="l"/>
            </a:pPr>
            <a:r>
              <a:rPr lang="zh-TW" altLang="en-US" b="1" smtClean="0">
                <a:solidFill>
                  <a:srgbClr val="0066FF"/>
                </a:solidFill>
                <a:ea typeface="標楷體" pitchFamily="65" charset="-120"/>
              </a:rPr>
              <a:t>一般傳真機所使用的「感熱紙」易使文字或圖案消失，若是重要文件宜影印備份。</a:t>
            </a:r>
            <a:endParaRPr lang="en-US" altLang="zh-TW" b="1" smtClean="0">
              <a:solidFill>
                <a:srgbClr val="0066FF"/>
              </a:solidFill>
              <a:ea typeface="標楷體" pitchFamily="65" charset="-120"/>
            </a:endParaRPr>
          </a:p>
        </p:txBody>
      </p:sp>
      <p:pic>
        <p:nvPicPr>
          <p:cNvPr id="154628"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650" name="Rectangle 4"/>
          <p:cNvSpPr>
            <a:spLocks noGrp="1" noChangeArrowheads="1"/>
          </p:cNvSpPr>
          <p:nvPr>
            <p:ph type="ctrTitle" idx="4294967295"/>
          </p:nvPr>
        </p:nvSpPr>
        <p:spPr>
          <a:xfrm>
            <a:off x="755650" y="1628775"/>
            <a:ext cx="7772400" cy="1470025"/>
          </a:xfrm>
        </p:spPr>
        <p:txBody>
          <a:bodyPr/>
          <a:lstStyle/>
          <a:p>
            <a:pPr eaLnBrk="1" hangingPunct="1"/>
            <a:r>
              <a:rPr lang="zh-TW" altLang="en-US" sz="6600" b="1" smtClean="0">
                <a:solidFill>
                  <a:schemeClr val="tx1"/>
                </a:solidFill>
                <a:latin typeface="標楷體" pitchFamily="65" charset="-120"/>
                <a:ea typeface="標楷體" pitchFamily="65" charset="-120"/>
              </a:rPr>
              <a:t>四、應用練習</a:t>
            </a:r>
          </a:p>
        </p:txBody>
      </p:sp>
      <p:pic>
        <p:nvPicPr>
          <p:cNvPr id="155651"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6674" name="內容版面配置區 2"/>
          <p:cNvSpPr>
            <a:spLocks noGrp="1"/>
          </p:cNvSpPr>
          <p:nvPr>
            <p:ph idx="1"/>
          </p:nvPr>
        </p:nvSpPr>
        <p:spPr>
          <a:xfrm>
            <a:off x="195263" y="1052513"/>
            <a:ext cx="8769350" cy="4176712"/>
          </a:xfrm>
        </p:spPr>
        <p:txBody>
          <a:bodyPr/>
          <a:lstStyle/>
          <a:p>
            <a:pPr eaLnBrk="1" hangingPunct="1">
              <a:buFontTx/>
              <a:buNone/>
            </a:pP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   </a:t>
            </a: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下列各組讀音，何者正確？</a:t>
            </a:r>
          </a:p>
          <a:p>
            <a:pPr>
              <a:buFontTx/>
              <a:buNone/>
            </a:pP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甲</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「柬」帖：ㄌㄧㄢˋ</a:t>
            </a:r>
          </a:p>
          <a:p>
            <a:pPr>
              <a:buFontTx/>
              <a:buNone/>
            </a:pP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乙</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「餽」贈：ㄎㄨㄟˋ</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丙</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「訃」聞：ㄆㄨˋ</a:t>
            </a:r>
          </a:p>
          <a:p>
            <a:pPr>
              <a:buFontTx/>
              <a:buNone/>
            </a:pP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丁</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合「巹」：ㄐㄧㄣˇ</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戊</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考「妣」：ㄅㄧˇ</a:t>
            </a:r>
          </a:p>
          <a:p>
            <a:pPr>
              <a:buFontTx/>
              <a:buNone/>
            </a:pP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己</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「期」年：ㄑㄧˊ</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庚</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周「晬」：ㄗㄨㄟˋ</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甲</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丙</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戊</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己</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　</a:t>
            </a: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乙</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丙</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己</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庚</a:t>
            </a:r>
            <a:r>
              <a:rPr lang="en-US" altLang="zh-TW" smtClean="0">
                <a:latin typeface="標楷體" pitchFamily="65" charset="-120"/>
                <a:ea typeface="標楷體" pitchFamily="65" charset="-120"/>
              </a:rPr>
              <a:t>)</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丙</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丁</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戊</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己</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　</a:t>
            </a: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乙</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丁</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戊</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庚</a:t>
            </a:r>
            <a:r>
              <a:rPr lang="en-US" altLang="zh-TW" smtClean="0">
                <a:latin typeface="標楷體" pitchFamily="65" charset="-120"/>
                <a:ea typeface="標楷體" pitchFamily="65" charset="-120"/>
              </a:rPr>
              <a:t>)</a:t>
            </a:r>
          </a:p>
        </p:txBody>
      </p:sp>
      <p:sp>
        <p:nvSpPr>
          <p:cNvPr id="195588" name="Rectangle 4"/>
          <p:cNvSpPr>
            <a:spLocks noChangeArrowheads="1"/>
          </p:cNvSpPr>
          <p:nvPr/>
        </p:nvSpPr>
        <p:spPr bwMode="auto">
          <a:xfrm>
            <a:off x="609600" y="1052513"/>
            <a:ext cx="793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ea typeface="標楷體" pitchFamily="65" charset="-120"/>
              </a:rPr>
              <a:t>(D)</a:t>
            </a:r>
            <a:endParaRPr lang="zh-TW" altLang="en-US">
              <a:solidFill>
                <a:srgbClr val="FF0000"/>
              </a:solidFill>
              <a:latin typeface="標楷體" pitchFamily="65" charset="-120"/>
              <a:ea typeface="標楷體" pitchFamily="65" charset="-120"/>
            </a:endParaRPr>
          </a:p>
        </p:txBody>
      </p:sp>
      <p:sp>
        <p:nvSpPr>
          <p:cNvPr id="195589" name="內容版面配置區 2"/>
          <p:cNvSpPr>
            <a:spLocks/>
          </p:cNvSpPr>
          <p:nvPr/>
        </p:nvSpPr>
        <p:spPr bwMode="auto">
          <a:xfrm>
            <a:off x="215900" y="5445125"/>
            <a:ext cx="8748713" cy="749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zh-TW">
                <a:latin typeface="標楷體" pitchFamily="65" charset="-120"/>
                <a:ea typeface="標楷體" pitchFamily="65" charset="-120"/>
              </a:rPr>
              <a:t>解析：</a:t>
            </a:r>
            <a:r>
              <a:rPr lang="en-US" altLang="zh-TW" b="0">
                <a:solidFill>
                  <a:srgbClr val="FF0000"/>
                </a:solidFill>
                <a:latin typeface="標楷體" pitchFamily="65" charset="-120"/>
                <a:ea typeface="標楷體" pitchFamily="65" charset="-120"/>
              </a:rPr>
              <a:t>(</a:t>
            </a:r>
            <a:r>
              <a:rPr lang="zh-TW" altLang="en-US" b="0">
                <a:solidFill>
                  <a:srgbClr val="FF0000"/>
                </a:solidFill>
                <a:latin typeface="標楷體" pitchFamily="65" charset="-120"/>
                <a:ea typeface="標楷體" pitchFamily="65" charset="-120"/>
              </a:rPr>
              <a:t>甲</a:t>
            </a:r>
            <a:r>
              <a:rPr lang="en-US" altLang="zh-TW" b="0">
                <a:solidFill>
                  <a:srgbClr val="FF0000"/>
                </a:solidFill>
                <a:latin typeface="標楷體" pitchFamily="65" charset="-120"/>
                <a:ea typeface="標楷體" pitchFamily="65" charset="-120"/>
              </a:rPr>
              <a:t>)</a:t>
            </a:r>
            <a:r>
              <a:rPr lang="zh-TW" altLang="en-US" b="0">
                <a:solidFill>
                  <a:srgbClr val="FF0000"/>
                </a:solidFill>
                <a:latin typeface="標楷體" pitchFamily="65" charset="-120"/>
                <a:ea typeface="標楷體" pitchFamily="65" charset="-120"/>
              </a:rPr>
              <a:t>ㄐㄧㄢˇ</a:t>
            </a:r>
            <a:r>
              <a:rPr lang="zh-TW" altLang="zh-TW" b="0">
                <a:solidFill>
                  <a:srgbClr val="FF0000"/>
                </a:solidFill>
                <a:latin typeface="標楷體" pitchFamily="65" charset="-120"/>
                <a:ea typeface="標楷體" pitchFamily="65" charset="-120"/>
              </a:rPr>
              <a:t>。(丙)ㄈㄨˋ。</a:t>
            </a:r>
            <a:r>
              <a:rPr lang="en-US" altLang="zh-TW" b="0">
                <a:solidFill>
                  <a:srgbClr val="FF0000"/>
                </a:solidFill>
                <a:latin typeface="標楷體" pitchFamily="65" charset="-120"/>
                <a:ea typeface="標楷體" pitchFamily="65" charset="-120"/>
              </a:rPr>
              <a:t>(</a:t>
            </a:r>
            <a:r>
              <a:rPr lang="zh-TW" altLang="en-US" b="0">
                <a:solidFill>
                  <a:srgbClr val="FF0000"/>
                </a:solidFill>
                <a:latin typeface="標楷體" pitchFamily="65" charset="-120"/>
                <a:ea typeface="標楷體" pitchFamily="65" charset="-120"/>
              </a:rPr>
              <a:t>己</a:t>
            </a:r>
            <a:r>
              <a:rPr lang="en-US" altLang="zh-TW" b="0">
                <a:solidFill>
                  <a:srgbClr val="FF0000"/>
                </a:solidFill>
                <a:latin typeface="標楷體" pitchFamily="65" charset="-120"/>
                <a:ea typeface="標楷體" pitchFamily="65" charset="-120"/>
              </a:rPr>
              <a:t>)</a:t>
            </a:r>
            <a:r>
              <a:rPr lang="zh-TW" altLang="en-US" b="0">
                <a:solidFill>
                  <a:srgbClr val="FF0000"/>
                </a:solidFill>
                <a:latin typeface="標楷體" pitchFamily="65" charset="-120"/>
                <a:ea typeface="標楷體" pitchFamily="65" charset="-120"/>
              </a:rPr>
              <a:t>ㄐㄧ</a:t>
            </a:r>
            <a:r>
              <a:rPr lang="zh-TW" altLang="zh-TW" b="0">
                <a:solidFill>
                  <a:srgbClr val="FF0000"/>
                </a:solidFill>
                <a:latin typeface="標楷體" pitchFamily="65" charset="-120"/>
                <a:ea typeface="標楷體" pitchFamily="65" charset="-120"/>
              </a:rPr>
              <a:t>。</a:t>
            </a:r>
            <a:endParaRPr lang="zh-TW" altLang="en-US" b="0">
              <a:solidFill>
                <a:srgbClr val="FF0000"/>
              </a:solidFill>
              <a:latin typeface="標楷體" pitchFamily="65" charset="-120"/>
              <a:ea typeface="標楷體" pitchFamily="65" charset="-120"/>
            </a:endParaRPr>
          </a:p>
        </p:txBody>
      </p:sp>
      <p:sp>
        <p:nvSpPr>
          <p:cNvPr id="156677" name="Rectangle 7"/>
          <p:cNvSpPr>
            <a:spLocks noChangeArrowheads="1"/>
          </p:cNvSpPr>
          <p:nvPr/>
        </p:nvSpPr>
        <p:spPr bwMode="auto">
          <a:xfrm>
            <a:off x="2438400" y="-69850"/>
            <a:ext cx="4095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zh-TW" sz="4400">
                <a:solidFill>
                  <a:schemeClr val="bg1"/>
                </a:solidFill>
                <a:ea typeface="標楷體" pitchFamily="65" charset="-120"/>
              </a:rPr>
              <a:t>一、單一選擇題</a:t>
            </a:r>
            <a:endParaRPr lang="zh-TW" altLang="en-US" sz="4400">
              <a:solidFill>
                <a:schemeClr val="bg1"/>
              </a:solidFill>
              <a:ea typeface="標楷體" pitchFamily="65" charset="-120"/>
            </a:endParaRPr>
          </a:p>
        </p:txBody>
      </p:sp>
      <p:pic>
        <p:nvPicPr>
          <p:cNvPr id="156678" name="Picture 8"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blinds(horizontal)">
                                      <p:cBhvr>
                                        <p:cTn id="7" dur="500"/>
                                        <p:tgtEl>
                                          <p:spTgt spid="195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5589"/>
                                        </p:tgtEl>
                                        <p:attrNameLst>
                                          <p:attrName>style.visibility</p:attrName>
                                        </p:attrNameLst>
                                      </p:cBhvr>
                                      <p:to>
                                        <p:strVal val="visible"/>
                                      </p:to>
                                    </p:set>
                                    <p:anim calcmode="lin" valueType="num">
                                      <p:cBhvr additive="base">
                                        <p:cTn id="12" dur="500" fill="hold"/>
                                        <p:tgtEl>
                                          <p:spTgt spid="195589"/>
                                        </p:tgtEl>
                                        <p:attrNameLst>
                                          <p:attrName>ppt_x</p:attrName>
                                        </p:attrNameLst>
                                      </p:cBhvr>
                                      <p:tavLst>
                                        <p:tav tm="0">
                                          <p:val>
                                            <p:strVal val="#ppt_x"/>
                                          </p:val>
                                        </p:tav>
                                        <p:tav tm="100000">
                                          <p:val>
                                            <p:strVal val="#ppt_x"/>
                                          </p:val>
                                        </p:tav>
                                      </p:tavLst>
                                    </p:anim>
                                    <p:anim calcmode="lin" valueType="num">
                                      <p:cBhvr additive="base">
                                        <p:cTn id="13" dur="500" fill="hold"/>
                                        <p:tgtEl>
                                          <p:spTgt spid="195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P spid="1955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-5</a:t>
            </a:r>
          </a:p>
        </p:txBody>
      </p:sp>
      <p:sp>
        <p:nvSpPr>
          <p:cNvPr id="56323" name="Rectangle 3"/>
          <p:cNvSpPr>
            <a:spLocks noGrp="1" noChangeArrowheads="1"/>
          </p:cNvSpPr>
          <p:nvPr>
            <p:ph type="body" idx="4294967295"/>
          </p:nvPr>
        </p:nvSpPr>
        <p:spPr>
          <a:xfrm>
            <a:off x="107950" y="1341438"/>
            <a:ext cx="8964613" cy="5111750"/>
          </a:xfrm>
          <a:noFill/>
          <a:ln>
            <a:solidFill>
              <a:schemeClr val="tx1"/>
            </a:solidFill>
            <a:miter lim="800000"/>
            <a:headEnd/>
            <a:tailEnd/>
          </a:ln>
        </p:spPr>
        <p:txBody>
          <a:bodyPr/>
          <a:lstStyle/>
          <a:p>
            <a:pPr>
              <a:lnSpc>
                <a:spcPct val="150000"/>
              </a:lnSpc>
              <a:buFontTx/>
              <a:buNone/>
            </a:pPr>
            <a:r>
              <a:rPr lang="zh-TW" altLang="en-US" sz="3000" b="1" smtClean="0">
                <a:latin typeface="標楷體" pitchFamily="65" charset="-120"/>
                <a:ea typeface="標楷體" pitchFamily="65" charset="-120"/>
              </a:rPr>
              <a:t>　謹詹於中華民國○○年　曆　月　日（星期○）</a:t>
            </a:r>
          </a:p>
          <a:p>
            <a:pPr>
              <a:lnSpc>
                <a:spcPct val="150000"/>
              </a:lnSpc>
              <a:buFontTx/>
              <a:buNone/>
            </a:pPr>
            <a:r>
              <a:rPr lang="zh-TW" altLang="en-US" sz="3000" b="1" smtClean="0">
                <a:latin typeface="標楷體" pitchFamily="65" charset="-120"/>
                <a:ea typeface="標楷體" pitchFamily="65" charset="-120"/>
              </a:rPr>
              <a:t>　○午○時假○○○為         舉行訂婚典禮敬備菲酌　恭候</a:t>
            </a:r>
          </a:p>
          <a:p>
            <a:pPr>
              <a:lnSpc>
                <a:spcPct val="150000"/>
              </a:lnSpc>
              <a:buFontTx/>
              <a:buNone/>
            </a:pPr>
            <a:r>
              <a:rPr lang="zh-TW" altLang="en-US" sz="3600" b="1" smtClean="0">
                <a:latin typeface="標楷體" pitchFamily="65" charset="-120"/>
                <a:ea typeface="標楷體" pitchFamily="65" charset="-120"/>
              </a:rPr>
              <a:t>臺　光</a:t>
            </a:r>
            <a:r>
              <a:rPr lang="zh-TW" altLang="en-US" sz="3000" b="1" smtClean="0">
                <a:latin typeface="標楷體" pitchFamily="65" charset="-120"/>
                <a:ea typeface="標楷體" pitchFamily="65" charset="-120"/>
              </a:rPr>
              <a:t>                           　   鞠躬</a:t>
            </a:r>
          </a:p>
          <a:p>
            <a:pPr>
              <a:lnSpc>
                <a:spcPct val="150000"/>
              </a:lnSpc>
              <a:buFontTx/>
              <a:buNone/>
            </a:pPr>
            <a:endParaRPr lang="zh-TW" altLang="en-US" sz="3000" b="1" smtClean="0">
              <a:latin typeface="標楷體" pitchFamily="65" charset="-120"/>
              <a:ea typeface="標楷體" pitchFamily="65" charset="-120"/>
            </a:endParaRPr>
          </a:p>
          <a:p>
            <a:pPr algn="r">
              <a:buFontTx/>
              <a:buNone/>
            </a:pPr>
            <a:r>
              <a:rPr lang="zh-TW" altLang="en-US" sz="3000" b="1" smtClean="0">
                <a:latin typeface="標楷體" pitchFamily="65" charset="-120"/>
                <a:ea typeface="標楷體" pitchFamily="65" charset="-120"/>
              </a:rPr>
              <a:t>席設：○○市○○路○號○○餐廳</a:t>
            </a:r>
          </a:p>
          <a:p>
            <a:pPr algn="r">
              <a:buFontTx/>
              <a:buNone/>
            </a:pP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背附地圖</a:t>
            </a:r>
            <a:r>
              <a:rPr lang="en-US" altLang="zh-TW" sz="3000" b="1" smtClean="0">
                <a:latin typeface="標楷體" pitchFamily="65" charset="-120"/>
                <a:ea typeface="標楷體" pitchFamily="65" charset="-120"/>
              </a:rPr>
              <a:t>)</a:t>
            </a:r>
            <a:endParaRPr lang="zh-TW" altLang="en-US" sz="3000" b="1" smtClean="0">
              <a:latin typeface="標楷體" pitchFamily="65" charset="-120"/>
              <a:ea typeface="標楷體" pitchFamily="65" charset="-120"/>
            </a:endParaRPr>
          </a:p>
        </p:txBody>
      </p:sp>
      <p:sp>
        <p:nvSpPr>
          <p:cNvPr id="56324" name="Rectangle 4"/>
          <p:cNvSpPr>
            <a:spLocks noChangeArrowheads="1"/>
          </p:cNvSpPr>
          <p:nvPr/>
        </p:nvSpPr>
        <p:spPr bwMode="auto">
          <a:xfrm>
            <a:off x="3997325" y="2205038"/>
            <a:ext cx="172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3000">
                <a:latin typeface="標楷體" pitchFamily="65" charset="-120"/>
                <a:ea typeface="標楷體" pitchFamily="65" charset="-120"/>
              </a:rPr>
              <a:t>○男○○</a:t>
            </a:r>
          </a:p>
          <a:p>
            <a:pPr eaLnBrk="1" hangingPunct="1">
              <a:spcBef>
                <a:spcPct val="0"/>
              </a:spcBef>
              <a:buFontTx/>
              <a:buNone/>
            </a:pPr>
            <a:r>
              <a:rPr lang="zh-TW" altLang="en-US" sz="3000">
                <a:latin typeface="標楷體" pitchFamily="65" charset="-120"/>
                <a:ea typeface="標楷體" pitchFamily="65" charset="-120"/>
              </a:rPr>
              <a:t>○女○○</a:t>
            </a:r>
          </a:p>
        </p:txBody>
      </p:sp>
      <p:sp>
        <p:nvSpPr>
          <p:cNvPr id="56325" name="Rectangle 5"/>
          <p:cNvSpPr>
            <a:spLocks noChangeArrowheads="1"/>
          </p:cNvSpPr>
          <p:nvPr/>
        </p:nvSpPr>
        <p:spPr bwMode="auto">
          <a:xfrm>
            <a:off x="5653088" y="3308350"/>
            <a:ext cx="19431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3000">
                <a:latin typeface="標楷體" pitchFamily="65" charset="-120"/>
                <a:ea typeface="標楷體" pitchFamily="65" charset="-120"/>
              </a:rPr>
              <a:t>康　○○</a:t>
            </a:r>
          </a:p>
          <a:p>
            <a:pPr algn="r" eaLnBrk="1" hangingPunct="1">
              <a:spcBef>
                <a:spcPct val="0"/>
              </a:spcBef>
              <a:buFontTx/>
              <a:buNone/>
            </a:pPr>
            <a:r>
              <a:rPr lang="zh-TW" altLang="en-US" sz="3000">
                <a:latin typeface="標楷體" pitchFamily="65" charset="-120"/>
                <a:ea typeface="標楷體" pitchFamily="65" charset="-120"/>
              </a:rPr>
              <a:t>康王○○</a:t>
            </a:r>
          </a:p>
          <a:p>
            <a:pPr algn="r" eaLnBrk="1" hangingPunct="1">
              <a:spcBef>
                <a:spcPct val="0"/>
              </a:spcBef>
              <a:buFontTx/>
              <a:buNone/>
            </a:pPr>
            <a:r>
              <a:rPr lang="zh-TW" altLang="en-US" sz="3000">
                <a:latin typeface="標楷體" pitchFamily="65" charset="-120"/>
                <a:ea typeface="標楷體" pitchFamily="65" charset="-120"/>
              </a:rPr>
              <a:t>陳　○○</a:t>
            </a:r>
          </a:p>
          <a:p>
            <a:pPr algn="r" eaLnBrk="1" hangingPunct="1">
              <a:spcBef>
                <a:spcPct val="0"/>
              </a:spcBef>
              <a:buFontTx/>
              <a:buNone/>
            </a:pPr>
            <a:r>
              <a:rPr lang="zh-TW" altLang="en-US" sz="3000">
                <a:latin typeface="標楷體" pitchFamily="65" charset="-120"/>
                <a:ea typeface="標楷體" pitchFamily="65" charset="-120"/>
              </a:rPr>
              <a:t>陳吳○○</a:t>
            </a:r>
          </a:p>
        </p:txBody>
      </p:sp>
      <p:sp>
        <p:nvSpPr>
          <p:cNvPr id="56326" name="Rectangle 6"/>
          <p:cNvSpPr>
            <a:spLocks noChangeArrowheads="1"/>
          </p:cNvSpPr>
          <p:nvPr/>
        </p:nvSpPr>
        <p:spPr bwMode="auto">
          <a:xfrm>
            <a:off x="4284663" y="1330325"/>
            <a:ext cx="503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國</a:t>
            </a:r>
          </a:p>
          <a:p>
            <a:pPr algn="r" eaLnBrk="1" hangingPunct="1">
              <a:spcBef>
                <a:spcPct val="0"/>
              </a:spcBef>
              <a:buFontTx/>
              <a:buNone/>
            </a:pPr>
            <a:r>
              <a:rPr lang="zh-TW" altLang="en-US" sz="2800">
                <a:ea typeface="標楷體" pitchFamily="65" charset="-120"/>
              </a:rPr>
              <a:t>農</a:t>
            </a:r>
          </a:p>
        </p:txBody>
      </p:sp>
      <p:sp>
        <p:nvSpPr>
          <p:cNvPr id="56327" name="Rectangle 7"/>
          <p:cNvSpPr>
            <a:spLocks noChangeArrowheads="1"/>
          </p:cNvSpPr>
          <p:nvPr/>
        </p:nvSpPr>
        <p:spPr bwMode="auto">
          <a:xfrm>
            <a:off x="5078413" y="1330325"/>
            <a:ext cx="503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a:t>
            </a:r>
          </a:p>
          <a:p>
            <a:pPr algn="r" eaLnBrk="1" hangingPunct="1">
              <a:spcBef>
                <a:spcPct val="0"/>
              </a:spcBef>
              <a:buFontTx/>
              <a:buNone/>
            </a:pPr>
            <a:r>
              <a:rPr lang="zh-TW" altLang="en-US" sz="2800">
                <a:ea typeface="標楷體" pitchFamily="65" charset="-120"/>
              </a:rPr>
              <a:t>○</a:t>
            </a:r>
          </a:p>
        </p:txBody>
      </p:sp>
      <p:sp>
        <p:nvSpPr>
          <p:cNvPr id="56328" name="Rectangle 8"/>
          <p:cNvSpPr>
            <a:spLocks noChangeArrowheads="1"/>
          </p:cNvSpPr>
          <p:nvPr/>
        </p:nvSpPr>
        <p:spPr bwMode="auto">
          <a:xfrm>
            <a:off x="5797550" y="1330325"/>
            <a:ext cx="5032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a:t>
            </a:r>
          </a:p>
          <a:p>
            <a:pPr algn="r" eaLnBrk="1" hangingPunct="1">
              <a:spcBef>
                <a:spcPct val="0"/>
              </a:spcBef>
              <a:buFontTx/>
              <a:buNone/>
            </a:pPr>
            <a:r>
              <a:rPr lang="zh-TW" altLang="en-US" sz="2800">
                <a:ea typeface="標楷體" pitchFamily="65" charset="-120"/>
              </a:rPr>
              <a:t>○</a:t>
            </a:r>
          </a:p>
        </p:txBody>
      </p:sp>
      <p:sp>
        <p:nvSpPr>
          <p:cNvPr id="56329" name="Rectangle 9"/>
          <p:cNvSpPr>
            <a:spLocks noChangeArrowheads="1"/>
          </p:cNvSpPr>
          <p:nvPr/>
        </p:nvSpPr>
        <p:spPr bwMode="auto">
          <a:xfrm>
            <a:off x="250825" y="765175"/>
            <a:ext cx="7499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二</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訂婚柬帖──由男女雙方家長具名</a:t>
            </a:r>
          </a:p>
        </p:txBody>
      </p:sp>
      <p:pic>
        <p:nvPicPr>
          <p:cNvPr id="56330"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31983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7698" name="內容版面配置區 2"/>
          <p:cNvSpPr>
            <a:spLocks noGrp="1"/>
          </p:cNvSpPr>
          <p:nvPr>
            <p:ph idx="1"/>
          </p:nvPr>
        </p:nvSpPr>
        <p:spPr>
          <a:xfrm>
            <a:off x="360363" y="1168400"/>
            <a:ext cx="8748712" cy="4525963"/>
          </a:xfrm>
        </p:spPr>
        <p:txBody>
          <a:bodyPr/>
          <a:lstStyle/>
          <a:p>
            <a:pPr>
              <a:buFontTx/>
              <a:buNone/>
            </a:pP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   </a:t>
            </a: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下列柬帖用語的說明，何者正確？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文定：結婚　　　　　　　　　　　　</a:t>
            </a:r>
          </a:p>
          <a:p>
            <a:pPr>
              <a:buFontTx/>
              <a:buNone/>
            </a:pP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度晬：小孩出生滿月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棘人：父或母喪時，子自稱「棘人」　</a:t>
            </a:r>
          </a:p>
          <a:p>
            <a:pPr>
              <a:buFontTx/>
              <a:buNone/>
            </a:pP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顯妣：對人稱自己去世的祖母</a:t>
            </a:r>
          </a:p>
          <a:p>
            <a:pPr eaLnBrk="1" hangingPunct="1">
              <a:buFontTx/>
              <a:buNone/>
            </a:pPr>
            <a:endParaRPr lang="zh-TW" altLang="en-US" smtClean="0">
              <a:latin typeface="標楷體" pitchFamily="65" charset="-120"/>
              <a:ea typeface="標楷體" pitchFamily="65" charset="-120"/>
            </a:endParaRPr>
          </a:p>
        </p:txBody>
      </p:sp>
      <p:sp>
        <p:nvSpPr>
          <p:cNvPr id="197636" name="Rectangle 4"/>
          <p:cNvSpPr>
            <a:spLocks noChangeArrowheads="1"/>
          </p:cNvSpPr>
          <p:nvPr/>
        </p:nvSpPr>
        <p:spPr bwMode="auto">
          <a:xfrm>
            <a:off x="755650" y="1193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ea typeface="標楷體" pitchFamily="65" charset="-120"/>
              </a:rPr>
              <a:t>(C)</a:t>
            </a:r>
          </a:p>
        </p:txBody>
      </p:sp>
      <p:sp>
        <p:nvSpPr>
          <p:cNvPr id="197637" name="內容版面配置區 2"/>
          <p:cNvSpPr>
            <a:spLocks/>
          </p:cNvSpPr>
          <p:nvPr/>
        </p:nvSpPr>
        <p:spPr bwMode="auto">
          <a:xfrm>
            <a:off x="612775" y="4510088"/>
            <a:ext cx="8208963" cy="647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zh-TW">
                <a:latin typeface="標楷體" pitchFamily="65" charset="-120"/>
                <a:ea typeface="標楷體" pitchFamily="65" charset="-120"/>
              </a:rPr>
              <a:t>解析：</a:t>
            </a:r>
            <a:r>
              <a:rPr lang="en-US" altLang="zh-TW" b="0">
                <a:solidFill>
                  <a:srgbClr val="FF0000"/>
                </a:solidFill>
                <a:latin typeface="標楷體" pitchFamily="65" charset="-120"/>
                <a:ea typeface="標楷體" pitchFamily="65" charset="-120"/>
              </a:rPr>
              <a:t>(A)</a:t>
            </a:r>
            <a:r>
              <a:rPr lang="zh-TW" altLang="zh-TW" b="0">
                <a:solidFill>
                  <a:srgbClr val="FF0000"/>
                </a:solidFill>
                <a:latin typeface="標楷體" pitchFamily="65" charset="-120"/>
                <a:ea typeface="標楷體" pitchFamily="65" charset="-120"/>
              </a:rPr>
              <a:t>訂婚。</a:t>
            </a: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滿一周歲</a:t>
            </a:r>
            <a:r>
              <a:rPr lang="zh-TW" altLang="zh-TW" b="0">
                <a:solidFill>
                  <a:srgbClr val="FF0000"/>
                </a:solidFill>
                <a:latin typeface="標楷體" pitchFamily="65" charset="-120"/>
                <a:ea typeface="標楷體" pitchFamily="65" charset="-120"/>
              </a:rPr>
              <a:t>。</a:t>
            </a:r>
            <a:r>
              <a:rPr lang="en-US" altLang="zh-TW" b="0">
                <a:solidFill>
                  <a:srgbClr val="FF0000"/>
                </a:solidFill>
                <a:latin typeface="標楷體" pitchFamily="65" charset="-120"/>
                <a:ea typeface="標楷體" pitchFamily="65" charset="-120"/>
              </a:rPr>
              <a:t>(D)</a:t>
            </a:r>
            <a:r>
              <a:rPr lang="zh-TW" altLang="en-US" b="0">
                <a:solidFill>
                  <a:srgbClr val="FF0000"/>
                </a:solidFill>
                <a:latin typeface="標楷體" pitchFamily="65" charset="-120"/>
                <a:ea typeface="標楷體" pitchFamily="65" charset="-120"/>
              </a:rPr>
              <a:t>母親</a:t>
            </a:r>
            <a:r>
              <a:rPr lang="zh-TW" altLang="zh-TW" b="0">
                <a:solidFill>
                  <a:srgbClr val="FF0000"/>
                </a:solidFill>
                <a:latin typeface="標楷體" pitchFamily="65" charset="-120"/>
                <a:ea typeface="標楷體" pitchFamily="65" charset="-120"/>
              </a:rPr>
              <a:t>。</a:t>
            </a:r>
            <a:endParaRPr lang="zh-TW" altLang="en-US" b="0">
              <a:solidFill>
                <a:srgbClr val="FF0000"/>
              </a:solidFill>
              <a:latin typeface="標楷體" pitchFamily="65" charset="-120"/>
              <a:ea typeface="標楷體" pitchFamily="65" charset="-120"/>
            </a:endParaRPr>
          </a:p>
        </p:txBody>
      </p:sp>
      <p:pic>
        <p:nvPicPr>
          <p:cNvPr id="157701" name="Picture 7"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blinds(horizontal)">
                                      <p:cBhvr>
                                        <p:cTn id="7" dur="500"/>
                                        <p:tgtEl>
                                          <p:spTgt spid="197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7637"/>
                                        </p:tgtEl>
                                        <p:attrNameLst>
                                          <p:attrName>style.visibility</p:attrName>
                                        </p:attrNameLst>
                                      </p:cBhvr>
                                      <p:to>
                                        <p:strVal val="visible"/>
                                      </p:to>
                                    </p:set>
                                    <p:anim calcmode="lin" valueType="num">
                                      <p:cBhvr additive="base">
                                        <p:cTn id="12" dur="500" fill="hold"/>
                                        <p:tgtEl>
                                          <p:spTgt spid="197637"/>
                                        </p:tgtEl>
                                        <p:attrNameLst>
                                          <p:attrName>ppt_x</p:attrName>
                                        </p:attrNameLst>
                                      </p:cBhvr>
                                      <p:tavLst>
                                        <p:tav tm="0">
                                          <p:val>
                                            <p:strVal val="#ppt_x"/>
                                          </p:val>
                                        </p:tav>
                                        <p:tav tm="100000">
                                          <p:val>
                                            <p:strVal val="#ppt_x"/>
                                          </p:val>
                                        </p:tav>
                                      </p:tavLst>
                                    </p:anim>
                                    <p:anim calcmode="lin" valueType="num">
                                      <p:cBhvr additive="base">
                                        <p:cTn id="13" dur="500" fill="hold"/>
                                        <p:tgtEl>
                                          <p:spTgt spid="1976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7"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722" name="內容版面配置區 2"/>
          <p:cNvSpPr>
            <a:spLocks noGrp="1"/>
          </p:cNvSpPr>
          <p:nvPr>
            <p:ph idx="1"/>
          </p:nvPr>
        </p:nvSpPr>
        <p:spPr>
          <a:xfrm>
            <a:off x="395288" y="1095375"/>
            <a:ext cx="8785225" cy="2909888"/>
          </a:xfrm>
        </p:spPr>
        <p:txBody>
          <a:bodyPr/>
          <a:lstStyle/>
          <a:p>
            <a:pPr>
              <a:buFontTx/>
              <a:buNone/>
            </a:pP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   </a:t>
            </a: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王先生的壽宴上高掛「八秩晉五」的喜帳賀詞，表示王先生：</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今年八十歲並育有五子　　　</a:t>
            </a:r>
          </a:p>
          <a:p>
            <a:pPr>
              <a:buFontTx/>
              <a:buNone/>
            </a:pP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今年八十五歲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八年內舉行五次壽宴　　　　</a:t>
            </a:r>
          </a:p>
          <a:p>
            <a:pPr>
              <a:buFontTx/>
              <a:buNone/>
            </a:pP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八年之內升官晉爵五次</a:t>
            </a:r>
          </a:p>
          <a:p>
            <a:pPr eaLnBrk="1" hangingPunct="1">
              <a:buFontTx/>
              <a:buNone/>
            </a:pPr>
            <a:endParaRPr lang="zh-TW" altLang="en-US" smtClean="0">
              <a:latin typeface="標楷體" pitchFamily="65" charset="-120"/>
              <a:ea typeface="標楷體" pitchFamily="65" charset="-120"/>
            </a:endParaRPr>
          </a:p>
        </p:txBody>
      </p:sp>
      <p:sp>
        <p:nvSpPr>
          <p:cNvPr id="199684" name="Rectangle 4"/>
          <p:cNvSpPr>
            <a:spLocks noChangeArrowheads="1"/>
          </p:cNvSpPr>
          <p:nvPr/>
        </p:nvSpPr>
        <p:spPr bwMode="auto">
          <a:xfrm>
            <a:off x="827088" y="11207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ea typeface="標楷體" pitchFamily="65" charset="-120"/>
              </a:rPr>
              <a:t>(B)</a:t>
            </a:r>
          </a:p>
        </p:txBody>
      </p:sp>
      <p:pic>
        <p:nvPicPr>
          <p:cNvPr id="158724" name="Picture 7"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9684"/>
                                        </p:tgtEl>
                                        <p:attrNameLst>
                                          <p:attrName>style.visibility</p:attrName>
                                        </p:attrNameLst>
                                      </p:cBhvr>
                                      <p:to>
                                        <p:strVal val="visible"/>
                                      </p:to>
                                    </p:set>
                                    <p:animEffect transition="in" filter="blinds(horizontal)">
                                      <p:cBhvr>
                                        <p:cTn id="7" dur="500"/>
                                        <p:tgtEl>
                                          <p:spTgt spid="199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746" name="內容版面配置區 2"/>
          <p:cNvSpPr>
            <a:spLocks noGrp="1"/>
          </p:cNvSpPr>
          <p:nvPr>
            <p:ph idx="1"/>
          </p:nvPr>
        </p:nvSpPr>
        <p:spPr>
          <a:xfrm>
            <a:off x="422275" y="1135063"/>
            <a:ext cx="8470900" cy="3517900"/>
          </a:xfrm>
        </p:spPr>
        <p:txBody>
          <a:bodyPr/>
          <a:lstStyle/>
          <a:p>
            <a:pPr>
              <a:buFontTx/>
              <a:buNone/>
            </a:pP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   </a:t>
            </a: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下列哪一謝帖用語，表示主人</a:t>
            </a:r>
            <a:r>
              <a:rPr lang="zh-TW" altLang="en-US" b="1" smtClean="0">
                <a:latin typeface="標楷體" pitchFamily="65" charset="-120"/>
                <a:ea typeface="標楷體" pitchFamily="65" charset="-120"/>
              </a:rPr>
              <a:t>並未接受</a:t>
            </a:r>
            <a:r>
              <a:rPr lang="zh-TW" altLang="en-US" smtClean="0">
                <a:latin typeface="標楷體" pitchFamily="65" charset="-120"/>
                <a:ea typeface="標楷體" pitchFamily="65" charset="-120"/>
              </a:rPr>
              <a:t>贈禮？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領謝　　　　　　</a:t>
            </a: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踵謝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璧謝　　　　　　</a:t>
            </a: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感謝</a:t>
            </a:r>
          </a:p>
          <a:p>
            <a:pPr eaLnBrk="1" hangingPunct="1">
              <a:buFontTx/>
              <a:buNone/>
            </a:pPr>
            <a:endParaRPr lang="zh-TW" altLang="en-US" smtClean="0">
              <a:latin typeface="標楷體" pitchFamily="65" charset="-120"/>
              <a:ea typeface="標楷體" pitchFamily="65" charset="-120"/>
            </a:endParaRPr>
          </a:p>
        </p:txBody>
      </p:sp>
      <p:sp>
        <p:nvSpPr>
          <p:cNvPr id="201732" name="Rectangle 4"/>
          <p:cNvSpPr>
            <a:spLocks noChangeArrowheads="1"/>
          </p:cNvSpPr>
          <p:nvPr/>
        </p:nvSpPr>
        <p:spPr bwMode="auto">
          <a:xfrm>
            <a:off x="828675" y="1125538"/>
            <a:ext cx="793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ea typeface="標楷體" pitchFamily="65" charset="-120"/>
              </a:rPr>
              <a:t>(C)</a:t>
            </a:r>
          </a:p>
        </p:txBody>
      </p:sp>
      <p:sp>
        <p:nvSpPr>
          <p:cNvPr id="201733" name="內容版面配置區 2"/>
          <p:cNvSpPr>
            <a:spLocks/>
          </p:cNvSpPr>
          <p:nvPr/>
        </p:nvSpPr>
        <p:spPr bwMode="auto">
          <a:xfrm>
            <a:off x="323850" y="4149725"/>
            <a:ext cx="8785225" cy="1079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zh-TW">
                <a:latin typeface="標楷體" pitchFamily="65" charset="-120"/>
                <a:ea typeface="標楷體" pitchFamily="65" charset="-120"/>
              </a:rPr>
              <a:t>解析：</a:t>
            </a:r>
            <a:r>
              <a:rPr lang="zh-TW" altLang="zh-TW" b="0">
                <a:solidFill>
                  <a:srgbClr val="FF0000"/>
                </a:solidFill>
                <a:latin typeface="標楷體" pitchFamily="65" charset="-120"/>
                <a:ea typeface="標楷體" pitchFamily="65" charset="-120"/>
              </a:rPr>
              <a:t>(A)</a:t>
            </a:r>
            <a:r>
              <a:rPr lang="en-US" altLang="zh-TW" b="0">
                <a:solidFill>
                  <a:srgbClr val="FF0000"/>
                </a:solidFill>
                <a:latin typeface="標楷體" pitchFamily="65" charset="-120"/>
                <a:ea typeface="標楷體" pitchFamily="65" charset="-120"/>
              </a:rPr>
              <a:t>領受禮物並道謝</a:t>
            </a:r>
            <a:r>
              <a:rPr lang="zh-TW" altLang="en-US" b="0">
                <a:solidFill>
                  <a:srgbClr val="FF0000"/>
                </a:solidFill>
                <a:latin typeface="標楷體" pitchFamily="65" charset="-120"/>
                <a:ea typeface="標楷體" pitchFamily="65" charset="-120"/>
              </a:rPr>
              <a:t>。</a:t>
            </a:r>
            <a:r>
              <a:rPr lang="en-US" altLang="zh-TW" b="0">
                <a:solidFill>
                  <a:srgbClr val="FF0000"/>
                </a:solidFill>
                <a:latin typeface="標楷體" pitchFamily="65" charset="-120"/>
                <a:ea typeface="標楷體" pitchFamily="65" charset="-120"/>
              </a:rPr>
              <a:t>(B)親自登門道謝</a:t>
            </a:r>
            <a:r>
              <a:rPr lang="zh-TW" altLang="en-US" b="0">
                <a:solidFill>
                  <a:srgbClr val="FF0000"/>
                </a:solidFill>
                <a:latin typeface="標楷體" pitchFamily="65" charset="-120"/>
                <a:ea typeface="標楷體" pitchFamily="65" charset="-120"/>
              </a:rPr>
              <a:t>。</a:t>
            </a:r>
          </a:p>
          <a:p>
            <a:pPr eaLnBrk="1" hangingPunct="1">
              <a:buFontTx/>
              <a:buNone/>
            </a:pPr>
            <a:r>
              <a:rPr lang="en-US" altLang="zh-TW" b="0">
                <a:solidFill>
                  <a:srgbClr val="FF0000"/>
                </a:solidFill>
                <a:latin typeface="標楷體" pitchFamily="65" charset="-120"/>
                <a:ea typeface="標楷體" pitchFamily="65" charset="-120"/>
              </a:rPr>
              <a:t>(C)歸還原來的禮物並道謝</a:t>
            </a:r>
            <a:r>
              <a:rPr lang="zh-TW" altLang="en-US" b="0">
                <a:solidFill>
                  <a:srgbClr val="FF0000"/>
                </a:solidFill>
                <a:latin typeface="標楷體" pitchFamily="65" charset="-120"/>
                <a:ea typeface="標楷體" pitchFamily="65" charset="-120"/>
              </a:rPr>
              <a:t>。</a:t>
            </a:r>
          </a:p>
        </p:txBody>
      </p:sp>
      <p:pic>
        <p:nvPicPr>
          <p:cNvPr id="159749" name="Picture 7"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1732"/>
                                        </p:tgtEl>
                                        <p:attrNameLst>
                                          <p:attrName>style.visibility</p:attrName>
                                        </p:attrNameLst>
                                      </p:cBhvr>
                                      <p:to>
                                        <p:strVal val="visible"/>
                                      </p:to>
                                    </p:set>
                                    <p:animEffect transition="in" filter="blinds(horizontal)">
                                      <p:cBhvr>
                                        <p:cTn id="7" dur="500"/>
                                        <p:tgtEl>
                                          <p:spTgt spid="201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1733"/>
                                        </p:tgtEl>
                                        <p:attrNameLst>
                                          <p:attrName>style.visibility</p:attrName>
                                        </p:attrNameLst>
                                      </p:cBhvr>
                                      <p:to>
                                        <p:strVal val="visible"/>
                                      </p:to>
                                    </p:set>
                                    <p:anim calcmode="lin" valueType="num">
                                      <p:cBhvr additive="base">
                                        <p:cTn id="12" dur="500" fill="hold"/>
                                        <p:tgtEl>
                                          <p:spTgt spid="201733"/>
                                        </p:tgtEl>
                                        <p:attrNameLst>
                                          <p:attrName>ppt_x</p:attrName>
                                        </p:attrNameLst>
                                      </p:cBhvr>
                                      <p:tavLst>
                                        <p:tav tm="0">
                                          <p:val>
                                            <p:strVal val="#ppt_x"/>
                                          </p:val>
                                        </p:tav>
                                        <p:tav tm="100000">
                                          <p:val>
                                            <p:strVal val="#ppt_x"/>
                                          </p:val>
                                        </p:tav>
                                      </p:tavLst>
                                    </p:anim>
                                    <p:anim calcmode="lin" valueType="num">
                                      <p:cBhvr additive="base">
                                        <p:cTn id="13" dur="500" fill="hold"/>
                                        <p:tgtEl>
                                          <p:spTgt spid="201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p:bldP spid="201733" grpId="0"/>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0770" name="內容版面配置區 2"/>
          <p:cNvSpPr>
            <a:spLocks noGrp="1"/>
          </p:cNvSpPr>
          <p:nvPr>
            <p:ph idx="1"/>
          </p:nvPr>
        </p:nvSpPr>
        <p:spPr>
          <a:xfrm>
            <a:off x="34925" y="701675"/>
            <a:ext cx="9036050" cy="1143000"/>
          </a:xfrm>
        </p:spPr>
        <p:txBody>
          <a:bodyPr/>
          <a:lstStyle/>
          <a:p>
            <a:pPr eaLnBrk="1" hangingPunct="1">
              <a:buFontTx/>
              <a:buNone/>
            </a:pPr>
            <a:r>
              <a:rPr lang="zh-TW" altLang="zh-TW" dirty="0" smtClean="0">
                <a:latin typeface="標楷體" pitchFamily="65" charset="-120"/>
                <a:ea typeface="標楷體" pitchFamily="65" charset="-120"/>
              </a:rPr>
              <a:t>（</a:t>
            </a:r>
            <a:r>
              <a:rPr lang="en-US" altLang="zh-TW" dirty="0" smtClean="0">
                <a:latin typeface="標楷體" pitchFamily="65" charset="-120"/>
                <a:ea typeface="標楷體" pitchFamily="65" charset="-120"/>
              </a:rPr>
              <a:t>   </a:t>
            </a:r>
            <a:r>
              <a:rPr lang="zh-TW" altLang="zh-TW" dirty="0" smtClean="0">
                <a:latin typeface="標楷體" pitchFamily="65" charset="-120"/>
                <a:ea typeface="標楷體" pitchFamily="65" charset="-120"/>
              </a:rPr>
              <a:t>）</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閱讀下方由子女具名的壽慶柬帖，該柬帖中畫線部分的詞語，何者使用</a:t>
            </a:r>
            <a:r>
              <a:rPr lang="zh-TW" altLang="en-US" b="1" dirty="0" smtClean="0">
                <a:latin typeface="標楷體" pitchFamily="65" charset="-120"/>
                <a:ea typeface="標楷體" pitchFamily="65" charset="-120"/>
              </a:rPr>
              <a:t>不當</a:t>
            </a:r>
            <a:r>
              <a:rPr lang="zh-TW" altLang="en-US" dirty="0" smtClean="0">
                <a:latin typeface="標楷體" pitchFamily="65" charset="-120"/>
                <a:ea typeface="標楷體" pitchFamily="65" charset="-120"/>
              </a:rPr>
              <a:t>？</a:t>
            </a:r>
          </a:p>
          <a:p>
            <a:pPr eaLnBrk="1" hangingPunct="1">
              <a:buFontTx/>
              <a:buNone/>
            </a:pPr>
            <a:endParaRPr lang="zh-TW" altLang="en-US" dirty="0" smtClean="0">
              <a:latin typeface="標楷體" pitchFamily="65" charset="-120"/>
              <a:ea typeface="標楷體" pitchFamily="65" charset="-120"/>
            </a:endParaRPr>
          </a:p>
        </p:txBody>
      </p:sp>
      <p:sp>
        <p:nvSpPr>
          <p:cNvPr id="203780" name="Rectangle 4"/>
          <p:cNvSpPr>
            <a:spLocks noChangeArrowheads="1"/>
          </p:cNvSpPr>
          <p:nvPr/>
        </p:nvSpPr>
        <p:spPr bwMode="auto">
          <a:xfrm>
            <a:off x="465138" y="6921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ea typeface="標楷體" pitchFamily="65" charset="-120"/>
              </a:rPr>
              <a:t>(A)</a:t>
            </a:r>
          </a:p>
        </p:txBody>
      </p:sp>
      <p:sp>
        <p:nvSpPr>
          <p:cNvPr id="160772" name="Text Box 6"/>
          <p:cNvSpPr txBox="1">
            <a:spLocks noChangeArrowheads="1"/>
          </p:cNvSpPr>
          <p:nvPr/>
        </p:nvSpPr>
        <p:spPr bwMode="auto">
          <a:xfrm>
            <a:off x="539750" y="1989138"/>
            <a:ext cx="8207375" cy="3062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50000"/>
              </a:lnSpc>
              <a:spcBef>
                <a:spcPct val="0"/>
              </a:spcBef>
              <a:buFontTx/>
              <a:buNone/>
            </a:pPr>
            <a:r>
              <a:rPr lang="zh-TW" altLang="en-US" sz="2800" b="0">
                <a:latin typeface="標楷體" pitchFamily="65" charset="-120"/>
                <a:ea typeface="標楷體" pitchFamily="65" charset="-120"/>
              </a:rPr>
              <a:t>    曆 　 月　    日（星期三）為</a:t>
            </a:r>
            <a:r>
              <a:rPr lang="zh-TW" altLang="en-US" sz="2800" b="0" u="sng">
                <a:latin typeface="標楷體" pitchFamily="65" charset="-120"/>
                <a:ea typeface="標楷體" pitchFamily="65" charset="-120"/>
              </a:rPr>
              <a:t>令尊</a:t>
            </a:r>
            <a:r>
              <a:rPr lang="zh-TW" altLang="en-US" sz="2800" b="0">
                <a:latin typeface="標楷體" pitchFamily="65" charset="-120"/>
                <a:ea typeface="標楷體" pitchFamily="65" charset="-120"/>
              </a:rPr>
              <a:t>火木公九秩</a:t>
            </a:r>
            <a:r>
              <a:rPr lang="zh-TW" altLang="en-US" sz="2800" b="0" u="sng">
                <a:latin typeface="標楷體" pitchFamily="65" charset="-120"/>
                <a:ea typeface="標楷體" pitchFamily="65" charset="-120"/>
              </a:rPr>
              <a:t>誕辰</a:t>
            </a:r>
            <a:r>
              <a:rPr lang="zh-TW" altLang="en-US" sz="2800" b="0">
                <a:latin typeface="標楷體" pitchFamily="65" charset="-120"/>
                <a:ea typeface="標楷體" pitchFamily="65" charset="-120"/>
              </a:rPr>
              <a:t>敬備</a:t>
            </a:r>
            <a:r>
              <a:rPr lang="zh-TW" altLang="en-US" sz="2800" b="0" u="sng">
                <a:latin typeface="標楷體" pitchFamily="65" charset="-120"/>
                <a:ea typeface="標楷體" pitchFamily="65" charset="-120"/>
              </a:rPr>
              <a:t>桃樽</a:t>
            </a:r>
            <a:r>
              <a:rPr lang="zh-TW" altLang="en-US" sz="2800" b="0">
                <a:latin typeface="標楷體" pitchFamily="65" charset="-120"/>
                <a:ea typeface="標楷體" pitchFamily="65" charset="-120"/>
              </a:rPr>
              <a:t>　恭候</a:t>
            </a:r>
          </a:p>
          <a:p>
            <a:pPr eaLnBrk="1" hangingPunct="1">
              <a:lnSpc>
                <a:spcPct val="150000"/>
              </a:lnSpc>
              <a:spcBef>
                <a:spcPct val="0"/>
              </a:spcBef>
              <a:buFontTx/>
              <a:buNone/>
            </a:pPr>
            <a:r>
              <a:rPr lang="zh-TW" altLang="en-US" sz="3600" b="0">
                <a:latin typeface="標楷體" pitchFamily="65" charset="-120"/>
                <a:ea typeface="標楷體" pitchFamily="65" charset="-120"/>
              </a:rPr>
              <a:t>臺　光</a:t>
            </a:r>
            <a:r>
              <a:rPr lang="zh-TW" altLang="en-US" sz="2800" b="0">
                <a:latin typeface="標楷體" pitchFamily="65" charset="-120"/>
                <a:ea typeface="標楷體" pitchFamily="65" charset="-120"/>
              </a:rPr>
              <a:t>                           李大同謹訂</a:t>
            </a:r>
          </a:p>
          <a:p>
            <a:pPr eaLnBrk="1" hangingPunct="1">
              <a:spcBef>
                <a:spcPct val="0"/>
              </a:spcBef>
              <a:buFontTx/>
              <a:buNone/>
            </a:pPr>
            <a:r>
              <a:rPr lang="zh-TW" altLang="en-US" sz="2800" b="0">
                <a:latin typeface="標楷體" pitchFamily="65" charset="-120"/>
                <a:ea typeface="標楷體" pitchFamily="65" charset="-120"/>
              </a:rPr>
              <a:t>         席設：臺中市中港路○號幸福飯店松鶴廳</a:t>
            </a:r>
          </a:p>
          <a:p>
            <a:pPr eaLnBrk="1" hangingPunct="1">
              <a:spcBef>
                <a:spcPct val="0"/>
              </a:spcBef>
              <a:buFontTx/>
              <a:buNone/>
            </a:pPr>
            <a:r>
              <a:rPr lang="zh-TW" altLang="en-US" sz="2800" b="0">
                <a:latin typeface="標楷體" pitchFamily="65" charset="-120"/>
                <a:ea typeface="標楷體" pitchFamily="65" charset="-120"/>
              </a:rPr>
              <a:t>         時間：下午六時入席</a:t>
            </a:r>
            <a:endParaRPr lang="en-US" altLang="zh-TW" sz="2800">
              <a:latin typeface="標楷體" pitchFamily="65" charset="-120"/>
              <a:ea typeface="標楷體" pitchFamily="65" charset="-120"/>
            </a:endParaRPr>
          </a:p>
        </p:txBody>
      </p:sp>
      <p:sp>
        <p:nvSpPr>
          <p:cNvPr id="160773" name="Rectangle 7"/>
          <p:cNvSpPr>
            <a:spLocks noChangeArrowheads="1"/>
          </p:cNvSpPr>
          <p:nvPr/>
        </p:nvSpPr>
        <p:spPr bwMode="auto">
          <a:xfrm>
            <a:off x="755650" y="2060575"/>
            <a:ext cx="6111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ea typeface="標楷體" pitchFamily="65" charset="-120"/>
              </a:rPr>
              <a:t>國農</a:t>
            </a:r>
          </a:p>
        </p:txBody>
      </p:sp>
      <p:sp>
        <p:nvSpPr>
          <p:cNvPr id="160774" name="Rectangle 8"/>
          <p:cNvSpPr>
            <a:spLocks noChangeArrowheads="1"/>
          </p:cNvSpPr>
          <p:nvPr/>
        </p:nvSpPr>
        <p:spPr bwMode="auto">
          <a:xfrm>
            <a:off x="1800225" y="2060575"/>
            <a:ext cx="6111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ea typeface="標楷體" pitchFamily="65" charset="-120"/>
              </a:rPr>
              <a:t>六四</a:t>
            </a:r>
          </a:p>
        </p:txBody>
      </p:sp>
      <p:sp>
        <p:nvSpPr>
          <p:cNvPr id="160775" name="Rectangle 10"/>
          <p:cNvSpPr>
            <a:spLocks noChangeArrowheads="1"/>
          </p:cNvSpPr>
          <p:nvPr/>
        </p:nvSpPr>
        <p:spPr bwMode="auto">
          <a:xfrm>
            <a:off x="2698750" y="1916113"/>
            <a:ext cx="15128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ea typeface="標楷體" pitchFamily="65" charset="-120"/>
              </a:rPr>
              <a:t>    六</a:t>
            </a:r>
          </a:p>
          <a:p>
            <a:pPr eaLnBrk="1" hangingPunct="1">
              <a:spcBef>
                <a:spcPct val="0"/>
              </a:spcBef>
              <a:buFontTx/>
              <a:buNone/>
            </a:pPr>
            <a:r>
              <a:rPr lang="zh-TW" altLang="en-US" sz="2800" b="0">
                <a:ea typeface="標楷體" pitchFamily="65" charset="-120"/>
              </a:rPr>
              <a:t>二十三</a:t>
            </a:r>
          </a:p>
        </p:txBody>
      </p:sp>
      <p:sp>
        <p:nvSpPr>
          <p:cNvPr id="160776" name="Rectangle 12"/>
          <p:cNvSpPr>
            <a:spLocks noChangeArrowheads="1"/>
          </p:cNvSpPr>
          <p:nvPr/>
        </p:nvSpPr>
        <p:spPr bwMode="auto">
          <a:xfrm>
            <a:off x="1155700" y="4292600"/>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u="sng">
                <a:ea typeface="標楷體" pitchFamily="65" charset="-120"/>
              </a:rPr>
              <a:t>恕邀</a:t>
            </a:r>
          </a:p>
        </p:txBody>
      </p:sp>
      <p:sp>
        <p:nvSpPr>
          <p:cNvPr id="160777" name="AutoShape 13"/>
          <p:cNvSpPr>
            <a:spLocks/>
          </p:cNvSpPr>
          <p:nvPr/>
        </p:nvSpPr>
        <p:spPr bwMode="auto">
          <a:xfrm>
            <a:off x="1979613" y="4365625"/>
            <a:ext cx="215900" cy="503238"/>
          </a:xfrm>
          <a:prstGeom prst="leftBrace">
            <a:avLst>
              <a:gd name="adj1" fmla="val 1942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endParaRPr lang="zh-TW" altLang="en-US" sz="1800">
              <a:ea typeface="標楷體" pitchFamily="65" charset="-120"/>
            </a:endParaRPr>
          </a:p>
        </p:txBody>
      </p:sp>
      <p:sp>
        <p:nvSpPr>
          <p:cNvPr id="160778" name="Rectangle 14"/>
          <p:cNvSpPr>
            <a:spLocks noChangeArrowheads="1"/>
          </p:cNvSpPr>
          <p:nvPr/>
        </p:nvSpPr>
        <p:spPr bwMode="auto">
          <a:xfrm>
            <a:off x="395288" y="5156200"/>
            <a:ext cx="72723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b="0">
                <a:latin typeface="標楷體" pitchFamily="65" charset="-120"/>
                <a:ea typeface="標楷體" pitchFamily="65" charset="-120"/>
              </a:rPr>
              <a:t>(A)</a:t>
            </a:r>
            <a:r>
              <a:rPr lang="zh-TW" altLang="en-US" b="0">
                <a:latin typeface="標楷體" pitchFamily="65" charset="-120"/>
                <a:ea typeface="標楷體" pitchFamily="65" charset="-120"/>
              </a:rPr>
              <a:t>令尊　</a:t>
            </a:r>
            <a:r>
              <a:rPr lang="en-US" altLang="zh-TW" b="0">
                <a:latin typeface="標楷體" pitchFamily="65" charset="-120"/>
                <a:ea typeface="標楷體" pitchFamily="65" charset="-120"/>
              </a:rPr>
              <a:t>(B)</a:t>
            </a:r>
            <a:r>
              <a:rPr lang="zh-TW" altLang="en-US" b="0">
                <a:latin typeface="標楷體" pitchFamily="65" charset="-120"/>
                <a:ea typeface="標楷體" pitchFamily="65" charset="-120"/>
              </a:rPr>
              <a:t>誕辰　</a:t>
            </a:r>
            <a:r>
              <a:rPr lang="en-US" altLang="zh-TW" b="0">
                <a:latin typeface="標楷體" pitchFamily="65" charset="-120"/>
                <a:ea typeface="標楷體" pitchFamily="65" charset="-120"/>
              </a:rPr>
              <a:t>(C)</a:t>
            </a:r>
            <a:r>
              <a:rPr lang="zh-TW" altLang="en-US" b="0">
                <a:latin typeface="標楷體" pitchFamily="65" charset="-120"/>
                <a:ea typeface="標楷體" pitchFamily="65" charset="-120"/>
              </a:rPr>
              <a:t>桃樽　</a:t>
            </a:r>
            <a:r>
              <a:rPr lang="en-US" altLang="zh-TW" b="0">
                <a:latin typeface="標楷體" pitchFamily="65" charset="-120"/>
                <a:ea typeface="標楷體" pitchFamily="65" charset="-120"/>
              </a:rPr>
              <a:t>(D)</a:t>
            </a:r>
            <a:r>
              <a:rPr lang="zh-TW" altLang="en-US" b="0">
                <a:latin typeface="標楷體" pitchFamily="65" charset="-120"/>
                <a:ea typeface="標楷體" pitchFamily="65" charset="-120"/>
              </a:rPr>
              <a:t>恕邀</a:t>
            </a:r>
          </a:p>
        </p:txBody>
      </p:sp>
      <p:sp>
        <p:nvSpPr>
          <p:cNvPr id="201733" name="內容版面配置區 2"/>
          <p:cNvSpPr>
            <a:spLocks/>
          </p:cNvSpPr>
          <p:nvPr/>
        </p:nvSpPr>
        <p:spPr bwMode="auto">
          <a:xfrm>
            <a:off x="539750" y="5661025"/>
            <a:ext cx="4608513" cy="647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zh-TW">
                <a:latin typeface="標楷體" pitchFamily="65" charset="-120"/>
                <a:ea typeface="標楷體" pitchFamily="65" charset="-120"/>
              </a:rPr>
              <a:t>解析：</a:t>
            </a:r>
            <a:r>
              <a:rPr lang="zh-TW" altLang="zh-TW" b="0">
                <a:solidFill>
                  <a:srgbClr val="FF0000"/>
                </a:solidFill>
                <a:latin typeface="標楷體" pitchFamily="65" charset="-120"/>
                <a:ea typeface="標楷體" pitchFamily="65" charset="-120"/>
              </a:rPr>
              <a:t>(A)家父或家嚴。</a:t>
            </a:r>
            <a:endParaRPr lang="zh-TW" altLang="en-US" b="0">
              <a:solidFill>
                <a:srgbClr val="FF0000"/>
              </a:solidFill>
              <a:latin typeface="標楷體" pitchFamily="65" charset="-120"/>
              <a:ea typeface="標楷體" pitchFamily="65" charset="-120"/>
            </a:endParaRPr>
          </a:p>
        </p:txBody>
      </p:sp>
      <p:pic>
        <p:nvPicPr>
          <p:cNvPr id="160780" name="Picture 16"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blinds(horizontal)">
                                      <p:cBhvr>
                                        <p:cTn id="7" dur="500"/>
                                        <p:tgtEl>
                                          <p:spTgt spid="203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1733"/>
                                        </p:tgtEl>
                                        <p:attrNameLst>
                                          <p:attrName>style.visibility</p:attrName>
                                        </p:attrNameLst>
                                      </p:cBhvr>
                                      <p:to>
                                        <p:strVal val="visible"/>
                                      </p:to>
                                    </p:set>
                                    <p:anim calcmode="lin" valueType="num">
                                      <p:cBhvr additive="base">
                                        <p:cTn id="12" dur="500" fill="hold"/>
                                        <p:tgtEl>
                                          <p:spTgt spid="201733"/>
                                        </p:tgtEl>
                                        <p:attrNameLst>
                                          <p:attrName>ppt_x</p:attrName>
                                        </p:attrNameLst>
                                      </p:cBhvr>
                                      <p:tavLst>
                                        <p:tav tm="0">
                                          <p:val>
                                            <p:strVal val="#ppt_x"/>
                                          </p:val>
                                        </p:tav>
                                        <p:tav tm="100000">
                                          <p:val>
                                            <p:strVal val="#ppt_x"/>
                                          </p:val>
                                        </p:tav>
                                      </p:tavLst>
                                    </p:anim>
                                    <p:anim calcmode="lin" valueType="num">
                                      <p:cBhvr additive="base">
                                        <p:cTn id="13" dur="500" fill="hold"/>
                                        <p:tgtEl>
                                          <p:spTgt spid="201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p:bldP spid="201733" grpId="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1794" name="內容版面配置區 2"/>
          <p:cNvSpPr>
            <a:spLocks noGrp="1"/>
          </p:cNvSpPr>
          <p:nvPr>
            <p:ph idx="1"/>
          </p:nvPr>
        </p:nvSpPr>
        <p:spPr>
          <a:xfrm>
            <a:off x="179388" y="706438"/>
            <a:ext cx="8964612" cy="1069975"/>
          </a:xfrm>
        </p:spPr>
        <p:txBody>
          <a:bodyPr/>
          <a:lstStyle/>
          <a:p>
            <a:pPr eaLnBrk="1" hangingPunct="1">
              <a:buFontTx/>
              <a:buNone/>
            </a:pPr>
            <a:r>
              <a:rPr lang="zh-TW" altLang="zh-TW" dirty="0">
                <a:latin typeface="標楷體" pitchFamily="65" charset="-120"/>
                <a:ea typeface="標楷體" pitchFamily="65" charset="-120"/>
              </a:rPr>
              <a:t>（</a:t>
            </a:r>
            <a:r>
              <a:rPr lang="en-US" altLang="zh-TW" dirty="0">
                <a:latin typeface="標楷體" pitchFamily="65" charset="-120"/>
                <a:ea typeface="標楷體" pitchFamily="65" charset="-120"/>
              </a:rPr>
              <a:t>   </a:t>
            </a:r>
            <a:r>
              <a:rPr lang="zh-TW" altLang="zh-TW" dirty="0" smtClean="0">
                <a:latin typeface="標楷體" pitchFamily="65" charset="-120"/>
                <a:ea typeface="標楷體" pitchFamily="65" charset="-120"/>
              </a:rPr>
              <a:t>）</a:t>
            </a:r>
            <a:r>
              <a:rPr lang="en-US" altLang="zh-TW" dirty="0" smtClean="0">
                <a:latin typeface="標楷體" pitchFamily="65" charset="-120"/>
                <a:ea typeface="標楷體" pitchFamily="65" charset="-120"/>
              </a:rPr>
              <a:t>6</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根據以下柬帖內容，判斷下列說明何者正確？</a:t>
            </a:r>
          </a:p>
        </p:txBody>
      </p:sp>
      <p:sp>
        <p:nvSpPr>
          <p:cNvPr id="204804" name="Rectangle 4"/>
          <p:cNvSpPr>
            <a:spLocks noChangeArrowheads="1"/>
          </p:cNvSpPr>
          <p:nvPr/>
        </p:nvSpPr>
        <p:spPr bwMode="auto">
          <a:xfrm>
            <a:off x="547986" y="6985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ea typeface="標楷體" pitchFamily="65" charset="-120"/>
              </a:rPr>
              <a:t>(B)</a:t>
            </a:r>
          </a:p>
        </p:txBody>
      </p:sp>
      <p:sp>
        <p:nvSpPr>
          <p:cNvPr id="161796" name="Rectangle 7"/>
          <p:cNvSpPr>
            <a:spLocks noChangeArrowheads="1"/>
          </p:cNvSpPr>
          <p:nvPr/>
        </p:nvSpPr>
        <p:spPr bwMode="auto">
          <a:xfrm>
            <a:off x="395288" y="1776413"/>
            <a:ext cx="8353425" cy="3675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50000"/>
              </a:lnSpc>
              <a:spcBef>
                <a:spcPct val="0"/>
              </a:spcBef>
              <a:buFontTx/>
              <a:buNone/>
            </a:pPr>
            <a:r>
              <a:rPr lang="zh-TW" altLang="en-US" sz="2800" b="0">
                <a:ea typeface="標楷體" pitchFamily="65" charset="-120"/>
              </a:rPr>
              <a:t> 　謹詹於中華民國一○七年　   曆　   月　　日（星</a:t>
            </a:r>
          </a:p>
          <a:p>
            <a:pPr eaLnBrk="1" hangingPunct="1">
              <a:lnSpc>
                <a:spcPct val="150000"/>
              </a:lnSpc>
              <a:spcBef>
                <a:spcPct val="0"/>
              </a:spcBef>
              <a:buFontTx/>
              <a:buNone/>
            </a:pPr>
            <a:r>
              <a:rPr lang="zh-TW" altLang="en-US" sz="2800" b="0">
                <a:ea typeface="標楷體" pitchFamily="65" charset="-120"/>
              </a:rPr>
              <a:t>期六）下午六時假高雄市為長女美蓮與沈合作先生令郎英俊君訂婚敬備菲酌　恭候</a:t>
            </a:r>
          </a:p>
          <a:p>
            <a:pPr eaLnBrk="1" hangingPunct="1">
              <a:lnSpc>
                <a:spcPct val="150000"/>
              </a:lnSpc>
              <a:spcBef>
                <a:spcPct val="0"/>
              </a:spcBef>
              <a:buFontTx/>
              <a:buNone/>
            </a:pPr>
            <a:r>
              <a:rPr lang="zh-TW" altLang="en-US" sz="3600" b="0">
                <a:ea typeface="標楷體" pitchFamily="65" charset="-120"/>
              </a:rPr>
              <a:t>臺　光</a:t>
            </a:r>
            <a:r>
              <a:rPr lang="zh-TW" altLang="en-US" sz="2800" b="0">
                <a:ea typeface="標楷體" pitchFamily="65" charset="-120"/>
              </a:rPr>
              <a:t>                          　　　　　　　　　  謹訂</a:t>
            </a:r>
          </a:p>
          <a:p>
            <a:pPr eaLnBrk="1" hangingPunct="1">
              <a:lnSpc>
                <a:spcPct val="150000"/>
              </a:lnSpc>
              <a:spcBef>
                <a:spcPct val="0"/>
              </a:spcBef>
              <a:buFontTx/>
              <a:buNone/>
            </a:pPr>
            <a:endParaRPr lang="zh-TW" altLang="en-US" sz="800" b="0">
              <a:ea typeface="標楷體" pitchFamily="65" charset="-120"/>
            </a:endParaRPr>
          </a:p>
          <a:p>
            <a:pPr eaLnBrk="1" hangingPunct="1">
              <a:lnSpc>
                <a:spcPct val="150000"/>
              </a:lnSpc>
              <a:spcBef>
                <a:spcPct val="0"/>
              </a:spcBef>
              <a:buFontTx/>
              <a:buNone/>
            </a:pPr>
            <a:r>
              <a:rPr lang="zh-TW" altLang="en-US" sz="2800" b="0">
                <a:ea typeface="標楷體" pitchFamily="65" charset="-120"/>
              </a:rPr>
              <a:t>          席設：高雄市五福四路○號大觀園酒樓龍鳳廳</a:t>
            </a:r>
          </a:p>
        </p:txBody>
      </p:sp>
      <p:sp>
        <p:nvSpPr>
          <p:cNvPr id="161797" name="Rectangle 8"/>
          <p:cNvSpPr>
            <a:spLocks noChangeArrowheads="1"/>
          </p:cNvSpPr>
          <p:nvPr/>
        </p:nvSpPr>
        <p:spPr bwMode="auto">
          <a:xfrm>
            <a:off x="6156325" y="3863975"/>
            <a:ext cx="19256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ea typeface="標楷體" pitchFamily="65" charset="-120"/>
              </a:rPr>
              <a:t>陳 開 心</a:t>
            </a:r>
          </a:p>
          <a:p>
            <a:pPr eaLnBrk="1" hangingPunct="1">
              <a:spcBef>
                <a:spcPct val="0"/>
              </a:spcBef>
              <a:buFontTx/>
              <a:buNone/>
            </a:pPr>
            <a:r>
              <a:rPr lang="zh-TW" altLang="en-US" sz="2800" b="0">
                <a:ea typeface="標楷體" pitchFamily="65" charset="-120"/>
              </a:rPr>
              <a:t>陳吳碧霞</a:t>
            </a:r>
          </a:p>
        </p:txBody>
      </p:sp>
      <p:sp>
        <p:nvSpPr>
          <p:cNvPr id="161798" name="Rectangle 9"/>
          <p:cNvSpPr>
            <a:spLocks noChangeArrowheads="1"/>
          </p:cNvSpPr>
          <p:nvPr/>
        </p:nvSpPr>
        <p:spPr bwMode="auto">
          <a:xfrm>
            <a:off x="4933950" y="1847850"/>
            <a:ext cx="6111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ea typeface="標楷體" pitchFamily="65" charset="-120"/>
              </a:rPr>
              <a:t>國農</a:t>
            </a:r>
          </a:p>
        </p:txBody>
      </p:sp>
      <p:sp>
        <p:nvSpPr>
          <p:cNvPr id="161799" name="Rectangle 10"/>
          <p:cNvSpPr>
            <a:spLocks noChangeArrowheads="1"/>
          </p:cNvSpPr>
          <p:nvPr/>
        </p:nvSpPr>
        <p:spPr bwMode="auto">
          <a:xfrm>
            <a:off x="5978525" y="1847850"/>
            <a:ext cx="6111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ea typeface="標楷體" pitchFamily="65" charset="-120"/>
              </a:rPr>
              <a:t>六五</a:t>
            </a:r>
          </a:p>
        </p:txBody>
      </p:sp>
      <p:sp>
        <p:nvSpPr>
          <p:cNvPr id="161800" name="Rectangle 11"/>
          <p:cNvSpPr>
            <a:spLocks noChangeArrowheads="1"/>
          </p:cNvSpPr>
          <p:nvPr/>
        </p:nvSpPr>
        <p:spPr bwMode="auto">
          <a:xfrm>
            <a:off x="6804025" y="1765300"/>
            <a:ext cx="15128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ea typeface="標楷體" pitchFamily="65" charset="-120"/>
              </a:rPr>
              <a:t>十六</a:t>
            </a:r>
          </a:p>
          <a:p>
            <a:pPr eaLnBrk="1" hangingPunct="1">
              <a:spcBef>
                <a:spcPct val="0"/>
              </a:spcBef>
              <a:buFontTx/>
              <a:buNone/>
            </a:pPr>
            <a:r>
              <a:rPr lang="zh-TW" altLang="en-US" sz="2800" b="0">
                <a:ea typeface="標楷體" pitchFamily="65" charset="-120"/>
              </a:rPr>
              <a:t>  三</a:t>
            </a:r>
          </a:p>
        </p:txBody>
      </p:sp>
      <p:sp>
        <p:nvSpPr>
          <p:cNvPr id="161801" name="Rectangle 12"/>
          <p:cNvSpPr>
            <a:spLocks noChangeArrowheads="1"/>
          </p:cNvSpPr>
          <p:nvPr/>
        </p:nvSpPr>
        <p:spPr bwMode="auto">
          <a:xfrm>
            <a:off x="0" y="5457825"/>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b="0">
                <a:latin typeface="標楷體" pitchFamily="65" charset="-120"/>
                <a:ea typeface="標楷體" pitchFamily="65" charset="-120"/>
              </a:rPr>
              <a:t>(A)</a:t>
            </a:r>
            <a:r>
              <a:rPr lang="zh-TW" altLang="en-US" b="0">
                <a:latin typeface="標楷體" pitchFamily="65" charset="-120"/>
                <a:ea typeface="標楷體" pitchFamily="65" charset="-120"/>
              </a:rPr>
              <a:t>柬帖由男方家長具名　</a:t>
            </a:r>
            <a:r>
              <a:rPr lang="en-US" altLang="zh-TW" b="0">
                <a:latin typeface="標楷體" pitchFamily="65" charset="-120"/>
                <a:ea typeface="標楷體" pitchFamily="65" charset="-120"/>
              </a:rPr>
              <a:t>(B)</a:t>
            </a:r>
            <a:r>
              <a:rPr lang="zh-TW" altLang="en-US" b="0">
                <a:latin typeface="標楷體" pitchFamily="65" charset="-120"/>
                <a:ea typeface="標楷體" pitchFamily="65" charset="-120"/>
              </a:rPr>
              <a:t>柬帖由女方家長具名　</a:t>
            </a:r>
          </a:p>
          <a:p>
            <a:pPr eaLnBrk="1" hangingPunct="1">
              <a:spcBef>
                <a:spcPct val="0"/>
              </a:spcBef>
              <a:buFontTx/>
              <a:buNone/>
            </a:pPr>
            <a:r>
              <a:rPr lang="en-US" altLang="zh-TW" b="0">
                <a:latin typeface="標楷體" pitchFamily="65" charset="-120"/>
                <a:ea typeface="標楷體" pitchFamily="65" charset="-120"/>
              </a:rPr>
              <a:t>(C)</a:t>
            </a:r>
            <a:r>
              <a:rPr lang="zh-TW" altLang="en-US" b="0">
                <a:latin typeface="標楷體" pitchFamily="65" charset="-120"/>
                <a:ea typeface="標楷體" pitchFamily="65" charset="-120"/>
              </a:rPr>
              <a:t>新郎是陳英俊　　　　</a:t>
            </a:r>
            <a:r>
              <a:rPr lang="en-US" altLang="zh-TW" b="0">
                <a:latin typeface="標楷體" pitchFamily="65" charset="-120"/>
                <a:ea typeface="標楷體" pitchFamily="65" charset="-120"/>
              </a:rPr>
              <a:t>(D)</a:t>
            </a:r>
            <a:r>
              <a:rPr lang="zh-TW" altLang="en-US" b="0">
                <a:latin typeface="標楷體" pitchFamily="65" charset="-120"/>
                <a:ea typeface="標楷體" pitchFamily="65" charset="-120"/>
              </a:rPr>
              <a:t>新娘是吳美蓮</a:t>
            </a:r>
          </a:p>
        </p:txBody>
      </p:sp>
      <p:pic>
        <p:nvPicPr>
          <p:cNvPr id="161802" name="Picture 1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blinds(horizontal)">
                                      <p:cBhvr>
                                        <p:cTn id="7" dur="500"/>
                                        <p:tgtEl>
                                          <p:spTgt spid="20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2818" name="內容版面配置區 2"/>
          <p:cNvSpPr>
            <a:spLocks noGrp="1"/>
          </p:cNvSpPr>
          <p:nvPr>
            <p:ph idx="4294967295"/>
          </p:nvPr>
        </p:nvSpPr>
        <p:spPr>
          <a:xfrm>
            <a:off x="466725" y="765175"/>
            <a:ext cx="5184775" cy="2519363"/>
          </a:xfrm>
          <a:extLst>
            <a:ext uri="{909E8E84-426E-40DD-AFC4-6F175D3DCCD1}">
              <a14:hiddenFill xmlns:a14="http://schemas.microsoft.com/office/drawing/2010/main">
                <a:solidFill>
                  <a:srgbClr val="FFFF99"/>
                </a:solidFill>
              </a14:hiddenFill>
            </a:ext>
          </a:extLst>
        </p:spPr>
        <p:txBody>
          <a:bodyPr/>
          <a:lstStyle/>
          <a:p>
            <a:pPr eaLnBrk="1" hangingPunct="1">
              <a:buFontTx/>
              <a:buNone/>
            </a:pPr>
            <a:r>
              <a:rPr lang="zh-TW" altLang="zh-TW" b="1" smtClean="0">
                <a:latin typeface="標楷體" pitchFamily="65" charset="-120"/>
                <a:ea typeface="標楷體" pitchFamily="65" charset="-120"/>
              </a:rPr>
              <a:t>解析：</a:t>
            </a:r>
            <a:endParaRPr lang="zh-TW" altLang="en-US" b="1" smtClean="0">
              <a:latin typeface="標楷體" pitchFamily="65" charset="-120"/>
              <a:ea typeface="標楷體" pitchFamily="65" charset="-120"/>
            </a:endParaRPr>
          </a:p>
          <a:p>
            <a:pPr eaLnBrk="1" hangingPunct="1">
              <a:buFontTx/>
              <a:buNone/>
            </a:pPr>
            <a:r>
              <a:rPr lang="en-US" altLang="zh-TW" smtClean="0">
                <a:solidFill>
                  <a:srgbClr val="FF0000"/>
                </a:solidFill>
                <a:latin typeface="標楷體" pitchFamily="65" charset="-120"/>
                <a:ea typeface="標楷體" pitchFamily="65" charset="-120"/>
              </a:rPr>
              <a:t>(A)</a:t>
            </a:r>
            <a:r>
              <a:rPr lang="zh-TW" altLang="en-US" smtClean="0">
                <a:solidFill>
                  <a:srgbClr val="FF0000"/>
                </a:solidFill>
                <a:latin typeface="標楷體" pitchFamily="65" charset="-120"/>
                <a:ea typeface="標楷體" pitchFamily="65" charset="-120"/>
              </a:rPr>
              <a:t>女方。</a:t>
            </a:r>
          </a:p>
          <a:p>
            <a:pPr eaLnBrk="1" hangingPunct="1">
              <a:buFontTx/>
              <a:buNone/>
            </a:pPr>
            <a:r>
              <a:rPr lang="en-US" altLang="zh-TW" smtClean="0">
                <a:solidFill>
                  <a:srgbClr val="FF0000"/>
                </a:solidFill>
                <a:latin typeface="標楷體" pitchFamily="65" charset="-120"/>
                <a:ea typeface="標楷體" pitchFamily="65" charset="-120"/>
              </a:rPr>
              <a:t>(C)</a:t>
            </a:r>
            <a:r>
              <a:rPr lang="zh-TW" altLang="en-US" smtClean="0">
                <a:solidFill>
                  <a:srgbClr val="FF0000"/>
                </a:solidFill>
                <a:latin typeface="標楷體" pitchFamily="65" charset="-120"/>
                <a:ea typeface="標楷體" pitchFamily="65" charset="-120"/>
              </a:rPr>
              <a:t>沈英俊。</a:t>
            </a:r>
          </a:p>
          <a:p>
            <a:pPr eaLnBrk="1" hangingPunct="1">
              <a:buFontTx/>
              <a:buNone/>
            </a:pPr>
            <a:r>
              <a:rPr lang="en-US" altLang="zh-TW" smtClean="0">
                <a:solidFill>
                  <a:srgbClr val="FF0000"/>
                </a:solidFill>
                <a:latin typeface="標楷體" pitchFamily="65" charset="-120"/>
                <a:ea typeface="標楷體" pitchFamily="65" charset="-120"/>
              </a:rPr>
              <a:t>(D)</a:t>
            </a:r>
            <a:r>
              <a:rPr lang="zh-TW" altLang="en-US" smtClean="0">
                <a:solidFill>
                  <a:srgbClr val="FF0000"/>
                </a:solidFill>
                <a:latin typeface="標楷體" pitchFamily="65" charset="-120"/>
                <a:ea typeface="標楷體" pitchFamily="65" charset="-120"/>
              </a:rPr>
              <a:t>陳美蓮。</a:t>
            </a:r>
          </a:p>
        </p:txBody>
      </p:sp>
      <p:pic>
        <p:nvPicPr>
          <p:cNvPr id="162819" name="Picture 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42" name="內容版面配置區 2"/>
          <p:cNvSpPr>
            <a:spLocks noGrp="1"/>
          </p:cNvSpPr>
          <p:nvPr>
            <p:ph idx="1"/>
          </p:nvPr>
        </p:nvSpPr>
        <p:spPr>
          <a:xfrm>
            <a:off x="323850" y="836613"/>
            <a:ext cx="8616950" cy="4525962"/>
          </a:xfrm>
        </p:spPr>
        <p:txBody>
          <a:bodyPr/>
          <a:lstStyle/>
          <a:p>
            <a:pPr>
              <a:buFontTx/>
              <a:buNone/>
            </a:pP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   </a:t>
            </a: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7.</a:t>
            </a:r>
            <a:r>
              <a:rPr lang="zh-TW" altLang="en-US" smtClean="0">
                <a:latin typeface="標楷體" pitchFamily="65" charset="-120"/>
                <a:ea typeface="標楷體" pitchFamily="65" charset="-120"/>
              </a:rPr>
              <a:t>下列有關「會議文書」的敘述，何者正確？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包括開會通知、議事程序、會議提案、會議紀錄等四大類　</a:t>
            </a:r>
          </a:p>
          <a:p>
            <a:pPr>
              <a:buFontTx/>
              <a:buNone/>
            </a:pP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一般會議程序格式多採列表方式，長時間會議往往項目繁多，須以條列式編訂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目前政府各機關所有與公務相關的會議文書，依規定均採由上至下的直書格式　</a:t>
            </a:r>
          </a:p>
          <a:p>
            <a:pPr>
              <a:buFontTx/>
              <a:buNone/>
            </a:pP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會議提案是主席控制會議進行的書面資料</a:t>
            </a:r>
          </a:p>
          <a:p>
            <a:pPr eaLnBrk="1" hangingPunct="1">
              <a:buFontTx/>
              <a:buNone/>
            </a:pPr>
            <a:endParaRPr lang="zh-TW" altLang="en-US" smtClean="0">
              <a:latin typeface="標楷體" pitchFamily="65" charset="-120"/>
              <a:ea typeface="標楷體" pitchFamily="65" charset="-120"/>
            </a:endParaRPr>
          </a:p>
        </p:txBody>
      </p:sp>
      <p:sp>
        <p:nvSpPr>
          <p:cNvPr id="206852" name="Rectangle 4"/>
          <p:cNvSpPr>
            <a:spLocks noChangeArrowheads="1"/>
          </p:cNvSpPr>
          <p:nvPr/>
        </p:nvSpPr>
        <p:spPr bwMode="auto">
          <a:xfrm>
            <a:off x="716385" y="844551"/>
            <a:ext cx="793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dirty="0">
                <a:solidFill>
                  <a:srgbClr val="FF0000"/>
                </a:solidFill>
                <a:latin typeface="標楷體" pitchFamily="65" charset="-120"/>
                <a:ea typeface="標楷體" pitchFamily="65" charset="-120"/>
              </a:rPr>
              <a:t>(A)</a:t>
            </a:r>
          </a:p>
        </p:txBody>
      </p:sp>
      <p:pic>
        <p:nvPicPr>
          <p:cNvPr id="163844" name="Picture 1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blinds(horizontal)">
                                      <p:cBhvr>
                                        <p:cTn id="7" dur="5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4866" name="內容版面配置區 2"/>
          <p:cNvSpPr>
            <a:spLocks noGrp="1"/>
          </p:cNvSpPr>
          <p:nvPr>
            <p:ph idx="4294967295"/>
          </p:nvPr>
        </p:nvSpPr>
        <p:spPr>
          <a:xfrm>
            <a:off x="250825" y="836613"/>
            <a:ext cx="8569325" cy="4525962"/>
          </a:xfrm>
          <a:extLst>
            <a:ext uri="{909E8E84-426E-40DD-AFC4-6F175D3DCCD1}">
              <a14:hiddenFill xmlns:a14="http://schemas.microsoft.com/office/drawing/2010/main">
                <a:solidFill>
                  <a:srgbClr val="FFFF99"/>
                </a:solidFill>
              </a14:hiddenFill>
            </a:ext>
          </a:extLst>
        </p:spPr>
        <p:txBody>
          <a:bodyPr wrap="none"/>
          <a:lstStyle/>
          <a:p>
            <a:pPr algn="dist" eaLnBrk="1" hangingPunct="1">
              <a:buFontTx/>
              <a:buNone/>
            </a:pPr>
            <a:r>
              <a:rPr lang="zh-TW" altLang="zh-TW" b="1" smtClean="0">
                <a:latin typeface="標楷體" pitchFamily="65" charset="-120"/>
                <a:ea typeface="標楷體" pitchFamily="65" charset="-120"/>
              </a:rPr>
              <a:t>解析：</a:t>
            </a:r>
            <a:endParaRPr lang="zh-TW" altLang="en-US" b="1" smtClean="0">
              <a:latin typeface="標楷體" pitchFamily="65" charset="-120"/>
              <a:ea typeface="標楷體" pitchFamily="65" charset="-120"/>
            </a:endParaRPr>
          </a:p>
          <a:p>
            <a:pPr algn="dist">
              <a:buFontTx/>
              <a:buNone/>
            </a:pPr>
            <a:r>
              <a:rPr lang="en-US" altLang="zh-TW" smtClean="0">
                <a:solidFill>
                  <a:srgbClr val="FF0000"/>
                </a:solidFill>
                <a:latin typeface="標楷體" pitchFamily="65" charset="-120"/>
                <a:ea typeface="標楷體" pitchFamily="65" charset="-120"/>
              </a:rPr>
              <a:t>(B)</a:t>
            </a:r>
            <a:r>
              <a:rPr lang="zh-TW" altLang="en-US" smtClean="0">
                <a:solidFill>
                  <a:srgbClr val="FF0000"/>
                </a:solidFill>
                <a:latin typeface="標楷體" pitchFamily="65" charset="-120"/>
                <a:ea typeface="標楷體" pitchFamily="65" charset="-120"/>
              </a:rPr>
              <a:t>議事程序有條列式、表格式二種，一般會議</a:t>
            </a:r>
          </a:p>
          <a:p>
            <a:pPr algn="dist">
              <a:buFontTx/>
              <a:buNone/>
            </a:pPr>
            <a:r>
              <a:rPr lang="zh-TW" altLang="en-US" smtClean="0">
                <a:solidFill>
                  <a:srgbClr val="FF0000"/>
                </a:solidFill>
                <a:latin typeface="標楷體" pitchFamily="65" charset="-120"/>
                <a:ea typeface="標楷體" pitchFamily="65" charset="-120"/>
              </a:rPr>
              <a:t>多用條列式，長時間會議往往項目繁多，須以列</a:t>
            </a:r>
          </a:p>
          <a:p>
            <a:pPr algn="dist">
              <a:buFontTx/>
              <a:buNone/>
            </a:pPr>
            <a:r>
              <a:rPr lang="zh-TW" altLang="en-US" smtClean="0">
                <a:solidFill>
                  <a:srgbClr val="FF0000"/>
                </a:solidFill>
                <a:latin typeface="標楷體" pitchFamily="65" charset="-120"/>
                <a:ea typeface="標楷體" pitchFamily="65" charset="-120"/>
              </a:rPr>
              <a:t>表方式編訂。</a:t>
            </a:r>
          </a:p>
          <a:p>
            <a:pPr algn="dist">
              <a:buFontTx/>
              <a:buNone/>
            </a:pPr>
            <a:r>
              <a:rPr lang="en-US" altLang="zh-TW" smtClean="0">
                <a:solidFill>
                  <a:srgbClr val="FF0000"/>
                </a:solidFill>
                <a:latin typeface="標楷體" pitchFamily="65" charset="-120"/>
                <a:ea typeface="標楷體" pitchFamily="65" charset="-120"/>
              </a:rPr>
              <a:t>(C)</a:t>
            </a:r>
            <a:r>
              <a:rPr lang="zh-TW" altLang="en-US" smtClean="0">
                <a:solidFill>
                  <a:srgbClr val="FF0000"/>
                </a:solidFill>
                <a:latin typeface="標楷體" pitchFamily="65" charset="-120"/>
                <a:ea typeface="標楷體" pitchFamily="65" charset="-120"/>
              </a:rPr>
              <a:t>自九十四年起已規定：政府各機關所有與公</a:t>
            </a:r>
          </a:p>
          <a:p>
            <a:pPr algn="dist">
              <a:buFontTx/>
              <a:buNone/>
            </a:pPr>
            <a:r>
              <a:rPr lang="zh-TW" altLang="en-US" smtClean="0">
                <a:solidFill>
                  <a:srgbClr val="FF0000"/>
                </a:solidFill>
                <a:latin typeface="標楷體" pitchFamily="65" charset="-120"/>
                <a:ea typeface="標楷體" pitchFamily="65" charset="-120"/>
              </a:rPr>
              <a:t>務有關的會議文書，均採由左至右的橫書格式。</a:t>
            </a:r>
          </a:p>
          <a:p>
            <a:pPr algn="dist">
              <a:buFontTx/>
              <a:buNone/>
            </a:pPr>
            <a:r>
              <a:rPr lang="en-US" altLang="zh-TW" smtClean="0">
                <a:solidFill>
                  <a:srgbClr val="FF0000"/>
                </a:solidFill>
                <a:latin typeface="標楷體" pitchFamily="65" charset="-120"/>
                <a:ea typeface="標楷體" pitchFamily="65" charset="-120"/>
              </a:rPr>
              <a:t>(D)</a:t>
            </a:r>
            <a:r>
              <a:rPr lang="zh-TW" altLang="en-US" smtClean="0">
                <a:solidFill>
                  <a:srgbClr val="FF0000"/>
                </a:solidFill>
                <a:latin typeface="標楷體" pitchFamily="65" charset="-120"/>
                <a:ea typeface="標楷體" pitchFamily="65" charset="-120"/>
              </a:rPr>
              <a:t>議事程序是主席控制會議進行的書面資料。</a:t>
            </a:r>
          </a:p>
        </p:txBody>
      </p:sp>
      <p:pic>
        <p:nvPicPr>
          <p:cNvPr id="164867" name="Picture 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5890" name="內容版面配置區 2"/>
          <p:cNvSpPr>
            <a:spLocks noGrp="1"/>
          </p:cNvSpPr>
          <p:nvPr>
            <p:ph idx="1"/>
          </p:nvPr>
        </p:nvSpPr>
        <p:spPr>
          <a:xfrm>
            <a:off x="395288" y="839788"/>
            <a:ext cx="8229600" cy="2808287"/>
          </a:xfrm>
        </p:spPr>
        <p:txBody>
          <a:bodyPr/>
          <a:lstStyle/>
          <a:p>
            <a:pPr>
              <a:buFontTx/>
              <a:buNone/>
            </a:pP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   </a:t>
            </a: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8.</a:t>
            </a:r>
            <a:r>
              <a:rPr lang="zh-TW" altLang="en-US" smtClean="0">
                <a:latin typeface="標楷體" pitchFamily="65" charset="-120"/>
                <a:ea typeface="標楷體" pitchFamily="65" charset="-120"/>
              </a:rPr>
              <a:t>開會通知單上</a:t>
            </a:r>
            <a:r>
              <a:rPr lang="zh-TW" altLang="en-US" b="1" smtClean="0">
                <a:latin typeface="標楷體" pitchFamily="65" charset="-120"/>
                <a:ea typeface="標楷體" pitchFamily="65" charset="-120"/>
              </a:rPr>
              <a:t>不須</a:t>
            </a:r>
            <a:r>
              <a:rPr lang="zh-TW" altLang="en-US" smtClean="0">
                <a:latin typeface="標楷體" pitchFamily="65" charset="-120"/>
                <a:ea typeface="標楷體" pitchFamily="65" charset="-120"/>
              </a:rPr>
              <a:t>註明下列哪一項資料？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開會事由　</a:t>
            </a:r>
          </a:p>
          <a:p>
            <a:pPr>
              <a:buFontTx/>
              <a:buNone/>
            </a:pP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開會時間、地點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提案人姓名及連署人姓名　</a:t>
            </a:r>
          </a:p>
          <a:p>
            <a:pPr>
              <a:buFontTx/>
              <a:buNone/>
            </a:pP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召集會議的機關名稱</a:t>
            </a:r>
          </a:p>
          <a:p>
            <a:pPr eaLnBrk="1" hangingPunct="1">
              <a:buFontTx/>
              <a:buNone/>
            </a:pPr>
            <a:endParaRPr lang="zh-TW" altLang="en-US" smtClean="0">
              <a:latin typeface="標楷體" pitchFamily="65" charset="-120"/>
              <a:ea typeface="標楷體" pitchFamily="65" charset="-120"/>
            </a:endParaRPr>
          </a:p>
        </p:txBody>
      </p:sp>
      <p:sp>
        <p:nvSpPr>
          <p:cNvPr id="208900" name="Rectangle 4"/>
          <p:cNvSpPr>
            <a:spLocks noChangeArrowheads="1"/>
          </p:cNvSpPr>
          <p:nvPr/>
        </p:nvSpPr>
        <p:spPr bwMode="auto">
          <a:xfrm>
            <a:off x="836613" y="836613"/>
            <a:ext cx="793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ea typeface="標楷體" pitchFamily="65" charset="-120"/>
              </a:rPr>
              <a:t>(C)</a:t>
            </a:r>
          </a:p>
        </p:txBody>
      </p:sp>
      <p:pic>
        <p:nvPicPr>
          <p:cNvPr id="165892" name="Picture 7"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blinds(horizontal)">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914" name="內容版面配置區 2"/>
          <p:cNvSpPr>
            <a:spLocks noGrp="1"/>
          </p:cNvSpPr>
          <p:nvPr>
            <p:ph idx="1"/>
          </p:nvPr>
        </p:nvSpPr>
        <p:spPr>
          <a:xfrm>
            <a:off x="395288" y="836613"/>
            <a:ext cx="8675687" cy="3405187"/>
          </a:xfrm>
        </p:spPr>
        <p:txBody>
          <a:bodyPr/>
          <a:lstStyle/>
          <a:p>
            <a:pPr>
              <a:buFontTx/>
              <a:buNone/>
            </a:pP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   </a:t>
            </a: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9.</a:t>
            </a:r>
            <a:r>
              <a:rPr lang="zh-TW" altLang="en-US" smtClean="0">
                <a:latin typeface="標楷體" pitchFamily="65" charset="-120"/>
                <a:ea typeface="標楷體" pitchFamily="65" charset="-120"/>
              </a:rPr>
              <a:t>下列哪一種文書，對整個機構團體的成員都有約束力，是會議的重要憑證？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開會通知　</a:t>
            </a:r>
          </a:p>
          <a:p>
            <a:pPr>
              <a:buFontTx/>
              <a:buNone/>
            </a:pP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議事程序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會議提案　</a:t>
            </a:r>
          </a:p>
          <a:p>
            <a:pPr>
              <a:buFontTx/>
              <a:buNone/>
            </a:pP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會議紀錄</a:t>
            </a:r>
          </a:p>
          <a:p>
            <a:pPr eaLnBrk="1" hangingPunct="1">
              <a:buFontTx/>
              <a:buNone/>
            </a:pPr>
            <a:endParaRPr lang="zh-TW" altLang="en-US" smtClean="0">
              <a:latin typeface="標楷體" pitchFamily="65" charset="-120"/>
              <a:ea typeface="標楷體" pitchFamily="65" charset="-120"/>
            </a:endParaRPr>
          </a:p>
        </p:txBody>
      </p:sp>
      <p:sp>
        <p:nvSpPr>
          <p:cNvPr id="210948" name="Rectangle 4"/>
          <p:cNvSpPr>
            <a:spLocks noChangeArrowheads="1"/>
          </p:cNvSpPr>
          <p:nvPr/>
        </p:nvSpPr>
        <p:spPr bwMode="auto">
          <a:xfrm>
            <a:off x="827088" y="836613"/>
            <a:ext cx="793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ea typeface="標楷體" pitchFamily="65" charset="-120"/>
              </a:rPr>
              <a:t>(D)</a:t>
            </a:r>
          </a:p>
        </p:txBody>
      </p:sp>
      <p:pic>
        <p:nvPicPr>
          <p:cNvPr id="166916" name="Picture 7"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blinds(horizontal)">
                                      <p:cBhvr>
                                        <p:cTn id="7" dur="500"/>
                                        <p:tgtEl>
                                          <p:spTgt spid="210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-6</a:t>
            </a:r>
          </a:p>
        </p:txBody>
      </p:sp>
      <p:sp>
        <p:nvSpPr>
          <p:cNvPr id="57347" name="Rectangle 3"/>
          <p:cNvSpPr>
            <a:spLocks noGrp="1" noChangeArrowheads="1"/>
          </p:cNvSpPr>
          <p:nvPr>
            <p:ph type="body" idx="4294967295"/>
          </p:nvPr>
        </p:nvSpPr>
        <p:spPr>
          <a:xfrm>
            <a:off x="107950" y="1411288"/>
            <a:ext cx="8963025" cy="4751387"/>
          </a:xfrm>
          <a:noFill/>
          <a:ln>
            <a:solidFill>
              <a:schemeClr val="tx1"/>
            </a:solidFill>
            <a:miter lim="800000"/>
            <a:headEnd/>
            <a:tailEnd/>
          </a:ln>
        </p:spPr>
        <p:txBody>
          <a:bodyPr/>
          <a:lstStyle/>
          <a:p>
            <a:pPr algn="dist">
              <a:lnSpc>
                <a:spcPct val="130000"/>
              </a:lnSpc>
              <a:buFontTx/>
              <a:buNone/>
            </a:pPr>
            <a:r>
              <a:rPr lang="zh-TW" altLang="en-US" sz="3000" b="1" smtClean="0">
                <a:ea typeface="標楷體" pitchFamily="65" charset="-120"/>
              </a:rPr>
              <a:t>　謹詹於中華民國○○年　曆　月　日（星期○）</a:t>
            </a:r>
          </a:p>
          <a:p>
            <a:pPr>
              <a:lnSpc>
                <a:spcPct val="130000"/>
              </a:lnSpc>
              <a:buFontTx/>
              <a:buNone/>
            </a:pPr>
            <a:r>
              <a:rPr lang="zh-TW" altLang="en-US" sz="3000" b="1" smtClean="0">
                <a:ea typeface="標楷體" pitchFamily="65" charset="-120"/>
              </a:rPr>
              <a:t>   為              在○○市舉行結婚典禮敬備喜筵　恭請</a:t>
            </a:r>
          </a:p>
          <a:p>
            <a:pPr>
              <a:lnSpc>
                <a:spcPct val="150000"/>
              </a:lnSpc>
              <a:buFontTx/>
              <a:buNone/>
            </a:pPr>
            <a:endParaRPr lang="zh-TW" altLang="en-US" sz="1200" b="1" smtClean="0">
              <a:ea typeface="標楷體" pitchFamily="65" charset="-120"/>
            </a:endParaRPr>
          </a:p>
          <a:p>
            <a:pPr>
              <a:lnSpc>
                <a:spcPct val="150000"/>
              </a:lnSpc>
              <a:buFontTx/>
              <a:buNone/>
            </a:pPr>
            <a:r>
              <a:rPr lang="zh-TW" altLang="en-US" sz="3600" b="1" smtClean="0">
                <a:ea typeface="標楷體" pitchFamily="65" charset="-120"/>
              </a:rPr>
              <a:t>闔  第光臨</a:t>
            </a:r>
            <a:r>
              <a:rPr lang="zh-TW" altLang="en-US" sz="3000" b="1" smtClean="0">
                <a:ea typeface="標楷體" pitchFamily="65" charset="-120"/>
              </a:rPr>
              <a:t>                                                   謹訂</a:t>
            </a:r>
          </a:p>
          <a:p>
            <a:pPr>
              <a:lnSpc>
                <a:spcPct val="150000"/>
              </a:lnSpc>
              <a:buFontTx/>
              <a:buNone/>
            </a:pPr>
            <a:endParaRPr lang="zh-TW" altLang="en-US" sz="2800" b="1" smtClean="0">
              <a:ea typeface="標楷體" pitchFamily="65" charset="-120"/>
            </a:endParaRPr>
          </a:p>
          <a:p>
            <a:pPr algn="r">
              <a:lnSpc>
                <a:spcPct val="80000"/>
              </a:lnSpc>
              <a:buFontTx/>
              <a:buNone/>
            </a:pPr>
            <a:r>
              <a:rPr lang="zh-TW" altLang="en-US" sz="3000" b="1" smtClean="0">
                <a:ea typeface="標楷體" pitchFamily="65" charset="-120"/>
              </a:rPr>
              <a:t>　席設：○○市○○路○○號○○飯店</a:t>
            </a:r>
          </a:p>
          <a:p>
            <a:pPr algn="r">
              <a:lnSpc>
                <a:spcPct val="80000"/>
              </a:lnSpc>
              <a:buFontTx/>
              <a:buNone/>
            </a:pPr>
            <a:r>
              <a:rPr lang="zh-TW" altLang="en-US" sz="3000" b="1" smtClean="0">
                <a:ea typeface="標楷體" pitchFamily="65" charset="-120"/>
              </a:rPr>
              <a:t>恕邀                                          （背附地圖）</a:t>
            </a:r>
          </a:p>
          <a:p>
            <a:pPr algn="r">
              <a:lnSpc>
                <a:spcPct val="80000"/>
              </a:lnSpc>
              <a:buFontTx/>
              <a:buNone/>
            </a:pPr>
            <a:r>
              <a:rPr lang="zh-TW" altLang="en-US" sz="3000" b="1" smtClean="0">
                <a:ea typeface="標楷體" pitchFamily="65" charset="-120"/>
              </a:rPr>
              <a:t>時間：○午○時觀禮</a:t>
            </a:r>
            <a:r>
              <a:rPr lang="en-US" altLang="zh-TW" sz="3000" b="1" smtClean="0">
                <a:latin typeface="標楷體" pitchFamily="65" charset="-120"/>
                <a:ea typeface="標楷體" pitchFamily="65" charset="-120"/>
              </a:rPr>
              <a:t>‧</a:t>
            </a:r>
            <a:r>
              <a:rPr lang="en-US" altLang="zh-TW" sz="3000" b="1" smtClean="0">
                <a:ea typeface="標楷體" pitchFamily="65" charset="-120"/>
              </a:rPr>
              <a:t>○</a:t>
            </a:r>
            <a:r>
              <a:rPr lang="zh-TW" altLang="en-US" sz="3000" b="1" smtClean="0">
                <a:ea typeface="標楷體" pitchFamily="65" charset="-120"/>
              </a:rPr>
              <a:t>時○分入席</a:t>
            </a:r>
          </a:p>
        </p:txBody>
      </p:sp>
      <p:sp>
        <p:nvSpPr>
          <p:cNvPr id="57348" name="Rectangle 5"/>
          <p:cNvSpPr>
            <a:spLocks noChangeArrowheads="1"/>
          </p:cNvSpPr>
          <p:nvPr/>
        </p:nvSpPr>
        <p:spPr bwMode="auto">
          <a:xfrm>
            <a:off x="792163" y="1985963"/>
            <a:ext cx="1943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3000">
                <a:latin typeface="標楷體" pitchFamily="65" charset="-120"/>
                <a:ea typeface="標楷體" pitchFamily="65" charset="-120"/>
              </a:rPr>
              <a:t>○男○○</a:t>
            </a:r>
          </a:p>
          <a:p>
            <a:pPr eaLnBrk="1" hangingPunct="1">
              <a:spcBef>
                <a:spcPct val="0"/>
              </a:spcBef>
              <a:buFontTx/>
              <a:buNone/>
            </a:pPr>
            <a:r>
              <a:rPr lang="zh-TW" altLang="en-US" sz="3000">
                <a:latin typeface="標楷體" pitchFamily="65" charset="-120"/>
                <a:ea typeface="標楷體" pitchFamily="65" charset="-120"/>
              </a:rPr>
              <a:t>○女○○</a:t>
            </a:r>
          </a:p>
        </p:txBody>
      </p:sp>
      <p:sp>
        <p:nvSpPr>
          <p:cNvPr id="57349" name="Rectangle 6"/>
          <p:cNvSpPr>
            <a:spLocks noChangeArrowheads="1"/>
          </p:cNvSpPr>
          <p:nvPr/>
        </p:nvSpPr>
        <p:spPr bwMode="auto">
          <a:xfrm>
            <a:off x="4535488" y="1341438"/>
            <a:ext cx="503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國</a:t>
            </a:r>
          </a:p>
          <a:p>
            <a:pPr algn="r" eaLnBrk="1" hangingPunct="1">
              <a:spcBef>
                <a:spcPct val="0"/>
              </a:spcBef>
              <a:buFontTx/>
              <a:buNone/>
            </a:pPr>
            <a:r>
              <a:rPr lang="zh-TW" altLang="en-US" sz="2800">
                <a:ea typeface="標楷體" pitchFamily="65" charset="-120"/>
              </a:rPr>
              <a:t>農</a:t>
            </a:r>
          </a:p>
        </p:txBody>
      </p:sp>
      <p:sp>
        <p:nvSpPr>
          <p:cNvPr id="57350" name="Rectangle 7"/>
          <p:cNvSpPr>
            <a:spLocks noChangeArrowheads="1"/>
          </p:cNvSpPr>
          <p:nvPr/>
        </p:nvSpPr>
        <p:spPr bwMode="auto">
          <a:xfrm>
            <a:off x="5327650" y="1341438"/>
            <a:ext cx="5032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a:t>
            </a:r>
          </a:p>
          <a:p>
            <a:pPr algn="r" eaLnBrk="1" hangingPunct="1">
              <a:spcBef>
                <a:spcPct val="0"/>
              </a:spcBef>
              <a:buFontTx/>
              <a:buNone/>
            </a:pPr>
            <a:r>
              <a:rPr lang="zh-TW" altLang="en-US" sz="2800">
                <a:ea typeface="標楷體" pitchFamily="65" charset="-120"/>
              </a:rPr>
              <a:t>○</a:t>
            </a:r>
          </a:p>
        </p:txBody>
      </p:sp>
      <p:sp>
        <p:nvSpPr>
          <p:cNvPr id="57351" name="Rectangle 8"/>
          <p:cNvSpPr>
            <a:spLocks noChangeArrowheads="1"/>
          </p:cNvSpPr>
          <p:nvPr/>
        </p:nvSpPr>
        <p:spPr bwMode="auto">
          <a:xfrm>
            <a:off x="6119813" y="1341438"/>
            <a:ext cx="503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2800">
                <a:ea typeface="標楷體" pitchFamily="65" charset="-120"/>
              </a:rPr>
              <a:t>○</a:t>
            </a:r>
          </a:p>
          <a:p>
            <a:pPr algn="r" eaLnBrk="1" hangingPunct="1">
              <a:spcBef>
                <a:spcPct val="0"/>
              </a:spcBef>
              <a:buFontTx/>
              <a:buNone/>
            </a:pPr>
            <a:r>
              <a:rPr lang="zh-TW" altLang="en-US" sz="2800">
                <a:ea typeface="標楷體" pitchFamily="65" charset="-120"/>
              </a:rPr>
              <a:t>○</a:t>
            </a:r>
          </a:p>
        </p:txBody>
      </p:sp>
      <p:sp>
        <p:nvSpPr>
          <p:cNvPr id="57352" name="Rectangle 13"/>
          <p:cNvSpPr>
            <a:spLocks noChangeArrowheads="1"/>
          </p:cNvSpPr>
          <p:nvPr/>
        </p:nvSpPr>
        <p:spPr bwMode="auto">
          <a:xfrm>
            <a:off x="5832475" y="2778125"/>
            <a:ext cx="19431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3000">
                <a:latin typeface="標楷體" pitchFamily="65" charset="-120"/>
                <a:ea typeface="標楷體" pitchFamily="65" charset="-120"/>
              </a:rPr>
              <a:t>康　○○</a:t>
            </a:r>
          </a:p>
          <a:p>
            <a:pPr algn="r" eaLnBrk="1" hangingPunct="1">
              <a:spcBef>
                <a:spcPct val="0"/>
              </a:spcBef>
              <a:buFontTx/>
              <a:buNone/>
            </a:pPr>
            <a:r>
              <a:rPr lang="zh-TW" altLang="en-US" sz="3000">
                <a:latin typeface="標楷體" pitchFamily="65" charset="-120"/>
                <a:ea typeface="標楷體" pitchFamily="65" charset="-120"/>
              </a:rPr>
              <a:t>康王○○</a:t>
            </a:r>
          </a:p>
          <a:p>
            <a:pPr algn="r" eaLnBrk="1" hangingPunct="1">
              <a:spcBef>
                <a:spcPct val="0"/>
              </a:spcBef>
              <a:buFontTx/>
              <a:buNone/>
            </a:pPr>
            <a:r>
              <a:rPr lang="zh-TW" altLang="en-US" sz="3000">
                <a:latin typeface="標楷體" pitchFamily="65" charset="-120"/>
                <a:ea typeface="標楷體" pitchFamily="65" charset="-120"/>
              </a:rPr>
              <a:t>陳　○○</a:t>
            </a:r>
          </a:p>
          <a:p>
            <a:pPr algn="r" eaLnBrk="1" hangingPunct="1">
              <a:spcBef>
                <a:spcPct val="0"/>
              </a:spcBef>
              <a:buFontTx/>
              <a:buNone/>
            </a:pPr>
            <a:r>
              <a:rPr lang="zh-TW" altLang="en-US" sz="3000">
                <a:latin typeface="標楷體" pitchFamily="65" charset="-120"/>
                <a:ea typeface="標楷體" pitchFamily="65" charset="-120"/>
              </a:rPr>
              <a:t>陳吳○○</a:t>
            </a:r>
          </a:p>
        </p:txBody>
      </p:sp>
      <p:sp>
        <p:nvSpPr>
          <p:cNvPr id="57353" name="AutoShape 14"/>
          <p:cNvSpPr>
            <a:spLocks/>
          </p:cNvSpPr>
          <p:nvPr/>
        </p:nvSpPr>
        <p:spPr bwMode="auto">
          <a:xfrm>
            <a:off x="2373313" y="4938713"/>
            <a:ext cx="504825" cy="1008062"/>
          </a:xfrm>
          <a:prstGeom prst="leftBrace">
            <a:avLst>
              <a:gd name="adj1" fmla="val 166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endParaRPr lang="zh-TW" altLang="en-US" sz="1800">
              <a:ea typeface="標楷體" pitchFamily="65" charset="-120"/>
            </a:endParaRPr>
          </a:p>
        </p:txBody>
      </p:sp>
      <p:sp>
        <p:nvSpPr>
          <p:cNvPr id="57354" name="Rectangle 15"/>
          <p:cNvSpPr>
            <a:spLocks noChangeArrowheads="1"/>
          </p:cNvSpPr>
          <p:nvPr/>
        </p:nvSpPr>
        <p:spPr bwMode="auto">
          <a:xfrm>
            <a:off x="107950" y="765175"/>
            <a:ext cx="7499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三</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結婚柬帖──由男女雙方家長具名</a:t>
            </a:r>
          </a:p>
        </p:txBody>
      </p:sp>
      <p:grpSp>
        <p:nvGrpSpPr>
          <p:cNvPr id="57355" name="Group 19"/>
          <p:cNvGrpSpPr>
            <a:grpSpLocks/>
          </p:cNvGrpSpPr>
          <p:nvPr/>
        </p:nvGrpSpPr>
        <p:grpSpPr bwMode="auto">
          <a:xfrm>
            <a:off x="574675" y="3498850"/>
            <a:ext cx="431800" cy="576263"/>
            <a:chOff x="340" y="2387"/>
            <a:chExt cx="272" cy="363"/>
          </a:xfrm>
        </p:grpSpPr>
        <p:sp>
          <p:nvSpPr>
            <p:cNvPr id="57362" name="Text Box 16"/>
            <p:cNvSpPr txBox="1">
              <a:spLocks noChangeArrowheads="1"/>
            </p:cNvSpPr>
            <p:nvPr/>
          </p:nvSpPr>
          <p:spPr bwMode="auto">
            <a:xfrm>
              <a:off x="340" y="2387"/>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ㄏㄜ</a:t>
              </a:r>
            </a:p>
          </p:txBody>
        </p:sp>
        <p:pic>
          <p:nvPicPr>
            <p:cNvPr id="57363" name="Picture 18" descr="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243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6" name="Group 26"/>
          <p:cNvGrpSpPr>
            <a:grpSpLocks/>
          </p:cNvGrpSpPr>
          <p:nvPr/>
        </p:nvGrpSpPr>
        <p:grpSpPr bwMode="auto">
          <a:xfrm>
            <a:off x="7596188" y="2276475"/>
            <a:ext cx="431800" cy="576263"/>
            <a:chOff x="4785" y="1434"/>
            <a:chExt cx="272" cy="363"/>
          </a:xfrm>
        </p:grpSpPr>
        <p:sp>
          <p:nvSpPr>
            <p:cNvPr id="57360" name="Text Box 17"/>
            <p:cNvSpPr txBox="1">
              <a:spLocks noChangeArrowheads="1"/>
            </p:cNvSpPr>
            <p:nvPr/>
          </p:nvSpPr>
          <p:spPr bwMode="auto">
            <a:xfrm>
              <a:off x="4785" y="1434"/>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ㄧㄢ</a:t>
              </a:r>
            </a:p>
          </p:txBody>
        </p:sp>
        <p:pic>
          <p:nvPicPr>
            <p:cNvPr id="57361" name="Picture 20" descr="黑-二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357" name="Picture 22" descr="10">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0438" y="55149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23" descr="9">
            <a:hlinkClick r:id="rId5"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0438" y="37147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24"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1013" y="61309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938" name="內容版面配置區 2"/>
          <p:cNvSpPr>
            <a:spLocks noGrp="1"/>
          </p:cNvSpPr>
          <p:nvPr>
            <p:ph idx="1"/>
          </p:nvPr>
        </p:nvSpPr>
        <p:spPr>
          <a:xfrm>
            <a:off x="395288" y="839788"/>
            <a:ext cx="8280400" cy="4460875"/>
          </a:xfrm>
        </p:spPr>
        <p:txBody>
          <a:bodyPr/>
          <a:lstStyle/>
          <a:p>
            <a:pPr algn="just">
              <a:buFontTx/>
              <a:buNone/>
            </a:pP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   </a:t>
            </a:r>
            <a:r>
              <a:rPr lang="zh-TW" altLang="zh-TW" smtClean="0">
                <a:latin typeface="標楷體" pitchFamily="65" charset="-120"/>
                <a:ea typeface="標楷體" pitchFamily="65" charset="-120"/>
              </a:rPr>
              <a:t>）</a:t>
            </a:r>
            <a:r>
              <a:rPr lang="en-US" altLang="zh-TW" smtClean="0">
                <a:latin typeface="標楷體" pitchFamily="65" charset="-120"/>
                <a:ea typeface="標楷體" pitchFamily="65" charset="-120"/>
              </a:rPr>
              <a:t>10.</a:t>
            </a:r>
            <a:r>
              <a:rPr lang="zh-TW" altLang="en-US" smtClean="0">
                <a:latin typeface="標楷體" pitchFamily="65" charset="-120"/>
                <a:ea typeface="標楷體" pitchFamily="65" charset="-120"/>
              </a:rPr>
              <a:t>下列有關「傳真」的說明，何者正確？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為求快速方便，只要直接傳送正文即可，無須多註明其他資料</a:t>
            </a:r>
          </a:p>
          <a:p>
            <a:pPr>
              <a:buFontTx/>
              <a:buNone/>
            </a:pP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為避免傳真資料外洩，不宜註明發件人相關資料</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書信若是給尊長的，則不宜利用傳真方式傳遞</a:t>
            </a:r>
          </a:p>
          <a:p>
            <a:pPr>
              <a:buFontTx/>
              <a:buNone/>
            </a:pP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傳真傳送的是掃</a:t>
            </a:r>
            <a:r>
              <a:rPr lang="zh-TW" altLang="en-US" smtClean="0">
                <a:ea typeface="標楷體" pitchFamily="65" charset="-120"/>
              </a:rPr>
              <a:t>描</a:t>
            </a:r>
            <a:r>
              <a:rPr lang="zh-TW" altLang="en-US" smtClean="0">
                <a:latin typeface="標楷體" pitchFamily="65" charset="-120"/>
                <a:ea typeface="標楷體" pitchFamily="65" charset="-120"/>
              </a:rPr>
              <a:t>後的影像，因此只限於文字</a:t>
            </a:r>
          </a:p>
        </p:txBody>
      </p:sp>
      <p:sp>
        <p:nvSpPr>
          <p:cNvPr id="212996" name="Rectangle 4"/>
          <p:cNvSpPr>
            <a:spLocks noChangeArrowheads="1"/>
          </p:cNvSpPr>
          <p:nvPr/>
        </p:nvSpPr>
        <p:spPr bwMode="auto">
          <a:xfrm>
            <a:off x="825500" y="836613"/>
            <a:ext cx="793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ea typeface="標楷體" pitchFamily="65" charset="-120"/>
              </a:rPr>
              <a:t>(C)</a:t>
            </a:r>
          </a:p>
        </p:txBody>
      </p:sp>
      <p:pic>
        <p:nvPicPr>
          <p:cNvPr id="167940" name="Picture 9"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blinds(horizontal)">
                                      <p:cBhvr>
                                        <p:cTn id="7" dur="500"/>
                                        <p:tgtEl>
                                          <p:spTgt spid="212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8962" name="內容版面配置區 2"/>
          <p:cNvSpPr>
            <a:spLocks noGrp="1"/>
          </p:cNvSpPr>
          <p:nvPr>
            <p:ph idx="1"/>
          </p:nvPr>
        </p:nvSpPr>
        <p:spPr>
          <a:xfrm>
            <a:off x="395288" y="765175"/>
            <a:ext cx="8569325" cy="4525963"/>
          </a:xfrm>
          <a:extLst>
            <a:ext uri="{909E8E84-426E-40DD-AFC4-6F175D3DCCD1}">
              <a14:hiddenFill xmlns:a14="http://schemas.microsoft.com/office/drawing/2010/main">
                <a:solidFill>
                  <a:srgbClr val="FFFF99"/>
                </a:solidFill>
              </a14:hiddenFill>
            </a:ext>
          </a:extLst>
        </p:spPr>
        <p:txBody>
          <a:bodyPr/>
          <a:lstStyle/>
          <a:p>
            <a:pPr eaLnBrk="1" hangingPunct="1">
              <a:buFontTx/>
              <a:buNone/>
            </a:pPr>
            <a:r>
              <a:rPr lang="zh-TW" altLang="zh-TW" b="1" smtClean="0">
                <a:latin typeface="標楷體" pitchFamily="65" charset="-120"/>
                <a:ea typeface="標楷體" pitchFamily="65" charset="-120"/>
              </a:rPr>
              <a:t>解析：</a:t>
            </a:r>
            <a:endParaRPr lang="zh-TW" altLang="en-US" b="1" smtClean="0">
              <a:latin typeface="標楷體" pitchFamily="65" charset="-120"/>
              <a:ea typeface="標楷體" pitchFamily="65" charset="-120"/>
            </a:endParaRPr>
          </a:p>
          <a:p>
            <a:pPr>
              <a:buFontTx/>
              <a:buNone/>
            </a:pPr>
            <a:r>
              <a:rPr lang="en-US" altLang="zh-TW" smtClean="0">
                <a:solidFill>
                  <a:srgbClr val="FF0000"/>
                </a:solidFill>
                <a:latin typeface="標楷體" pitchFamily="65" charset="-120"/>
                <a:ea typeface="標楷體" pitchFamily="65" charset="-120"/>
              </a:rPr>
              <a:t>(</a:t>
            </a:r>
            <a:r>
              <a:rPr lang="en-US" altLang="en-US" smtClean="0">
                <a:solidFill>
                  <a:srgbClr val="FF0000"/>
                </a:solidFill>
                <a:latin typeface="標楷體" pitchFamily="65" charset="-120"/>
                <a:ea typeface="標楷體" pitchFamily="65" charset="-120"/>
              </a:rPr>
              <a:t>A</a:t>
            </a:r>
            <a:r>
              <a:rPr lang="en-US" altLang="zh-TW" smtClean="0">
                <a:solidFill>
                  <a:srgbClr val="FF0000"/>
                </a:solidFill>
                <a:latin typeface="標楷體" pitchFamily="65" charset="-120"/>
                <a:ea typeface="標楷體" pitchFamily="65" charset="-120"/>
              </a:rPr>
              <a:t>)</a:t>
            </a:r>
            <a:r>
              <a:rPr lang="en-US" altLang="en-US" smtClean="0">
                <a:solidFill>
                  <a:srgbClr val="FF0000"/>
                </a:solidFill>
                <a:latin typeface="標楷體" pitchFamily="65" charset="-120"/>
                <a:ea typeface="標楷體" pitchFamily="65" charset="-120"/>
              </a:rPr>
              <a:t>一定要有收件人名稱。</a:t>
            </a:r>
            <a:endParaRPr lang="en-US" altLang="zh-TW" smtClean="0">
              <a:solidFill>
                <a:srgbClr val="FF0000"/>
              </a:solidFill>
              <a:latin typeface="標楷體" pitchFamily="65" charset="-120"/>
              <a:ea typeface="標楷體" pitchFamily="65" charset="-120"/>
            </a:endParaRPr>
          </a:p>
          <a:p>
            <a:pPr>
              <a:buFontTx/>
              <a:buNone/>
            </a:pPr>
            <a:r>
              <a:rPr lang="en-US" altLang="zh-TW" smtClean="0">
                <a:solidFill>
                  <a:srgbClr val="FF0000"/>
                </a:solidFill>
                <a:latin typeface="標楷體" pitchFamily="65" charset="-120"/>
                <a:ea typeface="標楷體" pitchFamily="65" charset="-120"/>
              </a:rPr>
              <a:t>(</a:t>
            </a:r>
            <a:r>
              <a:rPr lang="en-US" altLang="en-US" smtClean="0">
                <a:solidFill>
                  <a:srgbClr val="FF0000"/>
                </a:solidFill>
                <a:latin typeface="標楷體" pitchFamily="65" charset="-120"/>
                <a:ea typeface="標楷體" pitchFamily="65" charset="-120"/>
              </a:rPr>
              <a:t>B</a:t>
            </a:r>
            <a:r>
              <a:rPr lang="en-US" altLang="zh-TW" smtClean="0">
                <a:solidFill>
                  <a:srgbClr val="FF0000"/>
                </a:solidFill>
                <a:latin typeface="標楷體" pitchFamily="65" charset="-120"/>
                <a:ea typeface="標楷體" pitchFamily="65" charset="-120"/>
              </a:rPr>
              <a:t>)</a:t>
            </a:r>
            <a:r>
              <a:rPr lang="en-US" altLang="en-US" smtClean="0">
                <a:solidFill>
                  <a:srgbClr val="FF0000"/>
                </a:solidFill>
                <a:latin typeface="標楷體" pitchFamily="65" charset="-120"/>
                <a:ea typeface="標楷體" pitchFamily="65" charset="-120"/>
              </a:rPr>
              <a:t>應清楚註明收、</a:t>
            </a:r>
            <a:r>
              <a:rPr lang="zh-TW" altLang="en-US" smtClean="0">
                <a:solidFill>
                  <a:srgbClr val="FF0000"/>
                </a:solidFill>
                <a:latin typeface="標楷體" pitchFamily="65" charset="-120"/>
                <a:ea typeface="標楷體" pitchFamily="65" charset="-120"/>
              </a:rPr>
              <a:t>發</a:t>
            </a:r>
            <a:r>
              <a:rPr lang="en-US" altLang="en-US" smtClean="0">
                <a:solidFill>
                  <a:srgbClr val="FF0000"/>
                </a:solidFill>
                <a:latin typeface="標楷體" pitchFamily="65" charset="-120"/>
                <a:ea typeface="標楷體" pitchFamily="65" charset="-120"/>
              </a:rPr>
              <a:t>件人姓名，傳真號碼等。</a:t>
            </a:r>
            <a:endParaRPr lang="zh-TW" altLang="en-US" smtClean="0">
              <a:solidFill>
                <a:srgbClr val="FF0000"/>
              </a:solidFill>
              <a:latin typeface="標楷體" pitchFamily="65" charset="-120"/>
              <a:ea typeface="標楷體" pitchFamily="65" charset="-120"/>
            </a:endParaRPr>
          </a:p>
          <a:p>
            <a:pPr>
              <a:buFontTx/>
              <a:buNone/>
            </a:pPr>
            <a:r>
              <a:rPr lang="en-US" altLang="zh-TW" smtClean="0">
                <a:solidFill>
                  <a:srgbClr val="FF0000"/>
                </a:solidFill>
                <a:latin typeface="標楷體" pitchFamily="65" charset="-120"/>
                <a:ea typeface="標楷體" pitchFamily="65" charset="-120"/>
              </a:rPr>
              <a:t>(</a:t>
            </a:r>
            <a:r>
              <a:rPr lang="en-US" altLang="en-US" smtClean="0">
                <a:solidFill>
                  <a:srgbClr val="FF0000"/>
                </a:solidFill>
                <a:latin typeface="標楷體" pitchFamily="65" charset="-120"/>
                <a:ea typeface="標楷體" pitchFamily="65" charset="-120"/>
              </a:rPr>
              <a:t>D</a:t>
            </a:r>
            <a:r>
              <a:rPr lang="en-US" altLang="zh-TW" smtClean="0">
                <a:solidFill>
                  <a:srgbClr val="FF0000"/>
                </a:solidFill>
                <a:latin typeface="標楷體" pitchFamily="65" charset="-120"/>
                <a:ea typeface="標楷體" pitchFamily="65" charset="-120"/>
              </a:rPr>
              <a:t>)</a:t>
            </a:r>
            <a:r>
              <a:rPr lang="en-US" altLang="en-US" smtClean="0">
                <a:solidFill>
                  <a:srgbClr val="FF0000"/>
                </a:solidFill>
                <a:latin typeface="標楷體" pitchFamily="65" charset="-120"/>
                <a:ea typeface="標楷體" pitchFamily="65" charset="-120"/>
              </a:rPr>
              <a:t>不局限於文字，可以是圖片、表格。</a:t>
            </a:r>
          </a:p>
        </p:txBody>
      </p:sp>
      <p:pic>
        <p:nvPicPr>
          <p:cNvPr id="168963" name="Picture 5"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457200" y="773113"/>
            <a:ext cx="8229600" cy="1143000"/>
          </a:xfrm>
        </p:spPr>
        <p:txBody>
          <a:bodyPr/>
          <a:lstStyle/>
          <a:p>
            <a:pPr algn="l"/>
            <a:r>
              <a:rPr lang="zh-TW" altLang="en-US" sz="3200" smtClean="0">
                <a:ea typeface="標楷體" pitchFamily="65" charset="-120"/>
              </a:rPr>
              <a:t>二、林正義先生的千金潔怡將於二月二十七</a:t>
            </a:r>
            <a:br>
              <a:rPr lang="zh-TW" altLang="en-US" sz="3200" smtClean="0">
                <a:ea typeface="標楷體" pitchFamily="65" charset="-120"/>
              </a:rPr>
            </a:br>
            <a:r>
              <a:rPr lang="zh-TW" altLang="en-US" sz="3200" smtClean="0">
                <a:ea typeface="標楷體" pitchFamily="65" charset="-120"/>
              </a:rPr>
              <a:t>日滿月，請你代他擬訂柬帖。</a:t>
            </a:r>
          </a:p>
        </p:txBody>
      </p:sp>
      <p:sp>
        <p:nvSpPr>
          <p:cNvPr id="842755" name="Rectangle 3"/>
          <p:cNvSpPr>
            <a:spLocks noGrp="1" noChangeArrowheads="1"/>
          </p:cNvSpPr>
          <p:nvPr>
            <p:ph type="body" idx="4294967295"/>
          </p:nvPr>
        </p:nvSpPr>
        <p:spPr>
          <a:xfrm>
            <a:off x="107950" y="2132013"/>
            <a:ext cx="8928100" cy="3529012"/>
          </a:xfrm>
          <a:noFill/>
          <a:ln>
            <a:solidFill>
              <a:schemeClr val="tx1"/>
            </a:solidFill>
            <a:miter lim="800000"/>
            <a:headEnd/>
            <a:tailEnd/>
          </a:ln>
        </p:spPr>
        <p:txBody>
          <a:bodyPr/>
          <a:lstStyle/>
          <a:p>
            <a:pPr>
              <a:buFontTx/>
              <a:buNone/>
            </a:pPr>
            <a:r>
              <a:rPr lang="zh-TW" altLang="en-US" sz="2800" smtClean="0">
                <a:latin typeface="標楷體" pitchFamily="65" charset="-120"/>
                <a:ea typeface="標楷體" pitchFamily="65" charset="-120"/>
              </a:rPr>
              <a:t> </a:t>
            </a:r>
            <a:r>
              <a:rPr lang="zh-TW" altLang="en-US" smtClean="0">
                <a:solidFill>
                  <a:srgbClr val="FF0000"/>
                </a:solidFill>
                <a:latin typeface="標楷體" pitchFamily="65" charset="-120"/>
                <a:ea typeface="標楷體" pitchFamily="65" charset="-120"/>
              </a:rPr>
              <a:t>國曆二月二十七日</a:t>
            </a:r>
            <a:r>
              <a:rPr lang="en-US" altLang="zh-TW" smtClean="0">
                <a:solidFill>
                  <a:srgbClr val="FF0000"/>
                </a:solidFill>
                <a:latin typeface="標楷體" pitchFamily="65" charset="-120"/>
                <a:ea typeface="標楷體" pitchFamily="65" charset="-120"/>
              </a:rPr>
              <a:t>(</a:t>
            </a:r>
            <a:r>
              <a:rPr lang="zh-TW" altLang="en-US" smtClean="0">
                <a:solidFill>
                  <a:srgbClr val="FF0000"/>
                </a:solidFill>
                <a:latin typeface="標楷體" pitchFamily="65" charset="-120"/>
                <a:ea typeface="標楷體" pitchFamily="65" charset="-120"/>
              </a:rPr>
              <a:t>星期二</a:t>
            </a:r>
            <a:r>
              <a:rPr lang="en-US" altLang="zh-TW" smtClean="0">
                <a:solidFill>
                  <a:srgbClr val="FF0000"/>
                </a:solidFill>
                <a:latin typeface="標楷體" pitchFamily="65" charset="-120"/>
                <a:ea typeface="標楷體" pitchFamily="65" charset="-120"/>
              </a:rPr>
              <a:t>)</a:t>
            </a:r>
            <a:r>
              <a:rPr lang="zh-TW" altLang="en-US" smtClean="0">
                <a:solidFill>
                  <a:srgbClr val="FF0000"/>
                </a:solidFill>
                <a:latin typeface="標楷體" pitchFamily="65" charset="-120"/>
                <a:ea typeface="標楷體" pitchFamily="65" charset="-120"/>
              </a:rPr>
              <a:t>為小女潔怡彌月湯餅</a:t>
            </a:r>
          </a:p>
          <a:p>
            <a:pPr>
              <a:buFontTx/>
              <a:buNone/>
            </a:pPr>
            <a:r>
              <a:rPr lang="zh-TW" altLang="en-US" smtClean="0">
                <a:solidFill>
                  <a:srgbClr val="FF0000"/>
                </a:solidFill>
                <a:latin typeface="標楷體" pitchFamily="65" charset="-120"/>
                <a:ea typeface="標楷體" pitchFamily="65" charset="-120"/>
              </a:rPr>
              <a:t> 恭候</a:t>
            </a:r>
          </a:p>
          <a:p>
            <a:pPr>
              <a:buFontTx/>
              <a:buNone/>
            </a:pPr>
            <a:r>
              <a:rPr lang="zh-TW" altLang="en-US" sz="3600" smtClean="0">
                <a:solidFill>
                  <a:srgbClr val="FF0000"/>
                </a:solidFill>
                <a:latin typeface="標楷體" pitchFamily="65" charset="-120"/>
                <a:ea typeface="標楷體" pitchFamily="65" charset="-120"/>
              </a:rPr>
              <a:t>臺　光</a:t>
            </a:r>
            <a:r>
              <a:rPr lang="zh-TW" altLang="en-US" sz="2800" smtClean="0">
                <a:solidFill>
                  <a:srgbClr val="FF0000"/>
                </a:solidFill>
                <a:latin typeface="標楷體" pitchFamily="65" charset="-120"/>
                <a:ea typeface="標楷體" pitchFamily="65" charset="-120"/>
              </a:rPr>
              <a:t>                              </a:t>
            </a:r>
            <a:r>
              <a:rPr lang="zh-TW" altLang="en-US" sz="3000" smtClean="0">
                <a:solidFill>
                  <a:srgbClr val="FF0000"/>
                </a:solidFill>
                <a:latin typeface="標楷體" pitchFamily="65" charset="-120"/>
                <a:ea typeface="標楷體" pitchFamily="65" charset="-120"/>
              </a:rPr>
              <a:t>林正義謹訂</a:t>
            </a:r>
          </a:p>
          <a:p>
            <a:pPr>
              <a:buFontTx/>
              <a:buNone/>
            </a:pPr>
            <a:endParaRPr lang="zh-TW" altLang="en-US" sz="3000" smtClean="0">
              <a:solidFill>
                <a:srgbClr val="FF0000"/>
              </a:solidFill>
              <a:latin typeface="標楷體" pitchFamily="65" charset="-120"/>
              <a:ea typeface="標楷體" pitchFamily="65" charset="-120"/>
            </a:endParaRPr>
          </a:p>
          <a:p>
            <a:pPr>
              <a:buFontTx/>
              <a:buNone/>
            </a:pPr>
            <a:r>
              <a:rPr lang="zh-TW" altLang="en-US" sz="3000" smtClean="0">
                <a:solidFill>
                  <a:srgbClr val="FF0000"/>
                </a:solidFill>
                <a:latin typeface="標楷體" pitchFamily="65" charset="-120"/>
                <a:ea typeface="標楷體" pitchFamily="65" charset="-120"/>
              </a:rPr>
              <a:t>                             席設：本宅　　　</a:t>
            </a:r>
          </a:p>
          <a:p>
            <a:pPr>
              <a:buFontTx/>
              <a:buNone/>
            </a:pPr>
            <a:r>
              <a:rPr lang="zh-TW" altLang="en-US" sz="3000" smtClean="0">
                <a:solidFill>
                  <a:srgbClr val="FF0000"/>
                </a:solidFill>
                <a:latin typeface="標楷體" pitchFamily="65" charset="-120"/>
                <a:ea typeface="標楷體" pitchFamily="65" charset="-120"/>
              </a:rPr>
              <a:t>                             時間：下午六時半</a:t>
            </a:r>
          </a:p>
        </p:txBody>
      </p:sp>
      <p:sp>
        <p:nvSpPr>
          <p:cNvPr id="842756" name="Rectangle 4"/>
          <p:cNvSpPr>
            <a:spLocks noChangeArrowheads="1"/>
          </p:cNvSpPr>
          <p:nvPr/>
        </p:nvSpPr>
        <p:spPr bwMode="auto">
          <a:xfrm>
            <a:off x="4222750" y="4794250"/>
            <a:ext cx="996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solidFill>
                  <a:srgbClr val="FF0000"/>
                </a:solidFill>
                <a:ea typeface="標楷體" pitchFamily="65" charset="-120"/>
              </a:rPr>
              <a:t>恕邀</a:t>
            </a:r>
          </a:p>
        </p:txBody>
      </p:sp>
      <p:sp>
        <p:nvSpPr>
          <p:cNvPr id="842757" name="AutoShape 5"/>
          <p:cNvSpPr>
            <a:spLocks/>
          </p:cNvSpPr>
          <p:nvPr/>
        </p:nvSpPr>
        <p:spPr bwMode="auto">
          <a:xfrm>
            <a:off x="5364163" y="4868863"/>
            <a:ext cx="215900" cy="503237"/>
          </a:xfrm>
          <a:prstGeom prst="leftBrace">
            <a:avLst>
              <a:gd name="adj1" fmla="val 19424"/>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endParaRPr lang="zh-TW" altLang="en-US" sz="1800">
              <a:ea typeface="標楷體" pitchFamily="65" charset="-120"/>
            </a:endParaRPr>
          </a:p>
        </p:txBody>
      </p:sp>
      <p:pic>
        <p:nvPicPr>
          <p:cNvPr id="169990" name="Picture 6"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2756"/>
                                        </p:tgtEl>
                                        <p:attrNameLst>
                                          <p:attrName>style.visibility</p:attrName>
                                        </p:attrNameLst>
                                      </p:cBhvr>
                                      <p:to>
                                        <p:strVal val="visible"/>
                                      </p:to>
                                    </p:set>
                                    <p:animEffect transition="in" filter="box(in)">
                                      <p:cBhvr>
                                        <p:cTn id="7" dur="500"/>
                                        <p:tgtEl>
                                          <p:spTgt spid="84275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42757"/>
                                        </p:tgtEl>
                                        <p:attrNameLst>
                                          <p:attrName>style.visibility</p:attrName>
                                        </p:attrNameLst>
                                      </p:cBhvr>
                                      <p:to>
                                        <p:strVal val="visible"/>
                                      </p:to>
                                    </p:set>
                                    <p:animEffect transition="in" filter="box(in)">
                                      <p:cBhvr>
                                        <p:cTn id="10" dur="500"/>
                                        <p:tgtEl>
                                          <p:spTgt spid="84275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42755">
                                            <p:bg/>
                                          </p:spTgt>
                                        </p:tgtEl>
                                        <p:attrNameLst>
                                          <p:attrName>style.visibility</p:attrName>
                                        </p:attrNameLst>
                                      </p:cBhvr>
                                      <p:to>
                                        <p:strVal val="visible"/>
                                      </p:to>
                                    </p:set>
                                    <p:animEffect transition="in" filter="box(in)">
                                      <p:cBhvr>
                                        <p:cTn id="13" dur="500"/>
                                        <p:tgtEl>
                                          <p:spTgt spid="842755">
                                            <p:bg/>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42755">
                                            <p:txEl>
                                              <p:pRg st="0" end="0"/>
                                            </p:txEl>
                                          </p:spTgt>
                                        </p:tgtEl>
                                        <p:attrNameLst>
                                          <p:attrName>style.visibility</p:attrName>
                                        </p:attrNameLst>
                                      </p:cBhvr>
                                      <p:to>
                                        <p:strVal val="visible"/>
                                      </p:to>
                                    </p:set>
                                    <p:animEffect transition="in" filter="box(in)">
                                      <p:cBhvr>
                                        <p:cTn id="16" dur="500"/>
                                        <p:tgtEl>
                                          <p:spTgt spid="842755">
                                            <p:txEl>
                                              <p:pRg st="0" end="0"/>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42755">
                                            <p:txEl>
                                              <p:pRg st="1" end="1"/>
                                            </p:txEl>
                                          </p:spTgt>
                                        </p:tgtEl>
                                        <p:attrNameLst>
                                          <p:attrName>style.visibility</p:attrName>
                                        </p:attrNameLst>
                                      </p:cBhvr>
                                      <p:to>
                                        <p:strVal val="visible"/>
                                      </p:to>
                                    </p:set>
                                    <p:animEffect transition="in" filter="box(in)">
                                      <p:cBhvr>
                                        <p:cTn id="19" dur="500"/>
                                        <p:tgtEl>
                                          <p:spTgt spid="842755">
                                            <p:txEl>
                                              <p:pRg st="1" end="1"/>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42755">
                                            <p:txEl>
                                              <p:pRg st="2" end="2"/>
                                            </p:txEl>
                                          </p:spTgt>
                                        </p:tgtEl>
                                        <p:attrNameLst>
                                          <p:attrName>style.visibility</p:attrName>
                                        </p:attrNameLst>
                                      </p:cBhvr>
                                      <p:to>
                                        <p:strVal val="visible"/>
                                      </p:to>
                                    </p:set>
                                    <p:animEffect transition="in" filter="box(in)">
                                      <p:cBhvr>
                                        <p:cTn id="22" dur="500"/>
                                        <p:tgtEl>
                                          <p:spTgt spid="842755">
                                            <p:txEl>
                                              <p:pRg st="2" end="2"/>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42755">
                                            <p:txEl>
                                              <p:pRg st="4" end="4"/>
                                            </p:txEl>
                                          </p:spTgt>
                                        </p:tgtEl>
                                        <p:attrNameLst>
                                          <p:attrName>style.visibility</p:attrName>
                                        </p:attrNameLst>
                                      </p:cBhvr>
                                      <p:to>
                                        <p:strVal val="visible"/>
                                      </p:to>
                                    </p:set>
                                    <p:animEffect transition="in" filter="box(in)">
                                      <p:cBhvr>
                                        <p:cTn id="25" dur="500"/>
                                        <p:tgtEl>
                                          <p:spTgt spid="842755">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42755">
                                            <p:txEl>
                                              <p:pRg st="5" end="5"/>
                                            </p:txEl>
                                          </p:spTgt>
                                        </p:tgtEl>
                                        <p:attrNameLst>
                                          <p:attrName>style.visibility</p:attrName>
                                        </p:attrNameLst>
                                      </p:cBhvr>
                                      <p:to>
                                        <p:strVal val="visible"/>
                                      </p:to>
                                    </p:set>
                                    <p:animEffect transition="in" filter="box(in)">
                                      <p:cBhvr>
                                        <p:cTn id="28" dur="500"/>
                                        <p:tgtEl>
                                          <p:spTgt spid="842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build="p" animBg="1"/>
      <p:bldP spid="842756" grpId="0"/>
      <p:bldP spid="84275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323850" y="765175"/>
            <a:ext cx="8578850" cy="3816350"/>
          </a:xfrm>
        </p:spPr>
        <p:txBody>
          <a:bodyPr/>
          <a:lstStyle/>
          <a:p>
            <a:pPr algn="l">
              <a:lnSpc>
                <a:spcPct val="120000"/>
              </a:lnSpc>
            </a:pPr>
            <a:r>
              <a:rPr lang="zh-TW" altLang="en-US" sz="3200" smtClean="0">
                <a:latin typeface="標楷體" pitchFamily="65" charset="-120"/>
                <a:ea typeface="標楷體" pitchFamily="65" charset="-120"/>
              </a:rPr>
              <a:t>三、鄰居林志平大哥和他交往多年的女友楊敏惠終於要結婚了，請你代他們寫雙方家長具名的結婚柬帖樣本。男方是長男，父母是林蔭祖、許金蘭；女方是次女，父母是楊光輝、陳瑞華。婚禮將在下個月二十五日十一時舉行，席設金門縣愛國路○號的吉祥大飯店迎賓廳。</a:t>
            </a:r>
            <a:br>
              <a:rPr lang="zh-TW" altLang="en-US" sz="3200" smtClean="0">
                <a:latin typeface="標楷體" pitchFamily="65" charset="-120"/>
                <a:ea typeface="標楷體" pitchFamily="65" charset="-120"/>
              </a:rPr>
            </a:br>
            <a:endParaRPr lang="zh-TW" altLang="en-US" sz="3200" smtClean="0">
              <a:latin typeface="標楷體" pitchFamily="65" charset="-120"/>
              <a:ea typeface="標楷體" pitchFamily="65" charset="-120"/>
            </a:endParaRPr>
          </a:p>
        </p:txBody>
      </p:sp>
      <p:pic>
        <p:nvPicPr>
          <p:cNvPr id="171011" name="Picture 1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179388" y="981075"/>
            <a:ext cx="8856662" cy="4968875"/>
          </a:xfrm>
          <a:noFill/>
          <a:ln>
            <a:solidFill>
              <a:schemeClr val="tx1"/>
            </a:solidFill>
            <a:miter lim="800000"/>
            <a:headEnd/>
            <a:tailEnd/>
          </a:ln>
        </p:spPr>
        <p:txBody>
          <a:bodyPr/>
          <a:lstStyle/>
          <a:p>
            <a:pPr>
              <a:lnSpc>
                <a:spcPct val="150000"/>
              </a:lnSpc>
              <a:buFontTx/>
              <a:buNone/>
            </a:pPr>
            <a:r>
              <a:rPr lang="zh-TW" altLang="en-US" sz="2800" smtClean="0">
                <a:solidFill>
                  <a:srgbClr val="FF0000"/>
                </a:solidFill>
                <a:latin typeface="標楷體" pitchFamily="65" charset="-120"/>
                <a:ea typeface="標楷體" pitchFamily="65" charset="-120"/>
              </a:rPr>
              <a:t>  謹詹於中華民國一○七年　 曆　 月　　   日（星期一）為 　　　  假金門縣舉行結婚典禮</a:t>
            </a:r>
          </a:p>
          <a:p>
            <a:pPr>
              <a:lnSpc>
                <a:spcPct val="150000"/>
              </a:lnSpc>
              <a:buFontTx/>
              <a:buNone/>
            </a:pPr>
            <a:r>
              <a:rPr lang="zh-TW" altLang="en-US" sz="2800" smtClean="0">
                <a:solidFill>
                  <a:srgbClr val="FF0000"/>
                </a:solidFill>
                <a:latin typeface="標楷體" pitchFamily="65" charset="-120"/>
                <a:ea typeface="標楷體" pitchFamily="65" charset="-120"/>
              </a:rPr>
              <a:t>  敬備喜筵　恭請</a:t>
            </a:r>
          </a:p>
          <a:p>
            <a:pPr>
              <a:lnSpc>
                <a:spcPct val="150000"/>
              </a:lnSpc>
              <a:buFontTx/>
              <a:buNone/>
            </a:pPr>
            <a:r>
              <a:rPr lang="zh-TW" altLang="en-US" sz="4000" smtClean="0">
                <a:solidFill>
                  <a:srgbClr val="FF0000"/>
                </a:solidFill>
                <a:latin typeface="標楷體" pitchFamily="65" charset="-120"/>
                <a:ea typeface="標楷體" pitchFamily="65" charset="-120"/>
              </a:rPr>
              <a:t>闔第光臨                       </a:t>
            </a:r>
            <a:r>
              <a:rPr lang="zh-TW" altLang="en-US" sz="2800" smtClean="0">
                <a:solidFill>
                  <a:srgbClr val="FF0000"/>
                </a:solidFill>
                <a:latin typeface="標楷體" pitchFamily="65" charset="-120"/>
                <a:ea typeface="標楷體" pitchFamily="65" charset="-120"/>
              </a:rPr>
              <a:t>謹訂</a:t>
            </a:r>
          </a:p>
          <a:p>
            <a:pPr>
              <a:lnSpc>
                <a:spcPct val="150000"/>
              </a:lnSpc>
              <a:buFontTx/>
              <a:buNone/>
            </a:pPr>
            <a:endParaRPr lang="zh-TW" altLang="en-US" sz="1200" smtClean="0">
              <a:solidFill>
                <a:srgbClr val="FF0000"/>
              </a:solidFill>
              <a:latin typeface="標楷體" pitchFamily="65" charset="-120"/>
              <a:ea typeface="標楷體" pitchFamily="65" charset="-120"/>
            </a:endParaRPr>
          </a:p>
          <a:p>
            <a:pPr>
              <a:buFontTx/>
              <a:buNone/>
            </a:pPr>
            <a:r>
              <a:rPr lang="zh-TW" altLang="en-US" sz="2800" smtClean="0">
                <a:solidFill>
                  <a:srgbClr val="FF0000"/>
                </a:solidFill>
                <a:latin typeface="標楷體" pitchFamily="65" charset="-120"/>
                <a:ea typeface="標楷體" pitchFamily="65" charset="-120"/>
              </a:rPr>
              <a:t>          席設：金門縣愛國路○號吉祥大飯店迎賓廳</a:t>
            </a:r>
          </a:p>
          <a:p>
            <a:pPr>
              <a:buFontTx/>
              <a:buNone/>
            </a:pPr>
            <a:r>
              <a:rPr lang="zh-TW" altLang="en-US" sz="2800" smtClean="0">
                <a:solidFill>
                  <a:srgbClr val="FF0000"/>
                </a:solidFill>
                <a:latin typeface="標楷體" pitchFamily="65" charset="-120"/>
                <a:ea typeface="標楷體" pitchFamily="65" charset="-120"/>
              </a:rPr>
              <a:t>          時間：上午十一時觀禮．十二時入席　</a:t>
            </a:r>
          </a:p>
        </p:txBody>
      </p:sp>
      <p:sp>
        <p:nvSpPr>
          <p:cNvPr id="172035" name="Rectangle 4"/>
          <p:cNvSpPr>
            <a:spLocks noChangeArrowheads="1"/>
          </p:cNvSpPr>
          <p:nvPr/>
        </p:nvSpPr>
        <p:spPr bwMode="auto">
          <a:xfrm>
            <a:off x="1042988" y="4652963"/>
            <a:ext cx="895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solidFill>
                  <a:srgbClr val="FF0000"/>
                </a:solidFill>
                <a:ea typeface="標楷體" pitchFamily="65" charset="-120"/>
              </a:rPr>
              <a:t>恕邀</a:t>
            </a:r>
          </a:p>
        </p:txBody>
      </p:sp>
      <p:sp>
        <p:nvSpPr>
          <p:cNvPr id="172036" name="AutoShape 5"/>
          <p:cNvSpPr>
            <a:spLocks/>
          </p:cNvSpPr>
          <p:nvPr/>
        </p:nvSpPr>
        <p:spPr bwMode="auto">
          <a:xfrm>
            <a:off x="1825625" y="4676775"/>
            <a:ext cx="215900" cy="503238"/>
          </a:xfrm>
          <a:prstGeom prst="leftBrace">
            <a:avLst>
              <a:gd name="adj1" fmla="val 19424"/>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endParaRPr lang="zh-TW" altLang="en-US" sz="1800">
              <a:ea typeface="標楷體" pitchFamily="65" charset="-120"/>
            </a:endParaRPr>
          </a:p>
        </p:txBody>
      </p:sp>
      <p:sp>
        <p:nvSpPr>
          <p:cNvPr id="172037" name="Rectangle 6"/>
          <p:cNvSpPr>
            <a:spLocks noChangeArrowheads="1"/>
          </p:cNvSpPr>
          <p:nvPr/>
        </p:nvSpPr>
        <p:spPr bwMode="auto">
          <a:xfrm>
            <a:off x="4572000" y="1041400"/>
            <a:ext cx="6111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solidFill>
                  <a:srgbClr val="FF0000"/>
                </a:solidFill>
                <a:ea typeface="標楷體" pitchFamily="65" charset="-120"/>
              </a:rPr>
              <a:t>國農</a:t>
            </a:r>
          </a:p>
        </p:txBody>
      </p:sp>
      <p:sp>
        <p:nvSpPr>
          <p:cNvPr id="172038" name="Rectangle 7"/>
          <p:cNvSpPr>
            <a:spLocks noChangeArrowheads="1"/>
          </p:cNvSpPr>
          <p:nvPr/>
        </p:nvSpPr>
        <p:spPr bwMode="auto">
          <a:xfrm>
            <a:off x="5435600" y="1041400"/>
            <a:ext cx="6111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solidFill>
                  <a:srgbClr val="FF0000"/>
                </a:solidFill>
                <a:ea typeface="標楷體" pitchFamily="65" charset="-120"/>
              </a:rPr>
              <a:t>六五</a:t>
            </a:r>
          </a:p>
        </p:txBody>
      </p:sp>
      <p:sp>
        <p:nvSpPr>
          <p:cNvPr id="172039" name="Rectangle 9"/>
          <p:cNvSpPr>
            <a:spLocks noChangeArrowheads="1"/>
          </p:cNvSpPr>
          <p:nvPr/>
        </p:nvSpPr>
        <p:spPr bwMode="auto">
          <a:xfrm>
            <a:off x="2016125" y="1557338"/>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solidFill>
                  <a:srgbClr val="FF0000"/>
                </a:solidFill>
                <a:ea typeface="標楷體" pitchFamily="65" charset="-120"/>
              </a:rPr>
              <a:t>長男志平</a:t>
            </a:r>
          </a:p>
          <a:p>
            <a:pPr eaLnBrk="1" hangingPunct="1">
              <a:spcBef>
                <a:spcPct val="0"/>
              </a:spcBef>
              <a:buFontTx/>
              <a:buNone/>
            </a:pPr>
            <a:r>
              <a:rPr lang="zh-TW" altLang="en-US" sz="2800" b="0">
                <a:solidFill>
                  <a:srgbClr val="FF0000"/>
                </a:solidFill>
                <a:ea typeface="標楷體" pitchFamily="65" charset="-120"/>
              </a:rPr>
              <a:t>次女敏惠</a:t>
            </a:r>
          </a:p>
        </p:txBody>
      </p:sp>
      <p:sp>
        <p:nvSpPr>
          <p:cNvPr id="172040" name="Rectangle 10"/>
          <p:cNvSpPr>
            <a:spLocks noChangeArrowheads="1"/>
          </p:cNvSpPr>
          <p:nvPr/>
        </p:nvSpPr>
        <p:spPr bwMode="auto">
          <a:xfrm>
            <a:off x="5508625" y="3275013"/>
            <a:ext cx="3095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solidFill>
                  <a:srgbClr val="FF0000"/>
                </a:solidFill>
                <a:ea typeface="標楷體" pitchFamily="65" charset="-120"/>
              </a:rPr>
              <a:t>林蔭祖　許金蘭</a:t>
            </a:r>
          </a:p>
          <a:p>
            <a:pPr eaLnBrk="1" hangingPunct="1">
              <a:spcBef>
                <a:spcPct val="0"/>
              </a:spcBef>
              <a:buFontTx/>
              <a:buNone/>
            </a:pPr>
            <a:r>
              <a:rPr lang="zh-TW" altLang="en-US" sz="2800" b="0">
                <a:solidFill>
                  <a:srgbClr val="FF0000"/>
                </a:solidFill>
                <a:ea typeface="標楷體" pitchFamily="65" charset="-120"/>
              </a:rPr>
              <a:t>楊光輝　陳瑞華</a:t>
            </a:r>
          </a:p>
        </p:txBody>
      </p:sp>
      <p:pic>
        <p:nvPicPr>
          <p:cNvPr id="172041" name="Picture 13"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2" name="Rectangle 14"/>
          <p:cNvSpPr>
            <a:spLocks noChangeArrowheads="1"/>
          </p:cNvSpPr>
          <p:nvPr/>
        </p:nvSpPr>
        <p:spPr bwMode="auto">
          <a:xfrm>
            <a:off x="6227763" y="1052513"/>
            <a:ext cx="146526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solidFill>
                  <a:srgbClr val="FF0000"/>
                </a:solidFill>
                <a:ea typeface="標楷體" pitchFamily="65" charset="-120"/>
              </a:rPr>
              <a:t>五二</a:t>
            </a:r>
          </a:p>
          <a:p>
            <a:pPr eaLnBrk="1" hangingPunct="1">
              <a:spcBef>
                <a:spcPct val="0"/>
              </a:spcBef>
              <a:buFontTx/>
              <a:buNone/>
            </a:pPr>
            <a:r>
              <a:rPr lang="zh-TW" altLang="en-US" sz="2800" b="0">
                <a:solidFill>
                  <a:srgbClr val="FF0000"/>
                </a:solidFill>
                <a:ea typeface="標楷體" pitchFamily="65" charset="-120"/>
              </a:rPr>
              <a:t>十十</a:t>
            </a:r>
          </a:p>
          <a:p>
            <a:pPr eaLnBrk="1" hangingPunct="1">
              <a:spcBef>
                <a:spcPct val="0"/>
              </a:spcBef>
              <a:buFontTx/>
              <a:buNone/>
            </a:pPr>
            <a:r>
              <a:rPr lang="zh-TW" altLang="en-US" sz="2800" b="0">
                <a:solidFill>
                  <a:srgbClr val="FF0000"/>
                </a:solidFill>
                <a:ea typeface="標楷體" pitchFamily="65" charset="-120"/>
              </a:rPr>
              <a:t>二</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3058" name="Rectangle 4"/>
          <p:cNvSpPr>
            <a:spLocks noGrp="1" noChangeArrowheads="1"/>
          </p:cNvSpPr>
          <p:nvPr>
            <p:ph type="ctrTitle" idx="4294967295"/>
          </p:nvPr>
        </p:nvSpPr>
        <p:spPr>
          <a:xfrm>
            <a:off x="755650" y="1628775"/>
            <a:ext cx="7772400" cy="1470025"/>
          </a:xfrm>
        </p:spPr>
        <p:txBody>
          <a:bodyPr/>
          <a:lstStyle/>
          <a:p>
            <a:pPr eaLnBrk="1" hangingPunct="1"/>
            <a:r>
              <a:rPr lang="zh-TW" altLang="en-US" sz="6600" b="1" smtClean="0">
                <a:solidFill>
                  <a:schemeClr val="tx1"/>
                </a:solidFill>
                <a:latin typeface="標楷體" pitchFamily="65" charset="-120"/>
                <a:ea typeface="標楷體" pitchFamily="65" charset="-120"/>
              </a:rPr>
              <a:t>五、統測精選</a:t>
            </a:r>
          </a:p>
        </p:txBody>
      </p:sp>
      <p:pic>
        <p:nvPicPr>
          <p:cNvPr id="173059"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082" name="Rectangle 3"/>
          <p:cNvSpPr>
            <a:spLocks noGrp="1" noChangeArrowheads="1"/>
          </p:cNvSpPr>
          <p:nvPr>
            <p:ph type="body" idx="4294967295"/>
          </p:nvPr>
        </p:nvSpPr>
        <p:spPr>
          <a:xfrm>
            <a:off x="457200" y="692150"/>
            <a:ext cx="8229600" cy="4525963"/>
          </a:xfrm>
        </p:spPr>
        <p:txBody>
          <a:bodyPr/>
          <a:lstStyle/>
          <a:p>
            <a:pPr>
              <a:buFontTx/>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閱讀下列由子女具名的壽慶柬帖，回答第</a:t>
            </a: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題</a:t>
            </a:r>
            <a:r>
              <a:rPr lang="zh-TW" altLang="zh-TW" smtClean="0"/>
              <a:t>：</a:t>
            </a:r>
            <a:r>
              <a:rPr lang="zh-TW" altLang="en-US" smtClean="0">
                <a:latin typeface="標楷體" pitchFamily="65" charset="-120"/>
                <a:ea typeface="標楷體" pitchFamily="65" charset="-120"/>
              </a:rPr>
              <a:t>　　　　　　　 </a:t>
            </a:r>
            <a:r>
              <a:rPr lang="en-US" altLang="zh-TW" smtClean="0">
                <a:latin typeface="標楷體" pitchFamily="65" charset="-120"/>
                <a:ea typeface="標楷體" pitchFamily="65" charset="-120"/>
              </a:rPr>
              <a:t>﹝92</a:t>
            </a:r>
            <a:r>
              <a:rPr lang="zh-TW" altLang="en-US" smtClean="0">
                <a:latin typeface="標楷體" pitchFamily="65" charset="-120"/>
                <a:ea typeface="標楷體" pitchFamily="65" charset="-120"/>
              </a:rPr>
              <a:t>統測</a:t>
            </a:r>
            <a:r>
              <a:rPr lang="en-US" altLang="zh-TW" smtClean="0">
                <a:latin typeface="標楷體" pitchFamily="65" charset="-120"/>
                <a:ea typeface="標楷體" pitchFamily="65" charset="-120"/>
              </a:rPr>
              <a:t>﹞</a:t>
            </a:r>
          </a:p>
          <a:p>
            <a:endParaRPr lang="zh-TW" altLang="en-US" smtClean="0">
              <a:latin typeface="標楷體" pitchFamily="65" charset="-120"/>
              <a:ea typeface="標楷體" pitchFamily="65" charset="-120"/>
            </a:endParaRPr>
          </a:p>
          <a:p>
            <a:pPr>
              <a:buFontTx/>
              <a:buNone/>
            </a:pPr>
            <a:endParaRPr kumimoji="0" lang="en-US" altLang="zh-TW" smtClean="0">
              <a:latin typeface="標楷體" pitchFamily="65" charset="-120"/>
              <a:ea typeface="標楷體" pitchFamily="65" charset="-120"/>
            </a:endParaRPr>
          </a:p>
          <a:p>
            <a:pPr>
              <a:buFontTx/>
              <a:buNone/>
            </a:pPr>
            <a:endParaRPr kumimoji="0" lang="en-US" altLang="zh-TW" smtClean="0">
              <a:latin typeface="標楷體" pitchFamily="65" charset="-120"/>
              <a:ea typeface="標楷體" pitchFamily="65" charset="-120"/>
            </a:endParaRPr>
          </a:p>
          <a:p>
            <a:pPr>
              <a:buFontTx/>
              <a:buNone/>
            </a:pPr>
            <a:endParaRPr kumimoji="0" lang="en-US" altLang="zh-TW" smtClean="0">
              <a:latin typeface="標楷體" pitchFamily="65" charset="-120"/>
              <a:ea typeface="標楷體" pitchFamily="65" charset="-120"/>
            </a:endParaRPr>
          </a:p>
          <a:p>
            <a:pPr>
              <a:buFontTx/>
              <a:buNone/>
            </a:pPr>
            <a:endParaRPr kumimoji="0" lang="en-US" altLang="zh-TW" smtClean="0">
              <a:latin typeface="標楷體" pitchFamily="65" charset="-120"/>
              <a:ea typeface="標楷體" pitchFamily="65" charset="-120"/>
            </a:endParaRPr>
          </a:p>
          <a:p>
            <a:pPr>
              <a:buFontTx/>
              <a:buNone/>
            </a:pPr>
            <a:r>
              <a:rPr kumimoji="0"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柬帖中哪一個詞語使用</a:t>
            </a:r>
            <a:r>
              <a:rPr lang="zh-TW" altLang="en-US" b="1" smtClean="0">
                <a:latin typeface="標楷體" pitchFamily="65" charset="-120"/>
                <a:ea typeface="標楷體" pitchFamily="65" charset="-120"/>
              </a:rPr>
              <a:t>不當</a:t>
            </a:r>
            <a:r>
              <a:rPr lang="zh-TW" altLang="en-US" smtClean="0">
                <a:latin typeface="標楷體" pitchFamily="65" charset="-120"/>
                <a:ea typeface="標楷體" pitchFamily="65" charset="-120"/>
              </a:rPr>
              <a:t>？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令堂　</a:t>
            </a: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華誕　</a:t>
            </a: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桃觴　</a:t>
            </a: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臺光</a:t>
            </a:r>
          </a:p>
          <a:p>
            <a:pPr>
              <a:buFontTx/>
              <a:buNone/>
            </a:pPr>
            <a:endParaRPr lang="zh-TW" altLang="en-US" smtClean="0">
              <a:latin typeface="標楷體" pitchFamily="65" charset="-120"/>
              <a:ea typeface="標楷體" pitchFamily="65" charset="-120"/>
            </a:endParaRPr>
          </a:p>
        </p:txBody>
      </p:sp>
      <p:sp>
        <p:nvSpPr>
          <p:cNvPr id="174083" name="Rectangle 4"/>
          <p:cNvSpPr>
            <a:spLocks noChangeArrowheads="1"/>
          </p:cNvSpPr>
          <p:nvPr/>
        </p:nvSpPr>
        <p:spPr bwMode="auto">
          <a:xfrm>
            <a:off x="827088" y="1978025"/>
            <a:ext cx="7488237" cy="2392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50000"/>
              </a:lnSpc>
              <a:spcBef>
                <a:spcPct val="0"/>
              </a:spcBef>
              <a:buFontTx/>
              <a:buNone/>
            </a:pPr>
            <a:r>
              <a:rPr lang="zh-TW" altLang="en-US" sz="2800" b="0">
                <a:latin typeface="標楷體" pitchFamily="65" charset="-120"/>
                <a:ea typeface="標楷體" pitchFamily="65" charset="-120"/>
              </a:rPr>
              <a:t> 中華民國九十二年四月十九日（星期六）為令</a:t>
            </a:r>
          </a:p>
          <a:p>
            <a:pPr eaLnBrk="1" hangingPunct="1">
              <a:lnSpc>
                <a:spcPct val="150000"/>
              </a:lnSpc>
              <a:spcBef>
                <a:spcPct val="0"/>
              </a:spcBef>
              <a:buFontTx/>
              <a:buNone/>
            </a:pPr>
            <a:r>
              <a:rPr lang="zh-TW" altLang="en-US" sz="2800" b="0">
                <a:latin typeface="標楷體" pitchFamily="65" charset="-120"/>
                <a:ea typeface="標楷體" pitchFamily="65" charset="-120"/>
              </a:rPr>
              <a:t> 堂王太夫人八秩華誕，敬備桃觴　恭請</a:t>
            </a:r>
          </a:p>
          <a:p>
            <a:pPr eaLnBrk="1" hangingPunct="1">
              <a:lnSpc>
                <a:spcPct val="150000"/>
              </a:lnSpc>
              <a:spcBef>
                <a:spcPct val="0"/>
              </a:spcBef>
              <a:buFontTx/>
              <a:buNone/>
            </a:pPr>
            <a:r>
              <a:rPr lang="zh-TW" altLang="en-US" sz="3600" b="0">
                <a:latin typeface="標楷體" pitchFamily="65" charset="-120"/>
                <a:ea typeface="標楷體" pitchFamily="65" charset="-120"/>
              </a:rPr>
              <a:t>臺　光</a:t>
            </a:r>
            <a:r>
              <a:rPr lang="zh-TW" altLang="en-US" sz="2800" b="0">
                <a:latin typeface="標楷體" pitchFamily="65" charset="-120"/>
                <a:ea typeface="標楷體" pitchFamily="65" charset="-120"/>
              </a:rPr>
              <a:t>                             謹訂</a:t>
            </a:r>
          </a:p>
          <a:p>
            <a:pPr eaLnBrk="1" hangingPunct="1">
              <a:lnSpc>
                <a:spcPct val="150000"/>
              </a:lnSpc>
              <a:spcBef>
                <a:spcPct val="0"/>
              </a:spcBef>
              <a:buFontTx/>
              <a:buNone/>
            </a:pPr>
            <a:endParaRPr lang="zh-TW" altLang="en-US" sz="800" b="0">
              <a:latin typeface="標楷體" pitchFamily="65" charset="-120"/>
              <a:ea typeface="標楷體" pitchFamily="65" charset="-120"/>
            </a:endParaRPr>
          </a:p>
        </p:txBody>
      </p:sp>
      <p:sp>
        <p:nvSpPr>
          <p:cNvPr id="174084" name="Rectangle 5"/>
          <p:cNvSpPr>
            <a:spLocks noChangeArrowheads="1"/>
          </p:cNvSpPr>
          <p:nvPr/>
        </p:nvSpPr>
        <p:spPr bwMode="auto">
          <a:xfrm>
            <a:off x="6200775" y="3335338"/>
            <a:ext cx="1250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ea typeface="標楷體" pitchFamily="65" charset="-120"/>
              </a:rPr>
              <a:t>陳○○</a:t>
            </a:r>
          </a:p>
          <a:p>
            <a:pPr eaLnBrk="1" hangingPunct="1">
              <a:spcBef>
                <a:spcPct val="0"/>
              </a:spcBef>
              <a:buFontTx/>
              <a:buNone/>
            </a:pPr>
            <a:r>
              <a:rPr lang="zh-TW" altLang="en-US" sz="2800" b="0">
                <a:ea typeface="標楷體" pitchFamily="65" charset="-120"/>
              </a:rPr>
              <a:t>陳○○</a:t>
            </a:r>
          </a:p>
        </p:txBody>
      </p:sp>
      <p:sp>
        <p:nvSpPr>
          <p:cNvPr id="844807" name="Text Box 7"/>
          <p:cNvSpPr txBox="1">
            <a:spLocks noChangeArrowheads="1"/>
          </p:cNvSpPr>
          <p:nvPr/>
        </p:nvSpPr>
        <p:spPr bwMode="auto">
          <a:xfrm>
            <a:off x="6588125" y="4652963"/>
            <a:ext cx="2016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a:latin typeface="標楷體" pitchFamily="65" charset="-120"/>
                <a:ea typeface="標楷體" pitchFamily="65" charset="-120"/>
              </a:rPr>
              <a:t>答案</a:t>
            </a:r>
            <a:r>
              <a:rPr lang="en-US" altLang="zh-TW">
                <a:latin typeface="標楷體" pitchFamily="65" charset="-120"/>
                <a:ea typeface="標楷體" pitchFamily="65" charset="-120"/>
                <a:sym typeface="Wingdings" pitchFamily="2" charset="2"/>
              </a:rPr>
              <a:t>:</a:t>
            </a:r>
            <a:r>
              <a:rPr lang="en-US" altLang="zh-TW">
                <a:solidFill>
                  <a:srgbClr val="FF0000"/>
                </a:solidFill>
                <a:latin typeface="標楷體" pitchFamily="65" charset="-120"/>
                <a:ea typeface="標楷體" pitchFamily="65" charset="-120"/>
                <a:sym typeface="Wingdings" pitchFamily="2" charset="2"/>
              </a:rPr>
              <a:t>(A)</a:t>
            </a:r>
            <a:endParaRPr lang="en-US" altLang="zh-TW">
              <a:solidFill>
                <a:srgbClr val="FF0000"/>
              </a:solidFill>
              <a:latin typeface="標楷體" pitchFamily="65" charset="-120"/>
              <a:ea typeface="標楷體" pitchFamily="65" charset="-120"/>
            </a:endParaRPr>
          </a:p>
        </p:txBody>
      </p:sp>
      <p:sp>
        <p:nvSpPr>
          <p:cNvPr id="844808" name="Rectangle 8"/>
          <p:cNvSpPr>
            <a:spLocks noChangeArrowheads="1"/>
          </p:cNvSpPr>
          <p:nvPr/>
        </p:nvSpPr>
        <p:spPr bwMode="auto">
          <a:xfrm>
            <a:off x="755650" y="5791200"/>
            <a:ext cx="6686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ea typeface="標楷體" pitchFamily="65" charset="-120"/>
              </a:rPr>
              <a:t>解析：</a:t>
            </a:r>
            <a:r>
              <a:rPr lang="zh-TW" altLang="en-US" b="0">
                <a:solidFill>
                  <a:srgbClr val="FF0000"/>
                </a:solidFill>
                <a:ea typeface="標楷體" pitchFamily="65" charset="-120"/>
              </a:rPr>
              <a:t>謙稱自己母親應用「家慈」。</a:t>
            </a:r>
          </a:p>
        </p:txBody>
      </p:sp>
      <p:pic>
        <p:nvPicPr>
          <p:cNvPr id="174087" name="Picture 9"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4807"/>
                                        </p:tgtEl>
                                        <p:attrNameLst>
                                          <p:attrName>style.visibility</p:attrName>
                                        </p:attrNameLst>
                                      </p:cBhvr>
                                      <p:to>
                                        <p:strVal val="visible"/>
                                      </p:to>
                                    </p:set>
                                    <p:animEffect transition="in" filter="box(in)">
                                      <p:cBhvr>
                                        <p:cTn id="7" dur="500"/>
                                        <p:tgtEl>
                                          <p:spTgt spid="84480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44808"/>
                                        </p:tgtEl>
                                        <p:attrNameLst>
                                          <p:attrName>style.visibility</p:attrName>
                                        </p:attrNameLst>
                                      </p:cBhvr>
                                      <p:to>
                                        <p:strVal val="visible"/>
                                      </p:to>
                                    </p:set>
                                    <p:animEffect transition="in" filter="box(in)">
                                      <p:cBhvr>
                                        <p:cTn id="10" dur="500"/>
                                        <p:tgtEl>
                                          <p:spTgt spid="844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7" grpId="0"/>
      <p:bldP spid="844808" grpId="0"/>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body" idx="4294967295"/>
          </p:nvPr>
        </p:nvSpPr>
        <p:spPr>
          <a:xfrm>
            <a:off x="457200" y="3152775"/>
            <a:ext cx="8229600" cy="1223963"/>
          </a:xfrm>
        </p:spPr>
        <p:txBody>
          <a:bodyPr/>
          <a:lstStyle/>
          <a:p>
            <a:pPr>
              <a:buFontTx/>
              <a:buNone/>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接獲上述柬帖，下列何者可用為祝壽的題辭？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弄璋之喜　</a:t>
            </a: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慈竹長青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宜其室家　</a:t>
            </a: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彤管流芳</a:t>
            </a:r>
          </a:p>
        </p:txBody>
      </p:sp>
      <p:sp>
        <p:nvSpPr>
          <p:cNvPr id="845829" name="Text Box 5"/>
          <p:cNvSpPr txBox="1">
            <a:spLocks noChangeArrowheads="1"/>
          </p:cNvSpPr>
          <p:nvPr/>
        </p:nvSpPr>
        <p:spPr bwMode="auto">
          <a:xfrm>
            <a:off x="466725" y="5334000"/>
            <a:ext cx="8281988"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80000"/>
              </a:lnSpc>
              <a:spcBef>
                <a:spcPct val="0"/>
              </a:spcBef>
              <a:buFontTx/>
              <a:buNone/>
            </a:pPr>
            <a:r>
              <a:rPr lang="zh-TW" altLang="en-US">
                <a:latin typeface="標楷體" pitchFamily="65" charset="-120"/>
                <a:ea typeface="標楷體" pitchFamily="65" charset="-120"/>
                <a:sym typeface="Wingdings" pitchFamily="2" charset="2"/>
              </a:rPr>
              <a:t>解析：</a:t>
            </a:r>
            <a:r>
              <a:rPr lang="en-US" altLang="zh-TW" b="0">
                <a:solidFill>
                  <a:srgbClr val="FF0000"/>
                </a:solidFill>
                <a:latin typeface="標楷體" pitchFamily="65" charset="-120"/>
                <a:ea typeface="標楷體" pitchFamily="65" charset="-120"/>
                <a:sym typeface="Wingdings" pitchFamily="2" charset="2"/>
              </a:rPr>
              <a:t>(</a:t>
            </a:r>
            <a:r>
              <a:rPr lang="en-US" altLang="zh-TW" b="0">
                <a:solidFill>
                  <a:srgbClr val="FF0000"/>
                </a:solidFill>
                <a:latin typeface="標楷體" pitchFamily="65" charset="-120"/>
                <a:ea typeface="標楷體" pitchFamily="65" charset="-120"/>
              </a:rPr>
              <a:t>A)</a:t>
            </a:r>
            <a:r>
              <a:rPr lang="zh-TW" altLang="en-US" b="0">
                <a:solidFill>
                  <a:srgbClr val="FF0000"/>
                </a:solidFill>
                <a:latin typeface="標楷體" pitchFamily="65" charset="-120"/>
                <a:ea typeface="標楷體" pitchFamily="65" charset="-120"/>
              </a:rPr>
              <a:t>賀生子。</a:t>
            </a: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賀女壽。</a:t>
            </a:r>
            <a:r>
              <a:rPr lang="en-US" altLang="zh-TW" b="0">
                <a:solidFill>
                  <a:srgbClr val="FF0000"/>
                </a:solidFill>
                <a:latin typeface="標楷體" pitchFamily="65" charset="-120"/>
                <a:ea typeface="標楷體" pitchFamily="65" charset="-120"/>
              </a:rPr>
              <a:t>(C)</a:t>
            </a:r>
            <a:r>
              <a:rPr lang="zh-TW" altLang="en-US" b="0">
                <a:solidFill>
                  <a:srgbClr val="FF0000"/>
                </a:solidFill>
                <a:latin typeface="標楷體" pitchFamily="65" charset="-120"/>
                <a:ea typeface="標楷體" pitchFamily="65" charset="-120"/>
              </a:rPr>
              <a:t>賀嫁女。  </a:t>
            </a:r>
          </a:p>
          <a:p>
            <a:pPr eaLnBrk="1" hangingPunct="1">
              <a:lnSpc>
                <a:spcPct val="80000"/>
              </a:lnSpc>
              <a:spcBef>
                <a:spcPct val="0"/>
              </a:spcBef>
              <a:buFontTx/>
              <a:buNone/>
            </a:pPr>
            <a:r>
              <a:rPr lang="en-US" altLang="zh-TW" b="0">
                <a:solidFill>
                  <a:srgbClr val="FF0000"/>
                </a:solidFill>
                <a:latin typeface="標楷體" pitchFamily="65" charset="-120"/>
                <a:ea typeface="標楷體" pitchFamily="65" charset="-120"/>
              </a:rPr>
              <a:t>(D)</a:t>
            </a:r>
            <a:r>
              <a:rPr lang="zh-TW" altLang="en-US" b="0">
                <a:solidFill>
                  <a:srgbClr val="FF0000"/>
                </a:solidFill>
                <a:latin typeface="標楷體" pitchFamily="65" charset="-120"/>
                <a:ea typeface="標楷體" pitchFamily="65" charset="-120"/>
              </a:rPr>
              <a:t>弔女喪。</a:t>
            </a:r>
          </a:p>
          <a:p>
            <a:pPr eaLnBrk="1" hangingPunct="1">
              <a:lnSpc>
                <a:spcPct val="80000"/>
              </a:lnSpc>
              <a:spcBef>
                <a:spcPct val="0"/>
              </a:spcBef>
              <a:buFontTx/>
              <a:buNone/>
            </a:pPr>
            <a:r>
              <a:rPr lang="en-US" altLang="zh-TW">
                <a:ea typeface="標楷體" pitchFamily="65" charset="-120"/>
                <a:sym typeface="Wingdings" pitchFamily="2" charset="2"/>
              </a:rPr>
              <a:t>●</a:t>
            </a:r>
            <a:r>
              <a:rPr lang="zh-TW" altLang="en-US">
                <a:ea typeface="標楷體" pitchFamily="65" charset="-120"/>
                <a:sym typeface="Wingdings" pitchFamily="2" charset="2"/>
              </a:rPr>
              <a:t>本題測驗學生應用文的能力。</a:t>
            </a:r>
          </a:p>
        </p:txBody>
      </p:sp>
      <p:pic>
        <p:nvPicPr>
          <p:cNvPr id="175108" name="Picture 6"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Rectangle 7"/>
          <p:cNvSpPr>
            <a:spLocks noChangeArrowheads="1"/>
          </p:cNvSpPr>
          <p:nvPr/>
        </p:nvSpPr>
        <p:spPr bwMode="auto">
          <a:xfrm>
            <a:off x="827088" y="760413"/>
            <a:ext cx="7488237" cy="2392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50000"/>
              </a:lnSpc>
              <a:spcBef>
                <a:spcPct val="0"/>
              </a:spcBef>
              <a:buFontTx/>
              <a:buNone/>
            </a:pPr>
            <a:r>
              <a:rPr lang="zh-TW" altLang="en-US" sz="2800" b="0">
                <a:latin typeface="標楷體" pitchFamily="65" charset="-120"/>
                <a:ea typeface="標楷體" pitchFamily="65" charset="-120"/>
              </a:rPr>
              <a:t> 中華民國九十二年四月十九日（星期六）為令</a:t>
            </a:r>
          </a:p>
          <a:p>
            <a:pPr eaLnBrk="1" hangingPunct="1">
              <a:lnSpc>
                <a:spcPct val="150000"/>
              </a:lnSpc>
              <a:spcBef>
                <a:spcPct val="0"/>
              </a:spcBef>
              <a:buFontTx/>
              <a:buNone/>
            </a:pPr>
            <a:r>
              <a:rPr lang="zh-TW" altLang="en-US" sz="2800" b="0">
                <a:latin typeface="標楷體" pitchFamily="65" charset="-120"/>
                <a:ea typeface="標楷體" pitchFamily="65" charset="-120"/>
              </a:rPr>
              <a:t> 堂王太夫人八秩華誕，敬備桃觴　恭請</a:t>
            </a:r>
          </a:p>
          <a:p>
            <a:pPr eaLnBrk="1" hangingPunct="1">
              <a:lnSpc>
                <a:spcPct val="150000"/>
              </a:lnSpc>
              <a:spcBef>
                <a:spcPct val="0"/>
              </a:spcBef>
              <a:buFontTx/>
              <a:buNone/>
            </a:pPr>
            <a:r>
              <a:rPr lang="zh-TW" altLang="en-US" sz="3600" b="0">
                <a:latin typeface="標楷體" pitchFamily="65" charset="-120"/>
                <a:ea typeface="標楷體" pitchFamily="65" charset="-120"/>
              </a:rPr>
              <a:t>臺　光</a:t>
            </a:r>
            <a:r>
              <a:rPr lang="zh-TW" altLang="en-US" sz="2800" b="0">
                <a:latin typeface="標楷體" pitchFamily="65" charset="-120"/>
                <a:ea typeface="標楷體" pitchFamily="65" charset="-120"/>
              </a:rPr>
              <a:t>                             謹訂</a:t>
            </a:r>
          </a:p>
          <a:p>
            <a:pPr eaLnBrk="1" hangingPunct="1">
              <a:lnSpc>
                <a:spcPct val="150000"/>
              </a:lnSpc>
              <a:spcBef>
                <a:spcPct val="0"/>
              </a:spcBef>
              <a:buFontTx/>
              <a:buNone/>
            </a:pPr>
            <a:endParaRPr lang="zh-TW" altLang="en-US" sz="800" b="0">
              <a:latin typeface="標楷體" pitchFamily="65" charset="-120"/>
              <a:ea typeface="標楷體" pitchFamily="65" charset="-120"/>
            </a:endParaRPr>
          </a:p>
        </p:txBody>
      </p:sp>
      <p:sp>
        <p:nvSpPr>
          <p:cNvPr id="175110" name="Rectangle 8"/>
          <p:cNvSpPr>
            <a:spLocks noChangeArrowheads="1"/>
          </p:cNvSpPr>
          <p:nvPr/>
        </p:nvSpPr>
        <p:spPr bwMode="auto">
          <a:xfrm>
            <a:off x="6200775" y="2117725"/>
            <a:ext cx="1250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800" b="0">
                <a:ea typeface="標楷體" pitchFamily="65" charset="-120"/>
              </a:rPr>
              <a:t>陳○○</a:t>
            </a:r>
          </a:p>
          <a:p>
            <a:pPr eaLnBrk="1" hangingPunct="1">
              <a:spcBef>
                <a:spcPct val="0"/>
              </a:spcBef>
              <a:buFontTx/>
              <a:buNone/>
            </a:pPr>
            <a:r>
              <a:rPr lang="zh-TW" altLang="en-US" sz="2800" b="0">
                <a:ea typeface="標楷體" pitchFamily="65" charset="-120"/>
              </a:rPr>
              <a:t>陳○○</a:t>
            </a:r>
          </a:p>
        </p:txBody>
      </p:sp>
      <p:sp>
        <p:nvSpPr>
          <p:cNvPr id="845833" name="Text Box 9"/>
          <p:cNvSpPr txBox="1">
            <a:spLocks noChangeArrowheads="1"/>
          </p:cNvSpPr>
          <p:nvPr/>
        </p:nvSpPr>
        <p:spPr bwMode="auto">
          <a:xfrm>
            <a:off x="6516688" y="4505325"/>
            <a:ext cx="2016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a:latin typeface="標楷體" pitchFamily="65" charset="-120"/>
                <a:ea typeface="標楷體" pitchFamily="65" charset="-120"/>
              </a:rPr>
              <a:t>答案</a:t>
            </a:r>
            <a:r>
              <a:rPr lang="en-US" altLang="zh-TW">
                <a:latin typeface="標楷體" pitchFamily="65" charset="-120"/>
                <a:ea typeface="標楷體" pitchFamily="65" charset="-120"/>
                <a:sym typeface="Wingdings" pitchFamily="2" charset="2"/>
              </a:rPr>
              <a:t>:</a:t>
            </a:r>
            <a:r>
              <a:rPr lang="en-US" altLang="zh-TW">
                <a:solidFill>
                  <a:srgbClr val="FF0000"/>
                </a:solidFill>
                <a:latin typeface="標楷體" pitchFamily="65" charset="-120"/>
                <a:ea typeface="標楷體" pitchFamily="65" charset="-120"/>
                <a:sym typeface="Wingdings" pitchFamily="2" charset="2"/>
              </a:rPr>
              <a:t>(B)</a:t>
            </a:r>
            <a:endParaRPr lang="en-US" altLang="zh-TW">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5829"/>
                                        </p:tgtEl>
                                        <p:attrNameLst>
                                          <p:attrName>style.visibility</p:attrName>
                                        </p:attrNameLst>
                                      </p:cBhvr>
                                      <p:to>
                                        <p:strVal val="visible"/>
                                      </p:to>
                                    </p:set>
                                    <p:animEffect transition="in" filter="box(in)">
                                      <p:cBhvr>
                                        <p:cTn id="7" dur="500"/>
                                        <p:tgtEl>
                                          <p:spTgt spid="8458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45833"/>
                                        </p:tgtEl>
                                        <p:attrNameLst>
                                          <p:attrName>style.visibility</p:attrName>
                                        </p:attrNameLst>
                                      </p:cBhvr>
                                      <p:to>
                                        <p:strVal val="visible"/>
                                      </p:to>
                                    </p:set>
                                    <p:animEffect transition="in" filter="box(in)">
                                      <p:cBhvr>
                                        <p:cTn id="10" dur="500"/>
                                        <p:tgtEl>
                                          <p:spTgt spid="845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9" grpId="0"/>
      <p:bldP spid="845833" grpId="0"/>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6130" name="Rectangle 3"/>
          <p:cNvSpPr>
            <a:spLocks noGrp="1" noChangeArrowheads="1"/>
          </p:cNvSpPr>
          <p:nvPr>
            <p:ph type="body" idx="4294967295"/>
          </p:nvPr>
        </p:nvSpPr>
        <p:spPr>
          <a:xfrm>
            <a:off x="663575" y="692150"/>
            <a:ext cx="8229600" cy="3024188"/>
          </a:xfrm>
        </p:spPr>
        <p:txBody>
          <a:bodyPr/>
          <a:lstStyle/>
          <a:p>
            <a:pPr>
              <a:buFontTx/>
              <a:buNone/>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下列祝賀題辭的使用，何者正確？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「弄璋之喜」賀生子</a:t>
            </a:r>
          </a:p>
          <a:p>
            <a:pPr>
              <a:buFontTx/>
              <a:buNone/>
            </a:pP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「絳帳春風」賀結婚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「喬遷之喜」賀長官高升　</a:t>
            </a:r>
          </a:p>
          <a:p>
            <a:pPr>
              <a:buFontTx/>
              <a:buNone/>
            </a:pP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「業紹陶朱」賀醫院開張    </a:t>
            </a:r>
            <a:r>
              <a:rPr lang="en-US" altLang="zh-TW" smtClean="0">
                <a:latin typeface="標楷體" pitchFamily="65" charset="-120"/>
                <a:ea typeface="標楷體" pitchFamily="65" charset="-120"/>
              </a:rPr>
              <a:t>﹝93</a:t>
            </a:r>
            <a:r>
              <a:rPr lang="zh-TW" altLang="en-US" smtClean="0">
                <a:latin typeface="標楷體" pitchFamily="65" charset="-120"/>
                <a:ea typeface="標楷體" pitchFamily="65" charset="-120"/>
              </a:rPr>
              <a:t>統測</a:t>
            </a:r>
            <a:r>
              <a:rPr lang="en-US" altLang="zh-TW" smtClean="0">
                <a:latin typeface="標楷體" pitchFamily="65" charset="-120"/>
                <a:ea typeface="標楷體" pitchFamily="65" charset="-120"/>
              </a:rPr>
              <a:t>﹞</a:t>
            </a:r>
            <a:endParaRPr lang="zh-TW" altLang="en-US" smtClean="0">
              <a:latin typeface="標楷體" pitchFamily="65" charset="-120"/>
              <a:ea typeface="標楷體" pitchFamily="65" charset="-120"/>
            </a:endParaRPr>
          </a:p>
        </p:txBody>
      </p:sp>
      <p:sp>
        <p:nvSpPr>
          <p:cNvPr id="846852" name="Text Box 4"/>
          <p:cNvSpPr txBox="1">
            <a:spLocks noChangeArrowheads="1"/>
          </p:cNvSpPr>
          <p:nvPr/>
        </p:nvSpPr>
        <p:spPr bwMode="auto">
          <a:xfrm>
            <a:off x="250825" y="3644900"/>
            <a:ext cx="8713788" cy="291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80000"/>
              </a:lnSpc>
              <a:spcBef>
                <a:spcPct val="0"/>
              </a:spcBef>
              <a:buFontTx/>
              <a:buNone/>
            </a:pPr>
            <a:r>
              <a:rPr lang="zh-TW" altLang="en-US">
                <a:latin typeface="標楷體" pitchFamily="65" charset="-120"/>
                <a:ea typeface="標楷體" pitchFamily="65" charset="-120"/>
              </a:rPr>
              <a:t>答案</a:t>
            </a:r>
            <a:r>
              <a:rPr lang="zh-TW" altLang="en-US" b="0">
                <a:latin typeface="標楷體" pitchFamily="65" charset="-120"/>
                <a:ea typeface="標楷體" pitchFamily="65" charset="-120"/>
                <a:sym typeface="Wingdings" pitchFamily="2" charset="2"/>
              </a:rPr>
              <a:t>：</a:t>
            </a:r>
            <a:r>
              <a:rPr lang="en-US" altLang="zh-TW" b="0">
                <a:solidFill>
                  <a:srgbClr val="FF0000"/>
                </a:solidFill>
                <a:latin typeface="標楷體" pitchFamily="65" charset="-120"/>
                <a:ea typeface="標楷體" pitchFamily="65" charset="-120"/>
                <a:sym typeface="Wingdings" pitchFamily="2" charset="2"/>
              </a:rPr>
              <a:t>(A)</a:t>
            </a:r>
            <a:endParaRPr lang="zh-TW" altLang="en-US" b="0">
              <a:latin typeface="標楷體" pitchFamily="65" charset="-120"/>
              <a:ea typeface="標楷體" pitchFamily="65" charset="-120"/>
              <a:sym typeface="Wingdings" pitchFamily="2" charset="2"/>
            </a:endParaRPr>
          </a:p>
          <a:p>
            <a:pPr eaLnBrk="1" hangingPunct="1">
              <a:spcBef>
                <a:spcPct val="0"/>
              </a:spcBef>
              <a:buFontTx/>
              <a:buNone/>
            </a:pPr>
            <a:r>
              <a:rPr lang="zh-TW" altLang="en-US">
                <a:latin typeface="標楷體" pitchFamily="65" charset="-120"/>
                <a:ea typeface="標楷體" pitchFamily="65" charset="-120"/>
                <a:sym typeface="Wingdings" pitchFamily="2" charset="2"/>
              </a:rPr>
              <a:t>解析：</a:t>
            </a:r>
            <a:r>
              <a:rPr lang="en-US" altLang="zh-TW" b="0">
                <a:solidFill>
                  <a:srgbClr val="FF0000"/>
                </a:solidFill>
                <a:latin typeface="標楷體" pitchFamily="65" charset="-120"/>
                <a:ea typeface="標楷體" pitchFamily="65" charset="-120"/>
                <a:sym typeface="Wingdings" pitchFamily="2" charset="2"/>
              </a:rPr>
              <a:t>(</a:t>
            </a: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賀學校啟用。</a:t>
            </a:r>
            <a:r>
              <a:rPr lang="en-US" altLang="zh-TW" b="0">
                <a:solidFill>
                  <a:srgbClr val="FF0000"/>
                </a:solidFill>
                <a:latin typeface="標楷體" pitchFamily="65" charset="-120"/>
                <a:ea typeface="標楷體" pitchFamily="65" charset="-120"/>
              </a:rPr>
              <a:t>(C)</a:t>
            </a:r>
            <a:r>
              <a:rPr lang="zh-TW" altLang="en-US" b="0">
                <a:solidFill>
                  <a:srgbClr val="FF0000"/>
                </a:solidFill>
                <a:latin typeface="標楷體" pitchFamily="65" charset="-120"/>
                <a:ea typeface="標楷體" pitchFamily="65" charset="-120"/>
              </a:rPr>
              <a:t>賀遷居。</a:t>
            </a:r>
            <a:r>
              <a:rPr lang="en-US" altLang="zh-TW" b="0">
                <a:solidFill>
                  <a:srgbClr val="FF0000"/>
                </a:solidFill>
                <a:latin typeface="標楷體" pitchFamily="65" charset="-120"/>
                <a:ea typeface="標楷體" pitchFamily="65" charset="-120"/>
              </a:rPr>
              <a:t>(D)</a:t>
            </a:r>
            <a:r>
              <a:rPr lang="zh-TW" altLang="en-US" b="0">
                <a:solidFill>
                  <a:srgbClr val="FF0000"/>
                </a:solidFill>
                <a:latin typeface="標楷體" pitchFamily="65" charset="-120"/>
                <a:ea typeface="標楷體" pitchFamily="65" charset="-120"/>
              </a:rPr>
              <a:t>賀商店開張（「陶朱」指陶朱公，即范蠡，春秋楚人</a:t>
            </a:r>
          </a:p>
          <a:p>
            <a:pPr eaLnBrk="1" hangingPunct="1">
              <a:spcBef>
                <a:spcPct val="0"/>
              </a:spcBef>
              <a:buFontTx/>
              <a:buNone/>
            </a:pPr>
            <a:r>
              <a:rPr lang="zh-TW" altLang="en-US" b="0">
                <a:solidFill>
                  <a:srgbClr val="FF0000"/>
                </a:solidFill>
                <a:latin typeface="標楷體" pitchFamily="65" charset="-120"/>
                <a:ea typeface="標楷體" pitchFamily="65" charset="-120"/>
              </a:rPr>
              <a:t>。與文種同事越王句踐滅吳，尊為上將軍。後隱姓埋名，至陶，操精算之術以治產致富，自號陶朱公）。</a:t>
            </a:r>
            <a:r>
              <a:rPr lang="zh-TW" altLang="en-US" sz="2800">
                <a:latin typeface="標楷體" pitchFamily="65" charset="-120"/>
                <a:ea typeface="標楷體" pitchFamily="65" charset="-120"/>
              </a:rPr>
              <a:t>●</a:t>
            </a:r>
            <a:r>
              <a:rPr lang="zh-TW" altLang="en-US" sz="2800">
                <a:ea typeface="標楷體" pitchFamily="65" charset="-120"/>
              </a:rPr>
              <a:t>本題測驗學生應用文的能力。</a:t>
            </a:r>
            <a:endParaRPr lang="zh-TW" altLang="en-US" sz="2800" b="0">
              <a:latin typeface="標楷體" pitchFamily="65" charset="-120"/>
              <a:ea typeface="標楷體" pitchFamily="65" charset="-120"/>
            </a:endParaRPr>
          </a:p>
        </p:txBody>
      </p:sp>
      <p:pic>
        <p:nvPicPr>
          <p:cNvPr id="176132" name="Picture 5"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6852"/>
                                        </p:tgtEl>
                                        <p:attrNameLst>
                                          <p:attrName>style.visibility</p:attrName>
                                        </p:attrNameLst>
                                      </p:cBhvr>
                                      <p:to>
                                        <p:strVal val="visible"/>
                                      </p:to>
                                    </p:set>
                                    <p:animEffect transition="in" filter="box(in)">
                                      <p:cBhvr>
                                        <p:cTn id="7" dur="500"/>
                                        <p:tgtEl>
                                          <p:spTgt spid="84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2" grpId="0"/>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body" idx="4294967295"/>
          </p:nvPr>
        </p:nvSpPr>
        <p:spPr>
          <a:xfrm>
            <a:off x="457200" y="765175"/>
            <a:ext cx="8229600" cy="3455988"/>
          </a:xfrm>
        </p:spPr>
        <p:txBody>
          <a:bodyPr/>
          <a:lstStyle/>
          <a:p>
            <a:pPr>
              <a:buFontTx/>
              <a:buNone/>
            </a:pP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閱讀下文，並推斷□□□□應填何者最恰當？　　　　　　　　　　　 </a:t>
            </a:r>
            <a:r>
              <a:rPr lang="en-US" altLang="zh-TW" smtClean="0">
                <a:latin typeface="標楷體" pitchFamily="65" charset="-120"/>
                <a:ea typeface="標楷體" pitchFamily="65" charset="-120"/>
              </a:rPr>
              <a:t>﹝95</a:t>
            </a:r>
            <a:r>
              <a:rPr lang="zh-TW" altLang="en-US" smtClean="0">
                <a:latin typeface="標楷體" pitchFamily="65" charset="-120"/>
                <a:ea typeface="標楷體" pitchFamily="65" charset="-120"/>
              </a:rPr>
              <a:t>統測</a:t>
            </a:r>
            <a:r>
              <a:rPr lang="en-US" altLang="zh-TW" smtClean="0">
                <a:latin typeface="標楷體" pitchFamily="65" charset="-120"/>
                <a:ea typeface="標楷體" pitchFamily="65" charset="-120"/>
              </a:rPr>
              <a:t>﹞</a:t>
            </a:r>
          </a:p>
          <a:p>
            <a:pPr>
              <a:buFontTx/>
              <a:buNone/>
            </a:pPr>
            <a:r>
              <a:rPr lang="zh-TW" altLang="en-US" smtClean="0">
                <a:latin typeface="標楷體" pitchFamily="65" charset="-120"/>
                <a:ea typeface="標楷體" pitchFamily="65" charset="-120"/>
              </a:rPr>
              <a:t>　　近日黃先生搬新家，大夥湊了些錢，祝</a:t>
            </a:r>
          </a:p>
          <a:p>
            <a:pPr>
              <a:buFontTx/>
              <a:buNone/>
            </a:pPr>
            <a:r>
              <a:rPr lang="zh-TW" altLang="en-US" smtClean="0">
                <a:latin typeface="標楷體" pitchFamily="65" charset="-120"/>
                <a:ea typeface="標楷體" pitchFamily="65" charset="-120"/>
              </a:rPr>
              <a:t>賀他□□□□。</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鶯遷喬木　</a:t>
            </a: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宜室宜家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入於幽谷　</a:t>
            </a: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弄瓦之喜</a:t>
            </a:r>
          </a:p>
        </p:txBody>
      </p:sp>
      <p:sp>
        <p:nvSpPr>
          <p:cNvPr id="848899" name="Text Box 3"/>
          <p:cNvSpPr txBox="1">
            <a:spLocks noChangeArrowheads="1"/>
          </p:cNvSpPr>
          <p:nvPr/>
        </p:nvSpPr>
        <p:spPr bwMode="auto">
          <a:xfrm>
            <a:off x="250825" y="4205288"/>
            <a:ext cx="8713788"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80000"/>
              </a:lnSpc>
              <a:spcBef>
                <a:spcPct val="0"/>
              </a:spcBef>
              <a:buFontTx/>
              <a:buNone/>
            </a:pPr>
            <a:r>
              <a:rPr lang="zh-TW" altLang="en-US">
                <a:latin typeface="標楷體" pitchFamily="65" charset="-120"/>
                <a:ea typeface="標楷體" pitchFamily="65" charset="-120"/>
              </a:rPr>
              <a:t>答案</a:t>
            </a:r>
            <a:r>
              <a:rPr lang="zh-TW" altLang="en-US" b="0">
                <a:latin typeface="標楷體" pitchFamily="65" charset="-120"/>
                <a:ea typeface="標楷體" pitchFamily="65" charset="-120"/>
                <a:sym typeface="Wingdings" pitchFamily="2" charset="2"/>
              </a:rPr>
              <a:t>：</a:t>
            </a:r>
            <a:r>
              <a:rPr lang="en-US" altLang="zh-TW" b="0">
                <a:solidFill>
                  <a:srgbClr val="FF0000"/>
                </a:solidFill>
                <a:latin typeface="標楷體" pitchFamily="65" charset="-120"/>
                <a:ea typeface="標楷體" pitchFamily="65" charset="-120"/>
                <a:sym typeface="Wingdings" pitchFamily="2" charset="2"/>
              </a:rPr>
              <a:t>(A)</a:t>
            </a:r>
            <a:endParaRPr lang="zh-TW" altLang="en-US" b="0">
              <a:latin typeface="標楷體" pitchFamily="65" charset="-120"/>
              <a:ea typeface="標楷體" pitchFamily="65" charset="-120"/>
              <a:sym typeface="Wingdings" pitchFamily="2" charset="2"/>
            </a:endParaRPr>
          </a:p>
          <a:p>
            <a:pPr eaLnBrk="1" hangingPunct="1">
              <a:spcBef>
                <a:spcPct val="0"/>
              </a:spcBef>
              <a:buFontTx/>
              <a:buNone/>
            </a:pPr>
            <a:r>
              <a:rPr lang="zh-TW" altLang="en-US">
                <a:latin typeface="標楷體" pitchFamily="65" charset="-120"/>
                <a:ea typeface="標楷體" pitchFamily="65" charset="-120"/>
                <a:sym typeface="Wingdings" pitchFamily="2" charset="2"/>
              </a:rPr>
              <a:t>解析：</a:t>
            </a:r>
            <a:r>
              <a:rPr lang="en-US" altLang="zh-TW" b="0">
                <a:solidFill>
                  <a:srgbClr val="FF0000"/>
                </a:solidFill>
                <a:latin typeface="標楷體" pitchFamily="65" charset="-120"/>
                <a:ea typeface="標楷體" pitchFamily="65" charset="-120"/>
                <a:sym typeface="Wingdings" pitchFamily="2" charset="2"/>
              </a:rPr>
              <a:t>(</a:t>
            </a: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賀嫁女。</a:t>
            </a:r>
            <a:r>
              <a:rPr lang="en-US" altLang="zh-TW" b="0">
                <a:solidFill>
                  <a:srgbClr val="FF0000"/>
                </a:solidFill>
                <a:latin typeface="標楷體" pitchFamily="65" charset="-120"/>
                <a:ea typeface="標楷體" pitchFamily="65" charset="-120"/>
              </a:rPr>
              <a:t>(C)</a:t>
            </a:r>
            <a:r>
              <a:rPr lang="zh-TW" altLang="en-US" b="0">
                <a:solidFill>
                  <a:srgbClr val="FF0000"/>
                </a:solidFill>
                <a:latin typeface="標楷體" pitchFamily="65" charset="-120"/>
                <a:ea typeface="標楷體" pitchFamily="65" charset="-120"/>
              </a:rPr>
              <a:t>形容日趨下流，不宜作賀詞。 </a:t>
            </a:r>
            <a:r>
              <a:rPr lang="en-US" altLang="zh-TW" b="0">
                <a:solidFill>
                  <a:srgbClr val="FF0000"/>
                </a:solidFill>
                <a:latin typeface="標楷體" pitchFamily="65" charset="-120"/>
                <a:ea typeface="標楷體" pitchFamily="65" charset="-120"/>
              </a:rPr>
              <a:t>(D)</a:t>
            </a:r>
            <a:r>
              <a:rPr lang="zh-TW" altLang="en-US" b="0">
                <a:solidFill>
                  <a:srgbClr val="FF0000"/>
                </a:solidFill>
                <a:latin typeface="標楷體" pitchFamily="65" charset="-120"/>
                <a:ea typeface="標楷體" pitchFamily="65" charset="-120"/>
              </a:rPr>
              <a:t>賀生女。</a:t>
            </a:r>
          </a:p>
          <a:p>
            <a:pPr eaLnBrk="1" hangingPunct="1">
              <a:spcBef>
                <a:spcPct val="0"/>
              </a:spcBef>
              <a:buFontTx/>
              <a:buNone/>
            </a:pPr>
            <a:r>
              <a:rPr lang="zh-TW" altLang="en-US" b="0">
                <a:latin typeface="標楷體" pitchFamily="65" charset="-120"/>
                <a:ea typeface="標楷體" pitchFamily="65" charset="-120"/>
              </a:rPr>
              <a:t>●</a:t>
            </a:r>
            <a:r>
              <a:rPr lang="zh-TW" altLang="en-US">
                <a:latin typeface="標楷體" pitchFamily="65" charset="-120"/>
                <a:ea typeface="標楷體" pitchFamily="65" charset="-120"/>
              </a:rPr>
              <a:t>本題測驗學生應用文的能力。</a:t>
            </a:r>
            <a:endParaRPr lang="zh-TW" altLang="en-US" b="0">
              <a:latin typeface="標楷體" pitchFamily="65" charset="-120"/>
              <a:ea typeface="標楷體" pitchFamily="65" charset="-120"/>
            </a:endParaRPr>
          </a:p>
        </p:txBody>
      </p:sp>
      <p:pic>
        <p:nvPicPr>
          <p:cNvPr id="177156" name="Picture 4"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8899"/>
                                        </p:tgtEl>
                                        <p:attrNameLst>
                                          <p:attrName>style.visibility</p:attrName>
                                        </p:attrNameLst>
                                      </p:cBhvr>
                                      <p:to>
                                        <p:strVal val="visible"/>
                                      </p:to>
                                    </p:set>
                                    <p:animEffect transition="in" filter="box(in)">
                                      <p:cBhvr>
                                        <p:cTn id="7" dur="500"/>
                                        <p:tgtEl>
                                          <p:spTgt spid="848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-7</a:t>
            </a:r>
          </a:p>
        </p:txBody>
      </p:sp>
      <p:sp>
        <p:nvSpPr>
          <p:cNvPr id="58371" name="Rectangle 3"/>
          <p:cNvSpPr>
            <a:spLocks noGrp="1" noChangeArrowheads="1"/>
          </p:cNvSpPr>
          <p:nvPr>
            <p:ph type="body" idx="4294967295"/>
          </p:nvPr>
        </p:nvSpPr>
        <p:spPr>
          <a:xfrm>
            <a:off x="252413" y="1584325"/>
            <a:ext cx="8712200" cy="4464050"/>
          </a:xfrm>
          <a:noFill/>
          <a:ln>
            <a:solidFill>
              <a:schemeClr val="tx1"/>
            </a:solidFill>
            <a:miter lim="800000"/>
            <a:headEnd/>
            <a:tailEnd/>
          </a:ln>
        </p:spPr>
        <p:txBody>
          <a:bodyPr/>
          <a:lstStyle/>
          <a:p>
            <a:pPr marL="355600" indent="-355600">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茲  承○○○先生介紹並徵得雙方家長同意謹詹</a:t>
            </a:r>
          </a:p>
          <a:p>
            <a:pPr marL="355600" indent="-355600">
              <a:buFontTx/>
              <a:buNone/>
            </a:pPr>
            <a:r>
              <a:rPr lang="zh-TW" altLang="en-US" sz="3000" b="1" smtClean="0">
                <a:latin typeface="標楷體" pitchFamily="65" charset="-120"/>
                <a:ea typeface="標楷體" pitchFamily="65" charset="-120"/>
              </a:rPr>
              <a:t>  於中華民國○○年○月○日（星期○）假○○○舉行結婚典禮敬備喜筵　恭請</a:t>
            </a:r>
          </a:p>
          <a:p>
            <a:pPr marL="355600" indent="-355600">
              <a:lnSpc>
                <a:spcPct val="150000"/>
              </a:lnSpc>
              <a:buFontTx/>
              <a:buNone/>
            </a:pPr>
            <a:r>
              <a:rPr lang="zh-TW" altLang="en-US" sz="3600" b="1" smtClean="0">
                <a:latin typeface="標楷體" pitchFamily="65" charset="-120"/>
                <a:ea typeface="標楷體" pitchFamily="65" charset="-120"/>
              </a:rPr>
              <a:t>闔第光臨</a:t>
            </a: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鞠躬</a:t>
            </a:r>
          </a:p>
          <a:p>
            <a:pPr marL="355600" indent="-355600" algn="r">
              <a:lnSpc>
                <a:spcPct val="150000"/>
              </a:lnSpc>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席設：○○市○○路○○號○○飯店</a:t>
            </a:r>
          </a:p>
          <a:p>
            <a:pPr marL="355600" indent="-355600" algn="r">
              <a:lnSpc>
                <a:spcPct val="80000"/>
              </a:lnSpc>
              <a:buFontTx/>
              <a:buNone/>
            </a:pPr>
            <a:r>
              <a:rPr lang="zh-TW" altLang="en-US" sz="3000" b="1" smtClean="0">
                <a:latin typeface="標楷體" pitchFamily="65" charset="-120"/>
                <a:ea typeface="標楷體" pitchFamily="65" charset="-120"/>
              </a:rPr>
              <a:t>恕邀                       （背附地圖）</a:t>
            </a:r>
          </a:p>
          <a:p>
            <a:pPr marL="355600" indent="-355600" algn="r">
              <a:lnSpc>
                <a:spcPct val="80000"/>
              </a:lnSpc>
              <a:buFontTx/>
              <a:buNone/>
            </a:pPr>
            <a:r>
              <a:rPr lang="zh-TW" altLang="en-US" sz="3000" b="1" smtClean="0">
                <a:latin typeface="標楷體" pitchFamily="65" charset="-120"/>
                <a:ea typeface="標楷體" pitchFamily="65" charset="-120"/>
              </a:rPr>
              <a:t>時間：○午○時觀禮</a:t>
            </a: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時○分入席</a:t>
            </a:r>
          </a:p>
        </p:txBody>
      </p:sp>
      <p:sp>
        <p:nvSpPr>
          <p:cNvPr id="58372" name="Rectangle 5"/>
          <p:cNvSpPr>
            <a:spLocks noChangeArrowheads="1"/>
          </p:cNvSpPr>
          <p:nvPr/>
        </p:nvSpPr>
        <p:spPr bwMode="auto">
          <a:xfrm>
            <a:off x="6443663" y="3240088"/>
            <a:ext cx="1441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3000">
                <a:ea typeface="標楷體" pitchFamily="65" charset="-120"/>
              </a:rPr>
              <a:t>康○○</a:t>
            </a:r>
          </a:p>
          <a:p>
            <a:pPr algn="r" eaLnBrk="1" hangingPunct="1">
              <a:spcBef>
                <a:spcPct val="0"/>
              </a:spcBef>
              <a:buFontTx/>
              <a:buNone/>
            </a:pPr>
            <a:r>
              <a:rPr lang="zh-TW" altLang="en-US" sz="3000">
                <a:ea typeface="標楷體" pitchFamily="65" charset="-120"/>
              </a:rPr>
              <a:t>陳○○</a:t>
            </a:r>
          </a:p>
        </p:txBody>
      </p:sp>
      <p:sp>
        <p:nvSpPr>
          <p:cNvPr id="58373" name="AutoShape 6"/>
          <p:cNvSpPr>
            <a:spLocks/>
          </p:cNvSpPr>
          <p:nvPr/>
        </p:nvSpPr>
        <p:spPr bwMode="auto">
          <a:xfrm>
            <a:off x="2195513" y="4581525"/>
            <a:ext cx="504825" cy="1008063"/>
          </a:xfrm>
          <a:prstGeom prst="leftBrace">
            <a:avLst>
              <a:gd name="adj1" fmla="val 166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endParaRPr lang="zh-TW" altLang="en-US" sz="1800">
              <a:ea typeface="標楷體" pitchFamily="65" charset="-120"/>
            </a:endParaRPr>
          </a:p>
        </p:txBody>
      </p:sp>
      <p:sp>
        <p:nvSpPr>
          <p:cNvPr id="58374" name="Rectangle 7"/>
          <p:cNvSpPr>
            <a:spLocks noChangeArrowheads="1"/>
          </p:cNvSpPr>
          <p:nvPr/>
        </p:nvSpPr>
        <p:spPr bwMode="auto">
          <a:xfrm>
            <a:off x="250825" y="836613"/>
            <a:ext cx="7905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四</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結婚柬帖──由男女雙方當事人具名</a:t>
            </a:r>
          </a:p>
        </p:txBody>
      </p:sp>
      <p:pic>
        <p:nvPicPr>
          <p:cNvPr id="58375" name="Picture 8" descr="1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18446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9"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60594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body" idx="4294967295"/>
          </p:nvPr>
        </p:nvSpPr>
        <p:spPr>
          <a:xfrm>
            <a:off x="395288" y="979488"/>
            <a:ext cx="5545137" cy="4465637"/>
          </a:xfrm>
        </p:spPr>
        <p:txBody>
          <a:bodyPr/>
          <a:lstStyle/>
          <a:p>
            <a:pPr>
              <a:buFontTx/>
              <a:buNone/>
            </a:pP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閱讀下列</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甲</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乙</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二圖，選出依序最適用的題辭：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天錫遐齡／眾欣有託　</a:t>
            </a:r>
          </a:p>
          <a:p>
            <a:pPr>
              <a:buFontTx/>
              <a:buNone/>
            </a:pP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春滿瑤池／造福桑梓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福壽全歸／忠勤足式　</a:t>
            </a:r>
          </a:p>
          <a:p>
            <a:pPr>
              <a:buFontTx/>
              <a:buNone/>
            </a:pP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弄瓦徵祥／德必有鄰 </a:t>
            </a:r>
          </a:p>
          <a:p>
            <a:pPr algn="r">
              <a:buFontTx/>
              <a:buNone/>
            </a:pPr>
            <a:r>
              <a:rPr lang="en-US" altLang="zh-TW" smtClean="0">
                <a:latin typeface="標楷體" pitchFamily="65" charset="-120"/>
                <a:ea typeface="標楷體" pitchFamily="65" charset="-120"/>
              </a:rPr>
              <a:t>﹝97</a:t>
            </a:r>
            <a:r>
              <a:rPr lang="zh-TW" altLang="en-US" smtClean="0">
                <a:latin typeface="標楷體" pitchFamily="65" charset="-120"/>
                <a:ea typeface="標楷體" pitchFamily="65" charset="-120"/>
              </a:rPr>
              <a:t>統測</a:t>
            </a:r>
            <a:r>
              <a:rPr lang="en-US" altLang="zh-TW" smtClean="0">
                <a:latin typeface="標楷體" pitchFamily="65" charset="-120"/>
                <a:ea typeface="標楷體" pitchFamily="65" charset="-120"/>
              </a:rPr>
              <a:t>﹞</a:t>
            </a:r>
          </a:p>
        </p:txBody>
      </p:sp>
      <p:sp>
        <p:nvSpPr>
          <p:cNvPr id="849923" name="Text Box 3"/>
          <p:cNvSpPr txBox="1">
            <a:spLocks noChangeArrowheads="1"/>
          </p:cNvSpPr>
          <p:nvPr/>
        </p:nvSpPr>
        <p:spPr bwMode="auto">
          <a:xfrm>
            <a:off x="611188" y="4941888"/>
            <a:ext cx="2233612"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80000"/>
              </a:lnSpc>
              <a:spcBef>
                <a:spcPct val="0"/>
              </a:spcBef>
              <a:buFontTx/>
              <a:buNone/>
            </a:pPr>
            <a:r>
              <a:rPr lang="zh-TW" altLang="en-US">
                <a:latin typeface="標楷體" pitchFamily="65" charset="-120"/>
                <a:ea typeface="標楷體" pitchFamily="65" charset="-120"/>
              </a:rPr>
              <a:t>答案</a:t>
            </a:r>
            <a:r>
              <a:rPr lang="zh-TW" altLang="en-US" b="0">
                <a:latin typeface="標楷體" pitchFamily="65" charset="-120"/>
                <a:ea typeface="標楷體" pitchFamily="65" charset="-120"/>
                <a:sym typeface="Wingdings" pitchFamily="2" charset="2"/>
              </a:rPr>
              <a:t>：</a:t>
            </a:r>
            <a:r>
              <a:rPr lang="en-US" altLang="zh-TW" b="0">
                <a:solidFill>
                  <a:srgbClr val="FF0000"/>
                </a:solidFill>
                <a:latin typeface="標楷體" pitchFamily="65" charset="-120"/>
                <a:ea typeface="標楷體" pitchFamily="65" charset="-120"/>
                <a:sym typeface="Wingdings" pitchFamily="2" charset="2"/>
              </a:rPr>
              <a:t>(A)</a:t>
            </a:r>
            <a:endParaRPr lang="zh-TW" altLang="en-US" b="0">
              <a:latin typeface="標楷體" pitchFamily="65" charset="-120"/>
              <a:ea typeface="標楷體" pitchFamily="65" charset="-120"/>
              <a:sym typeface="Wingdings" pitchFamily="2" charset="2"/>
            </a:endParaRPr>
          </a:p>
        </p:txBody>
      </p:sp>
      <p:pic>
        <p:nvPicPr>
          <p:cNvPr id="178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55650"/>
            <a:ext cx="2654300"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1" name="Picture 5" descr="下一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23"/>
                                        </p:tgtEl>
                                        <p:attrNameLst>
                                          <p:attrName>style.visibility</p:attrName>
                                        </p:attrNameLst>
                                      </p:cBhvr>
                                      <p:to>
                                        <p:strVal val="visible"/>
                                      </p:to>
                                    </p:set>
                                    <p:animEffect transition="in" filter="box(in)">
                                      <p:cBhvr>
                                        <p:cTn id="7" dur="500"/>
                                        <p:tgtEl>
                                          <p:spTgt spid="84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9202" name="內容版面配置區 2"/>
          <p:cNvSpPr>
            <a:spLocks noGrp="1"/>
          </p:cNvSpPr>
          <p:nvPr>
            <p:ph idx="4294967295"/>
          </p:nvPr>
        </p:nvSpPr>
        <p:spPr>
          <a:xfrm>
            <a:off x="214313" y="765175"/>
            <a:ext cx="8605837" cy="5113338"/>
          </a:xfrm>
          <a:extLst>
            <a:ext uri="{909E8E84-426E-40DD-AFC4-6F175D3DCCD1}">
              <a14:hiddenFill xmlns:a14="http://schemas.microsoft.com/office/drawing/2010/main">
                <a:solidFill>
                  <a:srgbClr val="FFFF99"/>
                </a:solidFill>
              </a14:hiddenFill>
            </a:ext>
          </a:extLst>
        </p:spPr>
        <p:txBody>
          <a:bodyPr wrap="none"/>
          <a:lstStyle/>
          <a:p>
            <a:pPr algn="just" eaLnBrk="1" hangingPunct="1">
              <a:buFontTx/>
              <a:buNone/>
            </a:pPr>
            <a:r>
              <a:rPr lang="zh-TW" altLang="zh-TW" b="1" smtClean="0">
                <a:latin typeface="標楷體" pitchFamily="65" charset="-120"/>
                <a:ea typeface="標楷體" pitchFamily="65" charset="-120"/>
              </a:rPr>
              <a:t>解析：</a:t>
            </a:r>
            <a:endParaRPr lang="zh-TW" altLang="en-US" b="1" smtClean="0">
              <a:latin typeface="標楷體" pitchFamily="65" charset="-120"/>
              <a:ea typeface="標楷體" pitchFamily="65" charset="-120"/>
            </a:endParaRPr>
          </a:p>
          <a:p>
            <a:pPr algn="just">
              <a:buFontTx/>
              <a:buNone/>
            </a:pPr>
            <a:r>
              <a:rPr lang="en-US" altLang="zh-TW" smtClean="0">
                <a:solidFill>
                  <a:srgbClr val="FF0000"/>
                </a:solidFill>
                <a:latin typeface="標楷體" pitchFamily="65" charset="-120"/>
                <a:ea typeface="標楷體" pitchFamily="65" charset="-120"/>
              </a:rPr>
              <a:t>(A)</a:t>
            </a:r>
            <a:r>
              <a:rPr lang="zh-TW" altLang="en-US" smtClean="0">
                <a:solidFill>
                  <a:srgbClr val="FF0000"/>
                </a:solidFill>
                <a:latin typeface="標楷體" pitchFamily="65" charset="-120"/>
                <a:ea typeface="標楷體" pitchFamily="65" charset="-120"/>
              </a:rPr>
              <a:t>賀男壽。錫，通「賜」／賀人競選獲勝。</a:t>
            </a:r>
          </a:p>
          <a:p>
            <a:pPr algn="just">
              <a:buFontTx/>
              <a:buNone/>
            </a:pPr>
            <a:r>
              <a:rPr lang="en-US" altLang="zh-TW" smtClean="0">
                <a:solidFill>
                  <a:srgbClr val="FF0000"/>
                </a:solidFill>
                <a:latin typeface="標楷體" pitchFamily="65" charset="-120"/>
                <a:ea typeface="標楷體" pitchFamily="65" charset="-120"/>
              </a:rPr>
              <a:t>(B)</a:t>
            </a:r>
            <a:r>
              <a:rPr lang="zh-TW" altLang="en-US" smtClean="0">
                <a:solidFill>
                  <a:srgbClr val="FF0000"/>
                </a:solidFill>
                <a:latin typeface="標楷體" pitchFamily="65" charset="-120"/>
                <a:ea typeface="標楷體" pitchFamily="65" charset="-120"/>
              </a:rPr>
              <a:t>賀女壽／賀人競選獲勝。桑梓，指桑樹和梓</a:t>
            </a:r>
          </a:p>
          <a:p>
            <a:pPr algn="just">
              <a:buFontTx/>
              <a:buNone/>
            </a:pPr>
            <a:r>
              <a:rPr lang="zh-TW" altLang="en-US" smtClean="0">
                <a:solidFill>
                  <a:srgbClr val="FF0000"/>
                </a:solidFill>
                <a:latin typeface="標楷體" pitchFamily="65" charset="-120"/>
                <a:ea typeface="標楷體" pitchFamily="65" charset="-120"/>
              </a:rPr>
              <a:t>樹。古時住宅旁常栽桑養蠶，種梓以製作器具。</a:t>
            </a:r>
          </a:p>
          <a:p>
            <a:pPr algn="just">
              <a:buFontTx/>
              <a:buNone/>
            </a:pPr>
            <a:r>
              <a:rPr lang="zh-TW" altLang="en-US" smtClean="0">
                <a:solidFill>
                  <a:srgbClr val="FF0000"/>
                </a:solidFill>
                <a:latin typeface="標楷體" pitchFamily="65" charset="-120"/>
                <a:ea typeface="標楷體" pitchFamily="65" charset="-120"/>
              </a:rPr>
              <a:t>出自</a:t>
            </a:r>
            <a:r>
              <a:rPr lang="en-US" altLang="zh-TW" smtClean="0">
                <a:solidFill>
                  <a:srgbClr val="FF0000"/>
                </a:solidFill>
                <a:latin typeface="標楷體" pitchFamily="65" charset="-120"/>
                <a:ea typeface="標楷體" pitchFamily="65" charset="-120"/>
              </a:rPr>
              <a:t>《</a:t>
            </a:r>
            <a:r>
              <a:rPr lang="zh-TW" altLang="en-US" smtClean="0">
                <a:solidFill>
                  <a:srgbClr val="FF0000"/>
                </a:solidFill>
                <a:latin typeface="標楷體" pitchFamily="65" charset="-120"/>
                <a:ea typeface="標楷體" pitchFamily="65" charset="-120"/>
              </a:rPr>
              <a:t>詩經</a:t>
            </a:r>
            <a:r>
              <a:rPr lang="en-US" altLang="zh-TW" smtClean="0">
                <a:solidFill>
                  <a:srgbClr val="FF0000"/>
                </a:solidFill>
                <a:latin typeface="標楷體" pitchFamily="65" charset="-120"/>
                <a:ea typeface="標楷體" pitchFamily="65" charset="-120"/>
              </a:rPr>
              <a:t>‧</a:t>
            </a:r>
            <a:r>
              <a:rPr lang="zh-TW" altLang="en-US" smtClean="0">
                <a:solidFill>
                  <a:srgbClr val="FF0000"/>
                </a:solidFill>
                <a:latin typeface="標楷體" pitchFamily="65" charset="-120"/>
                <a:ea typeface="標楷體" pitchFamily="65" charset="-120"/>
              </a:rPr>
              <a:t>小雅</a:t>
            </a:r>
            <a:r>
              <a:rPr lang="en-US" altLang="zh-TW" smtClean="0">
                <a:solidFill>
                  <a:srgbClr val="FF0000"/>
                </a:solidFill>
                <a:latin typeface="標楷體" pitchFamily="65" charset="-120"/>
                <a:ea typeface="標楷體" pitchFamily="65" charset="-120"/>
              </a:rPr>
              <a:t>‧</a:t>
            </a:r>
            <a:r>
              <a:rPr lang="zh-TW" altLang="en-US" smtClean="0">
                <a:solidFill>
                  <a:srgbClr val="FF0000"/>
                </a:solidFill>
                <a:latin typeface="標楷體" pitchFamily="65" charset="-120"/>
                <a:ea typeface="標楷體" pitchFamily="65" charset="-120"/>
              </a:rPr>
              <a:t>小弁　</a:t>
            </a:r>
            <a:r>
              <a:rPr lang="en-US" altLang="zh-TW" smtClean="0">
                <a:solidFill>
                  <a:srgbClr val="FF0000"/>
                </a:solidFill>
                <a:latin typeface="標楷體" pitchFamily="65" charset="-120"/>
                <a:ea typeface="標楷體" pitchFamily="65" charset="-120"/>
              </a:rPr>
              <a:t>》</a:t>
            </a:r>
            <a:r>
              <a:rPr lang="zh-TW" altLang="en-US" smtClean="0">
                <a:solidFill>
                  <a:srgbClr val="FF0000"/>
                </a:solidFill>
                <a:latin typeface="標楷體" pitchFamily="65" charset="-120"/>
                <a:ea typeface="標楷體" pitchFamily="65" charset="-120"/>
              </a:rPr>
              <a:t>：「維桑與梓，必</a:t>
            </a:r>
          </a:p>
          <a:p>
            <a:pPr algn="just">
              <a:buFontTx/>
              <a:buNone/>
            </a:pPr>
            <a:r>
              <a:rPr lang="zh-TW" altLang="en-US" smtClean="0">
                <a:solidFill>
                  <a:srgbClr val="FF0000"/>
                </a:solidFill>
                <a:latin typeface="標楷體" pitchFamily="65" charset="-120"/>
                <a:ea typeface="標楷體" pitchFamily="65" charset="-120"/>
              </a:rPr>
              <a:t>恭敬止。」後用以借指故鄉家園。</a:t>
            </a:r>
          </a:p>
          <a:p>
            <a:pPr algn="just">
              <a:buFontTx/>
              <a:buNone/>
            </a:pPr>
            <a:r>
              <a:rPr lang="en-US" altLang="zh-TW" smtClean="0">
                <a:solidFill>
                  <a:srgbClr val="FF0000"/>
                </a:solidFill>
                <a:latin typeface="標楷體" pitchFamily="65" charset="-120"/>
                <a:ea typeface="標楷體" pitchFamily="65" charset="-120"/>
              </a:rPr>
              <a:t>(C)</a:t>
            </a:r>
            <a:r>
              <a:rPr lang="zh-TW" altLang="en-US" smtClean="0">
                <a:solidFill>
                  <a:srgbClr val="FF0000"/>
                </a:solidFill>
                <a:latin typeface="標楷體" pitchFamily="65" charset="-120"/>
                <a:ea typeface="標楷體" pitchFamily="65" charset="-120"/>
              </a:rPr>
              <a:t>輓年高而有福者／輓政界男喪。</a:t>
            </a:r>
          </a:p>
          <a:p>
            <a:pPr algn="just">
              <a:buFontTx/>
              <a:buNone/>
            </a:pPr>
            <a:r>
              <a:rPr lang="en-US" altLang="zh-TW" smtClean="0">
                <a:solidFill>
                  <a:srgbClr val="FF0000"/>
                </a:solidFill>
                <a:latin typeface="標楷體" pitchFamily="65" charset="-120"/>
                <a:ea typeface="標楷體" pitchFamily="65" charset="-120"/>
              </a:rPr>
              <a:t>(D)</a:t>
            </a:r>
            <a:r>
              <a:rPr lang="zh-TW" altLang="en-US" smtClean="0">
                <a:solidFill>
                  <a:srgbClr val="FF0000"/>
                </a:solidFill>
                <a:latin typeface="標楷體" pitchFamily="65" charset="-120"/>
                <a:ea typeface="標楷體" pitchFamily="65" charset="-120"/>
              </a:rPr>
              <a:t>賀人得女／賀遷居。</a:t>
            </a:r>
          </a:p>
          <a:p>
            <a:pPr algn="just">
              <a:buFontTx/>
              <a:buNone/>
            </a:pPr>
            <a:r>
              <a:rPr lang="zh-TW" altLang="en-US" smtClean="0">
                <a:latin typeface="標楷體" pitchFamily="65" charset="-120"/>
                <a:ea typeface="標楷體" pitchFamily="65" charset="-120"/>
              </a:rPr>
              <a:t>●</a:t>
            </a:r>
            <a:r>
              <a:rPr lang="zh-TW" altLang="en-US" b="1" smtClean="0">
                <a:latin typeface="標楷體" pitchFamily="65" charset="-120"/>
                <a:ea typeface="標楷體" pitchFamily="65" charset="-120"/>
              </a:rPr>
              <a:t>本題測驗學生應用文的能力。</a:t>
            </a:r>
          </a:p>
        </p:txBody>
      </p:sp>
      <p:grpSp>
        <p:nvGrpSpPr>
          <p:cNvPr id="179203" name="Group 6"/>
          <p:cNvGrpSpPr>
            <a:grpSpLocks/>
          </p:cNvGrpSpPr>
          <p:nvPr/>
        </p:nvGrpSpPr>
        <p:grpSpPr bwMode="auto">
          <a:xfrm>
            <a:off x="4716463" y="3213100"/>
            <a:ext cx="431800" cy="431800"/>
            <a:chOff x="3742" y="2069"/>
            <a:chExt cx="272" cy="272"/>
          </a:xfrm>
        </p:grpSpPr>
        <p:sp>
          <p:nvSpPr>
            <p:cNvPr id="179205" name="Text Box 3"/>
            <p:cNvSpPr txBox="1">
              <a:spLocks noChangeArrowheads="1"/>
            </p:cNvSpPr>
            <p:nvPr/>
          </p:nvSpPr>
          <p:spPr bwMode="auto">
            <a:xfrm>
              <a:off x="3742" y="2069"/>
              <a:ext cx="23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ㄆㄢ</a:t>
              </a:r>
            </a:p>
          </p:txBody>
        </p:sp>
        <p:pic>
          <p:nvPicPr>
            <p:cNvPr id="179206" name="Picture 4" descr="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 y="2115"/>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9204" name="Picture 7" descr="下一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body" idx="4294967295"/>
          </p:nvPr>
        </p:nvSpPr>
        <p:spPr>
          <a:xfrm>
            <a:off x="250825" y="1073150"/>
            <a:ext cx="5041900" cy="3014663"/>
          </a:xfrm>
        </p:spPr>
        <p:txBody>
          <a:bodyPr/>
          <a:lstStyle/>
          <a:p>
            <a:pPr>
              <a:buFontTx/>
              <a:buNone/>
            </a:pPr>
            <a:r>
              <a:rPr lang="en-US" altLang="zh-TW" smtClean="0">
                <a:latin typeface="標楷體" pitchFamily="65" charset="-120"/>
                <a:ea typeface="標楷體" pitchFamily="65" charset="-120"/>
              </a:rPr>
              <a:t>5.</a:t>
            </a:r>
            <a:r>
              <a:rPr lang="zh-TW" altLang="en-US" smtClean="0">
                <a:latin typeface="標楷體" pitchFamily="65" charset="-120"/>
                <a:ea typeface="標楷體" pitchFamily="65" charset="-120"/>
              </a:rPr>
              <a:t>關於圖</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一</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柬帖內文，下列敘述何者正確？　</a:t>
            </a:r>
          </a:p>
          <a:p>
            <a:pPr>
              <a:buFontTx/>
              <a:buNone/>
            </a:pPr>
            <a:r>
              <a:rPr lang="en-US" altLang="zh-TW" smtClean="0">
                <a:latin typeface="標楷體" pitchFamily="65" charset="-120"/>
                <a:ea typeface="標楷體" pitchFamily="65" charset="-120"/>
              </a:rPr>
              <a:t>(A)</a:t>
            </a:r>
            <a:r>
              <a:rPr lang="zh-TW" altLang="en-US" smtClean="0">
                <a:latin typeface="標楷體" pitchFamily="65" charset="-120"/>
                <a:ea typeface="標楷體" pitchFamily="65" charset="-120"/>
              </a:rPr>
              <a:t>謹「詹」於：邀請　</a:t>
            </a:r>
          </a:p>
          <a:p>
            <a:pPr>
              <a:buFontTx/>
              <a:buNone/>
            </a:pPr>
            <a:r>
              <a:rPr lang="en-US" altLang="zh-TW" smtClean="0">
                <a:latin typeface="標楷體" pitchFamily="65" charset="-120"/>
                <a:ea typeface="標楷體" pitchFamily="65" charset="-120"/>
              </a:rPr>
              <a:t>(B)</a:t>
            </a:r>
            <a:r>
              <a:rPr lang="zh-TW" altLang="en-US" smtClean="0">
                <a:latin typeface="標楷體" pitchFamily="65" charset="-120"/>
                <a:ea typeface="標楷體" pitchFamily="65" charset="-120"/>
              </a:rPr>
              <a:t>「闔第光臨」頂格書寫</a:t>
            </a:r>
          </a:p>
          <a:p>
            <a:pPr>
              <a:buFontTx/>
              <a:buNone/>
            </a:pPr>
            <a:r>
              <a:rPr lang="zh-TW" altLang="en-US" smtClean="0">
                <a:latin typeface="標楷體" pitchFamily="65" charset="-120"/>
                <a:ea typeface="標楷體" pitchFamily="65" charset="-120"/>
              </a:rPr>
              <a:t>   表敬意　</a:t>
            </a:r>
          </a:p>
          <a:p>
            <a:pPr>
              <a:buFontTx/>
              <a:buNone/>
            </a:pPr>
            <a:r>
              <a:rPr lang="en-US" altLang="zh-TW" smtClean="0">
                <a:latin typeface="標楷體" pitchFamily="65" charset="-120"/>
                <a:ea typeface="標楷體" pitchFamily="65" charset="-120"/>
              </a:rPr>
              <a:t>(C)</a:t>
            </a:r>
            <a:r>
              <a:rPr lang="zh-TW" altLang="en-US" smtClean="0">
                <a:latin typeface="標楷體" pitchFamily="65" charset="-120"/>
                <a:ea typeface="標楷體" pitchFamily="65" charset="-120"/>
              </a:rPr>
              <a:t>「恕」邀：熱烈貌　</a:t>
            </a:r>
          </a:p>
          <a:p>
            <a:pPr>
              <a:buFontTx/>
              <a:buNone/>
            </a:pPr>
            <a:r>
              <a:rPr lang="en-US" altLang="zh-TW" smtClean="0">
                <a:latin typeface="標楷體" pitchFamily="65" charset="-120"/>
                <a:ea typeface="標楷體" pitchFamily="65" charset="-120"/>
              </a:rPr>
              <a:t>(D)</a:t>
            </a:r>
            <a:r>
              <a:rPr lang="zh-TW" altLang="en-US" smtClean="0">
                <a:latin typeface="標楷體" pitchFamily="65" charset="-120"/>
                <a:ea typeface="標楷體" pitchFamily="65" charset="-120"/>
              </a:rPr>
              <a:t>具名邀請者皆男方家長</a:t>
            </a:r>
          </a:p>
          <a:p>
            <a:pPr algn="r">
              <a:buFontTx/>
              <a:buNone/>
            </a:pPr>
            <a:r>
              <a:rPr lang="en-US" altLang="zh-TW" smtClean="0">
                <a:latin typeface="標楷體" pitchFamily="65" charset="-120"/>
                <a:ea typeface="標楷體" pitchFamily="65" charset="-120"/>
              </a:rPr>
              <a:t>﹝102</a:t>
            </a:r>
            <a:r>
              <a:rPr lang="zh-TW" altLang="en-US" smtClean="0">
                <a:latin typeface="標楷體" pitchFamily="65" charset="-120"/>
                <a:ea typeface="標楷體" pitchFamily="65" charset="-120"/>
              </a:rPr>
              <a:t>統測</a:t>
            </a:r>
            <a:r>
              <a:rPr lang="en-US" altLang="zh-TW" smtClean="0">
                <a:latin typeface="標楷體" pitchFamily="65" charset="-120"/>
                <a:ea typeface="標楷體" pitchFamily="65" charset="-120"/>
              </a:rPr>
              <a:t>﹞</a:t>
            </a:r>
            <a:endParaRPr lang="zh-TW" altLang="en-US" smtClean="0">
              <a:latin typeface="標楷體" pitchFamily="65" charset="-120"/>
              <a:ea typeface="標楷體" pitchFamily="65" charset="-120"/>
            </a:endParaRPr>
          </a:p>
        </p:txBody>
      </p:sp>
      <p:sp>
        <p:nvSpPr>
          <p:cNvPr id="851971" name="Text Box 3"/>
          <p:cNvSpPr txBox="1">
            <a:spLocks noChangeArrowheads="1"/>
          </p:cNvSpPr>
          <p:nvPr/>
        </p:nvSpPr>
        <p:spPr bwMode="auto">
          <a:xfrm>
            <a:off x="323850" y="5300663"/>
            <a:ext cx="22336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80000"/>
              </a:lnSpc>
              <a:spcBef>
                <a:spcPct val="0"/>
              </a:spcBef>
              <a:buFontTx/>
              <a:buNone/>
            </a:pPr>
            <a:r>
              <a:rPr lang="zh-TW" altLang="en-US">
                <a:latin typeface="標楷體" pitchFamily="65" charset="-120"/>
                <a:ea typeface="標楷體" pitchFamily="65" charset="-120"/>
              </a:rPr>
              <a:t>答案</a:t>
            </a:r>
            <a:r>
              <a:rPr lang="zh-TW" altLang="en-US" b="0">
                <a:latin typeface="標楷體" pitchFamily="65" charset="-120"/>
                <a:ea typeface="標楷體" pitchFamily="65" charset="-120"/>
                <a:sym typeface="Wingdings" pitchFamily="2" charset="2"/>
              </a:rPr>
              <a:t>：</a:t>
            </a:r>
            <a:r>
              <a:rPr lang="en-US" altLang="zh-TW" b="0">
                <a:solidFill>
                  <a:srgbClr val="FF0000"/>
                </a:solidFill>
                <a:latin typeface="標楷體" pitchFamily="65" charset="-120"/>
                <a:ea typeface="標楷體" pitchFamily="65" charset="-120"/>
                <a:sym typeface="Wingdings" pitchFamily="2" charset="2"/>
              </a:rPr>
              <a:t>(B)</a:t>
            </a:r>
            <a:endParaRPr lang="zh-TW" altLang="en-US" b="0">
              <a:latin typeface="標楷體" pitchFamily="65" charset="-120"/>
              <a:ea typeface="標楷體" pitchFamily="65" charset="-120"/>
              <a:sym typeface="Wingdings" pitchFamily="2" charset="2"/>
            </a:endParaRPr>
          </a:p>
        </p:txBody>
      </p:sp>
      <p:pic>
        <p:nvPicPr>
          <p:cNvPr id="180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913" y="692150"/>
            <a:ext cx="3878262"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29" name="Picture 5" descr="下一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213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1971"/>
                                        </p:tgtEl>
                                        <p:attrNameLst>
                                          <p:attrName>style.visibility</p:attrName>
                                        </p:attrNameLst>
                                      </p:cBhvr>
                                      <p:to>
                                        <p:strVal val="visible"/>
                                      </p:to>
                                    </p:set>
                                    <p:animEffect transition="in" filter="box(in)">
                                      <p:cBhvr>
                                        <p:cTn id="7" dur="500"/>
                                        <p:tgtEl>
                                          <p:spTgt spid="851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1" grpId="0"/>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1250" name="內容版面配置區 2"/>
          <p:cNvSpPr>
            <a:spLocks noGrp="1"/>
          </p:cNvSpPr>
          <p:nvPr>
            <p:ph idx="4294967295"/>
          </p:nvPr>
        </p:nvSpPr>
        <p:spPr>
          <a:xfrm>
            <a:off x="323850" y="765175"/>
            <a:ext cx="8389938" cy="5113338"/>
          </a:xfrm>
          <a:extLst>
            <a:ext uri="{909E8E84-426E-40DD-AFC4-6F175D3DCCD1}">
              <a14:hiddenFill xmlns:a14="http://schemas.microsoft.com/office/drawing/2010/main">
                <a:solidFill>
                  <a:srgbClr val="FFFF99"/>
                </a:solidFill>
              </a14:hiddenFill>
            </a:ext>
          </a:extLst>
        </p:spPr>
        <p:txBody>
          <a:bodyPr wrap="none"/>
          <a:lstStyle/>
          <a:p>
            <a:pPr>
              <a:buFontTx/>
              <a:buNone/>
            </a:pPr>
            <a:r>
              <a:rPr lang="zh-TW" altLang="zh-TW" b="1" smtClean="0">
                <a:latin typeface="標楷體" pitchFamily="65" charset="-120"/>
                <a:ea typeface="標楷體" pitchFamily="65" charset="-120"/>
              </a:rPr>
              <a:t>解析：</a:t>
            </a:r>
            <a:endParaRPr lang="zh-TW" altLang="en-US" b="1" smtClean="0">
              <a:latin typeface="標楷體" pitchFamily="65" charset="-120"/>
              <a:ea typeface="標楷體" pitchFamily="65" charset="-120"/>
            </a:endParaRPr>
          </a:p>
          <a:p>
            <a:pPr>
              <a:buFontTx/>
              <a:buNone/>
            </a:pPr>
            <a:r>
              <a:rPr lang="en-US" altLang="zh-TW" smtClean="0">
                <a:solidFill>
                  <a:srgbClr val="FF0000"/>
                </a:solidFill>
                <a:latin typeface="標楷體" pitchFamily="65" charset="-120"/>
                <a:ea typeface="標楷體" pitchFamily="65" charset="-120"/>
              </a:rPr>
              <a:t>(A)</a:t>
            </a:r>
            <a:r>
              <a:rPr lang="zh-TW" altLang="en-US" smtClean="0">
                <a:solidFill>
                  <a:srgbClr val="FF0000"/>
                </a:solidFill>
                <a:latin typeface="標楷體" pitchFamily="65" charset="-120"/>
                <a:ea typeface="標楷體" pitchFamily="65" charset="-120"/>
              </a:rPr>
              <a:t>「詹」即「占」，卜也。表示經占卜選定日</a:t>
            </a:r>
          </a:p>
          <a:p>
            <a:pPr>
              <a:buFontTx/>
              <a:buNone/>
            </a:pPr>
            <a:r>
              <a:rPr lang="zh-TW" altLang="en-US" smtClean="0">
                <a:solidFill>
                  <a:srgbClr val="FF0000"/>
                </a:solidFill>
                <a:latin typeface="標楷體" pitchFamily="65" charset="-120"/>
                <a:ea typeface="標楷體" pitchFamily="65" charset="-120"/>
              </a:rPr>
              <a:t>期。</a:t>
            </a:r>
          </a:p>
          <a:p>
            <a:pPr>
              <a:buFontTx/>
              <a:buNone/>
            </a:pPr>
            <a:r>
              <a:rPr lang="en-US" altLang="zh-TW" smtClean="0">
                <a:solidFill>
                  <a:srgbClr val="FF0000"/>
                </a:solidFill>
                <a:latin typeface="標楷體" pitchFamily="65" charset="-120"/>
                <a:ea typeface="標楷體" pitchFamily="65" charset="-120"/>
              </a:rPr>
              <a:t>(C)</a:t>
            </a:r>
            <a:r>
              <a:rPr lang="zh-TW" altLang="en-US" smtClean="0">
                <a:solidFill>
                  <a:srgbClr val="FF0000"/>
                </a:solidFill>
                <a:latin typeface="標楷體" pitchFamily="65" charset="-120"/>
                <a:ea typeface="標楷體" pitchFamily="65" charset="-120"/>
              </a:rPr>
              <a:t>「恕」邀：原諒。「恕邀」指原諒我用此方</a:t>
            </a:r>
          </a:p>
          <a:p>
            <a:pPr>
              <a:buFontTx/>
              <a:buNone/>
            </a:pPr>
            <a:r>
              <a:rPr lang="zh-TW" altLang="en-US" smtClean="0">
                <a:solidFill>
                  <a:srgbClr val="FF0000"/>
                </a:solidFill>
                <a:latin typeface="標楷體" pitchFamily="65" charset="-120"/>
                <a:ea typeface="標楷體" pitchFamily="65" charset="-120"/>
              </a:rPr>
              <a:t>式邀請您。</a:t>
            </a:r>
          </a:p>
          <a:p>
            <a:pPr>
              <a:buFontTx/>
              <a:buNone/>
            </a:pPr>
            <a:r>
              <a:rPr lang="en-US" altLang="zh-TW" smtClean="0">
                <a:solidFill>
                  <a:srgbClr val="FF0000"/>
                </a:solidFill>
                <a:latin typeface="標楷體" pitchFamily="65" charset="-120"/>
                <a:ea typeface="標楷體" pitchFamily="65" charset="-120"/>
              </a:rPr>
              <a:t>(D)</a:t>
            </a:r>
            <a:r>
              <a:rPr lang="zh-TW" altLang="en-US" smtClean="0">
                <a:solidFill>
                  <a:srgbClr val="FF0000"/>
                </a:solidFill>
                <a:latin typeface="標楷體" pitchFamily="65" charset="-120"/>
                <a:ea typeface="標楷體" pitchFamily="65" charset="-120"/>
              </a:rPr>
              <a:t>具名邀請者為男女雙方家長。</a:t>
            </a:r>
          </a:p>
          <a:p>
            <a:pPr>
              <a:buFontTx/>
              <a:buNone/>
            </a:pPr>
            <a:r>
              <a:rPr lang="zh-TW" altLang="en-US" smtClean="0">
                <a:latin typeface="標楷體" pitchFamily="65" charset="-120"/>
                <a:ea typeface="標楷體" pitchFamily="65" charset="-120"/>
              </a:rPr>
              <a:t>●</a:t>
            </a:r>
            <a:r>
              <a:rPr lang="zh-TW" altLang="en-US" b="1" smtClean="0">
                <a:latin typeface="標楷體" pitchFamily="65" charset="-120"/>
                <a:ea typeface="標楷體" pitchFamily="65" charset="-120"/>
              </a:rPr>
              <a:t>本題測驗學生應用文的能力</a:t>
            </a:r>
            <a:r>
              <a:rPr lang="zh-TW" altLang="en-US" b="1" smtClean="0"/>
              <a:t>。</a:t>
            </a:r>
            <a:endParaRPr lang="en-US" altLang="zh-TW" smtClean="0">
              <a:latin typeface="標楷體" pitchFamily="65" charset="-120"/>
              <a:ea typeface="標楷體" pitchFamily="65" charset="-120"/>
            </a:endParaRPr>
          </a:p>
          <a:p>
            <a:pPr eaLnBrk="1" hangingPunct="1">
              <a:buFontTx/>
              <a:buNone/>
            </a:pPr>
            <a:endParaRPr lang="zh-TW" altLang="en-US" b="1" smtClean="0">
              <a:latin typeface="標楷體" pitchFamily="65" charset="-120"/>
              <a:ea typeface="標楷體" pitchFamily="65" charset="-120"/>
            </a:endParaRPr>
          </a:p>
        </p:txBody>
      </p:sp>
      <p:pic>
        <p:nvPicPr>
          <p:cNvPr id="181251" name="Picture 7"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-8</a:t>
            </a:r>
          </a:p>
        </p:txBody>
      </p:sp>
      <p:sp>
        <p:nvSpPr>
          <p:cNvPr id="59395" name="Rectangle 3"/>
          <p:cNvSpPr>
            <a:spLocks noGrp="1" noChangeArrowheads="1"/>
          </p:cNvSpPr>
          <p:nvPr>
            <p:ph type="body" idx="4294967295"/>
          </p:nvPr>
        </p:nvSpPr>
        <p:spPr>
          <a:xfrm>
            <a:off x="179388" y="765175"/>
            <a:ext cx="8893175" cy="5183188"/>
          </a:xfrm>
        </p:spPr>
        <p:txBody>
          <a:bodyPr/>
          <a:lstStyle/>
          <a:p>
            <a:pPr>
              <a:buFontTx/>
              <a:buNone/>
            </a:pP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二</a:t>
            </a: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喜慶柬帖</a:t>
            </a:r>
          </a:p>
          <a:p>
            <a:pPr>
              <a:buFontTx/>
              <a:buNone/>
            </a:pPr>
            <a:r>
              <a:rPr lang="zh-TW" altLang="en-US" smtClean="0">
                <a:latin typeface="標楷體" pitchFamily="65" charset="-120"/>
                <a:ea typeface="標楷體" pitchFamily="65" charset="-120"/>
              </a:rPr>
              <a:t>　　一般而言，喜慶柬帖與婚嫁柬帖的結構相似</a:t>
            </a:r>
          </a:p>
          <a:p>
            <a:pPr>
              <a:buFontTx/>
              <a:buNone/>
            </a:pPr>
            <a:r>
              <a:rPr lang="zh-TW" altLang="en-US" smtClean="0">
                <a:latin typeface="標楷體" pitchFamily="65" charset="-120"/>
                <a:ea typeface="標楷體" pitchFamily="65" charset="-120"/>
              </a:rPr>
              <a:t>，應具備以下五項主要內容：</a:t>
            </a:r>
          </a:p>
          <a:p>
            <a:pPr>
              <a:buFontTx/>
              <a:buNone/>
            </a:pPr>
            <a:r>
              <a:rPr lang="en-US" altLang="zh-TW" smtClean="0">
                <a:latin typeface="標楷體" pitchFamily="65" charset="-120"/>
                <a:ea typeface="標楷體" pitchFamily="65" charset="-120"/>
              </a:rPr>
              <a:t>1.</a:t>
            </a:r>
            <a:r>
              <a:rPr lang="zh-TW" altLang="en-US" b="1" smtClean="0">
                <a:latin typeface="標楷體" pitchFamily="65" charset="-120"/>
                <a:ea typeface="標楷體" pitchFamily="65" charset="-120"/>
              </a:rPr>
              <a:t>人</a:t>
            </a:r>
            <a:r>
              <a:rPr lang="zh-TW" altLang="en-US" smtClean="0">
                <a:latin typeface="標楷體" pitchFamily="65" charset="-120"/>
                <a:ea typeface="標楷體" pitchFamily="65" charset="-120"/>
              </a:rPr>
              <a:t>：喜慶事件當事人及具帖人的稱謂、職銜和姓名，如壽者、彌月者、遷移者。有時因需要而註明年歲。</a:t>
            </a:r>
          </a:p>
          <a:p>
            <a:pPr>
              <a:buFontTx/>
              <a:buNone/>
            </a:pPr>
            <a:r>
              <a:rPr lang="en-US" altLang="zh-TW" smtClean="0">
                <a:latin typeface="標楷體" pitchFamily="65" charset="-120"/>
                <a:ea typeface="標楷體" pitchFamily="65" charset="-120"/>
              </a:rPr>
              <a:t>2.</a:t>
            </a:r>
            <a:r>
              <a:rPr lang="zh-TW" altLang="en-US" b="1" smtClean="0">
                <a:latin typeface="標楷體" pitchFamily="65" charset="-120"/>
                <a:ea typeface="標楷體" pitchFamily="65" charset="-120"/>
              </a:rPr>
              <a:t>事</a:t>
            </a:r>
            <a:r>
              <a:rPr lang="zh-TW" altLang="en-US" smtClean="0">
                <a:latin typeface="標楷體" pitchFamily="65" charset="-120"/>
                <a:ea typeface="標楷體" pitchFamily="65" charset="-120"/>
              </a:rPr>
              <a:t>：必須註明禮事事由為何，並載明慶祝的方式，如祝壽方式、宴客方式、慶祝方式、揭幕典禮等。</a:t>
            </a:r>
          </a:p>
        </p:txBody>
      </p:sp>
      <p:pic>
        <p:nvPicPr>
          <p:cNvPr id="59396"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-9</a:t>
            </a:r>
          </a:p>
        </p:txBody>
      </p:sp>
      <p:sp>
        <p:nvSpPr>
          <p:cNvPr id="60419" name="Rectangle 3"/>
          <p:cNvSpPr>
            <a:spLocks noGrp="1" noChangeArrowheads="1"/>
          </p:cNvSpPr>
          <p:nvPr>
            <p:ph type="body" idx="4294967295"/>
          </p:nvPr>
        </p:nvSpPr>
        <p:spPr>
          <a:xfrm>
            <a:off x="107950" y="838200"/>
            <a:ext cx="8964613" cy="5183188"/>
          </a:xfrm>
        </p:spPr>
        <p:txBody>
          <a:bodyPr/>
          <a:lstStyle/>
          <a:p>
            <a:pPr>
              <a:buFontTx/>
              <a:buNone/>
            </a:pPr>
            <a:r>
              <a:rPr lang="en-US" altLang="zh-TW" smtClean="0">
                <a:latin typeface="標楷體" pitchFamily="65" charset="-120"/>
                <a:ea typeface="標楷體" pitchFamily="65" charset="-120"/>
              </a:rPr>
              <a:t>3.</a:t>
            </a:r>
            <a:r>
              <a:rPr lang="zh-TW" altLang="en-US" b="1" smtClean="0">
                <a:latin typeface="標楷體" pitchFamily="65" charset="-120"/>
                <a:ea typeface="標楷體" pitchFamily="65" charset="-120"/>
              </a:rPr>
              <a:t>時</a:t>
            </a:r>
            <a:r>
              <a:rPr lang="zh-TW" altLang="en-US" smtClean="0">
                <a:latin typeface="標楷體" pitchFamily="65" charset="-120"/>
                <a:ea typeface="標楷體" pitchFamily="65" charset="-120"/>
              </a:rPr>
              <a:t>：慶祝的日期（年、月、日）、時間（時、分）。</a:t>
            </a:r>
          </a:p>
          <a:p>
            <a:pPr>
              <a:buFontTx/>
              <a:buNone/>
            </a:pPr>
            <a:r>
              <a:rPr lang="en-US" altLang="zh-TW" smtClean="0">
                <a:latin typeface="標楷體" pitchFamily="65" charset="-120"/>
                <a:ea typeface="標楷體" pitchFamily="65" charset="-120"/>
              </a:rPr>
              <a:t>4.</a:t>
            </a:r>
            <a:r>
              <a:rPr lang="zh-TW" altLang="en-US" b="1" smtClean="0">
                <a:latin typeface="標楷體" pitchFamily="65" charset="-120"/>
                <a:ea typeface="標楷體" pitchFamily="65" charset="-120"/>
              </a:rPr>
              <a:t>地</a:t>
            </a:r>
            <a:r>
              <a:rPr lang="zh-TW" altLang="en-US" smtClean="0">
                <a:latin typeface="標楷體" pitchFamily="65" charset="-120"/>
                <a:ea typeface="標楷體" pitchFamily="65" charset="-120"/>
              </a:rPr>
              <a:t>：詳載慶祝及宴客的地點，或喬遷的新地址，為求周延，常附簡要地圖。</a:t>
            </a:r>
          </a:p>
          <a:p>
            <a:pPr>
              <a:buFontTx/>
              <a:buNone/>
            </a:pPr>
            <a:r>
              <a:rPr lang="en-US" altLang="zh-TW" smtClean="0">
                <a:latin typeface="標楷體" pitchFamily="65" charset="-120"/>
                <a:ea typeface="標楷體" pitchFamily="65" charset="-120"/>
              </a:rPr>
              <a:t>5.</a:t>
            </a:r>
            <a:r>
              <a:rPr lang="zh-TW" altLang="en-US" b="1" smtClean="0">
                <a:latin typeface="標楷體" pitchFamily="65" charset="-120"/>
                <a:ea typeface="標楷體" pitchFamily="65" charset="-120"/>
              </a:rPr>
              <a:t>敬辭</a:t>
            </a:r>
            <a:r>
              <a:rPr lang="zh-TW" altLang="en-US" smtClean="0">
                <a:latin typeface="標楷體" pitchFamily="65" charset="-120"/>
                <a:ea typeface="標楷體" pitchFamily="65" charset="-120"/>
              </a:rPr>
              <a:t>：包含請候光臨辭、末啟敬辭（信末的結尾敬辭，如謹訂）等。</a:t>
            </a:r>
          </a:p>
          <a:p>
            <a:pPr>
              <a:buFontTx/>
              <a:buNone/>
            </a:pPr>
            <a:endParaRPr lang="zh-TW" altLang="en-US" sz="1200" smtClean="0">
              <a:latin typeface="標楷體" pitchFamily="65" charset="-120"/>
              <a:ea typeface="標楷體" pitchFamily="65" charset="-120"/>
            </a:endParaRPr>
          </a:p>
          <a:p>
            <a:pPr>
              <a:buFontTx/>
              <a:buNone/>
            </a:pPr>
            <a:r>
              <a:rPr lang="zh-TW" altLang="en-US" smtClean="0">
                <a:latin typeface="標楷體" pitchFamily="65" charset="-120"/>
                <a:ea typeface="標楷體" pitchFamily="65" charset="-120"/>
              </a:rPr>
              <a:t>　　茲舉圖例，說明壽慶、彌月、遷移、開張、</a:t>
            </a:r>
          </a:p>
          <a:p>
            <a:pPr>
              <a:buFontTx/>
              <a:buNone/>
            </a:pPr>
            <a:r>
              <a:rPr lang="zh-TW" altLang="en-US" smtClean="0">
                <a:latin typeface="標楷體" pitchFamily="65" charset="-120"/>
                <a:ea typeface="標楷體" pitchFamily="65" charset="-120"/>
              </a:rPr>
              <a:t>揭幕等柬帖的內容：</a:t>
            </a:r>
          </a:p>
        </p:txBody>
      </p:sp>
      <p:pic>
        <p:nvPicPr>
          <p:cNvPr id="60420"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-10</a:t>
            </a:r>
          </a:p>
        </p:txBody>
      </p:sp>
      <p:sp>
        <p:nvSpPr>
          <p:cNvPr id="61443" name="Rectangle 3"/>
          <p:cNvSpPr>
            <a:spLocks noGrp="1" noChangeArrowheads="1"/>
          </p:cNvSpPr>
          <p:nvPr>
            <p:ph type="body" idx="4294967295"/>
          </p:nvPr>
        </p:nvSpPr>
        <p:spPr>
          <a:xfrm>
            <a:off x="468313" y="1557338"/>
            <a:ext cx="8229600" cy="3816350"/>
          </a:xfrm>
          <a:noFill/>
          <a:ln>
            <a:solidFill>
              <a:schemeClr val="tx1"/>
            </a:solidFill>
            <a:miter lim="800000"/>
            <a:headEnd/>
            <a:tailEnd/>
          </a:ln>
        </p:spPr>
        <p:txBody>
          <a:bodyPr/>
          <a:lstStyle/>
          <a:p>
            <a:pPr>
              <a:lnSpc>
                <a:spcPct val="150000"/>
              </a:lnSpc>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曆　 月　 日</a:t>
            </a: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星期○</a:t>
            </a: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為家祖父○公八秩晉二  誕辰敬備桃樽  恭候 　</a:t>
            </a:r>
          </a:p>
          <a:p>
            <a:pPr>
              <a:buFontTx/>
              <a:buNone/>
            </a:pPr>
            <a:r>
              <a:rPr lang="zh-TW" altLang="en-US" sz="3600" b="1" smtClean="0">
                <a:latin typeface="標楷體" pitchFamily="65" charset="-120"/>
                <a:ea typeface="標楷體" pitchFamily="65" charset="-120"/>
              </a:rPr>
              <a:t>光　臨</a:t>
            </a: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○○○謹訂</a:t>
            </a:r>
            <a:r>
              <a:rPr lang="zh-TW" altLang="en-US" b="1" smtClean="0">
                <a:latin typeface="標楷體" pitchFamily="65" charset="-120"/>
                <a:ea typeface="標楷體" pitchFamily="65" charset="-120"/>
              </a:rPr>
              <a:t>　</a:t>
            </a:r>
          </a:p>
          <a:p>
            <a:pPr>
              <a:lnSpc>
                <a:spcPct val="80000"/>
              </a:lnSpc>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席設：○○市○○路○○號　</a:t>
            </a:r>
          </a:p>
          <a:p>
            <a:pPr>
              <a:lnSpc>
                <a:spcPct val="80000"/>
              </a:lnSpc>
              <a:buFontTx/>
              <a:buNone/>
            </a:pPr>
            <a:r>
              <a:rPr lang="zh-TW" altLang="en-US" sz="3000" b="1" smtClean="0">
                <a:latin typeface="標楷體" pitchFamily="65" charset="-120"/>
                <a:ea typeface="標楷體" pitchFamily="65" charset="-120"/>
              </a:rPr>
              <a:t>         恕邀    </a:t>
            </a:r>
          </a:p>
          <a:p>
            <a:pPr>
              <a:lnSpc>
                <a:spcPct val="80000"/>
              </a:lnSpc>
              <a:buFontTx/>
              <a:buNone/>
            </a:pPr>
            <a:r>
              <a:rPr lang="zh-TW" altLang="en-US" sz="3000" b="1" smtClean="0">
                <a:latin typeface="標楷體" pitchFamily="65" charset="-120"/>
                <a:ea typeface="標楷體" pitchFamily="65" charset="-120"/>
              </a:rPr>
              <a:t>                 時間：下午○時入席</a:t>
            </a:r>
          </a:p>
        </p:txBody>
      </p:sp>
      <p:sp>
        <p:nvSpPr>
          <p:cNvPr id="61444" name="Rectangle 4"/>
          <p:cNvSpPr>
            <a:spLocks noChangeArrowheads="1"/>
          </p:cNvSpPr>
          <p:nvPr/>
        </p:nvSpPr>
        <p:spPr bwMode="auto">
          <a:xfrm>
            <a:off x="828675" y="1557338"/>
            <a:ext cx="5032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sz="3000">
                <a:ea typeface="標楷體" pitchFamily="65" charset="-120"/>
              </a:rPr>
              <a:t>國</a:t>
            </a:r>
          </a:p>
          <a:p>
            <a:pPr algn="r" eaLnBrk="1" hangingPunct="1">
              <a:spcBef>
                <a:spcPct val="0"/>
              </a:spcBef>
              <a:buFontTx/>
              <a:buNone/>
            </a:pPr>
            <a:r>
              <a:rPr lang="zh-TW" altLang="en-US" sz="3000">
                <a:ea typeface="標楷體" pitchFamily="65" charset="-120"/>
              </a:rPr>
              <a:t>農</a:t>
            </a:r>
          </a:p>
        </p:txBody>
      </p:sp>
      <p:sp>
        <p:nvSpPr>
          <p:cNvPr id="61445" name="Rectangle 5"/>
          <p:cNvSpPr>
            <a:spLocks noChangeArrowheads="1"/>
          </p:cNvSpPr>
          <p:nvPr/>
        </p:nvSpPr>
        <p:spPr bwMode="auto">
          <a:xfrm>
            <a:off x="1763713" y="1484313"/>
            <a:ext cx="5032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a:ea typeface="標楷體" pitchFamily="65" charset="-120"/>
              </a:rPr>
              <a:t>○</a:t>
            </a:r>
          </a:p>
          <a:p>
            <a:pPr algn="r" eaLnBrk="1" hangingPunct="1">
              <a:spcBef>
                <a:spcPct val="0"/>
              </a:spcBef>
              <a:buFontTx/>
              <a:buNone/>
            </a:pPr>
            <a:r>
              <a:rPr lang="zh-TW" altLang="en-US">
                <a:ea typeface="標楷體" pitchFamily="65" charset="-120"/>
              </a:rPr>
              <a:t>○</a:t>
            </a:r>
          </a:p>
        </p:txBody>
      </p:sp>
      <p:sp>
        <p:nvSpPr>
          <p:cNvPr id="61446" name="Rectangle 6"/>
          <p:cNvSpPr>
            <a:spLocks noChangeArrowheads="1"/>
          </p:cNvSpPr>
          <p:nvPr/>
        </p:nvSpPr>
        <p:spPr bwMode="auto">
          <a:xfrm>
            <a:off x="2700338" y="1484313"/>
            <a:ext cx="5032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eaLnBrk="1" hangingPunct="1">
              <a:spcBef>
                <a:spcPct val="0"/>
              </a:spcBef>
              <a:buFontTx/>
              <a:buNone/>
            </a:pPr>
            <a:r>
              <a:rPr lang="zh-TW" altLang="en-US">
                <a:ea typeface="標楷體" pitchFamily="65" charset="-120"/>
              </a:rPr>
              <a:t>○</a:t>
            </a:r>
          </a:p>
          <a:p>
            <a:pPr algn="r" eaLnBrk="1" hangingPunct="1">
              <a:spcBef>
                <a:spcPct val="0"/>
              </a:spcBef>
              <a:buFontTx/>
              <a:buNone/>
            </a:pPr>
            <a:r>
              <a:rPr lang="zh-TW" altLang="en-US">
                <a:ea typeface="標楷體" pitchFamily="65" charset="-120"/>
              </a:rPr>
              <a:t>○</a:t>
            </a:r>
          </a:p>
        </p:txBody>
      </p:sp>
      <p:sp>
        <p:nvSpPr>
          <p:cNvPr id="61447" name="AutoShape 7"/>
          <p:cNvSpPr>
            <a:spLocks/>
          </p:cNvSpPr>
          <p:nvPr/>
        </p:nvSpPr>
        <p:spPr bwMode="auto">
          <a:xfrm>
            <a:off x="3203575" y="3933825"/>
            <a:ext cx="504825" cy="1008063"/>
          </a:xfrm>
          <a:prstGeom prst="leftBrace">
            <a:avLst>
              <a:gd name="adj1" fmla="val 166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endParaRPr lang="zh-TW" altLang="en-US" sz="1800">
              <a:ea typeface="標楷體" pitchFamily="65" charset="-120"/>
            </a:endParaRPr>
          </a:p>
        </p:txBody>
      </p:sp>
      <p:sp>
        <p:nvSpPr>
          <p:cNvPr id="61448" name="Rectangle 8"/>
          <p:cNvSpPr>
            <a:spLocks noChangeArrowheads="1"/>
          </p:cNvSpPr>
          <p:nvPr/>
        </p:nvSpPr>
        <p:spPr bwMode="auto">
          <a:xfrm>
            <a:off x="463550" y="765175"/>
            <a:ext cx="3028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一</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壽慶柬帖</a:t>
            </a:r>
          </a:p>
        </p:txBody>
      </p:sp>
      <p:pic>
        <p:nvPicPr>
          <p:cNvPr id="61449" name="Picture 9" descr="1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7082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0" descr="12">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788" y="27082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1"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-11</a:t>
            </a:r>
          </a:p>
        </p:txBody>
      </p:sp>
      <p:sp>
        <p:nvSpPr>
          <p:cNvPr id="62467" name="Rectangle 3"/>
          <p:cNvSpPr>
            <a:spLocks noGrp="1" noChangeArrowheads="1"/>
          </p:cNvSpPr>
          <p:nvPr>
            <p:ph type="body" idx="4294967295"/>
          </p:nvPr>
        </p:nvSpPr>
        <p:spPr>
          <a:xfrm>
            <a:off x="384175" y="1511300"/>
            <a:ext cx="8435975" cy="3070225"/>
          </a:xfrm>
          <a:noFill/>
          <a:ln>
            <a:solidFill>
              <a:schemeClr val="tx1"/>
            </a:solidFill>
            <a:miter lim="800000"/>
            <a:headEnd/>
            <a:tailEnd/>
          </a:ln>
        </p:spPr>
        <p:txBody>
          <a:bodyPr/>
          <a:lstStyle/>
          <a:p>
            <a:pPr>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本月○日為○兒彌月之期○午○時敬治 湯餅　恭請</a:t>
            </a:r>
          </a:p>
          <a:p>
            <a:pPr>
              <a:buFontTx/>
              <a:buNone/>
            </a:pPr>
            <a:endParaRPr lang="zh-TW" altLang="en-US" sz="3000" b="1" smtClean="0">
              <a:latin typeface="標楷體" pitchFamily="65" charset="-120"/>
              <a:ea typeface="標楷體" pitchFamily="65" charset="-120"/>
            </a:endParaRPr>
          </a:p>
          <a:p>
            <a:pPr>
              <a:buFontTx/>
              <a:buNone/>
            </a:pPr>
            <a:r>
              <a:rPr lang="zh-TW" altLang="en-US" sz="4000" b="1" smtClean="0">
                <a:latin typeface="標楷體" pitchFamily="65" charset="-120"/>
                <a:ea typeface="標楷體" pitchFamily="65" charset="-120"/>
              </a:rPr>
              <a:t>臺　光</a:t>
            </a: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○○○謹訂</a:t>
            </a:r>
          </a:p>
          <a:p>
            <a:pPr>
              <a:buFontTx/>
              <a:buNone/>
            </a:pPr>
            <a:r>
              <a:rPr lang="zh-TW" altLang="en-US" sz="3000" b="1" smtClean="0">
                <a:latin typeface="標楷體" pitchFamily="65" charset="-120"/>
                <a:ea typeface="標楷體" pitchFamily="65" charset="-120"/>
              </a:rPr>
              <a:t>             席設：○○市○○路○號○○餐廳</a:t>
            </a:r>
          </a:p>
        </p:txBody>
      </p:sp>
      <p:sp>
        <p:nvSpPr>
          <p:cNvPr id="62468" name="Rectangle 4"/>
          <p:cNvSpPr>
            <a:spLocks noChangeArrowheads="1"/>
          </p:cNvSpPr>
          <p:nvPr/>
        </p:nvSpPr>
        <p:spPr bwMode="auto">
          <a:xfrm>
            <a:off x="395288" y="836613"/>
            <a:ext cx="3028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二</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彌月柬帖</a:t>
            </a:r>
          </a:p>
        </p:txBody>
      </p:sp>
      <p:pic>
        <p:nvPicPr>
          <p:cNvPr id="62469" name="Picture 5" descr="1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18446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14">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338" y="18446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7"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-12</a:t>
            </a:r>
          </a:p>
        </p:txBody>
      </p:sp>
      <p:sp>
        <p:nvSpPr>
          <p:cNvPr id="63491" name="Rectangle 3"/>
          <p:cNvSpPr>
            <a:spLocks noGrp="1" noChangeArrowheads="1"/>
          </p:cNvSpPr>
          <p:nvPr>
            <p:ph type="body" idx="4294967295"/>
          </p:nvPr>
        </p:nvSpPr>
        <p:spPr>
          <a:xfrm>
            <a:off x="385763" y="1584325"/>
            <a:ext cx="8507412" cy="4248150"/>
          </a:xfrm>
          <a:noFill/>
          <a:ln>
            <a:solidFill>
              <a:schemeClr val="tx1"/>
            </a:solidFill>
            <a:miter lim="800000"/>
            <a:headEnd/>
            <a:tailEnd/>
          </a:ln>
        </p:spPr>
        <p:txBody>
          <a:bodyPr/>
          <a:lstStyle/>
          <a:p>
            <a:pPr>
              <a:lnSpc>
                <a:spcPct val="130000"/>
              </a:lnSpc>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本公司業  於中華民國○○年○月○日遷移至○○市○○路○號新址營業凡我舊雨新知  務祈  一本以往愛護之忱多加照顧謹訂於○○年○月○日○午○時舉行慶祝酒會　敬請</a:t>
            </a:r>
          </a:p>
          <a:p>
            <a:pPr>
              <a:buFontTx/>
              <a:buNone/>
            </a:pPr>
            <a:endParaRPr lang="zh-TW" altLang="en-US" sz="3000" b="1" smtClean="0">
              <a:latin typeface="標楷體" pitchFamily="65" charset="-120"/>
              <a:ea typeface="標楷體" pitchFamily="65" charset="-120"/>
            </a:endParaRPr>
          </a:p>
          <a:p>
            <a:pPr>
              <a:buFontTx/>
              <a:buNone/>
            </a:pPr>
            <a:r>
              <a:rPr lang="zh-TW" altLang="en-US" sz="3600" b="1" smtClean="0">
                <a:latin typeface="標楷體" pitchFamily="65" charset="-120"/>
                <a:ea typeface="標楷體" pitchFamily="65" charset="-120"/>
              </a:rPr>
              <a:t>光　臨</a:t>
            </a: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○○公司           　謹訂</a:t>
            </a:r>
          </a:p>
        </p:txBody>
      </p:sp>
      <p:sp>
        <p:nvSpPr>
          <p:cNvPr id="63492" name="Rectangle 4"/>
          <p:cNvSpPr>
            <a:spLocks noChangeArrowheads="1"/>
          </p:cNvSpPr>
          <p:nvPr/>
        </p:nvSpPr>
        <p:spPr bwMode="auto">
          <a:xfrm>
            <a:off x="5238750" y="4508500"/>
            <a:ext cx="26463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3000">
                <a:ea typeface="標楷體" pitchFamily="65" charset="-120"/>
              </a:rPr>
              <a:t>董事長○○○</a:t>
            </a:r>
          </a:p>
          <a:p>
            <a:pPr eaLnBrk="1" hangingPunct="1">
              <a:spcBef>
                <a:spcPct val="0"/>
              </a:spcBef>
              <a:buFontTx/>
              <a:buNone/>
            </a:pPr>
            <a:r>
              <a:rPr lang="zh-TW" altLang="en-US" sz="3000">
                <a:ea typeface="標楷體" pitchFamily="65" charset="-120"/>
              </a:rPr>
              <a:t>總經理○○○</a:t>
            </a:r>
          </a:p>
        </p:txBody>
      </p:sp>
      <p:sp>
        <p:nvSpPr>
          <p:cNvPr id="63493" name="Rectangle 5"/>
          <p:cNvSpPr>
            <a:spLocks noChangeArrowheads="1"/>
          </p:cNvSpPr>
          <p:nvPr/>
        </p:nvSpPr>
        <p:spPr bwMode="auto">
          <a:xfrm>
            <a:off x="395288" y="765175"/>
            <a:ext cx="3028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三</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遷移柬帖</a:t>
            </a:r>
          </a:p>
        </p:txBody>
      </p:sp>
      <p:pic>
        <p:nvPicPr>
          <p:cNvPr id="63494" name="Picture 6" descr="1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1416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16">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19161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descr="17">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4138" y="24923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9"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-13</a:t>
            </a:r>
          </a:p>
        </p:txBody>
      </p:sp>
      <p:sp>
        <p:nvSpPr>
          <p:cNvPr id="64515" name="Rectangle 3"/>
          <p:cNvSpPr>
            <a:spLocks noGrp="1" noChangeArrowheads="1"/>
          </p:cNvSpPr>
          <p:nvPr>
            <p:ph type="body" idx="4294967295"/>
          </p:nvPr>
        </p:nvSpPr>
        <p:spPr>
          <a:xfrm>
            <a:off x="457200" y="1485900"/>
            <a:ext cx="8435975" cy="4464050"/>
          </a:xfrm>
          <a:noFill/>
          <a:ln>
            <a:solidFill>
              <a:schemeClr val="tx1"/>
            </a:solidFill>
            <a:miter lim="800000"/>
            <a:headEnd/>
            <a:tailEnd/>
          </a:ln>
        </p:spPr>
        <p:txBody>
          <a:bodyPr/>
          <a:lstStyle/>
          <a:p>
            <a:pPr algn="dist">
              <a:lnSpc>
                <a:spcPct val="90000"/>
              </a:lnSpc>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本公司業經籌備就緒茲訂於中華民國○○</a:t>
            </a:r>
          </a:p>
          <a:p>
            <a:pPr>
              <a:lnSpc>
                <a:spcPct val="90000"/>
              </a:lnSpc>
              <a:buFontTx/>
              <a:buNone/>
            </a:pPr>
            <a:r>
              <a:rPr lang="zh-TW" altLang="en-US" sz="3000" b="1" smtClean="0">
                <a:latin typeface="標楷體" pitchFamily="65" charset="-120"/>
                <a:ea typeface="標楷體" pitchFamily="65" charset="-120"/>
              </a:rPr>
              <a:t>  年○月○日正式營業謹備酒會　恭請</a:t>
            </a:r>
          </a:p>
          <a:p>
            <a:pPr>
              <a:lnSpc>
                <a:spcPct val="90000"/>
              </a:lnSpc>
              <a:buFontTx/>
              <a:buNone/>
            </a:pPr>
            <a:endParaRPr lang="zh-TW" altLang="en-US" sz="3000" b="1" smtClean="0">
              <a:latin typeface="標楷體" pitchFamily="65" charset="-120"/>
              <a:ea typeface="標楷體" pitchFamily="65" charset="-120"/>
            </a:endParaRPr>
          </a:p>
          <a:p>
            <a:pPr>
              <a:lnSpc>
                <a:spcPct val="90000"/>
              </a:lnSpc>
              <a:buFontTx/>
              <a:buNone/>
            </a:pPr>
            <a:r>
              <a:rPr lang="zh-TW" altLang="en-US" sz="3600" b="1" smtClean="0">
                <a:latin typeface="標楷體" pitchFamily="65" charset="-120"/>
                <a:ea typeface="標楷體" pitchFamily="65" charset="-120"/>
              </a:rPr>
              <a:t>光臨指教</a:t>
            </a: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○○公司董事長○○○謹訂</a:t>
            </a:r>
          </a:p>
          <a:p>
            <a:pPr>
              <a:lnSpc>
                <a:spcPct val="90000"/>
              </a:lnSpc>
              <a:buFontTx/>
              <a:buNone/>
            </a:pPr>
            <a:endParaRPr lang="zh-TW" altLang="en-US" sz="3000" b="1" smtClean="0">
              <a:latin typeface="標楷體" pitchFamily="65" charset="-120"/>
              <a:ea typeface="標楷體" pitchFamily="65" charset="-120"/>
            </a:endParaRPr>
          </a:p>
          <a:p>
            <a:pPr algn="r">
              <a:lnSpc>
                <a:spcPct val="90000"/>
              </a:lnSpc>
              <a:buFontTx/>
              <a:buNone/>
            </a:pPr>
            <a:r>
              <a:rPr lang="zh-TW" altLang="en-US" sz="3000" b="1" smtClean="0">
                <a:latin typeface="標楷體" pitchFamily="65" charset="-120"/>
                <a:ea typeface="標楷體" pitchFamily="65" charset="-120"/>
              </a:rPr>
              <a:t>酒會時間：上午○時○分</a:t>
            </a:r>
          </a:p>
          <a:p>
            <a:pPr algn="r">
              <a:lnSpc>
                <a:spcPct val="90000"/>
              </a:lnSpc>
              <a:buFontTx/>
              <a:buNone/>
            </a:pPr>
            <a:r>
              <a:rPr lang="zh-TW" altLang="en-US" sz="3000" b="1" smtClean="0">
                <a:latin typeface="標楷體" pitchFamily="65" charset="-120"/>
                <a:ea typeface="標楷體" pitchFamily="65" charset="-120"/>
              </a:rPr>
              <a:t>地址：○○市○○路○號</a:t>
            </a:r>
          </a:p>
          <a:p>
            <a:pPr algn="r">
              <a:lnSpc>
                <a:spcPct val="90000"/>
              </a:lnSpc>
              <a:buFontTx/>
              <a:buNone/>
            </a:pPr>
            <a:r>
              <a:rPr lang="zh-TW" altLang="en-US" sz="3000" b="1" smtClean="0">
                <a:latin typeface="標楷體" pitchFamily="65" charset="-120"/>
                <a:ea typeface="標楷體" pitchFamily="65" charset="-120"/>
              </a:rPr>
              <a:t>電話：○○○○○○○○</a:t>
            </a:r>
          </a:p>
        </p:txBody>
      </p:sp>
      <p:sp>
        <p:nvSpPr>
          <p:cNvPr id="64516" name="Rectangle 4"/>
          <p:cNvSpPr>
            <a:spLocks noChangeArrowheads="1"/>
          </p:cNvSpPr>
          <p:nvPr/>
        </p:nvSpPr>
        <p:spPr bwMode="auto">
          <a:xfrm>
            <a:off x="468313" y="811213"/>
            <a:ext cx="3028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四</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開張柬帖</a:t>
            </a:r>
          </a:p>
        </p:txBody>
      </p:sp>
      <p:pic>
        <p:nvPicPr>
          <p:cNvPr id="64517"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直排標題 3"/>
          <p:cNvSpPr>
            <a:spLocks/>
          </p:cNvSpPr>
          <p:nvPr/>
        </p:nvSpPr>
        <p:spPr bwMode="auto">
          <a:xfrm>
            <a:off x="7802563" y="274638"/>
            <a:ext cx="10906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latin typeface="標楷體" pitchFamily="65" charset="-120"/>
                <a:ea typeface="標楷體" pitchFamily="65" charset="-120"/>
              </a:rPr>
              <a:t>目錄</a:t>
            </a:r>
            <a:endParaRPr lang="zh-TW" altLang="en-US" sz="4400"/>
          </a:p>
        </p:txBody>
      </p:sp>
      <p:sp>
        <p:nvSpPr>
          <p:cNvPr id="47107" name="直排文字版面配置區 4"/>
          <p:cNvSpPr txBox="1">
            <a:spLocks/>
          </p:cNvSpPr>
          <p:nvPr/>
        </p:nvSpPr>
        <p:spPr bwMode="auto">
          <a:xfrm>
            <a:off x="395288" y="1773238"/>
            <a:ext cx="6994525"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en-US" sz="3600">
                <a:latin typeface="標楷體" pitchFamily="65" charset="-120"/>
                <a:ea typeface="標楷體" pitchFamily="65" charset="-120"/>
              </a:rPr>
              <a:t>一、</a:t>
            </a:r>
            <a:r>
              <a:rPr lang="zh-TW" altLang="en-US" sz="3600">
                <a:latin typeface="標楷體" pitchFamily="65" charset="-120"/>
                <a:ea typeface="標楷體" pitchFamily="65" charset="-120"/>
                <a:hlinkClick r:id="rId3" action="ppaction://hlinksldjump"/>
              </a:rPr>
              <a:t>柬帖</a:t>
            </a:r>
            <a:endParaRPr lang="zh-TW" altLang="en-US"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二、</a:t>
            </a:r>
            <a:r>
              <a:rPr lang="zh-TW" altLang="en-US" sz="3600">
                <a:latin typeface="標楷體" pitchFamily="65" charset="-120"/>
                <a:ea typeface="標楷體" pitchFamily="65" charset="-120"/>
                <a:hlinkClick r:id="rId4" action="ppaction://hlinksldjump"/>
              </a:rPr>
              <a:t>會議文書</a:t>
            </a:r>
            <a:endParaRPr lang="zh-TW" altLang="en-US"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三、</a:t>
            </a:r>
            <a:r>
              <a:rPr lang="zh-TW" altLang="en-US" sz="3600">
                <a:latin typeface="標楷體" pitchFamily="65" charset="-120"/>
                <a:ea typeface="標楷體" pitchFamily="65" charset="-120"/>
                <a:hlinkClick r:id="rId5" action="ppaction://hlinksldjump"/>
              </a:rPr>
              <a:t>傳真</a:t>
            </a:r>
            <a:endParaRPr lang="zh-TW" altLang="en-US"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四、</a:t>
            </a:r>
            <a:r>
              <a:rPr lang="zh-TW" altLang="en-US" sz="3600">
                <a:latin typeface="標楷體" pitchFamily="65" charset="-120"/>
                <a:ea typeface="標楷體" pitchFamily="65" charset="-120"/>
                <a:hlinkClick r:id="rId6" action="ppaction://hlinksldjump"/>
              </a:rPr>
              <a:t>應用練習</a:t>
            </a:r>
            <a:endParaRPr lang="zh-TW" altLang="en-US"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五、</a:t>
            </a:r>
            <a:r>
              <a:rPr lang="zh-TW" altLang="en-US" sz="3600">
                <a:latin typeface="標楷體" pitchFamily="65" charset="-120"/>
                <a:ea typeface="標楷體" pitchFamily="65" charset="-120"/>
                <a:hlinkClick r:id="rId7" action="ppaction://hlinksldjump"/>
              </a:rPr>
              <a:t>統測精選</a:t>
            </a:r>
            <a:endParaRPr lang="en-US" altLang="zh-TW" sz="3600">
              <a:latin typeface="標楷體" pitchFamily="65" charset="-120"/>
              <a:ea typeface="標楷體" pitchFamily="65" charset="-120"/>
            </a:endParaRPr>
          </a:p>
          <a:p>
            <a:pPr eaLnBrk="1" hangingPunct="1">
              <a:buFontTx/>
              <a:buNone/>
            </a:pPr>
            <a:endParaRPr lang="zh-TW" altLang="en-US" sz="3600">
              <a:latin typeface="標楷體" pitchFamily="65" charset="-120"/>
              <a:ea typeface="標楷體" pitchFamily="65" charset="-120"/>
            </a:endParaRPr>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457200" y="-234950"/>
            <a:ext cx="8229600" cy="1143000"/>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-14</a:t>
            </a:r>
          </a:p>
        </p:txBody>
      </p:sp>
      <p:sp>
        <p:nvSpPr>
          <p:cNvPr id="65539" name="Rectangle 3"/>
          <p:cNvSpPr>
            <a:spLocks noGrp="1" noChangeArrowheads="1"/>
          </p:cNvSpPr>
          <p:nvPr>
            <p:ph type="body" idx="4294967295"/>
          </p:nvPr>
        </p:nvSpPr>
        <p:spPr>
          <a:xfrm>
            <a:off x="250825" y="1484313"/>
            <a:ext cx="8713788" cy="4608512"/>
          </a:xfrm>
          <a:noFill/>
          <a:ln>
            <a:solidFill>
              <a:schemeClr val="tx1"/>
            </a:solidFill>
            <a:miter lim="800000"/>
            <a:headEnd/>
            <a:tailEnd/>
          </a:ln>
        </p:spPr>
        <p:txBody>
          <a:bodyPr/>
          <a:lstStyle/>
          <a:p>
            <a:pPr>
              <a:lnSpc>
                <a:spcPct val="120000"/>
              </a:lnSpc>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本公司新建第二室內溫水游泳池業已完工茲訂於中華民國○○年○月○日（星期○）○午○時隆重開幕　恭請</a:t>
            </a:r>
          </a:p>
          <a:p>
            <a:pPr>
              <a:lnSpc>
                <a:spcPct val="120000"/>
              </a:lnSpc>
              <a:buFontTx/>
              <a:buNone/>
            </a:pPr>
            <a:r>
              <a:rPr lang="zh-TW" altLang="en-US" sz="1200" b="1" smtClean="0">
                <a:latin typeface="標楷體" pitchFamily="65" charset="-120"/>
                <a:ea typeface="標楷體" pitchFamily="65" charset="-120"/>
              </a:rPr>
              <a:t>　　　　　　　  </a:t>
            </a:r>
          </a:p>
          <a:p>
            <a:pPr>
              <a:lnSpc>
                <a:spcPct val="150000"/>
              </a:lnSpc>
              <a:buFontTx/>
              <a:buNone/>
            </a:pPr>
            <a:r>
              <a:rPr lang="zh-TW" altLang="en-US" sz="3000" b="1" smtClean="0">
                <a:latin typeface="標楷體" pitchFamily="65" charset="-120"/>
                <a:ea typeface="標楷體" pitchFamily="65" charset="-120"/>
              </a:rPr>
              <a:t>               謹備酒會　敬請</a:t>
            </a:r>
          </a:p>
          <a:p>
            <a:pPr>
              <a:lnSpc>
                <a:spcPct val="150000"/>
              </a:lnSpc>
              <a:buFontTx/>
              <a:buNone/>
            </a:pPr>
            <a:endParaRPr lang="zh-TW" altLang="en-US" sz="500" b="1" smtClean="0">
              <a:latin typeface="標楷體" pitchFamily="65" charset="-120"/>
              <a:ea typeface="標楷體" pitchFamily="65" charset="-120"/>
            </a:endParaRPr>
          </a:p>
          <a:p>
            <a:pPr>
              <a:lnSpc>
                <a:spcPct val="150000"/>
              </a:lnSpc>
              <a:buFontTx/>
              <a:buNone/>
            </a:pPr>
            <a:r>
              <a:rPr lang="zh-TW" altLang="en-US" sz="3600" b="1" smtClean="0">
                <a:latin typeface="標楷體" pitchFamily="65" charset="-120"/>
                <a:ea typeface="標楷體" pitchFamily="65" charset="-120"/>
              </a:rPr>
              <a:t>光臨指教</a:t>
            </a: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○○○謹訂</a:t>
            </a:r>
          </a:p>
          <a:p>
            <a:pPr>
              <a:lnSpc>
                <a:spcPct val="150000"/>
              </a:lnSpc>
              <a:buFontTx/>
              <a:buNone/>
            </a:pPr>
            <a:r>
              <a:rPr lang="zh-TW" altLang="en-US" sz="3000" b="1" smtClean="0">
                <a:latin typeface="標楷體" pitchFamily="65" charset="-120"/>
                <a:ea typeface="標楷體" pitchFamily="65" charset="-120"/>
              </a:rPr>
              <a:t>                     地址：○○市○○路○號</a:t>
            </a:r>
          </a:p>
        </p:txBody>
      </p:sp>
      <p:sp>
        <p:nvSpPr>
          <p:cNvPr id="65540" name="Rectangle 4"/>
          <p:cNvSpPr>
            <a:spLocks noChangeArrowheads="1"/>
          </p:cNvSpPr>
          <p:nvPr/>
        </p:nvSpPr>
        <p:spPr bwMode="auto">
          <a:xfrm>
            <a:off x="250825" y="3502025"/>
            <a:ext cx="33131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3000">
                <a:ea typeface="標楷體" pitchFamily="65" charset="-120"/>
              </a:rPr>
              <a:t>○○○先生揭幕</a:t>
            </a:r>
          </a:p>
          <a:p>
            <a:pPr eaLnBrk="1" hangingPunct="1">
              <a:spcBef>
                <a:spcPct val="0"/>
              </a:spcBef>
              <a:buFontTx/>
              <a:buNone/>
            </a:pPr>
            <a:r>
              <a:rPr lang="zh-TW" altLang="en-US" sz="3000">
                <a:ea typeface="標楷體" pitchFamily="65" charset="-120"/>
              </a:rPr>
              <a:t>○○○先生剪綵</a:t>
            </a:r>
          </a:p>
        </p:txBody>
      </p:sp>
      <p:sp>
        <p:nvSpPr>
          <p:cNvPr id="65541" name="Rectangle 5"/>
          <p:cNvSpPr>
            <a:spLocks noChangeArrowheads="1"/>
          </p:cNvSpPr>
          <p:nvPr/>
        </p:nvSpPr>
        <p:spPr bwMode="auto">
          <a:xfrm>
            <a:off x="4716463" y="4221163"/>
            <a:ext cx="18716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dist" eaLnBrk="1" hangingPunct="1">
              <a:spcBef>
                <a:spcPct val="0"/>
              </a:spcBef>
              <a:buFontTx/>
              <a:buNone/>
            </a:pPr>
            <a:r>
              <a:rPr lang="zh-TW" altLang="en-US" sz="3000">
                <a:ea typeface="標楷體" pitchFamily="65" charset="-120"/>
              </a:rPr>
              <a:t>○○公司</a:t>
            </a:r>
          </a:p>
          <a:p>
            <a:pPr algn="dist" eaLnBrk="1" hangingPunct="1">
              <a:spcBef>
                <a:spcPct val="0"/>
              </a:spcBef>
              <a:buFontTx/>
              <a:buNone/>
            </a:pPr>
            <a:r>
              <a:rPr lang="zh-TW" altLang="en-US" sz="3000">
                <a:ea typeface="標楷體" pitchFamily="65" charset="-120"/>
              </a:rPr>
              <a:t>董事長</a:t>
            </a:r>
          </a:p>
        </p:txBody>
      </p:sp>
      <p:sp>
        <p:nvSpPr>
          <p:cNvPr id="65542" name="Rectangle 6"/>
          <p:cNvSpPr>
            <a:spLocks noChangeArrowheads="1"/>
          </p:cNvSpPr>
          <p:nvPr/>
        </p:nvSpPr>
        <p:spPr bwMode="auto">
          <a:xfrm>
            <a:off x="468313" y="836613"/>
            <a:ext cx="3028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五</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揭幕柬帖</a:t>
            </a:r>
          </a:p>
        </p:txBody>
      </p:sp>
      <p:pic>
        <p:nvPicPr>
          <p:cNvPr id="65543"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864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-15</a:t>
            </a:r>
          </a:p>
        </p:txBody>
      </p:sp>
      <p:sp>
        <p:nvSpPr>
          <p:cNvPr id="66563" name="Rectangle 3"/>
          <p:cNvSpPr>
            <a:spLocks noGrp="1" noChangeArrowheads="1"/>
          </p:cNvSpPr>
          <p:nvPr>
            <p:ph type="body" idx="4294967295"/>
          </p:nvPr>
        </p:nvSpPr>
        <p:spPr>
          <a:xfrm>
            <a:off x="323850" y="836613"/>
            <a:ext cx="8507413" cy="4895850"/>
          </a:xfrm>
        </p:spPr>
        <p:txBody>
          <a:bodyPr/>
          <a:lstStyle/>
          <a:p>
            <a:pPr>
              <a:buFontTx/>
              <a:buNone/>
            </a:pP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三</a:t>
            </a: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喪葬柬帖</a:t>
            </a:r>
          </a:p>
          <a:p>
            <a:pPr>
              <a:buFontTx/>
              <a:buNone/>
            </a:pPr>
            <a:r>
              <a:rPr lang="zh-TW" altLang="en-US" smtClean="0">
                <a:latin typeface="標楷體" pitchFamily="65" charset="-120"/>
                <a:ea typeface="標楷體" pitchFamily="65" charset="-120"/>
              </a:rPr>
              <a:t>　　喪葬柬帖被國人長期沿用，早已</a:t>
            </a:r>
            <a:r>
              <a:rPr lang="zh-TW" altLang="en-US" smtClean="0">
                <a:solidFill>
                  <a:srgbClr val="0066FF"/>
                </a:solidFill>
                <a:latin typeface="標楷體" pitchFamily="65" charset="-120"/>
                <a:ea typeface="標楷體" pitchFamily="65" charset="-120"/>
              </a:rPr>
              <a:t>約定俗成</a:t>
            </a:r>
          </a:p>
          <a:p>
            <a:pPr>
              <a:buFontTx/>
              <a:buNone/>
            </a:pPr>
            <a:r>
              <a:rPr lang="zh-TW" altLang="en-US" smtClean="0">
                <a:latin typeface="標楷體" pitchFamily="65" charset="-120"/>
                <a:ea typeface="標楷體" pitchFamily="65" charset="-120"/>
              </a:rPr>
              <a:t>，大多套用詞語，格式固定，不輕易更改。訃</a:t>
            </a:r>
          </a:p>
          <a:p>
            <a:pPr>
              <a:buFontTx/>
              <a:buNone/>
            </a:pPr>
            <a:r>
              <a:rPr lang="zh-TW" altLang="en-US" smtClean="0">
                <a:latin typeface="標楷體" pitchFamily="65" charset="-120"/>
                <a:ea typeface="標楷體" pitchFamily="65" charset="-120"/>
              </a:rPr>
              <a:t>聞一般為白底黑字，死者八十歲以上，多印於</a:t>
            </a:r>
          </a:p>
          <a:p>
            <a:pPr>
              <a:buFontTx/>
              <a:buNone/>
            </a:pPr>
            <a:r>
              <a:rPr lang="zh-TW" altLang="en-US" smtClean="0">
                <a:latin typeface="標楷體" pitchFamily="65" charset="-120"/>
                <a:ea typeface="標楷體" pitchFamily="65" charset="-120"/>
              </a:rPr>
              <a:t>紅色紙張。有些會在正面印死者遺照，或附上</a:t>
            </a:r>
          </a:p>
          <a:p>
            <a:pPr>
              <a:buFontTx/>
              <a:buNone/>
            </a:pPr>
            <a:r>
              <a:rPr lang="zh-TW" altLang="en-US" smtClean="0">
                <a:latin typeface="標楷體" pitchFamily="65" charset="-120"/>
                <a:ea typeface="標楷體" pitchFamily="65" charset="-120"/>
              </a:rPr>
              <a:t>死者傳略。</a:t>
            </a:r>
          </a:p>
          <a:p>
            <a:pPr>
              <a:buFontTx/>
              <a:buNone/>
            </a:pPr>
            <a:r>
              <a:rPr lang="zh-TW" altLang="en-US" smtClean="0">
                <a:latin typeface="標楷體" pitchFamily="65" charset="-120"/>
                <a:ea typeface="標楷體" pitchFamily="65" charset="-120"/>
              </a:rPr>
              <a:t>　　訃聞中應詳列以下數項內容，以便親友、</a:t>
            </a:r>
          </a:p>
          <a:p>
            <a:pPr>
              <a:buFontTx/>
              <a:buNone/>
            </a:pPr>
            <a:r>
              <a:rPr lang="zh-TW" altLang="en-US" smtClean="0">
                <a:latin typeface="標楷體" pitchFamily="65" charset="-120"/>
                <a:ea typeface="標楷體" pitchFamily="65" charset="-120"/>
              </a:rPr>
              <a:t>相關人士前往</a:t>
            </a:r>
            <a:r>
              <a:rPr lang="zh-TW" altLang="en-US" smtClean="0">
                <a:solidFill>
                  <a:srgbClr val="0066FF"/>
                </a:solidFill>
                <a:latin typeface="標楷體" pitchFamily="65" charset="-120"/>
                <a:ea typeface="標楷體" pitchFamily="65" charset="-120"/>
              </a:rPr>
              <a:t>弔唁</a:t>
            </a:r>
            <a:r>
              <a:rPr lang="zh-TW" altLang="en-US" smtClean="0">
                <a:latin typeface="標楷體" pitchFamily="65" charset="-120"/>
                <a:ea typeface="標楷體" pitchFamily="65" charset="-120"/>
              </a:rPr>
              <a:t>　：</a:t>
            </a:r>
          </a:p>
        </p:txBody>
      </p:sp>
      <p:grpSp>
        <p:nvGrpSpPr>
          <p:cNvPr id="66564" name="Group 6"/>
          <p:cNvGrpSpPr>
            <a:grpSpLocks/>
          </p:cNvGrpSpPr>
          <p:nvPr/>
        </p:nvGrpSpPr>
        <p:grpSpPr bwMode="auto">
          <a:xfrm>
            <a:off x="3635375" y="5013325"/>
            <a:ext cx="431800" cy="576263"/>
            <a:chOff x="2336" y="3385"/>
            <a:chExt cx="272" cy="363"/>
          </a:xfrm>
        </p:grpSpPr>
        <p:sp>
          <p:nvSpPr>
            <p:cNvPr id="66568" name="Text Box 4"/>
            <p:cNvSpPr txBox="1">
              <a:spLocks noChangeArrowheads="1"/>
            </p:cNvSpPr>
            <p:nvPr/>
          </p:nvSpPr>
          <p:spPr bwMode="auto">
            <a:xfrm>
              <a:off x="2336" y="338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ㄧㄢ</a:t>
              </a:r>
            </a:p>
          </p:txBody>
        </p:sp>
        <p:pic>
          <p:nvPicPr>
            <p:cNvPr id="66569" name="Picture 5"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 y="343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6565" name="Picture 9"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10">
            <a:hlinkClick r:id="rId6" action="ppaction://hlinksldjump"/>
          </p:cNvPr>
          <p:cNvSpPr txBox="1">
            <a:spLocks noChangeArrowheads="1"/>
          </p:cNvSpPr>
          <p:nvPr/>
        </p:nvSpPr>
        <p:spPr bwMode="auto">
          <a:xfrm>
            <a:off x="6948488" y="1557338"/>
            <a:ext cx="1655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66567" name="Text Box 11">
            <a:hlinkClick r:id="rId7" action="ppaction://hlinksldjump"/>
          </p:cNvPr>
          <p:cNvSpPr txBox="1">
            <a:spLocks noChangeArrowheads="1"/>
          </p:cNvSpPr>
          <p:nvPr/>
        </p:nvSpPr>
        <p:spPr bwMode="auto">
          <a:xfrm>
            <a:off x="2843213" y="5084763"/>
            <a:ext cx="865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-16</a:t>
            </a:r>
          </a:p>
        </p:txBody>
      </p:sp>
      <p:sp>
        <p:nvSpPr>
          <p:cNvPr id="67587" name="Rectangle 3"/>
          <p:cNvSpPr>
            <a:spLocks noGrp="1" noChangeArrowheads="1"/>
          </p:cNvSpPr>
          <p:nvPr>
            <p:ph type="body" idx="4294967295"/>
          </p:nvPr>
        </p:nvSpPr>
        <p:spPr>
          <a:xfrm>
            <a:off x="179388" y="765175"/>
            <a:ext cx="8937625" cy="5183188"/>
          </a:xfrm>
        </p:spPr>
        <p:txBody>
          <a:bodyPr/>
          <a:lstStyle/>
          <a:p>
            <a:pPr>
              <a:buFontTx/>
              <a:buNone/>
            </a:pPr>
            <a:r>
              <a:rPr lang="en-US" altLang="zh-TW" smtClean="0">
                <a:latin typeface="標楷體" pitchFamily="65" charset="-120"/>
                <a:ea typeface="標楷體" pitchFamily="65" charset="-120"/>
              </a:rPr>
              <a:t>1.</a:t>
            </a:r>
            <a:r>
              <a:rPr lang="zh-TW" altLang="en-US" b="1" smtClean="0">
                <a:latin typeface="標楷體" pitchFamily="65" charset="-120"/>
                <a:ea typeface="標楷體" pitchFamily="65" charset="-120"/>
              </a:rPr>
              <a:t>死者的稱謂、姓名</a:t>
            </a:r>
            <a:r>
              <a:rPr lang="zh-TW" altLang="en-US" smtClean="0">
                <a:latin typeface="標楷體" pitchFamily="65" charset="-120"/>
                <a:ea typeface="標楷體" pitchFamily="65" charset="-120"/>
              </a:rPr>
              <a:t>。</a:t>
            </a:r>
          </a:p>
          <a:p>
            <a:pPr>
              <a:buFontTx/>
              <a:buNone/>
            </a:pPr>
            <a:r>
              <a:rPr lang="en-US" altLang="zh-TW" smtClean="0">
                <a:latin typeface="標楷體" pitchFamily="65" charset="-120"/>
                <a:ea typeface="標楷體" pitchFamily="65" charset="-120"/>
              </a:rPr>
              <a:t>2.</a:t>
            </a:r>
            <a:r>
              <a:rPr lang="zh-TW" altLang="en-US" b="1" smtClean="0">
                <a:latin typeface="標楷體" pitchFamily="65" charset="-120"/>
                <a:ea typeface="標楷體" pitchFamily="65" charset="-120"/>
              </a:rPr>
              <a:t>死者的死亡日期、原因、地點</a:t>
            </a:r>
            <a:r>
              <a:rPr lang="zh-TW" altLang="en-US" smtClean="0">
                <a:latin typeface="標楷體" pitchFamily="65" charset="-120"/>
                <a:ea typeface="標楷體" pitchFamily="65" charset="-120"/>
              </a:rPr>
              <a:t>：如果年過六十歿　於家中，男的可稱「壽終正寢」，女的可稱「壽終內寢」。若因車禍等意外或自殺而過世者，則不能稱「壽終正寢」，只能用「終」或「卒」。</a:t>
            </a:r>
          </a:p>
          <a:p>
            <a:pPr>
              <a:buFontTx/>
              <a:buNone/>
            </a:pPr>
            <a:r>
              <a:rPr lang="en-US" altLang="zh-TW" smtClean="0">
                <a:latin typeface="標楷體" pitchFamily="65" charset="-120"/>
                <a:ea typeface="標楷體" pitchFamily="65" charset="-120"/>
              </a:rPr>
              <a:t>3.</a:t>
            </a:r>
            <a:r>
              <a:rPr lang="zh-TW" altLang="en-US" b="1" smtClean="0">
                <a:latin typeface="標楷體" pitchFamily="65" charset="-120"/>
                <a:ea typeface="標楷體" pitchFamily="65" charset="-120"/>
              </a:rPr>
              <a:t>死者生卒年、月、日及年歲</a:t>
            </a:r>
            <a:r>
              <a:rPr lang="zh-TW" altLang="en-US" smtClean="0">
                <a:latin typeface="標楷體" pitchFamily="65" charset="-120"/>
                <a:ea typeface="標楷體" pitchFamily="65" charset="-120"/>
              </a:rPr>
              <a:t>。</a:t>
            </a:r>
          </a:p>
          <a:p>
            <a:pPr>
              <a:buFontTx/>
              <a:buNone/>
            </a:pP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死者臨終前子孫在身旁，則寫「隨侍在側、親視含殮　　」；子孫在外地者，則寫「聞耗匍 匐　奔喪　」。「遵禮成服　」指依照禮俗的規定穿著喪服。</a:t>
            </a:r>
          </a:p>
        </p:txBody>
      </p:sp>
      <p:grpSp>
        <p:nvGrpSpPr>
          <p:cNvPr id="67588" name="Group 9"/>
          <p:cNvGrpSpPr>
            <a:grpSpLocks/>
          </p:cNvGrpSpPr>
          <p:nvPr/>
        </p:nvGrpSpPr>
        <p:grpSpPr bwMode="auto">
          <a:xfrm>
            <a:off x="971550" y="1917700"/>
            <a:ext cx="431800" cy="576263"/>
            <a:chOff x="612" y="1298"/>
            <a:chExt cx="272" cy="363"/>
          </a:xfrm>
        </p:grpSpPr>
        <p:sp>
          <p:nvSpPr>
            <p:cNvPr id="67602" name="Text Box 4"/>
            <p:cNvSpPr txBox="1">
              <a:spLocks noChangeArrowheads="1"/>
            </p:cNvSpPr>
            <p:nvPr/>
          </p:nvSpPr>
          <p:spPr bwMode="auto">
            <a:xfrm>
              <a:off x="612" y="1298"/>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ㄇㄛ</a:t>
              </a:r>
            </a:p>
          </p:txBody>
        </p:sp>
        <p:pic>
          <p:nvPicPr>
            <p:cNvPr id="67603" name="Picture 8" descr="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138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89" name="Group 14"/>
          <p:cNvGrpSpPr>
            <a:grpSpLocks/>
          </p:cNvGrpSpPr>
          <p:nvPr/>
        </p:nvGrpSpPr>
        <p:grpSpPr bwMode="auto">
          <a:xfrm>
            <a:off x="8675688" y="5084763"/>
            <a:ext cx="431800" cy="576262"/>
            <a:chOff x="5057" y="3294"/>
            <a:chExt cx="272" cy="363"/>
          </a:xfrm>
        </p:grpSpPr>
        <p:sp>
          <p:nvSpPr>
            <p:cNvPr id="67600" name="Text Box 6"/>
            <p:cNvSpPr txBox="1">
              <a:spLocks noChangeArrowheads="1"/>
            </p:cNvSpPr>
            <p:nvPr/>
          </p:nvSpPr>
          <p:spPr bwMode="auto">
            <a:xfrm>
              <a:off x="5057" y="3294"/>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ㄆㄨ</a:t>
              </a:r>
            </a:p>
          </p:txBody>
        </p:sp>
        <p:pic>
          <p:nvPicPr>
            <p:cNvPr id="67601" name="Picture 10" descr="黑-二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 y="333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0" name="Group 15"/>
          <p:cNvGrpSpPr>
            <a:grpSpLocks/>
          </p:cNvGrpSpPr>
          <p:nvPr/>
        </p:nvGrpSpPr>
        <p:grpSpPr bwMode="auto">
          <a:xfrm>
            <a:off x="1908175" y="5014913"/>
            <a:ext cx="431800" cy="576262"/>
            <a:chOff x="1111" y="3249"/>
            <a:chExt cx="272" cy="363"/>
          </a:xfrm>
        </p:grpSpPr>
        <p:sp>
          <p:nvSpPr>
            <p:cNvPr id="67598" name="Text Box 5"/>
            <p:cNvSpPr txBox="1">
              <a:spLocks noChangeArrowheads="1"/>
            </p:cNvSpPr>
            <p:nvPr/>
          </p:nvSpPr>
          <p:spPr bwMode="auto">
            <a:xfrm>
              <a:off x="1111" y="3249"/>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ㄌㄧㄢ</a:t>
              </a:r>
            </a:p>
          </p:txBody>
        </p:sp>
        <p:pic>
          <p:nvPicPr>
            <p:cNvPr id="67599" name="Picture 11" descr="黑-四聲-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343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1" name="Group 13"/>
          <p:cNvGrpSpPr>
            <a:grpSpLocks/>
          </p:cNvGrpSpPr>
          <p:nvPr/>
        </p:nvGrpSpPr>
        <p:grpSpPr bwMode="auto">
          <a:xfrm>
            <a:off x="1038225" y="5589588"/>
            <a:ext cx="438150" cy="576262"/>
            <a:chOff x="5416" y="3294"/>
            <a:chExt cx="276" cy="363"/>
          </a:xfrm>
        </p:grpSpPr>
        <p:sp>
          <p:nvSpPr>
            <p:cNvPr id="67596" name="Text Box 7"/>
            <p:cNvSpPr txBox="1">
              <a:spLocks noChangeArrowheads="1"/>
            </p:cNvSpPr>
            <p:nvPr/>
          </p:nvSpPr>
          <p:spPr bwMode="auto">
            <a:xfrm>
              <a:off x="5416" y="3294"/>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ㄈㄨ</a:t>
              </a:r>
            </a:p>
          </p:txBody>
        </p:sp>
        <p:pic>
          <p:nvPicPr>
            <p:cNvPr id="67597" name="Picture 12" descr="黑-二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 y="333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92" name="Picture 16" descr="19">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15778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17" descr="20">
            <a:hlinkClick r:id="rId6"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558958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8" descr="21">
            <a:hlinkClick r:id="rId6"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3550" y="558958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9" descr="下一頁">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-17</a:t>
            </a:r>
          </a:p>
        </p:txBody>
      </p:sp>
      <p:sp>
        <p:nvSpPr>
          <p:cNvPr id="68611" name="Rectangle 3"/>
          <p:cNvSpPr>
            <a:spLocks noGrp="1" noChangeArrowheads="1"/>
          </p:cNvSpPr>
          <p:nvPr>
            <p:ph type="body" idx="4294967295"/>
          </p:nvPr>
        </p:nvSpPr>
        <p:spPr>
          <a:xfrm>
            <a:off x="179388" y="765175"/>
            <a:ext cx="8785225" cy="5183188"/>
          </a:xfrm>
        </p:spPr>
        <p:txBody>
          <a:bodyPr/>
          <a:lstStyle/>
          <a:p>
            <a:pPr>
              <a:buFontTx/>
              <a:buNone/>
            </a:pPr>
            <a:r>
              <a:rPr lang="en-US" altLang="zh-TW" smtClean="0">
                <a:latin typeface="標楷體" pitchFamily="65" charset="-120"/>
                <a:ea typeface="標楷體" pitchFamily="65" charset="-120"/>
              </a:rPr>
              <a:t>5.</a:t>
            </a:r>
            <a:r>
              <a:rPr lang="zh-TW" altLang="en-US" b="1" smtClean="0">
                <a:solidFill>
                  <a:srgbClr val="0066FF"/>
                </a:solidFill>
                <a:latin typeface="標楷體" pitchFamily="65" charset="-120"/>
                <a:ea typeface="標楷體" pitchFamily="65" charset="-120"/>
              </a:rPr>
              <a:t>開弔</a:t>
            </a:r>
            <a:r>
              <a:rPr lang="zh-TW" altLang="en-US" b="1" smtClean="0">
                <a:latin typeface="標楷體" pitchFamily="65" charset="-120"/>
                <a:ea typeface="標楷體" pitchFamily="65" charset="-120"/>
              </a:rPr>
              <a:t>時間、地點、方式</a:t>
            </a:r>
            <a:r>
              <a:rPr lang="zh-TW" altLang="en-US" smtClean="0">
                <a:latin typeface="標楷體" pitchFamily="65" charset="-120"/>
                <a:ea typeface="標楷體" pitchFamily="65" charset="-120"/>
              </a:rPr>
              <a:t>：須分別註明家祭　、公祭　時間。若依天主教、基督教儀式舉辦，則寫為「舉行追思</a:t>
            </a:r>
            <a:r>
              <a:rPr lang="zh-TW" altLang="en-US" smtClean="0">
                <a:solidFill>
                  <a:srgbClr val="0066FF"/>
                </a:solidFill>
                <a:latin typeface="標楷體" pitchFamily="65" charset="-120"/>
                <a:ea typeface="標楷體" pitchFamily="65" charset="-120"/>
              </a:rPr>
              <a:t>彌撒</a:t>
            </a:r>
            <a:r>
              <a:rPr lang="zh-TW" altLang="en-US" smtClean="0">
                <a:latin typeface="標楷體" pitchFamily="65" charset="-120"/>
                <a:ea typeface="標楷體" pitchFamily="65" charset="-120"/>
              </a:rPr>
              <a:t>」或「舉行追思禮拜」。</a:t>
            </a:r>
          </a:p>
          <a:p>
            <a:pPr>
              <a:buFontTx/>
              <a:buNone/>
            </a:pPr>
            <a:r>
              <a:rPr lang="en-US" altLang="zh-TW" smtClean="0">
                <a:latin typeface="標楷體" pitchFamily="65" charset="-120"/>
                <a:ea typeface="標楷體" pitchFamily="65" charset="-120"/>
              </a:rPr>
              <a:t>6.</a:t>
            </a:r>
            <a:r>
              <a:rPr lang="zh-TW" altLang="en-US" b="1" smtClean="0">
                <a:latin typeface="標楷體" pitchFamily="65" charset="-120"/>
                <a:ea typeface="標楷體" pitchFamily="65" charset="-120"/>
              </a:rPr>
              <a:t>訃告對象</a:t>
            </a:r>
            <a:r>
              <a:rPr lang="zh-TW" altLang="en-US" smtClean="0">
                <a:latin typeface="標楷體" pitchFamily="65" charset="-120"/>
                <a:ea typeface="標楷體" pitchFamily="65" charset="-120"/>
              </a:rPr>
              <a:t>：「叨　　在　族鄉學世友寅　　戚誼哀此訃　聞」。「族、鄉、學、世、友、寅、戚」指宗族、同鄉、同學、世交、朋友、同事、親戚等有</a:t>
            </a:r>
            <a:r>
              <a:rPr lang="zh-TW" altLang="en-US" smtClean="0">
                <a:solidFill>
                  <a:srgbClr val="0066FF"/>
                </a:solidFill>
                <a:latin typeface="標楷體" pitchFamily="65" charset="-120"/>
                <a:ea typeface="標楷體" pitchFamily="65" charset="-120"/>
              </a:rPr>
              <a:t>交誼</a:t>
            </a:r>
            <a:r>
              <a:rPr lang="zh-TW" altLang="en-US" smtClean="0">
                <a:latin typeface="標楷體" pitchFamily="65" charset="-120"/>
                <a:ea typeface="標楷體" pitchFamily="65" charset="-120"/>
              </a:rPr>
              <a:t>者。其中「族鄉學世友寅戚」與「聞」等字要抬頭並套印紅色，「誼哀此訃」、「聞」等字體要加大。</a:t>
            </a:r>
          </a:p>
        </p:txBody>
      </p:sp>
      <p:grpSp>
        <p:nvGrpSpPr>
          <p:cNvPr id="68612" name="Group 5"/>
          <p:cNvGrpSpPr>
            <a:grpSpLocks/>
          </p:cNvGrpSpPr>
          <p:nvPr/>
        </p:nvGrpSpPr>
        <p:grpSpPr bwMode="auto">
          <a:xfrm>
            <a:off x="7524750" y="2924175"/>
            <a:ext cx="431800" cy="576263"/>
            <a:chOff x="5057" y="3294"/>
            <a:chExt cx="272" cy="363"/>
          </a:xfrm>
        </p:grpSpPr>
        <p:sp>
          <p:nvSpPr>
            <p:cNvPr id="68622" name="Text Box 6"/>
            <p:cNvSpPr txBox="1">
              <a:spLocks noChangeArrowheads="1"/>
            </p:cNvSpPr>
            <p:nvPr/>
          </p:nvSpPr>
          <p:spPr bwMode="auto">
            <a:xfrm>
              <a:off x="5057" y="3294"/>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ㄧㄣ</a:t>
              </a:r>
            </a:p>
          </p:txBody>
        </p:sp>
        <p:pic>
          <p:nvPicPr>
            <p:cNvPr id="68623" name="Picture 7" descr="黑-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 y="333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3" name="Text Box 8"/>
          <p:cNvSpPr txBox="1">
            <a:spLocks noChangeArrowheads="1"/>
          </p:cNvSpPr>
          <p:nvPr/>
        </p:nvSpPr>
        <p:spPr bwMode="auto">
          <a:xfrm>
            <a:off x="3557588" y="2922588"/>
            <a:ext cx="3667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ㄊㄠ</a:t>
            </a:r>
          </a:p>
        </p:txBody>
      </p:sp>
      <p:pic>
        <p:nvPicPr>
          <p:cNvPr id="68614" name="Picture 12" descr="2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30337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3" descr="22">
            <a:hlinkClick r:id="rId4"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3063" y="9445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4" descr="23">
            <a:hlinkClick r:id="rId4"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9863" y="144938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15" descr="24">
            <a:hlinkClick r:id="rId4"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299720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6" descr="下一頁">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Text Box 17">
            <a:hlinkClick r:id="rId11" action="ppaction://hlinksldjump"/>
          </p:cNvPr>
          <p:cNvSpPr txBox="1">
            <a:spLocks noChangeArrowheads="1"/>
          </p:cNvSpPr>
          <p:nvPr/>
        </p:nvSpPr>
        <p:spPr bwMode="auto">
          <a:xfrm>
            <a:off x="684213" y="908050"/>
            <a:ext cx="79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68620" name="Text Box 18">
            <a:hlinkClick r:id="rId12" action="ppaction://hlinksldjump"/>
          </p:cNvPr>
          <p:cNvSpPr txBox="1">
            <a:spLocks noChangeArrowheads="1"/>
          </p:cNvSpPr>
          <p:nvPr/>
        </p:nvSpPr>
        <p:spPr bwMode="auto">
          <a:xfrm>
            <a:off x="3924300" y="184467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68621" name="Text Box 19">
            <a:hlinkClick r:id="rId13" action="ppaction://hlinksldjump"/>
          </p:cNvPr>
          <p:cNvSpPr txBox="1">
            <a:spLocks noChangeArrowheads="1"/>
          </p:cNvSpPr>
          <p:nvPr/>
        </p:nvSpPr>
        <p:spPr bwMode="auto">
          <a:xfrm>
            <a:off x="3132138" y="4437063"/>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-18</a:t>
            </a:r>
          </a:p>
        </p:txBody>
      </p:sp>
      <p:sp>
        <p:nvSpPr>
          <p:cNvPr id="69635" name="Rectangle 3"/>
          <p:cNvSpPr>
            <a:spLocks noGrp="1" noChangeArrowheads="1"/>
          </p:cNvSpPr>
          <p:nvPr>
            <p:ph type="body" idx="4294967295"/>
          </p:nvPr>
        </p:nvSpPr>
        <p:spPr>
          <a:xfrm>
            <a:off x="179388" y="765175"/>
            <a:ext cx="8507412" cy="5183188"/>
          </a:xfrm>
        </p:spPr>
        <p:txBody>
          <a:bodyPr/>
          <a:lstStyle/>
          <a:p>
            <a:pPr algn="just">
              <a:lnSpc>
                <a:spcPct val="90000"/>
              </a:lnSpc>
              <a:buFontTx/>
              <a:buNone/>
            </a:pPr>
            <a:r>
              <a:rPr lang="en-US" altLang="zh-TW" smtClean="0">
                <a:latin typeface="標楷體" pitchFamily="65" charset="-120"/>
                <a:ea typeface="標楷體" pitchFamily="65" charset="-120"/>
              </a:rPr>
              <a:t>7.</a:t>
            </a:r>
            <a:r>
              <a:rPr lang="zh-TW" altLang="en-US" b="1" smtClean="0">
                <a:latin typeface="標楷體" pitchFamily="65" charset="-120"/>
                <a:ea typeface="標楷體" pitchFamily="65" charset="-120"/>
              </a:rPr>
              <a:t>主喪者、親屬具名及表敬辭</a:t>
            </a:r>
            <a:r>
              <a:rPr lang="zh-TW" altLang="en-US" smtClean="0">
                <a:latin typeface="標楷體" pitchFamily="65" charset="-120"/>
                <a:ea typeface="標楷體" pitchFamily="65" charset="-120"/>
              </a:rPr>
              <a:t>：通常由配偶或家族中輩分較高的直系親屬領銜具名，其後依輩分排序。</a:t>
            </a:r>
          </a:p>
          <a:p>
            <a:pPr algn="just">
              <a:lnSpc>
                <a:spcPct val="90000"/>
              </a:lnSpc>
              <a:buFontTx/>
              <a:buNone/>
            </a:pPr>
            <a:r>
              <a:rPr lang="en-US" altLang="zh-TW" smtClean="0">
                <a:latin typeface="標楷體" pitchFamily="65" charset="-120"/>
                <a:ea typeface="標楷體" pitchFamily="65" charset="-120"/>
              </a:rPr>
              <a:t>8.</a:t>
            </a:r>
            <a:r>
              <a:rPr lang="zh-TW" altLang="en-US" b="1" smtClean="0">
                <a:latin typeface="標楷體" pitchFamily="65" charset="-120"/>
                <a:ea typeface="標楷體" pitchFamily="65" charset="-120"/>
              </a:rPr>
              <a:t>附文</a:t>
            </a:r>
            <a:r>
              <a:rPr lang="zh-TW" altLang="en-US" smtClean="0">
                <a:latin typeface="標楷體" pitchFamily="65" charset="-120"/>
                <a:ea typeface="標楷體" pitchFamily="65" charset="-120"/>
              </a:rPr>
              <a:t>：如「鼎惠　</a:t>
            </a:r>
            <a:r>
              <a:rPr lang="zh-TW" altLang="en-US" smtClean="0">
                <a:solidFill>
                  <a:srgbClr val="0066FF"/>
                </a:solidFill>
                <a:latin typeface="標楷體" pitchFamily="65" charset="-120"/>
                <a:ea typeface="標楷體" pitchFamily="65" charset="-120"/>
              </a:rPr>
              <a:t>懇辭</a:t>
            </a:r>
            <a:r>
              <a:rPr lang="zh-TW" altLang="en-US" smtClean="0">
                <a:latin typeface="標楷體" pitchFamily="65" charset="-120"/>
                <a:ea typeface="標楷體" pitchFamily="65" charset="-120"/>
              </a:rPr>
              <a:t>」、「族繁不及備載」。「族繁不及備載」表示死者家族人丁眾多，無法一一詳列。其中「鼎惠懇辭」也要套印紅色且字體要加大。</a:t>
            </a:r>
          </a:p>
          <a:p>
            <a:pPr>
              <a:lnSpc>
                <a:spcPct val="90000"/>
              </a:lnSpc>
              <a:buFontTx/>
              <a:buNone/>
            </a:pPr>
            <a:r>
              <a:rPr lang="en-US" altLang="zh-TW" smtClean="0">
                <a:latin typeface="標楷體" pitchFamily="65" charset="-120"/>
                <a:ea typeface="標楷體" pitchFamily="65" charset="-120"/>
              </a:rPr>
              <a:t>9.</a:t>
            </a:r>
            <a:r>
              <a:rPr lang="zh-TW" altLang="en-US" b="1" smtClean="0">
                <a:latin typeface="標楷體" pitchFamily="65" charset="-120"/>
                <a:ea typeface="標楷體" pitchFamily="65" charset="-120"/>
              </a:rPr>
              <a:t>喪居地址，電話、手機號碼</a:t>
            </a:r>
            <a:r>
              <a:rPr lang="zh-TW" altLang="en-US" smtClean="0">
                <a:latin typeface="標楷體" pitchFamily="65" charset="-120"/>
                <a:ea typeface="標楷體" pitchFamily="65" charset="-120"/>
              </a:rPr>
              <a:t>。</a:t>
            </a:r>
          </a:p>
          <a:p>
            <a:pPr>
              <a:lnSpc>
                <a:spcPct val="90000"/>
              </a:lnSpc>
              <a:buFontTx/>
              <a:buNone/>
            </a:pPr>
            <a:r>
              <a:rPr lang="zh-TW" altLang="en-US" smtClean="0">
                <a:latin typeface="標楷體" pitchFamily="65" charset="-120"/>
                <a:ea typeface="標楷體" pitchFamily="65" charset="-120"/>
              </a:rPr>
              <a:t>　　</a:t>
            </a:r>
          </a:p>
          <a:p>
            <a:pPr>
              <a:lnSpc>
                <a:spcPct val="90000"/>
              </a:lnSpc>
              <a:buFontTx/>
              <a:buNone/>
            </a:pPr>
            <a:r>
              <a:rPr lang="zh-TW" altLang="en-US" smtClean="0">
                <a:latin typeface="標楷體" pitchFamily="65" charset="-120"/>
                <a:ea typeface="標楷體" pitchFamily="65" charset="-120"/>
              </a:rPr>
              <a:t>    茲舉四種訃聞為例：</a:t>
            </a:r>
          </a:p>
        </p:txBody>
      </p:sp>
      <p:grpSp>
        <p:nvGrpSpPr>
          <p:cNvPr id="69636" name="Group 7"/>
          <p:cNvGrpSpPr>
            <a:grpSpLocks/>
          </p:cNvGrpSpPr>
          <p:nvPr/>
        </p:nvGrpSpPr>
        <p:grpSpPr bwMode="auto">
          <a:xfrm>
            <a:off x="8532813" y="2276475"/>
            <a:ext cx="431800" cy="576263"/>
            <a:chOff x="5375" y="1752"/>
            <a:chExt cx="272" cy="363"/>
          </a:xfrm>
        </p:grpSpPr>
        <p:sp>
          <p:nvSpPr>
            <p:cNvPr id="69640" name="Text Box 5"/>
            <p:cNvSpPr txBox="1">
              <a:spLocks noChangeArrowheads="1"/>
            </p:cNvSpPr>
            <p:nvPr/>
          </p:nvSpPr>
          <p:spPr bwMode="auto">
            <a:xfrm>
              <a:off x="5375" y="1752"/>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ㄗㄞ</a:t>
              </a:r>
            </a:p>
          </p:txBody>
        </p:sp>
        <p:pic>
          <p:nvPicPr>
            <p:cNvPr id="69641" name="Picture 6"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 y="184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9637" name="Picture 9" descr="2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231298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0"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11">
            <a:hlinkClick r:id="rId8" action="ppaction://hlinksldjump"/>
          </p:cNvPr>
          <p:cNvSpPr txBox="1">
            <a:spLocks noChangeArrowheads="1"/>
          </p:cNvSpPr>
          <p:nvPr/>
        </p:nvSpPr>
        <p:spPr bwMode="auto">
          <a:xfrm>
            <a:off x="4140200" y="242093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-19</a:t>
            </a:r>
          </a:p>
        </p:txBody>
      </p:sp>
      <p:sp>
        <p:nvSpPr>
          <p:cNvPr id="70659" name="Rectangle 3"/>
          <p:cNvSpPr>
            <a:spLocks noGrp="1" noChangeArrowheads="1"/>
          </p:cNvSpPr>
          <p:nvPr>
            <p:ph type="body" idx="4294967295"/>
          </p:nvPr>
        </p:nvSpPr>
        <p:spPr>
          <a:xfrm>
            <a:off x="601663" y="1439863"/>
            <a:ext cx="8218487" cy="4868862"/>
          </a:xfrm>
          <a:noFill/>
          <a:ln>
            <a:solidFill>
              <a:schemeClr val="tx1"/>
            </a:solidFill>
            <a:miter lim="800000"/>
            <a:headEnd/>
            <a:tailEnd/>
          </a:ln>
        </p:spPr>
        <p:txBody>
          <a:bodyPr/>
          <a:lstStyle/>
          <a:p>
            <a:pPr algn="dist">
              <a:lnSpc>
                <a:spcPct val="120000"/>
              </a:lnSpc>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○男○○不幸於 ○○年○月○日○午○時病</a:t>
            </a:r>
          </a:p>
          <a:p>
            <a:pPr>
              <a:lnSpc>
                <a:spcPct val="120000"/>
              </a:lnSpc>
              <a:buFontTx/>
              <a:buNone/>
            </a:pPr>
            <a:r>
              <a:rPr lang="zh-TW" altLang="en-US" sz="3000" b="1" smtClean="0">
                <a:latin typeface="標楷體" pitchFamily="65" charset="-120"/>
                <a:ea typeface="標楷體" pitchFamily="65" charset="-120"/>
              </a:rPr>
              <a:t>  歿得年  </a:t>
            </a: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歲即日移靈  </a:t>
            </a: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擇於○月○日（星期○）○午○時舉行家祭隨即發引  安葬 於○○公墓謹此訃</a:t>
            </a:r>
          </a:p>
          <a:p>
            <a:pPr>
              <a:lnSpc>
                <a:spcPct val="120000"/>
              </a:lnSpc>
              <a:buFontTx/>
              <a:buNone/>
            </a:pPr>
            <a:r>
              <a:rPr lang="zh-TW" altLang="en-US" sz="6600" b="1" smtClean="0">
                <a:solidFill>
                  <a:srgbClr val="FF0000"/>
                </a:solidFill>
                <a:latin typeface="標楷體" pitchFamily="65" charset="-120"/>
                <a:ea typeface="標楷體" pitchFamily="65" charset="-120"/>
              </a:rPr>
              <a:t>聞</a:t>
            </a:r>
            <a:r>
              <a:rPr lang="zh-TW" altLang="en-US" sz="4400" b="1" smtClean="0">
                <a:solidFill>
                  <a:srgbClr val="FF0000"/>
                </a:solidFill>
                <a:latin typeface="標楷體" pitchFamily="65" charset="-120"/>
                <a:ea typeface="標楷體" pitchFamily="65" charset="-120"/>
              </a:rPr>
              <a:t>             </a:t>
            </a:r>
            <a:r>
              <a:rPr lang="zh-TW" altLang="en-US" sz="3000" b="1" smtClean="0">
                <a:latin typeface="標楷體" pitchFamily="65" charset="-120"/>
                <a:ea typeface="標楷體" pitchFamily="65" charset="-120"/>
              </a:rPr>
              <a:t>反服父  </a:t>
            </a: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泣告</a:t>
            </a:r>
          </a:p>
        </p:txBody>
      </p:sp>
      <p:sp>
        <p:nvSpPr>
          <p:cNvPr id="70660" name="Rectangle 4"/>
          <p:cNvSpPr>
            <a:spLocks noChangeArrowheads="1"/>
          </p:cNvSpPr>
          <p:nvPr/>
        </p:nvSpPr>
        <p:spPr bwMode="auto">
          <a:xfrm>
            <a:off x="539750" y="765175"/>
            <a:ext cx="3435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一</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由家長具名</a:t>
            </a:r>
          </a:p>
        </p:txBody>
      </p:sp>
      <p:pic>
        <p:nvPicPr>
          <p:cNvPr id="70661" name="Picture 5" descr="3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7609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27">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234950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28">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234950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29">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296068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10"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-20 </a:t>
            </a:r>
            <a:r>
              <a:rPr lang="zh-TW" altLang="en-US" sz="2600" b="1" smtClean="0">
                <a:solidFill>
                  <a:schemeClr val="tx1"/>
                </a:solidFill>
                <a:latin typeface="標楷體" pitchFamily="65" charset="-120"/>
                <a:ea typeface="標楷體" pitchFamily="65" charset="-120"/>
              </a:rPr>
              <a:t>例</a:t>
            </a:r>
            <a:r>
              <a:rPr lang="en-US" altLang="zh-TW" sz="2600" b="1" smtClean="0">
                <a:solidFill>
                  <a:schemeClr val="tx1"/>
                </a:solidFill>
                <a:latin typeface="標楷體" pitchFamily="65" charset="-120"/>
                <a:ea typeface="標楷體" pitchFamily="65" charset="-120"/>
              </a:rPr>
              <a:t>(</a:t>
            </a:r>
            <a:r>
              <a:rPr lang="zh-TW" altLang="en-US" sz="2600" b="1" smtClean="0">
                <a:solidFill>
                  <a:schemeClr val="tx1"/>
                </a:solidFill>
                <a:latin typeface="標楷體" pitchFamily="65" charset="-120"/>
                <a:ea typeface="標楷體" pitchFamily="65" charset="-120"/>
              </a:rPr>
              <a:t>二</a:t>
            </a:r>
            <a:r>
              <a:rPr lang="en-US" altLang="zh-TW" sz="2600" b="1" smtClean="0">
                <a:solidFill>
                  <a:schemeClr val="tx1"/>
                </a:solidFill>
                <a:latin typeface="標楷體" pitchFamily="65" charset="-120"/>
                <a:ea typeface="標楷體" pitchFamily="65" charset="-120"/>
              </a:rPr>
              <a:t>)</a:t>
            </a:r>
            <a:r>
              <a:rPr lang="zh-TW" altLang="en-US" sz="2600" b="1" smtClean="0">
                <a:solidFill>
                  <a:schemeClr val="tx1"/>
                </a:solidFill>
                <a:latin typeface="標楷體" pitchFamily="65" charset="-120"/>
                <a:ea typeface="標楷體" pitchFamily="65" charset="-120"/>
              </a:rPr>
              <a:t>由兒女具名</a:t>
            </a:r>
          </a:p>
        </p:txBody>
      </p:sp>
      <p:sp>
        <p:nvSpPr>
          <p:cNvPr id="71683" name="Rectangle 3"/>
          <p:cNvSpPr>
            <a:spLocks noGrp="1" noChangeArrowheads="1"/>
          </p:cNvSpPr>
          <p:nvPr>
            <p:ph type="body" idx="4294967295"/>
          </p:nvPr>
        </p:nvSpPr>
        <p:spPr>
          <a:xfrm>
            <a:off x="107950" y="647700"/>
            <a:ext cx="8964613" cy="6165850"/>
          </a:xfrm>
          <a:solidFill>
            <a:schemeClr val="bg1"/>
          </a:solidFill>
          <a:ln>
            <a:solidFill>
              <a:schemeClr val="tx1"/>
            </a:solidFill>
            <a:miter lim="800000"/>
            <a:headEnd/>
            <a:tailEnd/>
          </a:ln>
        </p:spPr>
        <p:txBody>
          <a:bodyPr/>
          <a:lstStyle/>
          <a:p>
            <a:pPr>
              <a:lnSpc>
                <a:spcPct val="110000"/>
              </a:lnSpc>
              <a:buFontTx/>
              <a:buNone/>
            </a:pPr>
            <a:r>
              <a:rPr lang="zh-TW" altLang="en-US" sz="2400" b="1" smtClean="0">
                <a:ea typeface="標楷體" pitchFamily="65" charset="-120"/>
              </a:rPr>
              <a:t> 顯考</a:t>
            </a:r>
            <a:r>
              <a:rPr lang="en-US" altLang="zh-TW" sz="2400" b="1" smtClean="0">
                <a:ea typeface="標楷體" pitchFamily="65" charset="-120"/>
              </a:rPr>
              <a:t>○</a:t>
            </a:r>
            <a:r>
              <a:rPr lang="zh-TW" altLang="en-US" sz="2400" b="1" smtClean="0">
                <a:ea typeface="標楷體" pitchFamily="65" charset="-120"/>
              </a:rPr>
              <a:t>公</a:t>
            </a:r>
            <a:r>
              <a:rPr lang="zh-TW" altLang="en-US" sz="1800" b="1" smtClean="0">
                <a:ea typeface="標楷體" pitchFamily="65" charset="-120"/>
              </a:rPr>
              <a:t>諱</a:t>
            </a:r>
            <a:r>
              <a:rPr lang="zh-TW" altLang="en-US" sz="2400" b="1" smtClean="0">
                <a:ea typeface="標楷體" pitchFamily="65" charset="-120"/>
              </a:rPr>
              <a:t>   </a:t>
            </a:r>
            <a:r>
              <a:rPr lang="en-US" altLang="zh-TW" sz="2400" b="1" smtClean="0">
                <a:ea typeface="標楷體" pitchFamily="65" charset="-120"/>
              </a:rPr>
              <a:t>○○</a:t>
            </a:r>
            <a:r>
              <a:rPr lang="zh-TW" altLang="en-US" sz="1800" b="1" smtClean="0">
                <a:ea typeface="標楷體" pitchFamily="65" charset="-120"/>
              </a:rPr>
              <a:t>字</a:t>
            </a:r>
            <a:r>
              <a:rPr lang="zh-TW" altLang="en-US" sz="2400" b="1" smtClean="0">
                <a:ea typeface="標楷體" pitchFamily="65" charset="-120"/>
              </a:rPr>
              <a:t>○○</a:t>
            </a:r>
            <a:r>
              <a:rPr lang="zh-TW" altLang="en-US" sz="2400" b="1" smtClean="0">
                <a:solidFill>
                  <a:srgbClr val="0066FF"/>
                </a:solidFill>
                <a:ea typeface="標楷體" pitchFamily="65" charset="-120"/>
              </a:rPr>
              <a:t>府君</a:t>
            </a:r>
            <a:r>
              <a:rPr lang="zh-TW" altLang="en-US" sz="2400" b="1" smtClean="0">
                <a:ea typeface="標楷體" pitchFamily="65" charset="-120"/>
              </a:rPr>
              <a:t>　</a:t>
            </a:r>
          </a:p>
          <a:p>
            <a:pPr>
              <a:lnSpc>
                <a:spcPct val="110000"/>
              </a:lnSpc>
              <a:buFontTx/>
              <a:buNone/>
            </a:pPr>
            <a:r>
              <a:rPr lang="zh-TW" altLang="en-US" sz="2400" b="1" smtClean="0">
                <a:ea typeface="標楷體" pitchFamily="65" charset="-120"/>
              </a:rPr>
              <a:t> </a:t>
            </a:r>
          </a:p>
          <a:p>
            <a:pPr>
              <a:lnSpc>
                <a:spcPct val="110000"/>
              </a:lnSpc>
              <a:buFontTx/>
              <a:buNone/>
            </a:pPr>
            <a:r>
              <a:rPr lang="zh-TW" altLang="en-US" sz="2400" b="1" smtClean="0">
                <a:ea typeface="標楷體" pitchFamily="65" charset="-120"/>
              </a:rPr>
              <a:t>享壽○○有○不孝男○○不孝女○○等隨侍在側親視含殮遵禮成</a:t>
            </a:r>
          </a:p>
          <a:p>
            <a:pPr>
              <a:lnSpc>
                <a:spcPct val="110000"/>
              </a:lnSpc>
              <a:buFontTx/>
              <a:buNone/>
            </a:pPr>
            <a:r>
              <a:rPr lang="zh-TW" altLang="en-US" sz="2400" b="1" smtClean="0">
                <a:ea typeface="標楷體" pitchFamily="65" charset="-120"/>
              </a:rPr>
              <a:t> 服即日移靈○○○○殯儀館謹擇於○月○日（星期○）○午○時</a:t>
            </a:r>
          </a:p>
          <a:p>
            <a:pPr>
              <a:lnSpc>
                <a:spcPct val="110000"/>
              </a:lnSpc>
              <a:buFontTx/>
              <a:buNone/>
            </a:pPr>
            <a:r>
              <a:rPr lang="zh-TW" altLang="en-US" sz="2400" b="1" smtClean="0">
                <a:ea typeface="標楷體" pitchFamily="65" charset="-120"/>
              </a:rPr>
              <a:t> 假該館○○廳舉行家祭○時起公祭○時大殮   隨即發引安葬○○</a:t>
            </a:r>
          </a:p>
          <a:p>
            <a:pPr>
              <a:lnSpc>
                <a:spcPct val="110000"/>
              </a:lnSpc>
              <a:buFontTx/>
              <a:buNone/>
            </a:pPr>
            <a:r>
              <a:rPr lang="zh-TW" altLang="en-US" sz="2400" b="1" smtClean="0">
                <a:ea typeface="標楷體" pitchFamily="65" charset="-120"/>
              </a:rPr>
              <a:t> 墓園　叨在</a:t>
            </a:r>
          </a:p>
          <a:p>
            <a:pPr>
              <a:lnSpc>
                <a:spcPct val="80000"/>
              </a:lnSpc>
              <a:buFontTx/>
              <a:buNone/>
            </a:pPr>
            <a:r>
              <a:rPr lang="zh-TW" altLang="en-US" sz="2400" b="1" smtClean="0">
                <a:ea typeface="標楷體" pitchFamily="65" charset="-120"/>
              </a:rPr>
              <a:t>　　</a:t>
            </a:r>
          </a:p>
          <a:p>
            <a:pPr>
              <a:lnSpc>
                <a:spcPct val="80000"/>
              </a:lnSpc>
              <a:buFontTx/>
              <a:buNone/>
            </a:pPr>
            <a:endParaRPr lang="zh-TW" altLang="en-US" sz="2400" b="1" smtClean="0">
              <a:ea typeface="標楷體" pitchFamily="65" charset="-120"/>
            </a:endParaRPr>
          </a:p>
          <a:p>
            <a:pPr>
              <a:lnSpc>
                <a:spcPct val="80000"/>
              </a:lnSpc>
              <a:buFontTx/>
              <a:buNone/>
            </a:pPr>
            <a:r>
              <a:rPr lang="zh-TW" altLang="en-US" sz="2400" b="1" smtClean="0">
                <a:ea typeface="標楷體" pitchFamily="65" charset="-120"/>
              </a:rPr>
              <a:t>　</a:t>
            </a:r>
            <a:r>
              <a:rPr lang="zh-TW" altLang="en-US" b="1" smtClean="0">
                <a:ea typeface="標楷體" pitchFamily="65" charset="-120"/>
              </a:rPr>
              <a:t>　誼哀此訃</a:t>
            </a:r>
          </a:p>
          <a:p>
            <a:pPr>
              <a:lnSpc>
                <a:spcPct val="80000"/>
              </a:lnSpc>
              <a:buFontTx/>
              <a:buNone/>
            </a:pPr>
            <a:endParaRPr lang="zh-TW" altLang="en-US" sz="2400" b="1" smtClean="0">
              <a:ea typeface="標楷體" pitchFamily="65" charset="-120"/>
            </a:endParaRPr>
          </a:p>
          <a:p>
            <a:pPr>
              <a:lnSpc>
                <a:spcPct val="80000"/>
              </a:lnSpc>
              <a:buFontTx/>
              <a:buNone/>
            </a:pPr>
            <a:endParaRPr lang="zh-TW" altLang="en-US" sz="1800" b="1" smtClean="0">
              <a:solidFill>
                <a:srgbClr val="FF0000"/>
              </a:solidFill>
              <a:ea typeface="標楷體" pitchFamily="65" charset="-120"/>
            </a:endParaRPr>
          </a:p>
          <a:p>
            <a:pPr>
              <a:lnSpc>
                <a:spcPct val="80000"/>
              </a:lnSpc>
              <a:buFontTx/>
              <a:buNone/>
            </a:pPr>
            <a:endParaRPr lang="zh-TW" altLang="en-US" sz="800" b="1" smtClean="0">
              <a:solidFill>
                <a:srgbClr val="FF0000"/>
              </a:solidFill>
              <a:ea typeface="標楷體" pitchFamily="65" charset="-120"/>
            </a:endParaRPr>
          </a:p>
          <a:p>
            <a:pPr>
              <a:lnSpc>
                <a:spcPct val="80000"/>
              </a:lnSpc>
              <a:buFontTx/>
              <a:buNone/>
            </a:pPr>
            <a:r>
              <a:rPr lang="zh-TW" altLang="en-US" sz="3000" b="1" smtClean="0">
                <a:solidFill>
                  <a:srgbClr val="FF0000"/>
                </a:solidFill>
                <a:ea typeface="標楷體" pitchFamily="65" charset="-120"/>
              </a:rPr>
              <a:t>聞</a:t>
            </a:r>
          </a:p>
          <a:p>
            <a:pPr>
              <a:lnSpc>
                <a:spcPct val="80000"/>
              </a:lnSpc>
              <a:buFontTx/>
              <a:buNone/>
            </a:pPr>
            <a:r>
              <a:rPr lang="zh-TW" altLang="en-US" sz="3000" b="1" smtClean="0">
                <a:solidFill>
                  <a:srgbClr val="FF0000"/>
                </a:solidFill>
                <a:ea typeface="標楷體" pitchFamily="65" charset="-120"/>
              </a:rPr>
              <a:t>鼎惠懇辭</a:t>
            </a:r>
          </a:p>
          <a:p>
            <a:pPr>
              <a:lnSpc>
                <a:spcPct val="80000"/>
              </a:lnSpc>
              <a:buFontTx/>
              <a:buNone/>
            </a:pPr>
            <a:r>
              <a:rPr lang="zh-TW" altLang="en-US" sz="1800" b="1" smtClean="0">
                <a:ea typeface="標楷體" pitchFamily="65" charset="-120"/>
              </a:rPr>
              <a:t>                                                         族繁不及備載</a:t>
            </a:r>
            <a:endParaRPr lang="zh-TW" altLang="en-US" sz="3000" b="1" smtClean="0">
              <a:solidFill>
                <a:srgbClr val="FF0000"/>
              </a:solidFill>
              <a:ea typeface="標楷體" pitchFamily="65" charset="-120"/>
            </a:endParaRPr>
          </a:p>
        </p:txBody>
      </p:sp>
      <p:sp>
        <p:nvSpPr>
          <p:cNvPr id="71684" name="Rectangle 4"/>
          <p:cNvSpPr>
            <a:spLocks noChangeArrowheads="1"/>
          </p:cNvSpPr>
          <p:nvPr/>
        </p:nvSpPr>
        <p:spPr bwMode="auto">
          <a:xfrm>
            <a:off x="3995738" y="619125"/>
            <a:ext cx="514826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dist" eaLnBrk="1" hangingPunct="1">
              <a:lnSpc>
                <a:spcPct val="110000"/>
              </a:lnSpc>
              <a:spcBef>
                <a:spcPct val="0"/>
              </a:spcBef>
              <a:buFontTx/>
              <a:buNone/>
            </a:pPr>
            <a:r>
              <a:rPr lang="zh-TW" altLang="en-US" sz="1900">
                <a:ea typeface="標楷體" pitchFamily="65" charset="-120"/>
              </a:rPr>
              <a:t>慟  於中華民國○○年○月○日○午○時</a:t>
            </a:r>
          </a:p>
          <a:p>
            <a:pPr algn="dist" eaLnBrk="1" hangingPunct="1">
              <a:lnSpc>
                <a:spcPct val="110000"/>
              </a:lnSpc>
              <a:spcBef>
                <a:spcPct val="0"/>
              </a:spcBef>
              <a:buFontTx/>
              <a:buNone/>
            </a:pPr>
            <a:endParaRPr lang="zh-TW" altLang="en-US" sz="800">
              <a:ea typeface="標楷體" pitchFamily="65" charset="-120"/>
            </a:endParaRPr>
          </a:p>
          <a:p>
            <a:pPr algn="dist" eaLnBrk="1" hangingPunct="1">
              <a:lnSpc>
                <a:spcPct val="110000"/>
              </a:lnSpc>
              <a:spcBef>
                <a:spcPct val="0"/>
              </a:spcBef>
              <a:buFontTx/>
              <a:buNone/>
            </a:pPr>
            <a:r>
              <a:rPr lang="zh-TW" altLang="en-US" sz="1900">
                <a:ea typeface="標楷體" pitchFamily="65" charset="-120"/>
              </a:rPr>
              <a:t>○分病逝○○醫院距生於民國○○年○月○日</a:t>
            </a:r>
          </a:p>
        </p:txBody>
      </p:sp>
      <p:sp>
        <p:nvSpPr>
          <p:cNvPr id="71685" name="Rectangle 5"/>
          <p:cNvSpPr>
            <a:spLocks noChangeArrowheads="1"/>
          </p:cNvSpPr>
          <p:nvPr/>
        </p:nvSpPr>
        <p:spPr bwMode="auto">
          <a:xfrm>
            <a:off x="250825" y="3500438"/>
            <a:ext cx="4857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a:solidFill>
                  <a:srgbClr val="FF0000"/>
                </a:solidFill>
                <a:ea typeface="標楷體" pitchFamily="65" charset="-120"/>
              </a:rPr>
              <a:t>族</a:t>
            </a:r>
          </a:p>
          <a:p>
            <a:pPr eaLnBrk="1" hangingPunct="1">
              <a:spcBef>
                <a:spcPct val="0"/>
              </a:spcBef>
              <a:buFontTx/>
              <a:buNone/>
            </a:pPr>
            <a:r>
              <a:rPr lang="zh-TW" altLang="en-US" sz="1800">
                <a:solidFill>
                  <a:srgbClr val="FF0000"/>
                </a:solidFill>
                <a:ea typeface="標楷體" pitchFamily="65" charset="-120"/>
              </a:rPr>
              <a:t>鄉</a:t>
            </a:r>
          </a:p>
          <a:p>
            <a:pPr eaLnBrk="1" hangingPunct="1">
              <a:spcBef>
                <a:spcPct val="0"/>
              </a:spcBef>
              <a:buFontTx/>
              <a:buNone/>
            </a:pPr>
            <a:r>
              <a:rPr lang="zh-TW" altLang="en-US" sz="1800">
                <a:solidFill>
                  <a:srgbClr val="FF0000"/>
                </a:solidFill>
                <a:ea typeface="標楷體" pitchFamily="65" charset="-120"/>
              </a:rPr>
              <a:t>學</a:t>
            </a:r>
          </a:p>
          <a:p>
            <a:pPr eaLnBrk="1" hangingPunct="1">
              <a:spcBef>
                <a:spcPct val="0"/>
              </a:spcBef>
              <a:buFontTx/>
              <a:buNone/>
            </a:pPr>
            <a:r>
              <a:rPr lang="zh-TW" altLang="en-US" sz="1800">
                <a:solidFill>
                  <a:srgbClr val="FF0000"/>
                </a:solidFill>
                <a:ea typeface="標楷體" pitchFamily="65" charset="-120"/>
              </a:rPr>
              <a:t>世</a:t>
            </a:r>
          </a:p>
          <a:p>
            <a:pPr eaLnBrk="1" hangingPunct="1">
              <a:spcBef>
                <a:spcPct val="0"/>
              </a:spcBef>
              <a:buFontTx/>
              <a:buNone/>
            </a:pPr>
            <a:r>
              <a:rPr lang="zh-TW" altLang="en-US" sz="1800">
                <a:solidFill>
                  <a:srgbClr val="FF0000"/>
                </a:solidFill>
                <a:ea typeface="標楷體" pitchFamily="65" charset="-120"/>
              </a:rPr>
              <a:t>友</a:t>
            </a:r>
          </a:p>
          <a:p>
            <a:pPr eaLnBrk="1" hangingPunct="1">
              <a:spcBef>
                <a:spcPct val="0"/>
              </a:spcBef>
              <a:buFontTx/>
              <a:buNone/>
            </a:pPr>
            <a:r>
              <a:rPr lang="zh-TW" altLang="en-US" sz="1800">
                <a:solidFill>
                  <a:srgbClr val="FF0000"/>
                </a:solidFill>
                <a:ea typeface="標楷體" pitchFamily="65" charset="-120"/>
              </a:rPr>
              <a:t>寅</a:t>
            </a:r>
          </a:p>
          <a:p>
            <a:pPr eaLnBrk="1" hangingPunct="1">
              <a:spcBef>
                <a:spcPct val="0"/>
              </a:spcBef>
              <a:buFontTx/>
              <a:buNone/>
            </a:pPr>
            <a:r>
              <a:rPr lang="zh-TW" altLang="en-US" sz="1800">
                <a:solidFill>
                  <a:srgbClr val="FF0000"/>
                </a:solidFill>
                <a:ea typeface="標楷體" pitchFamily="65" charset="-120"/>
              </a:rPr>
              <a:t>戚</a:t>
            </a:r>
          </a:p>
        </p:txBody>
      </p:sp>
      <p:sp>
        <p:nvSpPr>
          <p:cNvPr id="71686" name="Rectangle 6"/>
          <p:cNvSpPr>
            <a:spLocks noChangeArrowheads="1"/>
          </p:cNvSpPr>
          <p:nvPr/>
        </p:nvSpPr>
        <p:spPr bwMode="auto">
          <a:xfrm>
            <a:off x="4718050" y="3343275"/>
            <a:ext cx="48244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400">
                <a:ea typeface="標楷體" pitchFamily="65" charset="-120"/>
              </a:rPr>
              <a:t>　</a:t>
            </a:r>
            <a:r>
              <a:rPr lang="zh-TW" altLang="en-US" sz="2000">
                <a:ea typeface="標楷體" pitchFamily="65" charset="-120"/>
              </a:rPr>
              <a:t>孤子　 ○○　</a:t>
            </a:r>
          </a:p>
          <a:p>
            <a:pPr eaLnBrk="1" hangingPunct="1">
              <a:spcBef>
                <a:spcPct val="0"/>
              </a:spcBef>
              <a:buFontTx/>
              <a:buNone/>
            </a:pPr>
            <a:r>
              <a:rPr lang="zh-TW" altLang="en-US" sz="2000">
                <a:ea typeface="標楷體" pitchFamily="65" charset="-120"/>
              </a:rPr>
              <a:t>　 孝媳　 ○○○</a:t>
            </a:r>
          </a:p>
          <a:p>
            <a:pPr eaLnBrk="1" hangingPunct="1">
              <a:spcBef>
                <a:spcPct val="0"/>
              </a:spcBef>
              <a:buFontTx/>
              <a:buNone/>
            </a:pPr>
            <a:r>
              <a:rPr lang="zh-TW" altLang="en-US" sz="2000">
                <a:ea typeface="標楷體" pitchFamily="65" charset="-120"/>
              </a:rPr>
              <a:t>　 孤女　 ○○　　　　　　　　  泣</a:t>
            </a:r>
          </a:p>
          <a:p>
            <a:pPr eaLnBrk="1" hangingPunct="1">
              <a:spcBef>
                <a:spcPct val="0"/>
              </a:spcBef>
              <a:buFontTx/>
              <a:buNone/>
            </a:pPr>
            <a:r>
              <a:rPr lang="zh-TW" altLang="en-US" sz="2000">
                <a:ea typeface="標楷體" pitchFamily="65" charset="-120"/>
              </a:rPr>
              <a:t>　　孝　孫     ○○　○○　　　   啟</a:t>
            </a:r>
          </a:p>
          <a:p>
            <a:pPr eaLnBrk="1" hangingPunct="1">
              <a:spcBef>
                <a:spcPct val="0"/>
              </a:spcBef>
              <a:buFontTx/>
              <a:buNone/>
            </a:pPr>
            <a:r>
              <a:rPr lang="zh-TW" altLang="en-US" sz="2000">
                <a:ea typeface="標楷體" pitchFamily="65" charset="-120"/>
              </a:rPr>
              <a:t>　　孝孫女     ○○　○○　○○</a:t>
            </a:r>
          </a:p>
          <a:p>
            <a:pPr eaLnBrk="1" hangingPunct="1">
              <a:spcBef>
                <a:spcPct val="0"/>
              </a:spcBef>
              <a:buFontTx/>
              <a:buNone/>
            </a:pPr>
            <a:r>
              <a:rPr lang="zh-TW" altLang="en-US" sz="2000">
                <a:ea typeface="標楷體" pitchFamily="65" charset="-120"/>
              </a:rPr>
              <a:t> 未亡人　 ○○○</a:t>
            </a:r>
          </a:p>
        </p:txBody>
      </p:sp>
      <p:grpSp>
        <p:nvGrpSpPr>
          <p:cNvPr id="71687" name="Group 22"/>
          <p:cNvGrpSpPr>
            <a:grpSpLocks/>
          </p:cNvGrpSpPr>
          <p:nvPr/>
        </p:nvGrpSpPr>
        <p:grpSpPr bwMode="auto">
          <a:xfrm>
            <a:off x="1685925" y="763588"/>
            <a:ext cx="401638" cy="792162"/>
            <a:chOff x="1039" y="527"/>
            <a:chExt cx="253" cy="499"/>
          </a:xfrm>
        </p:grpSpPr>
        <p:sp>
          <p:nvSpPr>
            <p:cNvPr id="71699" name="Text Box 7"/>
            <p:cNvSpPr txBox="1">
              <a:spLocks noChangeArrowheads="1"/>
            </p:cNvSpPr>
            <p:nvPr/>
          </p:nvSpPr>
          <p:spPr bwMode="auto">
            <a:xfrm>
              <a:off x="1039" y="527"/>
              <a:ext cx="212"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000">
                  <a:ea typeface="標楷體" pitchFamily="65" charset="-120"/>
                </a:rPr>
                <a:t>ㄏㄨㄟ</a:t>
              </a:r>
            </a:p>
          </p:txBody>
        </p:sp>
        <p:pic>
          <p:nvPicPr>
            <p:cNvPr id="71700" name="Picture 8"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 y="66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688" name="Picture 10" descr="3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11239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11" descr="32">
            <a:hlinkClick r:id="rId4"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688" y="11239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12" descr="33">
            <a:hlinkClick r:id="rId4"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488" y="9080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13" descr="34">
            <a:hlinkClick r:id="rId4"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75" y="285273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14" descr="35">
            <a:hlinkClick r:id="rId4"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6575" y="350043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15" descr="36">
            <a:hlinkClick r:id="rId4"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500" y="501332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4" name="Text Box 20">
            <a:hlinkClick r:id="rId11" action="ppaction://hlinksldjump"/>
          </p:cNvPr>
          <p:cNvSpPr txBox="1">
            <a:spLocks noChangeArrowheads="1"/>
          </p:cNvSpPr>
          <p:nvPr/>
        </p:nvSpPr>
        <p:spPr bwMode="auto">
          <a:xfrm>
            <a:off x="3349625" y="763588"/>
            <a:ext cx="574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grpSp>
        <p:nvGrpSpPr>
          <p:cNvPr id="71695" name="Group 23"/>
          <p:cNvGrpSpPr>
            <a:grpSpLocks/>
          </p:cNvGrpSpPr>
          <p:nvPr/>
        </p:nvGrpSpPr>
        <p:grpSpPr bwMode="auto">
          <a:xfrm>
            <a:off x="4246563" y="692150"/>
            <a:ext cx="401637" cy="792163"/>
            <a:chOff x="1039" y="527"/>
            <a:chExt cx="253" cy="499"/>
          </a:xfrm>
        </p:grpSpPr>
        <p:sp>
          <p:nvSpPr>
            <p:cNvPr id="71697" name="Text Box 24"/>
            <p:cNvSpPr txBox="1">
              <a:spLocks noChangeArrowheads="1"/>
            </p:cNvSpPr>
            <p:nvPr/>
          </p:nvSpPr>
          <p:spPr bwMode="auto">
            <a:xfrm>
              <a:off x="1039" y="527"/>
              <a:ext cx="212"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000">
                  <a:ea typeface="標楷體" pitchFamily="65" charset="-120"/>
                </a:rPr>
                <a:t>ㄊㄨㄥ</a:t>
              </a:r>
            </a:p>
          </p:txBody>
        </p:sp>
        <p:pic>
          <p:nvPicPr>
            <p:cNvPr id="71698" name="Picture 25"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 y="66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696" name="Picture 27" descr="下一頁">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709613" y="-242888"/>
            <a:ext cx="8686800" cy="1143001"/>
          </a:xfrm>
        </p:spPr>
        <p:txBody>
          <a:bodyPr/>
          <a:lstStyle/>
          <a:p>
            <a:r>
              <a:rPr lang="zh-TW" altLang="en-US" sz="4000" b="1" smtClean="0">
                <a:solidFill>
                  <a:schemeClr val="bg1"/>
                </a:solidFill>
                <a:latin typeface="標楷體" pitchFamily="65" charset="-120"/>
                <a:ea typeface="標楷體" pitchFamily="65" charset="-120"/>
              </a:rPr>
              <a:t>柬帖的作法</a:t>
            </a:r>
            <a:r>
              <a:rPr lang="en-US" altLang="zh-TW" sz="4000" b="1" smtClean="0">
                <a:solidFill>
                  <a:schemeClr val="bg1"/>
                </a:solidFill>
                <a:latin typeface="標楷體" pitchFamily="65" charset="-120"/>
                <a:ea typeface="標楷體" pitchFamily="65" charset="-120"/>
              </a:rPr>
              <a:t>-21</a:t>
            </a:r>
            <a:r>
              <a:rPr lang="zh-TW" altLang="en-US" sz="2200" b="1" smtClean="0">
                <a:solidFill>
                  <a:schemeClr val="tx1"/>
                </a:solidFill>
                <a:latin typeface="標楷體" pitchFamily="65" charset="-120"/>
                <a:ea typeface="標楷體" pitchFamily="65" charset="-120"/>
              </a:rPr>
              <a:t>例</a:t>
            </a:r>
            <a:r>
              <a:rPr lang="en-US" altLang="zh-TW" sz="2200" b="1" smtClean="0">
                <a:solidFill>
                  <a:schemeClr val="tx1"/>
                </a:solidFill>
                <a:latin typeface="標楷體" pitchFamily="65" charset="-120"/>
                <a:ea typeface="標楷體" pitchFamily="65" charset="-120"/>
              </a:rPr>
              <a:t>(</a:t>
            </a:r>
            <a:r>
              <a:rPr lang="zh-TW" altLang="en-US" sz="2200" b="1" smtClean="0">
                <a:solidFill>
                  <a:schemeClr val="tx1"/>
                </a:solidFill>
                <a:latin typeface="標楷體" pitchFamily="65" charset="-120"/>
                <a:ea typeface="標楷體" pitchFamily="65" charset="-120"/>
              </a:rPr>
              <a:t>三</a:t>
            </a:r>
            <a:r>
              <a:rPr lang="en-US" altLang="zh-TW" sz="2200" b="1" smtClean="0">
                <a:solidFill>
                  <a:schemeClr val="tx1"/>
                </a:solidFill>
                <a:latin typeface="標楷體" pitchFamily="65" charset="-120"/>
                <a:ea typeface="標楷體" pitchFamily="65" charset="-120"/>
              </a:rPr>
              <a:t>)</a:t>
            </a:r>
            <a:r>
              <a:rPr lang="zh-TW" altLang="en-US" sz="2200" b="1" smtClean="0">
                <a:solidFill>
                  <a:schemeClr val="tx1"/>
                </a:solidFill>
                <a:latin typeface="標楷體" pitchFamily="65" charset="-120"/>
                <a:ea typeface="標楷體" pitchFamily="65" charset="-120"/>
              </a:rPr>
              <a:t>由兒女具名─死者八十歲以上</a:t>
            </a:r>
            <a:endParaRPr lang="en-US" altLang="zh-TW" sz="2200" b="1" smtClean="0">
              <a:solidFill>
                <a:schemeClr val="tx1"/>
              </a:solidFill>
              <a:latin typeface="標楷體" pitchFamily="65" charset="-120"/>
              <a:ea typeface="標楷體" pitchFamily="65" charset="-120"/>
            </a:endParaRPr>
          </a:p>
        </p:txBody>
      </p:sp>
      <p:sp>
        <p:nvSpPr>
          <p:cNvPr id="72707" name="Rectangle 5"/>
          <p:cNvSpPr>
            <a:spLocks noGrp="1" noChangeArrowheads="1"/>
          </p:cNvSpPr>
          <p:nvPr>
            <p:ph type="body" idx="4294967295"/>
          </p:nvPr>
        </p:nvSpPr>
        <p:spPr>
          <a:xfrm>
            <a:off x="34925" y="765175"/>
            <a:ext cx="9070975" cy="6021388"/>
          </a:xfrm>
          <a:solidFill>
            <a:schemeClr val="bg1"/>
          </a:solidFill>
          <a:ln>
            <a:solidFill>
              <a:schemeClr val="tx1"/>
            </a:solidFill>
            <a:miter lim="800000"/>
            <a:headEnd/>
            <a:tailEnd/>
          </a:ln>
        </p:spPr>
        <p:txBody>
          <a:bodyPr/>
          <a:lstStyle/>
          <a:p>
            <a:pPr>
              <a:lnSpc>
                <a:spcPct val="110000"/>
              </a:lnSpc>
              <a:buFontTx/>
              <a:buNone/>
            </a:pPr>
            <a:r>
              <a:rPr lang="zh-TW" altLang="en-US" sz="2400" b="1" smtClean="0">
                <a:ea typeface="標楷體" pitchFamily="65" charset="-120"/>
              </a:rPr>
              <a:t> 顯妣       </a:t>
            </a:r>
            <a:r>
              <a:rPr lang="en-US" altLang="zh-TW" sz="2400" b="1" smtClean="0">
                <a:solidFill>
                  <a:srgbClr val="0066FF"/>
                </a:solidFill>
                <a:ea typeface="標楷體" pitchFamily="65" charset="-120"/>
              </a:rPr>
              <a:t>○</a:t>
            </a:r>
            <a:r>
              <a:rPr lang="zh-TW" altLang="en-US" sz="2400" b="1" smtClean="0">
                <a:ea typeface="標楷體" pitchFamily="65" charset="-120"/>
              </a:rPr>
              <a:t>母</a:t>
            </a:r>
            <a:r>
              <a:rPr lang="zh-TW" altLang="en-US" sz="2400" b="1" smtClean="0">
                <a:solidFill>
                  <a:srgbClr val="0066FF"/>
                </a:solidFill>
                <a:ea typeface="標楷體" pitchFamily="65" charset="-120"/>
              </a:rPr>
              <a:t>○</a:t>
            </a:r>
            <a:r>
              <a:rPr lang="zh-TW" altLang="en-US" sz="2400" b="1" smtClean="0">
                <a:ea typeface="標楷體" pitchFamily="65" charset="-120"/>
              </a:rPr>
              <a:t>太夫人○○</a:t>
            </a:r>
          </a:p>
          <a:p>
            <a:pPr algn="dist">
              <a:lnSpc>
                <a:spcPct val="110000"/>
              </a:lnSpc>
              <a:buFontTx/>
              <a:buNone/>
            </a:pPr>
            <a:r>
              <a:rPr lang="zh-TW" altLang="en-US" sz="2400" b="1" smtClean="0">
                <a:ea typeface="標楷體" pitchFamily="65" charset="-120"/>
              </a:rPr>
              <a:t> 享安息距生於西元○○○○年○月○日在世旅居八十寒暑兒、女</a:t>
            </a:r>
          </a:p>
          <a:p>
            <a:pPr algn="dist">
              <a:lnSpc>
                <a:spcPct val="110000"/>
              </a:lnSpc>
              <a:buFontTx/>
              <a:buNone/>
            </a:pPr>
            <a:r>
              <a:rPr lang="zh-TW" altLang="en-US" sz="2400" b="1" smtClean="0">
                <a:ea typeface="標楷體" pitchFamily="65" charset="-120"/>
              </a:rPr>
              <a:t> 、孫、孫女○○等隨侍在側遵禮成服謹擇定於○月○日（星期○</a:t>
            </a:r>
          </a:p>
          <a:p>
            <a:pPr algn="dist">
              <a:lnSpc>
                <a:spcPct val="110000"/>
              </a:lnSpc>
              <a:buFontTx/>
              <a:buNone/>
            </a:pPr>
            <a:r>
              <a:rPr lang="zh-TW" altLang="en-US" sz="2400" b="1" smtClean="0">
                <a:ea typeface="標楷體" pitchFamily="65" charset="-120"/>
              </a:rPr>
              <a:t> ）○午○時假○○殯儀館舉行追思禮拜隨即</a:t>
            </a:r>
            <a:r>
              <a:rPr lang="zh-TW" altLang="en-US" sz="2400" b="1" smtClean="0">
                <a:solidFill>
                  <a:srgbClr val="0066FF"/>
                </a:solidFill>
                <a:ea typeface="標楷體" pitchFamily="65" charset="-120"/>
              </a:rPr>
              <a:t>出殯</a:t>
            </a:r>
            <a:r>
              <a:rPr lang="zh-TW" altLang="en-US" sz="2400" b="1" smtClean="0">
                <a:ea typeface="標楷體" pitchFamily="65" charset="-120"/>
              </a:rPr>
              <a:t>安葬於 ○○縣</a:t>
            </a:r>
          </a:p>
          <a:p>
            <a:pPr>
              <a:lnSpc>
                <a:spcPct val="110000"/>
              </a:lnSpc>
              <a:buFontTx/>
              <a:buNone/>
            </a:pPr>
            <a:r>
              <a:rPr lang="zh-TW" altLang="en-US" sz="2400" b="1" smtClean="0">
                <a:ea typeface="標楷體" pitchFamily="65" charset="-120"/>
              </a:rPr>
              <a:t> ○○墓園　叨在</a:t>
            </a:r>
          </a:p>
          <a:p>
            <a:pPr>
              <a:lnSpc>
                <a:spcPct val="120000"/>
              </a:lnSpc>
              <a:buFontTx/>
              <a:buNone/>
            </a:pPr>
            <a:endParaRPr lang="zh-TW" altLang="en-US" b="1" smtClean="0">
              <a:ea typeface="標楷體" pitchFamily="65" charset="-120"/>
            </a:endParaRPr>
          </a:p>
          <a:p>
            <a:pPr>
              <a:buFontTx/>
              <a:buNone/>
            </a:pPr>
            <a:r>
              <a:rPr lang="zh-TW" altLang="en-US" b="1" smtClean="0">
                <a:ea typeface="標楷體" pitchFamily="65" charset="-120"/>
              </a:rPr>
              <a:t>        誼哀此訃</a:t>
            </a:r>
          </a:p>
          <a:p>
            <a:pPr>
              <a:buFontTx/>
              <a:buNone/>
            </a:pPr>
            <a:endParaRPr lang="zh-TW" altLang="en-US" b="1" smtClean="0">
              <a:ea typeface="標楷體" pitchFamily="65" charset="-120"/>
            </a:endParaRPr>
          </a:p>
          <a:p>
            <a:pPr>
              <a:lnSpc>
                <a:spcPct val="80000"/>
              </a:lnSpc>
              <a:buFontTx/>
              <a:buNone/>
            </a:pPr>
            <a:endParaRPr lang="zh-TW" altLang="en-US" sz="4000" b="1" smtClean="0">
              <a:solidFill>
                <a:srgbClr val="FF0000"/>
              </a:solidFill>
              <a:ea typeface="標楷體" pitchFamily="65" charset="-120"/>
            </a:endParaRPr>
          </a:p>
          <a:p>
            <a:pPr>
              <a:lnSpc>
                <a:spcPct val="80000"/>
              </a:lnSpc>
              <a:buFontTx/>
              <a:buNone/>
            </a:pPr>
            <a:r>
              <a:rPr lang="zh-TW" altLang="en-US" sz="4000" b="1" smtClean="0">
                <a:solidFill>
                  <a:srgbClr val="FF0000"/>
                </a:solidFill>
                <a:ea typeface="標楷體" pitchFamily="65" charset="-120"/>
              </a:rPr>
              <a:t>聞</a:t>
            </a:r>
          </a:p>
          <a:p>
            <a:pPr>
              <a:lnSpc>
                <a:spcPct val="80000"/>
              </a:lnSpc>
              <a:buFontTx/>
              <a:buNone/>
            </a:pPr>
            <a:r>
              <a:rPr lang="zh-TW" altLang="en-US" sz="4000" b="1" smtClean="0">
                <a:solidFill>
                  <a:srgbClr val="FF0000"/>
                </a:solidFill>
                <a:ea typeface="標楷體" pitchFamily="65" charset="-120"/>
              </a:rPr>
              <a:t>鼎惠懇辭           </a:t>
            </a:r>
            <a:r>
              <a:rPr lang="zh-TW" altLang="en-US" sz="1800" b="1" smtClean="0">
                <a:ea typeface="標楷體" pitchFamily="65" charset="-120"/>
              </a:rPr>
              <a:t>族繁不及備載</a:t>
            </a:r>
          </a:p>
        </p:txBody>
      </p:sp>
      <p:sp>
        <p:nvSpPr>
          <p:cNvPr id="72708" name="Rectangle 6"/>
          <p:cNvSpPr>
            <a:spLocks noChangeArrowheads="1"/>
          </p:cNvSpPr>
          <p:nvPr/>
        </p:nvSpPr>
        <p:spPr bwMode="auto">
          <a:xfrm>
            <a:off x="3779838" y="765175"/>
            <a:ext cx="5291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dist" eaLnBrk="1" hangingPunct="1">
              <a:spcBef>
                <a:spcPct val="0"/>
              </a:spcBef>
              <a:buFontTx/>
              <a:buNone/>
            </a:pPr>
            <a:r>
              <a:rPr lang="zh-TW" altLang="en-US" sz="1800">
                <a:ea typeface="標楷體" pitchFamily="65" charset="-120"/>
              </a:rPr>
              <a:t>慟於西元○○○○年○月○日（農曆○月○</a:t>
            </a:r>
          </a:p>
          <a:p>
            <a:pPr algn="dist" eaLnBrk="1" hangingPunct="1">
              <a:spcBef>
                <a:spcPct val="0"/>
              </a:spcBef>
              <a:buFontTx/>
              <a:buNone/>
            </a:pPr>
            <a:r>
              <a:rPr lang="zh-TW" altLang="en-US" sz="1800">
                <a:ea typeface="標楷體" pitchFamily="65" charset="-120"/>
              </a:rPr>
              <a:t>日）○午○時○分於○○醫院蒙　主寵召永</a:t>
            </a:r>
          </a:p>
        </p:txBody>
      </p:sp>
      <p:sp>
        <p:nvSpPr>
          <p:cNvPr id="72709" name="Rectangle 7"/>
          <p:cNvSpPr>
            <a:spLocks noChangeArrowheads="1"/>
          </p:cNvSpPr>
          <p:nvPr/>
        </p:nvSpPr>
        <p:spPr bwMode="auto">
          <a:xfrm>
            <a:off x="198438" y="3141663"/>
            <a:ext cx="485775"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200">
                <a:solidFill>
                  <a:srgbClr val="FF0000"/>
                </a:solidFill>
                <a:ea typeface="標楷體" pitchFamily="65" charset="-120"/>
              </a:rPr>
              <a:t>族</a:t>
            </a:r>
          </a:p>
          <a:p>
            <a:pPr eaLnBrk="1" hangingPunct="1">
              <a:spcBef>
                <a:spcPct val="0"/>
              </a:spcBef>
              <a:buFontTx/>
              <a:buNone/>
            </a:pPr>
            <a:r>
              <a:rPr lang="zh-TW" altLang="en-US" sz="2200">
                <a:solidFill>
                  <a:srgbClr val="FF0000"/>
                </a:solidFill>
                <a:ea typeface="標楷體" pitchFamily="65" charset="-120"/>
              </a:rPr>
              <a:t>鄉</a:t>
            </a:r>
          </a:p>
          <a:p>
            <a:pPr eaLnBrk="1" hangingPunct="1">
              <a:spcBef>
                <a:spcPct val="0"/>
              </a:spcBef>
              <a:buFontTx/>
              <a:buNone/>
            </a:pPr>
            <a:r>
              <a:rPr lang="zh-TW" altLang="en-US" sz="2200">
                <a:solidFill>
                  <a:srgbClr val="FF0000"/>
                </a:solidFill>
                <a:ea typeface="標楷體" pitchFamily="65" charset="-120"/>
              </a:rPr>
              <a:t>學</a:t>
            </a:r>
          </a:p>
          <a:p>
            <a:pPr eaLnBrk="1" hangingPunct="1">
              <a:spcBef>
                <a:spcPct val="0"/>
              </a:spcBef>
              <a:buFontTx/>
              <a:buNone/>
            </a:pPr>
            <a:r>
              <a:rPr lang="zh-TW" altLang="en-US" sz="2200">
                <a:solidFill>
                  <a:srgbClr val="FF0000"/>
                </a:solidFill>
                <a:ea typeface="標楷體" pitchFamily="65" charset="-120"/>
              </a:rPr>
              <a:t>世</a:t>
            </a:r>
          </a:p>
          <a:p>
            <a:pPr eaLnBrk="1" hangingPunct="1">
              <a:spcBef>
                <a:spcPct val="0"/>
              </a:spcBef>
              <a:buFontTx/>
              <a:buNone/>
            </a:pPr>
            <a:r>
              <a:rPr lang="zh-TW" altLang="en-US" sz="2200">
                <a:solidFill>
                  <a:srgbClr val="FF0000"/>
                </a:solidFill>
                <a:ea typeface="標楷體" pitchFamily="65" charset="-120"/>
              </a:rPr>
              <a:t>友</a:t>
            </a:r>
          </a:p>
          <a:p>
            <a:pPr eaLnBrk="1" hangingPunct="1">
              <a:spcBef>
                <a:spcPct val="0"/>
              </a:spcBef>
              <a:buFontTx/>
              <a:buNone/>
            </a:pPr>
            <a:r>
              <a:rPr lang="zh-TW" altLang="en-US" sz="2200">
                <a:solidFill>
                  <a:srgbClr val="FF0000"/>
                </a:solidFill>
                <a:ea typeface="標楷體" pitchFamily="65" charset="-120"/>
              </a:rPr>
              <a:t>寅</a:t>
            </a:r>
          </a:p>
          <a:p>
            <a:pPr eaLnBrk="1" hangingPunct="1">
              <a:spcBef>
                <a:spcPct val="0"/>
              </a:spcBef>
              <a:buFontTx/>
              <a:buNone/>
            </a:pPr>
            <a:r>
              <a:rPr lang="zh-TW" altLang="en-US" sz="2200">
                <a:solidFill>
                  <a:srgbClr val="FF0000"/>
                </a:solidFill>
                <a:ea typeface="標楷體" pitchFamily="65" charset="-120"/>
              </a:rPr>
              <a:t>戚</a:t>
            </a:r>
          </a:p>
        </p:txBody>
      </p:sp>
      <p:sp>
        <p:nvSpPr>
          <p:cNvPr id="72710" name="Rectangle 8"/>
          <p:cNvSpPr>
            <a:spLocks noChangeArrowheads="1"/>
          </p:cNvSpPr>
          <p:nvPr/>
        </p:nvSpPr>
        <p:spPr bwMode="auto">
          <a:xfrm>
            <a:off x="4248150" y="2781300"/>
            <a:ext cx="4572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400">
                <a:ea typeface="標楷體" pitchFamily="65" charset="-120"/>
              </a:rPr>
              <a:t>孤哀子　○○　○○　</a:t>
            </a:r>
          </a:p>
          <a:p>
            <a:pPr eaLnBrk="1" hangingPunct="1">
              <a:spcBef>
                <a:spcPct val="0"/>
              </a:spcBef>
              <a:buFontTx/>
              <a:buNone/>
            </a:pPr>
            <a:r>
              <a:rPr lang="zh-TW" altLang="en-US" sz="2400">
                <a:ea typeface="標楷體" pitchFamily="65" charset="-120"/>
              </a:rPr>
              <a:t>孝　媳　○○○　○○○</a:t>
            </a:r>
            <a:endParaRPr lang="en-US" altLang="zh-TW" sz="2400">
              <a:ea typeface="標楷體" pitchFamily="65" charset="-120"/>
            </a:endParaRPr>
          </a:p>
          <a:p>
            <a:pPr eaLnBrk="1" hangingPunct="1">
              <a:spcBef>
                <a:spcPct val="0"/>
              </a:spcBef>
              <a:buFontTx/>
              <a:buNone/>
            </a:pPr>
            <a:r>
              <a:rPr lang="zh-TW" altLang="en-US" sz="2400">
                <a:ea typeface="標楷體" pitchFamily="65" charset="-120"/>
              </a:rPr>
              <a:t>孤哀女　○○　○○</a:t>
            </a:r>
          </a:p>
          <a:p>
            <a:pPr eaLnBrk="1" hangingPunct="1">
              <a:spcBef>
                <a:spcPct val="0"/>
              </a:spcBef>
              <a:buFontTx/>
              <a:buNone/>
            </a:pPr>
            <a:r>
              <a:rPr lang="zh-TW" altLang="en-US" sz="2400">
                <a:ea typeface="標楷體" pitchFamily="65" charset="-120"/>
              </a:rPr>
              <a:t>孝　婿　○○○　○○○        泣</a:t>
            </a:r>
          </a:p>
          <a:p>
            <a:pPr eaLnBrk="1" hangingPunct="1">
              <a:spcBef>
                <a:spcPct val="0"/>
              </a:spcBef>
              <a:buFontTx/>
              <a:buNone/>
            </a:pPr>
            <a:r>
              <a:rPr lang="zh-TW" altLang="en-US" sz="2400">
                <a:ea typeface="標楷體" pitchFamily="65" charset="-120"/>
              </a:rPr>
              <a:t>　孝　孫　○○　○○ 　       啟</a:t>
            </a:r>
          </a:p>
          <a:p>
            <a:pPr eaLnBrk="1" hangingPunct="1">
              <a:spcBef>
                <a:spcPct val="0"/>
              </a:spcBef>
              <a:buFontTx/>
              <a:buNone/>
            </a:pPr>
            <a:r>
              <a:rPr lang="zh-TW" altLang="en-US" sz="2400">
                <a:ea typeface="標楷體" pitchFamily="65" charset="-120"/>
              </a:rPr>
              <a:t>　孝孫媳　○○○　○○○</a:t>
            </a:r>
          </a:p>
          <a:p>
            <a:pPr eaLnBrk="1" hangingPunct="1">
              <a:spcBef>
                <a:spcPct val="0"/>
              </a:spcBef>
              <a:buFontTx/>
              <a:buNone/>
            </a:pPr>
            <a:r>
              <a:rPr lang="zh-TW" altLang="en-US" sz="2400">
                <a:ea typeface="標楷體" pitchFamily="65" charset="-120"/>
              </a:rPr>
              <a:t>　孝孫女　○○　</a:t>
            </a:r>
          </a:p>
          <a:p>
            <a:pPr eaLnBrk="1" hangingPunct="1">
              <a:spcBef>
                <a:spcPct val="0"/>
              </a:spcBef>
              <a:buFontTx/>
              <a:buNone/>
            </a:pPr>
            <a:r>
              <a:rPr lang="zh-TW" altLang="en-US" sz="2400">
                <a:ea typeface="標楷體" pitchFamily="65" charset="-120"/>
              </a:rPr>
              <a:t>　孝孫婿　○○○</a:t>
            </a:r>
          </a:p>
          <a:p>
            <a:pPr eaLnBrk="1" hangingPunct="1">
              <a:spcBef>
                <a:spcPct val="0"/>
              </a:spcBef>
              <a:buFontTx/>
              <a:buNone/>
            </a:pPr>
            <a:r>
              <a:rPr lang="zh-TW" altLang="en-US" sz="2400">
                <a:ea typeface="標楷體" pitchFamily="65" charset="-120"/>
              </a:rPr>
              <a:t>　孝外孫　○○　○○　○○</a:t>
            </a:r>
          </a:p>
          <a:p>
            <a:pPr eaLnBrk="1" hangingPunct="1">
              <a:spcBef>
                <a:spcPct val="0"/>
              </a:spcBef>
              <a:buFontTx/>
              <a:buNone/>
            </a:pPr>
            <a:r>
              <a:rPr lang="zh-TW" altLang="en-US" sz="2400">
                <a:ea typeface="標楷體" pitchFamily="65" charset="-120"/>
              </a:rPr>
              <a:t>　　孝外曾孫　○○</a:t>
            </a:r>
          </a:p>
        </p:txBody>
      </p:sp>
      <p:sp>
        <p:nvSpPr>
          <p:cNvPr id="72711" name="Text Box 10"/>
          <p:cNvSpPr txBox="1">
            <a:spLocks noChangeArrowheads="1"/>
          </p:cNvSpPr>
          <p:nvPr/>
        </p:nvSpPr>
        <p:spPr bwMode="auto">
          <a:xfrm>
            <a:off x="6731000" y="3213100"/>
            <a:ext cx="100965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endParaRPr lang="zh-TW" altLang="en-US" sz="1800">
              <a:ea typeface="標楷體" pitchFamily="65" charset="-120"/>
            </a:endParaRPr>
          </a:p>
        </p:txBody>
      </p:sp>
      <p:grpSp>
        <p:nvGrpSpPr>
          <p:cNvPr id="72712" name="Group 13"/>
          <p:cNvGrpSpPr>
            <a:grpSpLocks/>
          </p:cNvGrpSpPr>
          <p:nvPr/>
        </p:nvGrpSpPr>
        <p:grpSpPr bwMode="auto">
          <a:xfrm>
            <a:off x="827088" y="908050"/>
            <a:ext cx="417512" cy="503238"/>
            <a:chOff x="440" y="573"/>
            <a:chExt cx="263" cy="317"/>
          </a:xfrm>
        </p:grpSpPr>
        <p:sp>
          <p:nvSpPr>
            <p:cNvPr id="72723" name="Text Box 11"/>
            <p:cNvSpPr txBox="1">
              <a:spLocks noChangeArrowheads="1"/>
            </p:cNvSpPr>
            <p:nvPr/>
          </p:nvSpPr>
          <p:spPr bwMode="auto">
            <a:xfrm>
              <a:off x="440" y="573"/>
              <a:ext cx="222"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100">
                  <a:ea typeface="標楷體" pitchFamily="65" charset="-120"/>
                </a:rPr>
                <a:t>ㄅㄧ</a:t>
              </a:r>
            </a:p>
          </p:txBody>
        </p:sp>
        <p:pic>
          <p:nvPicPr>
            <p:cNvPr id="72724" name="Picture 12" descr="黑-三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 y="66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713" name="Picture 15" descr="38">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35734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6" descr="37">
            <a:hlinkClick r:id="rId4"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10525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7" name="Text Box 17"/>
          <p:cNvSpPr txBox="1">
            <a:spLocks noChangeArrowheads="1"/>
          </p:cNvSpPr>
          <p:nvPr/>
        </p:nvSpPr>
        <p:spPr bwMode="auto">
          <a:xfrm>
            <a:off x="2268538" y="2728913"/>
            <a:ext cx="10080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50000"/>
              </a:spcBef>
              <a:buFontTx/>
              <a:buNone/>
            </a:pPr>
            <a:r>
              <a:rPr lang="zh-TW" altLang="en-US" sz="2100">
                <a:solidFill>
                  <a:srgbClr val="0066FF"/>
                </a:solidFill>
                <a:ea typeface="微軟正黑體" pitchFamily="34" charset="-120"/>
              </a:rPr>
              <a:t>填夫姓</a:t>
            </a:r>
          </a:p>
        </p:txBody>
      </p:sp>
      <p:sp>
        <p:nvSpPr>
          <p:cNvPr id="686098" name="Line 18"/>
          <p:cNvSpPr>
            <a:spLocks noChangeShapeType="1"/>
          </p:cNvSpPr>
          <p:nvPr/>
        </p:nvSpPr>
        <p:spPr bwMode="auto">
          <a:xfrm flipH="1" flipV="1">
            <a:off x="1692275" y="1196975"/>
            <a:ext cx="863600" cy="1512888"/>
          </a:xfrm>
          <a:prstGeom prst="line">
            <a:avLst/>
          </a:prstGeom>
          <a:noFill/>
          <a:ln w="254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86099" name="Text Box 19"/>
          <p:cNvSpPr txBox="1">
            <a:spLocks noChangeArrowheads="1"/>
          </p:cNvSpPr>
          <p:nvPr/>
        </p:nvSpPr>
        <p:spPr bwMode="auto">
          <a:xfrm>
            <a:off x="3132138" y="2728913"/>
            <a:ext cx="1295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50000"/>
              </a:spcBef>
              <a:buFontTx/>
              <a:buNone/>
            </a:pPr>
            <a:r>
              <a:rPr lang="zh-TW" altLang="en-US" sz="2100">
                <a:solidFill>
                  <a:srgbClr val="0066FF"/>
                </a:solidFill>
                <a:ea typeface="微軟正黑體" pitchFamily="34" charset="-120"/>
              </a:rPr>
              <a:t>填死者姓</a:t>
            </a:r>
          </a:p>
        </p:txBody>
      </p:sp>
      <p:sp>
        <p:nvSpPr>
          <p:cNvPr id="686100" name="Line 20"/>
          <p:cNvSpPr>
            <a:spLocks noChangeShapeType="1"/>
          </p:cNvSpPr>
          <p:nvPr/>
        </p:nvSpPr>
        <p:spPr bwMode="auto">
          <a:xfrm flipH="1" flipV="1">
            <a:off x="2339975" y="1196975"/>
            <a:ext cx="1152525" cy="1512888"/>
          </a:xfrm>
          <a:prstGeom prst="line">
            <a:avLst/>
          </a:prstGeom>
          <a:noFill/>
          <a:ln w="254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86102" name="Text Box 22"/>
          <p:cNvSpPr txBox="1">
            <a:spLocks noChangeArrowheads="1"/>
          </p:cNvSpPr>
          <p:nvPr/>
        </p:nvSpPr>
        <p:spPr bwMode="auto">
          <a:xfrm>
            <a:off x="1333500" y="836613"/>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686103" name="Text Box 23"/>
          <p:cNvSpPr txBox="1">
            <a:spLocks noChangeArrowheads="1"/>
          </p:cNvSpPr>
          <p:nvPr/>
        </p:nvSpPr>
        <p:spPr bwMode="auto">
          <a:xfrm>
            <a:off x="1981200" y="836613"/>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72721" name="Text Box 25">
            <a:hlinkClick r:id="rId7" action="ppaction://hlinksldjump"/>
          </p:cNvPr>
          <p:cNvSpPr txBox="1">
            <a:spLocks noChangeArrowheads="1"/>
          </p:cNvSpPr>
          <p:nvPr/>
        </p:nvSpPr>
        <p:spPr bwMode="auto">
          <a:xfrm>
            <a:off x="6011863" y="2276475"/>
            <a:ext cx="57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pic>
        <p:nvPicPr>
          <p:cNvPr id="72722" name="Picture 26"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1013" y="6203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8610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8609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86098"/>
                                        </p:tgtEl>
                                        <p:attrNameLst>
                                          <p:attrName>style.visibility</p:attrName>
                                        </p:attrNameLst>
                                      </p:cBhvr>
                                      <p:to>
                                        <p:strVal val="hidden"/>
                                      </p:to>
                                    </p:set>
                                  </p:childTnLst>
                                </p:cTn>
                              </p:par>
                            </p:childTnLst>
                          </p:cTn>
                        </p:par>
                      </p:childTnLst>
                    </p:cTn>
                  </p:par>
                </p:childTnLst>
              </p:cTn>
              <p:nextCondLst>
                <p:cond evt="onClick" delay="0">
                  <p:tgtEl>
                    <p:spTgt spid="686102"/>
                  </p:tgtEl>
                </p:cond>
              </p:nextCondLst>
            </p:seq>
            <p:seq concurrent="1" nextAc="seek">
              <p:cTn id="15" restart="whenNotActive" fill="hold" evtFilter="cancelBubble" nodeType="interactiveSeq">
                <p:stCondLst>
                  <p:cond evt="onClick" delay="0">
                    <p:tgtEl>
                      <p:spTgt spid="68610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8609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8610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86099"/>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686100"/>
                                        </p:tgtEl>
                                        <p:attrNameLst>
                                          <p:attrName>style.visibility</p:attrName>
                                        </p:attrNameLst>
                                      </p:cBhvr>
                                      <p:to>
                                        <p:strVal val="hidden"/>
                                      </p:to>
                                    </p:set>
                                  </p:childTnLst>
                                </p:cTn>
                              </p:par>
                            </p:childTnLst>
                          </p:cTn>
                        </p:par>
                      </p:childTnLst>
                    </p:cTn>
                  </p:par>
                </p:childTnLst>
              </p:cTn>
              <p:nextCondLst>
                <p:cond evt="onClick" delay="0">
                  <p:tgtEl>
                    <p:spTgt spid="686103"/>
                  </p:tgtEl>
                </p:cond>
              </p:nextCondLst>
            </p:seq>
          </p:childTnLst>
        </p:cTn>
      </p:par>
    </p:tnLst>
    <p:bldLst>
      <p:bldP spid="686097" grpId="0"/>
      <p:bldP spid="686097" grpId="1"/>
      <p:bldP spid="686098" grpId="0" animBg="1"/>
      <p:bldP spid="686098" grpId="1" animBg="1"/>
      <p:bldP spid="686099" grpId="0"/>
      <p:bldP spid="686099" grpId="1"/>
      <p:bldP spid="686100" grpId="0" animBg="1"/>
      <p:bldP spid="68610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-22</a:t>
            </a:r>
          </a:p>
        </p:txBody>
      </p:sp>
      <p:sp>
        <p:nvSpPr>
          <p:cNvPr id="73731" name="Rectangle 3"/>
          <p:cNvSpPr>
            <a:spLocks noGrp="1" noChangeArrowheads="1"/>
          </p:cNvSpPr>
          <p:nvPr>
            <p:ph type="body" idx="4294967295"/>
          </p:nvPr>
        </p:nvSpPr>
        <p:spPr>
          <a:xfrm>
            <a:off x="395288" y="1630363"/>
            <a:ext cx="8435975" cy="2735262"/>
          </a:xfrm>
          <a:noFill/>
          <a:ln>
            <a:solidFill>
              <a:schemeClr val="tx1"/>
            </a:solidFill>
            <a:miter lim="800000"/>
            <a:headEnd/>
            <a:tailEnd/>
          </a:ln>
        </p:spPr>
        <p:txBody>
          <a:bodyPr/>
          <a:lstStyle/>
          <a:p>
            <a:pPr>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○○○先生</a:t>
            </a:r>
          </a:p>
          <a:p>
            <a:pPr>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公祭○○時大殮隨即火葬謹此訃</a:t>
            </a:r>
          </a:p>
          <a:p>
            <a:pPr>
              <a:buFontTx/>
              <a:buNone/>
            </a:pPr>
            <a:endParaRPr lang="zh-TW" altLang="en-US" sz="1200" b="1" smtClean="0">
              <a:latin typeface="標楷體" pitchFamily="65" charset="-120"/>
              <a:ea typeface="標楷體" pitchFamily="65" charset="-120"/>
            </a:endParaRPr>
          </a:p>
          <a:p>
            <a:pPr>
              <a:buFontTx/>
              <a:buNone/>
            </a:pPr>
            <a:r>
              <a:rPr lang="zh-TW" altLang="en-US" sz="4600" b="1" smtClean="0">
                <a:solidFill>
                  <a:srgbClr val="FF0000"/>
                </a:solidFill>
                <a:latin typeface="標楷體" pitchFamily="65" charset="-120"/>
                <a:ea typeface="標楷體" pitchFamily="65" charset="-120"/>
              </a:rPr>
              <a:t>聞</a:t>
            </a:r>
            <a:r>
              <a:rPr lang="zh-TW" altLang="en-US" sz="4000" b="1" smtClean="0">
                <a:solidFill>
                  <a:srgbClr val="FF0000"/>
                </a:solidFill>
                <a:latin typeface="標楷體" pitchFamily="65" charset="-120"/>
                <a:ea typeface="標楷體" pitchFamily="65" charset="-120"/>
              </a:rPr>
              <a:t>          </a:t>
            </a:r>
            <a:r>
              <a:rPr lang="zh-TW" altLang="en-US" sz="3000" b="1" smtClean="0">
                <a:latin typeface="標楷體" pitchFamily="65" charset="-120"/>
                <a:ea typeface="標楷體" pitchFamily="65" charset="-120"/>
              </a:rPr>
              <a:t>○○○先生治喪委員會　謹啟</a:t>
            </a:r>
          </a:p>
        </p:txBody>
      </p:sp>
      <p:sp>
        <p:nvSpPr>
          <p:cNvPr id="73732" name="Rectangle 4"/>
          <p:cNvSpPr>
            <a:spLocks noChangeArrowheads="1"/>
          </p:cNvSpPr>
          <p:nvPr/>
        </p:nvSpPr>
        <p:spPr bwMode="auto">
          <a:xfrm>
            <a:off x="2700338" y="1636713"/>
            <a:ext cx="6264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a:latin typeface="標楷體" pitchFamily="65" charset="-120"/>
                <a:ea typeface="標楷體" pitchFamily="65" charset="-120"/>
              </a:rPr>
              <a:t>於民國○○年○月○日○午病逝○○醫院享年○○歲即日移靈○○殯儀館茲訂於○○年○月○日（星期○）○午○時</a:t>
            </a:r>
          </a:p>
        </p:txBody>
      </p:sp>
      <p:sp>
        <p:nvSpPr>
          <p:cNvPr id="73733" name="Rectangle 5"/>
          <p:cNvSpPr>
            <a:spLocks noChangeArrowheads="1"/>
          </p:cNvSpPr>
          <p:nvPr/>
        </p:nvSpPr>
        <p:spPr bwMode="auto">
          <a:xfrm>
            <a:off x="395288" y="882650"/>
            <a:ext cx="465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四</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由治喪委員會具名</a:t>
            </a:r>
          </a:p>
        </p:txBody>
      </p:sp>
      <p:pic>
        <p:nvPicPr>
          <p:cNvPr id="73734"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-23</a:t>
            </a:r>
          </a:p>
        </p:txBody>
      </p:sp>
      <p:sp>
        <p:nvSpPr>
          <p:cNvPr id="74755" name="Rectangle 3"/>
          <p:cNvSpPr>
            <a:spLocks noGrp="1" noChangeArrowheads="1"/>
          </p:cNvSpPr>
          <p:nvPr>
            <p:ph type="body" idx="4294967295"/>
          </p:nvPr>
        </p:nvSpPr>
        <p:spPr>
          <a:xfrm>
            <a:off x="457200" y="765175"/>
            <a:ext cx="8229600" cy="5111750"/>
          </a:xfrm>
        </p:spPr>
        <p:txBody>
          <a:bodyPr/>
          <a:lstStyle/>
          <a:p>
            <a:pPr>
              <a:buFontTx/>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四</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一般應酬柬帖</a:t>
            </a:r>
          </a:p>
          <a:p>
            <a:pPr>
              <a:buFontTx/>
              <a:buNone/>
            </a:pPr>
            <a:r>
              <a:rPr lang="zh-TW" altLang="en-US" smtClean="0">
                <a:latin typeface="標楷體" pitchFamily="65" charset="-120"/>
                <a:ea typeface="標楷體" pitchFamily="65" charset="-120"/>
              </a:rPr>
              <a:t>　　一般應酬柬帖具備以下內容：</a:t>
            </a:r>
          </a:p>
          <a:p>
            <a:pPr>
              <a:buFontTx/>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具帖人姓名。　　　　　　　　</a:t>
            </a:r>
          </a:p>
          <a:p>
            <a:pPr>
              <a:buFontTx/>
              <a:buNone/>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邀約事由。</a:t>
            </a:r>
          </a:p>
          <a:p>
            <a:pPr>
              <a:buFontTx/>
              <a:buNone/>
            </a:pP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邀約時間、方式、地點。　　　</a:t>
            </a:r>
          </a:p>
          <a:p>
            <a:pPr>
              <a:buFontTx/>
              <a:buNone/>
            </a:pP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請候光臨辭、表敬辭。</a:t>
            </a:r>
          </a:p>
          <a:p>
            <a:pPr>
              <a:buFontTx/>
              <a:buNone/>
            </a:pPr>
            <a:r>
              <a:rPr lang="zh-TW" altLang="en-US" smtClean="0">
                <a:latin typeface="標楷體" pitchFamily="65" charset="-120"/>
                <a:ea typeface="標楷體" pitchFamily="65" charset="-120"/>
              </a:rPr>
              <a:t>　</a:t>
            </a:r>
          </a:p>
          <a:p>
            <a:pPr>
              <a:buFontTx/>
              <a:buNone/>
            </a:pPr>
            <a:r>
              <a:rPr lang="zh-TW" altLang="en-US" smtClean="0">
                <a:latin typeface="標楷體" pitchFamily="65" charset="-120"/>
                <a:ea typeface="標楷體" pitchFamily="65" charset="-120"/>
              </a:rPr>
              <a:t>    茲舉二例說明：</a:t>
            </a:r>
          </a:p>
        </p:txBody>
      </p:sp>
      <p:pic>
        <p:nvPicPr>
          <p:cNvPr id="74756"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ctrTitle" idx="4294967295"/>
          </p:nvPr>
        </p:nvSpPr>
        <p:spPr>
          <a:xfrm>
            <a:off x="755650" y="1628775"/>
            <a:ext cx="7772400" cy="1470025"/>
          </a:xfrm>
        </p:spPr>
        <p:txBody>
          <a:bodyPr/>
          <a:lstStyle/>
          <a:p>
            <a:pPr eaLnBrk="1" hangingPunct="1"/>
            <a:r>
              <a:rPr lang="zh-TW" altLang="en-US" sz="6600" b="1" smtClean="0">
                <a:solidFill>
                  <a:schemeClr val="tx1"/>
                </a:solidFill>
                <a:latin typeface="標楷體" pitchFamily="65" charset="-120"/>
                <a:ea typeface="標楷體" pitchFamily="65" charset="-120"/>
              </a:rPr>
              <a:t>一、柬帖</a:t>
            </a:r>
          </a:p>
        </p:txBody>
      </p:sp>
      <p:pic>
        <p:nvPicPr>
          <p:cNvPr id="48131" name="Picture 4"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-24</a:t>
            </a:r>
          </a:p>
        </p:txBody>
      </p:sp>
      <p:sp>
        <p:nvSpPr>
          <p:cNvPr id="75779" name="Rectangle 3"/>
          <p:cNvSpPr>
            <a:spLocks noGrp="1" noChangeArrowheads="1"/>
          </p:cNvSpPr>
          <p:nvPr>
            <p:ph type="body" idx="4294967295"/>
          </p:nvPr>
        </p:nvSpPr>
        <p:spPr>
          <a:xfrm>
            <a:off x="519113" y="1557338"/>
            <a:ext cx="8229600" cy="3743325"/>
          </a:xfrm>
          <a:noFill/>
          <a:ln>
            <a:solidFill>
              <a:schemeClr val="tx1"/>
            </a:solidFill>
            <a:miter lim="800000"/>
            <a:headEnd/>
            <a:tailEnd/>
          </a:ln>
        </p:spPr>
        <p:txBody>
          <a:bodyPr/>
          <a:lstStyle/>
          <a:p>
            <a:pPr>
              <a:lnSpc>
                <a:spcPct val="90000"/>
              </a:lnSpc>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謹訂於中華民國○○年○月○日○午○時</a:t>
            </a:r>
          </a:p>
          <a:p>
            <a:pPr>
              <a:lnSpc>
                <a:spcPct val="90000"/>
              </a:lnSpc>
              <a:buFontTx/>
              <a:buNone/>
            </a:pPr>
            <a:r>
              <a:rPr lang="zh-TW" altLang="en-US" sz="3000" b="1" smtClean="0">
                <a:latin typeface="標楷體" pitchFamily="65" charset="-120"/>
                <a:ea typeface="標楷體" pitchFamily="65" charset="-120"/>
              </a:rPr>
              <a:t>  敬治菲酌　恭候</a:t>
            </a:r>
          </a:p>
          <a:p>
            <a:pPr>
              <a:lnSpc>
                <a:spcPct val="90000"/>
              </a:lnSpc>
              <a:buFontTx/>
              <a:buNone/>
            </a:pPr>
            <a:r>
              <a:rPr lang="zh-TW" altLang="en-US" sz="4000" b="1" smtClean="0">
                <a:latin typeface="標楷體" pitchFamily="65" charset="-120"/>
                <a:ea typeface="標楷體" pitchFamily="65" charset="-120"/>
              </a:rPr>
              <a:t>臺　光</a:t>
            </a: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 謹訂</a:t>
            </a:r>
          </a:p>
          <a:p>
            <a:pPr>
              <a:lnSpc>
                <a:spcPct val="90000"/>
              </a:lnSpc>
              <a:buFontTx/>
              <a:buNone/>
            </a:pPr>
            <a:r>
              <a:rPr lang="zh-TW" altLang="en-US" sz="3000" b="1" smtClean="0">
                <a:latin typeface="標楷體" pitchFamily="65" charset="-120"/>
                <a:ea typeface="標楷體" pitchFamily="65" charset="-120"/>
              </a:rPr>
              <a:t>   </a:t>
            </a:r>
          </a:p>
          <a:p>
            <a:pPr>
              <a:lnSpc>
                <a:spcPct val="90000"/>
              </a:lnSpc>
              <a:buFontTx/>
              <a:buNone/>
            </a:pPr>
            <a:r>
              <a:rPr lang="zh-TW" altLang="en-US" sz="3000" b="1" smtClean="0">
                <a:latin typeface="標楷體" pitchFamily="65" charset="-120"/>
                <a:ea typeface="標楷體" pitchFamily="65" charset="-120"/>
              </a:rPr>
              <a:t>                   席設：○○餐廳○室　　                   </a:t>
            </a:r>
          </a:p>
          <a:p>
            <a:pPr>
              <a:lnSpc>
                <a:spcPct val="90000"/>
              </a:lnSpc>
              <a:buFontTx/>
              <a:buNone/>
            </a:pPr>
            <a:r>
              <a:rPr lang="zh-TW" altLang="en-US" sz="3000" b="1" smtClean="0">
                <a:latin typeface="標楷體" pitchFamily="65" charset="-120"/>
                <a:ea typeface="標楷體" pitchFamily="65" charset="-120"/>
              </a:rPr>
              <a:t>                   地址：○○市○○路○號</a:t>
            </a:r>
          </a:p>
          <a:p>
            <a:pPr>
              <a:lnSpc>
                <a:spcPct val="90000"/>
              </a:lnSpc>
              <a:buFontTx/>
              <a:buNone/>
            </a:pPr>
            <a:r>
              <a:rPr lang="zh-TW" altLang="en-US" sz="3000" b="1" smtClean="0">
                <a:latin typeface="標楷體" pitchFamily="65" charset="-120"/>
                <a:ea typeface="標楷體" pitchFamily="65" charset="-120"/>
              </a:rPr>
              <a:t>                   電話：○○○○○○○○</a:t>
            </a:r>
          </a:p>
        </p:txBody>
      </p:sp>
      <p:sp>
        <p:nvSpPr>
          <p:cNvPr id="75780" name="Rectangle 4"/>
          <p:cNvSpPr>
            <a:spLocks noChangeArrowheads="1"/>
          </p:cNvSpPr>
          <p:nvPr/>
        </p:nvSpPr>
        <p:spPr bwMode="auto">
          <a:xfrm>
            <a:off x="539750" y="808038"/>
            <a:ext cx="3841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kumimoji="0" lang="zh-TW" altLang="en-US">
                <a:latin typeface="標楷體" pitchFamily="65" charset="-120"/>
                <a:ea typeface="標楷體" pitchFamily="65" charset="-120"/>
              </a:rPr>
              <a:t>例</a:t>
            </a:r>
            <a:r>
              <a:rPr kumimoji="0" lang="en-US" altLang="zh-TW">
                <a:latin typeface="標楷體" pitchFamily="65" charset="-120"/>
                <a:ea typeface="標楷體" pitchFamily="65" charset="-120"/>
              </a:rPr>
              <a:t>(</a:t>
            </a:r>
            <a:r>
              <a:rPr kumimoji="0" lang="zh-TW" altLang="en-US">
                <a:latin typeface="標楷體" pitchFamily="65" charset="-120"/>
                <a:ea typeface="標楷體" pitchFamily="65" charset="-120"/>
              </a:rPr>
              <a:t>一</a:t>
            </a:r>
            <a:r>
              <a:rPr kumimoji="0" lang="en-US" altLang="zh-TW">
                <a:latin typeface="標楷體" pitchFamily="65" charset="-120"/>
                <a:ea typeface="標楷體" pitchFamily="65" charset="-120"/>
              </a:rPr>
              <a:t>)</a:t>
            </a:r>
            <a:r>
              <a:rPr kumimoji="0" lang="zh-TW" altLang="en-US">
                <a:solidFill>
                  <a:srgbClr val="FF0000"/>
                </a:solidFill>
                <a:latin typeface="標楷體" pitchFamily="65" charset="-120"/>
                <a:ea typeface="標楷體" pitchFamily="65" charset="-120"/>
              </a:rPr>
              <a:t>普</a:t>
            </a:r>
            <a:r>
              <a:rPr lang="zh-TW" altLang="en-US">
                <a:solidFill>
                  <a:srgbClr val="FF0000"/>
                </a:solidFill>
                <a:latin typeface="標楷體" pitchFamily="65" charset="-120"/>
                <a:ea typeface="標楷體" pitchFamily="65" charset="-120"/>
              </a:rPr>
              <a:t>通宴客柬帖</a:t>
            </a:r>
          </a:p>
        </p:txBody>
      </p:sp>
      <p:pic>
        <p:nvPicPr>
          <p:cNvPr id="75781"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-25</a:t>
            </a:r>
          </a:p>
        </p:txBody>
      </p:sp>
      <p:sp>
        <p:nvSpPr>
          <p:cNvPr id="76803" name="Rectangle 3"/>
          <p:cNvSpPr>
            <a:spLocks noGrp="1" noChangeArrowheads="1"/>
          </p:cNvSpPr>
          <p:nvPr>
            <p:ph type="body" idx="4294967295"/>
          </p:nvPr>
        </p:nvSpPr>
        <p:spPr>
          <a:xfrm>
            <a:off x="468313" y="1512888"/>
            <a:ext cx="8291512" cy="2779712"/>
          </a:xfrm>
          <a:noFill/>
          <a:ln>
            <a:solidFill>
              <a:schemeClr val="tx1"/>
            </a:solidFill>
            <a:miter lim="800000"/>
            <a:headEnd/>
            <a:tailEnd/>
          </a:ln>
        </p:spPr>
        <p:txBody>
          <a:bodyPr/>
          <a:lstStyle/>
          <a:p>
            <a:pPr>
              <a:buFontTx/>
              <a:buNone/>
            </a:pP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謹訂於中華民國○○年○月○日起至○月○</a:t>
            </a:r>
          </a:p>
          <a:p>
            <a:pPr>
              <a:buFontTx/>
              <a:buNone/>
            </a:pPr>
            <a:r>
              <a:rPr lang="zh-TW" altLang="en-US" sz="3000" b="1" smtClean="0">
                <a:latin typeface="標楷體" pitchFamily="65" charset="-120"/>
                <a:ea typeface="標楷體" pitchFamily="65" charset="-120"/>
              </a:rPr>
              <a:t> 日止假○○○舉行書畫展覽　敬請</a:t>
            </a:r>
          </a:p>
          <a:p>
            <a:pPr>
              <a:buFontTx/>
              <a:buNone/>
            </a:pPr>
            <a:r>
              <a:rPr lang="zh-TW" altLang="en-US" sz="4400" b="1" smtClean="0">
                <a:latin typeface="標楷體" pitchFamily="65" charset="-120"/>
                <a:ea typeface="標楷體" pitchFamily="65" charset="-120"/>
              </a:rPr>
              <a:t>惠臨指教</a:t>
            </a:r>
            <a:r>
              <a:rPr lang="zh-TW" altLang="en-US" b="1" smtClean="0">
                <a:latin typeface="標楷體" pitchFamily="65" charset="-120"/>
                <a:ea typeface="標楷體" pitchFamily="65" charset="-120"/>
              </a:rPr>
              <a:t>                 </a:t>
            </a:r>
            <a:r>
              <a:rPr lang="zh-TW" altLang="en-US" sz="3000" b="1" smtClean="0">
                <a:latin typeface="標楷體" pitchFamily="65" charset="-120"/>
                <a:ea typeface="標楷體" pitchFamily="65" charset="-120"/>
              </a:rPr>
              <a:t>○○○ 謹訂</a:t>
            </a:r>
          </a:p>
          <a:p>
            <a:pPr>
              <a:buFontTx/>
              <a:buNone/>
            </a:pPr>
            <a:endParaRPr lang="zh-TW" altLang="en-US" sz="1200" b="1" smtClean="0">
              <a:latin typeface="標楷體" pitchFamily="65" charset="-120"/>
              <a:ea typeface="標楷體" pitchFamily="65" charset="-120"/>
            </a:endParaRPr>
          </a:p>
          <a:p>
            <a:pPr>
              <a:buFontTx/>
              <a:buNone/>
            </a:pPr>
            <a:r>
              <a:rPr lang="zh-TW" altLang="en-US" sz="3000" b="1" smtClean="0">
                <a:latin typeface="標楷體" pitchFamily="65" charset="-120"/>
                <a:ea typeface="標楷體" pitchFamily="65" charset="-120"/>
              </a:rPr>
              <a:t>                 時間：上午○時至下午○時</a:t>
            </a:r>
          </a:p>
        </p:txBody>
      </p:sp>
      <p:sp>
        <p:nvSpPr>
          <p:cNvPr id="76804" name="Rectangle 4"/>
          <p:cNvSpPr>
            <a:spLocks noChangeArrowheads="1"/>
          </p:cNvSpPr>
          <p:nvPr/>
        </p:nvSpPr>
        <p:spPr bwMode="auto">
          <a:xfrm>
            <a:off x="468313" y="765175"/>
            <a:ext cx="3841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二</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邀請參觀柬帖</a:t>
            </a:r>
          </a:p>
        </p:txBody>
      </p:sp>
      <p:pic>
        <p:nvPicPr>
          <p:cNvPr id="76805"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常見的柬帖用語</a:t>
            </a:r>
            <a:r>
              <a:rPr lang="en-US" altLang="zh-TW" b="1" smtClean="0">
                <a:solidFill>
                  <a:schemeClr val="bg1"/>
                </a:solidFill>
                <a:latin typeface="標楷體" pitchFamily="65" charset="-120"/>
                <a:ea typeface="標楷體" pitchFamily="65" charset="-120"/>
              </a:rPr>
              <a:t>-1</a:t>
            </a:r>
          </a:p>
        </p:txBody>
      </p:sp>
      <p:graphicFrame>
        <p:nvGraphicFramePr>
          <p:cNvPr id="758891" name="Group 107"/>
          <p:cNvGraphicFramePr>
            <a:graphicFrameLocks noGrp="1"/>
          </p:cNvGraphicFramePr>
          <p:nvPr>
            <p:ph idx="4294967295"/>
          </p:nvPr>
        </p:nvGraphicFramePr>
        <p:xfrm>
          <a:off x="466725" y="765175"/>
          <a:ext cx="8353425" cy="5268913"/>
        </p:xfrm>
        <a:graphic>
          <a:graphicData uri="http://schemas.openxmlformats.org/drawingml/2006/table">
            <a:tbl>
              <a:tblPr/>
              <a:tblGrid>
                <a:gridCol w="936625"/>
                <a:gridCol w="2519363"/>
                <a:gridCol w="4897437"/>
              </a:tblGrid>
              <a:tr h="518146">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類別</a:t>
                      </a:r>
                      <a:endParaRPr kumimoji="1" lang="en-US" altLang="zh-TW" sz="2800" b="0" i="0" u="none" strike="noStrike" cap="none" normalizeH="0" baseline="0" smtClean="0">
                        <a:ln>
                          <a:noFill/>
                        </a:ln>
                        <a:solidFill>
                          <a:schemeClr val="tx1"/>
                        </a:solidFill>
                        <a:effectLst/>
                        <a:latin typeface="標楷體" pitchFamily="65" charset="-120"/>
                        <a:ea typeface="標楷體" pitchFamily="65" charset="-12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用     語</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說        明</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944858">
                <a:tc rowSpan="5">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婚嫁用語</a:t>
                      </a:r>
                    </a:p>
                  </a:txBody>
                  <a:tcPr marT="45717" marB="45717"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rgbClr val="0066FF"/>
                          </a:solidFill>
                          <a:effectLst/>
                          <a:latin typeface="標楷體" pitchFamily="65" charset="-120"/>
                          <a:ea typeface="標楷體" pitchFamily="65" charset="-120"/>
                        </a:rPr>
                        <a:t>嘉禮</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、吉夕、合巹</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結婚</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09">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文定</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訂婚</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22">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于歸</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女子出嫁</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22">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福證</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請人證婚的敬語</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2255">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歸寧</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已婚婦女回娘家探望父母、請</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安。出嫁後第一次回門宴客也</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稱歸寧</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77853" name="Group 103"/>
          <p:cNvGrpSpPr>
            <a:grpSpLocks/>
          </p:cNvGrpSpPr>
          <p:nvPr/>
        </p:nvGrpSpPr>
        <p:grpSpPr bwMode="auto">
          <a:xfrm>
            <a:off x="2195513" y="1700213"/>
            <a:ext cx="431800" cy="649287"/>
            <a:chOff x="1383" y="1344"/>
            <a:chExt cx="272" cy="409"/>
          </a:xfrm>
        </p:grpSpPr>
        <p:sp>
          <p:nvSpPr>
            <p:cNvPr id="77857" name="Text Box 101"/>
            <p:cNvSpPr txBox="1">
              <a:spLocks noChangeArrowheads="1"/>
            </p:cNvSpPr>
            <p:nvPr/>
          </p:nvSpPr>
          <p:spPr bwMode="auto">
            <a:xfrm>
              <a:off x="1383" y="1344"/>
              <a:ext cx="231"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ㄐㄧㄣ</a:t>
              </a:r>
            </a:p>
          </p:txBody>
        </p:sp>
        <p:pic>
          <p:nvPicPr>
            <p:cNvPr id="77858" name="Picture 102" descr="黑-三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 y="153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7854" name="Picture 104" descr="39">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86213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5" name="Picture 108"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1013" y="60594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6" name="Text Box 109">
            <a:hlinkClick r:id="rId8" action="ppaction://hlinksldjump"/>
          </p:cNvPr>
          <p:cNvSpPr txBox="1">
            <a:spLocks noChangeArrowheads="1"/>
          </p:cNvSpPr>
          <p:nvPr/>
        </p:nvSpPr>
        <p:spPr bwMode="auto">
          <a:xfrm>
            <a:off x="1547813" y="1341438"/>
            <a:ext cx="574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常見的柬帖用語</a:t>
            </a:r>
            <a:r>
              <a:rPr lang="en-US" altLang="zh-TW" b="1" smtClean="0">
                <a:solidFill>
                  <a:schemeClr val="bg1"/>
                </a:solidFill>
                <a:latin typeface="標楷體" pitchFamily="65" charset="-120"/>
                <a:ea typeface="標楷體" pitchFamily="65" charset="-120"/>
              </a:rPr>
              <a:t>-2</a:t>
            </a:r>
          </a:p>
        </p:txBody>
      </p:sp>
      <p:graphicFrame>
        <p:nvGraphicFramePr>
          <p:cNvPr id="759925" name="Group 117"/>
          <p:cNvGraphicFramePr>
            <a:graphicFrameLocks noGrp="1"/>
          </p:cNvGraphicFramePr>
          <p:nvPr>
            <p:ph idx="4294967295"/>
          </p:nvPr>
        </p:nvGraphicFramePr>
        <p:xfrm>
          <a:off x="457200" y="836613"/>
          <a:ext cx="8362950" cy="4549775"/>
        </p:xfrm>
        <a:graphic>
          <a:graphicData uri="http://schemas.openxmlformats.org/drawingml/2006/table">
            <a:tbl>
              <a:tblPr/>
              <a:tblGrid>
                <a:gridCol w="938213"/>
                <a:gridCol w="1285875"/>
                <a:gridCol w="6138862"/>
              </a:tblGrid>
              <a:tr h="518141">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類別</a:t>
                      </a:r>
                      <a:endParaRPr kumimoji="1" lang="en-US" altLang="zh-TW" sz="2800" b="0" i="0" u="none" strike="noStrike" cap="none" normalizeH="0" baseline="0" smtClean="0">
                        <a:ln>
                          <a:noFill/>
                        </a:ln>
                        <a:solidFill>
                          <a:schemeClr val="tx1"/>
                        </a:solidFill>
                        <a:effectLst/>
                        <a:latin typeface="標楷體" pitchFamily="65" charset="-12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用 語</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說        明</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007909">
                <a:tc rowSpan="4">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喜慶用語</a:t>
                      </a:r>
                    </a:p>
                  </a:txBody>
                  <a:tcPr marT="45713" marB="45713"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弄璋</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稱生男孩。璋，玉器</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7909">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弄瓦</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稱生女孩。瓦，紡錘</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496">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晬</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小兒周歲</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321">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嵩　祝</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祝福壽如嵩山一樣高</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78874" name="Group 121"/>
          <p:cNvGrpSpPr>
            <a:grpSpLocks/>
          </p:cNvGrpSpPr>
          <p:nvPr/>
        </p:nvGrpSpPr>
        <p:grpSpPr bwMode="auto">
          <a:xfrm>
            <a:off x="1828800" y="3644900"/>
            <a:ext cx="439738" cy="574675"/>
            <a:chOff x="1152" y="2296"/>
            <a:chExt cx="277" cy="362"/>
          </a:xfrm>
        </p:grpSpPr>
        <p:sp>
          <p:nvSpPr>
            <p:cNvPr id="78877" name="Text Box 115"/>
            <p:cNvSpPr txBox="1">
              <a:spLocks noChangeArrowheads="1"/>
            </p:cNvSpPr>
            <p:nvPr/>
          </p:nvSpPr>
          <p:spPr bwMode="auto">
            <a:xfrm>
              <a:off x="1152" y="2296"/>
              <a:ext cx="23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ㄗㄨㄟ</a:t>
              </a:r>
            </a:p>
          </p:txBody>
        </p:sp>
        <p:pic>
          <p:nvPicPr>
            <p:cNvPr id="78878" name="Picture 116"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 y="2477"/>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75" name="Text Box 119"/>
          <p:cNvSpPr txBox="1">
            <a:spLocks noChangeArrowheads="1"/>
          </p:cNvSpPr>
          <p:nvPr/>
        </p:nvSpPr>
        <p:spPr bwMode="auto">
          <a:xfrm>
            <a:off x="1835150" y="4579938"/>
            <a:ext cx="3667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ㄙㄨㄥ</a:t>
            </a:r>
          </a:p>
        </p:txBody>
      </p:sp>
      <p:pic>
        <p:nvPicPr>
          <p:cNvPr id="78876" name="Picture 120"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常見的柬帖用語</a:t>
            </a:r>
            <a:r>
              <a:rPr lang="en-US" altLang="zh-TW" b="1" smtClean="0">
                <a:solidFill>
                  <a:schemeClr val="bg1"/>
                </a:solidFill>
                <a:latin typeface="標楷體" pitchFamily="65" charset="-120"/>
                <a:ea typeface="標楷體" pitchFamily="65" charset="-120"/>
              </a:rPr>
              <a:t>-3</a:t>
            </a:r>
          </a:p>
        </p:txBody>
      </p:sp>
      <p:graphicFrame>
        <p:nvGraphicFramePr>
          <p:cNvPr id="760924" name="Group 92"/>
          <p:cNvGraphicFramePr>
            <a:graphicFrameLocks noGrp="1"/>
          </p:cNvGraphicFramePr>
          <p:nvPr>
            <p:ph idx="4294967295"/>
          </p:nvPr>
        </p:nvGraphicFramePr>
        <p:xfrm>
          <a:off x="395288" y="765175"/>
          <a:ext cx="8424862" cy="5189538"/>
        </p:xfrm>
        <a:graphic>
          <a:graphicData uri="http://schemas.openxmlformats.org/drawingml/2006/table">
            <a:tbl>
              <a:tblPr/>
              <a:tblGrid>
                <a:gridCol w="1008062"/>
                <a:gridCol w="1296988"/>
                <a:gridCol w="6119812"/>
              </a:tblGrid>
              <a:tr h="554051">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類別</a:t>
                      </a:r>
                      <a:endParaRPr kumimoji="1" lang="en-US" altLang="zh-TW" sz="2800" b="0" i="0" u="none" strike="noStrike" cap="none" normalizeH="0" baseline="0" smtClean="0">
                        <a:ln>
                          <a:noFill/>
                        </a:ln>
                        <a:solidFill>
                          <a:schemeClr val="tx1"/>
                        </a:solidFill>
                        <a:effectLst/>
                        <a:latin typeface="標楷體" pitchFamily="65" charset="-120"/>
                        <a:ea typeface="標楷體" pitchFamily="65" charset="-12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用 語</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說        明</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009675">
                <a:tc rowSpan="5">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喪葬用語</a:t>
                      </a:r>
                    </a:p>
                  </a:txBody>
                  <a:tcPr marT="45721" marB="4572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先祖</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對他人稱自己去世的祖父母。或作顯祖考／妣</a:t>
                      </a:r>
                      <a:endParaRPr kumimoji="1" lang="en-US" altLang="zh-TW" sz="2800" b="0" i="0" u="none" strike="noStrike" cap="none" normalizeH="0" baseline="0" smtClean="0">
                        <a:ln>
                          <a:noFill/>
                        </a:ln>
                        <a:solidFill>
                          <a:schemeClr val="tx1"/>
                        </a:solidFill>
                        <a:effectLst/>
                        <a:latin typeface="標楷體" pitchFamily="65" charset="-120"/>
                        <a:ea typeface="標楷體" pitchFamily="65" charset="-120"/>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49">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先</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對他人稱自己去世的父母，也稱先嚴</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／慈或先父／母。或作顯考／妣</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802">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先夫</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對他人稱自己去世的丈夫</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512">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先</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對他人稱自己去世的妻子</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49">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亡</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對他人稱自己去世的兒女，也稱故</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寵兒／愛女</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01" name="Text Box 55"/>
          <p:cNvSpPr txBox="1">
            <a:spLocks noChangeArrowheads="1"/>
          </p:cNvSpPr>
          <p:nvPr/>
        </p:nvSpPr>
        <p:spPr bwMode="auto">
          <a:xfrm>
            <a:off x="2160588" y="1412875"/>
            <a:ext cx="6111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800" b="0">
                <a:ea typeface="標楷體" pitchFamily="65" charset="-120"/>
              </a:rPr>
              <a:t>考妣</a:t>
            </a:r>
          </a:p>
        </p:txBody>
      </p:sp>
      <p:sp>
        <p:nvSpPr>
          <p:cNvPr id="79902" name="Text Box 56"/>
          <p:cNvSpPr txBox="1">
            <a:spLocks noChangeArrowheads="1"/>
          </p:cNvSpPr>
          <p:nvPr/>
        </p:nvSpPr>
        <p:spPr bwMode="auto">
          <a:xfrm>
            <a:off x="1800225" y="2505075"/>
            <a:ext cx="6111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800" b="0">
                <a:ea typeface="標楷體" pitchFamily="65" charset="-120"/>
              </a:rPr>
              <a:t>考妣</a:t>
            </a:r>
          </a:p>
        </p:txBody>
      </p:sp>
      <p:sp>
        <p:nvSpPr>
          <p:cNvPr id="79903" name="Text Box 57"/>
          <p:cNvSpPr txBox="1">
            <a:spLocks noChangeArrowheads="1"/>
          </p:cNvSpPr>
          <p:nvPr/>
        </p:nvSpPr>
        <p:spPr bwMode="auto">
          <a:xfrm>
            <a:off x="1763713" y="4078288"/>
            <a:ext cx="6111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800" b="0">
                <a:ea typeface="標楷體" pitchFamily="65" charset="-120"/>
              </a:rPr>
              <a:t>室荊</a:t>
            </a:r>
          </a:p>
        </p:txBody>
      </p:sp>
      <p:sp>
        <p:nvSpPr>
          <p:cNvPr id="79904" name="Text Box 58"/>
          <p:cNvSpPr txBox="1">
            <a:spLocks noChangeArrowheads="1"/>
          </p:cNvSpPr>
          <p:nvPr/>
        </p:nvSpPr>
        <p:spPr bwMode="auto">
          <a:xfrm>
            <a:off x="1763713" y="5097463"/>
            <a:ext cx="6111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2800" b="0">
                <a:ea typeface="標楷體" pitchFamily="65" charset="-120"/>
              </a:rPr>
              <a:t>兒女</a:t>
            </a:r>
          </a:p>
        </p:txBody>
      </p:sp>
      <p:pic>
        <p:nvPicPr>
          <p:cNvPr id="79905" name="Picture 9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213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常見的柬帖用語</a:t>
            </a:r>
            <a:r>
              <a:rPr lang="en-US" altLang="zh-TW" b="1" smtClean="0">
                <a:solidFill>
                  <a:schemeClr val="bg1"/>
                </a:solidFill>
                <a:latin typeface="標楷體" pitchFamily="65" charset="-120"/>
                <a:ea typeface="標楷體" pitchFamily="65" charset="-120"/>
              </a:rPr>
              <a:t>-4</a:t>
            </a:r>
          </a:p>
        </p:txBody>
      </p:sp>
      <p:graphicFrame>
        <p:nvGraphicFramePr>
          <p:cNvPr id="761929" name="Group 73"/>
          <p:cNvGraphicFramePr>
            <a:graphicFrameLocks noGrp="1"/>
          </p:cNvGraphicFramePr>
          <p:nvPr>
            <p:ph idx="4294967295"/>
          </p:nvPr>
        </p:nvGraphicFramePr>
        <p:xfrm>
          <a:off x="323850" y="981075"/>
          <a:ext cx="8507413" cy="5073650"/>
        </p:xfrm>
        <a:graphic>
          <a:graphicData uri="http://schemas.openxmlformats.org/drawingml/2006/table">
            <a:tbl>
              <a:tblPr/>
              <a:tblGrid>
                <a:gridCol w="1098550"/>
                <a:gridCol w="1758950"/>
                <a:gridCol w="5649913"/>
              </a:tblGrid>
              <a:tr h="579052">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類別</a:t>
                      </a:r>
                      <a:endParaRPr kumimoji="1" lang="en-US" altLang="zh-TW" sz="3200" b="0" i="0" u="none" strike="noStrike" cap="none" normalizeH="0" baseline="0" smtClean="0">
                        <a:ln>
                          <a:noFill/>
                        </a:ln>
                        <a:solidFill>
                          <a:schemeClr val="tx1"/>
                        </a:solidFill>
                        <a:effectLst/>
                        <a:latin typeface="標楷體" pitchFamily="65" charset="-120"/>
                        <a:ea typeface="標楷體" pitchFamily="65" charset="-12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用 語</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說        明</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066686">
                <a:tc rowSpan="3">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喪葬用語</a:t>
                      </a:r>
                    </a:p>
                  </a:txBody>
                  <a:tcPr marT="45710" marB="4571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故媳</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對他人稱自己去世的媳婦，也稱故寵媳</a:t>
                      </a:r>
                      <a:endParaRPr kumimoji="1" lang="en-US" altLang="zh-TW" sz="3200" b="0" i="0" u="none" strike="noStrike" cap="none" normalizeH="0" baseline="0" smtClean="0">
                        <a:ln>
                          <a:noFill/>
                        </a:ln>
                        <a:solidFill>
                          <a:schemeClr val="tx1"/>
                        </a:solidFill>
                        <a:effectLst/>
                        <a:latin typeface="標楷體" pitchFamily="65" charset="-120"/>
                        <a:ea typeface="標楷體" pitchFamily="65" charset="-12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327">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棘</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　</a:t>
                      </a: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人</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父或母喪時，子自稱「棘人」</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9585">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杖期</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　</a:t>
                      </a: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夫</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妻入門後曾服丈夫的父母，或丈夫的祖父母之喪，妻死，夫自稱「杖期夫」；否則就自稱「不杖期夫」。期，夫為妻守喪一年</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19" name="Text Box 59"/>
          <p:cNvSpPr txBox="1">
            <a:spLocks noChangeArrowheads="1"/>
          </p:cNvSpPr>
          <p:nvPr/>
        </p:nvSpPr>
        <p:spPr bwMode="auto">
          <a:xfrm>
            <a:off x="2333625" y="4654550"/>
            <a:ext cx="36671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ㄐㄧ</a:t>
            </a:r>
          </a:p>
        </p:txBody>
      </p:sp>
      <p:grpSp>
        <p:nvGrpSpPr>
          <p:cNvPr id="80920" name="Group 61"/>
          <p:cNvGrpSpPr>
            <a:grpSpLocks/>
          </p:cNvGrpSpPr>
          <p:nvPr/>
        </p:nvGrpSpPr>
        <p:grpSpPr bwMode="auto">
          <a:xfrm>
            <a:off x="1901825" y="2925763"/>
            <a:ext cx="431800" cy="719137"/>
            <a:chOff x="1111" y="1888"/>
            <a:chExt cx="272" cy="453"/>
          </a:xfrm>
        </p:grpSpPr>
        <p:sp>
          <p:nvSpPr>
            <p:cNvPr id="80922" name="Text Box 58"/>
            <p:cNvSpPr txBox="1">
              <a:spLocks noChangeArrowheads="1"/>
            </p:cNvSpPr>
            <p:nvPr/>
          </p:nvSpPr>
          <p:spPr bwMode="auto">
            <a:xfrm>
              <a:off x="1111" y="1888"/>
              <a:ext cx="231"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ㄐㄧ</a:t>
              </a:r>
            </a:p>
          </p:txBody>
        </p:sp>
        <p:pic>
          <p:nvPicPr>
            <p:cNvPr id="80923" name="Picture 60" descr="黑-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193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0921" name="Picture 62"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60594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常見的柬帖用語</a:t>
            </a:r>
            <a:r>
              <a:rPr lang="en-US" altLang="zh-TW" b="1" smtClean="0">
                <a:solidFill>
                  <a:schemeClr val="bg1"/>
                </a:solidFill>
                <a:latin typeface="標楷體" pitchFamily="65" charset="-120"/>
                <a:ea typeface="標楷體" pitchFamily="65" charset="-120"/>
              </a:rPr>
              <a:t>-5</a:t>
            </a:r>
          </a:p>
        </p:txBody>
      </p:sp>
      <p:graphicFrame>
        <p:nvGraphicFramePr>
          <p:cNvPr id="762948" name="Group 68"/>
          <p:cNvGraphicFramePr>
            <a:graphicFrameLocks noGrp="1"/>
          </p:cNvGraphicFramePr>
          <p:nvPr>
            <p:ph idx="4294967295"/>
          </p:nvPr>
        </p:nvGraphicFramePr>
        <p:xfrm>
          <a:off x="468313" y="1012825"/>
          <a:ext cx="8351837" cy="4651375"/>
        </p:xfrm>
        <a:graphic>
          <a:graphicData uri="http://schemas.openxmlformats.org/drawingml/2006/table">
            <a:tbl>
              <a:tblPr/>
              <a:tblGrid>
                <a:gridCol w="1235075"/>
                <a:gridCol w="1800225"/>
                <a:gridCol w="5316537"/>
              </a:tblGrid>
              <a:tr h="579120">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類別</a:t>
                      </a:r>
                      <a:endParaRPr kumimoji="1" lang="en-US" altLang="zh-TW" sz="32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用 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說        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554480">
                <a:tc rowSpan="3">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喪葬用語</a:t>
                      </a:r>
                    </a:p>
                  </a:txBody>
                  <a:tcPr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承重</a:t>
                      </a:r>
                      <a:r>
                        <a:rPr kumimoji="1" lang="zh-TW" altLang="en-US" sz="2800" b="0" i="0" u="none" strike="noStrike" cap="none" normalizeH="0" baseline="0" smtClean="0">
                          <a:ln>
                            <a:noFill/>
                          </a:ln>
                          <a:solidFill>
                            <a:schemeClr val="tx1"/>
                          </a:solidFill>
                          <a:effectLst/>
                          <a:latin typeface="Arial" charset="0"/>
                          <a:ea typeface="標楷體" pitchFamily="65" charset="-120"/>
                        </a:rPr>
                        <a:t>　</a:t>
                      </a:r>
                      <a:r>
                        <a:rPr kumimoji="1" lang="zh-TW" altLang="en-US" sz="3200" b="0" i="0" u="none" strike="noStrike" cap="none" normalizeH="0" baseline="0" smtClean="0">
                          <a:ln>
                            <a:noFill/>
                          </a:ln>
                          <a:solidFill>
                            <a:schemeClr val="tx1"/>
                          </a:solidFill>
                          <a:effectLst/>
                          <a:latin typeface="Arial" charset="0"/>
                          <a:ea typeface="標楷體" pitchFamily="65" charset="-120"/>
                        </a:rPr>
                        <a:t>孫</a:t>
                      </a:r>
                      <a:r>
                        <a:rPr kumimoji="1" lang="zh-TW" altLang="en-US" sz="2800" b="0" i="0" u="none" strike="noStrike" cap="none" normalizeH="0" baseline="0" smtClean="0">
                          <a:ln>
                            <a:noFill/>
                          </a:ln>
                          <a:solidFill>
                            <a:schemeClr val="tx1"/>
                          </a:solidFill>
                          <a:effectLst/>
                          <a:latin typeface="Arial" charset="0"/>
                          <a:ea typeface="標楷體" pitchFamily="65" charset="-120"/>
                        </a:rPr>
                        <a:t> </a:t>
                      </a:r>
                      <a:endParaRPr kumimoji="1" lang="zh-TW" altLang="en-US" sz="2800" b="0"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本身及父皆為</a:t>
                      </a:r>
                      <a:r>
                        <a:rPr kumimoji="1" lang="zh-TW" altLang="en-US" sz="3200" b="0" i="0" u="none" strike="noStrike" cap="none" normalizeH="0" baseline="0" smtClean="0">
                          <a:ln>
                            <a:noFill/>
                          </a:ln>
                          <a:solidFill>
                            <a:srgbClr val="0066FF"/>
                          </a:solidFill>
                          <a:effectLst/>
                          <a:latin typeface="Arial" charset="0"/>
                          <a:ea typeface="標楷體" pitchFamily="65" charset="-120"/>
                        </a:rPr>
                        <a:t>嫡</a:t>
                      </a:r>
                      <a:r>
                        <a:rPr kumimoji="1" lang="zh-TW" altLang="en-US" sz="2800" b="0" i="0" u="none" strike="noStrike" cap="none" normalizeH="0" baseline="0" smtClean="0">
                          <a:ln>
                            <a:noFill/>
                          </a:ln>
                          <a:solidFill>
                            <a:srgbClr val="0066FF"/>
                          </a:solidFill>
                          <a:effectLst/>
                          <a:latin typeface="Arial" charset="0"/>
                          <a:ea typeface="標楷體" pitchFamily="65" charset="-120"/>
                        </a:rPr>
                        <a:t>　</a:t>
                      </a:r>
                      <a:r>
                        <a:rPr kumimoji="1" lang="zh-TW" altLang="en-US" sz="3200" b="0" i="0" u="none" strike="noStrike" cap="none" normalizeH="0" baseline="0" smtClean="0">
                          <a:ln>
                            <a:noFill/>
                          </a:ln>
                          <a:solidFill>
                            <a:srgbClr val="0066FF"/>
                          </a:solidFill>
                          <a:effectLst/>
                          <a:latin typeface="Arial" charset="0"/>
                          <a:ea typeface="標楷體" pitchFamily="65" charset="-120"/>
                        </a:rPr>
                        <a:t>長</a:t>
                      </a:r>
                      <a:r>
                        <a:rPr kumimoji="1" lang="zh-TW" altLang="en-US" sz="3200" b="0" i="0" u="none" strike="noStrike" cap="none" normalizeH="0" baseline="0" smtClean="0">
                          <a:ln>
                            <a:noFill/>
                          </a:ln>
                          <a:solidFill>
                            <a:schemeClr val="tx1"/>
                          </a:solidFill>
                          <a:effectLst/>
                          <a:latin typeface="Arial" charset="0"/>
                          <a:ea typeface="標楷體" pitchFamily="65" charset="-120"/>
                        </a:rPr>
                        <a:t>，父已死，兒為祖父母服喪自稱「承重孫」</a:t>
                      </a:r>
                      <a:endParaRPr kumimoji="1" lang="en-US" altLang="zh-TW" sz="3200" b="0"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8888">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告窆</a:t>
                      </a:r>
                      <a:endParaRPr kumimoji="1" lang="zh-TW" altLang="en-US" sz="3200" b="0"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訃告親友下窆訊息。窆，將靈柩葬入墓穴</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8888">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合窆</a:t>
                      </a:r>
                      <a:endParaRPr kumimoji="1" lang="zh-TW" altLang="en-US" sz="3200" b="0"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將已死父母葬在同一墓穴中</a:t>
                      </a:r>
                      <a:endParaRPr kumimoji="1" lang="zh-TW" altLang="en-US" sz="3200" b="0"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1943" name="Group 55"/>
          <p:cNvGrpSpPr>
            <a:grpSpLocks/>
          </p:cNvGrpSpPr>
          <p:nvPr/>
        </p:nvGrpSpPr>
        <p:grpSpPr bwMode="auto">
          <a:xfrm>
            <a:off x="2555875" y="2133600"/>
            <a:ext cx="431800" cy="574675"/>
            <a:chOff x="1338" y="1298"/>
            <a:chExt cx="272" cy="362"/>
          </a:xfrm>
        </p:grpSpPr>
        <p:sp>
          <p:nvSpPr>
            <p:cNvPr id="81952" name="Text Box 44"/>
            <p:cNvSpPr txBox="1">
              <a:spLocks noChangeArrowheads="1"/>
            </p:cNvSpPr>
            <p:nvPr/>
          </p:nvSpPr>
          <p:spPr bwMode="auto">
            <a:xfrm>
              <a:off x="1338" y="1298"/>
              <a:ext cx="23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ㄓㄨㄥ</a:t>
              </a:r>
            </a:p>
          </p:txBody>
        </p:sp>
        <p:pic>
          <p:nvPicPr>
            <p:cNvPr id="81953" name="Picture 45"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147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44" name="Group 50"/>
          <p:cNvGrpSpPr>
            <a:grpSpLocks/>
          </p:cNvGrpSpPr>
          <p:nvPr/>
        </p:nvGrpSpPr>
        <p:grpSpPr bwMode="auto">
          <a:xfrm>
            <a:off x="6445250" y="1700213"/>
            <a:ext cx="431800" cy="719137"/>
            <a:chOff x="3470" y="1208"/>
            <a:chExt cx="272" cy="453"/>
          </a:xfrm>
        </p:grpSpPr>
        <p:sp>
          <p:nvSpPr>
            <p:cNvPr id="81950" name="Text Box 47"/>
            <p:cNvSpPr txBox="1">
              <a:spLocks noChangeArrowheads="1"/>
            </p:cNvSpPr>
            <p:nvPr/>
          </p:nvSpPr>
          <p:spPr bwMode="auto">
            <a:xfrm>
              <a:off x="3470" y="1208"/>
              <a:ext cx="231"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ㄉㄧ</a:t>
              </a:r>
            </a:p>
          </p:txBody>
        </p:sp>
        <p:pic>
          <p:nvPicPr>
            <p:cNvPr id="81951" name="Picture 49" descr="二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 y="125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45" name="Group 51"/>
          <p:cNvGrpSpPr>
            <a:grpSpLocks/>
          </p:cNvGrpSpPr>
          <p:nvPr/>
        </p:nvGrpSpPr>
        <p:grpSpPr bwMode="auto">
          <a:xfrm>
            <a:off x="2555875" y="3500438"/>
            <a:ext cx="431800" cy="649287"/>
            <a:chOff x="1383" y="1344"/>
            <a:chExt cx="272" cy="409"/>
          </a:xfrm>
        </p:grpSpPr>
        <p:sp>
          <p:nvSpPr>
            <p:cNvPr id="81948" name="Text Box 52"/>
            <p:cNvSpPr txBox="1">
              <a:spLocks noChangeArrowheads="1"/>
            </p:cNvSpPr>
            <p:nvPr/>
          </p:nvSpPr>
          <p:spPr bwMode="auto">
            <a:xfrm>
              <a:off x="1383" y="1344"/>
              <a:ext cx="231"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ㄅㄧㄢ</a:t>
              </a:r>
            </a:p>
          </p:txBody>
        </p:sp>
        <p:pic>
          <p:nvPicPr>
            <p:cNvPr id="81949" name="Picture 53" descr="黑-三聲-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 y="153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46" name="Picture 56"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7" name="Text Box 60">
            <a:hlinkClick r:id="rId8" action="ppaction://hlinksldjump"/>
          </p:cNvPr>
          <p:cNvSpPr txBox="1">
            <a:spLocks noChangeArrowheads="1"/>
          </p:cNvSpPr>
          <p:nvPr/>
        </p:nvSpPr>
        <p:spPr bwMode="auto">
          <a:xfrm>
            <a:off x="6084888" y="1693863"/>
            <a:ext cx="1077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常見的柬帖用語</a:t>
            </a:r>
            <a:r>
              <a:rPr lang="en-US" altLang="zh-TW" b="1" smtClean="0">
                <a:solidFill>
                  <a:schemeClr val="bg1"/>
                </a:solidFill>
                <a:latin typeface="標楷體" pitchFamily="65" charset="-120"/>
                <a:ea typeface="標楷體" pitchFamily="65" charset="-120"/>
              </a:rPr>
              <a:t>-6</a:t>
            </a:r>
          </a:p>
        </p:txBody>
      </p:sp>
      <p:graphicFrame>
        <p:nvGraphicFramePr>
          <p:cNvPr id="764019" name="Group 115"/>
          <p:cNvGraphicFramePr>
            <a:graphicFrameLocks noGrp="1"/>
          </p:cNvGraphicFramePr>
          <p:nvPr>
            <p:ph idx="4294967295"/>
          </p:nvPr>
        </p:nvGraphicFramePr>
        <p:xfrm>
          <a:off x="395288" y="942975"/>
          <a:ext cx="8424862" cy="4935538"/>
        </p:xfrm>
        <a:graphic>
          <a:graphicData uri="http://schemas.openxmlformats.org/drawingml/2006/table">
            <a:tbl>
              <a:tblPr/>
              <a:tblGrid>
                <a:gridCol w="936625"/>
                <a:gridCol w="1944687"/>
                <a:gridCol w="5543550"/>
              </a:tblGrid>
              <a:tr h="518128">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類別</a:t>
                      </a:r>
                      <a:endParaRPr kumimoji="1" lang="en-US" altLang="zh-TW" sz="2800" b="0" i="0" u="none" strike="noStrike" cap="none" normalizeH="0" baseline="0" smtClean="0">
                        <a:ln>
                          <a:noFill/>
                        </a:ln>
                        <a:solidFill>
                          <a:schemeClr val="tx1"/>
                        </a:solidFill>
                        <a:effectLst/>
                        <a:latin typeface="標楷體" pitchFamily="65" charset="-120"/>
                        <a:ea typeface="標楷體" pitchFamily="65" charset="-12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用 語</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說        明</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944827">
                <a:tc rowSpan="5">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節慶用語</a:t>
                      </a:r>
                    </a:p>
                  </a:txBody>
                  <a:tcPr marT="45715" marB="45715"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rgbClr val="0066FF"/>
                          </a:solidFill>
                          <a:effectLst/>
                          <a:latin typeface="標楷體" pitchFamily="65" charset="-120"/>
                          <a:ea typeface="標楷體" pitchFamily="65" charset="-120"/>
                        </a:rPr>
                        <a:t>酴　酥</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酒名。相傳於農曆正　月初一，飲之可避邪、除瘟　疫</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02">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春卮</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年酒。卮，古代盛酒的器具</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27">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蒲　觴</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菖　蒲酒。指端午節喝菖蒲酒以驅除瘟疫之氣</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27">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桂漿</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桂花酒。中秋節常飲用桂花酒，故以桂漿代稱中秋酒宴</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27">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萸　觴</a:t>
                      </a:r>
                      <a:r>
                        <a:rPr kumimoji="1" lang="en-US" altLang="zh-TW" sz="2800" b="0" i="0" u="none" strike="noStrike" cap="none" normalizeH="0" baseline="0" smtClean="0">
                          <a:ln>
                            <a:noFill/>
                          </a:ln>
                          <a:solidFill>
                            <a:schemeClr val="tx1"/>
                          </a:solidFill>
                          <a:effectLst/>
                          <a:latin typeface="標楷體" pitchFamily="65" charset="-120"/>
                          <a:ea typeface="標楷體" pitchFamily="65" charset="-120"/>
                        </a:rPr>
                        <a:t> </a:t>
                      </a:r>
                      <a:endParaRPr kumimoji="1" lang="zh-TW" altLang="en-US" sz="2800" b="0" i="0" u="none" strike="noStrike" cap="none" normalizeH="0" baseline="0" smtClean="0">
                        <a:ln>
                          <a:noFill/>
                        </a:ln>
                        <a:solidFill>
                          <a:schemeClr val="tx1"/>
                        </a:solidFill>
                        <a:effectLst/>
                        <a:latin typeface="標楷體" pitchFamily="65" charset="-120"/>
                        <a:ea typeface="標楷體" pitchFamily="65" charset="-12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重陽酒宴。舊俗在重陽節佩</a:t>
                      </a:r>
                      <a:r>
                        <a:rPr kumimoji="1" lang="zh-TW" altLang="en-US" sz="2800" b="0" i="0" u="none" strike="noStrike" cap="none" normalizeH="0" baseline="0" smtClean="0">
                          <a:ln>
                            <a:noFill/>
                          </a:ln>
                          <a:solidFill>
                            <a:srgbClr val="0066FF"/>
                          </a:solidFill>
                          <a:effectLst/>
                          <a:latin typeface="標楷體" pitchFamily="65" charset="-120"/>
                          <a:ea typeface="標楷體" pitchFamily="65" charset="-120"/>
                        </a:rPr>
                        <a:t>茱　萸</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　袋、飲菊花酒以避災</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73" name="Text Box 80"/>
          <p:cNvSpPr txBox="1">
            <a:spLocks noChangeArrowheads="1"/>
          </p:cNvSpPr>
          <p:nvPr/>
        </p:nvSpPr>
        <p:spPr bwMode="auto">
          <a:xfrm>
            <a:off x="2466975" y="1778000"/>
            <a:ext cx="3667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ㄙㄨ</a:t>
            </a:r>
          </a:p>
        </p:txBody>
      </p:sp>
      <p:sp>
        <p:nvSpPr>
          <p:cNvPr id="82974" name="Text Box 81"/>
          <p:cNvSpPr txBox="1">
            <a:spLocks noChangeArrowheads="1"/>
          </p:cNvSpPr>
          <p:nvPr/>
        </p:nvSpPr>
        <p:spPr bwMode="auto">
          <a:xfrm>
            <a:off x="2117725" y="2641600"/>
            <a:ext cx="3667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ㄓ</a:t>
            </a:r>
          </a:p>
        </p:txBody>
      </p:sp>
      <p:sp>
        <p:nvSpPr>
          <p:cNvPr id="82975" name="Text Box 90"/>
          <p:cNvSpPr txBox="1">
            <a:spLocks noChangeArrowheads="1"/>
          </p:cNvSpPr>
          <p:nvPr/>
        </p:nvSpPr>
        <p:spPr bwMode="auto">
          <a:xfrm>
            <a:off x="7956550" y="5019675"/>
            <a:ext cx="3667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ㄓㄨ</a:t>
            </a:r>
          </a:p>
        </p:txBody>
      </p:sp>
      <p:sp>
        <p:nvSpPr>
          <p:cNvPr id="82976" name="Text Box 91"/>
          <p:cNvSpPr txBox="1">
            <a:spLocks noChangeArrowheads="1"/>
          </p:cNvSpPr>
          <p:nvPr/>
        </p:nvSpPr>
        <p:spPr bwMode="auto">
          <a:xfrm>
            <a:off x="6589713" y="1490663"/>
            <a:ext cx="3667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ㄓㄥ</a:t>
            </a:r>
          </a:p>
        </p:txBody>
      </p:sp>
      <p:sp>
        <p:nvSpPr>
          <p:cNvPr id="82977" name="Text Box 92"/>
          <p:cNvSpPr txBox="1">
            <a:spLocks noChangeArrowheads="1"/>
          </p:cNvSpPr>
          <p:nvPr/>
        </p:nvSpPr>
        <p:spPr bwMode="auto">
          <a:xfrm>
            <a:off x="5862638" y="1993900"/>
            <a:ext cx="3667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ㄨㄣ</a:t>
            </a:r>
          </a:p>
        </p:txBody>
      </p:sp>
      <p:sp>
        <p:nvSpPr>
          <p:cNvPr id="82978" name="Text Box 93"/>
          <p:cNvSpPr txBox="1">
            <a:spLocks noChangeArrowheads="1"/>
          </p:cNvSpPr>
          <p:nvPr/>
        </p:nvSpPr>
        <p:spPr bwMode="auto">
          <a:xfrm>
            <a:off x="3708400" y="3146425"/>
            <a:ext cx="3667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ㄔㄤ</a:t>
            </a:r>
          </a:p>
        </p:txBody>
      </p:sp>
      <p:grpSp>
        <p:nvGrpSpPr>
          <p:cNvPr id="82979" name="Group 98"/>
          <p:cNvGrpSpPr>
            <a:grpSpLocks/>
          </p:cNvGrpSpPr>
          <p:nvPr/>
        </p:nvGrpSpPr>
        <p:grpSpPr bwMode="auto">
          <a:xfrm>
            <a:off x="1692275" y="1778000"/>
            <a:ext cx="431800" cy="647700"/>
            <a:chOff x="930" y="1253"/>
            <a:chExt cx="272" cy="408"/>
          </a:xfrm>
        </p:grpSpPr>
        <p:sp>
          <p:nvSpPr>
            <p:cNvPr id="82989" name="Text Box 79"/>
            <p:cNvSpPr txBox="1">
              <a:spLocks noChangeArrowheads="1"/>
            </p:cNvSpPr>
            <p:nvPr/>
          </p:nvSpPr>
          <p:spPr bwMode="auto">
            <a:xfrm>
              <a:off x="930" y="1253"/>
              <a:ext cx="231"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ㄊㄨ</a:t>
              </a:r>
            </a:p>
          </p:txBody>
        </p:sp>
        <p:pic>
          <p:nvPicPr>
            <p:cNvPr id="82990" name="Picture 94" descr="黑-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1298"/>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980" name="Group 99"/>
          <p:cNvGrpSpPr>
            <a:grpSpLocks/>
          </p:cNvGrpSpPr>
          <p:nvPr/>
        </p:nvGrpSpPr>
        <p:grpSpPr bwMode="auto">
          <a:xfrm>
            <a:off x="1763713" y="3319463"/>
            <a:ext cx="431800" cy="647700"/>
            <a:chOff x="930" y="2296"/>
            <a:chExt cx="272" cy="408"/>
          </a:xfrm>
        </p:grpSpPr>
        <p:sp>
          <p:nvSpPr>
            <p:cNvPr id="82987" name="Text Box 83"/>
            <p:cNvSpPr txBox="1">
              <a:spLocks noChangeArrowheads="1"/>
            </p:cNvSpPr>
            <p:nvPr/>
          </p:nvSpPr>
          <p:spPr bwMode="auto">
            <a:xfrm>
              <a:off x="930" y="2296"/>
              <a:ext cx="231"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ㄆㄨ</a:t>
              </a:r>
            </a:p>
          </p:txBody>
        </p:sp>
        <p:pic>
          <p:nvPicPr>
            <p:cNvPr id="82988" name="Picture 95" descr="黑-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234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981" name="Group 100"/>
          <p:cNvGrpSpPr>
            <a:grpSpLocks/>
          </p:cNvGrpSpPr>
          <p:nvPr/>
        </p:nvGrpSpPr>
        <p:grpSpPr bwMode="auto">
          <a:xfrm>
            <a:off x="1758950" y="5233988"/>
            <a:ext cx="431800" cy="431800"/>
            <a:chOff x="930" y="3566"/>
            <a:chExt cx="272" cy="272"/>
          </a:xfrm>
        </p:grpSpPr>
        <p:sp>
          <p:nvSpPr>
            <p:cNvPr id="82985" name="Text Box 86"/>
            <p:cNvSpPr txBox="1">
              <a:spLocks noChangeArrowheads="1"/>
            </p:cNvSpPr>
            <p:nvPr/>
          </p:nvSpPr>
          <p:spPr bwMode="auto">
            <a:xfrm>
              <a:off x="930" y="3611"/>
              <a:ext cx="231"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ㄩ</a:t>
              </a:r>
            </a:p>
          </p:txBody>
        </p:sp>
        <p:pic>
          <p:nvPicPr>
            <p:cNvPr id="82986" name="Picture 96" descr="黑-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356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982" name="Picture 113"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83" name="Text Box 114">
            <a:hlinkClick r:id="rId6" action="ppaction://hlinksldjump"/>
          </p:cNvPr>
          <p:cNvSpPr txBox="1">
            <a:spLocks noChangeArrowheads="1"/>
          </p:cNvSpPr>
          <p:nvPr/>
        </p:nvSpPr>
        <p:spPr bwMode="auto">
          <a:xfrm>
            <a:off x="1403350" y="1735138"/>
            <a:ext cx="1366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82984" name="Text Box 116">
            <a:hlinkClick r:id="rId7" action="ppaction://hlinksldjump"/>
          </p:cNvPr>
          <p:cNvSpPr txBox="1">
            <a:spLocks noChangeArrowheads="1"/>
          </p:cNvSpPr>
          <p:nvPr/>
        </p:nvSpPr>
        <p:spPr bwMode="auto">
          <a:xfrm>
            <a:off x="7669213" y="5046663"/>
            <a:ext cx="1077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57200" y="-234950"/>
            <a:ext cx="8229600" cy="1143000"/>
          </a:xfrm>
        </p:spPr>
        <p:txBody>
          <a:bodyPr/>
          <a:lstStyle/>
          <a:p>
            <a:r>
              <a:rPr lang="zh-TW" altLang="en-US" b="1" smtClean="0">
                <a:solidFill>
                  <a:schemeClr val="bg1"/>
                </a:solidFill>
                <a:latin typeface="標楷體" pitchFamily="65" charset="-120"/>
                <a:ea typeface="標楷體" pitchFamily="65" charset="-120"/>
              </a:rPr>
              <a:t>常見的柬帖用語</a:t>
            </a:r>
            <a:r>
              <a:rPr lang="en-US" altLang="zh-TW" b="1" smtClean="0">
                <a:solidFill>
                  <a:schemeClr val="bg1"/>
                </a:solidFill>
                <a:latin typeface="標楷體" pitchFamily="65" charset="-120"/>
                <a:ea typeface="標楷體" pitchFamily="65" charset="-120"/>
              </a:rPr>
              <a:t>-7</a:t>
            </a:r>
          </a:p>
        </p:txBody>
      </p:sp>
      <p:graphicFrame>
        <p:nvGraphicFramePr>
          <p:cNvPr id="764973" name="Group 45"/>
          <p:cNvGraphicFramePr>
            <a:graphicFrameLocks noGrp="1"/>
          </p:cNvGraphicFramePr>
          <p:nvPr>
            <p:ph idx="4294967295"/>
          </p:nvPr>
        </p:nvGraphicFramePr>
        <p:xfrm>
          <a:off x="457200" y="1082675"/>
          <a:ext cx="8362950" cy="4086225"/>
        </p:xfrm>
        <a:graphic>
          <a:graphicData uri="http://schemas.openxmlformats.org/drawingml/2006/table">
            <a:tbl>
              <a:tblPr/>
              <a:tblGrid>
                <a:gridCol w="1306513"/>
                <a:gridCol w="1512887"/>
                <a:gridCol w="5543550"/>
              </a:tblGrid>
              <a:tr h="579210">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類 別</a:t>
                      </a:r>
                      <a:endParaRPr kumimoji="1" lang="en-US" altLang="zh-TW" sz="3200" b="0" i="0" u="none" strike="noStrike" cap="none" normalizeH="0" baseline="0" smtClean="0">
                        <a:ln>
                          <a:noFill/>
                        </a:ln>
                        <a:solidFill>
                          <a:schemeClr val="tx1"/>
                        </a:solidFill>
                        <a:effectLst/>
                        <a:latin typeface="標楷體" pitchFamily="65" charset="-120"/>
                        <a:ea typeface="標楷體" pitchFamily="65"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用 語</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說        明</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754180">
                <a:tc rowSpan="5">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其他用語</a:t>
                      </a:r>
                    </a:p>
                  </a:txBody>
                  <a:tcPr marT="45727" marB="45727"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訂於</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預定於</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0">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定於</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決定於</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274">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領謝</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領受禮物並道謝</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687">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rgbClr val="0066FF"/>
                          </a:solidFill>
                          <a:effectLst/>
                          <a:latin typeface="標楷體" pitchFamily="65" charset="-120"/>
                          <a:ea typeface="標楷體" pitchFamily="65" charset="-120"/>
                        </a:rPr>
                        <a:t>璧謝</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歸還原來的禮物並道謝</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664">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rgbClr val="0066FF"/>
                          </a:solidFill>
                          <a:effectLst/>
                          <a:latin typeface="標楷體" pitchFamily="65" charset="-120"/>
                          <a:ea typeface="標楷體" pitchFamily="65" charset="-120"/>
                        </a:rPr>
                        <a:t>踵</a:t>
                      </a: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謝</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親自登門道謝</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3997" name="Picture 3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98" name="Text Box 39">
            <a:hlinkClick r:id="rId5" action="ppaction://hlinksldjump"/>
          </p:cNvPr>
          <p:cNvSpPr txBox="1">
            <a:spLocks noChangeArrowheads="1"/>
          </p:cNvSpPr>
          <p:nvPr/>
        </p:nvSpPr>
        <p:spPr bwMode="auto">
          <a:xfrm>
            <a:off x="1979613" y="3783013"/>
            <a:ext cx="1077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83999" name="Text Box 40">
            <a:hlinkClick r:id="rId6" action="ppaction://hlinksldjump"/>
          </p:cNvPr>
          <p:cNvSpPr txBox="1">
            <a:spLocks noChangeArrowheads="1"/>
          </p:cNvSpPr>
          <p:nvPr/>
        </p:nvSpPr>
        <p:spPr bwMode="auto">
          <a:xfrm>
            <a:off x="2124075" y="457517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柬帖的封套</a:t>
            </a:r>
            <a:r>
              <a:rPr lang="en-US" altLang="zh-TW" b="1" smtClean="0">
                <a:solidFill>
                  <a:schemeClr val="bg1"/>
                </a:solidFill>
                <a:latin typeface="標楷體" pitchFamily="65" charset="-120"/>
                <a:ea typeface="標楷體" pitchFamily="65" charset="-120"/>
              </a:rPr>
              <a:t>-1</a:t>
            </a:r>
          </a:p>
        </p:txBody>
      </p:sp>
      <p:sp>
        <p:nvSpPr>
          <p:cNvPr id="84995" name="Rectangle 3"/>
          <p:cNvSpPr>
            <a:spLocks noGrp="1" noChangeArrowheads="1"/>
          </p:cNvSpPr>
          <p:nvPr>
            <p:ph type="body" idx="4294967295"/>
          </p:nvPr>
        </p:nvSpPr>
        <p:spPr>
          <a:xfrm>
            <a:off x="395288" y="981075"/>
            <a:ext cx="8353425" cy="5389563"/>
          </a:xfrm>
        </p:spPr>
        <p:txBody>
          <a:bodyPr/>
          <a:lstStyle/>
          <a:p>
            <a:pPr>
              <a:buFontTx/>
              <a:buNone/>
            </a:pPr>
            <a:r>
              <a:rPr lang="zh-TW" altLang="en-US" smtClean="0">
                <a:ea typeface="標楷體" pitchFamily="65" charset="-120"/>
              </a:rPr>
              <a:t>　　婚嫁、喜慶及一般應酬柬帖的封套，可比</a:t>
            </a:r>
          </a:p>
          <a:p>
            <a:pPr>
              <a:buFontTx/>
              <a:buNone/>
            </a:pPr>
            <a:r>
              <a:rPr lang="zh-TW" altLang="en-US" smtClean="0">
                <a:ea typeface="標楷體" pitchFamily="65" charset="-120"/>
              </a:rPr>
              <a:t>照常用信封格式，通常使用紅色紙印金色字。</a:t>
            </a:r>
          </a:p>
          <a:p>
            <a:pPr>
              <a:buFontTx/>
              <a:buNone/>
            </a:pPr>
            <a:r>
              <a:rPr lang="zh-TW" altLang="en-US" smtClean="0">
                <a:ea typeface="標楷體" pitchFamily="65" charset="-120"/>
              </a:rPr>
              <a:t>　　至於慶弔親友婚喪，今人往往贈送現金。</a:t>
            </a:r>
          </a:p>
          <a:p>
            <a:pPr>
              <a:buFontTx/>
              <a:buNone/>
            </a:pPr>
            <a:r>
              <a:rPr lang="zh-TW" altLang="en-US" smtClean="0">
                <a:ea typeface="標楷體" pitchFamily="65" charset="-120"/>
              </a:rPr>
              <a:t>通常喜事使用紅色封套；喪事則用白色封套，</a:t>
            </a:r>
          </a:p>
          <a:p>
            <a:pPr>
              <a:buFontTx/>
              <a:buNone/>
            </a:pPr>
            <a:r>
              <a:rPr lang="zh-TW" altLang="en-US" smtClean="0">
                <a:ea typeface="標楷體" pitchFamily="65" charset="-120"/>
              </a:rPr>
              <a:t>或將標準信封上的長方形紅色框塗黑替代。封</a:t>
            </a:r>
          </a:p>
          <a:p>
            <a:pPr>
              <a:buFontTx/>
              <a:buNone/>
            </a:pPr>
            <a:r>
              <a:rPr lang="zh-TW" altLang="en-US" smtClean="0">
                <a:ea typeface="標楷體" pitchFamily="65" charset="-120"/>
              </a:rPr>
              <a:t>套中央寫禮金的名稱或數額，左下方則具名並</a:t>
            </a:r>
          </a:p>
          <a:p>
            <a:pPr>
              <a:buFontTx/>
              <a:buNone/>
            </a:pPr>
            <a:r>
              <a:rPr lang="zh-TW" altLang="en-US" smtClean="0">
                <a:ea typeface="標楷體" pitchFamily="65" charset="-120"/>
              </a:rPr>
              <a:t>加表敬辭，有時並註明禮金數目。以下為各式</a:t>
            </a:r>
          </a:p>
          <a:p>
            <a:pPr>
              <a:buFontTx/>
              <a:buNone/>
            </a:pPr>
            <a:r>
              <a:rPr lang="zh-TW" altLang="en-US" smtClean="0">
                <a:ea typeface="標楷體" pitchFamily="65" charset="-120"/>
              </a:rPr>
              <a:t>場合較常用的禮金名稱：</a:t>
            </a:r>
          </a:p>
        </p:txBody>
      </p:sp>
      <p:pic>
        <p:nvPicPr>
          <p:cNvPr id="84996"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柬帖的意義</a:t>
            </a:r>
          </a:p>
        </p:txBody>
      </p:sp>
      <p:sp>
        <p:nvSpPr>
          <p:cNvPr id="49155" name="Rectangle 3"/>
          <p:cNvSpPr>
            <a:spLocks noGrp="1" noChangeArrowheads="1"/>
          </p:cNvSpPr>
          <p:nvPr>
            <p:ph type="body" idx="4294967295"/>
          </p:nvPr>
        </p:nvSpPr>
        <p:spPr>
          <a:xfrm>
            <a:off x="179388" y="692150"/>
            <a:ext cx="8856662" cy="5400675"/>
          </a:xfrm>
        </p:spPr>
        <p:txBody>
          <a:bodyPr/>
          <a:lstStyle/>
          <a:p>
            <a:pPr>
              <a:buFontTx/>
              <a:buNone/>
            </a:pPr>
            <a:r>
              <a:rPr lang="zh-TW" altLang="en-US" smtClean="0">
                <a:ea typeface="標楷體" pitchFamily="65" charset="-120"/>
              </a:rPr>
              <a:t>　　柬，通「簡」，原指古代書寫用的竹片。古</a:t>
            </a:r>
          </a:p>
          <a:p>
            <a:pPr>
              <a:buFontTx/>
              <a:buNone/>
            </a:pPr>
            <a:r>
              <a:rPr lang="zh-TW" altLang="en-US" smtClean="0">
                <a:ea typeface="標楷體" pitchFamily="65" charset="-120"/>
              </a:rPr>
              <a:t>時無紙，書寫在竹片、木片上的稱「簡」；書寫</a:t>
            </a:r>
          </a:p>
          <a:p>
            <a:pPr>
              <a:buFontTx/>
              <a:buNone/>
            </a:pPr>
            <a:r>
              <a:rPr lang="zh-TW" altLang="en-US" smtClean="0">
                <a:ea typeface="標楷體" pitchFamily="65" charset="-120"/>
              </a:rPr>
              <a:t>在絹帛上的稱「帖」。中國素稱禮儀之邦，不論</a:t>
            </a:r>
          </a:p>
          <a:p>
            <a:pPr>
              <a:buFontTx/>
              <a:buNone/>
            </a:pPr>
            <a:r>
              <a:rPr lang="zh-TW" altLang="en-US" smtClean="0">
                <a:ea typeface="標楷體" pitchFamily="65" charset="-120"/>
              </a:rPr>
              <a:t>婚嫁、弔喪、喜慶、宴會、餽　贈，都有一套應</a:t>
            </a:r>
          </a:p>
          <a:p>
            <a:pPr>
              <a:buFontTx/>
              <a:buNone/>
            </a:pPr>
            <a:r>
              <a:rPr lang="zh-TW" altLang="en-US" smtClean="0">
                <a:ea typeface="標楷體" pitchFamily="65" charset="-120"/>
              </a:rPr>
              <a:t>酬禮節，這類應酬活動所用的正式書面通知統稱</a:t>
            </a:r>
          </a:p>
          <a:p>
            <a:pPr>
              <a:buFontTx/>
              <a:buNone/>
            </a:pPr>
            <a:r>
              <a:rPr lang="zh-TW" altLang="en-US" smtClean="0">
                <a:ea typeface="標楷體" pitchFamily="65" charset="-120"/>
              </a:rPr>
              <a:t>「柬帖」，也稱「簡帖」。柬帖一般以較硬的紙</a:t>
            </a:r>
          </a:p>
          <a:p>
            <a:pPr>
              <a:buFontTx/>
              <a:buNone/>
            </a:pPr>
            <a:r>
              <a:rPr lang="zh-TW" altLang="en-US" smtClean="0">
                <a:ea typeface="標楷體" pitchFamily="65" charset="-120"/>
              </a:rPr>
              <a:t>張印製，常見的形式有卡片式和摺疊式二種，較</a:t>
            </a:r>
          </a:p>
          <a:p>
            <a:pPr>
              <a:buFontTx/>
              <a:buNone/>
            </a:pPr>
            <a:r>
              <a:rPr lang="zh-TW" altLang="en-US" smtClean="0">
                <a:ea typeface="標楷體" pitchFamily="65" charset="-120"/>
              </a:rPr>
              <a:t>便條隆重，在重要的交際活動中常會用到。以前</a:t>
            </a:r>
          </a:p>
          <a:p>
            <a:pPr>
              <a:buFontTx/>
              <a:buNone/>
            </a:pPr>
            <a:r>
              <a:rPr lang="zh-TW" altLang="en-US" smtClean="0">
                <a:ea typeface="標楷體" pitchFamily="65" charset="-120"/>
              </a:rPr>
              <a:t>柬帖十分</a:t>
            </a:r>
            <a:r>
              <a:rPr lang="zh-TW" altLang="en-US" smtClean="0">
                <a:solidFill>
                  <a:srgbClr val="0066FF"/>
                </a:solidFill>
                <a:ea typeface="標楷體" pitchFamily="65" charset="-120"/>
              </a:rPr>
              <a:t>繁縟</a:t>
            </a:r>
            <a:r>
              <a:rPr lang="zh-TW" altLang="en-US" smtClean="0">
                <a:ea typeface="標楷體" pitchFamily="65" charset="-120"/>
              </a:rPr>
              <a:t>　，現在雖已簡化，但仍有其基本</a:t>
            </a:r>
          </a:p>
          <a:p>
            <a:pPr>
              <a:buFontTx/>
              <a:buNone/>
            </a:pPr>
            <a:r>
              <a:rPr lang="zh-TW" altLang="en-US" smtClean="0">
                <a:ea typeface="標楷體" pitchFamily="65" charset="-120"/>
              </a:rPr>
              <a:t>的格式和用語。</a:t>
            </a:r>
          </a:p>
        </p:txBody>
      </p:sp>
      <p:grpSp>
        <p:nvGrpSpPr>
          <p:cNvPr id="49156" name="Group 9"/>
          <p:cNvGrpSpPr>
            <a:grpSpLocks/>
          </p:cNvGrpSpPr>
          <p:nvPr/>
        </p:nvGrpSpPr>
        <p:grpSpPr bwMode="auto">
          <a:xfrm>
            <a:off x="2700338" y="5445125"/>
            <a:ext cx="439737" cy="431800"/>
            <a:chOff x="3828" y="3430"/>
            <a:chExt cx="277" cy="272"/>
          </a:xfrm>
        </p:grpSpPr>
        <p:sp>
          <p:nvSpPr>
            <p:cNvPr id="49162" name="Text Box 5"/>
            <p:cNvSpPr txBox="1">
              <a:spLocks noChangeArrowheads="1"/>
            </p:cNvSpPr>
            <p:nvPr/>
          </p:nvSpPr>
          <p:spPr bwMode="auto">
            <a:xfrm>
              <a:off x="3828" y="3430"/>
              <a:ext cx="23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ㄖㄨ</a:t>
              </a:r>
            </a:p>
          </p:txBody>
        </p:sp>
        <p:pic>
          <p:nvPicPr>
            <p:cNvPr id="49163" name="Picture 6"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352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57" name="Group 11"/>
          <p:cNvGrpSpPr>
            <a:grpSpLocks/>
          </p:cNvGrpSpPr>
          <p:nvPr/>
        </p:nvGrpSpPr>
        <p:grpSpPr bwMode="auto">
          <a:xfrm>
            <a:off x="5508625" y="2492375"/>
            <a:ext cx="431800" cy="647700"/>
            <a:chOff x="3470" y="1570"/>
            <a:chExt cx="272" cy="408"/>
          </a:xfrm>
        </p:grpSpPr>
        <p:sp>
          <p:nvSpPr>
            <p:cNvPr id="49160" name="Text Box 7"/>
            <p:cNvSpPr txBox="1">
              <a:spLocks noChangeArrowheads="1"/>
            </p:cNvSpPr>
            <p:nvPr/>
          </p:nvSpPr>
          <p:spPr bwMode="auto">
            <a:xfrm>
              <a:off x="3470" y="1570"/>
              <a:ext cx="231"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ㄎㄨㄟ</a:t>
              </a:r>
            </a:p>
          </p:txBody>
        </p:sp>
        <p:pic>
          <p:nvPicPr>
            <p:cNvPr id="49161" name="Picture 8"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 y="175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58" name="Picture 12"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13">
            <a:hlinkClick r:id="rId6" action="ppaction://hlinksldjump"/>
          </p:cNvPr>
          <p:cNvSpPr txBox="1">
            <a:spLocks noChangeArrowheads="1"/>
          </p:cNvSpPr>
          <p:nvPr/>
        </p:nvSpPr>
        <p:spPr bwMode="auto">
          <a:xfrm>
            <a:off x="1908175" y="5516563"/>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柬帖的封套</a:t>
            </a:r>
            <a:r>
              <a:rPr lang="en-US" altLang="zh-TW" b="1" smtClean="0">
                <a:solidFill>
                  <a:schemeClr val="bg1"/>
                </a:solidFill>
                <a:latin typeface="標楷體" pitchFamily="65" charset="-120"/>
                <a:ea typeface="標楷體" pitchFamily="65" charset="-120"/>
              </a:rPr>
              <a:t>-2</a:t>
            </a:r>
          </a:p>
        </p:txBody>
      </p:sp>
      <p:graphicFrame>
        <p:nvGraphicFramePr>
          <p:cNvPr id="767096" name="Group 120"/>
          <p:cNvGraphicFramePr>
            <a:graphicFrameLocks noGrp="1"/>
          </p:cNvGraphicFramePr>
          <p:nvPr>
            <p:ph idx="4294967295"/>
          </p:nvPr>
        </p:nvGraphicFramePr>
        <p:xfrm>
          <a:off x="107950" y="1119188"/>
          <a:ext cx="8928100" cy="4054475"/>
        </p:xfrm>
        <a:graphic>
          <a:graphicData uri="http://schemas.openxmlformats.org/drawingml/2006/table">
            <a:tbl>
              <a:tblPr/>
              <a:tblGrid>
                <a:gridCol w="647700"/>
                <a:gridCol w="2327275"/>
                <a:gridCol w="5953125"/>
              </a:tblGrid>
              <a:tr h="579211">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smtClean="0">
                        <a:ln>
                          <a:noFill/>
                        </a:ln>
                        <a:solidFill>
                          <a:schemeClr val="bg1"/>
                        </a:solidFill>
                        <a:effectLst/>
                        <a:latin typeface="標楷體" pitchFamily="65" charset="-120"/>
                        <a:ea typeface="標楷體" pitchFamily="65"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禮金名稱</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說           明</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9211">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3200" b="0" i="0" u="none" strike="noStrike" cap="none" normalizeH="0" baseline="0" smtClean="0">
                          <a:ln>
                            <a:noFill/>
                          </a:ln>
                          <a:solidFill>
                            <a:schemeClr val="tx1"/>
                          </a:solidFill>
                          <a:effectLst/>
                          <a:latin typeface="標楷體" pitchFamily="65" charset="-120"/>
                          <a:ea typeface="標楷體" pitchFamily="65" charset="-120"/>
                        </a:rPr>
                        <a:t>1.</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彌敬、彌</a:t>
                      </a:r>
                      <a:r>
                        <a:rPr kumimoji="1" lang="zh-TW" altLang="en-US" sz="3200" b="0" i="0" u="none" strike="noStrike" cap="none" normalizeH="0" baseline="0" smtClean="0">
                          <a:ln>
                            <a:noFill/>
                          </a:ln>
                          <a:solidFill>
                            <a:srgbClr val="0066FF"/>
                          </a:solidFill>
                          <a:effectLst/>
                          <a:latin typeface="標楷體" pitchFamily="65" charset="-120"/>
                          <a:ea typeface="標楷體" pitchFamily="65" charset="-120"/>
                        </a:rPr>
                        <a:t>儀</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送他人子女滿月的禮用</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3200" b="0" i="0" u="none" strike="noStrike" cap="none" normalizeH="0" baseline="0" smtClean="0">
                          <a:ln>
                            <a:noFill/>
                          </a:ln>
                          <a:solidFill>
                            <a:schemeClr val="tx1"/>
                          </a:solidFill>
                          <a:effectLst/>
                          <a:latin typeface="標楷體" pitchFamily="65" charset="-120"/>
                          <a:ea typeface="標楷體" pitchFamily="65" charset="-120"/>
                        </a:rPr>
                        <a:t>2.</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rgbClr val="0066FF"/>
                          </a:solidFill>
                          <a:effectLst/>
                          <a:latin typeface="標楷體" pitchFamily="65" charset="-120"/>
                          <a:ea typeface="標楷體" pitchFamily="65" charset="-120"/>
                        </a:rPr>
                        <a:t>贐</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　</a:t>
                      </a: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儀</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送遠行者的禮用</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3200" b="0" i="0" u="none" strike="noStrike" cap="none" normalizeH="0" baseline="0" smtClean="0">
                          <a:ln>
                            <a:noFill/>
                          </a:ln>
                          <a:solidFill>
                            <a:schemeClr val="tx1"/>
                          </a:solidFill>
                          <a:effectLst/>
                          <a:latin typeface="標楷體" pitchFamily="65" charset="-120"/>
                          <a:ea typeface="標楷體" pitchFamily="65" charset="-120"/>
                        </a:rPr>
                        <a:t>3.</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桃儀</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送他人生日的禮用</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3200" b="0" i="0" u="none" strike="noStrike" cap="none" normalizeH="0" baseline="0" smtClean="0">
                          <a:ln>
                            <a:noFill/>
                          </a:ln>
                          <a:solidFill>
                            <a:schemeClr val="tx1"/>
                          </a:solidFill>
                          <a:effectLst/>
                          <a:latin typeface="標楷體" pitchFamily="65" charset="-120"/>
                          <a:ea typeface="標楷體" pitchFamily="65" charset="-120"/>
                        </a:rPr>
                        <a:t>4.</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潤儀</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感謝對方作畫、寫字、作文之用</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3200" b="0" i="0" u="none" strike="noStrike" cap="none" normalizeH="0" baseline="0" smtClean="0">
                          <a:ln>
                            <a:noFill/>
                          </a:ln>
                          <a:solidFill>
                            <a:schemeClr val="tx1"/>
                          </a:solidFill>
                          <a:effectLst/>
                          <a:latin typeface="標楷體" pitchFamily="65" charset="-120"/>
                          <a:ea typeface="標楷體" pitchFamily="65" charset="-120"/>
                        </a:rPr>
                        <a:t>5.</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奠儀</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贈送死者家屬的禮金</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3200" b="0" i="0" u="none" strike="noStrike" cap="none" normalizeH="0" baseline="0" smtClean="0">
                          <a:ln>
                            <a:noFill/>
                          </a:ln>
                          <a:solidFill>
                            <a:schemeClr val="tx1"/>
                          </a:solidFill>
                          <a:effectLst/>
                          <a:latin typeface="標楷體" pitchFamily="65" charset="-120"/>
                          <a:ea typeface="標楷體" pitchFamily="65" charset="-120"/>
                        </a:rPr>
                        <a:t>6.</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rgbClr val="0066FF"/>
                          </a:solidFill>
                          <a:effectLst/>
                          <a:latin typeface="標楷體" pitchFamily="65" charset="-120"/>
                          <a:ea typeface="標楷體" pitchFamily="65" charset="-120"/>
                        </a:rPr>
                        <a:t>楮</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　</a:t>
                      </a: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敬</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致贈冥紙向死者祭拜之用</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6054" name="Group 103"/>
          <p:cNvGrpSpPr>
            <a:grpSpLocks/>
          </p:cNvGrpSpPr>
          <p:nvPr/>
        </p:nvGrpSpPr>
        <p:grpSpPr bwMode="auto">
          <a:xfrm>
            <a:off x="1187450" y="2276475"/>
            <a:ext cx="431800" cy="574675"/>
            <a:chOff x="748" y="1434"/>
            <a:chExt cx="272" cy="362"/>
          </a:xfrm>
        </p:grpSpPr>
        <p:sp>
          <p:nvSpPr>
            <p:cNvPr id="86062" name="Text Box 96"/>
            <p:cNvSpPr txBox="1">
              <a:spLocks noChangeArrowheads="1"/>
            </p:cNvSpPr>
            <p:nvPr/>
          </p:nvSpPr>
          <p:spPr bwMode="auto">
            <a:xfrm>
              <a:off x="748" y="1434"/>
              <a:ext cx="23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ㄐㄧㄣ</a:t>
              </a:r>
            </a:p>
          </p:txBody>
        </p:sp>
        <p:pic>
          <p:nvPicPr>
            <p:cNvPr id="86063" name="Picture 97"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 y="1615"/>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55" name="Group 101"/>
          <p:cNvGrpSpPr>
            <a:grpSpLocks/>
          </p:cNvGrpSpPr>
          <p:nvPr/>
        </p:nvGrpSpPr>
        <p:grpSpPr bwMode="auto">
          <a:xfrm>
            <a:off x="1189038" y="4724400"/>
            <a:ext cx="431800" cy="649288"/>
            <a:chOff x="1383" y="3203"/>
            <a:chExt cx="272" cy="409"/>
          </a:xfrm>
        </p:grpSpPr>
        <p:sp>
          <p:nvSpPr>
            <p:cNvPr id="86060" name="Text Box 99"/>
            <p:cNvSpPr txBox="1">
              <a:spLocks noChangeArrowheads="1"/>
            </p:cNvSpPr>
            <p:nvPr/>
          </p:nvSpPr>
          <p:spPr bwMode="auto">
            <a:xfrm>
              <a:off x="1383" y="3203"/>
              <a:ext cx="231"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ㄔㄨ</a:t>
              </a:r>
            </a:p>
          </p:txBody>
        </p:sp>
        <p:pic>
          <p:nvPicPr>
            <p:cNvPr id="86061" name="Picture 100" descr="黑-三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 y="329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56" name="Picture 104" descr="下ICON-回主目錄">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57" name="Text Box 105">
            <a:hlinkClick r:id="rId7" action="ppaction://hlinksldjump"/>
          </p:cNvPr>
          <p:cNvSpPr txBox="1">
            <a:spLocks noChangeArrowheads="1"/>
          </p:cNvSpPr>
          <p:nvPr/>
        </p:nvSpPr>
        <p:spPr bwMode="auto">
          <a:xfrm>
            <a:off x="2482850" y="18383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86058" name="Text Box 113">
            <a:hlinkClick r:id="rId8" action="ppaction://hlinksldjump"/>
          </p:cNvPr>
          <p:cNvSpPr txBox="1">
            <a:spLocks noChangeArrowheads="1"/>
          </p:cNvSpPr>
          <p:nvPr/>
        </p:nvSpPr>
        <p:spPr bwMode="auto">
          <a:xfrm>
            <a:off x="898525" y="24130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
        <p:nvSpPr>
          <p:cNvPr id="86059" name="Text Box 114">
            <a:hlinkClick r:id="rId9" action="ppaction://hlinksldjump"/>
          </p:cNvPr>
          <p:cNvSpPr txBox="1">
            <a:spLocks noChangeArrowheads="1"/>
          </p:cNvSpPr>
          <p:nvPr/>
        </p:nvSpPr>
        <p:spPr bwMode="auto">
          <a:xfrm>
            <a:off x="828675" y="47196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7042"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body" idx="4294967295"/>
          </p:nvPr>
        </p:nvSpPr>
        <p:spPr>
          <a:xfrm>
            <a:off x="539750" y="981075"/>
            <a:ext cx="8353425" cy="4525963"/>
          </a:xfrm>
        </p:spPr>
        <p:txBody>
          <a:bodyPr/>
          <a:lstStyle/>
          <a:p>
            <a:pPr>
              <a:buFontTx/>
              <a:buNone/>
            </a:pPr>
            <a:r>
              <a:rPr lang="en-US" altLang="zh-TW" b="1" smtClean="0">
                <a:solidFill>
                  <a:srgbClr val="0000FF"/>
                </a:solidFill>
                <a:latin typeface="標楷體" pitchFamily="65" charset="-120"/>
                <a:ea typeface="標楷體" pitchFamily="65" charset="-120"/>
              </a:rPr>
              <a:t>1.</a:t>
            </a:r>
            <a:r>
              <a:rPr lang="zh-TW" altLang="en-US" b="1" smtClean="0">
                <a:solidFill>
                  <a:srgbClr val="0000FF"/>
                </a:solidFill>
                <a:latin typeface="標楷體" pitchFamily="65" charset="-120"/>
                <a:ea typeface="標楷體" pitchFamily="65" charset="-120"/>
              </a:rPr>
              <a:t>彌月</a:t>
            </a:r>
            <a:r>
              <a:rPr lang="zh-TW" altLang="en-US" smtClean="0">
                <a:latin typeface="標楷體" pitchFamily="65" charset="-120"/>
                <a:ea typeface="標楷體" pitchFamily="65" charset="-120"/>
              </a:rPr>
              <a:t>：小兒出生滿一個月。亦作「滿月」。</a:t>
            </a:r>
          </a:p>
        </p:txBody>
      </p:sp>
      <p:pic>
        <p:nvPicPr>
          <p:cNvPr id="8704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806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Grp="1" noChangeArrowheads="1"/>
          </p:cNvSpPr>
          <p:nvPr>
            <p:ph type="body" idx="4294967295"/>
          </p:nvPr>
        </p:nvSpPr>
        <p:spPr>
          <a:xfrm>
            <a:off x="539750" y="990600"/>
            <a:ext cx="7715250" cy="4525963"/>
          </a:xfrm>
        </p:spPr>
        <p:txBody>
          <a:bodyPr/>
          <a:lstStyle/>
          <a:p>
            <a:pPr>
              <a:buFontTx/>
              <a:buNone/>
            </a:pPr>
            <a:r>
              <a:rPr lang="en-US" altLang="zh-TW" b="1" smtClean="0">
                <a:solidFill>
                  <a:srgbClr val="0000FF"/>
                </a:solidFill>
                <a:latin typeface="標楷體" pitchFamily="65" charset="-120"/>
                <a:ea typeface="標楷體" pitchFamily="65" charset="-120"/>
              </a:rPr>
              <a:t>2.</a:t>
            </a:r>
            <a:r>
              <a:rPr lang="zh-TW" altLang="en-US" b="1" smtClean="0">
                <a:solidFill>
                  <a:srgbClr val="0000FF"/>
                </a:solidFill>
                <a:latin typeface="標楷體" pitchFamily="65" charset="-120"/>
                <a:ea typeface="標楷體" pitchFamily="65" charset="-120"/>
              </a:rPr>
              <a:t>訃　聞</a:t>
            </a:r>
            <a:r>
              <a:rPr lang="zh-TW" altLang="en-US" smtClean="0">
                <a:latin typeface="標楷體" pitchFamily="65" charset="-120"/>
                <a:ea typeface="標楷體" pitchFamily="65" charset="-120"/>
              </a:rPr>
              <a:t>：報告喪事的柬帖。</a:t>
            </a:r>
          </a:p>
          <a:p>
            <a:pPr>
              <a:buFontTx/>
              <a:buNone/>
            </a:pPr>
            <a:r>
              <a:rPr lang="en-US" altLang="zh-TW" b="1" smtClean="0">
                <a:solidFill>
                  <a:srgbClr val="0000FF"/>
                </a:solidFill>
                <a:latin typeface="標楷體" pitchFamily="65" charset="-120"/>
                <a:ea typeface="標楷體" pitchFamily="65" charset="-120"/>
              </a:rPr>
              <a:t>3.</a:t>
            </a:r>
            <a:r>
              <a:rPr lang="zh-TW" altLang="en-US" b="1" smtClean="0">
                <a:solidFill>
                  <a:srgbClr val="0000FF"/>
                </a:solidFill>
                <a:latin typeface="標楷體" pitchFamily="65" charset="-120"/>
                <a:ea typeface="標楷體" pitchFamily="65" charset="-120"/>
              </a:rPr>
              <a:t>洗塵</a:t>
            </a:r>
            <a:r>
              <a:rPr lang="zh-TW" altLang="en-US" smtClean="0">
                <a:latin typeface="標楷體" pitchFamily="65" charset="-120"/>
                <a:ea typeface="標楷體" pitchFamily="65" charset="-120"/>
              </a:rPr>
              <a:t>：以酒席邀宴遠方歸來的人，俗稱</a:t>
            </a:r>
          </a:p>
          <a:p>
            <a:pPr>
              <a:buFontTx/>
              <a:buNone/>
            </a:pPr>
            <a:r>
              <a:rPr lang="zh-TW" altLang="en-US" smtClean="0">
                <a:latin typeface="標楷體" pitchFamily="65" charset="-120"/>
                <a:ea typeface="標楷體" pitchFamily="65" charset="-120"/>
              </a:rPr>
              <a:t>「接風」。</a:t>
            </a:r>
          </a:p>
          <a:p>
            <a:pPr>
              <a:buFontTx/>
              <a:buNone/>
            </a:pPr>
            <a:r>
              <a:rPr lang="en-US" altLang="zh-TW" b="1" smtClean="0">
                <a:solidFill>
                  <a:srgbClr val="0000FF"/>
                </a:solidFill>
                <a:latin typeface="標楷體" pitchFamily="65" charset="-120"/>
                <a:ea typeface="標楷體" pitchFamily="65" charset="-120"/>
              </a:rPr>
              <a:t>4.</a:t>
            </a:r>
            <a:r>
              <a:rPr lang="zh-TW" altLang="en-US" b="1" smtClean="0">
                <a:solidFill>
                  <a:srgbClr val="0000FF"/>
                </a:solidFill>
                <a:latin typeface="標楷體" pitchFamily="65" charset="-120"/>
                <a:ea typeface="標楷體" pitchFamily="65" charset="-120"/>
              </a:rPr>
              <a:t>餞行</a:t>
            </a:r>
            <a:r>
              <a:rPr lang="zh-TW" altLang="en-US" smtClean="0">
                <a:latin typeface="標楷體" pitchFamily="65" charset="-120"/>
                <a:ea typeface="標楷體" pitchFamily="65" charset="-120"/>
              </a:rPr>
              <a:t>：設酒食送行。亦作「餞別」。</a:t>
            </a:r>
          </a:p>
          <a:p>
            <a:pPr>
              <a:buFontTx/>
              <a:buNone/>
            </a:pPr>
            <a:endParaRPr lang="zh-TW" altLang="en-US" smtClean="0">
              <a:latin typeface="標楷體" pitchFamily="65" charset="-120"/>
              <a:ea typeface="標楷體" pitchFamily="65" charset="-120"/>
            </a:endParaRPr>
          </a:p>
        </p:txBody>
      </p:sp>
      <p:grpSp>
        <p:nvGrpSpPr>
          <p:cNvPr id="88068" name="Group 7"/>
          <p:cNvGrpSpPr>
            <a:grpSpLocks/>
          </p:cNvGrpSpPr>
          <p:nvPr/>
        </p:nvGrpSpPr>
        <p:grpSpPr bwMode="auto">
          <a:xfrm>
            <a:off x="1476375" y="1123950"/>
            <a:ext cx="431800" cy="720725"/>
            <a:chOff x="884" y="935"/>
            <a:chExt cx="272" cy="454"/>
          </a:xfrm>
        </p:grpSpPr>
        <p:sp>
          <p:nvSpPr>
            <p:cNvPr id="88070" name="Text Box 5"/>
            <p:cNvSpPr txBox="1">
              <a:spLocks noChangeArrowheads="1"/>
            </p:cNvSpPr>
            <p:nvPr/>
          </p:nvSpPr>
          <p:spPr bwMode="auto">
            <a:xfrm>
              <a:off x="884" y="935"/>
              <a:ext cx="231"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ㄈㄨ</a:t>
              </a:r>
            </a:p>
          </p:txBody>
        </p:sp>
        <p:pic>
          <p:nvPicPr>
            <p:cNvPr id="88071" name="Picture 6" descr="黑-四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 y="102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8069"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9090"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2"/>
          <p:cNvSpPr>
            <a:spLocks noGrp="1" noChangeArrowheads="1"/>
          </p:cNvSpPr>
          <p:nvPr>
            <p:ph type="body" idx="4294967295"/>
          </p:nvPr>
        </p:nvSpPr>
        <p:spPr>
          <a:xfrm>
            <a:off x="395288" y="981075"/>
            <a:ext cx="8353425" cy="4248150"/>
          </a:xfrm>
          <a:noFill/>
        </p:spPr>
        <p:txBody>
          <a:bodyPr wrap="none"/>
          <a:lstStyle/>
          <a:p>
            <a:pPr>
              <a:buFontTx/>
              <a:buNone/>
            </a:pPr>
            <a:r>
              <a:rPr lang="en-US" altLang="zh-TW" b="1" smtClean="0">
                <a:solidFill>
                  <a:srgbClr val="0000FF"/>
                </a:solidFill>
                <a:latin typeface="標楷體" pitchFamily="65" charset="-120"/>
                <a:ea typeface="標楷體" pitchFamily="65" charset="-120"/>
              </a:rPr>
              <a:t>5.</a:t>
            </a:r>
            <a:r>
              <a:rPr lang="zh-TW" altLang="en-US" b="1" smtClean="0">
                <a:solidFill>
                  <a:srgbClr val="0000FF"/>
                </a:solidFill>
                <a:latin typeface="標楷體" pitchFamily="65" charset="-120"/>
                <a:ea typeface="標楷體" pitchFamily="65" charset="-120"/>
              </a:rPr>
              <a:t>詹</a:t>
            </a:r>
            <a:r>
              <a:rPr lang="zh-TW" altLang="en-US" smtClean="0">
                <a:latin typeface="標楷體" pitchFamily="65" charset="-120"/>
                <a:ea typeface="標楷體" pitchFamily="65" charset="-120"/>
              </a:rPr>
              <a:t>：即「占」，卜也。表經占卜選定日期。</a:t>
            </a:r>
          </a:p>
          <a:p>
            <a:pPr>
              <a:buFontTx/>
              <a:buNone/>
            </a:pPr>
            <a:r>
              <a:rPr lang="en-US" altLang="zh-TW" b="1" smtClean="0">
                <a:solidFill>
                  <a:srgbClr val="0000FF"/>
                </a:solidFill>
                <a:latin typeface="標楷體" pitchFamily="65" charset="-120"/>
                <a:ea typeface="標楷體" pitchFamily="65" charset="-120"/>
              </a:rPr>
              <a:t>6.</a:t>
            </a:r>
            <a:r>
              <a:rPr lang="zh-TW" altLang="en-US" b="1" smtClean="0">
                <a:solidFill>
                  <a:srgbClr val="0000FF"/>
                </a:solidFill>
                <a:latin typeface="標楷體" pitchFamily="65" charset="-120"/>
                <a:ea typeface="標楷體" pitchFamily="65" charset="-120"/>
              </a:rPr>
              <a:t>假</a:t>
            </a:r>
            <a:r>
              <a:rPr lang="zh-TW" altLang="en-US" smtClean="0">
                <a:latin typeface="標楷體" pitchFamily="65" charset="-120"/>
                <a:ea typeface="標楷體" pitchFamily="65" charset="-120"/>
              </a:rPr>
              <a:t>：借。</a:t>
            </a:r>
          </a:p>
          <a:p>
            <a:pPr>
              <a:buFontTx/>
              <a:buNone/>
            </a:pPr>
            <a:r>
              <a:rPr lang="en-US" altLang="zh-TW" b="1" smtClean="0">
                <a:solidFill>
                  <a:srgbClr val="0000FF"/>
                </a:solidFill>
                <a:latin typeface="標楷體" pitchFamily="65" charset="-120"/>
                <a:ea typeface="標楷體" pitchFamily="65" charset="-120"/>
              </a:rPr>
              <a:t>7.</a:t>
            </a:r>
            <a:r>
              <a:rPr lang="zh-TW" altLang="en-US" b="1" smtClean="0">
                <a:solidFill>
                  <a:srgbClr val="0000FF"/>
                </a:solidFill>
                <a:latin typeface="標楷體" pitchFamily="65" charset="-120"/>
                <a:ea typeface="標楷體" pitchFamily="65" charset="-120"/>
              </a:rPr>
              <a:t>菲  酌</a:t>
            </a:r>
            <a:r>
              <a:rPr lang="zh-TW" altLang="en-US" smtClean="0">
                <a:latin typeface="標楷體" pitchFamily="65" charset="-120"/>
                <a:ea typeface="標楷體" pitchFamily="65" charset="-120"/>
              </a:rPr>
              <a:t>：請人宴飲時對準備酒菜的謙詞，如</a:t>
            </a:r>
          </a:p>
          <a:p>
            <a:pPr>
              <a:buFontTx/>
              <a:buNone/>
            </a:pPr>
            <a:r>
              <a:rPr lang="zh-TW" altLang="en-US" smtClean="0">
                <a:latin typeface="標楷體" pitchFamily="65" charset="-120"/>
                <a:ea typeface="標楷體" pitchFamily="65" charset="-120"/>
              </a:rPr>
              <a:t>「敬備菲酌」。菲，薄。</a:t>
            </a:r>
          </a:p>
          <a:p>
            <a:pPr>
              <a:buFontTx/>
              <a:buNone/>
            </a:pPr>
            <a:r>
              <a:rPr lang="en-US" altLang="zh-TW" b="1" smtClean="0">
                <a:solidFill>
                  <a:srgbClr val="0000FF"/>
                </a:solidFill>
                <a:latin typeface="標楷體" pitchFamily="65" charset="-120"/>
                <a:ea typeface="標楷體" pitchFamily="65" charset="-120"/>
              </a:rPr>
              <a:t>8.</a:t>
            </a:r>
            <a:r>
              <a:rPr lang="zh-TW" altLang="en-US" b="1" smtClean="0">
                <a:solidFill>
                  <a:srgbClr val="0000FF"/>
                </a:solidFill>
                <a:latin typeface="標楷體" pitchFamily="65" charset="-120"/>
                <a:ea typeface="標楷體" pitchFamily="65" charset="-120"/>
              </a:rPr>
              <a:t>臺光</a:t>
            </a:r>
            <a:r>
              <a:rPr lang="zh-TW" altLang="en-US" smtClean="0">
                <a:latin typeface="標楷體" pitchFamily="65" charset="-120"/>
                <a:ea typeface="標楷體" pitchFamily="65" charset="-120"/>
              </a:rPr>
              <a:t>：「臺駕光臨」的省略詞，為恭請客人</a:t>
            </a:r>
          </a:p>
          <a:p>
            <a:pPr>
              <a:buFontTx/>
              <a:buNone/>
            </a:pPr>
            <a:r>
              <a:rPr lang="zh-TW" altLang="en-US" smtClean="0">
                <a:latin typeface="標楷體" pitchFamily="65" charset="-120"/>
                <a:ea typeface="標楷體" pitchFamily="65" charset="-120"/>
              </a:rPr>
              <a:t>賞光的敬語，對長輩則宜用「恭候駕臨」。臺</a:t>
            </a:r>
          </a:p>
          <a:p>
            <a:pPr>
              <a:buFontTx/>
              <a:buNone/>
            </a:pPr>
            <a:r>
              <a:rPr lang="zh-TW" altLang="en-US" smtClean="0">
                <a:latin typeface="標楷體" pitchFamily="65" charset="-120"/>
                <a:ea typeface="標楷體" pitchFamily="65" charset="-120"/>
              </a:rPr>
              <a:t>，尊稱對方的敬詞。</a:t>
            </a:r>
          </a:p>
        </p:txBody>
      </p:sp>
      <p:pic>
        <p:nvPicPr>
          <p:cNvPr id="89092"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3" name="Group 8"/>
          <p:cNvGrpSpPr>
            <a:grpSpLocks/>
          </p:cNvGrpSpPr>
          <p:nvPr/>
        </p:nvGrpSpPr>
        <p:grpSpPr bwMode="auto">
          <a:xfrm>
            <a:off x="1258888" y="2274888"/>
            <a:ext cx="431800" cy="649287"/>
            <a:chOff x="884" y="935"/>
            <a:chExt cx="272" cy="409"/>
          </a:xfrm>
        </p:grpSpPr>
        <p:sp>
          <p:nvSpPr>
            <p:cNvPr id="89094" name="Text Box 9"/>
            <p:cNvSpPr txBox="1">
              <a:spLocks noChangeArrowheads="1"/>
            </p:cNvSpPr>
            <p:nvPr/>
          </p:nvSpPr>
          <p:spPr bwMode="auto">
            <a:xfrm>
              <a:off x="884" y="935"/>
              <a:ext cx="231"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ㄈㄟ</a:t>
              </a:r>
            </a:p>
          </p:txBody>
        </p:sp>
        <p:pic>
          <p:nvPicPr>
            <p:cNvPr id="89095" name="Picture 10" descr="黑-三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 y="102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011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2"/>
          <p:cNvSpPr>
            <a:spLocks noGrp="1" noChangeArrowheads="1"/>
          </p:cNvSpPr>
          <p:nvPr>
            <p:ph type="body" idx="4294967295"/>
          </p:nvPr>
        </p:nvSpPr>
        <p:spPr>
          <a:xfrm>
            <a:off x="250825" y="990600"/>
            <a:ext cx="8570913" cy="4525963"/>
          </a:xfrm>
          <a:noFill/>
        </p:spPr>
        <p:txBody>
          <a:bodyPr wrap="none"/>
          <a:lstStyle/>
          <a:p>
            <a:pPr algn="just">
              <a:buFontTx/>
              <a:buNone/>
            </a:pPr>
            <a:r>
              <a:rPr lang="en-US" altLang="zh-TW" b="1" smtClean="0">
                <a:solidFill>
                  <a:srgbClr val="0000FF"/>
                </a:solidFill>
                <a:latin typeface="標楷體" pitchFamily="65" charset="-120"/>
                <a:ea typeface="標楷體" pitchFamily="65" charset="-120"/>
              </a:rPr>
              <a:t>9.</a:t>
            </a:r>
            <a:r>
              <a:rPr lang="zh-TW" altLang="en-US" b="1" smtClean="0">
                <a:solidFill>
                  <a:srgbClr val="0000FF"/>
                </a:solidFill>
                <a:latin typeface="標楷體" pitchFamily="65" charset="-120"/>
                <a:ea typeface="標楷體" pitchFamily="65" charset="-120"/>
              </a:rPr>
              <a:t>闔第光臨</a:t>
            </a:r>
            <a:r>
              <a:rPr lang="zh-TW" altLang="en-US" smtClean="0">
                <a:latin typeface="標楷體" pitchFamily="65" charset="-120"/>
                <a:ea typeface="標楷體" pitchFamily="65" charset="-120"/>
              </a:rPr>
              <a:t>：請對方全家出席的敬語。闔，全。</a:t>
            </a:r>
          </a:p>
          <a:p>
            <a:pPr algn="just">
              <a:buFontTx/>
              <a:buNone/>
            </a:pPr>
            <a:r>
              <a:rPr lang="zh-TW" altLang="en-US" smtClean="0">
                <a:latin typeface="標楷體" pitchFamily="65" charset="-120"/>
                <a:ea typeface="標楷體" pitchFamily="65" charset="-120"/>
              </a:rPr>
              <a:t>第，宅第。</a:t>
            </a:r>
          </a:p>
          <a:p>
            <a:pPr algn="just">
              <a:buFontTx/>
              <a:buNone/>
            </a:pPr>
            <a:r>
              <a:rPr lang="en-US" altLang="zh-TW" b="1" smtClean="0">
                <a:solidFill>
                  <a:srgbClr val="0000FF"/>
                </a:solidFill>
                <a:latin typeface="標楷體" pitchFamily="65" charset="-120"/>
                <a:ea typeface="標楷體" pitchFamily="65" charset="-120"/>
              </a:rPr>
              <a:t>10.</a:t>
            </a:r>
            <a:r>
              <a:rPr lang="zh-TW" altLang="en-US" b="1" smtClean="0">
                <a:solidFill>
                  <a:srgbClr val="0000FF"/>
                </a:solidFill>
                <a:latin typeface="標楷體" pitchFamily="65" charset="-120"/>
                <a:ea typeface="標楷體" pitchFamily="65" charset="-120"/>
              </a:rPr>
              <a:t>恕邀</a:t>
            </a:r>
            <a:r>
              <a:rPr lang="zh-TW" altLang="en-US" smtClean="0">
                <a:latin typeface="標楷體" pitchFamily="65" charset="-120"/>
                <a:ea typeface="標楷體" pitchFamily="65" charset="-120"/>
              </a:rPr>
              <a:t>：原諒我用此方式邀請您。喜帖禮貌上</a:t>
            </a:r>
          </a:p>
          <a:p>
            <a:pPr algn="just">
              <a:buFontTx/>
              <a:buNone/>
            </a:pPr>
            <a:r>
              <a:rPr lang="zh-TW" altLang="en-US" smtClean="0">
                <a:latin typeface="標楷體" pitchFamily="65" charset="-120"/>
                <a:ea typeface="標楷體" pitchFamily="65" charset="-120"/>
              </a:rPr>
              <a:t>應登門邀請，此乃主人的謙稱。</a:t>
            </a:r>
          </a:p>
          <a:p>
            <a:pPr algn="just">
              <a:buFontTx/>
              <a:buNone/>
            </a:pPr>
            <a:endParaRPr lang="en-US" altLang="zh-TW" smtClean="0">
              <a:latin typeface="標楷體" pitchFamily="65" charset="-120"/>
              <a:ea typeface="標楷體" pitchFamily="65" charset="-120"/>
            </a:endParaRPr>
          </a:p>
          <a:p>
            <a:pPr algn="just">
              <a:buFontTx/>
              <a:buNone/>
            </a:pPr>
            <a:endParaRPr lang="zh-TW" altLang="en-US" smtClean="0">
              <a:latin typeface="標楷體" pitchFamily="65" charset="-120"/>
              <a:ea typeface="標楷體" pitchFamily="65" charset="-120"/>
            </a:endParaRPr>
          </a:p>
        </p:txBody>
      </p:sp>
      <p:pic>
        <p:nvPicPr>
          <p:cNvPr id="90116"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113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2"/>
          <p:cNvSpPr>
            <a:spLocks noGrp="1" noChangeArrowheads="1"/>
          </p:cNvSpPr>
          <p:nvPr>
            <p:ph type="body" idx="4294967295"/>
          </p:nvPr>
        </p:nvSpPr>
        <p:spPr>
          <a:xfrm>
            <a:off x="611188" y="908050"/>
            <a:ext cx="7715250" cy="4525963"/>
          </a:xfrm>
        </p:spPr>
        <p:txBody>
          <a:bodyPr/>
          <a:lstStyle/>
          <a:p>
            <a:pPr>
              <a:buFontTx/>
              <a:buNone/>
            </a:pPr>
            <a:r>
              <a:rPr lang="en-US" altLang="zh-TW" b="1" smtClean="0">
                <a:solidFill>
                  <a:srgbClr val="0000FF"/>
                </a:solidFill>
                <a:latin typeface="標楷體" pitchFamily="65" charset="-120"/>
                <a:ea typeface="標楷體" pitchFamily="65" charset="-120"/>
              </a:rPr>
              <a:t>11.</a:t>
            </a:r>
            <a:r>
              <a:rPr lang="zh-TW" altLang="en-US" b="1" smtClean="0">
                <a:solidFill>
                  <a:srgbClr val="0000FF"/>
                </a:solidFill>
                <a:latin typeface="標楷體" pitchFamily="65" charset="-120"/>
                <a:ea typeface="標楷體" pitchFamily="65" charset="-120"/>
              </a:rPr>
              <a:t>茲</a:t>
            </a:r>
            <a:r>
              <a:rPr lang="zh-TW" altLang="en-US" smtClean="0">
                <a:latin typeface="標楷體" pitchFamily="65" charset="-120"/>
                <a:ea typeface="標楷體" pitchFamily="65" charset="-120"/>
              </a:rPr>
              <a:t>：此次。</a:t>
            </a:r>
          </a:p>
          <a:p>
            <a:pPr>
              <a:buFontTx/>
              <a:buNone/>
            </a:pPr>
            <a:endParaRPr lang="zh-TW" altLang="en-US" smtClean="0">
              <a:latin typeface="標楷體" pitchFamily="65" charset="-120"/>
              <a:ea typeface="標楷體" pitchFamily="65" charset="-120"/>
            </a:endParaRPr>
          </a:p>
        </p:txBody>
      </p:sp>
      <p:pic>
        <p:nvPicPr>
          <p:cNvPr id="91140"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62"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2"/>
          <p:cNvSpPr>
            <a:spLocks noGrp="1" noChangeArrowheads="1"/>
          </p:cNvSpPr>
          <p:nvPr>
            <p:ph type="body" idx="4294967295"/>
          </p:nvPr>
        </p:nvSpPr>
        <p:spPr>
          <a:xfrm>
            <a:off x="539750" y="908050"/>
            <a:ext cx="8075613" cy="4525963"/>
          </a:xfrm>
        </p:spPr>
        <p:txBody>
          <a:bodyPr/>
          <a:lstStyle/>
          <a:p>
            <a:pPr>
              <a:buFontTx/>
              <a:buNone/>
            </a:pPr>
            <a:r>
              <a:rPr lang="en-US" altLang="zh-TW" b="1" smtClean="0">
                <a:solidFill>
                  <a:srgbClr val="0000FF"/>
                </a:solidFill>
                <a:latin typeface="標楷體" pitchFamily="65" charset="-120"/>
                <a:ea typeface="標楷體" pitchFamily="65" charset="-120"/>
              </a:rPr>
              <a:t>12.</a:t>
            </a:r>
            <a:r>
              <a:rPr lang="zh-TW" altLang="en-US" b="1" smtClean="0">
                <a:solidFill>
                  <a:srgbClr val="0000FF"/>
                </a:solidFill>
                <a:latin typeface="標楷體" pitchFamily="65" charset="-120"/>
                <a:ea typeface="標楷體" pitchFamily="65" charset="-120"/>
              </a:rPr>
              <a:t>八秩晉二</a:t>
            </a:r>
            <a:r>
              <a:rPr lang="zh-TW" altLang="en-US" smtClean="0">
                <a:latin typeface="標楷體" pitchFamily="65" charset="-120"/>
                <a:ea typeface="標楷體" pitchFamily="65" charset="-120"/>
              </a:rPr>
              <a:t>：指八十二歲。秩，十年。</a:t>
            </a:r>
          </a:p>
          <a:p>
            <a:pPr>
              <a:buFontTx/>
              <a:buNone/>
            </a:pPr>
            <a:r>
              <a:rPr lang="zh-TW" altLang="en-US" smtClean="0">
                <a:latin typeface="標楷體" pitchFamily="65" charset="-120"/>
                <a:ea typeface="標楷體" pitchFamily="65" charset="-120"/>
              </a:rPr>
              <a:t>晉，通「進」。</a:t>
            </a:r>
          </a:p>
          <a:p>
            <a:pPr>
              <a:buFontTx/>
              <a:buNone/>
            </a:pPr>
            <a:r>
              <a:rPr lang="en-US" altLang="zh-TW" b="1" smtClean="0">
                <a:solidFill>
                  <a:srgbClr val="0000FF"/>
                </a:solidFill>
                <a:latin typeface="標楷體" pitchFamily="65" charset="-120"/>
                <a:ea typeface="標楷體" pitchFamily="65" charset="-120"/>
              </a:rPr>
              <a:t>13.</a:t>
            </a:r>
            <a:r>
              <a:rPr lang="zh-TW" altLang="en-US" b="1" smtClean="0">
                <a:solidFill>
                  <a:srgbClr val="0000FF"/>
                </a:solidFill>
                <a:ea typeface="標楷體" pitchFamily="65" charset="-120"/>
              </a:rPr>
              <a:t>桃樽</a:t>
            </a:r>
            <a:r>
              <a:rPr lang="zh-TW" altLang="en-US" smtClean="0">
                <a:ea typeface="標楷體" pitchFamily="65" charset="-120"/>
              </a:rPr>
              <a:t>：祝壽的酒席。也稱「桃觴  」。</a:t>
            </a:r>
          </a:p>
          <a:p>
            <a:pPr>
              <a:buFontTx/>
              <a:buNone/>
            </a:pPr>
            <a:endParaRPr lang="en-US" altLang="zh-TW" smtClean="0">
              <a:latin typeface="標楷體" pitchFamily="65" charset="-120"/>
              <a:ea typeface="標楷體" pitchFamily="65" charset="-120"/>
            </a:endParaRPr>
          </a:p>
          <a:p>
            <a:pPr>
              <a:buFontTx/>
              <a:buNone/>
            </a:pPr>
            <a:endParaRPr lang="zh-TW" altLang="en-US" smtClean="0">
              <a:latin typeface="標楷體" pitchFamily="65" charset="-120"/>
              <a:ea typeface="標楷體" pitchFamily="65" charset="-120"/>
            </a:endParaRPr>
          </a:p>
        </p:txBody>
      </p:sp>
      <p:pic>
        <p:nvPicPr>
          <p:cNvPr id="9216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文字方塊 3"/>
          <p:cNvSpPr txBox="1">
            <a:spLocks noChangeArrowheads="1"/>
          </p:cNvSpPr>
          <p:nvPr/>
        </p:nvSpPr>
        <p:spPr bwMode="auto">
          <a:xfrm>
            <a:off x="6877050" y="2133600"/>
            <a:ext cx="3667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200">
                <a:ea typeface="標楷體" pitchFamily="65" charset="-120"/>
              </a:rPr>
              <a:t> ㄕㄤ</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318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2"/>
          <p:cNvSpPr>
            <a:spLocks noGrp="1" noChangeArrowheads="1"/>
          </p:cNvSpPr>
          <p:nvPr>
            <p:ph type="body" idx="4294967295"/>
          </p:nvPr>
        </p:nvSpPr>
        <p:spPr>
          <a:xfrm>
            <a:off x="322263" y="847725"/>
            <a:ext cx="8497887" cy="4525963"/>
          </a:xfrm>
          <a:noFill/>
        </p:spPr>
        <p:txBody>
          <a:bodyPr wrap="none"/>
          <a:lstStyle/>
          <a:p>
            <a:pPr>
              <a:buFontTx/>
              <a:buNone/>
            </a:pPr>
            <a:r>
              <a:rPr lang="en-US" altLang="zh-TW" b="1" smtClean="0">
                <a:solidFill>
                  <a:srgbClr val="0000FF"/>
                </a:solidFill>
                <a:latin typeface="標楷體" pitchFamily="65" charset="-120"/>
                <a:ea typeface="標楷體" pitchFamily="65" charset="-120"/>
              </a:rPr>
              <a:t>14.</a:t>
            </a:r>
            <a:r>
              <a:rPr lang="zh-TW" altLang="en-US" b="1" smtClean="0">
                <a:solidFill>
                  <a:srgbClr val="0000FF"/>
                </a:solidFill>
                <a:latin typeface="標楷體" pitchFamily="65" charset="-120"/>
                <a:ea typeface="標楷體" pitchFamily="65" charset="-120"/>
              </a:rPr>
              <a:t>治</a:t>
            </a:r>
            <a:r>
              <a:rPr lang="zh-TW" altLang="en-US" smtClean="0">
                <a:latin typeface="標楷體" pitchFamily="65" charset="-120"/>
                <a:ea typeface="標楷體" pitchFamily="65" charset="-120"/>
              </a:rPr>
              <a:t>：備置。</a:t>
            </a:r>
          </a:p>
          <a:p>
            <a:pPr>
              <a:buFontTx/>
              <a:buNone/>
            </a:pPr>
            <a:r>
              <a:rPr lang="en-US" altLang="zh-TW" b="1" smtClean="0">
                <a:solidFill>
                  <a:srgbClr val="0000FF"/>
                </a:solidFill>
                <a:latin typeface="標楷體" pitchFamily="65" charset="-120"/>
                <a:ea typeface="標楷體" pitchFamily="65" charset="-120"/>
              </a:rPr>
              <a:t>15.</a:t>
            </a:r>
            <a:r>
              <a:rPr lang="zh-TW" altLang="en-US" b="1" smtClean="0">
                <a:solidFill>
                  <a:srgbClr val="0000FF"/>
                </a:solidFill>
                <a:latin typeface="標楷體" pitchFamily="65" charset="-120"/>
                <a:ea typeface="標楷體" pitchFamily="65" charset="-120"/>
              </a:rPr>
              <a:t>湯餅</a:t>
            </a:r>
            <a:r>
              <a:rPr lang="zh-TW" altLang="en-US" smtClean="0">
                <a:latin typeface="標楷體" pitchFamily="65" charset="-120"/>
                <a:ea typeface="標楷體" pitchFamily="65" charset="-120"/>
              </a:rPr>
              <a:t>：舊俗小孩出生三日或滿月時，以象徵</a:t>
            </a:r>
          </a:p>
          <a:p>
            <a:pPr>
              <a:buFontTx/>
              <a:buNone/>
            </a:pPr>
            <a:r>
              <a:rPr lang="zh-TW" altLang="en-US" smtClean="0">
                <a:latin typeface="標楷體" pitchFamily="65" charset="-120"/>
                <a:ea typeface="標楷體" pitchFamily="65" charset="-120"/>
              </a:rPr>
              <a:t>長壽的湯麵宴請親友，今多用以稱滿月的酒席。</a:t>
            </a:r>
          </a:p>
        </p:txBody>
      </p:sp>
      <p:pic>
        <p:nvPicPr>
          <p:cNvPr id="93188"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4210"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Grp="1" noChangeArrowheads="1"/>
          </p:cNvSpPr>
          <p:nvPr>
            <p:ph type="body" idx="4294967295"/>
          </p:nvPr>
        </p:nvSpPr>
        <p:spPr>
          <a:xfrm>
            <a:off x="684213" y="908050"/>
            <a:ext cx="8280400" cy="4525963"/>
          </a:xfrm>
        </p:spPr>
        <p:txBody>
          <a:bodyPr/>
          <a:lstStyle/>
          <a:p>
            <a:pPr>
              <a:buFontTx/>
              <a:buNone/>
            </a:pPr>
            <a:r>
              <a:rPr lang="en-US" altLang="zh-TW" b="1" smtClean="0">
                <a:solidFill>
                  <a:srgbClr val="0000FF"/>
                </a:solidFill>
                <a:latin typeface="標楷體" pitchFamily="65" charset="-120"/>
                <a:ea typeface="標楷體" pitchFamily="65" charset="-120"/>
              </a:rPr>
              <a:t>16.</a:t>
            </a:r>
            <a:r>
              <a:rPr lang="zh-TW" altLang="en-US" b="1" smtClean="0">
                <a:solidFill>
                  <a:srgbClr val="0000FF"/>
                </a:solidFill>
                <a:latin typeface="標楷體" pitchFamily="65" charset="-120"/>
                <a:ea typeface="標楷體" pitchFamily="65" charset="-120"/>
              </a:rPr>
              <a:t>業</a:t>
            </a:r>
            <a:r>
              <a:rPr lang="zh-TW" altLang="en-US" smtClean="0">
                <a:latin typeface="標楷體" pitchFamily="65" charset="-120"/>
                <a:ea typeface="標楷體" pitchFamily="65" charset="-120"/>
              </a:rPr>
              <a:t>：已經。</a:t>
            </a:r>
          </a:p>
          <a:p>
            <a:pPr>
              <a:buFontTx/>
              <a:buNone/>
            </a:pPr>
            <a:r>
              <a:rPr lang="en-US" altLang="zh-TW" b="1" smtClean="0">
                <a:solidFill>
                  <a:srgbClr val="0000FF"/>
                </a:solidFill>
                <a:latin typeface="標楷體" pitchFamily="65" charset="-120"/>
                <a:ea typeface="標楷體" pitchFamily="65" charset="-120"/>
              </a:rPr>
              <a:t>17.</a:t>
            </a:r>
            <a:r>
              <a:rPr lang="zh-TW" altLang="en-US" b="1" smtClean="0">
                <a:solidFill>
                  <a:srgbClr val="0000FF"/>
                </a:solidFill>
                <a:latin typeface="標楷體" pitchFamily="65" charset="-120"/>
                <a:ea typeface="標楷體" pitchFamily="65" charset="-120"/>
              </a:rPr>
              <a:t>舊雨新知</a:t>
            </a:r>
            <a:r>
              <a:rPr lang="zh-TW" altLang="en-US" smtClean="0">
                <a:latin typeface="標楷體" pitchFamily="65" charset="-120"/>
                <a:ea typeface="標楷體" pitchFamily="65" charset="-120"/>
              </a:rPr>
              <a:t>：比喻新舊好友或顧客。舊雨，</a:t>
            </a:r>
          </a:p>
          <a:p>
            <a:pPr>
              <a:buFontTx/>
              <a:buNone/>
            </a:pPr>
            <a:r>
              <a:rPr lang="zh-TW" altLang="en-US" smtClean="0">
                <a:latin typeface="標楷體" pitchFamily="65" charset="-120"/>
                <a:ea typeface="標楷體" pitchFamily="65" charset="-120"/>
              </a:rPr>
              <a:t>指老朋友。新知，剛結交的朋友。</a:t>
            </a:r>
          </a:p>
          <a:p>
            <a:pPr>
              <a:buFontTx/>
              <a:buNone/>
            </a:pPr>
            <a:r>
              <a:rPr lang="en-US" altLang="zh-TW" b="1" smtClean="0">
                <a:solidFill>
                  <a:srgbClr val="0000FF"/>
                </a:solidFill>
                <a:latin typeface="標楷體" pitchFamily="65" charset="-120"/>
                <a:ea typeface="標楷體" pitchFamily="65" charset="-120"/>
              </a:rPr>
              <a:t>18.</a:t>
            </a:r>
            <a:r>
              <a:rPr lang="zh-TW" altLang="en-US" b="1" smtClean="0">
                <a:solidFill>
                  <a:srgbClr val="0000FF"/>
                </a:solidFill>
                <a:latin typeface="標楷體" pitchFamily="65" charset="-120"/>
                <a:ea typeface="標楷體" pitchFamily="65" charset="-120"/>
              </a:rPr>
              <a:t>祈</a:t>
            </a:r>
            <a:r>
              <a:rPr lang="zh-TW" altLang="en-US" smtClean="0">
                <a:latin typeface="標楷體" pitchFamily="65" charset="-120"/>
                <a:ea typeface="標楷體" pitchFamily="65" charset="-120"/>
              </a:rPr>
              <a:t>：請、求。</a:t>
            </a:r>
          </a:p>
          <a:p>
            <a:pPr>
              <a:buFontTx/>
              <a:buNone/>
            </a:pPr>
            <a:endParaRPr lang="en-US" altLang="zh-TW" smtClean="0">
              <a:latin typeface="標楷體" pitchFamily="65" charset="-120"/>
              <a:ea typeface="標楷體" pitchFamily="65" charset="-120"/>
            </a:endParaRPr>
          </a:p>
          <a:p>
            <a:pPr>
              <a:buFontTx/>
              <a:buNone/>
            </a:pPr>
            <a:endParaRPr lang="zh-TW" altLang="en-US" smtClean="0">
              <a:latin typeface="標楷體" pitchFamily="65" charset="-120"/>
              <a:ea typeface="標楷體" pitchFamily="65" charset="-120"/>
            </a:endParaRPr>
          </a:p>
        </p:txBody>
      </p:sp>
      <p:pic>
        <p:nvPicPr>
          <p:cNvPr id="94212"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523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2"/>
          <p:cNvSpPr>
            <a:spLocks noGrp="1" noChangeArrowheads="1"/>
          </p:cNvSpPr>
          <p:nvPr>
            <p:ph type="body" idx="4294967295"/>
          </p:nvPr>
        </p:nvSpPr>
        <p:spPr>
          <a:xfrm>
            <a:off x="358775" y="981075"/>
            <a:ext cx="8316913" cy="4525963"/>
          </a:xfrm>
        </p:spPr>
        <p:txBody>
          <a:bodyPr/>
          <a:lstStyle/>
          <a:p>
            <a:pPr>
              <a:buFontTx/>
              <a:buNone/>
            </a:pPr>
            <a:r>
              <a:rPr lang="en-US" altLang="zh-TW" b="1" smtClean="0">
                <a:solidFill>
                  <a:srgbClr val="0000FF"/>
                </a:solidFill>
                <a:latin typeface="標楷體" pitchFamily="65" charset="-120"/>
                <a:ea typeface="標楷體" pitchFamily="65" charset="-120"/>
              </a:rPr>
              <a:t>19.</a:t>
            </a:r>
            <a:r>
              <a:rPr lang="zh-TW" altLang="en-US" b="1" smtClean="0">
                <a:solidFill>
                  <a:srgbClr val="0000FF"/>
                </a:solidFill>
                <a:latin typeface="標楷體" pitchFamily="65" charset="-120"/>
                <a:ea typeface="標楷體" pitchFamily="65" charset="-120"/>
              </a:rPr>
              <a:t>含殮</a:t>
            </a:r>
            <a:r>
              <a:rPr lang="zh-TW" altLang="en-US" smtClean="0">
                <a:latin typeface="標楷體" pitchFamily="65" charset="-120"/>
                <a:ea typeface="標楷體" pitchFamily="65" charset="-120"/>
              </a:rPr>
              <a:t>　：指將珠玉放入死者口中後將其下</a:t>
            </a:r>
          </a:p>
          <a:p>
            <a:pPr>
              <a:buFontTx/>
              <a:buNone/>
            </a:pPr>
            <a:r>
              <a:rPr lang="zh-TW" altLang="en-US" smtClean="0">
                <a:latin typeface="標楷體" pitchFamily="65" charset="-120"/>
                <a:ea typeface="標楷體" pitchFamily="65" charset="-120"/>
              </a:rPr>
              <a:t>葬。含，含玉於口。殮，入殮，納死者於棺。</a:t>
            </a:r>
          </a:p>
          <a:p>
            <a:pPr>
              <a:buFontTx/>
              <a:buNone/>
            </a:pPr>
            <a:r>
              <a:rPr lang="en-US" altLang="zh-TW" b="1" smtClean="0">
                <a:solidFill>
                  <a:srgbClr val="0000FF"/>
                </a:solidFill>
                <a:latin typeface="標楷體" pitchFamily="65" charset="-120"/>
                <a:ea typeface="標楷體" pitchFamily="65" charset="-120"/>
              </a:rPr>
              <a:t>20.</a:t>
            </a:r>
            <a:r>
              <a:rPr lang="zh-TW" altLang="en-US" b="1" smtClean="0">
                <a:solidFill>
                  <a:srgbClr val="0000FF"/>
                </a:solidFill>
                <a:latin typeface="標楷體" pitchFamily="65" charset="-120"/>
                <a:ea typeface="標楷體" pitchFamily="65" charset="-120"/>
              </a:rPr>
              <a:t>匍　匐　奔喪</a:t>
            </a:r>
            <a:r>
              <a:rPr lang="zh-TW" altLang="en-US" smtClean="0">
                <a:latin typeface="標楷體" pitchFamily="65" charset="-120"/>
                <a:ea typeface="標楷體" pitchFamily="65" charset="-120"/>
              </a:rPr>
              <a:t>：急急忙忙從遠方奔赴親喪</a:t>
            </a:r>
          </a:p>
          <a:p>
            <a:pPr>
              <a:buFontTx/>
              <a:buNone/>
            </a:pPr>
            <a:r>
              <a:rPr lang="zh-TW" altLang="en-US" smtClean="0">
                <a:latin typeface="標楷體" pitchFamily="65" charset="-120"/>
                <a:ea typeface="標楷體" pitchFamily="65" charset="-120"/>
              </a:rPr>
              <a:t>。匍匐，伏地爬行。</a:t>
            </a:r>
          </a:p>
          <a:p>
            <a:pPr>
              <a:buFontTx/>
              <a:buNone/>
            </a:pPr>
            <a:r>
              <a:rPr lang="en-US" altLang="zh-TW" b="1" smtClean="0">
                <a:solidFill>
                  <a:srgbClr val="0000FF"/>
                </a:solidFill>
                <a:latin typeface="標楷體" pitchFamily="65" charset="-120"/>
                <a:ea typeface="標楷體" pitchFamily="65" charset="-120"/>
              </a:rPr>
              <a:t>21.</a:t>
            </a:r>
            <a:r>
              <a:rPr lang="zh-TW" altLang="en-US" b="1" smtClean="0">
                <a:solidFill>
                  <a:srgbClr val="0000FF"/>
                </a:solidFill>
                <a:latin typeface="標楷體" pitchFamily="65" charset="-120"/>
                <a:ea typeface="標楷體" pitchFamily="65" charset="-120"/>
              </a:rPr>
              <a:t>成服</a:t>
            </a:r>
            <a:r>
              <a:rPr lang="zh-TW" altLang="en-US" smtClean="0">
                <a:latin typeface="標楷體" pitchFamily="65" charset="-120"/>
                <a:ea typeface="標楷體" pitchFamily="65" charset="-120"/>
              </a:rPr>
              <a:t>：大殮次日，喪家各依喪禮服制穿戴</a:t>
            </a:r>
          </a:p>
          <a:p>
            <a:pPr>
              <a:buFontTx/>
              <a:buNone/>
            </a:pPr>
            <a:r>
              <a:rPr lang="zh-TW" altLang="en-US" smtClean="0">
                <a:latin typeface="標楷體" pitchFamily="65" charset="-120"/>
                <a:ea typeface="標楷體" pitchFamily="65" charset="-120"/>
              </a:rPr>
              <a:t>完成，也有在殮前成服的。</a:t>
            </a:r>
          </a:p>
        </p:txBody>
      </p:sp>
      <p:grpSp>
        <p:nvGrpSpPr>
          <p:cNvPr id="95236" name="Group 7"/>
          <p:cNvGrpSpPr>
            <a:grpSpLocks/>
          </p:cNvGrpSpPr>
          <p:nvPr/>
        </p:nvGrpSpPr>
        <p:grpSpPr bwMode="auto">
          <a:xfrm>
            <a:off x="1908175" y="1054100"/>
            <a:ext cx="439738" cy="719138"/>
            <a:chOff x="1061" y="891"/>
            <a:chExt cx="277" cy="453"/>
          </a:xfrm>
        </p:grpSpPr>
        <p:sp>
          <p:nvSpPr>
            <p:cNvPr id="95244" name="Text Box 5"/>
            <p:cNvSpPr txBox="1">
              <a:spLocks noChangeArrowheads="1"/>
            </p:cNvSpPr>
            <p:nvPr/>
          </p:nvSpPr>
          <p:spPr bwMode="auto">
            <a:xfrm>
              <a:off x="1061" y="891"/>
              <a:ext cx="231"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ㄌㄧㄢ</a:t>
              </a:r>
            </a:p>
          </p:txBody>
        </p:sp>
        <p:pic>
          <p:nvPicPr>
            <p:cNvPr id="95245" name="Picture 6" descr="黑-四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 y="107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237"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238" name="Group 17"/>
          <p:cNvGrpSpPr>
            <a:grpSpLocks/>
          </p:cNvGrpSpPr>
          <p:nvPr/>
        </p:nvGrpSpPr>
        <p:grpSpPr bwMode="auto">
          <a:xfrm>
            <a:off x="1403350" y="2276475"/>
            <a:ext cx="427038" cy="792163"/>
            <a:chOff x="842" y="1344"/>
            <a:chExt cx="269" cy="499"/>
          </a:xfrm>
        </p:grpSpPr>
        <p:sp>
          <p:nvSpPr>
            <p:cNvPr id="95242" name="Text Box 11"/>
            <p:cNvSpPr txBox="1">
              <a:spLocks noChangeArrowheads="1"/>
            </p:cNvSpPr>
            <p:nvPr/>
          </p:nvSpPr>
          <p:spPr bwMode="auto">
            <a:xfrm>
              <a:off x="842" y="1344"/>
              <a:ext cx="231"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ㄆㄨ</a:t>
              </a:r>
            </a:p>
          </p:txBody>
        </p:sp>
        <p:pic>
          <p:nvPicPr>
            <p:cNvPr id="95243" name="Picture 12" descr="黑-二聲-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 y="138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239" name="Group 16"/>
          <p:cNvGrpSpPr>
            <a:grpSpLocks/>
          </p:cNvGrpSpPr>
          <p:nvPr/>
        </p:nvGrpSpPr>
        <p:grpSpPr bwMode="auto">
          <a:xfrm>
            <a:off x="2268538" y="2276475"/>
            <a:ext cx="431800" cy="792163"/>
            <a:chOff x="1156" y="1344"/>
            <a:chExt cx="272" cy="499"/>
          </a:xfrm>
        </p:grpSpPr>
        <p:sp>
          <p:nvSpPr>
            <p:cNvPr id="95240" name="Text Box 14"/>
            <p:cNvSpPr txBox="1">
              <a:spLocks noChangeArrowheads="1"/>
            </p:cNvSpPr>
            <p:nvPr/>
          </p:nvSpPr>
          <p:spPr bwMode="auto">
            <a:xfrm>
              <a:off x="1156" y="1344"/>
              <a:ext cx="231"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ㄈㄨ</a:t>
              </a:r>
            </a:p>
          </p:txBody>
        </p:sp>
        <p:pic>
          <p:nvPicPr>
            <p:cNvPr id="95241" name="Picture 15" descr="黑-二聲-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 y="138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柬帖的種類</a:t>
            </a:r>
            <a:r>
              <a:rPr lang="en-US" altLang="zh-TW" b="1" smtClean="0">
                <a:solidFill>
                  <a:schemeClr val="bg1"/>
                </a:solidFill>
                <a:latin typeface="標楷體" pitchFamily="65" charset="-120"/>
                <a:ea typeface="標楷體" pitchFamily="65" charset="-120"/>
              </a:rPr>
              <a:t>-1</a:t>
            </a:r>
          </a:p>
        </p:txBody>
      </p:sp>
      <p:sp>
        <p:nvSpPr>
          <p:cNvPr id="50179" name="Rectangle 3"/>
          <p:cNvSpPr>
            <a:spLocks noGrp="1" noChangeArrowheads="1"/>
          </p:cNvSpPr>
          <p:nvPr>
            <p:ph type="body" idx="4294967295"/>
          </p:nvPr>
        </p:nvSpPr>
        <p:spPr>
          <a:xfrm>
            <a:off x="277813" y="765175"/>
            <a:ext cx="8866187" cy="5183188"/>
          </a:xfrm>
        </p:spPr>
        <p:txBody>
          <a:bodyPr/>
          <a:lstStyle/>
          <a:p>
            <a:pPr>
              <a:buFontTx/>
              <a:buNone/>
            </a:pPr>
            <a:r>
              <a:rPr lang="zh-TW" altLang="en-US" smtClean="0">
                <a:latin typeface="標楷體" pitchFamily="65" charset="-120"/>
                <a:ea typeface="標楷體" pitchFamily="65" charset="-120"/>
              </a:rPr>
              <a:t>　　柬帖的種類繁多，現行的柬帖依用途可分為</a:t>
            </a:r>
          </a:p>
          <a:p>
            <a:pPr>
              <a:buFontTx/>
              <a:buNone/>
            </a:pPr>
            <a:r>
              <a:rPr lang="zh-TW" altLang="en-US" smtClean="0">
                <a:latin typeface="標楷體" pitchFamily="65" charset="-120"/>
                <a:ea typeface="標楷體" pitchFamily="65" charset="-120"/>
              </a:rPr>
              <a:t>下列四種：</a:t>
            </a:r>
          </a:p>
          <a:p>
            <a:pPr>
              <a:buFontTx/>
              <a:buNone/>
            </a:pPr>
            <a:endParaRPr lang="en-US" altLang="zh-TW" b="1" smtClean="0">
              <a:latin typeface="標楷體" pitchFamily="65" charset="-120"/>
              <a:ea typeface="標楷體" pitchFamily="65" charset="-120"/>
            </a:endParaRPr>
          </a:p>
          <a:p>
            <a:pPr>
              <a:buFontTx/>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一</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婚嫁柬帖：</a:t>
            </a:r>
            <a:r>
              <a:rPr lang="zh-TW" altLang="en-US" smtClean="0">
                <a:latin typeface="標楷體" pitchFamily="65" charset="-120"/>
                <a:ea typeface="標楷體" pitchFamily="65" charset="-120"/>
              </a:rPr>
              <a:t>又稱「喜柬」、「喜帖」。常用</a:t>
            </a:r>
          </a:p>
          <a:p>
            <a:pPr>
              <a:buFontTx/>
              <a:buNone/>
            </a:pPr>
            <a:r>
              <a:rPr lang="zh-TW" altLang="en-US" smtClean="0">
                <a:latin typeface="標楷體" pitchFamily="65" charset="-120"/>
                <a:ea typeface="標楷體" pitchFamily="65" charset="-120"/>
              </a:rPr>
              <a:t>的有訂婚柬帖和結婚柬帖。</a:t>
            </a:r>
          </a:p>
          <a:p>
            <a:pPr>
              <a:buFontTx/>
              <a:buNone/>
            </a:pPr>
            <a:endParaRPr lang="en-US" altLang="zh-TW" smtClean="0">
              <a:latin typeface="標楷體" pitchFamily="65" charset="-120"/>
              <a:ea typeface="標楷體" pitchFamily="65" charset="-120"/>
            </a:endParaRPr>
          </a:p>
          <a:p>
            <a:pPr>
              <a:buFontTx/>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二</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喜慶柬帖：</a:t>
            </a:r>
            <a:r>
              <a:rPr lang="zh-TW" altLang="en-US" smtClean="0">
                <a:latin typeface="標楷體" pitchFamily="65" charset="-120"/>
                <a:ea typeface="標楷體" pitchFamily="65" charset="-120"/>
              </a:rPr>
              <a:t>如壽慶、彌月　、開張、新居落</a:t>
            </a:r>
          </a:p>
          <a:p>
            <a:pPr>
              <a:buFontTx/>
              <a:buNone/>
            </a:pPr>
            <a:r>
              <a:rPr lang="zh-TW" altLang="en-US" smtClean="0">
                <a:latin typeface="標楷體" pitchFamily="65" charset="-120"/>
                <a:ea typeface="標楷體" pitchFamily="65" charset="-120"/>
              </a:rPr>
              <a:t>成、揭幕、節慶等，邀請親朋好友或相關人士參</a:t>
            </a:r>
          </a:p>
          <a:p>
            <a:pPr>
              <a:buFontTx/>
              <a:buNone/>
            </a:pPr>
            <a:r>
              <a:rPr lang="zh-TW" altLang="en-US" smtClean="0">
                <a:latin typeface="標楷體" pitchFamily="65" charset="-120"/>
                <a:ea typeface="標楷體" pitchFamily="65" charset="-120"/>
              </a:rPr>
              <a:t>加宴會或觀禮所用的柬帖。</a:t>
            </a:r>
          </a:p>
        </p:txBody>
      </p:sp>
      <p:pic>
        <p:nvPicPr>
          <p:cNvPr id="50180" name="Picture 4" descr="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013" y="44370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625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2"/>
          <p:cNvSpPr>
            <a:spLocks noGrp="1" noChangeArrowheads="1"/>
          </p:cNvSpPr>
          <p:nvPr>
            <p:ph type="body" idx="4294967295"/>
          </p:nvPr>
        </p:nvSpPr>
        <p:spPr>
          <a:xfrm>
            <a:off x="611188" y="908050"/>
            <a:ext cx="8281987" cy="4525963"/>
          </a:xfrm>
        </p:spPr>
        <p:txBody>
          <a:bodyPr/>
          <a:lstStyle/>
          <a:p>
            <a:pPr>
              <a:buFontTx/>
              <a:buNone/>
            </a:pPr>
            <a:r>
              <a:rPr lang="en-US" altLang="zh-TW" b="1" smtClean="0">
                <a:solidFill>
                  <a:srgbClr val="0000FF"/>
                </a:solidFill>
                <a:latin typeface="標楷體" pitchFamily="65" charset="-120"/>
                <a:ea typeface="標楷體" pitchFamily="65" charset="-120"/>
              </a:rPr>
              <a:t>22.</a:t>
            </a:r>
            <a:r>
              <a:rPr lang="zh-TW" altLang="en-US" b="1" smtClean="0">
                <a:solidFill>
                  <a:srgbClr val="0000FF"/>
                </a:solidFill>
                <a:latin typeface="標楷體" pitchFamily="65" charset="-120"/>
                <a:ea typeface="標楷體" pitchFamily="65" charset="-120"/>
              </a:rPr>
              <a:t>家祭</a:t>
            </a:r>
            <a:r>
              <a:rPr lang="zh-TW" altLang="en-US" smtClean="0">
                <a:latin typeface="標楷體" pitchFamily="65" charset="-120"/>
                <a:ea typeface="標楷體" pitchFamily="65" charset="-120"/>
              </a:rPr>
              <a:t>：在家中舉行的祭拜，或指家族的祭</a:t>
            </a:r>
          </a:p>
          <a:p>
            <a:pPr>
              <a:buFontTx/>
              <a:buNone/>
            </a:pPr>
            <a:r>
              <a:rPr lang="zh-TW" altLang="en-US" smtClean="0">
                <a:latin typeface="標楷體" pitchFamily="65" charset="-120"/>
                <a:ea typeface="標楷體" pitchFamily="65" charset="-120"/>
              </a:rPr>
              <a:t>拜，以別於公祭。</a:t>
            </a:r>
          </a:p>
          <a:p>
            <a:pPr>
              <a:buFontTx/>
              <a:buNone/>
            </a:pPr>
            <a:r>
              <a:rPr lang="en-US" altLang="zh-TW" b="1" smtClean="0">
                <a:solidFill>
                  <a:srgbClr val="0000FF"/>
                </a:solidFill>
                <a:latin typeface="標楷體" pitchFamily="65" charset="-120"/>
                <a:ea typeface="標楷體" pitchFamily="65" charset="-120"/>
              </a:rPr>
              <a:t>23.</a:t>
            </a:r>
            <a:r>
              <a:rPr lang="zh-TW" altLang="en-US" b="1" smtClean="0">
                <a:solidFill>
                  <a:srgbClr val="0000FF"/>
                </a:solidFill>
                <a:latin typeface="標楷體" pitchFamily="65" charset="-120"/>
                <a:ea typeface="標楷體" pitchFamily="65" charset="-120"/>
              </a:rPr>
              <a:t>公祭</a:t>
            </a:r>
            <a:r>
              <a:rPr lang="zh-TW" altLang="en-US" smtClean="0">
                <a:latin typeface="標楷體" pitchFamily="65" charset="-120"/>
                <a:ea typeface="標楷體" pitchFamily="65" charset="-120"/>
              </a:rPr>
              <a:t>：由公家、團體或社會人士向死者祭</a:t>
            </a:r>
          </a:p>
          <a:p>
            <a:pPr>
              <a:buFontTx/>
              <a:buNone/>
            </a:pPr>
            <a:r>
              <a:rPr lang="zh-TW" altLang="en-US" smtClean="0">
                <a:latin typeface="標楷體" pitchFamily="65" charset="-120"/>
                <a:ea typeface="標楷體" pitchFamily="65" charset="-120"/>
              </a:rPr>
              <a:t>拜的儀式。</a:t>
            </a:r>
            <a:endParaRPr lang="en-US" altLang="zh-TW" smtClean="0">
              <a:latin typeface="標楷體" pitchFamily="65" charset="-120"/>
              <a:ea typeface="標楷體" pitchFamily="65" charset="-120"/>
            </a:endParaRPr>
          </a:p>
          <a:p>
            <a:pPr>
              <a:buFontTx/>
              <a:buNone/>
            </a:pPr>
            <a:r>
              <a:rPr lang="en-US" altLang="zh-TW" b="1" smtClean="0">
                <a:solidFill>
                  <a:srgbClr val="0000FF"/>
                </a:solidFill>
                <a:latin typeface="標楷體" pitchFamily="65" charset="-120"/>
                <a:ea typeface="標楷體" pitchFamily="65" charset="-120"/>
              </a:rPr>
              <a:t>24.</a:t>
            </a:r>
            <a:r>
              <a:rPr lang="zh-TW" altLang="en-US" b="1" smtClean="0">
                <a:solidFill>
                  <a:srgbClr val="0000FF"/>
                </a:solidFill>
                <a:latin typeface="標楷體" pitchFamily="65" charset="-120"/>
                <a:ea typeface="標楷體" pitchFamily="65" charset="-120"/>
              </a:rPr>
              <a:t>叨</a:t>
            </a:r>
            <a:r>
              <a:rPr lang="zh-TW" altLang="en-US" b="1" smtClean="0">
                <a:latin typeface="標楷體" pitchFamily="65" charset="-120"/>
                <a:ea typeface="標楷體" pitchFamily="65" charset="-120"/>
              </a:rPr>
              <a:t>　</a:t>
            </a:r>
            <a:r>
              <a:rPr lang="zh-TW" altLang="en-US" smtClean="0">
                <a:latin typeface="標楷體" pitchFamily="65" charset="-120"/>
                <a:ea typeface="標楷體" pitchFamily="65" charset="-120"/>
              </a:rPr>
              <a:t>：即「忝」、「辱」，是謙詞。</a:t>
            </a:r>
          </a:p>
          <a:p>
            <a:pPr>
              <a:buFontTx/>
              <a:buNone/>
            </a:pPr>
            <a:r>
              <a:rPr lang="en-US" altLang="zh-TW" b="1" smtClean="0">
                <a:solidFill>
                  <a:srgbClr val="0000FF"/>
                </a:solidFill>
                <a:latin typeface="標楷體" pitchFamily="65" charset="-120"/>
                <a:ea typeface="標楷體" pitchFamily="65" charset="-120"/>
              </a:rPr>
              <a:t>25.</a:t>
            </a:r>
            <a:r>
              <a:rPr lang="zh-TW" altLang="en-US" b="1" smtClean="0">
                <a:solidFill>
                  <a:srgbClr val="0000FF"/>
                </a:solidFill>
                <a:latin typeface="標楷體" pitchFamily="65" charset="-120"/>
                <a:ea typeface="標楷體" pitchFamily="65" charset="-120"/>
              </a:rPr>
              <a:t>寅</a:t>
            </a:r>
            <a:r>
              <a:rPr lang="zh-TW" altLang="en-US" smtClean="0">
                <a:latin typeface="標楷體" pitchFamily="65" charset="-120"/>
                <a:ea typeface="標楷體" pitchFamily="65" charset="-120"/>
              </a:rPr>
              <a:t>　：「同寅」的簡稱，指同僚、同事。</a:t>
            </a:r>
            <a:endParaRPr lang="en-US" altLang="zh-TW" smtClean="0">
              <a:latin typeface="標楷體" pitchFamily="65" charset="-120"/>
              <a:ea typeface="標楷體" pitchFamily="65" charset="-120"/>
            </a:endParaRPr>
          </a:p>
        </p:txBody>
      </p:sp>
      <p:pic>
        <p:nvPicPr>
          <p:cNvPr id="96260"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8"/>
          <p:cNvSpPr txBox="1">
            <a:spLocks noChangeArrowheads="1"/>
          </p:cNvSpPr>
          <p:nvPr/>
        </p:nvSpPr>
        <p:spPr bwMode="auto">
          <a:xfrm>
            <a:off x="1757363" y="3355975"/>
            <a:ext cx="3667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latin typeface="標楷體" pitchFamily="65" charset="-120"/>
                <a:ea typeface="標楷體" pitchFamily="65" charset="-120"/>
              </a:rPr>
              <a:t>ㄊㄠ</a:t>
            </a:r>
          </a:p>
        </p:txBody>
      </p:sp>
      <p:grpSp>
        <p:nvGrpSpPr>
          <p:cNvPr id="96262" name="Group 12"/>
          <p:cNvGrpSpPr>
            <a:grpSpLocks/>
          </p:cNvGrpSpPr>
          <p:nvPr/>
        </p:nvGrpSpPr>
        <p:grpSpPr bwMode="auto">
          <a:xfrm>
            <a:off x="1763713" y="3932238"/>
            <a:ext cx="431800" cy="433387"/>
            <a:chOff x="1111" y="2477"/>
            <a:chExt cx="272" cy="273"/>
          </a:xfrm>
        </p:grpSpPr>
        <p:sp>
          <p:nvSpPr>
            <p:cNvPr id="96263" name="Text Box 10"/>
            <p:cNvSpPr txBox="1">
              <a:spLocks noChangeArrowheads="1"/>
            </p:cNvSpPr>
            <p:nvPr/>
          </p:nvSpPr>
          <p:spPr bwMode="auto">
            <a:xfrm>
              <a:off x="1111" y="2477"/>
              <a:ext cx="231"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latin typeface="標楷體" pitchFamily="65" charset="-120"/>
                  <a:ea typeface="標楷體" pitchFamily="65" charset="-120"/>
                </a:rPr>
                <a:t>ㄧㄣ</a:t>
              </a:r>
            </a:p>
          </p:txBody>
        </p:sp>
        <p:pic>
          <p:nvPicPr>
            <p:cNvPr id="96264" name="Picture 11" descr="黑-二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 y="252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7282"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2"/>
          <p:cNvSpPr>
            <a:spLocks noGrp="1" noChangeArrowheads="1"/>
          </p:cNvSpPr>
          <p:nvPr>
            <p:ph type="body" idx="4294967295"/>
          </p:nvPr>
        </p:nvSpPr>
        <p:spPr>
          <a:xfrm>
            <a:off x="684213" y="981075"/>
            <a:ext cx="8351837" cy="4525963"/>
          </a:xfrm>
        </p:spPr>
        <p:txBody>
          <a:bodyPr/>
          <a:lstStyle/>
          <a:p>
            <a:pPr>
              <a:buFontTx/>
              <a:buNone/>
            </a:pPr>
            <a:r>
              <a:rPr lang="en-US" altLang="zh-TW" b="1" smtClean="0">
                <a:solidFill>
                  <a:srgbClr val="0000FF"/>
                </a:solidFill>
                <a:latin typeface="標楷體" pitchFamily="65" charset="-120"/>
                <a:ea typeface="標楷體" pitchFamily="65" charset="-120"/>
              </a:rPr>
              <a:t>26.</a:t>
            </a:r>
            <a:r>
              <a:rPr lang="zh-TW" altLang="en-US" b="1" smtClean="0">
                <a:solidFill>
                  <a:srgbClr val="0000FF"/>
                </a:solidFill>
                <a:latin typeface="標楷體" pitchFamily="65" charset="-120"/>
                <a:ea typeface="標楷體" pitchFamily="65" charset="-120"/>
              </a:rPr>
              <a:t>鼎惠</a:t>
            </a:r>
            <a:r>
              <a:rPr lang="zh-TW" altLang="en-US" smtClean="0">
                <a:latin typeface="標楷體" pitchFamily="65" charset="-120"/>
                <a:ea typeface="標楷體" pitchFamily="65" charset="-120"/>
              </a:rPr>
              <a:t>：極大的恩惠， 此借代「奠儀」。</a:t>
            </a:r>
          </a:p>
          <a:p>
            <a:pPr>
              <a:buFontTx/>
              <a:buNone/>
            </a:pPr>
            <a:endParaRPr lang="zh-TW" altLang="en-US" smtClean="0">
              <a:latin typeface="標楷體" pitchFamily="65" charset="-120"/>
              <a:ea typeface="標楷體" pitchFamily="65" charset="-120"/>
            </a:endParaRPr>
          </a:p>
        </p:txBody>
      </p:sp>
      <p:pic>
        <p:nvPicPr>
          <p:cNvPr id="9728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830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2"/>
          <p:cNvSpPr>
            <a:spLocks noGrp="1" noChangeArrowheads="1"/>
          </p:cNvSpPr>
          <p:nvPr>
            <p:ph type="body" idx="4294967295"/>
          </p:nvPr>
        </p:nvSpPr>
        <p:spPr>
          <a:xfrm>
            <a:off x="107950" y="908050"/>
            <a:ext cx="8569325" cy="5257800"/>
          </a:xfrm>
          <a:noFill/>
        </p:spPr>
        <p:txBody>
          <a:bodyPr wrap="none"/>
          <a:lstStyle/>
          <a:p>
            <a:pPr algn="just">
              <a:buFontTx/>
              <a:buNone/>
            </a:pPr>
            <a:r>
              <a:rPr lang="en-US" altLang="zh-TW" b="1" smtClean="0">
                <a:solidFill>
                  <a:srgbClr val="0000FF"/>
                </a:solidFill>
                <a:latin typeface="標楷體" pitchFamily="65" charset="-120"/>
                <a:ea typeface="標楷體" pitchFamily="65" charset="-120"/>
              </a:rPr>
              <a:t>27.</a:t>
            </a:r>
            <a:r>
              <a:rPr lang="zh-TW" altLang="en-US" b="1" smtClean="0">
                <a:solidFill>
                  <a:srgbClr val="0000FF"/>
                </a:solidFill>
                <a:latin typeface="標楷體" pitchFamily="65" charset="-120"/>
                <a:ea typeface="標楷體" pitchFamily="65" charset="-120"/>
              </a:rPr>
              <a:t>得年</a:t>
            </a:r>
            <a:r>
              <a:rPr lang="zh-TW" altLang="en-US" smtClean="0">
                <a:latin typeface="標楷體" pitchFamily="65" charset="-120"/>
                <a:ea typeface="標楷體" pitchFamily="65" charset="-120"/>
              </a:rPr>
              <a:t>：卒年三十歲以下的稱「得年」，不滿</a:t>
            </a:r>
          </a:p>
          <a:p>
            <a:pPr algn="just">
              <a:buFontTx/>
              <a:buNone/>
            </a:pPr>
            <a:r>
              <a:rPr lang="zh-TW" altLang="en-US" smtClean="0">
                <a:latin typeface="標楷體" pitchFamily="65" charset="-120"/>
                <a:ea typeface="標楷體" pitchFamily="65" charset="-120"/>
              </a:rPr>
              <a:t>六十歲的稱「享年」，六十歲以上的稱「享壽」。</a:t>
            </a:r>
          </a:p>
          <a:p>
            <a:pPr algn="just">
              <a:buFontTx/>
              <a:buNone/>
            </a:pPr>
            <a:r>
              <a:rPr lang="en-US" altLang="zh-TW" b="1" smtClean="0">
                <a:solidFill>
                  <a:srgbClr val="0000FF"/>
                </a:solidFill>
                <a:latin typeface="標楷體" pitchFamily="65" charset="-120"/>
                <a:ea typeface="標楷體" pitchFamily="65" charset="-120"/>
              </a:rPr>
              <a:t>28.</a:t>
            </a:r>
            <a:r>
              <a:rPr lang="zh-TW" altLang="en-US" b="1" smtClean="0">
                <a:solidFill>
                  <a:srgbClr val="0000FF"/>
                </a:solidFill>
                <a:latin typeface="標楷體" pitchFamily="65" charset="-120"/>
                <a:ea typeface="標楷體" pitchFamily="65" charset="-120"/>
              </a:rPr>
              <a:t>移靈</a:t>
            </a:r>
            <a:r>
              <a:rPr lang="zh-TW" altLang="en-US" smtClean="0">
                <a:latin typeface="標楷體" pitchFamily="65" charset="-120"/>
                <a:ea typeface="標楷體" pitchFamily="65" charset="-120"/>
              </a:rPr>
              <a:t>：移動靈柩 。</a:t>
            </a:r>
          </a:p>
          <a:p>
            <a:pPr algn="just">
              <a:buFontTx/>
              <a:buNone/>
            </a:pPr>
            <a:r>
              <a:rPr lang="en-US" altLang="zh-TW" b="1" smtClean="0">
                <a:solidFill>
                  <a:srgbClr val="0000FF"/>
                </a:solidFill>
                <a:latin typeface="標楷體" pitchFamily="65" charset="-120"/>
                <a:ea typeface="標楷體" pitchFamily="65" charset="-120"/>
              </a:rPr>
              <a:t>29.</a:t>
            </a:r>
            <a:r>
              <a:rPr lang="zh-TW" altLang="en-US" b="1" smtClean="0">
                <a:solidFill>
                  <a:srgbClr val="0000FF"/>
                </a:solidFill>
                <a:latin typeface="標楷體" pitchFamily="65" charset="-120"/>
                <a:ea typeface="標楷體" pitchFamily="65" charset="-120"/>
              </a:rPr>
              <a:t>發引</a:t>
            </a:r>
            <a:r>
              <a:rPr lang="zh-TW" altLang="en-US" smtClean="0">
                <a:latin typeface="標楷體" pitchFamily="65" charset="-120"/>
                <a:ea typeface="標楷體" pitchFamily="65" charset="-120"/>
              </a:rPr>
              <a:t>：指出殯 時靈柩出發。引，引布，也</a:t>
            </a:r>
          </a:p>
          <a:p>
            <a:pPr algn="just">
              <a:buFontTx/>
              <a:buNone/>
            </a:pPr>
            <a:r>
              <a:rPr lang="zh-TW" altLang="en-US" smtClean="0">
                <a:latin typeface="標楷體" pitchFamily="65" charset="-120"/>
                <a:ea typeface="標楷體" pitchFamily="65" charset="-120"/>
              </a:rPr>
              <a:t>稱為「紼 」。</a:t>
            </a:r>
          </a:p>
          <a:p>
            <a:pPr algn="just">
              <a:buFontTx/>
              <a:buNone/>
            </a:pPr>
            <a:r>
              <a:rPr lang="en-US" altLang="zh-TW" b="1" smtClean="0">
                <a:solidFill>
                  <a:srgbClr val="0000FF"/>
                </a:solidFill>
                <a:latin typeface="標楷體" pitchFamily="65" charset="-120"/>
                <a:ea typeface="標楷體" pitchFamily="65" charset="-120"/>
              </a:rPr>
              <a:t>30.</a:t>
            </a:r>
            <a:r>
              <a:rPr lang="zh-TW" altLang="en-US" b="1" smtClean="0">
                <a:solidFill>
                  <a:srgbClr val="0000FF"/>
                </a:solidFill>
                <a:latin typeface="標楷體" pitchFamily="65" charset="-120"/>
                <a:ea typeface="標楷體" pitchFamily="65" charset="-120"/>
              </a:rPr>
              <a:t>反服父</a:t>
            </a:r>
            <a:r>
              <a:rPr lang="zh-TW" altLang="en-US" smtClean="0">
                <a:latin typeface="標楷體" pitchFamily="65" charset="-120"/>
                <a:ea typeface="標楷體" pitchFamily="65" charset="-120"/>
              </a:rPr>
              <a:t>：兒死，無孫主辦喪事，反而由父親</a:t>
            </a:r>
          </a:p>
          <a:p>
            <a:pPr algn="just">
              <a:buFontTx/>
              <a:buNone/>
            </a:pPr>
            <a:r>
              <a:rPr lang="zh-TW" altLang="en-US" smtClean="0">
                <a:latin typeface="標楷體" pitchFamily="65" charset="-120"/>
                <a:ea typeface="標楷體" pitchFamily="65" charset="-120"/>
              </a:rPr>
              <a:t>為兒穿戴喪服。反服，尊長為卑幼服喪。</a:t>
            </a:r>
          </a:p>
        </p:txBody>
      </p:sp>
      <p:pic>
        <p:nvPicPr>
          <p:cNvPr id="98308"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09" name="Group 8"/>
          <p:cNvGrpSpPr>
            <a:grpSpLocks/>
          </p:cNvGrpSpPr>
          <p:nvPr/>
        </p:nvGrpSpPr>
        <p:grpSpPr bwMode="auto">
          <a:xfrm>
            <a:off x="3635375" y="2133600"/>
            <a:ext cx="431800" cy="647700"/>
            <a:chOff x="2426" y="890"/>
            <a:chExt cx="272" cy="408"/>
          </a:xfrm>
        </p:grpSpPr>
        <p:sp>
          <p:nvSpPr>
            <p:cNvPr id="98316" name="Text Box 9"/>
            <p:cNvSpPr txBox="1">
              <a:spLocks noChangeArrowheads="1"/>
            </p:cNvSpPr>
            <p:nvPr/>
          </p:nvSpPr>
          <p:spPr bwMode="auto">
            <a:xfrm>
              <a:off x="2426" y="890"/>
              <a:ext cx="231"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ㄐㄧㄡ</a:t>
              </a:r>
            </a:p>
          </p:txBody>
        </p:sp>
        <p:pic>
          <p:nvPicPr>
            <p:cNvPr id="98317" name="Picture 10"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2" y="107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310" name="Group 11"/>
          <p:cNvGrpSpPr>
            <a:grpSpLocks/>
          </p:cNvGrpSpPr>
          <p:nvPr/>
        </p:nvGrpSpPr>
        <p:grpSpPr bwMode="auto">
          <a:xfrm>
            <a:off x="3132138" y="2708275"/>
            <a:ext cx="431800" cy="574675"/>
            <a:chOff x="2154" y="891"/>
            <a:chExt cx="272" cy="362"/>
          </a:xfrm>
        </p:grpSpPr>
        <p:sp>
          <p:nvSpPr>
            <p:cNvPr id="98314" name="Text Box 12"/>
            <p:cNvSpPr txBox="1">
              <a:spLocks noChangeArrowheads="1"/>
            </p:cNvSpPr>
            <p:nvPr/>
          </p:nvSpPr>
          <p:spPr bwMode="auto">
            <a:xfrm>
              <a:off x="2154" y="891"/>
              <a:ext cx="23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ㄅㄧㄣ</a:t>
              </a:r>
            </a:p>
          </p:txBody>
        </p:sp>
        <p:pic>
          <p:nvPicPr>
            <p:cNvPr id="98315" name="Picture 13"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 y="107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311" name="Group 14"/>
          <p:cNvGrpSpPr>
            <a:grpSpLocks/>
          </p:cNvGrpSpPr>
          <p:nvPr/>
        </p:nvGrpSpPr>
        <p:grpSpPr bwMode="auto">
          <a:xfrm>
            <a:off x="1763713" y="3357563"/>
            <a:ext cx="433387" cy="574675"/>
            <a:chOff x="1927" y="1254"/>
            <a:chExt cx="273" cy="362"/>
          </a:xfrm>
        </p:grpSpPr>
        <p:sp>
          <p:nvSpPr>
            <p:cNvPr id="98312" name="Text Box 15"/>
            <p:cNvSpPr txBox="1">
              <a:spLocks noChangeArrowheads="1"/>
            </p:cNvSpPr>
            <p:nvPr/>
          </p:nvSpPr>
          <p:spPr bwMode="auto">
            <a:xfrm>
              <a:off x="1927" y="1254"/>
              <a:ext cx="23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ㄈㄨ</a:t>
              </a:r>
            </a:p>
          </p:txBody>
        </p:sp>
        <p:pic>
          <p:nvPicPr>
            <p:cNvPr id="98313" name="Picture 16" descr="黑-二聲-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 y="1298"/>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9330"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2"/>
          <p:cNvSpPr>
            <a:spLocks noGrp="1" noChangeArrowheads="1"/>
          </p:cNvSpPr>
          <p:nvPr>
            <p:ph type="body" idx="4294967295"/>
          </p:nvPr>
        </p:nvSpPr>
        <p:spPr>
          <a:xfrm>
            <a:off x="360363" y="908050"/>
            <a:ext cx="8532812" cy="5327650"/>
          </a:xfrm>
        </p:spPr>
        <p:txBody>
          <a:bodyPr/>
          <a:lstStyle/>
          <a:p>
            <a:pPr>
              <a:buFontTx/>
              <a:buNone/>
            </a:pPr>
            <a:r>
              <a:rPr lang="en-US" altLang="zh-TW" b="1" smtClean="0">
                <a:solidFill>
                  <a:srgbClr val="0000FF"/>
                </a:solidFill>
                <a:latin typeface="標楷體" pitchFamily="65" charset="-120"/>
                <a:ea typeface="標楷體" pitchFamily="65" charset="-120"/>
              </a:rPr>
              <a:t>31.</a:t>
            </a:r>
            <a:r>
              <a:rPr lang="zh-TW" altLang="en-US" b="1" smtClean="0">
                <a:solidFill>
                  <a:srgbClr val="0000FF"/>
                </a:solidFill>
                <a:latin typeface="標楷體" pitchFamily="65" charset="-120"/>
                <a:ea typeface="標楷體" pitchFamily="65" charset="-120"/>
              </a:rPr>
              <a:t>顯考</a:t>
            </a:r>
            <a:r>
              <a:rPr lang="zh-TW" altLang="en-US" smtClean="0">
                <a:latin typeface="標楷體" pitchFamily="65" charset="-120"/>
                <a:ea typeface="標楷體" pitchFamily="65" charset="-120"/>
              </a:rPr>
              <a:t>：對他人稱自己去世的父親，也稱先嚴</a:t>
            </a:r>
          </a:p>
          <a:p>
            <a:pPr>
              <a:buFontTx/>
              <a:buNone/>
            </a:pPr>
            <a:r>
              <a:rPr lang="zh-TW" altLang="en-US" smtClean="0">
                <a:latin typeface="標楷體" pitchFamily="65" charset="-120"/>
                <a:ea typeface="標楷體" pitchFamily="65" charset="-120"/>
              </a:rPr>
              <a:t>、先父或先考。顯，顯榮高貴之意。</a:t>
            </a:r>
          </a:p>
          <a:p>
            <a:pPr>
              <a:buFontTx/>
              <a:buNone/>
            </a:pPr>
            <a:r>
              <a:rPr lang="en-US" altLang="zh-TW" b="1" smtClean="0">
                <a:solidFill>
                  <a:srgbClr val="0000FF"/>
                </a:solidFill>
                <a:latin typeface="標楷體" pitchFamily="65" charset="-120"/>
                <a:ea typeface="標楷體" pitchFamily="65" charset="-120"/>
              </a:rPr>
              <a:t>32.</a:t>
            </a:r>
            <a:r>
              <a:rPr lang="zh-TW" altLang="en-US" b="1" smtClean="0">
                <a:solidFill>
                  <a:srgbClr val="0000FF"/>
                </a:solidFill>
                <a:latin typeface="標楷體" pitchFamily="65" charset="-120"/>
                <a:ea typeface="標楷體" pitchFamily="65" charset="-120"/>
              </a:rPr>
              <a:t>諱</a:t>
            </a:r>
            <a:r>
              <a:rPr lang="zh-TW" altLang="en-US" smtClean="0">
                <a:latin typeface="標楷體" pitchFamily="65" charset="-120"/>
                <a:ea typeface="標楷體" pitchFamily="65" charset="-120"/>
              </a:rPr>
              <a:t>　：避稱已死尊長之名。</a:t>
            </a:r>
          </a:p>
          <a:p>
            <a:pPr>
              <a:buFontTx/>
              <a:buNone/>
            </a:pPr>
            <a:r>
              <a:rPr lang="en-US" altLang="zh-TW" b="1" smtClean="0">
                <a:solidFill>
                  <a:srgbClr val="0000FF"/>
                </a:solidFill>
                <a:latin typeface="標楷體" pitchFamily="65" charset="-120"/>
                <a:ea typeface="標楷體" pitchFamily="65" charset="-120"/>
              </a:rPr>
              <a:t>33.</a:t>
            </a:r>
            <a:r>
              <a:rPr lang="zh-TW" altLang="en-US" b="1" smtClean="0">
                <a:solidFill>
                  <a:srgbClr val="0000FF"/>
                </a:solidFill>
                <a:latin typeface="標楷體" pitchFamily="65" charset="-120"/>
                <a:ea typeface="標楷體" pitchFamily="65" charset="-120"/>
              </a:rPr>
              <a:t>慟</a:t>
            </a:r>
            <a:r>
              <a:rPr lang="zh-TW" altLang="en-US" smtClean="0">
                <a:latin typeface="標楷體" pitchFamily="65" charset="-120"/>
                <a:ea typeface="標楷體" pitchFamily="65" charset="-120"/>
              </a:rPr>
              <a:t>　：極端哀痛、過度悲傷。</a:t>
            </a:r>
          </a:p>
          <a:p>
            <a:pPr>
              <a:buFontTx/>
              <a:buNone/>
            </a:pPr>
            <a:r>
              <a:rPr lang="en-US" altLang="zh-TW" b="1" smtClean="0">
                <a:solidFill>
                  <a:srgbClr val="0000FF"/>
                </a:solidFill>
                <a:latin typeface="標楷體" pitchFamily="65" charset="-120"/>
                <a:ea typeface="標楷體" pitchFamily="65" charset="-120"/>
              </a:rPr>
              <a:t>34.</a:t>
            </a:r>
            <a:r>
              <a:rPr lang="zh-TW" altLang="en-US" b="1" smtClean="0">
                <a:solidFill>
                  <a:srgbClr val="0000FF"/>
                </a:solidFill>
                <a:latin typeface="標楷體" pitchFamily="65" charset="-120"/>
                <a:ea typeface="標楷體" pitchFamily="65" charset="-120"/>
              </a:rPr>
              <a:t>大殮</a:t>
            </a:r>
            <a:r>
              <a:rPr lang="zh-TW" altLang="en-US" smtClean="0">
                <a:latin typeface="標楷體" pitchFamily="65" charset="-120"/>
                <a:ea typeface="標楷體" pitchFamily="65" charset="-120"/>
              </a:rPr>
              <a:t>：把死者放進棺木裡，釘上棺蓋的禮節</a:t>
            </a:r>
          </a:p>
          <a:p>
            <a:pPr>
              <a:buFontTx/>
              <a:buNone/>
            </a:pPr>
            <a:r>
              <a:rPr lang="zh-TW" altLang="en-US" smtClean="0">
                <a:latin typeface="標楷體" pitchFamily="65" charset="-120"/>
                <a:ea typeface="標楷體" pitchFamily="65" charset="-120"/>
              </a:rPr>
              <a:t>。亦作「大斂」。</a:t>
            </a:r>
          </a:p>
          <a:p>
            <a:pPr>
              <a:buFontTx/>
              <a:buNone/>
            </a:pPr>
            <a:r>
              <a:rPr lang="en-US" altLang="zh-TW" b="1" smtClean="0">
                <a:solidFill>
                  <a:srgbClr val="0000FF"/>
                </a:solidFill>
                <a:latin typeface="標楷體" pitchFamily="65" charset="-120"/>
                <a:ea typeface="標楷體" pitchFamily="65" charset="-120"/>
              </a:rPr>
              <a:t>35.</a:t>
            </a:r>
            <a:r>
              <a:rPr lang="zh-TW" altLang="en-US" b="1" smtClean="0">
                <a:solidFill>
                  <a:srgbClr val="0000FF"/>
                </a:solidFill>
                <a:latin typeface="標楷體" pitchFamily="65" charset="-120"/>
                <a:ea typeface="標楷體" pitchFamily="65" charset="-120"/>
              </a:rPr>
              <a:t>孤子</a:t>
            </a:r>
            <a:r>
              <a:rPr lang="zh-TW" altLang="en-US" smtClean="0">
                <a:latin typeface="標楷體" pitchFamily="65" charset="-120"/>
                <a:ea typeface="標楷體" pitchFamily="65" charset="-120"/>
              </a:rPr>
              <a:t>：母在父逝，自稱「孤子」。父存母亡</a:t>
            </a:r>
          </a:p>
          <a:p>
            <a:pPr>
              <a:buFontTx/>
              <a:buNone/>
            </a:pPr>
            <a:r>
              <a:rPr lang="zh-TW" altLang="en-US" smtClean="0">
                <a:latin typeface="標楷體" pitchFamily="65" charset="-120"/>
                <a:ea typeface="標楷體" pitchFamily="65" charset="-120"/>
              </a:rPr>
              <a:t>， 稱「哀子」。父母皆亡，稱「孤哀子」。</a:t>
            </a:r>
          </a:p>
          <a:p>
            <a:pPr>
              <a:buFontTx/>
              <a:buNone/>
            </a:pPr>
            <a:r>
              <a:rPr lang="en-US" altLang="zh-TW" b="1" smtClean="0">
                <a:solidFill>
                  <a:srgbClr val="0000FF"/>
                </a:solidFill>
                <a:latin typeface="標楷體" pitchFamily="65" charset="-120"/>
                <a:ea typeface="標楷體" pitchFamily="65" charset="-120"/>
              </a:rPr>
              <a:t>36.</a:t>
            </a:r>
            <a:r>
              <a:rPr lang="zh-TW" altLang="en-US" b="1" smtClean="0">
                <a:solidFill>
                  <a:srgbClr val="0000FF"/>
                </a:solidFill>
                <a:latin typeface="標楷體" pitchFamily="65" charset="-120"/>
                <a:ea typeface="標楷體" pitchFamily="65" charset="-120"/>
              </a:rPr>
              <a:t>未亡人</a:t>
            </a:r>
            <a:r>
              <a:rPr lang="zh-TW" altLang="en-US" smtClean="0">
                <a:latin typeface="標楷體" pitchFamily="65" charset="-120"/>
                <a:ea typeface="標楷體" pitchFamily="65" charset="-120"/>
              </a:rPr>
              <a:t>：夫死，妻自稱「未亡人」。</a:t>
            </a:r>
            <a:endParaRPr lang="zh-TW" altLang="en-US" b="1" smtClean="0">
              <a:latin typeface="標楷體" pitchFamily="65" charset="-120"/>
              <a:ea typeface="標楷體" pitchFamily="65" charset="-120"/>
            </a:endParaRPr>
          </a:p>
        </p:txBody>
      </p:sp>
      <p:pic>
        <p:nvPicPr>
          <p:cNvPr id="99332"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3" name="Group 7"/>
          <p:cNvGrpSpPr>
            <a:grpSpLocks/>
          </p:cNvGrpSpPr>
          <p:nvPr/>
        </p:nvGrpSpPr>
        <p:grpSpPr bwMode="auto">
          <a:xfrm>
            <a:off x="1547813" y="2058988"/>
            <a:ext cx="439737" cy="865187"/>
            <a:chOff x="925" y="890"/>
            <a:chExt cx="277" cy="545"/>
          </a:xfrm>
        </p:grpSpPr>
        <p:sp>
          <p:nvSpPr>
            <p:cNvPr id="99337" name="Text Box 8"/>
            <p:cNvSpPr txBox="1">
              <a:spLocks noChangeArrowheads="1"/>
            </p:cNvSpPr>
            <p:nvPr/>
          </p:nvSpPr>
          <p:spPr bwMode="auto">
            <a:xfrm>
              <a:off x="925" y="890"/>
              <a:ext cx="231"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ㄏㄨㄟ</a:t>
              </a:r>
            </a:p>
          </p:txBody>
        </p:sp>
        <p:pic>
          <p:nvPicPr>
            <p:cNvPr id="99338" name="Picture 9"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107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334" name="Group 10"/>
          <p:cNvGrpSpPr>
            <a:grpSpLocks/>
          </p:cNvGrpSpPr>
          <p:nvPr/>
        </p:nvGrpSpPr>
        <p:grpSpPr bwMode="auto">
          <a:xfrm>
            <a:off x="1547813" y="2635250"/>
            <a:ext cx="439737" cy="865188"/>
            <a:chOff x="925" y="890"/>
            <a:chExt cx="277" cy="545"/>
          </a:xfrm>
        </p:grpSpPr>
        <p:sp>
          <p:nvSpPr>
            <p:cNvPr id="99335" name="Text Box 11"/>
            <p:cNvSpPr txBox="1">
              <a:spLocks noChangeArrowheads="1"/>
            </p:cNvSpPr>
            <p:nvPr/>
          </p:nvSpPr>
          <p:spPr bwMode="auto">
            <a:xfrm>
              <a:off x="925" y="890"/>
              <a:ext cx="231"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ㄊㄨㄥ</a:t>
              </a:r>
            </a:p>
          </p:txBody>
        </p:sp>
        <p:pic>
          <p:nvPicPr>
            <p:cNvPr id="99336" name="Picture 12"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107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035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2"/>
          <p:cNvSpPr>
            <a:spLocks noGrp="1" noChangeArrowheads="1"/>
          </p:cNvSpPr>
          <p:nvPr>
            <p:ph type="body" idx="4294967295"/>
          </p:nvPr>
        </p:nvSpPr>
        <p:spPr>
          <a:xfrm>
            <a:off x="457200" y="981075"/>
            <a:ext cx="8362950" cy="4525963"/>
          </a:xfrm>
        </p:spPr>
        <p:txBody>
          <a:bodyPr/>
          <a:lstStyle/>
          <a:p>
            <a:pPr>
              <a:buFontTx/>
              <a:buNone/>
            </a:pPr>
            <a:r>
              <a:rPr lang="en-US" altLang="zh-TW" b="1" smtClean="0">
                <a:solidFill>
                  <a:srgbClr val="0000FF"/>
                </a:solidFill>
                <a:latin typeface="標楷體" pitchFamily="65" charset="-120"/>
                <a:ea typeface="標楷體" pitchFamily="65" charset="-120"/>
              </a:rPr>
              <a:t>37.</a:t>
            </a:r>
            <a:r>
              <a:rPr lang="zh-TW" altLang="en-US" b="1" smtClean="0">
                <a:solidFill>
                  <a:srgbClr val="0000FF"/>
                </a:solidFill>
                <a:latin typeface="標楷體" pitchFamily="65" charset="-120"/>
                <a:ea typeface="標楷體" pitchFamily="65" charset="-120"/>
              </a:rPr>
              <a:t>顯妣</a:t>
            </a:r>
            <a:r>
              <a:rPr lang="zh-TW" altLang="en-US" smtClean="0">
                <a:latin typeface="標楷體" pitchFamily="65" charset="-120"/>
                <a:ea typeface="標楷體" pitchFamily="65" charset="-120"/>
              </a:rPr>
              <a:t>　：對他人稱自己去世的母親，也稱</a:t>
            </a:r>
          </a:p>
          <a:p>
            <a:pPr>
              <a:buFontTx/>
              <a:buNone/>
            </a:pPr>
            <a:r>
              <a:rPr lang="zh-TW" altLang="en-US" smtClean="0">
                <a:latin typeface="標楷體" pitchFamily="65" charset="-120"/>
                <a:ea typeface="標楷體" pitchFamily="65" charset="-120"/>
              </a:rPr>
              <a:t>先慈、先母或先妣。</a:t>
            </a:r>
          </a:p>
          <a:p>
            <a:pPr>
              <a:buFontTx/>
              <a:buNone/>
            </a:pPr>
            <a:r>
              <a:rPr lang="en-US" altLang="zh-TW" b="1" smtClean="0">
                <a:solidFill>
                  <a:srgbClr val="0000FF"/>
                </a:solidFill>
                <a:latin typeface="標楷體" pitchFamily="65" charset="-120"/>
                <a:ea typeface="標楷體" pitchFamily="65" charset="-120"/>
              </a:rPr>
              <a:t>38.</a:t>
            </a:r>
            <a:r>
              <a:rPr lang="zh-TW" altLang="en-US" b="1" smtClean="0">
                <a:solidFill>
                  <a:srgbClr val="0000FF"/>
                </a:solidFill>
                <a:latin typeface="標楷體" pitchFamily="65" charset="-120"/>
                <a:ea typeface="標楷體" pitchFamily="65" charset="-120"/>
              </a:rPr>
              <a:t>○○○</a:t>
            </a:r>
            <a:r>
              <a:rPr lang="zh-TW" altLang="en-US" smtClean="0">
                <a:latin typeface="標楷體" pitchFamily="65" charset="-120"/>
                <a:ea typeface="標楷體" pitchFamily="65" charset="-120"/>
              </a:rPr>
              <a:t>：訃聞上具名處所列的名字，若加</a:t>
            </a:r>
          </a:p>
          <a:p>
            <a:pPr>
              <a:buFontTx/>
              <a:buNone/>
            </a:pPr>
            <a:r>
              <a:rPr lang="zh-TW" altLang="en-US" smtClean="0">
                <a:latin typeface="標楷體" pitchFamily="65" charset="-120"/>
                <a:ea typeface="標楷體" pitchFamily="65" charset="-120"/>
              </a:rPr>
              <a:t>       ，表示此人已亡故。</a:t>
            </a:r>
          </a:p>
          <a:p>
            <a:pPr>
              <a:buFontTx/>
              <a:buNone/>
            </a:pPr>
            <a:endParaRPr lang="en-US" altLang="zh-TW" b="1" smtClean="0">
              <a:latin typeface="標楷體" pitchFamily="65" charset="-120"/>
              <a:ea typeface="標楷體" pitchFamily="65" charset="-120"/>
            </a:endParaRPr>
          </a:p>
        </p:txBody>
      </p:sp>
      <p:grpSp>
        <p:nvGrpSpPr>
          <p:cNvPr id="100356" name="Group 7"/>
          <p:cNvGrpSpPr>
            <a:grpSpLocks/>
          </p:cNvGrpSpPr>
          <p:nvPr/>
        </p:nvGrpSpPr>
        <p:grpSpPr bwMode="auto">
          <a:xfrm>
            <a:off x="1979613" y="1125538"/>
            <a:ext cx="431800" cy="431800"/>
            <a:chOff x="1156" y="935"/>
            <a:chExt cx="272" cy="272"/>
          </a:xfrm>
        </p:grpSpPr>
        <p:sp>
          <p:nvSpPr>
            <p:cNvPr id="100360" name="Text Box 5"/>
            <p:cNvSpPr txBox="1">
              <a:spLocks noChangeArrowheads="1"/>
            </p:cNvSpPr>
            <p:nvPr/>
          </p:nvSpPr>
          <p:spPr bwMode="auto">
            <a:xfrm>
              <a:off x="1156" y="935"/>
              <a:ext cx="23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ㄅㄧ</a:t>
              </a:r>
            </a:p>
          </p:txBody>
        </p:sp>
        <p:pic>
          <p:nvPicPr>
            <p:cNvPr id="100361" name="Picture 6" descr="黑-三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 y="102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57"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 Box 10"/>
          <p:cNvSpPr txBox="1">
            <a:spLocks noChangeArrowheads="1"/>
          </p:cNvSpPr>
          <p:nvPr/>
        </p:nvSpPr>
        <p:spPr bwMode="auto">
          <a:xfrm>
            <a:off x="1116013" y="2276475"/>
            <a:ext cx="1368425" cy="392113"/>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endParaRPr lang="zh-TW" altLang="en-US" sz="1800">
              <a:ea typeface="標楷體" pitchFamily="65" charset="-120"/>
            </a:endParaRPr>
          </a:p>
        </p:txBody>
      </p:sp>
      <p:sp>
        <p:nvSpPr>
          <p:cNvPr id="100359" name="Text Box 11"/>
          <p:cNvSpPr txBox="1">
            <a:spLocks noChangeArrowheads="1"/>
          </p:cNvSpPr>
          <p:nvPr/>
        </p:nvSpPr>
        <p:spPr bwMode="auto">
          <a:xfrm>
            <a:off x="539750" y="2852738"/>
            <a:ext cx="1368425" cy="392112"/>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endParaRPr lang="zh-TW" altLang="en-US" sz="1800">
              <a:ea typeface="標楷體" pitchFamily="65" charset="-120"/>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137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2"/>
          <p:cNvSpPr>
            <a:spLocks noGrp="1" noChangeArrowheads="1"/>
          </p:cNvSpPr>
          <p:nvPr>
            <p:ph type="body" idx="4294967295"/>
          </p:nvPr>
        </p:nvSpPr>
        <p:spPr>
          <a:xfrm>
            <a:off x="250825" y="908050"/>
            <a:ext cx="8748713" cy="1873250"/>
          </a:xfrm>
        </p:spPr>
        <p:txBody>
          <a:bodyPr/>
          <a:lstStyle/>
          <a:p>
            <a:pPr>
              <a:buFontTx/>
              <a:buNone/>
            </a:pPr>
            <a:r>
              <a:rPr lang="en-US" altLang="zh-TW" b="1" smtClean="0">
                <a:solidFill>
                  <a:srgbClr val="0000FF"/>
                </a:solidFill>
                <a:latin typeface="標楷體" pitchFamily="65" charset="-120"/>
                <a:ea typeface="標楷體" pitchFamily="65" charset="-120"/>
              </a:rPr>
              <a:t>39.</a:t>
            </a:r>
            <a:r>
              <a:rPr lang="zh-TW" altLang="en-US" b="1" smtClean="0">
                <a:solidFill>
                  <a:srgbClr val="0000FF"/>
                </a:solidFill>
                <a:latin typeface="標楷體" pitchFamily="65" charset="-120"/>
                <a:ea typeface="標楷體" pitchFamily="65" charset="-120"/>
              </a:rPr>
              <a:t>合巹</a:t>
            </a:r>
            <a:r>
              <a:rPr lang="zh-TW" altLang="en-US" smtClean="0">
                <a:latin typeface="標楷體" pitchFamily="65" charset="-120"/>
                <a:ea typeface="標楷體" pitchFamily="65" charset="-120"/>
              </a:rPr>
              <a:t>　：婚禮中，新郎新娘兩人交杯共飲。</a:t>
            </a:r>
          </a:p>
          <a:p>
            <a:pPr>
              <a:buFontTx/>
              <a:buNone/>
            </a:pPr>
            <a:r>
              <a:rPr lang="zh-TW" altLang="en-US" smtClean="0">
                <a:latin typeface="標楷體" pitchFamily="65" charset="-120"/>
                <a:ea typeface="標楷體" pitchFamily="65" charset="-120"/>
              </a:rPr>
              <a:t>巹，古代將瓢一分為二，一半稱「巹」，是婚禮</a:t>
            </a:r>
          </a:p>
          <a:p>
            <a:pPr>
              <a:buFontTx/>
              <a:buNone/>
            </a:pPr>
            <a:r>
              <a:rPr lang="zh-TW" altLang="en-US" smtClean="0">
                <a:latin typeface="標楷體" pitchFamily="65" charset="-120"/>
                <a:ea typeface="標楷體" pitchFamily="65" charset="-120"/>
              </a:rPr>
              <a:t>時所用的酒杯。</a:t>
            </a:r>
            <a:endParaRPr lang="zh-TW" altLang="en-US" b="1" smtClean="0">
              <a:latin typeface="標楷體" pitchFamily="65" charset="-120"/>
              <a:ea typeface="標楷體" pitchFamily="65" charset="-120"/>
            </a:endParaRPr>
          </a:p>
        </p:txBody>
      </p:sp>
      <p:grpSp>
        <p:nvGrpSpPr>
          <p:cNvPr id="101380" name="Group 11"/>
          <p:cNvGrpSpPr>
            <a:grpSpLocks/>
          </p:cNvGrpSpPr>
          <p:nvPr/>
        </p:nvGrpSpPr>
        <p:grpSpPr bwMode="auto">
          <a:xfrm>
            <a:off x="1835150" y="981075"/>
            <a:ext cx="431800" cy="865188"/>
            <a:chOff x="1156" y="889"/>
            <a:chExt cx="272" cy="545"/>
          </a:xfrm>
        </p:grpSpPr>
        <p:sp>
          <p:nvSpPr>
            <p:cNvPr id="101382" name="Text Box 8"/>
            <p:cNvSpPr txBox="1">
              <a:spLocks noChangeArrowheads="1"/>
            </p:cNvSpPr>
            <p:nvPr/>
          </p:nvSpPr>
          <p:spPr bwMode="auto">
            <a:xfrm>
              <a:off x="1156" y="889"/>
              <a:ext cx="231"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ㄐㄧㄣ</a:t>
              </a:r>
            </a:p>
          </p:txBody>
        </p:sp>
        <p:pic>
          <p:nvPicPr>
            <p:cNvPr id="101383" name="Picture 10" descr="黑-三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 y="107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381"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02" name="Picture 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p:cNvSpPr>
            <a:spLocks noGrp="1" noChangeArrowheads="1"/>
          </p:cNvSpPr>
          <p:nvPr>
            <p:ph type="body" idx="4294967295"/>
          </p:nvPr>
        </p:nvSpPr>
        <p:spPr>
          <a:xfrm>
            <a:off x="395288" y="908050"/>
            <a:ext cx="8424862" cy="4525963"/>
          </a:xfrm>
        </p:spPr>
        <p:txBody>
          <a:bodyPr/>
          <a:lstStyle/>
          <a:p>
            <a:pPr>
              <a:lnSpc>
                <a:spcPct val="120000"/>
              </a:lnSpc>
            </a:pPr>
            <a:r>
              <a:rPr lang="zh-TW" altLang="en-US" b="1" smtClean="0">
                <a:solidFill>
                  <a:srgbClr val="0066FF"/>
                </a:solidFill>
                <a:latin typeface="標楷體" pitchFamily="65" charset="-120"/>
                <a:ea typeface="標楷體" pitchFamily="65" charset="-120"/>
              </a:rPr>
              <a:t>繁縟</a:t>
            </a:r>
            <a:r>
              <a:rPr lang="zh-TW" altLang="en-US" b="1" smtClean="0">
                <a:latin typeface="標楷體" pitchFamily="65" charset="-120"/>
                <a:ea typeface="標楷體" pitchFamily="65" charset="-120"/>
              </a:rPr>
              <a:t>：</a:t>
            </a:r>
            <a:r>
              <a:rPr lang="zh-TW" altLang="en-US" smtClean="0">
                <a:latin typeface="標楷體" pitchFamily="65" charset="-120"/>
                <a:ea typeface="標楷體" pitchFamily="65" charset="-120"/>
              </a:rPr>
              <a:t>采飾繁多。</a:t>
            </a:r>
          </a:p>
        </p:txBody>
      </p:sp>
      <p:pic>
        <p:nvPicPr>
          <p:cNvPr id="10240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3426" name="Picture 9"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2"/>
          <p:cNvSpPr>
            <a:spLocks noGrp="1" noChangeArrowheads="1"/>
          </p:cNvSpPr>
          <p:nvPr>
            <p:ph type="body" idx="4294967295"/>
          </p:nvPr>
        </p:nvSpPr>
        <p:spPr>
          <a:xfrm>
            <a:off x="468313" y="981075"/>
            <a:ext cx="8424862" cy="4525963"/>
          </a:xfrm>
        </p:spPr>
        <p:txBody>
          <a:bodyPr/>
          <a:lstStyle/>
          <a:p>
            <a:pPr>
              <a:lnSpc>
                <a:spcPct val="120000"/>
              </a:lnSpc>
            </a:pPr>
            <a:r>
              <a:rPr lang="zh-TW" altLang="en-US" b="1" smtClean="0">
                <a:solidFill>
                  <a:srgbClr val="0066FF"/>
                </a:solidFill>
                <a:ea typeface="標楷體" pitchFamily="65" charset="-120"/>
              </a:rPr>
              <a:t>貽笑大方</a:t>
            </a:r>
            <a:r>
              <a:rPr lang="zh-TW" altLang="en-US" smtClean="0">
                <a:ea typeface="標楷體" pitchFamily="65" charset="-120"/>
              </a:rPr>
              <a:t>：被識見廣博或精通此道的內行人所譏笑。亦作「見笑大方」。大方，有名的大家。</a:t>
            </a:r>
          </a:p>
          <a:p>
            <a:pPr>
              <a:lnSpc>
                <a:spcPct val="120000"/>
              </a:lnSpc>
              <a:buFontTx/>
              <a:buNone/>
            </a:pPr>
            <a:endParaRPr lang="zh-TW" altLang="en-US" b="1" smtClean="0">
              <a:latin typeface="標楷體" pitchFamily="65" charset="-120"/>
              <a:ea typeface="標楷體" pitchFamily="65" charset="-120"/>
            </a:endParaRPr>
          </a:p>
        </p:txBody>
      </p:sp>
      <p:pic>
        <p:nvPicPr>
          <p:cNvPr id="103428"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4450"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2"/>
          <p:cNvSpPr>
            <a:spLocks noGrp="1" noChangeArrowheads="1"/>
          </p:cNvSpPr>
          <p:nvPr>
            <p:ph type="body" idx="4294967295"/>
          </p:nvPr>
        </p:nvSpPr>
        <p:spPr>
          <a:xfrm>
            <a:off x="539750" y="908050"/>
            <a:ext cx="7715250" cy="4525963"/>
          </a:xfrm>
        </p:spPr>
        <p:txBody>
          <a:bodyPr/>
          <a:lstStyle/>
          <a:p>
            <a:r>
              <a:rPr lang="zh-TW" altLang="en-US" b="1" smtClean="0">
                <a:solidFill>
                  <a:srgbClr val="0066FF"/>
                </a:solidFill>
                <a:ea typeface="標楷體" pitchFamily="65" charset="-120"/>
              </a:rPr>
              <a:t>臚列</a:t>
            </a:r>
            <a:r>
              <a:rPr lang="zh-TW" altLang="en-US" smtClean="0">
                <a:ea typeface="標楷體" pitchFamily="65" charset="-120"/>
              </a:rPr>
              <a:t>：羅列、陳列。</a:t>
            </a:r>
          </a:p>
          <a:p>
            <a:endParaRPr lang="zh-TW" altLang="en-US" smtClean="0">
              <a:ea typeface="標楷體" pitchFamily="65" charset="-120"/>
            </a:endParaRPr>
          </a:p>
          <a:p>
            <a:endParaRPr lang="zh-TW" altLang="en-US" b="1" smtClean="0">
              <a:latin typeface="標楷體" pitchFamily="65" charset="-120"/>
              <a:ea typeface="標楷體" pitchFamily="65" charset="-120"/>
            </a:endParaRPr>
          </a:p>
        </p:txBody>
      </p:sp>
      <p:pic>
        <p:nvPicPr>
          <p:cNvPr id="104452"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5474"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2"/>
          <p:cNvSpPr>
            <a:spLocks noGrp="1" noChangeArrowheads="1"/>
          </p:cNvSpPr>
          <p:nvPr>
            <p:ph type="body" idx="4294967295"/>
          </p:nvPr>
        </p:nvSpPr>
        <p:spPr>
          <a:xfrm>
            <a:off x="250825" y="908050"/>
            <a:ext cx="8748713" cy="4525963"/>
          </a:xfrm>
        </p:spPr>
        <p:txBody>
          <a:bodyPr/>
          <a:lstStyle/>
          <a:p>
            <a:r>
              <a:rPr lang="zh-TW" altLang="en-US" b="1" smtClean="0">
                <a:solidFill>
                  <a:srgbClr val="0066FF"/>
                </a:solidFill>
                <a:ea typeface="標楷體" pitchFamily="65" charset="-120"/>
              </a:rPr>
              <a:t>請候光臨辭</a:t>
            </a:r>
            <a:r>
              <a:rPr lang="zh-TW" altLang="en-US" smtClean="0">
                <a:ea typeface="標楷體" pitchFamily="65" charset="-120"/>
              </a:rPr>
              <a:t>：如「恭候  臺光」、「敬請  光臨」等詞。</a:t>
            </a:r>
          </a:p>
          <a:p>
            <a:endParaRPr lang="zh-TW" altLang="en-US" b="1" smtClean="0">
              <a:latin typeface="標楷體" pitchFamily="65" charset="-120"/>
              <a:ea typeface="標楷體" pitchFamily="65" charset="-120"/>
            </a:endParaRPr>
          </a:p>
        </p:txBody>
      </p:sp>
      <p:pic>
        <p:nvPicPr>
          <p:cNvPr id="105476"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柬帖的種類</a:t>
            </a:r>
            <a:r>
              <a:rPr lang="en-US" altLang="zh-TW" b="1" smtClean="0">
                <a:solidFill>
                  <a:schemeClr val="bg1"/>
                </a:solidFill>
                <a:latin typeface="標楷體" pitchFamily="65" charset="-120"/>
                <a:ea typeface="標楷體" pitchFamily="65" charset="-120"/>
              </a:rPr>
              <a:t>-2</a:t>
            </a:r>
          </a:p>
        </p:txBody>
      </p:sp>
      <p:sp>
        <p:nvSpPr>
          <p:cNvPr id="51203" name="Rectangle 3"/>
          <p:cNvSpPr>
            <a:spLocks noGrp="1" noChangeArrowheads="1"/>
          </p:cNvSpPr>
          <p:nvPr>
            <p:ph type="body" idx="4294967295"/>
          </p:nvPr>
        </p:nvSpPr>
        <p:spPr>
          <a:xfrm>
            <a:off x="457200" y="1125538"/>
            <a:ext cx="8147050" cy="5183187"/>
          </a:xfrm>
        </p:spPr>
        <p:txBody>
          <a:bodyPr/>
          <a:lstStyle/>
          <a:p>
            <a:pPr>
              <a:buFontTx/>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三</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喪葬柬帖：</a:t>
            </a:r>
            <a:r>
              <a:rPr lang="zh-TW" altLang="en-US" smtClean="0">
                <a:latin typeface="標楷體" pitchFamily="65" charset="-120"/>
                <a:ea typeface="標楷體" pitchFamily="65" charset="-120"/>
              </a:rPr>
              <a:t>常見的是訃　聞　，是喪家</a:t>
            </a:r>
          </a:p>
          <a:p>
            <a:pPr>
              <a:buFontTx/>
              <a:buNone/>
            </a:pPr>
            <a:r>
              <a:rPr lang="zh-TW" altLang="en-US" smtClean="0">
                <a:latin typeface="標楷體" pitchFamily="65" charset="-120"/>
                <a:ea typeface="標楷體" pitchFamily="65" charset="-120"/>
              </a:rPr>
              <a:t>或治喪單位向親友報喪，以及說明相關事宜</a:t>
            </a:r>
          </a:p>
          <a:p>
            <a:pPr>
              <a:buFontTx/>
              <a:buNone/>
            </a:pPr>
            <a:r>
              <a:rPr lang="zh-TW" altLang="en-US" smtClean="0">
                <a:latin typeface="標楷體" pitchFamily="65" charset="-120"/>
                <a:ea typeface="標楷體" pitchFamily="65" charset="-120"/>
              </a:rPr>
              <a:t>的柬帖。</a:t>
            </a:r>
          </a:p>
          <a:p>
            <a:pPr>
              <a:buFontTx/>
              <a:buNone/>
            </a:pPr>
            <a:endParaRPr lang="en-US" altLang="zh-TW" b="1" smtClean="0">
              <a:latin typeface="標楷體" pitchFamily="65" charset="-120"/>
              <a:ea typeface="標楷體" pitchFamily="65" charset="-120"/>
            </a:endParaRPr>
          </a:p>
          <a:p>
            <a:pPr>
              <a:buFontTx/>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四</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一般應酬柬帖：</a:t>
            </a:r>
            <a:r>
              <a:rPr lang="zh-TW" altLang="en-US" smtClean="0">
                <a:latin typeface="標楷體" pitchFamily="65" charset="-120"/>
                <a:ea typeface="標楷體" pitchFamily="65" charset="-120"/>
              </a:rPr>
              <a:t>如日常宴客、洗塵　、</a:t>
            </a:r>
          </a:p>
          <a:p>
            <a:pPr>
              <a:buFontTx/>
              <a:buNone/>
            </a:pPr>
            <a:r>
              <a:rPr lang="zh-TW" altLang="en-US" smtClean="0">
                <a:latin typeface="標楷體" pitchFamily="65" charset="-120"/>
                <a:ea typeface="標楷體" pitchFamily="65" charset="-120"/>
              </a:rPr>
              <a:t>餞行　、升遷、同學會、社團聚會、邀請參</a:t>
            </a:r>
          </a:p>
          <a:p>
            <a:pPr>
              <a:buFontTx/>
              <a:buNone/>
            </a:pPr>
            <a:r>
              <a:rPr lang="zh-TW" altLang="en-US" smtClean="0">
                <a:latin typeface="標楷體" pitchFamily="65" charset="-120"/>
                <a:ea typeface="標楷體" pitchFamily="65" charset="-120"/>
              </a:rPr>
              <a:t>加討論會或發表會所用的柬帖。</a:t>
            </a:r>
          </a:p>
          <a:p>
            <a:endParaRPr lang="zh-TW" altLang="en-US" smtClean="0">
              <a:latin typeface="標楷體" pitchFamily="65" charset="-120"/>
              <a:ea typeface="標楷體" pitchFamily="65" charset="-120"/>
            </a:endParaRPr>
          </a:p>
        </p:txBody>
      </p:sp>
      <p:grpSp>
        <p:nvGrpSpPr>
          <p:cNvPr id="51204" name="Group 4"/>
          <p:cNvGrpSpPr>
            <a:grpSpLocks/>
          </p:cNvGrpSpPr>
          <p:nvPr/>
        </p:nvGrpSpPr>
        <p:grpSpPr bwMode="auto">
          <a:xfrm>
            <a:off x="5427663" y="1268413"/>
            <a:ext cx="439737" cy="431800"/>
            <a:chOff x="3828" y="3430"/>
            <a:chExt cx="277" cy="272"/>
          </a:xfrm>
        </p:grpSpPr>
        <p:sp>
          <p:nvSpPr>
            <p:cNvPr id="51209" name="Text Box 5"/>
            <p:cNvSpPr txBox="1">
              <a:spLocks noChangeArrowheads="1"/>
            </p:cNvSpPr>
            <p:nvPr/>
          </p:nvSpPr>
          <p:spPr bwMode="auto">
            <a:xfrm>
              <a:off x="3828" y="3430"/>
              <a:ext cx="23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ㄈㄨ</a:t>
              </a:r>
            </a:p>
          </p:txBody>
        </p:sp>
        <p:pic>
          <p:nvPicPr>
            <p:cNvPr id="51210" name="Picture 6" descr="黑-四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352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05" name="Picture 7" descr="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30492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4">
            <a:hlinkClick r:id="rId4"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9863" y="42211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9" descr="3">
            <a:hlinkClick r:id="rId4"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8238" y="36099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0"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6498"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2"/>
          <p:cNvSpPr>
            <a:spLocks noGrp="1" noChangeArrowheads="1"/>
          </p:cNvSpPr>
          <p:nvPr>
            <p:ph type="body" idx="4294967295"/>
          </p:nvPr>
        </p:nvSpPr>
        <p:spPr>
          <a:xfrm>
            <a:off x="395288" y="908050"/>
            <a:ext cx="8424862" cy="4525963"/>
          </a:xfrm>
        </p:spPr>
        <p:txBody>
          <a:bodyPr/>
          <a:lstStyle/>
          <a:p>
            <a:pPr>
              <a:lnSpc>
                <a:spcPct val="120000"/>
              </a:lnSpc>
            </a:pPr>
            <a:r>
              <a:rPr lang="zh-TW" altLang="en-US" b="1" smtClean="0">
                <a:solidFill>
                  <a:srgbClr val="0066FF"/>
                </a:solidFill>
                <a:latin typeface="標楷體" pitchFamily="65" charset="-120"/>
                <a:ea typeface="標楷體" pitchFamily="65" charset="-120"/>
              </a:rPr>
              <a:t>約定俗成</a:t>
            </a:r>
            <a:r>
              <a:rPr lang="zh-TW" altLang="en-US" smtClean="0">
                <a:latin typeface="標楷體" pitchFamily="65" charset="-120"/>
                <a:ea typeface="標楷體" pitchFamily="65" charset="-120"/>
              </a:rPr>
              <a:t>：事物的名稱或法則，經人倡導，而成為社會習用或公認者。</a:t>
            </a:r>
          </a:p>
          <a:p>
            <a:pPr>
              <a:lnSpc>
                <a:spcPct val="120000"/>
              </a:lnSpc>
            </a:pPr>
            <a:endParaRPr lang="zh-TW" altLang="en-US" b="1" smtClean="0">
              <a:latin typeface="標楷體" pitchFamily="65" charset="-120"/>
              <a:ea typeface="標楷體" pitchFamily="65" charset="-120"/>
            </a:endParaRPr>
          </a:p>
        </p:txBody>
      </p:sp>
      <p:pic>
        <p:nvPicPr>
          <p:cNvPr id="106500"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7522"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2"/>
          <p:cNvSpPr>
            <a:spLocks noGrp="1" noChangeArrowheads="1"/>
          </p:cNvSpPr>
          <p:nvPr>
            <p:ph type="body" idx="4294967295"/>
          </p:nvPr>
        </p:nvSpPr>
        <p:spPr>
          <a:xfrm>
            <a:off x="611188" y="908050"/>
            <a:ext cx="7715250" cy="4525963"/>
          </a:xfrm>
        </p:spPr>
        <p:txBody>
          <a:bodyPr/>
          <a:lstStyle/>
          <a:p>
            <a:r>
              <a:rPr lang="zh-TW" altLang="en-US" b="1" smtClean="0">
                <a:solidFill>
                  <a:srgbClr val="0066FF"/>
                </a:solidFill>
                <a:ea typeface="標楷體" pitchFamily="65" charset="-120"/>
              </a:rPr>
              <a:t>弔唁</a:t>
            </a:r>
            <a:r>
              <a:rPr lang="zh-TW" altLang="en-US" smtClean="0">
                <a:ea typeface="標楷體" pitchFamily="65" charset="-120"/>
              </a:rPr>
              <a:t>：弔祭死者並慰問喪家。</a:t>
            </a:r>
          </a:p>
          <a:p>
            <a:endParaRPr lang="zh-TW" altLang="en-US" smtClean="0">
              <a:ea typeface="標楷體" pitchFamily="65" charset="-120"/>
            </a:endParaRPr>
          </a:p>
          <a:p>
            <a:endParaRPr lang="zh-TW" altLang="en-US" b="1" smtClean="0">
              <a:latin typeface="標楷體" pitchFamily="65" charset="-120"/>
              <a:ea typeface="標楷體" pitchFamily="65" charset="-120"/>
            </a:endParaRPr>
          </a:p>
        </p:txBody>
      </p:sp>
      <p:pic>
        <p:nvPicPr>
          <p:cNvPr id="10752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8546"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2"/>
          <p:cNvSpPr>
            <a:spLocks noGrp="1" noChangeArrowheads="1"/>
          </p:cNvSpPr>
          <p:nvPr>
            <p:ph type="body" idx="4294967295"/>
          </p:nvPr>
        </p:nvSpPr>
        <p:spPr>
          <a:xfrm>
            <a:off x="611188" y="836613"/>
            <a:ext cx="7715250" cy="4525962"/>
          </a:xfrm>
        </p:spPr>
        <p:txBody>
          <a:bodyPr/>
          <a:lstStyle/>
          <a:p>
            <a:r>
              <a:rPr lang="zh-TW" altLang="en-US" b="1" smtClean="0">
                <a:solidFill>
                  <a:srgbClr val="0066FF"/>
                </a:solidFill>
                <a:ea typeface="標楷體" pitchFamily="65" charset="-120"/>
              </a:rPr>
              <a:t>開弔</a:t>
            </a:r>
            <a:r>
              <a:rPr lang="zh-TW" altLang="en-US" smtClean="0">
                <a:ea typeface="標楷體" pitchFamily="65" charset="-120"/>
              </a:rPr>
              <a:t>：喪家擺設靈堂供人弔祭。</a:t>
            </a:r>
          </a:p>
          <a:p>
            <a:endParaRPr lang="zh-TW" altLang="en-US" smtClean="0">
              <a:ea typeface="標楷體" pitchFamily="65" charset="-120"/>
            </a:endParaRPr>
          </a:p>
          <a:p>
            <a:endParaRPr lang="zh-TW" altLang="en-US" b="1" smtClean="0">
              <a:latin typeface="標楷體" pitchFamily="65" charset="-120"/>
              <a:ea typeface="標楷體" pitchFamily="65" charset="-120"/>
            </a:endParaRPr>
          </a:p>
        </p:txBody>
      </p:sp>
      <p:pic>
        <p:nvPicPr>
          <p:cNvPr id="108548"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9570"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2"/>
          <p:cNvSpPr>
            <a:spLocks noGrp="1" noChangeArrowheads="1"/>
          </p:cNvSpPr>
          <p:nvPr>
            <p:ph type="body" idx="4294967295"/>
          </p:nvPr>
        </p:nvSpPr>
        <p:spPr>
          <a:xfrm>
            <a:off x="323850" y="836613"/>
            <a:ext cx="8496300" cy="5688012"/>
          </a:xfrm>
        </p:spPr>
        <p:txBody>
          <a:bodyPr/>
          <a:lstStyle/>
          <a:p>
            <a:pPr algn="dist">
              <a:lnSpc>
                <a:spcPct val="120000"/>
              </a:lnSpc>
            </a:pPr>
            <a:r>
              <a:rPr lang="zh-TW" altLang="en-US" b="1" smtClean="0">
                <a:solidFill>
                  <a:srgbClr val="0066FF"/>
                </a:solidFill>
                <a:latin typeface="標楷體" pitchFamily="65" charset="-120"/>
                <a:ea typeface="標楷體" pitchFamily="65" charset="-120"/>
              </a:rPr>
              <a:t>彌撒</a:t>
            </a:r>
            <a:r>
              <a:rPr lang="zh-TW" altLang="en-US" smtClean="0">
                <a:latin typeface="標楷體" pitchFamily="65" charset="-120"/>
                <a:ea typeface="標楷體" pitchFamily="65" charset="-120"/>
              </a:rPr>
              <a:t>：拉丁文的原義為使命，是天主教教會</a:t>
            </a:r>
          </a:p>
          <a:p>
            <a:pPr algn="dist">
              <a:lnSpc>
                <a:spcPct val="120000"/>
              </a:lnSpc>
              <a:buFontTx/>
              <a:buNone/>
            </a:pPr>
            <a:r>
              <a:rPr lang="zh-TW" altLang="en-US" smtClean="0">
                <a:latin typeface="標楷體" pitchFamily="65" charset="-120"/>
                <a:ea typeface="標楷體" pitchFamily="65" charset="-120"/>
              </a:rPr>
              <a:t>  最重要的祭典。為拉丁文</a:t>
            </a:r>
            <a:r>
              <a:rPr lang="en-US" altLang="zh-TW" smtClean="0">
                <a:latin typeface="標楷體" pitchFamily="65" charset="-120"/>
                <a:ea typeface="標楷體" pitchFamily="65" charset="-120"/>
              </a:rPr>
              <a:t>missa</a:t>
            </a:r>
            <a:r>
              <a:rPr lang="zh-TW" altLang="en-US" smtClean="0">
                <a:latin typeface="標楷體" pitchFamily="65" charset="-120"/>
                <a:ea typeface="標楷體" pitchFamily="65" charset="-120"/>
              </a:rPr>
              <a:t>的音譯。這</a:t>
            </a:r>
          </a:p>
          <a:p>
            <a:pPr algn="dist">
              <a:lnSpc>
                <a:spcPct val="120000"/>
              </a:lnSpc>
              <a:buFontTx/>
              <a:buNone/>
            </a:pPr>
            <a:r>
              <a:rPr lang="zh-TW" altLang="en-US" smtClean="0">
                <a:latin typeface="標楷體" pitchFamily="65" charset="-120"/>
                <a:ea typeface="標楷體" pitchFamily="65" charset="-120"/>
              </a:rPr>
              <a:t>  儀式是源於耶穌用麵餅和葡萄酒與門徒們共</a:t>
            </a:r>
          </a:p>
          <a:p>
            <a:pPr algn="dist">
              <a:lnSpc>
                <a:spcPct val="120000"/>
              </a:lnSpc>
              <a:buFontTx/>
              <a:buNone/>
            </a:pPr>
            <a:r>
              <a:rPr lang="zh-TW" altLang="en-US" smtClean="0">
                <a:latin typeface="標楷體" pitchFamily="65" charset="-120"/>
                <a:ea typeface="標楷體" pitchFamily="65" charset="-120"/>
              </a:rPr>
              <a:t>  進的最後晚餐。教會舉行彌撒，不斷的重複</a:t>
            </a:r>
          </a:p>
          <a:p>
            <a:pPr algn="dist">
              <a:lnSpc>
                <a:spcPct val="120000"/>
              </a:lnSpc>
              <a:buFontTx/>
              <a:buNone/>
            </a:pPr>
            <a:r>
              <a:rPr lang="zh-TW" altLang="en-US" smtClean="0">
                <a:latin typeface="標楷體" pitchFamily="65" charset="-120"/>
                <a:ea typeface="標楷體" pitchFamily="65" charset="-120"/>
              </a:rPr>
              <a:t>  這個愛的盛宴，來紀念耶穌以自己的血肉做</a:t>
            </a:r>
          </a:p>
          <a:p>
            <a:pPr>
              <a:lnSpc>
                <a:spcPct val="120000"/>
              </a:lnSpc>
              <a:buFontTx/>
              <a:buNone/>
            </a:pPr>
            <a:r>
              <a:rPr lang="zh-TW" altLang="en-US" smtClean="0">
                <a:latin typeface="標楷體" pitchFamily="65" charset="-120"/>
                <a:ea typeface="標楷體" pitchFamily="65" charset="-120"/>
              </a:rPr>
              <a:t>  為救贖世人、祭祀天父的祭品。</a:t>
            </a:r>
            <a:endParaRPr lang="zh-TW" altLang="en-US" b="1" smtClean="0">
              <a:latin typeface="標楷體" pitchFamily="65" charset="-120"/>
              <a:ea typeface="標楷體" pitchFamily="65" charset="-120"/>
            </a:endParaRPr>
          </a:p>
        </p:txBody>
      </p:sp>
      <p:pic>
        <p:nvPicPr>
          <p:cNvPr id="109572"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0594"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2"/>
          <p:cNvSpPr>
            <a:spLocks noGrp="1" noChangeArrowheads="1"/>
          </p:cNvSpPr>
          <p:nvPr>
            <p:ph type="body" idx="4294967295"/>
          </p:nvPr>
        </p:nvSpPr>
        <p:spPr>
          <a:xfrm>
            <a:off x="684213" y="908050"/>
            <a:ext cx="7715250" cy="4525963"/>
          </a:xfrm>
        </p:spPr>
        <p:txBody>
          <a:bodyPr/>
          <a:lstStyle/>
          <a:p>
            <a:r>
              <a:rPr lang="zh-TW" altLang="en-US" b="1" smtClean="0">
                <a:solidFill>
                  <a:srgbClr val="0066FF"/>
                </a:solidFill>
                <a:ea typeface="標楷體" pitchFamily="65" charset="-120"/>
              </a:rPr>
              <a:t>交誼</a:t>
            </a:r>
            <a:r>
              <a:rPr lang="zh-TW" altLang="en-US" smtClean="0">
                <a:ea typeface="標楷體" pitchFamily="65" charset="-120"/>
              </a:rPr>
              <a:t>：情誼、交情。</a:t>
            </a:r>
          </a:p>
          <a:p>
            <a:endParaRPr lang="zh-TW" altLang="en-US" smtClean="0">
              <a:ea typeface="標楷體" pitchFamily="65" charset="-120"/>
            </a:endParaRPr>
          </a:p>
          <a:p>
            <a:endParaRPr lang="zh-TW" altLang="en-US" b="1" smtClean="0">
              <a:latin typeface="標楷體" pitchFamily="65" charset="-120"/>
              <a:ea typeface="標楷體" pitchFamily="65" charset="-120"/>
            </a:endParaRPr>
          </a:p>
        </p:txBody>
      </p:sp>
      <p:pic>
        <p:nvPicPr>
          <p:cNvPr id="110596"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1618"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2"/>
          <p:cNvSpPr>
            <a:spLocks noGrp="1" noChangeArrowheads="1"/>
          </p:cNvSpPr>
          <p:nvPr>
            <p:ph type="body" idx="4294967295"/>
          </p:nvPr>
        </p:nvSpPr>
        <p:spPr>
          <a:xfrm>
            <a:off x="611188" y="1052513"/>
            <a:ext cx="7715250" cy="4525962"/>
          </a:xfrm>
        </p:spPr>
        <p:txBody>
          <a:bodyPr/>
          <a:lstStyle/>
          <a:p>
            <a:r>
              <a:rPr lang="zh-TW" altLang="en-US" b="1" smtClean="0">
                <a:solidFill>
                  <a:srgbClr val="0066FF"/>
                </a:solidFill>
                <a:ea typeface="標楷體" pitchFamily="65" charset="-120"/>
              </a:rPr>
              <a:t>懇辭</a:t>
            </a:r>
            <a:r>
              <a:rPr lang="zh-TW" altLang="en-US" smtClean="0">
                <a:ea typeface="標楷體" pitchFamily="65" charset="-120"/>
              </a:rPr>
              <a:t>：懇切辭謝。</a:t>
            </a:r>
          </a:p>
          <a:p>
            <a:pPr>
              <a:buFontTx/>
              <a:buNone/>
            </a:pPr>
            <a:endParaRPr lang="zh-TW" altLang="en-US" smtClean="0">
              <a:ea typeface="標楷體" pitchFamily="65" charset="-120"/>
            </a:endParaRPr>
          </a:p>
          <a:p>
            <a:pPr>
              <a:buFontTx/>
              <a:buNone/>
            </a:pPr>
            <a:endParaRPr lang="zh-TW" altLang="en-US" b="1" smtClean="0">
              <a:latin typeface="標楷體" pitchFamily="65" charset="-120"/>
              <a:ea typeface="標楷體" pitchFamily="65" charset="-120"/>
            </a:endParaRPr>
          </a:p>
        </p:txBody>
      </p:sp>
      <p:pic>
        <p:nvPicPr>
          <p:cNvPr id="111620"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42"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2"/>
          <p:cNvSpPr>
            <a:spLocks noGrp="1" noChangeArrowheads="1"/>
          </p:cNvSpPr>
          <p:nvPr>
            <p:ph type="body" idx="4294967295"/>
          </p:nvPr>
        </p:nvSpPr>
        <p:spPr>
          <a:xfrm>
            <a:off x="539750" y="919163"/>
            <a:ext cx="7715250" cy="4525962"/>
          </a:xfrm>
        </p:spPr>
        <p:txBody>
          <a:bodyPr/>
          <a:lstStyle/>
          <a:p>
            <a:r>
              <a:rPr lang="zh-TW" altLang="en-US" b="1" smtClean="0">
                <a:solidFill>
                  <a:srgbClr val="0066FF"/>
                </a:solidFill>
                <a:ea typeface="標楷體" pitchFamily="65" charset="-120"/>
              </a:rPr>
              <a:t>府君</a:t>
            </a:r>
            <a:r>
              <a:rPr lang="zh-TW" altLang="en-US" smtClean="0">
                <a:ea typeface="標楷體" pitchFamily="65" charset="-120"/>
              </a:rPr>
              <a:t>：子女對已故父親的敬稱。</a:t>
            </a:r>
          </a:p>
          <a:p>
            <a:pPr>
              <a:buFontTx/>
              <a:buNone/>
            </a:pPr>
            <a:endParaRPr lang="zh-TW" altLang="en-US" b="1" smtClean="0">
              <a:latin typeface="標楷體" pitchFamily="65" charset="-120"/>
              <a:ea typeface="標楷體" pitchFamily="65" charset="-120"/>
            </a:endParaRPr>
          </a:p>
        </p:txBody>
      </p:sp>
      <p:pic>
        <p:nvPicPr>
          <p:cNvPr id="11264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3666"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2"/>
          <p:cNvSpPr>
            <a:spLocks noGrp="1" noChangeArrowheads="1"/>
          </p:cNvSpPr>
          <p:nvPr>
            <p:ph type="body" idx="4294967295"/>
          </p:nvPr>
        </p:nvSpPr>
        <p:spPr>
          <a:xfrm>
            <a:off x="539750" y="981075"/>
            <a:ext cx="8135938" cy="4525963"/>
          </a:xfrm>
        </p:spPr>
        <p:txBody>
          <a:bodyPr/>
          <a:lstStyle/>
          <a:p>
            <a:pPr>
              <a:lnSpc>
                <a:spcPct val="120000"/>
              </a:lnSpc>
            </a:pPr>
            <a:r>
              <a:rPr lang="zh-TW" altLang="en-US" b="1" smtClean="0">
                <a:solidFill>
                  <a:srgbClr val="0066FF"/>
                </a:solidFill>
                <a:ea typeface="標楷體" pitchFamily="65" charset="-120"/>
              </a:rPr>
              <a:t>出殯</a:t>
            </a:r>
            <a:r>
              <a:rPr lang="zh-TW" altLang="en-US" smtClean="0">
                <a:ea typeface="標楷體" pitchFamily="65" charset="-120"/>
              </a:rPr>
              <a:t>：辦喪事時，將靈柩移到埋葬或安厝的地方。</a:t>
            </a:r>
          </a:p>
          <a:p>
            <a:pPr>
              <a:lnSpc>
                <a:spcPct val="120000"/>
              </a:lnSpc>
            </a:pPr>
            <a:endParaRPr lang="zh-TW" altLang="en-US" smtClean="0">
              <a:ea typeface="標楷體" pitchFamily="65" charset="-120"/>
            </a:endParaRPr>
          </a:p>
          <a:p>
            <a:pPr>
              <a:lnSpc>
                <a:spcPct val="120000"/>
              </a:lnSpc>
            </a:pPr>
            <a:endParaRPr lang="zh-TW" altLang="en-US" b="1" smtClean="0">
              <a:latin typeface="標楷體" pitchFamily="65" charset="-120"/>
              <a:ea typeface="標楷體" pitchFamily="65" charset="-120"/>
            </a:endParaRPr>
          </a:p>
        </p:txBody>
      </p:sp>
      <p:pic>
        <p:nvPicPr>
          <p:cNvPr id="113668"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4690"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2"/>
          <p:cNvSpPr>
            <a:spLocks noGrp="1" noChangeArrowheads="1"/>
          </p:cNvSpPr>
          <p:nvPr>
            <p:ph type="body" idx="4294967295"/>
          </p:nvPr>
        </p:nvSpPr>
        <p:spPr>
          <a:xfrm>
            <a:off x="468313" y="908050"/>
            <a:ext cx="8424862" cy="4525963"/>
          </a:xfrm>
        </p:spPr>
        <p:txBody>
          <a:bodyPr/>
          <a:lstStyle/>
          <a:p>
            <a:pPr>
              <a:lnSpc>
                <a:spcPct val="120000"/>
              </a:lnSpc>
            </a:pPr>
            <a:r>
              <a:rPr lang="zh-TW" altLang="en-US" b="1" smtClean="0">
                <a:solidFill>
                  <a:srgbClr val="0066FF"/>
                </a:solidFill>
                <a:latin typeface="標楷體" pitchFamily="65" charset="-120"/>
                <a:ea typeface="標楷體" pitchFamily="65" charset="-120"/>
              </a:rPr>
              <a:t>嘉禮</a:t>
            </a:r>
            <a:r>
              <a:rPr lang="zh-TW" altLang="en-US" smtClean="0">
                <a:latin typeface="標楷體" pitchFamily="65" charset="-120"/>
                <a:ea typeface="標楷體" pitchFamily="65" charset="-120"/>
              </a:rPr>
              <a:t>：古代五禮之一，現專指婚禮。五禮：古時「吉、嘉、賓、軍、凶」等五種禮儀。</a:t>
            </a:r>
            <a:endParaRPr lang="zh-TW" altLang="en-US" b="1" smtClean="0">
              <a:latin typeface="標楷體" pitchFamily="65" charset="-120"/>
              <a:ea typeface="標楷體" pitchFamily="65" charset="-120"/>
            </a:endParaRPr>
          </a:p>
        </p:txBody>
      </p:sp>
      <p:pic>
        <p:nvPicPr>
          <p:cNvPr id="114692"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5714"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2"/>
          <p:cNvSpPr>
            <a:spLocks noGrp="1" noChangeArrowheads="1"/>
          </p:cNvSpPr>
          <p:nvPr>
            <p:ph type="body" idx="4294967295"/>
          </p:nvPr>
        </p:nvSpPr>
        <p:spPr>
          <a:xfrm>
            <a:off x="755650" y="908050"/>
            <a:ext cx="7715250" cy="4525963"/>
          </a:xfrm>
        </p:spPr>
        <p:txBody>
          <a:bodyPr/>
          <a:lstStyle/>
          <a:p>
            <a:r>
              <a:rPr lang="zh-TW" altLang="en-US" b="1" smtClean="0">
                <a:solidFill>
                  <a:srgbClr val="0066FF"/>
                </a:solidFill>
                <a:ea typeface="標楷體" pitchFamily="65" charset="-120"/>
              </a:rPr>
              <a:t>嫡長</a:t>
            </a:r>
            <a:r>
              <a:rPr lang="zh-TW" altLang="en-US" smtClean="0">
                <a:ea typeface="標楷體" pitchFamily="65" charset="-120"/>
              </a:rPr>
              <a:t>：正室所生的長子。</a:t>
            </a:r>
          </a:p>
          <a:p>
            <a:endParaRPr lang="zh-TW" altLang="en-US" smtClean="0">
              <a:ea typeface="標楷體" pitchFamily="65" charset="-120"/>
            </a:endParaRPr>
          </a:p>
          <a:p>
            <a:endParaRPr lang="zh-TW" altLang="en-US" smtClean="0">
              <a:latin typeface="標楷體" pitchFamily="65" charset="-120"/>
              <a:ea typeface="標楷體" pitchFamily="65" charset="-120"/>
            </a:endParaRPr>
          </a:p>
          <a:p>
            <a:endParaRPr lang="zh-TW" altLang="en-US" b="1" smtClean="0">
              <a:latin typeface="標楷體" pitchFamily="65" charset="-120"/>
              <a:ea typeface="標楷體" pitchFamily="65" charset="-120"/>
            </a:endParaRPr>
          </a:p>
        </p:txBody>
      </p:sp>
      <p:pic>
        <p:nvPicPr>
          <p:cNvPr id="115716"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-1</a:t>
            </a:r>
          </a:p>
        </p:txBody>
      </p:sp>
      <p:sp>
        <p:nvSpPr>
          <p:cNvPr id="52227" name="Rectangle 3"/>
          <p:cNvSpPr>
            <a:spLocks noGrp="1" noChangeArrowheads="1"/>
          </p:cNvSpPr>
          <p:nvPr>
            <p:ph type="body" idx="4294967295"/>
          </p:nvPr>
        </p:nvSpPr>
        <p:spPr>
          <a:xfrm>
            <a:off x="323850" y="765175"/>
            <a:ext cx="8569325" cy="5183188"/>
          </a:xfrm>
        </p:spPr>
        <p:txBody>
          <a:bodyPr/>
          <a:lstStyle/>
          <a:p>
            <a:pPr>
              <a:buFontTx/>
              <a:buNone/>
            </a:pPr>
            <a:r>
              <a:rPr lang="zh-TW" altLang="en-US" smtClean="0">
                <a:latin typeface="標楷體" pitchFamily="65" charset="-120"/>
                <a:ea typeface="標楷體" pitchFamily="65" charset="-120"/>
              </a:rPr>
              <a:t>　　柬帖的格式和用語通常有慣例，不宜任意</a:t>
            </a:r>
          </a:p>
          <a:p>
            <a:pPr>
              <a:buFontTx/>
              <a:buNone/>
            </a:pPr>
            <a:r>
              <a:rPr lang="zh-TW" altLang="en-US" smtClean="0">
                <a:latin typeface="標楷體" pitchFamily="65" charset="-120"/>
                <a:ea typeface="標楷體" pitchFamily="65" charset="-120"/>
              </a:rPr>
              <a:t>改作。否則不僅</a:t>
            </a:r>
            <a:r>
              <a:rPr lang="zh-TW" altLang="en-US" smtClean="0">
                <a:solidFill>
                  <a:srgbClr val="0066FF"/>
                </a:solidFill>
                <a:latin typeface="標楷體" pitchFamily="65" charset="-120"/>
                <a:ea typeface="標楷體" pitchFamily="65" charset="-120"/>
              </a:rPr>
              <a:t>貽　笑大方</a:t>
            </a:r>
            <a:r>
              <a:rPr lang="zh-TW" altLang="en-US" smtClean="0">
                <a:latin typeface="標楷體" pitchFamily="65" charset="-120"/>
                <a:ea typeface="標楷體" pitchFamily="65" charset="-120"/>
              </a:rPr>
              <a:t>，也容易引起誤會</a:t>
            </a:r>
          </a:p>
          <a:p>
            <a:pPr>
              <a:buFontTx/>
              <a:buNone/>
            </a:pPr>
            <a:r>
              <a:rPr lang="zh-TW" altLang="en-US" smtClean="0">
                <a:latin typeface="標楷體" pitchFamily="65" charset="-120"/>
                <a:ea typeface="標楷體" pitchFamily="65" charset="-120"/>
              </a:rPr>
              <a:t>。因此，寫作時要特別注意格式的正確、用語</a:t>
            </a:r>
          </a:p>
          <a:p>
            <a:pPr>
              <a:buFontTx/>
              <a:buNone/>
            </a:pPr>
            <a:r>
              <a:rPr lang="zh-TW" altLang="en-US" smtClean="0">
                <a:latin typeface="標楷體" pitchFamily="65" charset="-120"/>
                <a:ea typeface="標楷體" pitchFamily="65" charset="-120"/>
              </a:rPr>
              <a:t>的妥貼，通常不使用標點符號。現在就一般交</a:t>
            </a:r>
          </a:p>
          <a:p>
            <a:pPr>
              <a:buFontTx/>
              <a:buNone/>
            </a:pPr>
            <a:r>
              <a:rPr lang="zh-TW" altLang="en-US" smtClean="0">
                <a:latin typeface="標楷體" pitchFamily="65" charset="-120"/>
                <a:ea typeface="標楷體" pitchFamily="65" charset="-120"/>
              </a:rPr>
              <a:t>際柬帖的內容加以說明，以供實際寫作時參考</a:t>
            </a:r>
          </a:p>
          <a:p>
            <a:pPr>
              <a:buFontTx/>
              <a:buNone/>
            </a:pPr>
            <a:r>
              <a:rPr lang="zh-TW" altLang="en-US" smtClean="0">
                <a:latin typeface="標楷體" pitchFamily="65" charset="-120"/>
                <a:ea typeface="標楷體" pitchFamily="65" charset="-120"/>
              </a:rPr>
              <a:t>。</a:t>
            </a:r>
          </a:p>
          <a:p>
            <a:pPr>
              <a:buFontTx/>
              <a:buNone/>
            </a:pP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一</a:t>
            </a: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婚嫁柬帖</a:t>
            </a:r>
          </a:p>
          <a:p>
            <a:pPr>
              <a:buFontTx/>
              <a:buNone/>
            </a:pPr>
            <a:r>
              <a:rPr lang="zh-TW" altLang="en-US" smtClean="0">
                <a:latin typeface="標楷體" pitchFamily="65" charset="-120"/>
                <a:ea typeface="標楷體" pitchFamily="65" charset="-120"/>
              </a:rPr>
              <a:t>　　一般而言，婚嫁柬帖都具備以下五項主要</a:t>
            </a:r>
          </a:p>
          <a:p>
            <a:pPr>
              <a:buFontTx/>
              <a:buNone/>
            </a:pPr>
            <a:r>
              <a:rPr lang="zh-TW" altLang="en-US" smtClean="0">
                <a:latin typeface="標楷體" pitchFamily="65" charset="-120"/>
                <a:ea typeface="標楷體" pitchFamily="65" charset="-120"/>
              </a:rPr>
              <a:t>內容：</a:t>
            </a:r>
          </a:p>
        </p:txBody>
      </p:sp>
      <p:grpSp>
        <p:nvGrpSpPr>
          <p:cNvPr id="52228" name="Group 6"/>
          <p:cNvGrpSpPr>
            <a:grpSpLocks/>
          </p:cNvGrpSpPr>
          <p:nvPr/>
        </p:nvGrpSpPr>
        <p:grpSpPr bwMode="auto">
          <a:xfrm>
            <a:off x="3635375" y="1485900"/>
            <a:ext cx="431800" cy="503238"/>
            <a:chOff x="2245" y="1117"/>
            <a:chExt cx="272" cy="317"/>
          </a:xfrm>
        </p:grpSpPr>
        <p:sp>
          <p:nvSpPr>
            <p:cNvPr id="52231" name="Text Box 4"/>
            <p:cNvSpPr txBox="1">
              <a:spLocks noChangeArrowheads="1"/>
            </p:cNvSpPr>
            <p:nvPr/>
          </p:nvSpPr>
          <p:spPr bwMode="auto">
            <a:xfrm>
              <a:off x="2245" y="1162"/>
              <a:ext cx="23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一</a:t>
              </a:r>
            </a:p>
          </p:txBody>
        </p:sp>
        <p:pic>
          <p:nvPicPr>
            <p:cNvPr id="52232" name="Picture 5" descr="黑-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 y="1117"/>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29" name="Picture 14"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15">
            <a:hlinkClick r:id="rId6" action="ppaction://hlinksldjump"/>
          </p:cNvPr>
          <p:cNvSpPr txBox="1">
            <a:spLocks noChangeArrowheads="1"/>
          </p:cNvSpPr>
          <p:nvPr/>
        </p:nvSpPr>
        <p:spPr bwMode="auto">
          <a:xfrm>
            <a:off x="3276600" y="1412875"/>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6738"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2"/>
          <p:cNvSpPr>
            <a:spLocks noGrp="1" noChangeArrowheads="1"/>
          </p:cNvSpPr>
          <p:nvPr>
            <p:ph type="body" idx="4294967295"/>
          </p:nvPr>
        </p:nvSpPr>
        <p:spPr>
          <a:xfrm>
            <a:off x="755650" y="908050"/>
            <a:ext cx="7715250" cy="4525963"/>
          </a:xfrm>
        </p:spPr>
        <p:txBody>
          <a:bodyPr/>
          <a:lstStyle/>
          <a:p>
            <a:r>
              <a:rPr lang="zh-TW" altLang="en-US" b="1" smtClean="0">
                <a:solidFill>
                  <a:srgbClr val="0066FF"/>
                </a:solidFill>
                <a:ea typeface="標楷體" pitchFamily="65" charset="-120"/>
              </a:rPr>
              <a:t>酴酥</a:t>
            </a:r>
            <a:r>
              <a:rPr lang="zh-TW" altLang="en-US" smtClean="0">
                <a:ea typeface="標楷體" pitchFamily="65" charset="-120"/>
              </a:rPr>
              <a:t>：又稱屠蘇。</a:t>
            </a:r>
          </a:p>
          <a:p>
            <a:endParaRPr lang="zh-TW" altLang="en-US" smtClean="0">
              <a:ea typeface="標楷體" pitchFamily="65" charset="-120"/>
            </a:endParaRPr>
          </a:p>
          <a:p>
            <a:endParaRPr lang="en-US" altLang="zh-TW" smtClean="0">
              <a:latin typeface="標楷體" pitchFamily="65" charset="-120"/>
              <a:ea typeface="標楷體" pitchFamily="65" charset="-120"/>
            </a:endParaRPr>
          </a:p>
          <a:p>
            <a:endParaRPr lang="zh-TW" altLang="en-US" smtClean="0">
              <a:latin typeface="標楷體" pitchFamily="65" charset="-120"/>
              <a:ea typeface="標楷體" pitchFamily="65" charset="-120"/>
            </a:endParaRPr>
          </a:p>
          <a:p>
            <a:endParaRPr lang="zh-TW" altLang="en-US" b="1" smtClean="0">
              <a:latin typeface="標楷體" pitchFamily="65" charset="-120"/>
              <a:ea typeface="標楷體" pitchFamily="65" charset="-120"/>
            </a:endParaRPr>
          </a:p>
        </p:txBody>
      </p:sp>
      <p:pic>
        <p:nvPicPr>
          <p:cNvPr id="116740"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7762"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2"/>
          <p:cNvSpPr>
            <a:spLocks noGrp="1" noChangeArrowheads="1"/>
          </p:cNvSpPr>
          <p:nvPr>
            <p:ph type="body" idx="4294967295"/>
          </p:nvPr>
        </p:nvSpPr>
        <p:spPr>
          <a:xfrm>
            <a:off x="539750" y="908050"/>
            <a:ext cx="7715250" cy="4525963"/>
          </a:xfrm>
        </p:spPr>
        <p:txBody>
          <a:bodyPr/>
          <a:lstStyle/>
          <a:p>
            <a:pPr>
              <a:lnSpc>
                <a:spcPct val="120000"/>
              </a:lnSpc>
            </a:pPr>
            <a:r>
              <a:rPr lang="zh-TW" altLang="en-US" b="1" smtClean="0">
                <a:solidFill>
                  <a:srgbClr val="0066FF"/>
                </a:solidFill>
                <a:ea typeface="標楷體" pitchFamily="65" charset="-120"/>
              </a:rPr>
              <a:t>茱萸</a:t>
            </a:r>
            <a:r>
              <a:rPr lang="zh-TW" altLang="en-US" smtClean="0">
                <a:ea typeface="標楷體" pitchFamily="65" charset="-120"/>
              </a:rPr>
              <a:t>：為吳茱萸、食茱萸、山茱萸三種植物的通稱。舊時風俗於農曆九月九日折茱萸別在頭上以避邪。</a:t>
            </a:r>
            <a:endParaRPr lang="zh-TW" altLang="en-US" b="1" smtClean="0">
              <a:latin typeface="標楷體" pitchFamily="65" charset="-120"/>
              <a:ea typeface="標楷體" pitchFamily="65" charset="-120"/>
            </a:endParaRPr>
          </a:p>
        </p:txBody>
      </p:sp>
      <p:pic>
        <p:nvPicPr>
          <p:cNvPr id="11776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8786"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2"/>
          <p:cNvSpPr>
            <a:spLocks noGrp="1" noChangeArrowheads="1"/>
          </p:cNvSpPr>
          <p:nvPr>
            <p:ph type="body" idx="4294967295"/>
          </p:nvPr>
        </p:nvSpPr>
        <p:spPr>
          <a:xfrm>
            <a:off x="611188" y="908050"/>
            <a:ext cx="7715250" cy="4525963"/>
          </a:xfrm>
        </p:spPr>
        <p:txBody>
          <a:bodyPr/>
          <a:lstStyle/>
          <a:p>
            <a:pPr>
              <a:lnSpc>
                <a:spcPct val="120000"/>
              </a:lnSpc>
            </a:pPr>
            <a:r>
              <a:rPr lang="zh-TW" altLang="en-US" b="1" smtClean="0">
                <a:solidFill>
                  <a:srgbClr val="0066FF"/>
                </a:solidFill>
                <a:ea typeface="標楷體" pitchFamily="65" charset="-120"/>
              </a:rPr>
              <a:t>璧謝</a:t>
            </a:r>
            <a:r>
              <a:rPr lang="zh-TW" altLang="en-US" smtClean="0">
                <a:ea typeface="標楷體" pitchFamily="65" charset="-120"/>
              </a:rPr>
              <a:t>：指歸還原來的禮物而僅納其好意。璧，完整的。典出</a:t>
            </a:r>
            <a:r>
              <a:rPr lang="en-US" altLang="zh-TW" smtClean="0">
                <a:ea typeface="標楷體" pitchFamily="65" charset="-120"/>
              </a:rPr>
              <a:t>《</a:t>
            </a:r>
            <a:r>
              <a:rPr lang="zh-TW" altLang="en-US" smtClean="0">
                <a:ea typeface="標楷體" pitchFamily="65" charset="-120"/>
              </a:rPr>
              <a:t>左傳</a:t>
            </a:r>
            <a:r>
              <a:rPr lang="en-US" altLang="zh-TW" smtClean="0">
                <a:latin typeface="標楷體" pitchFamily="65" charset="-120"/>
                <a:ea typeface="標楷體" pitchFamily="65" charset="-120"/>
              </a:rPr>
              <a:t>‧</a:t>
            </a:r>
            <a:r>
              <a:rPr lang="zh-TW" altLang="en-US" smtClean="0">
                <a:ea typeface="標楷體" pitchFamily="65" charset="-120"/>
              </a:rPr>
              <a:t>僖公</a:t>
            </a:r>
            <a:r>
              <a:rPr lang="en-US" altLang="zh-TW" smtClean="0">
                <a:ea typeface="標楷體" pitchFamily="65" charset="-120"/>
              </a:rPr>
              <a:t>》</a:t>
            </a:r>
            <a:r>
              <a:rPr lang="zh-TW" altLang="en-US" smtClean="0">
                <a:ea typeface="標楷體" pitchFamily="65" charset="-120"/>
              </a:rPr>
              <a:t>二十三年，晉文公重耳流亡時接受食物，而將玉璧還給了僖負羈的故事。</a:t>
            </a:r>
            <a:endParaRPr lang="zh-TW" altLang="en-US" b="1" smtClean="0">
              <a:latin typeface="標楷體" pitchFamily="65" charset="-120"/>
              <a:ea typeface="標楷體" pitchFamily="65" charset="-120"/>
            </a:endParaRPr>
          </a:p>
        </p:txBody>
      </p:sp>
      <p:pic>
        <p:nvPicPr>
          <p:cNvPr id="118788"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9810"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2"/>
          <p:cNvSpPr>
            <a:spLocks noGrp="1" noChangeArrowheads="1"/>
          </p:cNvSpPr>
          <p:nvPr>
            <p:ph type="body" idx="4294967295"/>
          </p:nvPr>
        </p:nvSpPr>
        <p:spPr>
          <a:xfrm>
            <a:off x="755650" y="908050"/>
            <a:ext cx="7715250" cy="4525963"/>
          </a:xfrm>
        </p:spPr>
        <p:txBody>
          <a:bodyPr/>
          <a:lstStyle/>
          <a:p>
            <a:r>
              <a:rPr lang="zh-TW" altLang="en-US" b="1" smtClean="0">
                <a:solidFill>
                  <a:srgbClr val="0066FF"/>
                </a:solidFill>
                <a:ea typeface="標楷體" pitchFamily="65" charset="-120"/>
              </a:rPr>
              <a:t>踵</a:t>
            </a:r>
            <a:r>
              <a:rPr lang="zh-TW" altLang="en-US" smtClean="0">
                <a:ea typeface="標楷體" pitchFamily="65" charset="-120"/>
              </a:rPr>
              <a:t>：本義是腳後跟。引申作登臨。</a:t>
            </a:r>
          </a:p>
          <a:p>
            <a:endParaRPr lang="zh-TW" altLang="en-US" b="1" smtClean="0">
              <a:latin typeface="標楷體" pitchFamily="65" charset="-120"/>
              <a:ea typeface="標楷體" pitchFamily="65" charset="-120"/>
            </a:endParaRPr>
          </a:p>
        </p:txBody>
      </p:sp>
      <p:pic>
        <p:nvPicPr>
          <p:cNvPr id="119812"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0834"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2"/>
          <p:cNvSpPr>
            <a:spLocks noGrp="1" noChangeArrowheads="1"/>
          </p:cNvSpPr>
          <p:nvPr>
            <p:ph type="body" idx="4294967295"/>
          </p:nvPr>
        </p:nvSpPr>
        <p:spPr>
          <a:xfrm>
            <a:off x="611188" y="981075"/>
            <a:ext cx="7715250" cy="4525963"/>
          </a:xfrm>
        </p:spPr>
        <p:txBody>
          <a:bodyPr/>
          <a:lstStyle/>
          <a:p>
            <a:r>
              <a:rPr lang="zh-TW" altLang="en-US" b="1" smtClean="0">
                <a:solidFill>
                  <a:srgbClr val="0066FF"/>
                </a:solidFill>
                <a:ea typeface="標楷體" pitchFamily="65" charset="-120"/>
              </a:rPr>
              <a:t>儀</a:t>
            </a:r>
            <a:r>
              <a:rPr lang="zh-TW" altLang="en-US" smtClean="0">
                <a:ea typeface="標楷體" pitchFamily="65" charset="-120"/>
              </a:rPr>
              <a:t>：禮物。</a:t>
            </a:r>
            <a:endParaRPr lang="en-US" altLang="zh-TW" smtClean="0">
              <a:ea typeface="標楷體" pitchFamily="65" charset="-120"/>
            </a:endParaRPr>
          </a:p>
        </p:txBody>
      </p:sp>
      <p:pic>
        <p:nvPicPr>
          <p:cNvPr id="120836"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1858"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2"/>
          <p:cNvSpPr>
            <a:spLocks noGrp="1" noChangeArrowheads="1"/>
          </p:cNvSpPr>
          <p:nvPr>
            <p:ph type="body" idx="4294967295"/>
          </p:nvPr>
        </p:nvSpPr>
        <p:spPr>
          <a:xfrm>
            <a:off x="755650" y="981075"/>
            <a:ext cx="7715250" cy="4525963"/>
          </a:xfrm>
        </p:spPr>
        <p:txBody>
          <a:bodyPr/>
          <a:lstStyle/>
          <a:p>
            <a:r>
              <a:rPr lang="zh-TW" altLang="en-US" b="1" smtClean="0">
                <a:solidFill>
                  <a:srgbClr val="0066FF"/>
                </a:solidFill>
                <a:ea typeface="標楷體" pitchFamily="65" charset="-120"/>
              </a:rPr>
              <a:t>贐</a:t>
            </a:r>
            <a:r>
              <a:rPr lang="zh-TW" altLang="en-US" smtClean="0">
                <a:ea typeface="標楷體" pitchFamily="65" charset="-120"/>
              </a:rPr>
              <a:t>：送行贈別的財物。</a:t>
            </a:r>
          </a:p>
        </p:txBody>
      </p:sp>
      <p:pic>
        <p:nvPicPr>
          <p:cNvPr id="121860"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882"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2"/>
          <p:cNvSpPr>
            <a:spLocks noGrp="1" noChangeArrowheads="1"/>
          </p:cNvSpPr>
          <p:nvPr>
            <p:ph type="body" idx="4294967295"/>
          </p:nvPr>
        </p:nvSpPr>
        <p:spPr>
          <a:xfrm>
            <a:off x="611188" y="836613"/>
            <a:ext cx="7715250" cy="4525962"/>
          </a:xfrm>
        </p:spPr>
        <p:txBody>
          <a:bodyPr/>
          <a:lstStyle/>
          <a:p>
            <a:r>
              <a:rPr lang="zh-TW" altLang="en-US" b="1" smtClean="0">
                <a:solidFill>
                  <a:srgbClr val="0066FF"/>
                </a:solidFill>
                <a:ea typeface="標楷體" pitchFamily="65" charset="-120"/>
              </a:rPr>
              <a:t>楮</a:t>
            </a:r>
            <a:r>
              <a:rPr lang="zh-TW" altLang="en-US" smtClean="0">
                <a:ea typeface="標楷體" pitchFamily="65" charset="-120"/>
              </a:rPr>
              <a:t>：俗稱祭祀用的冥錢。</a:t>
            </a:r>
          </a:p>
          <a:p>
            <a:endParaRPr lang="en-US" altLang="zh-TW" b="1" smtClean="0">
              <a:latin typeface="標楷體" pitchFamily="65" charset="-120"/>
              <a:ea typeface="標楷體" pitchFamily="65" charset="-120"/>
            </a:endParaRPr>
          </a:p>
        </p:txBody>
      </p:sp>
      <p:pic>
        <p:nvPicPr>
          <p:cNvPr id="12288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906" name="Rectangle 4"/>
          <p:cNvSpPr>
            <a:spLocks noGrp="1" noChangeArrowheads="1"/>
          </p:cNvSpPr>
          <p:nvPr>
            <p:ph type="ctrTitle" idx="4294967295"/>
          </p:nvPr>
        </p:nvSpPr>
        <p:spPr>
          <a:xfrm>
            <a:off x="755650" y="1628775"/>
            <a:ext cx="7772400" cy="1470025"/>
          </a:xfrm>
        </p:spPr>
        <p:txBody>
          <a:bodyPr/>
          <a:lstStyle/>
          <a:p>
            <a:pPr eaLnBrk="1" hangingPunct="1"/>
            <a:r>
              <a:rPr lang="zh-TW" altLang="en-US" sz="6600" b="1" smtClean="0">
                <a:solidFill>
                  <a:schemeClr val="tx1"/>
                </a:solidFill>
                <a:latin typeface="標楷體" pitchFamily="65" charset="-120"/>
                <a:ea typeface="標楷體" pitchFamily="65" charset="-120"/>
              </a:rPr>
              <a:t>二、會議文書</a:t>
            </a:r>
          </a:p>
        </p:txBody>
      </p:sp>
      <p:pic>
        <p:nvPicPr>
          <p:cNvPr id="123907"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會議文書的意義</a:t>
            </a:r>
          </a:p>
        </p:txBody>
      </p:sp>
      <p:sp>
        <p:nvSpPr>
          <p:cNvPr id="124931" name="Rectangle 3"/>
          <p:cNvSpPr>
            <a:spLocks noGrp="1" noChangeArrowheads="1"/>
          </p:cNvSpPr>
          <p:nvPr>
            <p:ph type="body" idx="4294967295"/>
          </p:nvPr>
        </p:nvSpPr>
        <p:spPr>
          <a:xfrm>
            <a:off x="385763" y="765175"/>
            <a:ext cx="8507412" cy="4525963"/>
          </a:xfrm>
        </p:spPr>
        <p:txBody>
          <a:bodyPr/>
          <a:lstStyle/>
          <a:p>
            <a:pPr>
              <a:lnSpc>
                <a:spcPct val="120000"/>
              </a:lnSpc>
              <a:buFontTx/>
              <a:buNone/>
            </a:pPr>
            <a:r>
              <a:rPr lang="zh-TW" altLang="en-US" smtClean="0">
                <a:ea typeface="標楷體" pitchFamily="65" charset="-120"/>
              </a:rPr>
              <a:t>　　內政部訂定的</a:t>
            </a:r>
            <a:r>
              <a:rPr lang="en-US" altLang="zh-TW" smtClean="0">
                <a:ea typeface="標楷體" pitchFamily="65" charset="-120"/>
              </a:rPr>
              <a:t>《</a:t>
            </a:r>
            <a:r>
              <a:rPr lang="zh-TW" altLang="en-US" smtClean="0">
                <a:ea typeface="標楷體" pitchFamily="65" charset="-120"/>
              </a:rPr>
              <a:t>會議規範</a:t>
            </a:r>
            <a:r>
              <a:rPr lang="en-US" altLang="zh-TW" smtClean="0">
                <a:ea typeface="標楷體" pitchFamily="65" charset="-120"/>
              </a:rPr>
              <a:t>》</a:t>
            </a:r>
            <a:r>
              <a:rPr lang="zh-TW" altLang="en-US" smtClean="0">
                <a:ea typeface="標楷體" pitchFamily="65" charset="-120"/>
              </a:rPr>
              <a:t>第一條說：「</a:t>
            </a:r>
          </a:p>
          <a:p>
            <a:pPr>
              <a:lnSpc>
                <a:spcPct val="120000"/>
              </a:lnSpc>
              <a:buFontTx/>
              <a:buNone/>
            </a:pPr>
            <a:r>
              <a:rPr lang="zh-TW" altLang="en-US" smtClean="0">
                <a:ea typeface="標楷體" pitchFamily="65" charset="-120"/>
              </a:rPr>
              <a:t>三人以上，循一定之規則，研究事理，達成決</a:t>
            </a:r>
          </a:p>
          <a:p>
            <a:pPr>
              <a:lnSpc>
                <a:spcPct val="120000"/>
              </a:lnSpc>
              <a:buFontTx/>
              <a:buNone/>
            </a:pPr>
            <a:r>
              <a:rPr lang="zh-TW" altLang="en-US" smtClean="0">
                <a:ea typeface="標楷體" pitchFamily="65" charset="-120"/>
              </a:rPr>
              <a:t>議，解決問題，以收群策群力之效者，謂之會</a:t>
            </a:r>
          </a:p>
          <a:p>
            <a:pPr>
              <a:lnSpc>
                <a:spcPct val="120000"/>
              </a:lnSpc>
              <a:buFontTx/>
              <a:buNone/>
            </a:pPr>
            <a:r>
              <a:rPr lang="zh-TW" altLang="en-US" smtClean="0">
                <a:ea typeface="標楷體" pitchFamily="65" charset="-120"/>
              </a:rPr>
              <a:t>議。」現代社會中，每一個國民隨時都有出席</a:t>
            </a:r>
          </a:p>
          <a:p>
            <a:pPr>
              <a:lnSpc>
                <a:spcPct val="120000"/>
              </a:lnSpc>
              <a:buFontTx/>
              <a:buNone/>
            </a:pPr>
            <a:r>
              <a:rPr lang="zh-TW" altLang="en-US" smtClean="0">
                <a:ea typeface="標楷體" pitchFamily="65" charset="-120"/>
              </a:rPr>
              <a:t>會議、召集會議或主持會議的機會，對於會議</a:t>
            </a:r>
          </a:p>
          <a:p>
            <a:pPr>
              <a:lnSpc>
                <a:spcPct val="120000"/>
              </a:lnSpc>
              <a:buFontTx/>
              <a:buNone/>
            </a:pPr>
            <a:r>
              <a:rPr lang="zh-TW" altLang="en-US" smtClean="0">
                <a:ea typeface="標楷體" pitchFamily="65" charset="-120"/>
              </a:rPr>
              <a:t>的各種文書，應加以了解。</a:t>
            </a:r>
          </a:p>
        </p:txBody>
      </p:sp>
      <p:pic>
        <p:nvPicPr>
          <p:cNvPr id="124932"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會議文書的種類</a:t>
            </a:r>
            <a:r>
              <a:rPr lang="en-US" altLang="zh-TW" b="1" smtClean="0">
                <a:solidFill>
                  <a:schemeClr val="bg1"/>
                </a:solidFill>
                <a:latin typeface="標楷體" pitchFamily="65" charset="-120"/>
                <a:ea typeface="標楷體" pitchFamily="65" charset="-120"/>
              </a:rPr>
              <a:t>-1</a:t>
            </a:r>
          </a:p>
        </p:txBody>
      </p:sp>
      <p:sp>
        <p:nvSpPr>
          <p:cNvPr id="125955" name="Rectangle 3"/>
          <p:cNvSpPr>
            <a:spLocks noGrp="1" noChangeArrowheads="1"/>
          </p:cNvSpPr>
          <p:nvPr>
            <p:ph type="body" idx="4294967295"/>
          </p:nvPr>
        </p:nvSpPr>
        <p:spPr>
          <a:xfrm>
            <a:off x="312738" y="765175"/>
            <a:ext cx="8507412" cy="5327650"/>
          </a:xfrm>
        </p:spPr>
        <p:txBody>
          <a:bodyPr/>
          <a:lstStyle/>
          <a:p>
            <a:pPr>
              <a:lnSpc>
                <a:spcPct val="120000"/>
              </a:lnSpc>
              <a:buFontTx/>
              <a:buNone/>
            </a:pPr>
            <a:r>
              <a:rPr lang="zh-TW" altLang="en-US" smtClean="0">
                <a:latin typeface="標楷體" pitchFamily="65" charset="-120"/>
                <a:ea typeface="標楷體" pitchFamily="65" charset="-120"/>
              </a:rPr>
              <a:t>　　會議文書，是與會議相關的書面文件，較</a:t>
            </a:r>
          </a:p>
          <a:p>
            <a:pPr>
              <a:lnSpc>
                <a:spcPct val="120000"/>
              </a:lnSpc>
              <a:buFontTx/>
              <a:buNone/>
            </a:pPr>
            <a:r>
              <a:rPr lang="zh-TW" altLang="en-US" smtClean="0">
                <a:latin typeface="標楷體" pitchFamily="65" charset="-120"/>
                <a:ea typeface="標楷體" pitchFamily="65" charset="-120"/>
              </a:rPr>
              <a:t>重要的有以下幾種：</a:t>
            </a:r>
          </a:p>
          <a:p>
            <a:pPr>
              <a:lnSpc>
                <a:spcPct val="120000"/>
              </a:lnSpc>
              <a:buFontTx/>
              <a:buNone/>
            </a:pP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一</a:t>
            </a:r>
            <a:r>
              <a:rPr lang="en-US" altLang="zh-TW" smtClean="0">
                <a:latin typeface="標楷體" pitchFamily="65" charset="-120"/>
                <a:ea typeface="標楷體" pitchFamily="65" charset="-120"/>
              </a:rPr>
              <a:t>)</a:t>
            </a:r>
            <a:r>
              <a:rPr lang="zh-TW" altLang="en-US" b="1" smtClean="0">
                <a:latin typeface="標楷體" pitchFamily="65" charset="-120"/>
                <a:ea typeface="標楷體" pitchFamily="65" charset="-120"/>
              </a:rPr>
              <a:t>開會通知：</a:t>
            </a:r>
            <a:r>
              <a:rPr lang="zh-TW" altLang="en-US" smtClean="0">
                <a:latin typeface="標楷體" pitchFamily="65" charset="-120"/>
                <a:ea typeface="標楷體" pitchFamily="65" charset="-120"/>
              </a:rPr>
              <a:t>會議至少有三個人以上參加，所以會議的進行，在事前必須經過召集，即使是定期性的例會，為預防出席人臨時忘記，仍要在會前予以通知，這種召集會議的文書，就叫做「開會通知」。</a:t>
            </a:r>
          </a:p>
        </p:txBody>
      </p:sp>
      <p:pic>
        <p:nvPicPr>
          <p:cNvPr id="125956"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457200" y="908050"/>
            <a:ext cx="8507413" cy="5183188"/>
          </a:xfrm>
        </p:spPr>
        <p:txBody>
          <a:bodyPr/>
          <a:lstStyle/>
          <a:p>
            <a:pPr>
              <a:buFontTx/>
              <a:buNone/>
            </a:pPr>
            <a:r>
              <a:rPr lang="en-US" altLang="zh-TW" smtClean="0">
                <a:latin typeface="標楷體" pitchFamily="65" charset="-120"/>
                <a:ea typeface="標楷體" pitchFamily="65" charset="-120"/>
              </a:rPr>
              <a:t>1.</a:t>
            </a:r>
            <a:r>
              <a:rPr lang="zh-TW" altLang="en-US" b="1" smtClean="0">
                <a:latin typeface="標楷體" pitchFamily="65" charset="-120"/>
                <a:ea typeface="標楷體" pitchFamily="65" charset="-120"/>
              </a:rPr>
              <a:t>人</a:t>
            </a:r>
            <a:r>
              <a:rPr lang="zh-TW" altLang="en-US" smtClean="0">
                <a:latin typeface="標楷體" pitchFamily="65" charset="-120"/>
                <a:ea typeface="標楷體" pitchFamily="65" charset="-120"/>
              </a:rPr>
              <a:t>：訂婚人或結婚人雙方的稱謂和姓名，以及具帖人的姓名；有時因應需要，也會一併</a:t>
            </a:r>
            <a:r>
              <a:rPr lang="zh-TW" altLang="en-US" smtClean="0">
                <a:solidFill>
                  <a:srgbClr val="0066FF"/>
                </a:solidFill>
                <a:latin typeface="標楷體" pitchFamily="65" charset="-120"/>
                <a:ea typeface="標楷體" pitchFamily="65" charset="-120"/>
              </a:rPr>
              <a:t>臚　列</a:t>
            </a:r>
            <a:r>
              <a:rPr lang="zh-TW" altLang="en-US" smtClean="0">
                <a:latin typeface="標楷體" pitchFamily="65" charset="-120"/>
                <a:ea typeface="標楷體" pitchFamily="65" charset="-120"/>
              </a:rPr>
              <a:t>介紹人、證婚人的姓名。</a:t>
            </a:r>
          </a:p>
          <a:p>
            <a:pPr>
              <a:buFontTx/>
              <a:buNone/>
            </a:pPr>
            <a:r>
              <a:rPr lang="en-US" altLang="zh-TW" smtClean="0">
                <a:latin typeface="標楷體" pitchFamily="65" charset="-120"/>
                <a:ea typeface="標楷體" pitchFamily="65" charset="-120"/>
              </a:rPr>
              <a:t>2.</a:t>
            </a:r>
            <a:r>
              <a:rPr lang="zh-TW" altLang="en-US" b="1" smtClean="0">
                <a:latin typeface="標楷體" pitchFamily="65" charset="-120"/>
                <a:ea typeface="標楷體" pitchFamily="65" charset="-120"/>
              </a:rPr>
              <a:t>事</a:t>
            </a:r>
            <a:r>
              <a:rPr lang="zh-TW" altLang="en-US" smtClean="0">
                <a:latin typeface="標楷體" pitchFamily="65" charset="-120"/>
                <a:ea typeface="標楷體" pitchFamily="65" charset="-120"/>
              </a:rPr>
              <a:t>：必須註明事由為何，說明進行的方式，如「佛教儀式」、「天主教儀式」或「公證結婚」等。</a:t>
            </a:r>
          </a:p>
          <a:p>
            <a:pPr>
              <a:buFontTx/>
              <a:buNone/>
            </a:pPr>
            <a:r>
              <a:rPr lang="en-US" altLang="zh-TW" smtClean="0">
                <a:latin typeface="標楷體" pitchFamily="65" charset="-120"/>
                <a:ea typeface="標楷體" pitchFamily="65" charset="-120"/>
              </a:rPr>
              <a:t>3.</a:t>
            </a:r>
            <a:r>
              <a:rPr lang="zh-TW" altLang="en-US" b="1" smtClean="0">
                <a:latin typeface="標楷體" pitchFamily="65" charset="-120"/>
                <a:ea typeface="標楷體" pitchFamily="65" charset="-120"/>
              </a:rPr>
              <a:t>時</a:t>
            </a:r>
            <a:r>
              <a:rPr lang="zh-TW" altLang="en-US" smtClean="0">
                <a:latin typeface="標楷體" pitchFamily="65" charset="-120"/>
                <a:ea typeface="標楷體" pitchFamily="65" charset="-120"/>
              </a:rPr>
              <a:t>：結婚或訂婚的日期（年、月、日），舉行宴客的時間（時、分），一般會並列農曆日期。</a:t>
            </a:r>
          </a:p>
        </p:txBody>
      </p:sp>
      <p:grpSp>
        <p:nvGrpSpPr>
          <p:cNvPr id="53251" name="Group 7"/>
          <p:cNvGrpSpPr>
            <a:grpSpLocks/>
          </p:cNvGrpSpPr>
          <p:nvPr/>
        </p:nvGrpSpPr>
        <p:grpSpPr bwMode="auto">
          <a:xfrm>
            <a:off x="1258888" y="1987550"/>
            <a:ext cx="431800" cy="431800"/>
            <a:chOff x="1292" y="1434"/>
            <a:chExt cx="272" cy="272"/>
          </a:xfrm>
        </p:grpSpPr>
        <p:sp>
          <p:nvSpPr>
            <p:cNvPr id="53255" name="Text Box 5"/>
            <p:cNvSpPr txBox="1">
              <a:spLocks noChangeArrowheads="1"/>
            </p:cNvSpPr>
            <p:nvPr/>
          </p:nvSpPr>
          <p:spPr bwMode="auto">
            <a:xfrm>
              <a:off x="1292" y="1434"/>
              <a:ext cx="23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ㄌㄨ</a:t>
              </a:r>
            </a:p>
          </p:txBody>
        </p:sp>
        <p:pic>
          <p:nvPicPr>
            <p:cNvPr id="53256" name="Picture 6" descr="黑-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2" name="Rectangle 13"/>
          <p:cNvSpPr>
            <a:spLocks noGrp="1" noChangeArrowheads="1"/>
          </p:cNvSpPr>
          <p:nvPr>
            <p:ph type="title" idx="4294967295"/>
          </p:nvPr>
        </p:nvSpPr>
        <p:spPr>
          <a:xfrm>
            <a:off x="457200" y="-242888"/>
            <a:ext cx="8229600" cy="1143001"/>
          </a:xfrm>
          <a:noFill/>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-2</a:t>
            </a:r>
          </a:p>
        </p:txBody>
      </p:sp>
      <p:pic>
        <p:nvPicPr>
          <p:cNvPr id="53253" name="Picture 14"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15">
            <a:hlinkClick r:id="rId6" action="ppaction://hlinksldjump"/>
          </p:cNvPr>
          <p:cNvSpPr txBox="1">
            <a:spLocks noChangeArrowheads="1"/>
          </p:cNvSpPr>
          <p:nvPr/>
        </p:nvSpPr>
        <p:spPr bwMode="auto">
          <a:xfrm>
            <a:off x="900113" y="1989138"/>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種類</a:t>
            </a:r>
            <a:r>
              <a:rPr lang="en-US" altLang="zh-TW" b="1" smtClean="0">
                <a:solidFill>
                  <a:schemeClr val="bg1"/>
                </a:solidFill>
                <a:latin typeface="標楷體" pitchFamily="65" charset="-120"/>
                <a:ea typeface="標楷體" pitchFamily="65" charset="-120"/>
              </a:rPr>
              <a:t>-2</a:t>
            </a:r>
            <a:endParaRPr lang="zh-TW" altLang="en-US" b="1" smtClean="0">
              <a:solidFill>
                <a:schemeClr val="bg1"/>
              </a:solidFill>
              <a:latin typeface="標楷體" pitchFamily="65" charset="-120"/>
              <a:ea typeface="標楷體" pitchFamily="65" charset="-120"/>
            </a:endParaRPr>
          </a:p>
        </p:txBody>
      </p:sp>
      <p:sp>
        <p:nvSpPr>
          <p:cNvPr id="126979" name="Rectangle 3"/>
          <p:cNvSpPr>
            <a:spLocks noGrp="1" noChangeArrowheads="1"/>
          </p:cNvSpPr>
          <p:nvPr>
            <p:ph type="body" idx="4294967295"/>
          </p:nvPr>
        </p:nvSpPr>
        <p:spPr>
          <a:xfrm>
            <a:off x="385763" y="765175"/>
            <a:ext cx="8507412" cy="5616575"/>
          </a:xfrm>
        </p:spPr>
        <p:txBody>
          <a:bodyPr/>
          <a:lstStyle/>
          <a:p>
            <a:pPr>
              <a:lnSpc>
                <a:spcPct val="110000"/>
              </a:lnSpc>
              <a:buFontTx/>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二</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議事程序：</a:t>
            </a:r>
            <a:r>
              <a:rPr lang="zh-TW" altLang="en-US" smtClean="0">
                <a:latin typeface="標楷體" pitchFamily="65" charset="-120"/>
                <a:ea typeface="標楷體" pitchFamily="65" charset="-120"/>
              </a:rPr>
              <a:t>簡稱「議程」。議事程序是開會前預先擬定的各項活動（如報告事項、討論事項、表決、選舉等）和儀式安排。若會議超過一天，須逐日列出議程，又稱為「會議日程」。</a:t>
            </a:r>
          </a:p>
          <a:p>
            <a:pPr>
              <a:lnSpc>
                <a:spcPct val="110000"/>
              </a:lnSpc>
              <a:buFontTx/>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三</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會議提案：</a:t>
            </a:r>
            <a:r>
              <a:rPr lang="zh-TW" altLang="en-US" smtClean="0">
                <a:latin typeface="標楷體" pitchFamily="65" charset="-120"/>
                <a:ea typeface="標楷體" pitchFamily="65" charset="-120"/>
              </a:rPr>
              <a:t>簡稱「議案」。是出席人員在開會前提出的書面議案，目的是希望把提出的事項列入議程。如果在會議進行時，才提出的議案，稱為</a:t>
            </a:r>
            <a:r>
              <a:rPr lang="zh-TW" altLang="en-US" smtClean="0">
                <a:solidFill>
                  <a:srgbClr val="0066FF"/>
                </a:solidFill>
                <a:latin typeface="標楷體" pitchFamily="65" charset="-120"/>
                <a:ea typeface="標楷體" pitchFamily="65" charset="-120"/>
              </a:rPr>
              <a:t>臨時動議</a:t>
            </a:r>
            <a:r>
              <a:rPr lang="zh-TW" altLang="en-US" smtClean="0">
                <a:latin typeface="標楷體" pitchFamily="65" charset="-120"/>
                <a:ea typeface="標楷體" pitchFamily="65" charset="-120"/>
              </a:rPr>
              <a:t>，須經其他出席者附議，才能付諸討論表決。</a:t>
            </a:r>
            <a:endParaRPr lang="en-US" altLang="zh-TW" smtClean="0">
              <a:latin typeface="標楷體" pitchFamily="65" charset="-120"/>
              <a:ea typeface="標楷體" pitchFamily="65" charset="-120"/>
            </a:endParaRPr>
          </a:p>
        </p:txBody>
      </p:sp>
      <p:pic>
        <p:nvPicPr>
          <p:cNvPr id="126980"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Text Box 7">
            <a:hlinkClick r:id="rId5" action="ppaction://hlinksldjump"/>
          </p:cNvPr>
          <p:cNvSpPr txBox="1">
            <a:spLocks noChangeArrowheads="1"/>
          </p:cNvSpPr>
          <p:nvPr/>
        </p:nvSpPr>
        <p:spPr bwMode="auto">
          <a:xfrm>
            <a:off x="3635375" y="5300663"/>
            <a:ext cx="1728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種類</a:t>
            </a:r>
            <a:r>
              <a:rPr lang="en-US" altLang="zh-TW" b="1" smtClean="0">
                <a:solidFill>
                  <a:schemeClr val="bg1"/>
                </a:solidFill>
                <a:latin typeface="標楷體" pitchFamily="65" charset="-120"/>
                <a:ea typeface="標楷體" pitchFamily="65" charset="-120"/>
              </a:rPr>
              <a:t>-3</a:t>
            </a:r>
            <a:endParaRPr lang="zh-TW" altLang="en-US" b="1" smtClean="0">
              <a:solidFill>
                <a:schemeClr val="bg1"/>
              </a:solidFill>
              <a:latin typeface="標楷體" pitchFamily="65" charset="-120"/>
              <a:ea typeface="標楷體" pitchFamily="65" charset="-120"/>
            </a:endParaRPr>
          </a:p>
        </p:txBody>
      </p:sp>
      <p:sp>
        <p:nvSpPr>
          <p:cNvPr id="128003" name="Rectangle 3"/>
          <p:cNvSpPr>
            <a:spLocks noGrp="1" noChangeArrowheads="1"/>
          </p:cNvSpPr>
          <p:nvPr>
            <p:ph type="body" idx="4294967295"/>
          </p:nvPr>
        </p:nvSpPr>
        <p:spPr>
          <a:xfrm>
            <a:off x="385763" y="692150"/>
            <a:ext cx="8507412" cy="5832475"/>
          </a:xfrm>
        </p:spPr>
        <p:txBody>
          <a:bodyPr/>
          <a:lstStyle/>
          <a:p>
            <a:pPr>
              <a:lnSpc>
                <a:spcPct val="120000"/>
              </a:lnSpc>
              <a:buFontTx/>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四</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會議紀錄：</a:t>
            </a:r>
            <a:r>
              <a:rPr lang="zh-TW" altLang="en-US" smtClean="0">
                <a:latin typeface="標楷體" pitchFamily="65" charset="-120"/>
                <a:ea typeface="標楷體" pitchFamily="65" charset="-120"/>
              </a:rPr>
              <a:t>又稱「議事紀錄」。為會議全部過程及內容的書面紀錄。因為會議中討論及通過的決定，對全體出席者，甚至整個機構團體的成員都有約束力，故必須詳細記錄保存，做為憑證。</a:t>
            </a:r>
          </a:p>
          <a:p>
            <a:pPr>
              <a:lnSpc>
                <a:spcPct val="120000"/>
              </a:lnSpc>
              <a:buFontTx/>
              <a:buNone/>
            </a:pPr>
            <a:r>
              <a:rPr lang="zh-TW" altLang="en-US" smtClean="0">
                <a:latin typeface="標楷體" pitchFamily="65" charset="-120"/>
                <a:ea typeface="標楷體" pitchFamily="65" charset="-120"/>
              </a:rPr>
              <a:t>　　自民國九十四年一月一日起，政府規定各</a:t>
            </a:r>
          </a:p>
          <a:p>
            <a:pPr>
              <a:lnSpc>
                <a:spcPct val="120000"/>
              </a:lnSpc>
              <a:buFontTx/>
              <a:buNone/>
            </a:pPr>
            <a:r>
              <a:rPr lang="zh-TW" altLang="en-US" smtClean="0">
                <a:latin typeface="標楷體" pitchFamily="65" charset="-120"/>
                <a:ea typeface="標楷體" pitchFamily="65" charset="-120"/>
              </a:rPr>
              <a:t>機關所有與公務相關的文書，均採由左至右的</a:t>
            </a:r>
          </a:p>
          <a:p>
            <a:pPr>
              <a:lnSpc>
                <a:spcPct val="120000"/>
              </a:lnSpc>
              <a:buFontTx/>
              <a:buNone/>
            </a:pPr>
            <a:r>
              <a:rPr lang="zh-TW" altLang="en-US" smtClean="0">
                <a:latin typeface="標楷體" pitchFamily="65" charset="-120"/>
                <a:ea typeface="標楷體" pitchFamily="65" charset="-120"/>
              </a:rPr>
              <a:t>橫書格式，故機關的會議文書按規定也應採橫</a:t>
            </a:r>
          </a:p>
          <a:p>
            <a:pPr>
              <a:lnSpc>
                <a:spcPct val="120000"/>
              </a:lnSpc>
              <a:buFontTx/>
              <a:buNone/>
            </a:pPr>
            <a:r>
              <a:rPr lang="zh-TW" altLang="en-US" smtClean="0">
                <a:latin typeface="標楷體" pitchFamily="65" charset="-120"/>
                <a:ea typeface="標楷體" pitchFamily="65" charset="-120"/>
              </a:rPr>
              <a:t>書格式製作。</a:t>
            </a:r>
            <a:endParaRPr lang="en-US" altLang="zh-TW" smtClean="0">
              <a:latin typeface="標楷體" pitchFamily="65" charset="-120"/>
              <a:ea typeface="標楷體" pitchFamily="65" charset="-120"/>
            </a:endParaRPr>
          </a:p>
        </p:txBody>
      </p:sp>
      <p:pic>
        <p:nvPicPr>
          <p:cNvPr id="128004"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會議文書的寫法</a:t>
            </a:r>
            <a:r>
              <a:rPr lang="en-US" altLang="zh-TW" b="1" smtClean="0">
                <a:solidFill>
                  <a:schemeClr val="bg1"/>
                </a:solidFill>
                <a:latin typeface="標楷體" pitchFamily="65" charset="-120"/>
                <a:ea typeface="標楷體" pitchFamily="65" charset="-120"/>
              </a:rPr>
              <a:t>-1</a:t>
            </a:r>
          </a:p>
        </p:txBody>
      </p:sp>
      <p:sp>
        <p:nvSpPr>
          <p:cNvPr id="129027" name="Rectangle 3"/>
          <p:cNvSpPr>
            <a:spLocks noGrp="1" noChangeArrowheads="1"/>
          </p:cNvSpPr>
          <p:nvPr>
            <p:ph type="body" idx="4294967295"/>
          </p:nvPr>
        </p:nvSpPr>
        <p:spPr>
          <a:xfrm>
            <a:off x="107950" y="765175"/>
            <a:ext cx="9036050" cy="4895850"/>
          </a:xfrm>
        </p:spPr>
        <p:txBody>
          <a:bodyPr/>
          <a:lstStyle/>
          <a:p>
            <a:pPr>
              <a:lnSpc>
                <a:spcPct val="120000"/>
              </a:lnSpc>
              <a:buFontTx/>
              <a:buNone/>
            </a:pP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一</a:t>
            </a: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開會通知</a:t>
            </a:r>
          </a:p>
          <a:p>
            <a:pPr>
              <a:lnSpc>
                <a:spcPct val="120000"/>
              </a:lnSpc>
              <a:buFontTx/>
              <a:buNone/>
            </a:pPr>
            <a:r>
              <a:rPr lang="zh-TW" altLang="en-US" smtClean="0">
                <a:latin typeface="標楷體" pitchFamily="65" charset="-120"/>
                <a:ea typeface="標楷體" pitchFamily="65" charset="-120"/>
              </a:rPr>
              <a:t>　　開會通知通常採兩種格式：一為信函式通知</a:t>
            </a:r>
          </a:p>
          <a:p>
            <a:pPr>
              <a:lnSpc>
                <a:spcPct val="120000"/>
              </a:lnSpc>
              <a:buFontTx/>
              <a:buNone/>
            </a:pPr>
            <a:r>
              <a:rPr lang="zh-TW" altLang="en-US" smtClean="0">
                <a:latin typeface="標楷體" pitchFamily="65" charset="-120"/>
                <a:ea typeface="標楷體" pitchFamily="65" charset="-120"/>
              </a:rPr>
              <a:t>，格式與信函相似；一為表格式通知，多已印妥</a:t>
            </a:r>
          </a:p>
          <a:p>
            <a:pPr>
              <a:lnSpc>
                <a:spcPct val="120000"/>
              </a:lnSpc>
              <a:buFontTx/>
              <a:buNone/>
            </a:pPr>
            <a:r>
              <a:rPr lang="zh-TW" altLang="en-US" smtClean="0">
                <a:latin typeface="標楷體" pitchFamily="65" charset="-120"/>
                <a:ea typeface="標楷體" pitchFamily="65" charset="-120"/>
              </a:rPr>
              <a:t>固定表格，這種辦法較為簡捷。開會通知均具有</a:t>
            </a:r>
          </a:p>
          <a:p>
            <a:pPr>
              <a:lnSpc>
                <a:spcPct val="120000"/>
              </a:lnSpc>
              <a:buFontTx/>
              <a:buNone/>
            </a:pPr>
            <a:r>
              <a:rPr lang="zh-TW" altLang="en-US" smtClean="0">
                <a:latin typeface="標楷體" pitchFamily="65" charset="-120"/>
                <a:ea typeface="標楷體" pitchFamily="65" charset="-120"/>
              </a:rPr>
              <a:t>時間性，為提示收文單位注意，應於通知封套上</a:t>
            </a:r>
          </a:p>
          <a:p>
            <a:pPr>
              <a:lnSpc>
                <a:spcPct val="120000"/>
              </a:lnSpc>
              <a:buFontTx/>
              <a:buNone/>
            </a:pPr>
            <a:r>
              <a:rPr lang="zh-TW" altLang="en-US" smtClean="0">
                <a:latin typeface="標楷體" pitchFamily="65" charset="-120"/>
                <a:ea typeface="標楷體" pitchFamily="65" charset="-120"/>
              </a:rPr>
              <a:t>加蓋：「開會通知，提前拆閱」戳　　記，以免</a:t>
            </a:r>
          </a:p>
          <a:p>
            <a:pPr>
              <a:lnSpc>
                <a:spcPct val="120000"/>
              </a:lnSpc>
              <a:buFontTx/>
              <a:buNone/>
            </a:pPr>
            <a:r>
              <a:rPr lang="zh-TW" altLang="en-US" smtClean="0">
                <a:latin typeface="標楷體" pitchFamily="65" charset="-120"/>
                <a:ea typeface="標楷體" pitchFamily="65" charset="-120"/>
              </a:rPr>
              <a:t>耽誤開會時間。</a:t>
            </a:r>
            <a:endParaRPr lang="en-US" altLang="zh-TW" smtClean="0">
              <a:latin typeface="標楷體" pitchFamily="65" charset="-120"/>
              <a:ea typeface="標楷體" pitchFamily="65" charset="-120"/>
            </a:endParaRPr>
          </a:p>
        </p:txBody>
      </p:sp>
      <p:sp>
        <p:nvSpPr>
          <p:cNvPr id="129028" name="Text Box 4"/>
          <p:cNvSpPr txBox="1">
            <a:spLocks noChangeArrowheads="1"/>
          </p:cNvSpPr>
          <p:nvPr/>
        </p:nvSpPr>
        <p:spPr bwMode="auto">
          <a:xfrm>
            <a:off x="6300788" y="4221163"/>
            <a:ext cx="3667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ㄔㄨㄛ</a:t>
            </a:r>
          </a:p>
        </p:txBody>
      </p:sp>
      <p:pic>
        <p:nvPicPr>
          <p:cNvPr id="129029" name="Picture 6" descr="圖片2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4462463"/>
            <a:ext cx="298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7"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-2</a:t>
            </a:r>
            <a:endParaRPr lang="zh-TW" altLang="en-US" b="1" smtClean="0">
              <a:solidFill>
                <a:schemeClr val="bg1"/>
              </a:solidFill>
              <a:latin typeface="標楷體" pitchFamily="65" charset="-120"/>
              <a:ea typeface="標楷體" pitchFamily="65" charset="-120"/>
            </a:endParaRPr>
          </a:p>
        </p:txBody>
      </p:sp>
      <p:sp>
        <p:nvSpPr>
          <p:cNvPr id="130051" name="Rectangle 3"/>
          <p:cNvSpPr>
            <a:spLocks noGrp="1" noChangeArrowheads="1"/>
          </p:cNvSpPr>
          <p:nvPr>
            <p:ph type="body" idx="4294967295"/>
          </p:nvPr>
        </p:nvSpPr>
        <p:spPr>
          <a:xfrm>
            <a:off x="107950" y="692150"/>
            <a:ext cx="8964613" cy="5832475"/>
          </a:xfrm>
        </p:spPr>
        <p:txBody>
          <a:bodyPr/>
          <a:lstStyle/>
          <a:p>
            <a:pPr>
              <a:lnSpc>
                <a:spcPct val="90000"/>
              </a:lnSpc>
              <a:buFontTx/>
              <a:buNone/>
            </a:pPr>
            <a:r>
              <a:rPr lang="zh-TW" altLang="en-US" smtClean="0">
                <a:latin typeface="標楷體" pitchFamily="65" charset="-120"/>
                <a:ea typeface="標楷體" pitchFamily="65" charset="-120"/>
              </a:rPr>
              <a:t>　　開會通知的內容必須包含下列各項：</a:t>
            </a:r>
          </a:p>
          <a:p>
            <a:pPr>
              <a:lnSpc>
                <a:spcPct val="90000"/>
              </a:lnSpc>
              <a:buFontTx/>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召集會議機關、團體名稱與發文日期。</a:t>
            </a:r>
          </a:p>
          <a:p>
            <a:pPr>
              <a:lnSpc>
                <a:spcPct val="90000"/>
              </a:lnSpc>
              <a:buFontTx/>
              <a:buNone/>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會議時間、地點。</a:t>
            </a:r>
          </a:p>
          <a:p>
            <a:pPr>
              <a:lnSpc>
                <a:spcPct val="90000"/>
              </a:lnSpc>
              <a:buFontTx/>
              <a:buNone/>
            </a:pP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會議名稱與性質。</a:t>
            </a:r>
          </a:p>
          <a:p>
            <a:pPr>
              <a:lnSpc>
                <a:spcPct val="90000"/>
              </a:lnSpc>
              <a:buFontTx/>
              <a:buNone/>
            </a:pP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會議議題。</a:t>
            </a:r>
          </a:p>
          <a:p>
            <a:pPr>
              <a:lnSpc>
                <a:spcPct val="90000"/>
              </a:lnSpc>
              <a:buFontTx/>
              <a:buNone/>
            </a:pPr>
            <a:r>
              <a:rPr lang="en-US" altLang="zh-TW" smtClean="0">
                <a:latin typeface="標楷體" pitchFamily="65" charset="-120"/>
                <a:ea typeface="標楷體" pitchFamily="65" charset="-120"/>
              </a:rPr>
              <a:t>5.</a:t>
            </a:r>
            <a:r>
              <a:rPr lang="zh-TW" altLang="en-US" smtClean="0">
                <a:latin typeface="標楷體" pitchFamily="65" charset="-120"/>
                <a:ea typeface="標楷體" pitchFamily="65" charset="-120"/>
              </a:rPr>
              <a:t>出席人、列席人姓名。</a:t>
            </a:r>
          </a:p>
          <a:p>
            <a:pPr>
              <a:lnSpc>
                <a:spcPct val="90000"/>
              </a:lnSpc>
              <a:buFontTx/>
              <a:buNone/>
            </a:pPr>
            <a:r>
              <a:rPr lang="en-US" altLang="zh-TW" smtClean="0">
                <a:latin typeface="標楷體" pitchFamily="65" charset="-120"/>
                <a:ea typeface="標楷體" pitchFamily="65" charset="-120"/>
              </a:rPr>
              <a:t>6.</a:t>
            </a:r>
            <a:r>
              <a:rPr lang="zh-TW" altLang="en-US" smtClean="0">
                <a:latin typeface="標楷體" pitchFamily="65" charset="-120"/>
                <a:ea typeface="標楷體" pitchFamily="65" charset="-120"/>
              </a:rPr>
              <a:t>主席（召集人）姓名。</a:t>
            </a:r>
          </a:p>
          <a:p>
            <a:pPr>
              <a:lnSpc>
                <a:spcPct val="90000"/>
              </a:lnSpc>
              <a:buFontTx/>
              <a:buNone/>
            </a:pPr>
            <a:r>
              <a:rPr lang="en-US" altLang="zh-TW" smtClean="0">
                <a:latin typeface="標楷體" pitchFamily="65" charset="-120"/>
                <a:ea typeface="標楷體" pitchFamily="65" charset="-120"/>
              </a:rPr>
              <a:t>7.</a:t>
            </a:r>
            <a:r>
              <a:rPr lang="zh-TW" altLang="en-US" smtClean="0">
                <a:latin typeface="標楷體" pitchFamily="65" charset="-120"/>
                <a:ea typeface="標楷體" pitchFamily="65" charset="-120"/>
              </a:rPr>
              <a:t>備註。</a:t>
            </a:r>
          </a:p>
          <a:p>
            <a:pPr>
              <a:lnSpc>
                <a:spcPct val="90000"/>
              </a:lnSpc>
              <a:buFontTx/>
              <a:buNone/>
            </a:pPr>
            <a:r>
              <a:rPr lang="zh-TW" altLang="en-US" sz="3000" smtClean="0">
                <a:latin typeface="標楷體" pitchFamily="65" charset="-120"/>
                <a:ea typeface="標楷體" pitchFamily="65" charset="-120"/>
              </a:rPr>
              <a:t>　　「備註」用以寫明參與會議的人應注意的事項。</a:t>
            </a:r>
          </a:p>
          <a:p>
            <a:pPr>
              <a:lnSpc>
                <a:spcPct val="90000"/>
              </a:lnSpc>
              <a:buFontTx/>
              <a:buNone/>
            </a:pPr>
            <a:r>
              <a:rPr lang="zh-TW" altLang="en-US" sz="3000" smtClean="0">
                <a:latin typeface="標楷體" pitchFamily="65" charset="-120"/>
                <a:ea typeface="標楷體" pitchFamily="65" charset="-120"/>
              </a:rPr>
              <a:t>如「附送會議參考資料」、「請攜帶會議資料」、「</a:t>
            </a:r>
          </a:p>
          <a:p>
            <a:pPr>
              <a:lnSpc>
                <a:spcPct val="90000"/>
              </a:lnSpc>
              <a:buFontTx/>
              <a:buNone/>
            </a:pPr>
            <a:r>
              <a:rPr lang="zh-TW" altLang="en-US" sz="3000" smtClean="0">
                <a:latin typeface="標楷體" pitchFamily="65" charset="-120"/>
                <a:ea typeface="標楷體" pitchFamily="65" charset="-120"/>
              </a:rPr>
              <a:t>如有提案請於會前○日送交○○單位」等。</a:t>
            </a:r>
          </a:p>
        </p:txBody>
      </p:sp>
      <p:pic>
        <p:nvPicPr>
          <p:cNvPr id="130052"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-3</a:t>
            </a:r>
            <a:endParaRPr lang="zh-TW" altLang="en-US" b="1" smtClean="0">
              <a:solidFill>
                <a:schemeClr val="bg1"/>
              </a:solidFill>
              <a:latin typeface="標楷體" pitchFamily="65" charset="-120"/>
              <a:ea typeface="標楷體" pitchFamily="65" charset="-120"/>
            </a:endParaRPr>
          </a:p>
        </p:txBody>
      </p:sp>
      <p:pic>
        <p:nvPicPr>
          <p:cNvPr id="13107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649288"/>
            <a:ext cx="5002213" cy="6092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6" name="Picture 10" descr="圖片2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 y="2014538"/>
            <a:ext cx="298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 Box 11"/>
          <p:cNvSpPr txBox="1">
            <a:spLocks noChangeArrowheads="1"/>
          </p:cNvSpPr>
          <p:nvPr/>
        </p:nvSpPr>
        <p:spPr bwMode="auto">
          <a:xfrm>
            <a:off x="587375" y="1341438"/>
            <a:ext cx="671513"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一</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信函式</a:t>
            </a:r>
          </a:p>
        </p:txBody>
      </p:sp>
      <p:pic>
        <p:nvPicPr>
          <p:cNvPr id="131078" name="Picture 12" descr="圖片24">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500438"/>
            <a:ext cx="298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13"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-4</a:t>
            </a:r>
            <a:endParaRPr lang="zh-TW" altLang="en-US" b="1" smtClean="0">
              <a:solidFill>
                <a:schemeClr val="bg1"/>
              </a:solidFill>
              <a:latin typeface="標楷體" pitchFamily="65" charset="-120"/>
              <a:ea typeface="標楷體" pitchFamily="65" charset="-120"/>
            </a:endParaRPr>
          </a:p>
        </p:txBody>
      </p:sp>
      <p:pic>
        <p:nvPicPr>
          <p:cNvPr id="132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649288"/>
            <a:ext cx="5005388" cy="6092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0" name="Text Box 5"/>
          <p:cNvSpPr txBox="1">
            <a:spLocks noChangeArrowheads="1"/>
          </p:cNvSpPr>
          <p:nvPr/>
        </p:nvSpPr>
        <p:spPr bwMode="auto">
          <a:xfrm>
            <a:off x="587375" y="1341438"/>
            <a:ext cx="671513"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二</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表格式</a:t>
            </a:r>
          </a:p>
        </p:txBody>
      </p:sp>
      <p:pic>
        <p:nvPicPr>
          <p:cNvPr id="132101" name="Picture 8"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-5</a:t>
            </a:r>
            <a:endParaRPr lang="zh-TW" altLang="en-US" b="1" smtClean="0">
              <a:solidFill>
                <a:schemeClr val="bg1"/>
              </a:solidFill>
              <a:latin typeface="標楷體" pitchFamily="65" charset="-120"/>
              <a:ea typeface="標楷體" pitchFamily="65" charset="-120"/>
            </a:endParaRPr>
          </a:p>
        </p:txBody>
      </p:sp>
      <p:sp>
        <p:nvSpPr>
          <p:cNvPr id="133123" name="Rectangle 3"/>
          <p:cNvSpPr>
            <a:spLocks noGrp="1" noChangeArrowheads="1"/>
          </p:cNvSpPr>
          <p:nvPr>
            <p:ph type="body" idx="4294967295"/>
          </p:nvPr>
        </p:nvSpPr>
        <p:spPr>
          <a:xfrm>
            <a:off x="385763" y="692150"/>
            <a:ext cx="8578850" cy="5832475"/>
          </a:xfrm>
        </p:spPr>
        <p:txBody>
          <a:bodyPr/>
          <a:lstStyle/>
          <a:p>
            <a:pPr>
              <a:buFontTx/>
              <a:buNone/>
            </a:pP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二</a:t>
            </a: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議事程序</a:t>
            </a:r>
          </a:p>
          <a:p>
            <a:pPr>
              <a:buFontTx/>
              <a:buNone/>
            </a:pPr>
            <a:r>
              <a:rPr lang="zh-TW" altLang="en-US" smtClean="0">
                <a:latin typeface="標楷體" pitchFamily="65" charset="-120"/>
                <a:ea typeface="標楷體" pitchFamily="65" charset="-120"/>
              </a:rPr>
              <a:t>　　議事程序通常由主席或發起人預先擬定，</a:t>
            </a:r>
          </a:p>
          <a:p>
            <a:pPr>
              <a:buFontTx/>
              <a:buNone/>
            </a:pPr>
            <a:r>
              <a:rPr lang="zh-TW" altLang="en-US" smtClean="0">
                <a:latin typeface="標楷體" pitchFamily="65" charset="-120"/>
                <a:ea typeface="標楷體" pitchFamily="65" charset="-120"/>
              </a:rPr>
              <a:t>內容約有以下幾項：</a:t>
            </a:r>
          </a:p>
          <a:p>
            <a:pPr>
              <a:buFontTx/>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會議名稱，下加「議程」（若為多日會議，</a:t>
            </a:r>
          </a:p>
          <a:p>
            <a:pPr>
              <a:buFontTx/>
              <a:buNone/>
            </a:pPr>
            <a:r>
              <a:rPr lang="zh-TW" altLang="en-US" smtClean="0">
                <a:latin typeface="標楷體" pitchFamily="65" charset="-120"/>
                <a:ea typeface="標楷體" pitchFamily="65" charset="-120"/>
              </a:rPr>
              <a:t>則加「日程」二字）字樣。</a:t>
            </a: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報告事項。</a:t>
            </a: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討</a:t>
            </a:r>
          </a:p>
          <a:p>
            <a:pPr>
              <a:buFontTx/>
              <a:buNone/>
            </a:pPr>
            <a:r>
              <a:rPr lang="zh-TW" altLang="en-US" smtClean="0">
                <a:latin typeface="標楷體" pitchFamily="65" charset="-120"/>
                <a:ea typeface="標楷體" pitchFamily="65" charset="-120"/>
              </a:rPr>
              <a:t>論事項。</a:t>
            </a: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臨時動議。</a:t>
            </a:r>
            <a:r>
              <a:rPr lang="en-US" altLang="zh-TW" smtClean="0">
                <a:latin typeface="標楷體" pitchFamily="65" charset="-120"/>
                <a:ea typeface="標楷體" pitchFamily="65" charset="-120"/>
              </a:rPr>
              <a:t>5.</a:t>
            </a:r>
            <a:r>
              <a:rPr lang="zh-TW" altLang="en-US" smtClean="0">
                <a:latin typeface="標楷體" pitchFamily="65" charset="-120"/>
                <a:ea typeface="標楷體" pitchFamily="65" charset="-120"/>
              </a:rPr>
              <a:t>選舉（無則從略）。</a:t>
            </a:r>
          </a:p>
          <a:p>
            <a:pPr>
              <a:buFontTx/>
              <a:buNone/>
            </a:pPr>
            <a:r>
              <a:rPr lang="en-US" altLang="zh-TW" smtClean="0">
                <a:latin typeface="標楷體" pitchFamily="65" charset="-120"/>
                <a:ea typeface="標楷體" pitchFamily="65" charset="-120"/>
              </a:rPr>
              <a:t>6.</a:t>
            </a:r>
            <a:r>
              <a:rPr lang="zh-TW" altLang="en-US" smtClean="0">
                <a:latin typeface="標楷體" pitchFamily="65" charset="-120"/>
                <a:ea typeface="標楷體" pitchFamily="65" charset="-120"/>
              </a:rPr>
              <a:t>散會。</a:t>
            </a:r>
          </a:p>
          <a:p>
            <a:pPr>
              <a:buFontTx/>
              <a:buNone/>
            </a:pPr>
            <a:r>
              <a:rPr lang="zh-TW" altLang="en-US" smtClean="0">
                <a:latin typeface="標楷體" pitchFamily="65" charset="-120"/>
                <a:ea typeface="標楷體" pitchFamily="65" charset="-120"/>
              </a:rPr>
              <a:t>　　議事程序有條列式、表格式兩種。一般會</a:t>
            </a:r>
          </a:p>
          <a:p>
            <a:pPr>
              <a:buFontTx/>
              <a:buNone/>
            </a:pPr>
            <a:r>
              <a:rPr lang="zh-TW" altLang="en-US" smtClean="0">
                <a:latin typeface="標楷體" pitchFamily="65" charset="-120"/>
                <a:ea typeface="標楷體" pitchFamily="65" charset="-120"/>
              </a:rPr>
              <a:t>議多用條列式；長時間（如全日或數日）會議</a:t>
            </a:r>
          </a:p>
          <a:p>
            <a:pPr>
              <a:buFontTx/>
              <a:buNone/>
            </a:pPr>
            <a:r>
              <a:rPr lang="zh-TW" altLang="en-US" smtClean="0">
                <a:latin typeface="標楷體" pitchFamily="65" charset="-120"/>
                <a:ea typeface="標楷體" pitchFamily="65" charset="-120"/>
              </a:rPr>
              <a:t>往往項目繁多，須以列表方式編訂。</a:t>
            </a:r>
            <a:endParaRPr lang="en-US" altLang="zh-TW" smtClean="0">
              <a:latin typeface="標楷體" pitchFamily="65" charset="-120"/>
              <a:ea typeface="標楷體" pitchFamily="65" charset="-120"/>
            </a:endParaRPr>
          </a:p>
        </p:txBody>
      </p:sp>
      <p:pic>
        <p:nvPicPr>
          <p:cNvPr id="133124"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-6</a:t>
            </a:r>
            <a:endParaRPr lang="zh-TW" altLang="en-US" b="1" smtClean="0">
              <a:solidFill>
                <a:schemeClr val="bg1"/>
              </a:solidFill>
              <a:latin typeface="標楷體" pitchFamily="65" charset="-120"/>
              <a:ea typeface="標楷體" pitchFamily="65" charset="-120"/>
            </a:endParaRPr>
          </a:p>
        </p:txBody>
      </p:sp>
      <p:pic>
        <p:nvPicPr>
          <p:cNvPr id="134147" name="Picture 4"/>
          <p:cNvPicPr>
            <a:picLocks noChangeAspect="1" noChangeArrowheads="1"/>
          </p:cNvPicPr>
          <p:nvPr/>
        </p:nvPicPr>
        <p:blipFill>
          <a:blip r:embed="rId3">
            <a:extLst>
              <a:ext uri="{28A0092B-C50C-407E-A947-70E740481C1C}">
                <a14:useLocalDpi xmlns:a14="http://schemas.microsoft.com/office/drawing/2010/main" val="0"/>
              </a:ext>
            </a:extLst>
          </a:blip>
          <a:srcRect b="50011"/>
          <a:stretch>
            <a:fillRect/>
          </a:stretch>
        </p:blipFill>
        <p:spPr bwMode="auto">
          <a:xfrm>
            <a:off x="901700" y="1268413"/>
            <a:ext cx="3957638" cy="374332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8" name="Text Box 6"/>
          <p:cNvSpPr txBox="1">
            <a:spLocks noChangeArrowheads="1"/>
          </p:cNvSpPr>
          <p:nvPr/>
        </p:nvSpPr>
        <p:spPr bwMode="auto">
          <a:xfrm>
            <a:off x="155575" y="1341438"/>
            <a:ext cx="671513"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一</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條列式</a:t>
            </a:r>
          </a:p>
        </p:txBody>
      </p:sp>
      <p:pic>
        <p:nvPicPr>
          <p:cNvPr id="134149" name="Picture 9"/>
          <p:cNvPicPr>
            <a:picLocks noChangeAspect="1" noChangeArrowheads="1"/>
          </p:cNvPicPr>
          <p:nvPr/>
        </p:nvPicPr>
        <p:blipFill>
          <a:blip r:embed="rId3">
            <a:extLst>
              <a:ext uri="{28A0092B-C50C-407E-A947-70E740481C1C}">
                <a14:useLocalDpi xmlns:a14="http://schemas.microsoft.com/office/drawing/2010/main" val="0"/>
              </a:ext>
            </a:extLst>
          </a:blip>
          <a:srcRect t="49036"/>
          <a:stretch>
            <a:fillRect/>
          </a:stretch>
        </p:blipFill>
        <p:spPr bwMode="auto">
          <a:xfrm>
            <a:off x="4935538" y="1268413"/>
            <a:ext cx="3957637" cy="38163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0" name="AutoShape 10"/>
          <p:cNvSpPr>
            <a:spLocks noChangeArrowheads="1"/>
          </p:cNvSpPr>
          <p:nvPr/>
        </p:nvSpPr>
        <p:spPr bwMode="auto">
          <a:xfrm rot="-5400000">
            <a:off x="4629944" y="5026819"/>
            <a:ext cx="531812" cy="647700"/>
          </a:xfrm>
          <a:prstGeom prst="curvedRightArrow">
            <a:avLst>
              <a:gd name="adj1" fmla="val 24358"/>
              <a:gd name="adj2" fmla="val 48716"/>
              <a:gd name="adj3" fmla="val 3333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endParaRPr lang="zh-TW" altLang="en-US" sz="1800">
              <a:ea typeface="標楷體" pitchFamily="65" charset="-120"/>
            </a:endParaRPr>
          </a:p>
        </p:txBody>
      </p:sp>
      <p:sp>
        <p:nvSpPr>
          <p:cNvPr id="134151" name="Text Box 11"/>
          <p:cNvSpPr txBox="1">
            <a:spLocks noChangeArrowheads="1"/>
          </p:cNvSpPr>
          <p:nvPr/>
        </p:nvSpPr>
        <p:spPr bwMode="auto">
          <a:xfrm>
            <a:off x="3924300" y="5661025"/>
            <a:ext cx="2087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版面關係，請接續</a:t>
            </a:r>
          </a:p>
        </p:txBody>
      </p:sp>
      <p:pic>
        <p:nvPicPr>
          <p:cNvPr id="134152" name="Picture 12"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-7</a:t>
            </a:r>
            <a:endParaRPr lang="zh-TW" altLang="en-US" b="1" smtClean="0">
              <a:solidFill>
                <a:schemeClr val="bg1"/>
              </a:solidFill>
              <a:latin typeface="標楷體" pitchFamily="65" charset="-120"/>
              <a:ea typeface="標楷體" pitchFamily="65" charset="-120"/>
            </a:endParaRPr>
          </a:p>
        </p:txBody>
      </p:sp>
      <p:pic>
        <p:nvPicPr>
          <p:cNvPr id="135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720725"/>
            <a:ext cx="4276725" cy="6021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2" name="Text Box 6"/>
          <p:cNvSpPr txBox="1">
            <a:spLocks noChangeArrowheads="1"/>
          </p:cNvSpPr>
          <p:nvPr/>
        </p:nvSpPr>
        <p:spPr bwMode="auto">
          <a:xfrm>
            <a:off x="587375" y="1341438"/>
            <a:ext cx="671513"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a:latin typeface="標楷體" pitchFamily="65" charset="-120"/>
                <a:ea typeface="標楷體" pitchFamily="65" charset="-120"/>
              </a:rPr>
              <a:t>例</a:t>
            </a:r>
            <a:r>
              <a:rPr lang="en-US" altLang="zh-TW">
                <a:latin typeface="標楷體" pitchFamily="65" charset="-120"/>
                <a:ea typeface="標楷體" pitchFamily="65" charset="-120"/>
              </a:rPr>
              <a:t>(</a:t>
            </a:r>
            <a:r>
              <a:rPr lang="zh-TW" altLang="en-US">
                <a:latin typeface="標楷體" pitchFamily="65" charset="-120"/>
                <a:ea typeface="標楷體" pitchFamily="65" charset="-120"/>
              </a:rPr>
              <a:t>二</a:t>
            </a:r>
            <a:r>
              <a:rPr lang="en-US" altLang="zh-TW">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表格式</a:t>
            </a:r>
          </a:p>
        </p:txBody>
      </p:sp>
      <p:pic>
        <p:nvPicPr>
          <p:cNvPr id="135173" name="Picture 7"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-8</a:t>
            </a:r>
            <a:endParaRPr lang="zh-TW" altLang="en-US" b="1" smtClean="0">
              <a:solidFill>
                <a:schemeClr val="bg1"/>
              </a:solidFill>
              <a:latin typeface="標楷體" pitchFamily="65" charset="-120"/>
              <a:ea typeface="標楷體" pitchFamily="65" charset="-120"/>
            </a:endParaRPr>
          </a:p>
        </p:txBody>
      </p:sp>
      <p:sp>
        <p:nvSpPr>
          <p:cNvPr id="136195" name="Rectangle 3"/>
          <p:cNvSpPr>
            <a:spLocks noGrp="1" noChangeArrowheads="1"/>
          </p:cNvSpPr>
          <p:nvPr>
            <p:ph type="body" idx="4294967295"/>
          </p:nvPr>
        </p:nvSpPr>
        <p:spPr>
          <a:xfrm>
            <a:off x="385763" y="692150"/>
            <a:ext cx="8578850" cy="5327650"/>
          </a:xfrm>
        </p:spPr>
        <p:txBody>
          <a:bodyPr/>
          <a:lstStyle/>
          <a:p>
            <a:pPr>
              <a:lnSpc>
                <a:spcPct val="110000"/>
              </a:lnSpc>
              <a:buFontTx/>
              <a:buNone/>
            </a:pP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三</a:t>
            </a: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會議提案</a:t>
            </a:r>
          </a:p>
          <a:p>
            <a:pPr>
              <a:lnSpc>
                <a:spcPct val="110000"/>
              </a:lnSpc>
              <a:buFontTx/>
              <a:buNone/>
            </a:pPr>
            <a:r>
              <a:rPr lang="zh-TW" altLang="en-US" smtClean="0">
                <a:latin typeface="標楷體" pitchFamily="65" charset="-120"/>
                <a:ea typeface="標楷體" pitchFamily="65" charset="-120"/>
              </a:rPr>
              <a:t>提案的內容應具備：</a:t>
            </a:r>
          </a:p>
          <a:p>
            <a:pPr>
              <a:lnSpc>
                <a:spcPct val="110000"/>
              </a:lnSpc>
              <a:buFontTx/>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案由（即提案的主旨）。</a:t>
            </a:r>
          </a:p>
          <a:p>
            <a:pPr>
              <a:lnSpc>
                <a:spcPct val="110000"/>
              </a:lnSpc>
              <a:buFontTx/>
              <a:buNone/>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說明（或作「理由」，說明提案的理由）。</a:t>
            </a:r>
          </a:p>
          <a:p>
            <a:pPr>
              <a:lnSpc>
                <a:spcPct val="110000"/>
              </a:lnSpc>
              <a:buFontTx/>
              <a:buNone/>
            </a:pP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辦法（應具體列出可行的辦法）。</a:t>
            </a:r>
          </a:p>
          <a:p>
            <a:pPr>
              <a:lnSpc>
                <a:spcPct val="110000"/>
              </a:lnSpc>
              <a:buFontTx/>
              <a:buNone/>
            </a:pP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提案人（提出此案者）署　名。</a:t>
            </a:r>
          </a:p>
          <a:p>
            <a:pPr>
              <a:lnSpc>
                <a:spcPct val="110000"/>
              </a:lnSpc>
              <a:buFontTx/>
              <a:buNone/>
            </a:pPr>
            <a:r>
              <a:rPr lang="en-US" altLang="zh-TW" smtClean="0">
                <a:latin typeface="標楷體" pitchFamily="65" charset="-120"/>
                <a:ea typeface="標楷體" pitchFamily="65" charset="-120"/>
              </a:rPr>
              <a:t>5.</a:t>
            </a:r>
            <a:r>
              <a:rPr lang="zh-TW" altLang="en-US" smtClean="0">
                <a:latin typeface="標楷體" pitchFamily="65" charset="-120"/>
                <a:ea typeface="標楷體" pitchFamily="65" charset="-120"/>
              </a:rPr>
              <a:t>附署人（簽署附議此提案者，須一人以上）</a:t>
            </a:r>
          </a:p>
          <a:p>
            <a:pPr>
              <a:lnSpc>
                <a:spcPct val="110000"/>
              </a:lnSpc>
              <a:buFontTx/>
              <a:buNone/>
            </a:pPr>
            <a:r>
              <a:rPr lang="zh-TW" altLang="en-US" smtClean="0">
                <a:latin typeface="標楷體" pitchFamily="65" charset="-120"/>
                <a:ea typeface="標楷體" pitchFamily="65" charset="-120"/>
              </a:rPr>
              <a:t>，又稱連署人。</a:t>
            </a:r>
            <a:endParaRPr lang="en-US" altLang="zh-TW" b="1" smtClean="0">
              <a:solidFill>
                <a:srgbClr val="FF0000"/>
              </a:solidFill>
              <a:latin typeface="標楷體" pitchFamily="65" charset="-120"/>
              <a:ea typeface="標楷體" pitchFamily="65" charset="-120"/>
            </a:endParaRPr>
          </a:p>
        </p:txBody>
      </p:sp>
      <p:pic>
        <p:nvPicPr>
          <p:cNvPr id="136196"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197" name="Group 8"/>
          <p:cNvGrpSpPr>
            <a:grpSpLocks/>
          </p:cNvGrpSpPr>
          <p:nvPr/>
        </p:nvGrpSpPr>
        <p:grpSpPr bwMode="auto">
          <a:xfrm>
            <a:off x="5364163" y="4006850"/>
            <a:ext cx="431800" cy="574675"/>
            <a:chOff x="3379" y="2432"/>
            <a:chExt cx="272" cy="362"/>
          </a:xfrm>
        </p:grpSpPr>
        <p:sp>
          <p:nvSpPr>
            <p:cNvPr id="136198" name="Text Box 6"/>
            <p:cNvSpPr txBox="1">
              <a:spLocks noChangeArrowheads="1"/>
            </p:cNvSpPr>
            <p:nvPr/>
          </p:nvSpPr>
          <p:spPr bwMode="auto">
            <a:xfrm>
              <a:off x="3379" y="2432"/>
              <a:ext cx="23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ㄕㄨ</a:t>
              </a:r>
            </a:p>
          </p:txBody>
        </p:sp>
        <p:pic>
          <p:nvPicPr>
            <p:cNvPr id="136199" name="Picture 7" descr="黑-四聲-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 y="252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latin typeface="標楷體" pitchFamily="65" charset="-120"/>
                <a:ea typeface="標楷體" pitchFamily="65" charset="-120"/>
              </a:rPr>
              <a:t>柬帖的作法</a:t>
            </a:r>
            <a:r>
              <a:rPr lang="en-US" altLang="zh-TW" b="1" smtClean="0">
                <a:solidFill>
                  <a:schemeClr val="bg1"/>
                </a:solidFill>
                <a:latin typeface="標楷體" pitchFamily="65" charset="-120"/>
                <a:ea typeface="標楷體" pitchFamily="65" charset="-120"/>
              </a:rPr>
              <a:t>-3</a:t>
            </a:r>
          </a:p>
        </p:txBody>
      </p:sp>
      <p:sp>
        <p:nvSpPr>
          <p:cNvPr id="54275" name="Rectangle 3"/>
          <p:cNvSpPr>
            <a:spLocks noGrp="1" noChangeArrowheads="1"/>
          </p:cNvSpPr>
          <p:nvPr>
            <p:ph type="body" idx="4294967295"/>
          </p:nvPr>
        </p:nvSpPr>
        <p:spPr>
          <a:xfrm>
            <a:off x="457200" y="1125538"/>
            <a:ext cx="8507413" cy="5183187"/>
          </a:xfrm>
        </p:spPr>
        <p:txBody>
          <a:bodyPr/>
          <a:lstStyle/>
          <a:p>
            <a:pPr>
              <a:buFontTx/>
              <a:buNone/>
            </a:pPr>
            <a:r>
              <a:rPr lang="en-US" altLang="zh-TW" smtClean="0">
                <a:latin typeface="標楷體" pitchFamily="65" charset="-120"/>
                <a:ea typeface="標楷體" pitchFamily="65" charset="-120"/>
              </a:rPr>
              <a:t>4.</a:t>
            </a:r>
            <a:r>
              <a:rPr lang="zh-TW" altLang="en-US" b="1" smtClean="0">
                <a:latin typeface="標楷體" pitchFamily="65" charset="-120"/>
                <a:ea typeface="標楷體" pitchFamily="65" charset="-120"/>
              </a:rPr>
              <a:t>地</a:t>
            </a:r>
            <a:r>
              <a:rPr lang="zh-TW" altLang="en-US" smtClean="0">
                <a:latin typeface="標楷體" pitchFamily="65" charset="-120"/>
                <a:ea typeface="標楷體" pitchFamily="65" charset="-120"/>
              </a:rPr>
              <a:t>：詳列典禮及宴客的地點，為求周延，常附簡要地圖。</a:t>
            </a:r>
          </a:p>
          <a:p>
            <a:pPr>
              <a:buFontTx/>
              <a:buNone/>
            </a:pPr>
            <a:r>
              <a:rPr lang="en-US" altLang="zh-TW" smtClean="0">
                <a:latin typeface="標楷體" pitchFamily="65" charset="-120"/>
                <a:ea typeface="標楷體" pitchFamily="65" charset="-120"/>
              </a:rPr>
              <a:t>5.</a:t>
            </a:r>
            <a:r>
              <a:rPr lang="zh-TW" altLang="en-US" b="1" smtClean="0">
                <a:latin typeface="標楷體" pitchFamily="65" charset="-120"/>
                <a:ea typeface="標楷體" pitchFamily="65" charset="-120"/>
              </a:rPr>
              <a:t>敬辭</a:t>
            </a:r>
            <a:r>
              <a:rPr lang="zh-TW" altLang="en-US" smtClean="0">
                <a:latin typeface="標楷體" pitchFamily="65" charset="-120"/>
                <a:ea typeface="標楷體" pitchFamily="65" charset="-120"/>
              </a:rPr>
              <a:t>：包含</a:t>
            </a:r>
            <a:r>
              <a:rPr lang="zh-TW" altLang="en-US" smtClean="0">
                <a:solidFill>
                  <a:srgbClr val="0066FF"/>
                </a:solidFill>
                <a:latin typeface="標楷體" pitchFamily="65" charset="-120"/>
                <a:ea typeface="標楷體" pitchFamily="65" charset="-120"/>
              </a:rPr>
              <a:t>請候光臨辭</a:t>
            </a:r>
            <a:r>
              <a:rPr lang="zh-TW" altLang="en-US" smtClean="0">
                <a:latin typeface="標楷體" pitchFamily="65" charset="-120"/>
                <a:ea typeface="標楷體" pitchFamily="65" charset="-120"/>
              </a:rPr>
              <a:t>、禮告敬辭（如鞠躬、謹訂、敬邀）等。</a:t>
            </a:r>
          </a:p>
          <a:p>
            <a:pPr>
              <a:buFontTx/>
              <a:buNone/>
            </a:pPr>
            <a:endParaRPr lang="zh-TW" altLang="en-US" smtClean="0">
              <a:latin typeface="標楷體" pitchFamily="65" charset="-120"/>
              <a:ea typeface="標楷體" pitchFamily="65" charset="-120"/>
            </a:endParaRPr>
          </a:p>
          <a:p>
            <a:pPr>
              <a:buFontTx/>
              <a:buNone/>
            </a:pPr>
            <a:r>
              <a:rPr lang="zh-TW" altLang="en-US" smtClean="0">
                <a:latin typeface="標楷體" pitchFamily="65" charset="-120"/>
                <a:ea typeface="標楷體" pitchFamily="65" charset="-120"/>
              </a:rPr>
              <a:t>　　茲舉圖例，說明訂婚、結婚柬帖的內容：</a:t>
            </a:r>
          </a:p>
          <a:p>
            <a:pPr>
              <a:buFontTx/>
              <a:buNone/>
            </a:pPr>
            <a:endParaRPr lang="zh-TW" altLang="en-US" smtClean="0">
              <a:latin typeface="標楷體" pitchFamily="65" charset="-120"/>
              <a:ea typeface="標楷體" pitchFamily="65" charset="-120"/>
            </a:endParaRPr>
          </a:p>
        </p:txBody>
      </p:sp>
      <p:pic>
        <p:nvPicPr>
          <p:cNvPr id="54276"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6">
            <a:hlinkClick r:id="rId5" action="ppaction://hlinksldjump"/>
          </p:cNvPr>
          <p:cNvSpPr txBox="1">
            <a:spLocks noChangeArrowheads="1"/>
          </p:cNvSpPr>
          <p:nvPr/>
        </p:nvSpPr>
        <p:spPr bwMode="auto">
          <a:xfrm>
            <a:off x="3059113" y="2349500"/>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　　　　　　　　　</a:t>
            </a:r>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-9</a:t>
            </a:r>
            <a:endParaRPr lang="zh-TW" altLang="en-US" b="1" smtClean="0">
              <a:solidFill>
                <a:schemeClr val="bg1"/>
              </a:solidFill>
              <a:latin typeface="標楷體" pitchFamily="65" charset="-120"/>
              <a:ea typeface="標楷體" pitchFamily="65" charset="-120"/>
            </a:endParaRPr>
          </a:p>
        </p:txBody>
      </p:sp>
      <p:pic>
        <p:nvPicPr>
          <p:cNvPr id="1372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692150"/>
            <a:ext cx="4659313" cy="6092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20" name="Text Box 5"/>
          <p:cNvSpPr txBox="1">
            <a:spLocks noChangeArrowheads="1"/>
          </p:cNvSpPr>
          <p:nvPr/>
        </p:nvSpPr>
        <p:spPr bwMode="auto">
          <a:xfrm>
            <a:off x="876300" y="1341438"/>
            <a:ext cx="671513"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a:latin typeface="標楷體" pitchFamily="65" charset="-120"/>
                <a:ea typeface="標楷體" pitchFamily="65" charset="-120"/>
              </a:rPr>
              <a:t>範例</a:t>
            </a:r>
            <a:endParaRPr lang="zh-TW" altLang="en-US">
              <a:solidFill>
                <a:srgbClr val="FF0000"/>
              </a:solidFill>
              <a:latin typeface="標楷體" pitchFamily="65" charset="-120"/>
              <a:ea typeface="標楷體" pitchFamily="65" charset="-120"/>
            </a:endParaRPr>
          </a:p>
        </p:txBody>
      </p:sp>
      <p:pic>
        <p:nvPicPr>
          <p:cNvPr id="137221" name="Picture 6"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-10</a:t>
            </a:r>
            <a:endParaRPr lang="zh-TW" altLang="en-US" b="1" smtClean="0">
              <a:solidFill>
                <a:schemeClr val="bg1"/>
              </a:solidFill>
              <a:latin typeface="標楷體" pitchFamily="65" charset="-120"/>
              <a:ea typeface="標楷體" pitchFamily="65" charset="-120"/>
            </a:endParaRPr>
          </a:p>
        </p:txBody>
      </p:sp>
      <p:sp>
        <p:nvSpPr>
          <p:cNvPr id="138243" name="Rectangle 3"/>
          <p:cNvSpPr>
            <a:spLocks noGrp="1" noChangeArrowheads="1"/>
          </p:cNvSpPr>
          <p:nvPr>
            <p:ph type="body" idx="4294967295"/>
          </p:nvPr>
        </p:nvSpPr>
        <p:spPr>
          <a:xfrm>
            <a:off x="385763" y="765175"/>
            <a:ext cx="8578850" cy="5327650"/>
          </a:xfrm>
        </p:spPr>
        <p:txBody>
          <a:bodyPr/>
          <a:lstStyle/>
          <a:p>
            <a:pPr>
              <a:lnSpc>
                <a:spcPct val="120000"/>
              </a:lnSpc>
              <a:buFontTx/>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四</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會議紀錄</a:t>
            </a:r>
          </a:p>
          <a:p>
            <a:pPr>
              <a:lnSpc>
                <a:spcPct val="120000"/>
              </a:lnSpc>
              <a:buFontTx/>
              <a:buNone/>
            </a:pPr>
            <a:r>
              <a:rPr lang="zh-TW" altLang="en-US" smtClean="0">
                <a:latin typeface="標楷體" pitchFamily="65" charset="-120"/>
                <a:ea typeface="標楷體" pitchFamily="65" charset="-120"/>
              </a:rPr>
              <a:t>　　會議紀錄也稱議事紀錄，簡稱議事錄。換</a:t>
            </a:r>
          </a:p>
          <a:p>
            <a:pPr>
              <a:lnSpc>
                <a:spcPct val="120000"/>
              </a:lnSpc>
              <a:buFontTx/>
              <a:buNone/>
            </a:pPr>
            <a:r>
              <a:rPr lang="zh-TW" altLang="en-US" smtClean="0">
                <a:latin typeface="標楷體" pitchFamily="65" charset="-120"/>
                <a:ea typeface="標楷體" pitchFamily="65" charset="-120"/>
              </a:rPr>
              <a:t>句話說，會議紀錄也就是議事的證據，因此，</a:t>
            </a:r>
          </a:p>
          <a:p>
            <a:pPr>
              <a:lnSpc>
                <a:spcPct val="120000"/>
              </a:lnSpc>
              <a:buFontTx/>
              <a:buNone/>
            </a:pPr>
            <a:r>
              <a:rPr lang="zh-TW" altLang="en-US" smtClean="0">
                <a:latin typeface="標楷體" pitchFamily="65" charset="-120"/>
                <a:ea typeface="標楷體" pitchFamily="65" charset="-120"/>
              </a:rPr>
              <a:t>會議紀錄應屬會議文書中最重要的一種。</a:t>
            </a:r>
          </a:p>
          <a:p>
            <a:pPr>
              <a:lnSpc>
                <a:spcPct val="120000"/>
              </a:lnSpc>
              <a:buFontTx/>
              <a:buNone/>
            </a:pPr>
            <a:r>
              <a:rPr lang="zh-TW" altLang="en-US" smtClean="0">
                <a:latin typeface="標楷體" pitchFamily="65" charset="-120"/>
                <a:ea typeface="標楷體" pitchFamily="65" charset="-120"/>
              </a:rPr>
              <a:t>　　開會應備置會議紀錄，項目可依實際情況</a:t>
            </a:r>
          </a:p>
          <a:p>
            <a:pPr>
              <a:lnSpc>
                <a:spcPct val="120000"/>
              </a:lnSpc>
              <a:buFontTx/>
              <a:buNone/>
            </a:pPr>
            <a:r>
              <a:rPr lang="zh-TW" altLang="en-US" smtClean="0">
                <a:latin typeface="標楷體" pitchFamily="65" charset="-120"/>
                <a:ea typeface="標楷體" pitchFamily="65" charset="-120"/>
              </a:rPr>
              <a:t>加以增刪，其項目如下：</a:t>
            </a:r>
          </a:p>
        </p:txBody>
      </p:sp>
      <p:pic>
        <p:nvPicPr>
          <p:cNvPr id="138244"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-11</a:t>
            </a:r>
            <a:endParaRPr lang="zh-TW" altLang="en-US" b="1" smtClean="0">
              <a:solidFill>
                <a:schemeClr val="bg1"/>
              </a:solidFill>
              <a:latin typeface="標楷體" pitchFamily="65" charset="-120"/>
              <a:ea typeface="標楷體" pitchFamily="65" charset="-120"/>
            </a:endParaRPr>
          </a:p>
        </p:txBody>
      </p:sp>
      <p:sp>
        <p:nvSpPr>
          <p:cNvPr id="139267" name="Rectangle 3"/>
          <p:cNvSpPr>
            <a:spLocks noGrp="1" noChangeArrowheads="1"/>
          </p:cNvSpPr>
          <p:nvPr>
            <p:ph type="body" idx="4294967295"/>
          </p:nvPr>
        </p:nvSpPr>
        <p:spPr>
          <a:xfrm>
            <a:off x="385763" y="765175"/>
            <a:ext cx="8578850" cy="5327650"/>
          </a:xfrm>
        </p:spPr>
        <p:txBody>
          <a:bodyPr/>
          <a:lstStyle/>
          <a:p>
            <a:pPr>
              <a:buFontTx/>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會議名稱及會次。     </a:t>
            </a:r>
          </a:p>
          <a:p>
            <a:pPr>
              <a:buFontTx/>
              <a:buNone/>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會議時間。</a:t>
            </a:r>
          </a:p>
          <a:p>
            <a:pPr>
              <a:buFontTx/>
              <a:buNone/>
            </a:pP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會議地點。　         </a:t>
            </a:r>
          </a:p>
          <a:p>
            <a:pPr>
              <a:buFontTx/>
              <a:buNone/>
            </a:pP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出席人姓名或人數。</a:t>
            </a:r>
          </a:p>
          <a:p>
            <a:pPr>
              <a:buFontTx/>
              <a:buNone/>
            </a:pPr>
            <a:r>
              <a:rPr lang="en-US" altLang="zh-TW" smtClean="0">
                <a:latin typeface="標楷體" pitchFamily="65" charset="-120"/>
                <a:ea typeface="標楷體" pitchFamily="65" charset="-120"/>
              </a:rPr>
              <a:t>5.</a:t>
            </a:r>
            <a:r>
              <a:rPr lang="zh-TW" altLang="en-US" smtClean="0">
                <a:latin typeface="標楷體" pitchFamily="65" charset="-120"/>
                <a:ea typeface="標楷體" pitchFamily="65" charset="-120"/>
              </a:rPr>
              <a:t>列席人姓名。         </a:t>
            </a:r>
          </a:p>
          <a:p>
            <a:pPr>
              <a:buFontTx/>
              <a:buNone/>
            </a:pPr>
            <a:r>
              <a:rPr lang="en-US" altLang="zh-TW" smtClean="0">
                <a:latin typeface="標楷體" pitchFamily="65" charset="-120"/>
                <a:ea typeface="標楷體" pitchFamily="65" charset="-120"/>
              </a:rPr>
              <a:t>6.</a:t>
            </a:r>
            <a:r>
              <a:rPr lang="zh-TW" altLang="en-US" smtClean="0">
                <a:latin typeface="標楷體" pitchFamily="65" charset="-120"/>
                <a:ea typeface="標楷體" pitchFamily="65" charset="-120"/>
              </a:rPr>
              <a:t>請假人姓名。</a:t>
            </a:r>
          </a:p>
          <a:p>
            <a:pPr>
              <a:buFontTx/>
              <a:buNone/>
            </a:pPr>
            <a:r>
              <a:rPr lang="en-US" altLang="zh-TW" smtClean="0">
                <a:latin typeface="標楷體" pitchFamily="65" charset="-120"/>
                <a:ea typeface="標楷體" pitchFamily="65" charset="-120"/>
              </a:rPr>
              <a:t>7.</a:t>
            </a:r>
            <a:r>
              <a:rPr lang="zh-TW" altLang="en-US" smtClean="0">
                <a:latin typeface="標楷體" pitchFamily="65" charset="-120"/>
                <a:ea typeface="標楷體" pitchFamily="65" charset="-120"/>
              </a:rPr>
              <a:t>主席姓名。           </a:t>
            </a:r>
          </a:p>
          <a:p>
            <a:pPr>
              <a:buFontTx/>
              <a:buNone/>
            </a:pPr>
            <a:r>
              <a:rPr lang="en-US" altLang="zh-TW" smtClean="0">
                <a:latin typeface="標楷體" pitchFamily="65" charset="-120"/>
                <a:ea typeface="標楷體" pitchFamily="65" charset="-120"/>
              </a:rPr>
              <a:t>8.</a:t>
            </a:r>
            <a:r>
              <a:rPr lang="zh-TW" altLang="en-US" smtClean="0">
                <a:latin typeface="標楷體" pitchFamily="65" charset="-120"/>
                <a:ea typeface="標楷體" pitchFamily="65" charset="-120"/>
              </a:rPr>
              <a:t>紀錄姓名。</a:t>
            </a:r>
          </a:p>
          <a:p>
            <a:pPr>
              <a:buFontTx/>
              <a:buNone/>
            </a:pPr>
            <a:r>
              <a:rPr lang="en-US" altLang="zh-TW" smtClean="0">
                <a:latin typeface="標楷體" pitchFamily="65" charset="-120"/>
                <a:ea typeface="標楷體" pitchFamily="65" charset="-120"/>
              </a:rPr>
              <a:t>9.</a:t>
            </a:r>
            <a:r>
              <a:rPr lang="zh-TW" altLang="en-US" smtClean="0">
                <a:latin typeface="標楷體" pitchFamily="65" charset="-120"/>
                <a:ea typeface="標楷體" pitchFamily="65" charset="-120"/>
              </a:rPr>
              <a:t>報告事項。           </a:t>
            </a:r>
          </a:p>
        </p:txBody>
      </p:sp>
      <p:pic>
        <p:nvPicPr>
          <p:cNvPr id="139268"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-12</a:t>
            </a:r>
            <a:endParaRPr lang="zh-TW" altLang="en-US" b="1" smtClean="0">
              <a:solidFill>
                <a:schemeClr val="bg1"/>
              </a:solidFill>
              <a:latin typeface="標楷體" pitchFamily="65" charset="-120"/>
              <a:ea typeface="標楷體" pitchFamily="65" charset="-120"/>
            </a:endParaRPr>
          </a:p>
        </p:txBody>
      </p:sp>
      <p:sp>
        <p:nvSpPr>
          <p:cNvPr id="140291" name="Rectangle 3"/>
          <p:cNvSpPr>
            <a:spLocks noGrp="1" noChangeArrowheads="1"/>
          </p:cNvSpPr>
          <p:nvPr>
            <p:ph type="body" idx="4294967295"/>
          </p:nvPr>
        </p:nvSpPr>
        <p:spPr>
          <a:xfrm>
            <a:off x="385763" y="765175"/>
            <a:ext cx="8578850" cy="5327650"/>
          </a:xfrm>
        </p:spPr>
        <p:txBody>
          <a:bodyPr/>
          <a:lstStyle/>
          <a:p>
            <a:pPr>
              <a:lnSpc>
                <a:spcPct val="90000"/>
              </a:lnSpc>
              <a:buFontTx/>
              <a:buNone/>
            </a:pPr>
            <a:r>
              <a:rPr lang="en-US" altLang="zh-TW" sz="3600" smtClean="0">
                <a:latin typeface="標楷體" pitchFamily="65" charset="-120"/>
                <a:ea typeface="標楷體" pitchFamily="65" charset="-120"/>
              </a:rPr>
              <a:t>10.</a:t>
            </a:r>
            <a:r>
              <a:rPr lang="zh-TW" altLang="en-US" sz="3600" smtClean="0">
                <a:latin typeface="標楷體" pitchFamily="65" charset="-120"/>
                <a:ea typeface="標楷體" pitchFamily="65" charset="-120"/>
              </a:rPr>
              <a:t>選舉事項、選舉方法、票數及結果</a:t>
            </a:r>
          </a:p>
          <a:p>
            <a:pPr>
              <a:lnSpc>
                <a:spcPct val="90000"/>
              </a:lnSpc>
              <a:buFontTx/>
              <a:buNone/>
            </a:pPr>
            <a:r>
              <a:rPr lang="zh-TW" altLang="en-US" sz="3600" smtClean="0">
                <a:latin typeface="標楷體" pitchFamily="65" charset="-120"/>
                <a:ea typeface="標楷體" pitchFamily="65" charset="-120"/>
              </a:rPr>
              <a:t>   （無此項目者，從略）。</a:t>
            </a:r>
          </a:p>
          <a:p>
            <a:pPr>
              <a:lnSpc>
                <a:spcPct val="90000"/>
              </a:lnSpc>
              <a:buFontTx/>
              <a:buNone/>
            </a:pPr>
            <a:r>
              <a:rPr lang="en-US" altLang="zh-TW" sz="3600" smtClean="0">
                <a:latin typeface="標楷體" pitchFamily="65" charset="-120"/>
                <a:ea typeface="標楷體" pitchFamily="65" charset="-120"/>
              </a:rPr>
              <a:t>11.</a:t>
            </a:r>
            <a:r>
              <a:rPr lang="zh-TW" altLang="en-US" sz="3600" smtClean="0">
                <a:latin typeface="標楷體" pitchFamily="65" charset="-120"/>
                <a:ea typeface="標楷體" pitchFamily="65" charset="-120"/>
              </a:rPr>
              <a:t>討論事項、表決方法及結果。</a:t>
            </a:r>
          </a:p>
          <a:p>
            <a:pPr>
              <a:lnSpc>
                <a:spcPct val="90000"/>
              </a:lnSpc>
              <a:buFontTx/>
              <a:buNone/>
            </a:pPr>
            <a:r>
              <a:rPr lang="en-US" altLang="zh-TW" sz="3600" smtClean="0">
                <a:latin typeface="標楷體" pitchFamily="65" charset="-120"/>
                <a:ea typeface="標楷體" pitchFamily="65" charset="-120"/>
              </a:rPr>
              <a:t>12.</a:t>
            </a:r>
            <a:r>
              <a:rPr lang="zh-TW" altLang="en-US" sz="3600" smtClean="0">
                <a:latin typeface="標楷體" pitchFamily="65" charset="-120"/>
                <a:ea typeface="標楷體" pitchFamily="65" charset="-120"/>
              </a:rPr>
              <a:t>其他重要事項。     </a:t>
            </a:r>
          </a:p>
          <a:p>
            <a:pPr>
              <a:lnSpc>
                <a:spcPct val="90000"/>
              </a:lnSpc>
              <a:buFontTx/>
              <a:buNone/>
            </a:pPr>
            <a:r>
              <a:rPr lang="en-US" altLang="zh-TW" sz="3600" smtClean="0">
                <a:latin typeface="標楷體" pitchFamily="65" charset="-120"/>
                <a:ea typeface="標楷體" pitchFamily="65" charset="-120"/>
              </a:rPr>
              <a:t>13.</a:t>
            </a:r>
            <a:r>
              <a:rPr lang="zh-TW" altLang="en-US" sz="3600" smtClean="0">
                <a:latin typeface="標楷體" pitchFamily="65" charset="-120"/>
                <a:ea typeface="標楷體" pitchFamily="65" charset="-120"/>
              </a:rPr>
              <a:t>散會（註明時間）。</a:t>
            </a:r>
          </a:p>
          <a:p>
            <a:pPr>
              <a:lnSpc>
                <a:spcPct val="90000"/>
              </a:lnSpc>
              <a:buFontTx/>
              <a:buNone/>
            </a:pPr>
            <a:r>
              <a:rPr lang="en-US" altLang="zh-TW" sz="3600" smtClean="0">
                <a:latin typeface="標楷體" pitchFamily="65" charset="-120"/>
                <a:ea typeface="標楷體" pitchFamily="65" charset="-120"/>
              </a:rPr>
              <a:t>14.</a:t>
            </a:r>
            <a:r>
              <a:rPr lang="zh-TW" altLang="en-US" sz="3600" smtClean="0">
                <a:latin typeface="標楷體" pitchFamily="65" charset="-120"/>
                <a:ea typeface="標楷體" pitchFamily="65" charset="-120"/>
              </a:rPr>
              <a:t>主席、紀錄分別簽署。</a:t>
            </a:r>
          </a:p>
          <a:p>
            <a:pPr>
              <a:lnSpc>
                <a:spcPct val="90000"/>
              </a:lnSpc>
              <a:buFontTx/>
              <a:buNone/>
            </a:pPr>
            <a:endParaRPr lang="en-US" altLang="zh-TW" sz="3600" b="1" smtClean="0">
              <a:solidFill>
                <a:srgbClr val="FF0000"/>
              </a:solidFill>
              <a:latin typeface="標楷體" pitchFamily="65" charset="-120"/>
              <a:ea typeface="標楷體" pitchFamily="65" charset="-120"/>
            </a:endParaRPr>
          </a:p>
          <a:p>
            <a:pPr>
              <a:lnSpc>
                <a:spcPct val="90000"/>
              </a:lnSpc>
              <a:buFontTx/>
              <a:buNone/>
            </a:pPr>
            <a:endParaRPr lang="en-US" altLang="zh-TW" b="1" smtClean="0">
              <a:solidFill>
                <a:srgbClr val="FF0000"/>
              </a:solidFill>
              <a:latin typeface="標楷體" pitchFamily="65" charset="-120"/>
              <a:ea typeface="標楷體" pitchFamily="65" charset="-120"/>
            </a:endParaRPr>
          </a:p>
        </p:txBody>
      </p:sp>
      <p:pic>
        <p:nvPicPr>
          <p:cNvPr id="140292"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457200" y="-242888"/>
            <a:ext cx="8229600" cy="1143001"/>
          </a:xfrm>
        </p:spPr>
        <p:txBody>
          <a:bodyPr/>
          <a:lstStyle/>
          <a:p>
            <a:r>
              <a:rPr lang="zh-TW" altLang="en-US" b="1" smtClean="0">
                <a:solidFill>
                  <a:schemeClr val="bg1"/>
                </a:solidFill>
                <a:ea typeface="標楷體" pitchFamily="65" charset="-120"/>
              </a:rPr>
              <a:t>會議文書的</a:t>
            </a:r>
            <a:r>
              <a:rPr lang="zh-TW" altLang="en-US" b="1" smtClean="0">
                <a:solidFill>
                  <a:schemeClr val="bg1"/>
                </a:solidFill>
                <a:latin typeface="標楷體" pitchFamily="65" charset="-120"/>
                <a:ea typeface="標楷體" pitchFamily="65" charset="-120"/>
              </a:rPr>
              <a:t>寫法</a:t>
            </a:r>
            <a:r>
              <a:rPr lang="en-US" altLang="zh-TW" b="1" smtClean="0">
                <a:solidFill>
                  <a:schemeClr val="bg1"/>
                </a:solidFill>
                <a:latin typeface="標楷體" pitchFamily="65" charset="-120"/>
                <a:ea typeface="標楷體" pitchFamily="65" charset="-120"/>
              </a:rPr>
              <a:t>-13</a:t>
            </a:r>
            <a:endParaRPr lang="zh-TW" altLang="en-US" b="1" smtClean="0">
              <a:solidFill>
                <a:schemeClr val="bg1"/>
              </a:solidFill>
              <a:latin typeface="標楷體" pitchFamily="65" charset="-120"/>
              <a:ea typeface="標楷體" pitchFamily="65" charset="-120"/>
            </a:endParaRPr>
          </a:p>
        </p:txBody>
      </p:sp>
      <p:pic>
        <p:nvPicPr>
          <p:cNvPr id="141315" name="Picture 4"/>
          <p:cNvPicPr>
            <a:picLocks noChangeAspect="1" noChangeArrowheads="1"/>
          </p:cNvPicPr>
          <p:nvPr/>
        </p:nvPicPr>
        <p:blipFill>
          <a:blip r:embed="rId3">
            <a:extLst>
              <a:ext uri="{28A0092B-C50C-407E-A947-70E740481C1C}">
                <a14:useLocalDpi xmlns:a14="http://schemas.microsoft.com/office/drawing/2010/main" val="0"/>
              </a:ext>
            </a:extLst>
          </a:blip>
          <a:srcRect b="47795"/>
          <a:stretch>
            <a:fillRect/>
          </a:stretch>
        </p:blipFill>
        <p:spPr bwMode="auto">
          <a:xfrm>
            <a:off x="503238" y="836613"/>
            <a:ext cx="4140200" cy="5643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6" name="Picture 5"/>
          <p:cNvPicPr>
            <a:picLocks noChangeAspect="1" noChangeArrowheads="1"/>
          </p:cNvPicPr>
          <p:nvPr/>
        </p:nvPicPr>
        <p:blipFill>
          <a:blip r:embed="rId3">
            <a:extLst>
              <a:ext uri="{28A0092B-C50C-407E-A947-70E740481C1C}">
                <a14:useLocalDpi xmlns:a14="http://schemas.microsoft.com/office/drawing/2010/main" val="0"/>
              </a:ext>
            </a:extLst>
          </a:blip>
          <a:srcRect t="52205"/>
          <a:stretch>
            <a:fillRect/>
          </a:stretch>
        </p:blipFill>
        <p:spPr bwMode="auto">
          <a:xfrm>
            <a:off x="4679950" y="854075"/>
            <a:ext cx="4140200" cy="5167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7" name="AutoShape 6"/>
          <p:cNvSpPr>
            <a:spLocks noChangeArrowheads="1"/>
          </p:cNvSpPr>
          <p:nvPr/>
        </p:nvSpPr>
        <p:spPr bwMode="auto">
          <a:xfrm rot="-5400000">
            <a:off x="4414044" y="5963444"/>
            <a:ext cx="531812" cy="647700"/>
          </a:xfrm>
          <a:prstGeom prst="curvedRightArrow">
            <a:avLst>
              <a:gd name="adj1" fmla="val 24358"/>
              <a:gd name="adj2" fmla="val 48716"/>
              <a:gd name="adj3" fmla="val 3333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endParaRPr lang="zh-TW" altLang="en-US" sz="1800">
              <a:ea typeface="標楷體" pitchFamily="65" charset="-120"/>
            </a:endParaRPr>
          </a:p>
        </p:txBody>
      </p:sp>
      <p:sp>
        <p:nvSpPr>
          <p:cNvPr id="141318" name="Text Box 7"/>
          <p:cNvSpPr txBox="1">
            <a:spLocks noChangeArrowheads="1"/>
          </p:cNvSpPr>
          <p:nvPr/>
        </p:nvSpPr>
        <p:spPr bwMode="auto">
          <a:xfrm>
            <a:off x="5076825" y="6092825"/>
            <a:ext cx="2087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800">
                <a:ea typeface="標楷體" pitchFamily="65" charset="-120"/>
              </a:rPr>
              <a:t>版面關係，請接續</a:t>
            </a:r>
          </a:p>
        </p:txBody>
      </p:sp>
      <p:pic>
        <p:nvPicPr>
          <p:cNvPr id="141319" name="Picture 9" descr="下ICON-回主目錄">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2338"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Rectangle 2"/>
          <p:cNvSpPr>
            <a:spLocks noGrp="1" noChangeArrowheads="1"/>
          </p:cNvSpPr>
          <p:nvPr>
            <p:ph type="body" idx="4294967295"/>
          </p:nvPr>
        </p:nvSpPr>
        <p:spPr>
          <a:xfrm>
            <a:off x="457200" y="908050"/>
            <a:ext cx="8147050" cy="4525963"/>
          </a:xfrm>
        </p:spPr>
        <p:txBody>
          <a:bodyPr/>
          <a:lstStyle/>
          <a:p>
            <a:pPr>
              <a:lnSpc>
                <a:spcPct val="120000"/>
              </a:lnSpc>
            </a:pPr>
            <a:r>
              <a:rPr lang="zh-TW" altLang="en-US" b="1" smtClean="0">
                <a:solidFill>
                  <a:srgbClr val="0066FF"/>
                </a:solidFill>
                <a:ea typeface="標楷體" pitchFamily="65" charset="-120"/>
              </a:rPr>
              <a:t>臨時動議</a:t>
            </a:r>
            <a:r>
              <a:rPr lang="zh-TW" altLang="en-US" smtClean="0">
                <a:ea typeface="標楷體" pitchFamily="65" charset="-120"/>
              </a:rPr>
              <a:t>：開會時，不屬預定的議事程序中，所提出的建議。</a:t>
            </a:r>
            <a:endParaRPr lang="en-US" altLang="zh-TW" b="1" smtClean="0">
              <a:latin typeface="標楷體" pitchFamily="65" charset="-120"/>
              <a:ea typeface="標楷體" pitchFamily="65" charset="-120"/>
            </a:endParaRPr>
          </a:p>
        </p:txBody>
      </p:sp>
      <p:pic>
        <p:nvPicPr>
          <p:cNvPr id="142340"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62"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Rectangle 2"/>
          <p:cNvSpPr>
            <a:spLocks noGrp="1" noChangeArrowheads="1"/>
          </p:cNvSpPr>
          <p:nvPr>
            <p:ph type="body" idx="4294967295"/>
          </p:nvPr>
        </p:nvSpPr>
        <p:spPr>
          <a:xfrm>
            <a:off x="468313" y="979488"/>
            <a:ext cx="8064500" cy="1944687"/>
          </a:xfrm>
        </p:spPr>
        <p:txBody>
          <a:bodyPr/>
          <a:lstStyle/>
          <a:p>
            <a:pPr>
              <a:lnSpc>
                <a:spcPct val="120000"/>
              </a:lnSpc>
            </a:pPr>
            <a:r>
              <a:rPr lang="zh-TW" altLang="en-US" b="1" smtClean="0">
                <a:solidFill>
                  <a:srgbClr val="0066FF"/>
                </a:solidFill>
                <a:ea typeface="標楷體" pitchFamily="65" charset="-120"/>
              </a:rPr>
              <a:t>發文字號</a:t>
            </a:r>
            <a:r>
              <a:rPr lang="zh-TW" altLang="en-US" smtClean="0">
                <a:ea typeface="標楷體" pitchFamily="65" charset="-120"/>
              </a:rPr>
              <a:t>：發文單位依其名稱、屬性編排發文序號，如何年從何處室發出的第幾個公文序號，做為日後檢索之用。</a:t>
            </a:r>
            <a:endParaRPr lang="en-US" altLang="zh-TW" b="1" smtClean="0">
              <a:latin typeface="標楷體" pitchFamily="65" charset="-120"/>
              <a:ea typeface="標楷體" pitchFamily="65" charset="-120"/>
            </a:endParaRPr>
          </a:p>
        </p:txBody>
      </p:sp>
      <p:pic>
        <p:nvPicPr>
          <p:cNvPr id="14336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4386"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2"/>
          <p:cNvSpPr>
            <a:spLocks noGrp="1" noChangeArrowheads="1"/>
          </p:cNvSpPr>
          <p:nvPr>
            <p:ph type="body" idx="4294967295"/>
          </p:nvPr>
        </p:nvSpPr>
        <p:spPr>
          <a:xfrm>
            <a:off x="458788" y="836613"/>
            <a:ext cx="8216900" cy="4525962"/>
          </a:xfrm>
        </p:spPr>
        <p:txBody>
          <a:bodyPr/>
          <a:lstStyle/>
          <a:p>
            <a:pPr>
              <a:lnSpc>
                <a:spcPct val="120000"/>
              </a:lnSpc>
            </a:pPr>
            <a:r>
              <a:rPr lang="zh-TW" altLang="en-US" smtClean="0">
                <a:ea typeface="標楷體" pitchFamily="65" charset="-120"/>
              </a:rPr>
              <a:t>現今許多請帖、開會通知、議程文件等都已使用電子郵件傳遞（具便利性、時效性），但仍須遵守固有格式及禮節。且為防遺失，須確認對方是否收到有保密性質的文書。</a:t>
            </a:r>
          </a:p>
          <a:p>
            <a:pPr>
              <a:lnSpc>
                <a:spcPct val="120000"/>
              </a:lnSpc>
            </a:pPr>
            <a:endParaRPr lang="en-US" altLang="zh-TW" b="1" smtClean="0">
              <a:latin typeface="標楷體" pitchFamily="65" charset="-120"/>
              <a:ea typeface="標楷體" pitchFamily="65" charset="-120"/>
            </a:endParaRPr>
          </a:p>
        </p:txBody>
      </p:sp>
      <p:pic>
        <p:nvPicPr>
          <p:cNvPr id="144388"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5410" name="Picture 99"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8280" name="Group 104"/>
          <p:cNvGraphicFramePr>
            <a:graphicFrameLocks noGrp="1"/>
          </p:cNvGraphicFramePr>
          <p:nvPr>
            <p:ph idx="4294967295"/>
          </p:nvPr>
        </p:nvGraphicFramePr>
        <p:xfrm>
          <a:off x="684213" y="981075"/>
          <a:ext cx="7920037" cy="4860925"/>
        </p:xfrm>
        <a:graphic>
          <a:graphicData uri="http://schemas.openxmlformats.org/drawingml/2006/table">
            <a:tbl>
              <a:tblPr/>
              <a:tblGrid>
                <a:gridCol w="1028700"/>
                <a:gridCol w="1203325"/>
                <a:gridCol w="3221037"/>
                <a:gridCol w="2466975"/>
              </a:tblGrid>
              <a:tr h="579158">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形</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音</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義</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例</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070045">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戳</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smtClean="0">
                        <a:ln>
                          <a:noFill/>
                        </a:ln>
                        <a:solidFill>
                          <a:schemeClr val="tx1"/>
                        </a:solidFill>
                        <a:effectLst/>
                        <a:latin typeface="Arial" charset="0"/>
                        <a:ea typeface="標楷體" pitchFamily="65" charset="-12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圖章、印記</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郵戳</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1633">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戮</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smtClean="0">
                        <a:ln>
                          <a:noFill/>
                        </a:ln>
                        <a:solidFill>
                          <a:schemeClr val="tx1"/>
                        </a:solidFill>
                        <a:effectLst/>
                        <a:latin typeface="Arial" charset="0"/>
                        <a:ea typeface="標楷體" pitchFamily="65" charset="-12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合、併</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戮力同心</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0045">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擢</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smtClean="0">
                        <a:ln>
                          <a:noFill/>
                        </a:ln>
                        <a:solidFill>
                          <a:schemeClr val="tx1"/>
                        </a:solidFill>
                        <a:effectLst/>
                        <a:latin typeface="Arial" charset="0"/>
                        <a:ea typeface="標楷體" pitchFamily="65" charset="-12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提拔、選用</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拔擢</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0045">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濯</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smtClean="0">
                        <a:ln>
                          <a:noFill/>
                        </a:ln>
                        <a:solidFill>
                          <a:schemeClr val="tx1"/>
                        </a:solidFill>
                        <a:effectLst/>
                        <a:latin typeface="Arial" charset="0"/>
                        <a:ea typeface="標楷體" pitchFamily="65" charset="-12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清洗</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洗濯</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5443" name="Text Box 75"/>
          <p:cNvSpPr txBox="1">
            <a:spLocks noChangeArrowheads="1"/>
          </p:cNvSpPr>
          <p:nvPr/>
        </p:nvSpPr>
        <p:spPr bwMode="auto">
          <a:xfrm>
            <a:off x="2097088" y="1701800"/>
            <a:ext cx="4587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50000"/>
              </a:spcBef>
              <a:buFontTx/>
              <a:buNone/>
            </a:pPr>
            <a:r>
              <a:rPr lang="zh-TW" altLang="en-US" sz="1800">
                <a:ea typeface="標楷體" pitchFamily="65" charset="-120"/>
              </a:rPr>
              <a:t>ㄔㄨㄛ</a:t>
            </a:r>
          </a:p>
        </p:txBody>
      </p:sp>
      <p:grpSp>
        <p:nvGrpSpPr>
          <p:cNvPr id="145444" name="Group 81"/>
          <p:cNvGrpSpPr>
            <a:grpSpLocks/>
          </p:cNvGrpSpPr>
          <p:nvPr/>
        </p:nvGrpSpPr>
        <p:grpSpPr bwMode="auto">
          <a:xfrm>
            <a:off x="2124075" y="3789363"/>
            <a:ext cx="576263" cy="863600"/>
            <a:chOff x="1655" y="2568"/>
            <a:chExt cx="363" cy="544"/>
          </a:xfrm>
        </p:grpSpPr>
        <p:pic>
          <p:nvPicPr>
            <p:cNvPr id="145452" name="Picture 79" descr="黑-二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2750"/>
              <a:ext cx="22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53" name="Text Box 77"/>
            <p:cNvSpPr txBox="1">
              <a:spLocks noChangeArrowheads="1"/>
            </p:cNvSpPr>
            <p:nvPr/>
          </p:nvSpPr>
          <p:spPr bwMode="auto">
            <a:xfrm>
              <a:off x="1655" y="2568"/>
              <a:ext cx="289"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50000"/>
                </a:spcBef>
                <a:buFontTx/>
                <a:buNone/>
              </a:pPr>
              <a:r>
                <a:rPr lang="zh-TW" altLang="en-US" sz="1800">
                  <a:ea typeface="標楷體" pitchFamily="65" charset="-120"/>
                </a:rPr>
                <a:t>ㄓㄨㄛ</a:t>
              </a:r>
            </a:p>
          </p:txBody>
        </p:sp>
      </p:grpSp>
      <p:grpSp>
        <p:nvGrpSpPr>
          <p:cNvPr id="145445" name="Group 82"/>
          <p:cNvGrpSpPr>
            <a:grpSpLocks/>
          </p:cNvGrpSpPr>
          <p:nvPr/>
        </p:nvGrpSpPr>
        <p:grpSpPr bwMode="auto">
          <a:xfrm>
            <a:off x="2124075" y="2781300"/>
            <a:ext cx="576263" cy="863600"/>
            <a:chOff x="1655" y="1933"/>
            <a:chExt cx="363" cy="544"/>
          </a:xfrm>
        </p:grpSpPr>
        <p:sp>
          <p:nvSpPr>
            <p:cNvPr id="145450" name="Text Box 76"/>
            <p:cNvSpPr txBox="1">
              <a:spLocks noChangeArrowheads="1"/>
            </p:cNvSpPr>
            <p:nvPr/>
          </p:nvSpPr>
          <p:spPr bwMode="auto">
            <a:xfrm>
              <a:off x="1655" y="1933"/>
              <a:ext cx="289"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50000"/>
                </a:spcBef>
                <a:buFontTx/>
                <a:buNone/>
              </a:pPr>
              <a:r>
                <a:rPr lang="zh-TW" altLang="en-US" sz="1800">
                  <a:ea typeface="標楷體" pitchFamily="65" charset="-120"/>
                </a:rPr>
                <a:t>ㄌㄨ</a:t>
              </a:r>
            </a:p>
          </p:txBody>
        </p:sp>
        <p:pic>
          <p:nvPicPr>
            <p:cNvPr id="145451" name="Picture 78" descr="黑-四聲-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 y="2115"/>
              <a:ext cx="22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46" name="Group 83"/>
          <p:cNvGrpSpPr>
            <a:grpSpLocks/>
          </p:cNvGrpSpPr>
          <p:nvPr/>
        </p:nvGrpSpPr>
        <p:grpSpPr bwMode="auto">
          <a:xfrm>
            <a:off x="2124075" y="4870450"/>
            <a:ext cx="576263" cy="863600"/>
            <a:chOff x="1655" y="2568"/>
            <a:chExt cx="363" cy="544"/>
          </a:xfrm>
        </p:grpSpPr>
        <p:pic>
          <p:nvPicPr>
            <p:cNvPr id="145448" name="Picture 84" descr="黑-二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2750"/>
              <a:ext cx="22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49" name="Text Box 85"/>
            <p:cNvSpPr txBox="1">
              <a:spLocks noChangeArrowheads="1"/>
            </p:cNvSpPr>
            <p:nvPr/>
          </p:nvSpPr>
          <p:spPr bwMode="auto">
            <a:xfrm>
              <a:off x="1655" y="2568"/>
              <a:ext cx="289"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50000"/>
                </a:spcBef>
                <a:buFontTx/>
                <a:buNone/>
              </a:pPr>
              <a:r>
                <a:rPr lang="zh-TW" altLang="en-US" sz="1800">
                  <a:ea typeface="標楷體" pitchFamily="65" charset="-120"/>
                </a:rPr>
                <a:t>ㄓㄨㄛ</a:t>
              </a:r>
            </a:p>
          </p:txBody>
        </p:sp>
      </p:grpSp>
      <p:pic>
        <p:nvPicPr>
          <p:cNvPr id="145447" name="圖片 6" descr="下方ICON-關閉.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6434" name="Rectangle 4"/>
          <p:cNvSpPr>
            <a:spLocks noGrp="1" noChangeArrowheads="1"/>
          </p:cNvSpPr>
          <p:nvPr>
            <p:ph type="ctrTitle" idx="4294967295"/>
          </p:nvPr>
        </p:nvSpPr>
        <p:spPr>
          <a:xfrm>
            <a:off x="755650" y="1628775"/>
            <a:ext cx="7772400" cy="1470025"/>
          </a:xfrm>
        </p:spPr>
        <p:txBody>
          <a:bodyPr/>
          <a:lstStyle/>
          <a:p>
            <a:pPr eaLnBrk="1" hangingPunct="1"/>
            <a:r>
              <a:rPr lang="zh-TW" altLang="en-US" sz="6600" b="1" smtClean="0">
                <a:solidFill>
                  <a:schemeClr val="tx1"/>
                </a:solidFill>
                <a:latin typeface="標楷體" pitchFamily="65" charset="-120"/>
                <a:ea typeface="標楷體" pitchFamily="65" charset="-120"/>
              </a:rPr>
              <a:t>三、傳真</a:t>
            </a:r>
          </a:p>
        </p:txBody>
      </p:sp>
      <p:pic>
        <p:nvPicPr>
          <p:cNvPr id="146435" name="Picture 4"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翰林">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翰林">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翰林">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翰林</Template>
  <TotalTime>4146</TotalTime>
  <Words>4451</Words>
  <Application>Microsoft Office PowerPoint</Application>
  <PresentationFormat>如螢幕大小 (4:3)</PresentationFormat>
  <Paragraphs>991</Paragraphs>
  <Slides>133</Slides>
  <Notes>0</Notes>
  <HiddenSlides>40</HiddenSlides>
  <MMClips>0</MMClips>
  <ScaleCrop>false</ScaleCrop>
  <HeadingPairs>
    <vt:vector size="4" baseType="variant">
      <vt:variant>
        <vt:lpstr>佈景主題</vt:lpstr>
      </vt:variant>
      <vt:variant>
        <vt:i4>4</vt:i4>
      </vt:variant>
      <vt:variant>
        <vt:lpstr>投影片標題</vt:lpstr>
      </vt:variant>
      <vt:variant>
        <vt:i4>133</vt:i4>
      </vt:variant>
    </vt:vector>
  </HeadingPairs>
  <TitlesOfParts>
    <vt:vector size="137" baseType="lpstr">
      <vt:lpstr>翰林</vt:lpstr>
      <vt:lpstr>1_翰林</vt:lpstr>
      <vt:lpstr>3_預設簡報設計</vt:lpstr>
      <vt:lpstr>2_翰林</vt:lpstr>
      <vt:lpstr>PowerPoint 簡報</vt:lpstr>
      <vt:lpstr>PowerPoint 簡報</vt:lpstr>
      <vt:lpstr>一、柬帖</vt:lpstr>
      <vt:lpstr>柬帖的意義</vt:lpstr>
      <vt:lpstr>柬帖的種類-1</vt:lpstr>
      <vt:lpstr>柬帖的種類-2</vt:lpstr>
      <vt:lpstr>柬帖的作法-1</vt:lpstr>
      <vt:lpstr>柬帖的作法-2</vt:lpstr>
      <vt:lpstr>柬帖的作法-3</vt:lpstr>
      <vt:lpstr>柬帖的作法-4</vt:lpstr>
      <vt:lpstr>柬帖的作法-5</vt:lpstr>
      <vt:lpstr>柬帖的作法-6</vt:lpstr>
      <vt:lpstr>柬帖的作法-7</vt:lpstr>
      <vt:lpstr>柬帖的作法-8</vt:lpstr>
      <vt:lpstr>柬帖的作法-9</vt:lpstr>
      <vt:lpstr>柬帖的作法-10</vt:lpstr>
      <vt:lpstr>柬帖的作法-11</vt:lpstr>
      <vt:lpstr>柬帖的作法-12</vt:lpstr>
      <vt:lpstr>柬帖的作法-13</vt:lpstr>
      <vt:lpstr>柬帖的作法-14</vt:lpstr>
      <vt:lpstr>柬帖的作法-15</vt:lpstr>
      <vt:lpstr>柬帖的作法-16</vt:lpstr>
      <vt:lpstr>柬帖的作法-17</vt:lpstr>
      <vt:lpstr>柬帖的作法-18</vt:lpstr>
      <vt:lpstr>柬帖的作法-19</vt:lpstr>
      <vt:lpstr>柬帖的作法-20 例(二)由兒女具名</vt:lpstr>
      <vt:lpstr>柬帖的作法-21例(三)由兒女具名─死者八十歲以上</vt:lpstr>
      <vt:lpstr>柬帖的作法-22</vt:lpstr>
      <vt:lpstr>柬帖的作法-23</vt:lpstr>
      <vt:lpstr>柬帖的作法-24</vt:lpstr>
      <vt:lpstr>柬帖的作法-25</vt:lpstr>
      <vt:lpstr>常見的柬帖用語-1</vt:lpstr>
      <vt:lpstr>常見的柬帖用語-2</vt:lpstr>
      <vt:lpstr>常見的柬帖用語-3</vt:lpstr>
      <vt:lpstr>常見的柬帖用語-4</vt:lpstr>
      <vt:lpstr>常見的柬帖用語-5</vt:lpstr>
      <vt:lpstr>常見的柬帖用語-6</vt:lpstr>
      <vt:lpstr>常見的柬帖用語-7</vt:lpstr>
      <vt:lpstr>柬帖的封套-1</vt:lpstr>
      <vt:lpstr>柬帖的封套-2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二、會議文書</vt:lpstr>
      <vt:lpstr>會議文書的意義</vt:lpstr>
      <vt:lpstr>會議文書的種類-1</vt:lpstr>
      <vt:lpstr>會議文書的種類-2</vt:lpstr>
      <vt:lpstr>會議文書的種類-3</vt:lpstr>
      <vt:lpstr>會議文書的寫法-1</vt:lpstr>
      <vt:lpstr>會議文書的寫法-2</vt:lpstr>
      <vt:lpstr>會議文書的寫法-3</vt:lpstr>
      <vt:lpstr>會議文書的寫法-4</vt:lpstr>
      <vt:lpstr>會議文書的寫法-5</vt:lpstr>
      <vt:lpstr>會議文書的寫法-6</vt:lpstr>
      <vt:lpstr>會議文書的寫法-7</vt:lpstr>
      <vt:lpstr>會議文書的寫法-8</vt:lpstr>
      <vt:lpstr>會議文書的寫法-9</vt:lpstr>
      <vt:lpstr>會議文書的寫法-10</vt:lpstr>
      <vt:lpstr>會議文書的寫法-11</vt:lpstr>
      <vt:lpstr>會議文書的寫法-12</vt:lpstr>
      <vt:lpstr>會議文書的寫法-13</vt:lpstr>
      <vt:lpstr>PowerPoint 簡報</vt:lpstr>
      <vt:lpstr>PowerPoint 簡報</vt:lpstr>
      <vt:lpstr>PowerPoint 簡報</vt:lpstr>
      <vt:lpstr>PowerPoint 簡報</vt:lpstr>
      <vt:lpstr>三、傳真</vt:lpstr>
      <vt:lpstr>傳真的意義-1</vt:lpstr>
      <vt:lpstr>傳真的意義-2</vt:lpstr>
      <vt:lpstr>傳真的寫作-1</vt:lpstr>
      <vt:lpstr>傳真的寫作-2</vt:lpstr>
      <vt:lpstr>傳真的寫作-3</vt:lpstr>
      <vt:lpstr>傳真的寫作-4</vt:lpstr>
      <vt:lpstr>傳真的寫作-5</vt:lpstr>
      <vt:lpstr>傳真的寫作-6</vt:lpstr>
      <vt:lpstr>四、應用練習</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二、林正義先生的千金潔怡將於二月二十七 日滿月，請你代他擬訂柬帖。</vt:lpstr>
      <vt:lpstr>三、鄰居林志平大哥和他交往多年的女友楊敏惠終於要結婚了，請你代他們寫雙方家長具名的結婚柬帖樣本。男方是長男，父母是林蔭祖、許金蘭；女方是次女，父母是楊光輝、陳瑞華。婚禮將在下個月二十五日十一時舉行，席設金門縣愛國路○號的吉祥大飯店迎賓廳。 </vt:lpstr>
      <vt:lpstr>PowerPoint 簡報</vt:lpstr>
      <vt:lpstr>五、統測精選</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第六課 孔乙己 作者：魯迅</dc:title>
  <dc:creator>Win7User</dc:creator>
  <cp:lastModifiedBy>雅淨</cp:lastModifiedBy>
  <cp:revision>586</cp:revision>
  <dcterms:created xsi:type="dcterms:W3CDTF">2012-10-11T04:58:08Z</dcterms:created>
  <dcterms:modified xsi:type="dcterms:W3CDTF">2017-12-05T01:00:59Z</dcterms:modified>
</cp:coreProperties>
</file>