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04" r:id="rId3"/>
    <p:sldMasterId id="2147483816" r:id="rId4"/>
    <p:sldMasterId id="2147483828" r:id="rId5"/>
    <p:sldMasterId id="2147483851" r:id="rId6"/>
    <p:sldMasterId id="2147483863" r:id="rId7"/>
    <p:sldMasterId id="2147483875" r:id="rId8"/>
    <p:sldMasterId id="2147483946" r:id="rId9"/>
  </p:sldMasterIdLst>
  <p:notesMasterIdLst>
    <p:notesMasterId r:id="rId243"/>
  </p:notesMasterIdLst>
  <p:handoutMasterIdLst>
    <p:handoutMasterId r:id="rId244"/>
  </p:handoutMasterIdLst>
  <p:sldIdLst>
    <p:sldId id="266" r:id="rId10"/>
    <p:sldId id="263" r:id="rId11"/>
    <p:sldId id="1094" r:id="rId12"/>
    <p:sldId id="1923" r:id="rId13"/>
    <p:sldId id="271" r:id="rId14"/>
    <p:sldId id="1241" r:id="rId15"/>
    <p:sldId id="1351" r:id="rId16"/>
    <p:sldId id="1924" r:id="rId17"/>
    <p:sldId id="1636" r:id="rId18"/>
    <p:sldId id="1750" r:id="rId19"/>
    <p:sldId id="1751" r:id="rId20"/>
    <p:sldId id="289" r:id="rId21"/>
    <p:sldId id="1357" r:id="rId22"/>
    <p:sldId id="1925" r:id="rId23"/>
    <p:sldId id="1647" r:id="rId24"/>
    <p:sldId id="1753" r:id="rId25"/>
    <p:sldId id="1752" r:id="rId26"/>
    <p:sldId id="1426" r:id="rId27"/>
    <p:sldId id="1926" r:id="rId28"/>
    <p:sldId id="1943" r:id="rId29"/>
    <p:sldId id="1944" r:id="rId30"/>
    <p:sldId id="1945" r:id="rId31"/>
    <p:sldId id="1946" r:id="rId32"/>
    <p:sldId id="1947" r:id="rId33"/>
    <p:sldId id="2028" r:id="rId34"/>
    <p:sldId id="1927" r:id="rId35"/>
    <p:sldId id="1948" r:id="rId36"/>
    <p:sldId id="1949" r:id="rId37"/>
    <p:sldId id="1950" r:id="rId38"/>
    <p:sldId id="1951" r:id="rId39"/>
    <p:sldId id="1952" r:id="rId40"/>
    <p:sldId id="1928" r:id="rId41"/>
    <p:sldId id="1953" r:id="rId42"/>
    <p:sldId id="1954" r:id="rId43"/>
    <p:sldId id="1955" r:id="rId44"/>
    <p:sldId id="1956" r:id="rId45"/>
    <p:sldId id="1957" r:id="rId46"/>
    <p:sldId id="2029" r:id="rId47"/>
    <p:sldId id="1929" r:id="rId48"/>
    <p:sldId id="1958" r:id="rId49"/>
    <p:sldId id="1959" r:id="rId50"/>
    <p:sldId id="1960" r:id="rId51"/>
    <p:sldId id="1961" r:id="rId52"/>
    <p:sldId id="1962" r:id="rId53"/>
    <p:sldId id="2030" r:id="rId54"/>
    <p:sldId id="1930" r:id="rId55"/>
    <p:sldId id="1963" r:id="rId56"/>
    <p:sldId id="1964" r:id="rId57"/>
    <p:sldId id="1965" r:id="rId58"/>
    <p:sldId id="1966" r:id="rId59"/>
    <p:sldId id="1967" r:id="rId60"/>
    <p:sldId id="2031" r:id="rId61"/>
    <p:sldId id="1931" r:id="rId62"/>
    <p:sldId id="1968" r:id="rId63"/>
    <p:sldId id="1969" r:id="rId64"/>
    <p:sldId id="1970" r:id="rId65"/>
    <p:sldId id="1971" r:id="rId66"/>
    <p:sldId id="2032" r:id="rId67"/>
    <p:sldId id="1972" r:id="rId68"/>
    <p:sldId id="1932" r:id="rId69"/>
    <p:sldId id="1973" r:id="rId70"/>
    <p:sldId id="1974" r:id="rId71"/>
    <p:sldId id="1975" r:id="rId72"/>
    <p:sldId id="1976" r:id="rId73"/>
    <p:sldId id="1977" r:id="rId74"/>
    <p:sldId id="1933" r:id="rId75"/>
    <p:sldId id="1978" r:id="rId76"/>
    <p:sldId id="1979" r:id="rId77"/>
    <p:sldId id="1980" r:id="rId78"/>
    <p:sldId id="1981" r:id="rId79"/>
    <p:sldId id="1982" r:id="rId80"/>
    <p:sldId id="1934" r:id="rId81"/>
    <p:sldId id="1983" r:id="rId82"/>
    <p:sldId id="1984" r:id="rId83"/>
    <p:sldId id="1985" r:id="rId84"/>
    <p:sldId id="1986" r:id="rId85"/>
    <p:sldId id="1987" r:id="rId86"/>
    <p:sldId id="1935" r:id="rId87"/>
    <p:sldId id="1988" r:id="rId88"/>
    <p:sldId id="1989" r:id="rId89"/>
    <p:sldId id="1990" r:id="rId90"/>
    <p:sldId id="1991" r:id="rId91"/>
    <p:sldId id="1992" r:id="rId92"/>
    <p:sldId id="1936" r:id="rId93"/>
    <p:sldId id="1993" r:id="rId94"/>
    <p:sldId id="1994" r:id="rId95"/>
    <p:sldId id="1995" r:id="rId96"/>
    <p:sldId id="1996" r:id="rId97"/>
    <p:sldId id="1997" r:id="rId98"/>
    <p:sldId id="2033" r:id="rId99"/>
    <p:sldId id="1937" r:id="rId100"/>
    <p:sldId id="1998" r:id="rId101"/>
    <p:sldId id="1999" r:id="rId102"/>
    <p:sldId id="2000" r:id="rId103"/>
    <p:sldId id="2040" r:id="rId104"/>
    <p:sldId id="2001" r:id="rId105"/>
    <p:sldId id="2002" r:id="rId106"/>
    <p:sldId id="2034" r:id="rId107"/>
    <p:sldId id="2035" r:id="rId108"/>
    <p:sldId id="2036" r:id="rId109"/>
    <p:sldId id="2037" r:id="rId110"/>
    <p:sldId id="2038" r:id="rId111"/>
    <p:sldId id="2039" r:id="rId112"/>
    <p:sldId id="1938" r:id="rId113"/>
    <p:sldId id="2003" r:id="rId114"/>
    <p:sldId id="2004" r:id="rId115"/>
    <p:sldId id="2005" r:id="rId116"/>
    <p:sldId id="2006" r:id="rId117"/>
    <p:sldId id="2007" r:id="rId118"/>
    <p:sldId id="2041" r:id="rId119"/>
    <p:sldId id="1939" r:id="rId120"/>
    <p:sldId id="2008" r:id="rId121"/>
    <p:sldId id="2009" r:id="rId122"/>
    <p:sldId id="2010" r:id="rId123"/>
    <p:sldId id="2011" r:id="rId124"/>
    <p:sldId id="2012" r:id="rId125"/>
    <p:sldId id="1940" r:id="rId126"/>
    <p:sldId id="2042" r:id="rId127"/>
    <p:sldId id="2013" r:id="rId128"/>
    <p:sldId id="2014" r:id="rId129"/>
    <p:sldId id="2043" r:id="rId130"/>
    <p:sldId id="2015" r:id="rId131"/>
    <p:sldId id="2016" r:id="rId132"/>
    <p:sldId id="2056" r:id="rId133"/>
    <p:sldId id="2017" r:id="rId134"/>
    <p:sldId id="2044" r:id="rId135"/>
    <p:sldId id="1941" r:id="rId136"/>
    <p:sldId id="2018" r:id="rId137"/>
    <p:sldId id="2019" r:id="rId138"/>
    <p:sldId id="2045" r:id="rId139"/>
    <p:sldId id="2020" r:id="rId140"/>
    <p:sldId id="2021" r:id="rId141"/>
    <p:sldId id="2022" r:id="rId142"/>
    <p:sldId id="2055" r:id="rId143"/>
    <p:sldId id="1942" r:id="rId144"/>
    <p:sldId id="2023" r:id="rId145"/>
    <p:sldId id="2024" r:id="rId146"/>
    <p:sldId id="2025" r:id="rId147"/>
    <p:sldId id="2026" r:id="rId148"/>
    <p:sldId id="2027" r:id="rId149"/>
    <p:sldId id="459" r:id="rId150"/>
    <p:sldId id="460" r:id="rId151"/>
    <p:sldId id="1787" r:id="rId152"/>
    <p:sldId id="1079" r:id="rId153"/>
    <p:sldId id="1393" r:id="rId154"/>
    <p:sldId id="463" r:id="rId155"/>
    <p:sldId id="464" r:id="rId156"/>
    <p:sldId id="465" r:id="rId157"/>
    <p:sldId id="466" r:id="rId158"/>
    <p:sldId id="468" r:id="rId159"/>
    <p:sldId id="1267" r:id="rId160"/>
    <p:sldId id="1788" r:id="rId161"/>
    <p:sldId id="470" r:id="rId162"/>
    <p:sldId id="828" r:id="rId163"/>
    <p:sldId id="471" r:id="rId164"/>
    <p:sldId id="1922" r:id="rId165"/>
    <p:sldId id="473" r:id="rId166"/>
    <p:sldId id="1789" r:id="rId167"/>
    <p:sldId id="475" r:id="rId168"/>
    <p:sldId id="1396" r:id="rId169"/>
    <p:sldId id="1398" r:id="rId170"/>
    <p:sldId id="1399" r:id="rId171"/>
    <p:sldId id="1790" r:id="rId172"/>
    <p:sldId id="1791" r:id="rId173"/>
    <p:sldId id="1792" r:id="rId174"/>
    <p:sldId id="1793" r:id="rId175"/>
    <p:sldId id="1794" r:id="rId176"/>
    <p:sldId id="2057" r:id="rId177"/>
    <p:sldId id="490" r:id="rId178"/>
    <p:sldId id="1796" r:id="rId179"/>
    <p:sldId id="2058" r:id="rId180"/>
    <p:sldId id="2067" r:id="rId181"/>
    <p:sldId id="2078" r:id="rId182"/>
    <p:sldId id="2079" r:id="rId183"/>
    <p:sldId id="2068" r:id="rId184"/>
    <p:sldId id="2069" r:id="rId185"/>
    <p:sldId id="2072" r:id="rId186"/>
    <p:sldId id="2073" r:id="rId187"/>
    <p:sldId id="2074" r:id="rId188"/>
    <p:sldId id="2075" r:id="rId189"/>
    <p:sldId id="2077" r:id="rId190"/>
    <p:sldId id="2076" r:id="rId191"/>
    <p:sldId id="1821" r:id="rId192"/>
    <p:sldId id="1823" r:id="rId193"/>
    <p:sldId id="2046" r:id="rId194"/>
    <p:sldId id="1824" r:id="rId195"/>
    <p:sldId id="1825" r:id="rId196"/>
    <p:sldId id="1826" r:id="rId197"/>
    <p:sldId id="2047" r:id="rId198"/>
    <p:sldId id="2048" r:id="rId199"/>
    <p:sldId id="1827" r:id="rId200"/>
    <p:sldId id="1828" r:id="rId201"/>
    <p:sldId id="2049" r:id="rId202"/>
    <p:sldId id="1829" r:id="rId203"/>
    <p:sldId id="1830" r:id="rId204"/>
    <p:sldId id="1831" r:id="rId205"/>
    <p:sldId id="1832" r:id="rId206"/>
    <p:sldId id="1833" r:id="rId207"/>
    <p:sldId id="1834" r:id="rId208"/>
    <p:sldId id="1835" r:id="rId209"/>
    <p:sldId id="1836" r:id="rId210"/>
    <p:sldId id="2050" r:id="rId211"/>
    <p:sldId id="1837" r:id="rId212"/>
    <p:sldId id="1838" r:id="rId213"/>
    <p:sldId id="2051" r:id="rId214"/>
    <p:sldId id="1839" r:id="rId215"/>
    <p:sldId id="1842" r:id="rId216"/>
    <p:sldId id="1843" r:id="rId217"/>
    <p:sldId id="1844" r:id="rId218"/>
    <p:sldId id="2052" r:id="rId219"/>
    <p:sldId id="1845" r:id="rId220"/>
    <p:sldId id="2053" r:id="rId221"/>
    <p:sldId id="1840" r:id="rId222"/>
    <p:sldId id="1841" r:id="rId223"/>
    <p:sldId id="1846" r:id="rId224"/>
    <p:sldId id="1847" r:id="rId225"/>
    <p:sldId id="1848" r:id="rId226"/>
    <p:sldId id="1849" r:id="rId227"/>
    <p:sldId id="1850" r:id="rId228"/>
    <p:sldId id="1851" r:id="rId229"/>
    <p:sldId id="1852" r:id="rId230"/>
    <p:sldId id="2054" r:id="rId231"/>
    <p:sldId id="1853" r:id="rId232"/>
    <p:sldId id="1854" r:id="rId233"/>
    <p:sldId id="1855" r:id="rId234"/>
    <p:sldId id="1856" r:id="rId235"/>
    <p:sldId id="1857" r:id="rId236"/>
    <p:sldId id="1858" r:id="rId237"/>
    <p:sldId id="1859" r:id="rId238"/>
    <p:sldId id="1860" r:id="rId239"/>
    <p:sldId id="1861" r:id="rId240"/>
    <p:sldId id="1862" r:id="rId241"/>
    <p:sldId id="1863" r:id="rId242"/>
  </p:sldIdLst>
  <p:sldSz cx="9144000" cy="6858000" type="screen4x3"/>
  <p:notesSz cx="6735763" cy="98663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FF"/>
    <a:srgbClr val="0066FF"/>
    <a:srgbClr val="33CCCC"/>
    <a:srgbClr val="00CCFF"/>
    <a:srgbClr val="FF0000"/>
    <a:srgbClr val="00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2" autoAdjust="0"/>
    <p:restoredTop sz="93727" autoAdjust="0"/>
  </p:normalViewPr>
  <p:slideViewPr>
    <p:cSldViewPr>
      <p:cViewPr>
        <p:scale>
          <a:sx n="100" d="100"/>
          <a:sy n="100" d="100"/>
        </p:scale>
        <p:origin x="-130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6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8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63" Type="http://schemas.openxmlformats.org/officeDocument/2006/relationships/slide" Target="slides/slide54.xml"/><Relationship Id="rId84" Type="http://schemas.openxmlformats.org/officeDocument/2006/relationships/slide" Target="slides/slide75.xml"/><Relationship Id="rId138" Type="http://schemas.openxmlformats.org/officeDocument/2006/relationships/slide" Target="slides/slide129.xml"/><Relationship Id="rId159" Type="http://schemas.openxmlformats.org/officeDocument/2006/relationships/slide" Target="slides/slide150.xml"/><Relationship Id="rId170" Type="http://schemas.openxmlformats.org/officeDocument/2006/relationships/slide" Target="slides/slide161.xml"/><Relationship Id="rId191" Type="http://schemas.openxmlformats.org/officeDocument/2006/relationships/slide" Target="slides/slide182.xml"/><Relationship Id="rId205" Type="http://schemas.openxmlformats.org/officeDocument/2006/relationships/slide" Target="slides/slide196.xml"/><Relationship Id="rId226" Type="http://schemas.openxmlformats.org/officeDocument/2006/relationships/slide" Target="slides/slide217.xml"/><Relationship Id="rId247" Type="http://schemas.openxmlformats.org/officeDocument/2006/relationships/theme" Target="theme/theme1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53" Type="http://schemas.openxmlformats.org/officeDocument/2006/relationships/slide" Target="slides/slide44.xml"/><Relationship Id="rId74" Type="http://schemas.openxmlformats.org/officeDocument/2006/relationships/slide" Target="slides/slide65.xml"/><Relationship Id="rId128" Type="http://schemas.openxmlformats.org/officeDocument/2006/relationships/slide" Target="slides/slide119.xml"/><Relationship Id="rId149" Type="http://schemas.openxmlformats.org/officeDocument/2006/relationships/slide" Target="slides/slide140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6.xml"/><Relationship Id="rId160" Type="http://schemas.openxmlformats.org/officeDocument/2006/relationships/slide" Target="slides/slide151.xml"/><Relationship Id="rId181" Type="http://schemas.openxmlformats.org/officeDocument/2006/relationships/slide" Target="slides/slide172.xml"/><Relationship Id="rId216" Type="http://schemas.openxmlformats.org/officeDocument/2006/relationships/slide" Target="slides/slide207.xml"/><Relationship Id="rId237" Type="http://schemas.openxmlformats.org/officeDocument/2006/relationships/slide" Target="slides/slide228.xml"/><Relationship Id="rId22" Type="http://schemas.openxmlformats.org/officeDocument/2006/relationships/slide" Target="slides/slide13.xml"/><Relationship Id="rId43" Type="http://schemas.openxmlformats.org/officeDocument/2006/relationships/slide" Target="slides/slide34.xml"/><Relationship Id="rId64" Type="http://schemas.openxmlformats.org/officeDocument/2006/relationships/slide" Target="slides/slide55.xml"/><Relationship Id="rId118" Type="http://schemas.openxmlformats.org/officeDocument/2006/relationships/slide" Target="slides/slide109.xml"/><Relationship Id="rId139" Type="http://schemas.openxmlformats.org/officeDocument/2006/relationships/slide" Target="slides/slide130.xml"/><Relationship Id="rId85" Type="http://schemas.openxmlformats.org/officeDocument/2006/relationships/slide" Target="slides/slide76.xml"/><Relationship Id="rId150" Type="http://schemas.openxmlformats.org/officeDocument/2006/relationships/slide" Target="slides/slide141.xml"/><Relationship Id="rId171" Type="http://schemas.openxmlformats.org/officeDocument/2006/relationships/slide" Target="slides/slide162.xml"/><Relationship Id="rId192" Type="http://schemas.openxmlformats.org/officeDocument/2006/relationships/slide" Target="slides/slide183.xml"/><Relationship Id="rId206" Type="http://schemas.openxmlformats.org/officeDocument/2006/relationships/slide" Target="slides/slide197.xml"/><Relationship Id="rId227" Type="http://schemas.openxmlformats.org/officeDocument/2006/relationships/slide" Target="slides/slide218.xml"/><Relationship Id="rId248" Type="http://schemas.openxmlformats.org/officeDocument/2006/relationships/tableStyles" Target="tableStyles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59" Type="http://schemas.openxmlformats.org/officeDocument/2006/relationships/slide" Target="slides/slide50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124" Type="http://schemas.openxmlformats.org/officeDocument/2006/relationships/slide" Target="slides/slide115.xml"/><Relationship Id="rId129" Type="http://schemas.openxmlformats.org/officeDocument/2006/relationships/slide" Target="slides/slide120.xml"/><Relationship Id="rId54" Type="http://schemas.openxmlformats.org/officeDocument/2006/relationships/slide" Target="slides/slide45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40" Type="http://schemas.openxmlformats.org/officeDocument/2006/relationships/slide" Target="slides/slide131.xml"/><Relationship Id="rId145" Type="http://schemas.openxmlformats.org/officeDocument/2006/relationships/slide" Target="slides/slide136.xml"/><Relationship Id="rId161" Type="http://schemas.openxmlformats.org/officeDocument/2006/relationships/slide" Target="slides/slide152.xml"/><Relationship Id="rId166" Type="http://schemas.openxmlformats.org/officeDocument/2006/relationships/slide" Target="slides/slide157.xml"/><Relationship Id="rId182" Type="http://schemas.openxmlformats.org/officeDocument/2006/relationships/slide" Target="slides/slide173.xml"/><Relationship Id="rId187" Type="http://schemas.openxmlformats.org/officeDocument/2006/relationships/slide" Target="slides/slide178.xml"/><Relationship Id="rId217" Type="http://schemas.openxmlformats.org/officeDocument/2006/relationships/slide" Target="slides/slide20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12" Type="http://schemas.openxmlformats.org/officeDocument/2006/relationships/slide" Target="slides/slide203.xml"/><Relationship Id="rId233" Type="http://schemas.openxmlformats.org/officeDocument/2006/relationships/slide" Target="slides/slide224.xml"/><Relationship Id="rId238" Type="http://schemas.openxmlformats.org/officeDocument/2006/relationships/slide" Target="slides/slide229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49" Type="http://schemas.openxmlformats.org/officeDocument/2006/relationships/slide" Target="slides/slide40.xml"/><Relationship Id="rId114" Type="http://schemas.openxmlformats.org/officeDocument/2006/relationships/slide" Target="slides/slide105.xml"/><Relationship Id="rId119" Type="http://schemas.openxmlformats.org/officeDocument/2006/relationships/slide" Target="slides/slide110.xml"/><Relationship Id="rId44" Type="http://schemas.openxmlformats.org/officeDocument/2006/relationships/slide" Target="slides/slide35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130" Type="http://schemas.openxmlformats.org/officeDocument/2006/relationships/slide" Target="slides/slide121.xml"/><Relationship Id="rId135" Type="http://schemas.openxmlformats.org/officeDocument/2006/relationships/slide" Target="slides/slide126.xml"/><Relationship Id="rId151" Type="http://schemas.openxmlformats.org/officeDocument/2006/relationships/slide" Target="slides/slide142.xml"/><Relationship Id="rId156" Type="http://schemas.openxmlformats.org/officeDocument/2006/relationships/slide" Target="slides/slide147.xml"/><Relationship Id="rId177" Type="http://schemas.openxmlformats.org/officeDocument/2006/relationships/slide" Target="slides/slide168.xml"/><Relationship Id="rId198" Type="http://schemas.openxmlformats.org/officeDocument/2006/relationships/slide" Target="slides/slide189.xml"/><Relationship Id="rId172" Type="http://schemas.openxmlformats.org/officeDocument/2006/relationships/slide" Target="slides/slide163.xml"/><Relationship Id="rId193" Type="http://schemas.openxmlformats.org/officeDocument/2006/relationships/slide" Target="slides/slide184.xml"/><Relationship Id="rId202" Type="http://schemas.openxmlformats.org/officeDocument/2006/relationships/slide" Target="slides/slide193.xml"/><Relationship Id="rId207" Type="http://schemas.openxmlformats.org/officeDocument/2006/relationships/slide" Target="slides/slide198.xml"/><Relationship Id="rId223" Type="http://schemas.openxmlformats.org/officeDocument/2006/relationships/slide" Target="slides/slide214.xml"/><Relationship Id="rId228" Type="http://schemas.openxmlformats.org/officeDocument/2006/relationships/slide" Target="slides/slide219.xml"/><Relationship Id="rId244" Type="http://schemas.openxmlformats.org/officeDocument/2006/relationships/handoutMaster" Target="handoutMasters/handoutMaster1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120" Type="http://schemas.openxmlformats.org/officeDocument/2006/relationships/slide" Target="slides/slide111.xml"/><Relationship Id="rId125" Type="http://schemas.openxmlformats.org/officeDocument/2006/relationships/slide" Target="slides/slide116.xml"/><Relationship Id="rId141" Type="http://schemas.openxmlformats.org/officeDocument/2006/relationships/slide" Target="slides/slide132.xml"/><Relationship Id="rId146" Type="http://schemas.openxmlformats.org/officeDocument/2006/relationships/slide" Target="slides/slide137.xml"/><Relationship Id="rId167" Type="http://schemas.openxmlformats.org/officeDocument/2006/relationships/slide" Target="slides/slide158.xml"/><Relationship Id="rId188" Type="http://schemas.openxmlformats.org/officeDocument/2006/relationships/slide" Target="slides/slide17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162" Type="http://schemas.openxmlformats.org/officeDocument/2006/relationships/slide" Target="slides/slide153.xml"/><Relationship Id="rId183" Type="http://schemas.openxmlformats.org/officeDocument/2006/relationships/slide" Target="slides/slide174.xml"/><Relationship Id="rId213" Type="http://schemas.openxmlformats.org/officeDocument/2006/relationships/slide" Target="slides/slide204.xml"/><Relationship Id="rId218" Type="http://schemas.openxmlformats.org/officeDocument/2006/relationships/slide" Target="slides/slide209.xml"/><Relationship Id="rId234" Type="http://schemas.openxmlformats.org/officeDocument/2006/relationships/slide" Target="slides/slide225.xml"/><Relationship Id="rId239" Type="http://schemas.openxmlformats.org/officeDocument/2006/relationships/slide" Target="slides/slide23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slide" Target="slides/slide101.xml"/><Relationship Id="rId115" Type="http://schemas.openxmlformats.org/officeDocument/2006/relationships/slide" Target="slides/slide106.xml"/><Relationship Id="rId131" Type="http://schemas.openxmlformats.org/officeDocument/2006/relationships/slide" Target="slides/slide122.xml"/><Relationship Id="rId136" Type="http://schemas.openxmlformats.org/officeDocument/2006/relationships/slide" Target="slides/slide127.xml"/><Relationship Id="rId157" Type="http://schemas.openxmlformats.org/officeDocument/2006/relationships/slide" Target="slides/slide148.xml"/><Relationship Id="rId178" Type="http://schemas.openxmlformats.org/officeDocument/2006/relationships/slide" Target="slides/slide169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52" Type="http://schemas.openxmlformats.org/officeDocument/2006/relationships/slide" Target="slides/slide143.xml"/><Relationship Id="rId173" Type="http://schemas.openxmlformats.org/officeDocument/2006/relationships/slide" Target="slides/slide164.xml"/><Relationship Id="rId194" Type="http://schemas.openxmlformats.org/officeDocument/2006/relationships/slide" Target="slides/slide185.xml"/><Relationship Id="rId199" Type="http://schemas.openxmlformats.org/officeDocument/2006/relationships/slide" Target="slides/slide190.xml"/><Relationship Id="rId203" Type="http://schemas.openxmlformats.org/officeDocument/2006/relationships/slide" Target="slides/slide194.xml"/><Relationship Id="rId208" Type="http://schemas.openxmlformats.org/officeDocument/2006/relationships/slide" Target="slides/slide199.xml"/><Relationship Id="rId229" Type="http://schemas.openxmlformats.org/officeDocument/2006/relationships/slide" Target="slides/slide220.xml"/><Relationship Id="rId19" Type="http://schemas.openxmlformats.org/officeDocument/2006/relationships/slide" Target="slides/slide10.xml"/><Relationship Id="rId224" Type="http://schemas.openxmlformats.org/officeDocument/2006/relationships/slide" Target="slides/slide215.xml"/><Relationship Id="rId240" Type="http://schemas.openxmlformats.org/officeDocument/2006/relationships/slide" Target="slides/slide231.xml"/><Relationship Id="rId245" Type="http://schemas.openxmlformats.org/officeDocument/2006/relationships/presProps" Target="presProps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126" Type="http://schemas.openxmlformats.org/officeDocument/2006/relationships/slide" Target="slides/slide117.xml"/><Relationship Id="rId147" Type="http://schemas.openxmlformats.org/officeDocument/2006/relationships/slide" Target="slides/slide138.xml"/><Relationship Id="rId168" Type="http://schemas.openxmlformats.org/officeDocument/2006/relationships/slide" Target="slides/slide1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121" Type="http://schemas.openxmlformats.org/officeDocument/2006/relationships/slide" Target="slides/slide112.xml"/><Relationship Id="rId142" Type="http://schemas.openxmlformats.org/officeDocument/2006/relationships/slide" Target="slides/slide133.xml"/><Relationship Id="rId163" Type="http://schemas.openxmlformats.org/officeDocument/2006/relationships/slide" Target="slides/slide154.xml"/><Relationship Id="rId184" Type="http://schemas.openxmlformats.org/officeDocument/2006/relationships/slide" Target="slides/slide175.xml"/><Relationship Id="rId189" Type="http://schemas.openxmlformats.org/officeDocument/2006/relationships/slide" Target="slides/slide180.xml"/><Relationship Id="rId219" Type="http://schemas.openxmlformats.org/officeDocument/2006/relationships/slide" Target="slides/slide210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5.xml"/><Relationship Id="rId230" Type="http://schemas.openxmlformats.org/officeDocument/2006/relationships/slide" Target="slides/slide221.xml"/><Relationship Id="rId235" Type="http://schemas.openxmlformats.org/officeDocument/2006/relationships/slide" Target="slides/slide226.xml"/><Relationship Id="rId25" Type="http://schemas.openxmlformats.org/officeDocument/2006/relationships/slide" Target="slides/slide16.xml"/><Relationship Id="rId46" Type="http://schemas.openxmlformats.org/officeDocument/2006/relationships/slide" Target="slides/slide37.xml"/><Relationship Id="rId67" Type="http://schemas.openxmlformats.org/officeDocument/2006/relationships/slide" Target="slides/slide58.xml"/><Relationship Id="rId116" Type="http://schemas.openxmlformats.org/officeDocument/2006/relationships/slide" Target="slides/slide107.xml"/><Relationship Id="rId137" Type="http://schemas.openxmlformats.org/officeDocument/2006/relationships/slide" Target="slides/slide128.xml"/><Relationship Id="rId158" Type="http://schemas.openxmlformats.org/officeDocument/2006/relationships/slide" Target="slides/slide149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62" Type="http://schemas.openxmlformats.org/officeDocument/2006/relationships/slide" Target="slides/slide53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111" Type="http://schemas.openxmlformats.org/officeDocument/2006/relationships/slide" Target="slides/slide102.xml"/><Relationship Id="rId132" Type="http://schemas.openxmlformats.org/officeDocument/2006/relationships/slide" Target="slides/slide123.xml"/><Relationship Id="rId153" Type="http://schemas.openxmlformats.org/officeDocument/2006/relationships/slide" Target="slides/slide144.xml"/><Relationship Id="rId174" Type="http://schemas.openxmlformats.org/officeDocument/2006/relationships/slide" Target="slides/slide165.xml"/><Relationship Id="rId179" Type="http://schemas.openxmlformats.org/officeDocument/2006/relationships/slide" Target="slides/slide170.xml"/><Relationship Id="rId195" Type="http://schemas.openxmlformats.org/officeDocument/2006/relationships/slide" Target="slides/slide186.xml"/><Relationship Id="rId209" Type="http://schemas.openxmlformats.org/officeDocument/2006/relationships/slide" Target="slides/slide200.xml"/><Relationship Id="rId190" Type="http://schemas.openxmlformats.org/officeDocument/2006/relationships/slide" Target="slides/slide181.xml"/><Relationship Id="rId204" Type="http://schemas.openxmlformats.org/officeDocument/2006/relationships/slide" Target="slides/slide195.xml"/><Relationship Id="rId220" Type="http://schemas.openxmlformats.org/officeDocument/2006/relationships/slide" Target="slides/slide211.xml"/><Relationship Id="rId225" Type="http://schemas.openxmlformats.org/officeDocument/2006/relationships/slide" Target="slides/slide216.xml"/><Relationship Id="rId241" Type="http://schemas.openxmlformats.org/officeDocument/2006/relationships/slide" Target="slides/slide232.xml"/><Relationship Id="rId246" Type="http://schemas.openxmlformats.org/officeDocument/2006/relationships/viewProps" Target="viewProps.xml"/><Relationship Id="rId15" Type="http://schemas.openxmlformats.org/officeDocument/2006/relationships/slide" Target="slides/slide6.xml"/><Relationship Id="rId36" Type="http://schemas.openxmlformats.org/officeDocument/2006/relationships/slide" Target="slides/slide27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27" Type="http://schemas.openxmlformats.org/officeDocument/2006/relationships/slide" Target="slides/slide11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52" Type="http://schemas.openxmlformats.org/officeDocument/2006/relationships/slide" Target="slides/slide43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122" Type="http://schemas.openxmlformats.org/officeDocument/2006/relationships/slide" Target="slides/slide113.xml"/><Relationship Id="rId143" Type="http://schemas.openxmlformats.org/officeDocument/2006/relationships/slide" Target="slides/slide134.xml"/><Relationship Id="rId148" Type="http://schemas.openxmlformats.org/officeDocument/2006/relationships/slide" Target="slides/slide139.xml"/><Relationship Id="rId164" Type="http://schemas.openxmlformats.org/officeDocument/2006/relationships/slide" Target="slides/slide155.xml"/><Relationship Id="rId169" Type="http://schemas.openxmlformats.org/officeDocument/2006/relationships/slide" Target="slides/slide160.xml"/><Relationship Id="rId185" Type="http://schemas.openxmlformats.org/officeDocument/2006/relationships/slide" Target="slides/slide17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71.xml"/><Relationship Id="rId210" Type="http://schemas.openxmlformats.org/officeDocument/2006/relationships/slide" Target="slides/slide201.xml"/><Relationship Id="rId215" Type="http://schemas.openxmlformats.org/officeDocument/2006/relationships/slide" Target="slides/slide206.xml"/><Relationship Id="rId236" Type="http://schemas.openxmlformats.org/officeDocument/2006/relationships/slide" Target="slides/slide227.xml"/><Relationship Id="rId26" Type="http://schemas.openxmlformats.org/officeDocument/2006/relationships/slide" Target="slides/slide17.xml"/><Relationship Id="rId231" Type="http://schemas.openxmlformats.org/officeDocument/2006/relationships/slide" Target="slides/slide222.xml"/><Relationship Id="rId47" Type="http://schemas.openxmlformats.org/officeDocument/2006/relationships/slide" Target="slides/slide38.xml"/><Relationship Id="rId68" Type="http://schemas.openxmlformats.org/officeDocument/2006/relationships/slide" Target="slides/slide59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33" Type="http://schemas.openxmlformats.org/officeDocument/2006/relationships/slide" Target="slides/slide124.xml"/><Relationship Id="rId154" Type="http://schemas.openxmlformats.org/officeDocument/2006/relationships/slide" Target="slides/slide145.xml"/><Relationship Id="rId175" Type="http://schemas.openxmlformats.org/officeDocument/2006/relationships/slide" Target="slides/slide166.xml"/><Relationship Id="rId196" Type="http://schemas.openxmlformats.org/officeDocument/2006/relationships/slide" Target="slides/slide187.xml"/><Relationship Id="rId200" Type="http://schemas.openxmlformats.org/officeDocument/2006/relationships/slide" Target="slides/slide191.xml"/><Relationship Id="rId16" Type="http://schemas.openxmlformats.org/officeDocument/2006/relationships/slide" Target="slides/slide7.xml"/><Relationship Id="rId221" Type="http://schemas.openxmlformats.org/officeDocument/2006/relationships/slide" Target="slides/slide212.xml"/><Relationship Id="rId242" Type="http://schemas.openxmlformats.org/officeDocument/2006/relationships/slide" Target="slides/slide233.xml"/><Relationship Id="rId37" Type="http://schemas.openxmlformats.org/officeDocument/2006/relationships/slide" Target="slides/slide28.xml"/><Relationship Id="rId58" Type="http://schemas.openxmlformats.org/officeDocument/2006/relationships/slide" Target="slides/slide49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123" Type="http://schemas.openxmlformats.org/officeDocument/2006/relationships/slide" Target="slides/slide114.xml"/><Relationship Id="rId144" Type="http://schemas.openxmlformats.org/officeDocument/2006/relationships/slide" Target="slides/slide135.xml"/><Relationship Id="rId90" Type="http://schemas.openxmlformats.org/officeDocument/2006/relationships/slide" Target="slides/slide81.xml"/><Relationship Id="rId165" Type="http://schemas.openxmlformats.org/officeDocument/2006/relationships/slide" Target="slides/slide156.xml"/><Relationship Id="rId186" Type="http://schemas.openxmlformats.org/officeDocument/2006/relationships/slide" Target="slides/slide177.xml"/><Relationship Id="rId211" Type="http://schemas.openxmlformats.org/officeDocument/2006/relationships/slide" Target="slides/slide202.xml"/><Relationship Id="rId232" Type="http://schemas.openxmlformats.org/officeDocument/2006/relationships/slide" Target="slides/slide223.xml"/><Relationship Id="rId27" Type="http://schemas.openxmlformats.org/officeDocument/2006/relationships/slide" Target="slides/slide18.xml"/><Relationship Id="rId48" Type="http://schemas.openxmlformats.org/officeDocument/2006/relationships/slide" Target="slides/slide39.xml"/><Relationship Id="rId69" Type="http://schemas.openxmlformats.org/officeDocument/2006/relationships/slide" Target="slides/slide60.xml"/><Relationship Id="rId113" Type="http://schemas.openxmlformats.org/officeDocument/2006/relationships/slide" Target="slides/slide104.xml"/><Relationship Id="rId134" Type="http://schemas.openxmlformats.org/officeDocument/2006/relationships/slide" Target="slides/slide125.xml"/><Relationship Id="rId80" Type="http://schemas.openxmlformats.org/officeDocument/2006/relationships/slide" Target="slides/slide71.xml"/><Relationship Id="rId155" Type="http://schemas.openxmlformats.org/officeDocument/2006/relationships/slide" Target="slides/slide146.xml"/><Relationship Id="rId176" Type="http://schemas.openxmlformats.org/officeDocument/2006/relationships/slide" Target="slides/slide167.xml"/><Relationship Id="rId197" Type="http://schemas.openxmlformats.org/officeDocument/2006/relationships/slide" Target="slides/slide188.xml"/><Relationship Id="rId201" Type="http://schemas.openxmlformats.org/officeDocument/2006/relationships/slide" Target="slides/slide192.xml"/><Relationship Id="rId222" Type="http://schemas.openxmlformats.org/officeDocument/2006/relationships/slide" Target="slides/slide213.xml"/><Relationship Id="rId243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新細明體" charset="-120"/>
              </a:defRPr>
            </a:lvl1pPr>
          </a:lstStyle>
          <a:p>
            <a:pPr>
              <a:defRPr/>
            </a:pPr>
            <a:fld id="{57D5B5B9-77E7-49B8-A324-37689BD47F52}" type="datetimeFigureOut">
              <a:rPr lang="zh-TW" altLang="en-US"/>
              <a:pPr>
                <a:defRPr/>
              </a:pPr>
              <a:t>2017/12/5</a:t>
            </a:fld>
            <a:endParaRPr lang="en-US" altLang="zh-TW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新細明體" charset="-120"/>
              </a:defRPr>
            </a:lvl1pPr>
          </a:lstStyle>
          <a:p>
            <a:pPr>
              <a:defRPr/>
            </a:pPr>
            <a:fld id="{A3381517-0C26-4319-96DA-B43B449AC2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6736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ea typeface="新細明體" pitchFamily="18" charset="-120"/>
              </a:defRPr>
            </a:lvl1pPr>
          </a:lstStyle>
          <a:p>
            <a:pPr>
              <a:defRPr/>
            </a:pPr>
            <a:fld id="{74442E58-8235-414C-9516-D0DABEF70448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ea typeface="新細明體" pitchFamily="18" charset="-120"/>
              </a:defRPr>
            </a:lvl1pPr>
          </a:lstStyle>
          <a:p>
            <a:pPr>
              <a:defRPr/>
            </a:pPr>
            <a:fld id="{CF8E1C7A-1609-4488-9DA5-4E4C773C0D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256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28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280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DEA983-4D56-4088-A958-E6D138B006F3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20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202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A51EC2-78A2-499C-BB50-3EC401A10738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4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3418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0F72F1-ED81-4CCD-8A03-D76014B3BC86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122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5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3520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CF0A7F-2155-4856-A5DC-BAF318F22FC6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123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3622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C35E95-F8D8-49FE-8E81-83126C96AE6B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124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7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3725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0D27BC8-F216-4735-BDCC-ED60EB64E640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125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3827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FF0F78-95E5-4C43-B623-A5810B984AB2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126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9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3930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80950E-55C0-4603-AE5F-138E36E91182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127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032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90791B-4FF4-42FF-996F-61238104B2A0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128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1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134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F73A77-EAB9-4305-9289-1CF10A1C8073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129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2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237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A30AE5-014C-4E02-AF10-A77778B6DD0F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130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3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339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DE718-1582-4814-A60A-C95770535747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131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30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304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9B1812-14BF-4B63-8FE3-20DB6F23B4D8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4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442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5B35CCA-4EDF-48EC-A048-667C6D9E77D8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132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5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544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1B0F5E-1567-4D3B-8393-EE91EEFF05C1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133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646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1ED28F-920C-4600-831F-03E2C7BFE8E1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135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7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749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1AFD0F-0F9E-431B-BDBC-349A7DF35B0C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136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8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851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52704A-19DB-450C-AA28-52284AFCE81C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137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95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954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A9E15CF-C672-4732-A111-37F9DBA5374C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138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5056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F40F0-8D0A-40D8-8D9F-B364FF51574F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139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1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5158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73EA3E2-B083-4536-800F-99E3F6A85F60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140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4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406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8537B1-D7D3-44E3-9373-F57D68D78050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50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509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E57AA55-E3AD-4867-8D15-681E1CE5425B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61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611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01F0C2-F3E9-492D-B2A7-0F32642B9FBE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71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714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DE2C73A-EEF2-4A8C-8136-0E620A65B793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816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29214C9-D3B1-455B-9985-E285D140C594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91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918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1FFC65-2C10-4BF9-9B8E-E09B0DFCC4D0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0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021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E6353-801A-45EF-A43F-11FB593454E0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12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123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FB4445-468B-44F1-8C25-4E1A576485F1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38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382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30CDF4-3BE4-4143-8C4E-724FCDD984AE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22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226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A9EF0F-DCE5-4C2C-BAC9-2E510503A853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328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ED2EBBC-4B2F-4D33-B16D-5505552EFE96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43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430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6D9C71-F9F6-409A-905C-B39A9F3C672D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53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533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4260D9-A077-4062-B4C9-CC655C00D12C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63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635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C54A11-6788-474A-95DC-F29ED3EFE8E1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73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738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481786D-EE34-4DBD-AEEF-54836A4BA5EC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840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036334-AB6E-47DB-A08A-5EFAA2AF7817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94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942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72D108-C5DC-4D37-A4C8-047BBBBF9D3F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46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04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045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B8A3B1-48D7-4C1A-B6BA-4918C86F69A2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47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14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147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830BB3-1E7D-4BD5-845F-334148CBD58A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48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4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485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298CEC-5BF4-4665-B591-2F8DBA21CB82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4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250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5461E1-45AA-400D-9BEA-CFD533D69EA2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49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35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352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F3452B-BBF3-463A-98F5-4875E069652B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50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45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454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A5E044-16A0-4FE5-B5AE-DF35B6AEF655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51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55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557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AC0A8F-F2C9-46F4-A151-F7E9A4DF310E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53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65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659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D53CD6-F2A0-49DA-AC80-FBD2BB9AEA9F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54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76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762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A1D35D-4346-4961-864B-B0F11E2EBC1D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55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4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266259-E1EE-425A-94B6-500A1CC21C07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56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96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966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27000E-EB9B-4769-BDE0-4FEFB88F559D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57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06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069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1C0DD9-9E4C-4223-A789-816143474158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58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17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171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81B445-F1F5-403E-B81B-68BB2F6D05D7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59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587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D880FD-5B00-4743-87AD-1F96B9BE11C2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27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274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ACC8097-0974-47EA-87BE-8E3BC72684D6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60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37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376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EFB74B-63E9-49C7-BC10-EC2D051B14B5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61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47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478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80D826-4E0A-4222-8665-547088E207B9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62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58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581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3DB7AB-23EB-490C-9029-D0EC517D2DF8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63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68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683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DCE02B-3133-401B-BAA5-B6F78BFFE591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64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78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786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F8870D-4C55-4ECE-A9F2-51072AD860BE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65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8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888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786A74C-A3AF-4DC0-B563-A58BFF101943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66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99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990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8A7DE8-3787-472F-BD66-0DF7679C5896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67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09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093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0A1514-49C1-4BDB-AA87-FB87BEF18DA0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68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19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195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FBABC0-3538-46DE-B438-8A08F8112DAF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69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6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690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28A4DD-60AA-407E-A26C-AF117EA5B28C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29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298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CEF38C-4E2E-48F8-93C0-3DDA3683AA04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70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40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400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7980B0-C4DF-4022-94FD-BCAB33EAA1CA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71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50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502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EA3D49-25AD-4E86-9E25-7FB39C442199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72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60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605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927898-C936-4F25-870F-1001A0ECAF7F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73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70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707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F6E0E70-A244-46CE-8D78-7B9BFF949EDE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74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8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810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FD13FD-389B-4CC6-A4BA-4CA21BED7EA9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75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2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02C16FD-EFBD-4FE3-A8BF-4F11D3C8EF07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76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0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014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A9C107-689A-4CBD-8808-5F15C498CF63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77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11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117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EA83C6-9850-4693-8EF4-2A3F64425BB1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78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2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219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7875D3D-BF99-4A1D-850A-F7681FAFD380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79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2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637C72-F12F-48BD-A11F-9B6FAA13FFBB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32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322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8504ED-77EF-420B-A52E-B4D637855861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80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4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424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C972241-9BBF-40E2-84F1-A1D62E1BD4BA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81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5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526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F4105D-2CDD-4DA2-9BD2-3AFA5E396A21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82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6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629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7C9EEB-0CE4-49AC-A2F8-F2F4F0068B38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83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7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731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8174B6-9587-4228-BDDE-E762CA3269F1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84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8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834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93397C-8BD8-47A1-8BCB-EA53BAC65450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85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936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CEFDC6-0AEF-43EF-97C4-E28CB517EF6F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86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0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038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F7F655-0D7F-4581-97E3-550691DE8D35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87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1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141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B2DE0FA-CE34-4305-A421-423546C430C3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88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2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243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0F7E8F-310D-404F-8D32-AB73930802DD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89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89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894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80DF36-2A1F-4233-97C6-907B8AA504F0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3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346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EA17F5-CB07-419A-8D25-DC1C22650EE4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91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4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448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2C01F2-5D1E-468F-BE55-8ADC91258177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92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5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550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758415-35E4-41B9-B4C1-D93428A9BA39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93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6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653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3ED1E2-CB46-41D8-A56F-B2052163B572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94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7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755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4787C0-D889-4DAE-9B9D-9098D7390481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95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8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858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3DFE0D-25AC-4E98-BB52-AF3BBC1D8A4D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96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960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CF1B78-14E2-41FC-886A-35F43F6EDF83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97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062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5922288-FE46-4B98-B672-A9BF4A1E9BCB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98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1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165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7058165-F3CB-47AF-B1BD-266AE0E32516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99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2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267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B3B1C9-942C-447B-8350-C76A6511A054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100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99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997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6A3182-3C37-41C6-AFEA-83821FB1B63F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3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370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091473-06E3-4B92-9B16-B3793AEC43B7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101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4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472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A36938-7961-43B9-B39A-A938C6173576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102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5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574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673CC0-3427-4974-AA79-D2ECBC381531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103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6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677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E9965F-29F7-466E-9BAD-B888A60E5C38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104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7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779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DD3A24-E92D-4F90-AF20-D874B7D33F09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105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8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882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08FBFD-8A5E-4EA5-B87B-04EABE48EE12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106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984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9B14DA-9B31-4DA1-A16B-85B68BCAD299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107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0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2086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21BF5D7-4CEA-4945-A3BD-6BA7CB23F884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108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1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2189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5CC30D-C0AD-48FF-96AD-A03AE577F600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109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2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2291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02B50B-0D3E-46BD-8E53-E75BC3C2F377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111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099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075476-1CA4-49C4-85D2-326F05CA7257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3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2394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14F8AC-EFF6-45BC-988F-EF4D01C6C7A4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112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4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2496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DA4D3D-BD06-475C-AAE4-FE54D0D38715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113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5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2598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0EE4CD-2B0A-4621-97D7-7EC1B2062565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114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7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2701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5308B-7A2F-4FAF-A22D-2C8E01207CCB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115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8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2803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727D50-7110-4588-824D-4A56021CC7F6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116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9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2906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9AD55B-220A-411B-8A45-378095837092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117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3008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353394-E801-4108-A2E7-525AED4A2461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118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1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3110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D0DDBA-F048-4FB0-A60E-78BD29D56709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119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2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3213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683F01-FAFB-4717-B60B-344098E20DE7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120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3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3315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F86141-DB4A-49DB-9A32-8737CFE6DA45}" type="slidenum">
              <a:rPr lang="zh-TW" altLang="en-US" b="0">
                <a:latin typeface="Arial" charset="0"/>
              </a:rPr>
              <a:pPr algn="r" eaLnBrk="1" hangingPunct="1">
                <a:spcBef>
                  <a:spcPct val="0"/>
                </a:spcBef>
              </a:pPr>
              <a:t>121</a:t>
            </a:fld>
            <a:endParaRPr lang="en-US" altLang="zh-TW" b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C8DA9-30C6-4765-A522-7DD305F22D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337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11F2B-8BB9-4F3F-A1B2-6ED9E09B06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993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7312E-C208-40AF-B45B-0BFBD807E5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352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135D5-E6C9-4C22-B016-AA31F01695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0223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5DBCF47-5BAE-4AD4-9D53-EF66E3680D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4657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ECDA91B-14AA-48C5-86F1-B0F3636944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108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B7AF249-7F81-489C-9C78-CE8950A89D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7592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4D3C698-A7BB-4A3C-A0B4-C4D0AE6E7B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262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931F850-6EFF-416B-8C74-5EF3B0CAAE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4012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A6980BC-05A3-4364-8427-77EC24B78E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5793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CBF98C1-6AD4-4926-A55F-FCC24E332E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632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5F03-4166-4816-B3FE-C5269842B6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77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FEA8F57-98AC-4290-AA8A-BD62298071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5535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DE35312-A461-4C74-BAB5-41A4CE6C49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6714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80808D-DA1F-4067-8752-980801D24D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5664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088197C-F117-453A-B8C3-0BD870B0E9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341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6FC590C-4543-4BAF-B990-533EF2FAA5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3398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570D358-FEAD-4672-BE2E-139FD71153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162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0756C0A-13D2-47B8-AA61-6269022AC7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3108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F7F6073-886A-4721-AA04-28EED54873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5544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6605939-3DE5-4F77-A915-227B496802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8549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95E568C-FDF2-475E-8AF5-24831E3F2D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778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4B9F0-A9D4-4760-983C-29C41D4D04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2883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DB695B6-6BA4-4DED-B85C-162CA95938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5241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3342127-1549-46EB-84CA-C1D82A312A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1828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9ADD399-916A-4FF8-89A7-5F5BA74F87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4482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9BC30D0-7DF2-4A92-B3C9-B67B1CD923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892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B2CD121-1850-4C68-88B9-159944EE95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7037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4D52E6F-9596-49E1-9AD5-49B0169C90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7517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9C6D6AA-81C8-4E51-AAFC-A7789EBFFD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3728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B9626A8-FBA0-425F-886A-C602AB4C11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8327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06A83C1-D38D-4B8C-92B2-1D382415B0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8568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DD4905B-EB37-44AC-A30C-EF07E23D0D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262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5C80E-2CDB-4ECD-A9F6-E8A63963A4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98370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AA82B45-3C31-4A4E-B68D-7BA613A4D4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89686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EF4F6BB-236F-4D43-A7E9-202E6B4794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27021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35595F2-D779-455F-9D8B-E358BB3FAF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8184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2159B59-AD39-4456-90E7-9484FFFF97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22475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DFF61B3-A5A7-4124-B54D-AFAF646034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387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04D937A-6B13-4CEB-A78F-260B3682A8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2328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0BD0110-B6D8-4BAB-9D06-96EAB8346E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83763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29546CE-B208-4517-BB1C-C1F1158312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10402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D878EA-A81E-4E0C-B800-6C2FDB0C7F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77822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D8E379B-50B7-4FD7-902C-E101F17911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841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AC3FF-6DFE-4477-BB59-2C8394FE41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50207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1489C88-98D3-498C-B2DD-5BDAD67FAE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3104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B53FB22-0ED4-4E41-8B04-7CCB713C67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35636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9CAE08E-3C15-49BA-BB19-A1D9390A15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08920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68158E7-E422-461A-8496-3CBD4ADCDB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79333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BDF5379-7ECD-40A5-AC96-DFF5B81E13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53558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8D1ECF7-EDFC-4A6D-A76A-4860E89EFB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69890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2D1636-70F0-4B42-9489-C9C8728F9C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508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F15D49A-25B7-46B8-B389-59C22A3AEC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43103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62695D1-0F72-4FC5-BEC0-271014CABB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75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8AF95AE-39CE-401E-931C-83E1012503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281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3E8DE-3783-4A01-AE8A-423F40251C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00229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A0FF52F-A199-41A4-86DC-592F85AD15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0818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DA2F815-ABB4-452F-9F18-AEAA883F88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10865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DF5FC31-46F0-475A-A414-C834627DFF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29103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4E9C0D7-883C-46AB-B062-79A891F185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16043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6797E00-0195-4679-908F-E63B5352E2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6786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64DC45B-413C-443F-95AA-EB3CCBAB4C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69823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6FA222E-215C-4F45-9055-931D512161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23755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F51F40B-CA0F-4730-9B8F-173DA501D7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63997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7500982-B8B1-43D4-A148-180A7B32D4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58199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6AF216F-CEB4-43DE-B7F7-FDFD3BDDFD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152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CE3C4-3FF5-47F5-94BB-25E4AEEEB2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10425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29F986-46AB-4C3F-B008-C592E474FE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66426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A801ED7-7375-48AE-8338-723828D475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65273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3048BC-DC34-4913-B7FF-2D408A6EC6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14041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36F80BB-A5BC-4FAE-A94B-65ABD2D53C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87640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FE9C7A-33DD-4FE9-A230-D548F04B24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4688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B513C19-147C-440E-B0D3-13A3DE35EF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29527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30B0A9F-4F55-40FF-866C-36081CB675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63299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20AC0AB-D924-4AAB-BDBC-DA3C9C337E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37350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5E7417B-54C6-4BB3-9A68-AD1F61739D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31575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43E3734-B46D-46EA-9E7F-E39844DD60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678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17C25-08CF-499F-A975-028BD2493E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98430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6DD1070-0A35-40A6-B5AF-776678695D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18353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A2A217E-5525-498D-8926-7BA800D47D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01277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BB8A18B-4CF9-4520-8679-996D897776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85681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26B4B83-9840-4FEF-9077-DF533305B1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49252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937EE55-22E1-4E3B-A692-6718198442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23926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圖片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8BB1E-F228-498E-91F6-B4BE2F719EB1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8D503-1A67-4B49-8581-1C2C07DF6D1E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D2CEA-B9CF-4BA4-9E17-6098F37363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9326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圖片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60BD3-17E6-471C-ACBC-8C270AFACD46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92F91-70AB-4D15-8BC7-27D72172525E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84A51-A5DD-4FF0-B93E-43348BC245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64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 descr="圖片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2BCEF-2CF2-4C67-8E8E-8E2FAC86A5BC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468C6-39C5-4E2E-B0B4-B97660DBF1F9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B8A8-E56B-4712-932C-6706B14189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0820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7" descr="圖片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17CA9-CDF3-4499-AF17-ECC386FDEABF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3E81-191A-4598-AB6D-B7F75646C4BF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64FE4-D02A-426A-81F4-FB74BAFEEA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43415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 descr="圖片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AFDB9-6EA7-43F9-A3B1-09B32239E421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D24D7-57C4-4944-AB9C-8BC787CDDF28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2D122-4CEF-4F8E-ABA0-9A114534A4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01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1B177-73CD-4B64-A55F-9F5BF1FB77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78825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 descr="圖片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6279D-BB3B-4DF5-AD6D-56733077A57F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DDEC7-C869-4A32-80CC-CA8A9055CD37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629C-F998-4010-8D88-9226AAB893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5711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 descr="圖片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7C97-B25B-4FAE-82B2-789E4D541890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81719-A90C-42D6-9199-548A1C30AE4B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9925-AA5E-4EB3-99D5-00402B5A5F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5847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 descr="圖片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6098-E66D-4378-A0C5-E88B33B98043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C2DCB-B669-4509-85DD-C4E0A3CCC541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F2CCB-3752-4D02-806F-B4EE1ACCBC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6566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圖片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7BF87-69BE-4C8D-874B-0C22FB241081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F52C-4CBF-44FE-A3E6-B2E532025D63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AD18-0BC4-41D0-92F3-961DB89906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2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89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新細明體" pitchFamily="18" charset="-120"/>
              </a:defRPr>
            </a:lvl1pPr>
          </a:lstStyle>
          <a:p>
            <a:pPr>
              <a:defRPr/>
            </a:pPr>
            <a:fld id="{2729B2A3-568E-43D5-85C5-463AADB34B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0" r:id="rId1"/>
    <p:sldLayoutId id="2147484731" r:id="rId2"/>
    <p:sldLayoutId id="2147484732" r:id="rId3"/>
    <p:sldLayoutId id="2147484733" r:id="rId4"/>
    <p:sldLayoutId id="2147484734" r:id="rId5"/>
    <p:sldLayoutId id="2147484735" r:id="rId6"/>
    <p:sldLayoutId id="2147484736" r:id="rId7"/>
    <p:sldLayoutId id="2147484737" r:id="rId8"/>
    <p:sldLayoutId id="2147484738" r:id="rId9"/>
    <p:sldLayoutId id="2147484739" r:id="rId10"/>
    <p:sldLayoutId id="2147484740" r:id="rId11"/>
    <p:sldLayoutId id="21474847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DFB51A0-755A-4D7D-AA2B-9B6B58B63E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44" r:id="rId3"/>
    <p:sldLayoutId id="2147484745" r:id="rId4"/>
    <p:sldLayoutId id="2147484746" r:id="rId5"/>
    <p:sldLayoutId id="2147484747" r:id="rId6"/>
    <p:sldLayoutId id="2147484748" r:id="rId7"/>
    <p:sldLayoutId id="2147484749" r:id="rId8"/>
    <p:sldLayoutId id="2147484750" r:id="rId9"/>
    <p:sldLayoutId id="214748475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FD9CFC8-9D4C-40DE-A000-CC7D964C5E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  <p:sldLayoutId id="2147484753" r:id="rId2"/>
    <p:sldLayoutId id="2147484754" r:id="rId3"/>
    <p:sldLayoutId id="2147484755" r:id="rId4"/>
    <p:sldLayoutId id="2147484756" r:id="rId5"/>
    <p:sldLayoutId id="2147484757" r:id="rId6"/>
    <p:sldLayoutId id="2147484758" r:id="rId7"/>
    <p:sldLayoutId id="2147484759" r:id="rId8"/>
    <p:sldLayoutId id="2147484760" r:id="rId9"/>
    <p:sldLayoutId id="214748476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3609B55-BD25-481A-8AB2-B42E976943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  <p:sldLayoutId id="2147484763" r:id="rId2"/>
    <p:sldLayoutId id="2147484764" r:id="rId3"/>
    <p:sldLayoutId id="2147484765" r:id="rId4"/>
    <p:sldLayoutId id="2147484766" r:id="rId5"/>
    <p:sldLayoutId id="2147484767" r:id="rId6"/>
    <p:sldLayoutId id="2147484768" r:id="rId7"/>
    <p:sldLayoutId id="2147484769" r:id="rId8"/>
    <p:sldLayoutId id="2147484770" r:id="rId9"/>
    <p:sldLayoutId id="214748477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2A612D3-3FDF-4219-9C45-B29A6547F8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773" r:id="rId2"/>
    <p:sldLayoutId id="2147484774" r:id="rId3"/>
    <p:sldLayoutId id="2147484775" r:id="rId4"/>
    <p:sldLayoutId id="2147484776" r:id="rId5"/>
    <p:sldLayoutId id="2147484777" r:id="rId6"/>
    <p:sldLayoutId id="2147484778" r:id="rId7"/>
    <p:sldLayoutId id="2147484779" r:id="rId8"/>
    <p:sldLayoutId id="2147484780" r:id="rId9"/>
    <p:sldLayoutId id="214748478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F4A7285-7D22-4514-ADA5-61104C4529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2" r:id="rId1"/>
    <p:sldLayoutId id="2147484783" r:id="rId2"/>
    <p:sldLayoutId id="2147484784" r:id="rId3"/>
    <p:sldLayoutId id="2147484785" r:id="rId4"/>
    <p:sldLayoutId id="2147484786" r:id="rId5"/>
    <p:sldLayoutId id="2147484787" r:id="rId6"/>
    <p:sldLayoutId id="2147484788" r:id="rId7"/>
    <p:sldLayoutId id="2147484789" r:id="rId8"/>
    <p:sldLayoutId id="2147484790" r:id="rId9"/>
    <p:sldLayoutId id="2147484791" r:id="rId10"/>
    <p:sldLayoutId id="2147484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13EF8C5-8FCC-46B1-AC64-B1F4A95E8A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B5A4A17-F99F-42D7-A8B4-70A501B72E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804" r:id="rId2"/>
    <p:sldLayoutId id="2147484805" r:id="rId3"/>
    <p:sldLayoutId id="2147484806" r:id="rId4"/>
    <p:sldLayoutId id="2147484807" r:id="rId5"/>
    <p:sldLayoutId id="2147484808" r:id="rId6"/>
    <p:sldLayoutId id="2147484809" r:id="rId7"/>
    <p:sldLayoutId id="2147484810" r:id="rId8"/>
    <p:sldLayoutId id="2147484811" r:id="rId9"/>
    <p:sldLayoutId id="2147484812" r:id="rId10"/>
    <p:sldLayoutId id="2147484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F8DF7E7B-EB0C-40EC-A5C6-6919A7869B54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45A1369D-BD19-45B9-B0F2-E1C6F5134535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ED9B7DC1-A5A2-4C75-B36D-6760B71BDAC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98.xml"/><Relationship Id="rId4" Type="http://schemas.openxmlformats.org/officeDocument/2006/relationships/image" Target="../media/image3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98.xml"/><Relationship Id="rId4" Type="http://schemas.openxmlformats.org/officeDocument/2006/relationships/image" Target="../media/image3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98.xml"/><Relationship Id="rId4" Type="http://schemas.openxmlformats.org/officeDocument/2006/relationships/image" Target="../media/image34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8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108.xml"/><Relationship Id="rId18" Type="http://schemas.openxmlformats.org/officeDocument/2006/relationships/image" Target="../media/image29.png"/><Relationship Id="rId3" Type="http://schemas.openxmlformats.org/officeDocument/2006/relationships/slide" Target="slide18.xml"/><Relationship Id="rId7" Type="http://schemas.openxmlformats.org/officeDocument/2006/relationships/slide" Target="slide111.xml"/><Relationship Id="rId12" Type="http://schemas.openxmlformats.org/officeDocument/2006/relationships/image" Target="../media/image23.png"/><Relationship Id="rId17" Type="http://schemas.openxmlformats.org/officeDocument/2006/relationships/slide" Target="slide110.xml"/><Relationship Id="rId2" Type="http://schemas.openxmlformats.org/officeDocument/2006/relationships/notesSlide" Target="../notesSlides/notesSlide83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slide" Target="slide107.xml"/><Relationship Id="rId5" Type="http://schemas.openxmlformats.org/officeDocument/2006/relationships/slide" Target="slide106.xml"/><Relationship Id="rId15" Type="http://schemas.openxmlformats.org/officeDocument/2006/relationships/slide" Target="slide109.xml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slide" Target="slide105.xml"/><Relationship Id="rId14" Type="http://schemas.openxmlformats.org/officeDocument/2006/relationships/image" Target="../media/image2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04.xml"/><Relationship Id="rId4" Type="http://schemas.openxmlformats.org/officeDocument/2006/relationships/image" Target="../media/image30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04.xml"/><Relationship Id="rId4" Type="http://schemas.openxmlformats.org/officeDocument/2006/relationships/image" Target="../media/image32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04.xml"/><Relationship Id="rId4" Type="http://schemas.openxmlformats.org/officeDocument/2006/relationships/image" Target="../media/image3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04.xml"/><Relationship Id="rId4" Type="http://schemas.openxmlformats.org/officeDocument/2006/relationships/image" Target="../media/image3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04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8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slide" Target="slide104.xml"/><Relationship Id="rId4" Type="http://schemas.openxmlformats.org/officeDocument/2006/relationships/image" Target="../media/image37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115.xml"/><Relationship Id="rId18" Type="http://schemas.openxmlformats.org/officeDocument/2006/relationships/image" Target="../media/image43.png"/><Relationship Id="rId3" Type="http://schemas.openxmlformats.org/officeDocument/2006/relationships/slide" Target="slide18.xml"/><Relationship Id="rId21" Type="http://schemas.openxmlformats.org/officeDocument/2006/relationships/image" Target="../media/image28.png"/><Relationship Id="rId7" Type="http://schemas.openxmlformats.org/officeDocument/2006/relationships/slide" Target="slide117.xml"/><Relationship Id="rId12" Type="http://schemas.openxmlformats.org/officeDocument/2006/relationships/image" Target="../media/image23.png"/><Relationship Id="rId17" Type="http://schemas.openxmlformats.org/officeDocument/2006/relationships/slide" Target="slide116.xml"/><Relationship Id="rId2" Type="http://schemas.openxmlformats.org/officeDocument/2006/relationships/notesSlide" Target="../notesSlides/notesSlide89.xml"/><Relationship Id="rId16" Type="http://schemas.openxmlformats.org/officeDocument/2006/relationships/image" Target="../media/image38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slide" Target="slide114.xml"/><Relationship Id="rId24" Type="http://schemas.openxmlformats.org/officeDocument/2006/relationships/image" Target="../media/image44.png"/><Relationship Id="rId5" Type="http://schemas.openxmlformats.org/officeDocument/2006/relationships/slide" Target="slide113.xml"/><Relationship Id="rId15" Type="http://schemas.openxmlformats.org/officeDocument/2006/relationships/image" Target="../media/image42.png"/><Relationship Id="rId23" Type="http://schemas.openxmlformats.org/officeDocument/2006/relationships/image" Target="../media/image40.png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slide" Target="slide112.xml"/><Relationship Id="rId14" Type="http://schemas.openxmlformats.org/officeDocument/2006/relationships/image" Target="../media/image24.png"/><Relationship Id="rId22" Type="http://schemas.openxmlformats.org/officeDocument/2006/relationships/image" Target="../media/image25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11.xml"/><Relationship Id="rId4" Type="http://schemas.openxmlformats.org/officeDocument/2006/relationships/image" Target="../media/image30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11.xml"/><Relationship Id="rId4" Type="http://schemas.openxmlformats.org/officeDocument/2006/relationships/image" Target="../media/image32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1.xml"/><Relationship Id="rId5" Type="http://schemas.openxmlformats.org/officeDocument/2006/relationships/image" Target="../media/image41.png"/><Relationship Id="rId4" Type="http://schemas.openxmlformats.org/officeDocument/2006/relationships/image" Target="../media/image3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11.xml"/><Relationship Id="rId4" Type="http://schemas.openxmlformats.org/officeDocument/2006/relationships/image" Target="../media/image34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slide" Target="slide111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35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120.xml"/><Relationship Id="rId7" Type="http://schemas.openxmlformats.org/officeDocument/2006/relationships/slide" Target="slide119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7.png"/><Relationship Id="rId5" Type="http://schemas.openxmlformats.org/officeDocument/2006/relationships/slide" Target="slide118.xml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slide" Target="slide125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3.png"/><Relationship Id="rId18" Type="http://schemas.openxmlformats.org/officeDocument/2006/relationships/image" Target="../media/image23.png"/><Relationship Id="rId3" Type="http://schemas.openxmlformats.org/officeDocument/2006/relationships/slide" Target="slide121.xml"/><Relationship Id="rId7" Type="http://schemas.openxmlformats.org/officeDocument/2006/relationships/slide" Target="slide18.xml"/><Relationship Id="rId12" Type="http://schemas.openxmlformats.org/officeDocument/2006/relationships/image" Target="../media/image28.png"/><Relationship Id="rId17" Type="http://schemas.openxmlformats.org/officeDocument/2006/relationships/slide" Target="slide122.xml"/><Relationship Id="rId2" Type="http://schemas.openxmlformats.org/officeDocument/2006/relationships/notesSlide" Target="../notesSlides/notesSlide96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slide" Target="slide126.xml"/><Relationship Id="rId5" Type="http://schemas.openxmlformats.org/officeDocument/2006/relationships/slide" Target="slide123.xml"/><Relationship Id="rId15" Type="http://schemas.openxmlformats.org/officeDocument/2006/relationships/image" Target="../media/image40.png"/><Relationship Id="rId10" Type="http://schemas.openxmlformats.org/officeDocument/2006/relationships/image" Target="../media/image7.png"/><Relationship Id="rId4" Type="http://schemas.openxmlformats.org/officeDocument/2006/relationships/image" Target="../media/image21.png"/><Relationship Id="rId9" Type="http://schemas.openxmlformats.org/officeDocument/2006/relationships/slide" Target="slide127.xml"/><Relationship Id="rId14" Type="http://schemas.openxmlformats.org/officeDocument/2006/relationships/image" Target="../media/image25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1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17.xml"/><Relationship Id="rId4" Type="http://schemas.openxmlformats.org/officeDocument/2006/relationships/image" Target="../media/image32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18.xml"/><Relationship Id="rId4" Type="http://schemas.openxmlformats.org/officeDocument/2006/relationships/image" Target="../media/image32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8.xml"/><Relationship Id="rId5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24.xml"/><Relationship Id="rId4" Type="http://schemas.openxmlformats.org/officeDocument/2006/relationships/image" Target="../media/image34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118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17.xml"/><Relationship Id="rId4" Type="http://schemas.openxmlformats.org/officeDocument/2006/relationships/image" Target="../media/image35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18.xml"/><Relationship Id="rId4" Type="http://schemas.openxmlformats.org/officeDocument/2006/relationships/image" Target="../media/image35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132.xml"/><Relationship Id="rId18" Type="http://schemas.openxmlformats.org/officeDocument/2006/relationships/image" Target="../media/image28.png"/><Relationship Id="rId3" Type="http://schemas.openxmlformats.org/officeDocument/2006/relationships/slide" Target="slide18.xml"/><Relationship Id="rId21" Type="http://schemas.openxmlformats.org/officeDocument/2006/relationships/slide" Target="slide134.xml"/><Relationship Id="rId7" Type="http://schemas.openxmlformats.org/officeDocument/2006/relationships/slide" Target="slide135.xml"/><Relationship Id="rId12" Type="http://schemas.openxmlformats.org/officeDocument/2006/relationships/image" Target="../media/image23.png"/><Relationship Id="rId17" Type="http://schemas.openxmlformats.org/officeDocument/2006/relationships/slide" Target="slide133.xml"/><Relationship Id="rId2" Type="http://schemas.openxmlformats.org/officeDocument/2006/relationships/notesSlide" Target="../notesSlides/notesSlide105.xml"/><Relationship Id="rId16" Type="http://schemas.openxmlformats.org/officeDocument/2006/relationships/image" Target="../media/image38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slide" Target="slide130.xml"/><Relationship Id="rId5" Type="http://schemas.openxmlformats.org/officeDocument/2006/relationships/slide" Target="slide129.xml"/><Relationship Id="rId15" Type="http://schemas.openxmlformats.org/officeDocument/2006/relationships/image" Target="../media/image37.png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slide" Target="slide128.xml"/><Relationship Id="rId14" Type="http://schemas.openxmlformats.org/officeDocument/2006/relationships/image" Target="../media/image24.png"/><Relationship Id="rId22" Type="http://schemas.openxmlformats.org/officeDocument/2006/relationships/image" Target="../media/image29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27.xml"/><Relationship Id="rId4" Type="http://schemas.openxmlformats.org/officeDocument/2006/relationships/image" Target="../media/image30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7.xml"/><Relationship Id="rId5" Type="http://schemas.openxmlformats.org/officeDocument/2006/relationships/image" Target="../media/image41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image" Target="../media/image11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31.xml"/><Relationship Id="rId4" Type="http://schemas.openxmlformats.org/officeDocument/2006/relationships/image" Target="../media/image33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27.xml"/><Relationship Id="rId4" Type="http://schemas.openxmlformats.org/officeDocument/2006/relationships/image" Target="../media/image33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27.xml"/><Relationship Id="rId4" Type="http://schemas.openxmlformats.org/officeDocument/2006/relationships/image" Target="../media/image34.png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slide" Target="slide127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slide" Target="slide127.xml"/><Relationship Id="rId4" Type="http://schemas.openxmlformats.org/officeDocument/2006/relationships/image" Target="../media/image37.pn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140.xml"/><Relationship Id="rId18" Type="http://schemas.openxmlformats.org/officeDocument/2006/relationships/image" Target="../media/image25.png"/><Relationship Id="rId3" Type="http://schemas.openxmlformats.org/officeDocument/2006/relationships/slide" Target="slide18.xml"/><Relationship Id="rId7" Type="http://schemas.openxmlformats.org/officeDocument/2006/relationships/slide" Target="slide136.xml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1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slide" Target="slide139.xml"/><Relationship Id="rId5" Type="http://schemas.openxmlformats.org/officeDocument/2006/relationships/slide" Target="slide137.xml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slide" Target="slide138.xml"/><Relationship Id="rId14" Type="http://schemas.openxmlformats.org/officeDocument/2006/relationships/image" Target="../media/image40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35.xml"/><Relationship Id="rId4" Type="http://schemas.openxmlformats.org/officeDocument/2006/relationships/image" Target="../media/image30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35.xml"/><Relationship Id="rId4" Type="http://schemas.openxmlformats.org/officeDocument/2006/relationships/image" Target="../media/image32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35.xml"/><Relationship Id="rId4" Type="http://schemas.openxmlformats.org/officeDocument/2006/relationships/image" Target="../media/image33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35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35.xml"/><Relationship Id="rId4" Type="http://schemas.openxmlformats.org/officeDocument/2006/relationships/image" Target="../media/image35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0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0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0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1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13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7.png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59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14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76.xml"/><Relationship Id="rId1" Type="http://schemas.openxmlformats.org/officeDocument/2006/relationships/slideLayout" Target="../slideLayouts/slideLayout53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84.xml"/><Relationship Id="rId18" Type="http://schemas.openxmlformats.org/officeDocument/2006/relationships/slide" Target="slide117.xml"/><Relationship Id="rId3" Type="http://schemas.openxmlformats.org/officeDocument/2006/relationships/slide" Target="slide19.xml"/><Relationship Id="rId21" Type="http://schemas.openxmlformats.org/officeDocument/2006/relationships/image" Target="../media/image17.wmf"/><Relationship Id="rId7" Type="http://schemas.openxmlformats.org/officeDocument/2006/relationships/slide" Target="slide46.xml"/><Relationship Id="rId12" Type="http://schemas.openxmlformats.org/officeDocument/2006/relationships/slide" Target="slide78.xml"/><Relationship Id="rId17" Type="http://schemas.openxmlformats.org/officeDocument/2006/relationships/slide" Target="slide111.xml"/><Relationship Id="rId25" Type="http://schemas.openxmlformats.org/officeDocument/2006/relationships/image" Target="../media/image10.png"/><Relationship Id="rId2" Type="http://schemas.openxmlformats.org/officeDocument/2006/relationships/image" Target="../media/image4.png"/><Relationship Id="rId16" Type="http://schemas.openxmlformats.org/officeDocument/2006/relationships/slide" Target="slide104.xml"/><Relationship Id="rId20" Type="http://schemas.openxmlformats.org/officeDocument/2006/relationships/slide" Target="slide13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11" Type="http://schemas.openxmlformats.org/officeDocument/2006/relationships/slide" Target="slide72.xml"/><Relationship Id="rId24" Type="http://schemas.openxmlformats.org/officeDocument/2006/relationships/slide" Target="slide5.xml"/><Relationship Id="rId5" Type="http://schemas.openxmlformats.org/officeDocument/2006/relationships/slide" Target="slide32.xml"/><Relationship Id="rId15" Type="http://schemas.openxmlformats.org/officeDocument/2006/relationships/slide" Target="slide98.xml"/><Relationship Id="rId23" Type="http://schemas.openxmlformats.org/officeDocument/2006/relationships/image" Target="../media/image19.wmf"/><Relationship Id="rId10" Type="http://schemas.openxmlformats.org/officeDocument/2006/relationships/slide" Target="slide66.xml"/><Relationship Id="rId19" Type="http://schemas.openxmlformats.org/officeDocument/2006/relationships/slide" Target="slide127.xml"/><Relationship Id="rId4" Type="http://schemas.openxmlformats.org/officeDocument/2006/relationships/slide" Target="slide26.xml"/><Relationship Id="rId9" Type="http://schemas.openxmlformats.org/officeDocument/2006/relationships/slide" Target="slide60.xml"/><Relationship Id="rId14" Type="http://schemas.openxmlformats.org/officeDocument/2006/relationships/slide" Target="slide91.xml"/><Relationship Id="rId22" Type="http://schemas.openxmlformats.org/officeDocument/2006/relationships/image" Target="../media/image18.wmf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53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0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slide" Target="slide18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86.xml"/><Relationship Id="rId1" Type="http://schemas.openxmlformats.org/officeDocument/2006/relationships/slideLayout" Target="../slideLayouts/slideLayout53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" Target="slide18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slide" Target="slide18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90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23.xml"/><Relationship Id="rId18" Type="http://schemas.openxmlformats.org/officeDocument/2006/relationships/image" Target="../media/image27.png"/><Relationship Id="rId3" Type="http://schemas.openxmlformats.org/officeDocument/2006/relationships/slide" Target="slide18.xml"/><Relationship Id="rId21" Type="http://schemas.openxmlformats.org/officeDocument/2006/relationships/image" Target="../media/image29.png"/><Relationship Id="rId7" Type="http://schemas.openxmlformats.org/officeDocument/2006/relationships/slide" Target="slide26.xml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slide" Target="slide22.xml"/><Relationship Id="rId5" Type="http://schemas.openxmlformats.org/officeDocument/2006/relationships/slide" Target="slide21.xml"/><Relationship Id="rId15" Type="http://schemas.openxmlformats.org/officeDocument/2006/relationships/slide" Target="slide24.xml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slide" Target="slide20.xml"/><Relationship Id="rId14" Type="http://schemas.openxmlformats.org/officeDocument/2006/relationships/image" Target="../media/image24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91.xml"/><Relationship Id="rId1" Type="http://schemas.openxmlformats.org/officeDocument/2006/relationships/slideLayout" Target="../slideLayouts/slideLayout53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9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slide" Target="slide19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94.xml"/><Relationship Id="rId1" Type="http://schemas.openxmlformats.org/officeDocument/2006/relationships/slideLayout" Target="../slideLayouts/slideLayout53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" Target="slide19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slide" Target="slide19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9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20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9.xml"/><Relationship Id="rId4" Type="http://schemas.openxmlformats.org/officeDocument/2006/relationships/image" Target="../media/image30.png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slide" Target="slide20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20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03.xml"/><Relationship Id="rId1" Type="http://schemas.openxmlformats.org/officeDocument/2006/relationships/slideLayout" Target="../slideLayouts/slideLayout53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20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slide" Target="slide20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06.xml"/><Relationship Id="rId1" Type="http://schemas.openxmlformats.org/officeDocument/2006/relationships/slideLayout" Target="../slideLayouts/slideLayout53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7.png"/><Relationship Id="rId4" Type="http://schemas.openxmlformats.org/officeDocument/2006/relationships/slide" Target="slide208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slide" Target="slide20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2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9.xml"/><Relationship Id="rId4" Type="http://schemas.openxmlformats.org/officeDocument/2006/relationships/image" Target="../media/image32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11.xml"/><Relationship Id="rId1" Type="http://schemas.openxmlformats.org/officeDocument/2006/relationships/slideLayout" Target="../slideLayouts/slideLayout53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" Target="slide2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13.xml"/><Relationship Id="rId1" Type="http://schemas.openxmlformats.org/officeDocument/2006/relationships/slideLayout" Target="../slideLayouts/slideLayout53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slide" Target="slide2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7.png"/><Relationship Id="rId4" Type="http://schemas.openxmlformats.org/officeDocument/2006/relationships/slide" Target="slide215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" Target="slide2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slide" Target="slide2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2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2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22.xml"/><Relationship Id="rId4" Type="http://schemas.openxmlformats.org/officeDocument/2006/relationships/image" Target="../media/image33.png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slide" Target="slide2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2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23.xml"/><Relationship Id="rId1" Type="http://schemas.openxmlformats.org/officeDocument/2006/relationships/slideLayout" Target="../slideLayouts/slideLayout53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2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slide" Target="slide2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2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2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slide" Target="slide2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2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9.xml"/><Relationship Id="rId4" Type="http://schemas.openxmlformats.org/officeDocument/2006/relationships/image" Target="../media/image34.png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2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slide" Target="slide2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png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9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30.xml"/><Relationship Id="rId18" Type="http://schemas.openxmlformats.org/officeDocument/2006/relationships/image" Target="../media/image27.png"/><Relationship Id="rId3" Type="http://schemas.openxmlformats.org/officeDocument/2006/relationships/slide" Target="slide18.xml"/><Relationship Id="rId7" Type="http://schemas.openxmlformats.org/officeDocument/2006/relationships/slide" Target="slide32.xml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slide" Target="slide29.xml"/><Relationship Id="rId5" Type="http://schemas.openxmlformats.org/officeDocument/2006/relationships/slide" Target="slide28.xml"/><Relationship Id="rId15" Type="http://schemas.openxmlformats.org/officeDocument/2006/relationships/slide" Target="slide31.xml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slide" Target="slide27.xml"/><Relationship Id="rId1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26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26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slide" Target="slide2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slide" Target="slide2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youtube.com/watch?v=WHQbqXiWGiY&amp;feature=related" TargetMode="External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://www.youtube.com/watch?v=uSb5o89fL6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26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26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36.xml"/><Relationship Id="rId18" Type="http://schemas.openxmlformats.org/officeDocument/2006/relationships/image" Target="../media/image27.png"/><Relationship Id="rId3" Type="http://schemas.openxmlformats.org/officeDocument/2006/relationships/slide" Target="slide18.xml"/><Relationship Id="rId21" Type="http://schemas.openxmlformats.org/officeDocument/2006/relationships/image" Target="../media/image37.png"/><Relationship Id="rId7" Type="http://schemas.openxmlformats.org/officeDocument/2006/relationships/slide" Target="slide39.xml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0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slide" Target="slide35.xml"/><Relationship Id="rId5" Type="http://schemas.openxmlformats.org/officeDocument/2006/relationships/slide" Target="slide34.xml"/><Relationship Id="rId15" Type="http://schemas.openxmlformats.org/officeDocument/2006/relationships/slide" Target="slide37.xml"/><Relationship Id="rId23" Type="http://schemas.openxmlformats.org/officeDocument/2006/relationships/image" Target="../media/image29.png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slide" Target="slide33.xml"/><Relationship Id="rId14" Type="http://schemas.openxmlformats.org/officeDocument/2006/relationships/image" Target="../media/image24.png"/><Relationship Id="rId22" Type="http://schemas.openxmlformats.org/officeDocument/2006/relationships/slide" Target="slide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3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3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3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3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43.xml"/><Relationship Id="rId18" Type="http://schemas.openxmlformats.org/officeDocument/2006/relationships/image" Target="../media/image28.png"/><Relationship Id="rId3" Type="http://schemas.openxmlformats.org/officeDocument/2006/relationships/slide" Target="slide18.xml"/><Relationship Id="rId7" Type="http://schemas.openxmlformats.org/officeDocument/2006/relationships/slide" Target="slide46.xml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slide" Target="slide42.xml"/><Relationship Id="rId5" Type="http://schemas.openxmlformats.org/officeDocument/2006/relationships/slide" Target="slide41.xml"/><Relationship Id="rId15" Type="http://schemas.openxmlformats.org/officeDocument/2006/relationships/slide" Target="slide44.xml"/><Relationship Id="rId10" Type="http://schemas.openxmlformats.org/officeDocument/2006/relationships/image" Target="../media/image22.png"/><Relationship Id="rId19" Type="http://schemas.openxmlformats.org/officeDocument/2006/relationships/slide" Target="slide45.xml"/><Relationship Id="rId4" Type="http://schemas.openxmlformats.org/officeDocument/2006/relationships/image" Target="../media/image20.png"/><Relationship Id="rId9" Type="http://schemas.openxmlformats.org/officeDocument/2006/relationships/slide" Target="slide40.xml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27.&#35370;&#23380;&#23376;&#26354;&#38428;&#25925;&#23621;.wm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39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39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39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39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39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slide" Target="slide39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50.xml"/><Relationship Id="rId18" Type="http://schemas.openxmlformats.org/officeDocument/2006/relationships/image" Target="../media/image26.png"/><Relationship Id="rId3" Type="http://schemas.openxmlformats.org/officeDocument/2006/relationships/slide" Target="slide18.xml"/><Relationship Id="rId21" Type="http://schemas.openxmlformats.org/officeDocument/2006/relationships/image" Target="../media/image29.png"/><Relationship Id="rId7" Type="http://schemas.openxmlformats.org/officeDocument/2006/relationships/slide" Target="slide53.xml"/><Relationship Id="rId12" Type="http://schemas.openxmlformats.org/officeDocument/2006/relationships/image" Target="../media/image23.png"/><Relationship Id="rId17" Type="http://schemas.openxmlformats.org/officeDocument/2006/relationships/slide" Target="slide51.xml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37.png"/><Relationship Id="rId20" Type="http://schemas.openxmlformats.org/officeDocument/2006/relationships/slide" Target="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slide" Target="slide49.xml"/><Relationship Id="rId5" Type="http://schemas.openxmlformats.org/officeDocument/2006/relationships/slide" Target="slide48.xml"/><Relationship Id="rId15" Type="http://schemas.openxmlformats.org/officeDocument/2006/relationships/image" Target="../media/image42.png"/><Relationship Id="rId10" Type="http://schemas.openxmlformats.org/officeDocument/2006/relationships/image" Target="../media/image22.png"/><Relationship Id="rId19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slide" Target="slide47.xml"/><Relationship Id="rId1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46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46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46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9.xml"/><Relationship Id="rId3" Type="http://schemas.openxmlformats.org/officeDocument/2006/relationships/slide" Target="slide6.xml"/><Relationship Id="rId7" Type="http://schemas.openxmlformats.org/officeDocument/2006/relationships/slide" Target="slide14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1.xml"/><Relationship Id="rId5" Type="http://schemas.openxmlformats.org/officeDocument/2006/relationships/slide" Target="slide18.xml"/><Relationship Id="rId4" Type="http://schemas.openxmlformats.org/officeDocument/2006/relationships/slide" Target="slide12.xml"/><Relationship Id="rId9" Type="http://schemas.openxmlformats.org/officeDocument/2006/relationships/slide" Target="slide18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46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slide" Target="slide4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2.png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slide" Target="slide46.xml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57.xml"/><Relationship Id="rId18" Type="http://schemas.openxmlformats.org/officeDocument/2006/relationships/image" Target="../media/image26.png"/><Relationship Id="rId3" Type="http://schemas.openxmlformats.org/officeDocument/2006/relationships/slide" Target="slide18.xml"/><Relationship Id="rId7" Type="http://schemas.openxmlformats.org/officeDocument/2006/relationships/slide" Target="slide60.xml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6" Type="http://schemas.openxmlformats.org/officeDocument/2006/relationships/slide" Target="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slide" Target="slide56.xml"/><Relationship Id="rId5" Type="http://schemas.openxmlformats.org/officeDocument/2006/relationships/slide" Target="slide55.xml"/><Relationship Id="rId15" Type="http://schemas.openxmlformats.org/officeDocument/2006/relationships/image" Target="../media/image37.png"/><Relationship Id="rId10" Type="http://schemas.openxmlformats.org/officeDocument/2006/relationships/image" Target="../media/image22.png"/><Relationship Id="rId19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slide" Target="slide54.xml"/><Relationship Id="rId1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53.xml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53.xml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53.xml"/><Relationship Id="rId4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58.xml"/><Relationship Id="rId4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53.xml"/><Relationship Id="rId4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3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64.xml"/><Relationship Id="rId3" Type="http://schemas.openxmlformats.org/officeDocument/2006/relationships/slide" Target="slide18.xml"/><Relationship Id="rId7" Type="http://schemas.openxmlformats.org/officeDocument/2006/relationships/slide" Target="slide66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slide" Target="slide63.xml"/><Relationship Id="rId5" Type="http://schemas.openxmlformats.org/officeDocument/2006/relationships/slide" Target="slide62.xml"/><Relationship Id="rId15" Type="http://schemas.openxmlformats.org/officeDocument/2006/relationships/slide" Target="slide65.xml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slide" Target="slide61.xml"/><Relationship Id="rId1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60.xml"/><Relationship Id="rId4" Type="http://schemas.openxmlformats.org/officeDocument/2006/relationships/image" Target="../media/image3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60.xml"/><Relationship Id="rId4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60.xml"/><Relationship Id="rId4" Type="http://schemas.openxmlformats.org/officeDocument/2006/relationships/image" Target="../media/image3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60.xml"/><Relationship Id="rId4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60.xml"/><Relationship Id="rId4" Type="http://schemas.openxmlformats.org/officeDocument/2006/relationships/image" Target="../media/image3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70.xml"/><Relationship Id="rId18" Type="http://schemas.openxmlformats.org/officeDocument/2006/relationships/image" Target="../media/image27.png"/><Relationship Id="rId3" Type="http://schemas.openxmlformats.org/officeDocument/2006/relationships/slide" Target="slide18.xml"/><Relationship Id="rId7" Type="http://schemas.openxmlformats.org/officeDocument/2006/relationships/slide" Target="slide72.xml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slide" Target="slide69.xml"/><Relationship Id="rId5" Type="http://schemas.openxmlformats.org/officeDocument/2006/relationships/slide" Target="slide68.xml"/><Relationship Id="rId15" Type="http://schemas.openxmlformats.org/officeDocument/2006/relationships/slide" Target="slide71.xml"/><Relationship Id="rId10" Type="http://schemas.openxmlformats.org/officeDocument/2006/relationships/image" Target="../media/image22.png"/><Relationship Id="rId19" Type="http://schemas.openxmlformats.org/officeDocument/2006/relationships/image" Target="../media/image41.png"/><Relationship Id="rId4" Type="http://schemas.openxmlformats.org/officeDocument/2006/relationships/image" Target="../media/image20.png"/><Relationship Id="rId9" Type="http://schemas.openxmlformats.org/officeDocument/2006/relationships/slide" Target="slide67.xml"/><Relationship Id="rId14" Type="http://schemas.openxmlformats.org/officeDocument/2006/relationships/image" Target="../media/image2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66.xml"/><Relationship Id="rId4" Type="http://schemas.openxmlformats.org/officeDocument/2006/relationships/image" Target="../media/image3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66.xml"/><Relationship Id="rId4" Type="http://schemas.openxmlformats.org/officeDocument/2006/relationships/image" Target="../media/image3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66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1.png"/><Relationship Id="rId4" Type="http://schemas.openxmlformats.org/officeDocument/2006/relationships/slide" Target="slide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66.xml"/><Relationship Id="rId4" Type="http://schemas.openxmlformats.org/officeDocument/2006/relationships/image" Target="../media/image3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66.xml"/><Relationship Id="rId4" Type="http://schemas.openxmlformats.org/officeDocument/2006/relationships/image" Target="../media/image3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12" Type="http://schemas.openxmlformats.org/officeDocument/2006/relationships/slide" Target="slide75.xml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6" Type="http://schemas.openxmlformats.org/officeDocument/2006/relationships/slide" Target="slide7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4.xm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image" Target="../media/image24.png"/><Relationship Id="rId10" Type="http://schemas.openxmlformats.org/officeDocument/2006/relationships/slide" Target="slide73.xml"/><Relationship Id="rId4" Type="http://schemas.openxmlformats.org/officeDocument/2006/relationships/slide" Target="slide18.xml"/><Relationship Id="rId9" Type="http://schemas.openxmlformats.org/officeDocument/2006/relationships/image" Target="../media/image7.png"/><Relationship Id="rId14" Type="http://schemas.openxmlformats.org/officeDocument/2006/relationships/slide" Target="slide7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72.xml"/><Relationship Id="rId4" Type="http://schemas.openxmlformats.org/officeDocument/2006/relationships/image" Target="../media/image3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72.xml"/><Relationship Id="rId4" Type="http://schemas.openxmlformats.org/officeDocument/2006/relationships/image" Target="../media/image3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72.xml"/><Relationship Id="rId4" Type="http://schemas.openxmlformats.org/officeDocument/2006/relationships/image" Target="../media/image3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72.xml"/><Relationship Id="rId4" Type="http://schemas.openxmlformats.org/officeDocument/2006/relationships/image" Target="../media/image3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72.xml"/><Relationship Id="rId4" Type="http://schemas.openxmlformats.org/officeDocument/2006/relationships/image" Target="../media/image35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82.xml"/><Relationship Id="rId3" Type="http://schemas.openxmlformats.org/officeDocument/2006/relationships/slide" Target="slide18.xml"/><Relationship Id="rId7" Type="http://schemas.openxmlformats.org/officeDocument/2006/relationships/slide" Target="slide84.xml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8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slide" Target="slide81.xml"/><Relationship Id="rId5" Type="http://schemas.openxmlformats.org/officeDocument/2006/relationships/slide" Target="slide80.xml"/><Relationship Id="rId15" Type="http://schemas.openxmlformats.org/officeDocument/2006/relationships/slide" Target="slide83.xml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slide" Target="slide79.xml"/><Relationship Id="rId14" Type="http://schemas.openxmlformats.org/officeDocument/2006/relationships/image" Target="../media/image2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78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10.xml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78.xml"/><Relationship Id="rId4" Type="http://schemas.openxmlformats.org/officeDocument/2006/relationships/image" Target="../media/image3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78.xml"/><Relationship Id="rId4" Type="http://schemas.openxmlformats.org/officeDocument/2006/relationships/image" Target="../media/image3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78.xml"/><Relationship Id="rId4" Type="http://schemas.openxmlformats.org/officeDocument/2006/relationships/image" Target="../media/image3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78.xml"/><Relationship Id="rId4" Type="http://schemas.openxmlformats.org/officeDocument/2006/relationships/image" Target="../media/image35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88.xml"/><Relationship Id="rId18" Type="http://schemas.openxmlformats.org/officeDocument/2006/relationships/slide" Target="slide90.xml"/><Relationship Id="rId3" Type="http://schemas.openxmlformats.org/officeDocument/2006/relationships/slide" Target="slide18.xml"/><Relationship Id="rId7" Type="http://schemas.openxmlformats.org/officeDocument/2006/relationships/slide" Target="slide91.xml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64.xml"/><Relationship Id="rId16" Type="http://schemas.openxmlformats.org/officeDocument/2006/relationships/slide" Target="slide8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slide" Target="slide87.xml"/><Relationship Id="rId5" Type="http://schemas.openxmlformats.org/officeDocument/2006/relationships/slide" Target="slide86.xml"/><Relationship Id="rId15" Type="http://schemas.openxmlformats.org/officeDocument/2006/relationships/image" Target="../media/image37.png"/><Relationship Id="rId10" Type="http://schemas.openxmlformats.org/officeDocument/2006/relationships/image" Target="../media/image22.png"/><Relationship Id="rId19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slide" Target="slide85.xml"/><Relationship Id="rId14" Type="http://schemas.openxmlformats.org/officeDocument/2006/relationships/image" Target="../media/image2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84.xml"/><Relationship Id="rId4" Type="http://schemas.openxmlformats.org/officeDocument/2006/relationships/image" Target="../media/image3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84.xml"/><Relationship Id="rId4" Type="http://schemas.openxmlformats.org/officeDocument/2006/relationships/image" Target="../media/image3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84.xml"/><Relationship Id="rId4" Type="http://schemas.openxmlformats.org/officeDocument/2006/relationships/image" Target="../media/image3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84.xml"/><Relationship Id="rId4" Type="http://schemas.openxmlformats.org/officeDocument/2006/relationships/image" Target="../media/image3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4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84.xml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96.xml"/><Relationship Id="rId18" Type="http://schemas.openxmlformats.org/officeDocument/2006/relationships/image" Target="../media/image27.png"/><Relationship Id="rId3" Type="http://schemas.openxmlformats.org/officeDocument/2006/relationships/slide" Target="slide18.xml"/><Relationship Id="rId7" Type="http://schemas.openxmlformats.org/officeDocument/2006/relationships/slide" Target="slide98.xml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70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slide" Target="slide94.xml"/><Relationship Id="rId5" Type="http://schemas.openxmlformats.org/officeDocument/2006/relationships/slide" Target="slide93.xml"/><Relationship Id="rId15" Type="http://schemas.openxmlformats.org/officeDocument/2006/relationships/slide" Target="slide97.xml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slide" Target="slide92.xml"/><Relationship Id="rId14" Type="http://schemas.openxmlformats.org/officeDocument/2006/relationships/image" Target="../media/image2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91.xml"/><Relationship Id="rId4" Type="http://schemas.openxmlformats.org/officeDocument/2006/relationships/image" Target="../media/image3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91.xml"/><Relationship Id="rId4" Type="http://schemas.openxmlformats.org/officeDocument/2006/relationships/image" Target="../media/image3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95.xml"/><Relationship Id="rId4" Type="http://schemas.openxmlformats.org/officeDocument/2006/relationships/image" Target="../media/image3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91.xml"/><Relationship Id="rId4" Type="http://schemas.openxmlformats.org/officeDocument/2006/relationships/image" Target="../media/image3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91.xml"/><Relationship Id="rId4" Type="http://schemas.openxmlformats.org/officeDocument/2006/relationships/image" Target="../media/image3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91.xml"/><Relationship Id="rId4" Type="http://schemas.openxmlformats.org/officeDocument/2006/relationships/image" Target="../media/image35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102.xml"/><Relationship Id="rId18" Type="http://schemas.openxmlformats.org/officeDocument/2006/relationships/image" Target="../media/image27.png"/><Relationship Id="rId3" Type="http://schemas.openxmlformats.org/officeDocument/2006/relationships/slide" Target="slide18.xml"/><Relationship Id="rId7" Type="http://schemas.openxmlformats.org/officeDocument/2006/relationships/slide" Target="slide104.xml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77.xml"/><Relationship Id="rId16" Type="http://schemas.openxmlformats.org/officeDocument/2006/relationships/slide" Target="slide10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slide" Target="slide101.xml"/><Relationship Id="rId5" Type="http://schemas.openxmlformats.org/officeDocument/2006/relationships/slide" Target="slide100.xml"/><Relationship Id="rId15" Type="http://schemas.openxmlformats.org/officeDocument/2006/relationships/image" Target="../media/image37.pn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slide" Target="slide99.xml"/><Relationship Id="rId14" Type="http://schemas.openxmlformats.org/officeDocument/2006/relationships/image" Target="../media/image2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98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539750" y="4911725"/>
            <a:ext cx="77041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580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中國文化基本教材</a:t>
            </a:r>
            <a:r>
              <a:rPr kumimoji="0" lang="zh-TW" altLang="en-US" sz="58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58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8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論語選讀</a:t>
            </a:r>
            <a:r>
              <a:rPr lang="en-US" altLang="zh-TW" sz="58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58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58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5800" b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0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矩形 1"/>
          <p:cNvSpPr>
            <a:spLocks noChangeArrowheads="1"/>
          </p:cNvSpPr>
          <p:nvPr/>
        </p:nvSpPr>
        <p:spPr bwMode="auto">
          <a:xfrm>
            <a:off x="323850" y="908050"/>
            <a:ext cx="84963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TW" altLang="en-US">
                <a:ea typeface="標楷體" pitchFamily="65" charset="-120"/>
              </a:rPr>
              <a:t>二十篇</a:t>
            </a:r>
            <a:r>
              <a:rPr lang="zh-TW" altLang="en-US" b="0">
                <a:ea typeface="標楷體" pitchFamily="65" charset="-120"/>
              </a:rPr>
              <a:t>：其篇名依次為：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zh-TW" b="0">
                <a:ea typeface="標楷體" pitchFamily="65" charset="-120"/>
              </a:rPr>
              <a:t>〈</a:t>
            </a:r>
            <a:r>
              <a:rPr kumimoji="0" lang="zh-TW" altLang="en-US" b="0">
                <a:ea typeface="標楷體" pitchFamily="65" charset="-120"/>
              </a:rPr>
              <a:t>學</a:t>
            </a:r>
            <a:r>
              <a:rPr lang="zh-TW" altLang="en-US" b="0">
                <a:ea typeface="標楷體" pitchFamily="65" charset="-120"/>
              </a:rPr>
              <a:t>而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第一、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為政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第二、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八佾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第三、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里仁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第四、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公冶長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第五、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雍也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第六、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述而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第七、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泰伯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第八、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子罕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第九、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鄉黨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第十、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先進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第十一、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顏淵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第十二、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子路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第十三、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憲問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第十四、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衛靈公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第十五、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季氏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第十六、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陽貨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第十七、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微子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第十八、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子張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第十九、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堯曰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第二十。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404" name="Picture 11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3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b="0">
                <a:ea typeface="標楷體" pitchFamily="65" charset="-120"/>
              </a:rPr>
              <a:t>孔子說：「資質中等以上的人，可以告訴他較高深的道理；資質中等以下的人，不可以告訴他高深的道理。」</a:t>
            </a:r>
            <a:endParaRPr kumimoji="0" lang="en-US" altLang="zh-TW" b="0">
              <a:ea typeface="標楷體" pitchFamily="65" charset="-120"/>
            </a:endParaRPr>
          </a:p>
        </p:txBody>
      </p:sp>
      <p:pic>
        <p:nvPicPr>
          <p:cNvPr id="19456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分頁底圖-研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Rectangle 3"/>
          <p:cNvSpPr>
            <a:spLocks/>
          </p:cNvSpPr>
          <p:nvPr/>
        </p:nvSpPr>
        <p:spPr bwMode="auto">
          <a:xfrm>
            <a:off x="179388" y="765175"/>
            <a:ext cx="87852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zh-TW" b="0">
                <a:ea typeface="標楷體" pitchFamily="65" charset="-120"/>
              </a:rPr>
              <a:t>人的智力、資質不同，從事教育工作者須了解受教者的資質，然後因材施教。對於「中人以上」者，可以和他講述較高深的學問道理，以提升其學習層次；而「中人以下」者，因為智力、資質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略遜一籌</a:t>
            </a:r>
            <a:r>
              <a:rPr lang="zh-TW" altLang="zh-TW" b="0">
                <a:ea typeface="標楷體" pitchFamily="65" charset="-120"/>
              </a:rPr>
              <a:t>，更需要老師用淺近的教材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循循善誘</a:t>
            </a:r>
            <a:r>
              <a:rPr lang="zh-TW" altLang="zh-TW" b="0">
                <a:ea typeface="標楷體" pitchFamily="65" charset="-120"/>
              </a:rPr>
              <a:t>，以幫助學生理解而樂於學習。</a:t>
            </a:r>
            <a:endParaRPr lang="en-US" altLang="zh-TW" b="0">
              <a:ea typeface="標楷體" pitchFamily="65" charset="-120"/>
            </a:endParaRP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2268538" y="4076700"/>
            <a:ext cx="16557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　　　　　　　　　　　　　　　  　　　　　　　　　</a:t>
            </a:r>
          </a:p>
        </p:txBody>
      </p:sp>
      <p:sp>
        <p:nvSpPr>
          <p:cNvPr id="1545222" name="Text Box 6"/>
          <p:cNvSpPr txBox="1">
            <a:spLocks noChangeArrowheads="1"/>
          </p:cNvSpPr>
          <p:nvPr/>
        </p:nvSpPr>
        <p:spPr bwMode="auto">
          <a:xfrm>
            <a:off x="2341563" y="4424363"/>
            <a:ext cx="46783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比喻兩相比較，其中一方稍微差一些</a:t>
            </a:r>
          </a:p>
        </p:txBody>
      </p:sp>
      <p:sp>
        <p:nvSpPr>
          <p:cNvPr id="2" name="文字方塊 35"/>
          <p:cNvSpPr txBox="1">
            <a:spLocks noChangeArrowheads="1"/>
          </p:cNvSpPr>
          <p:nvPr/>
        </p:nvSpPr>
        <p:spPr bwMode="auto">
          <a:xfrm>
            <a:off x="611188" y="4797425"/>
            <a:ext cx="16557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　　　　　　　　　　　　　　　  　　　　　　　　　</a:t>
            </a:r>
          </a:p>
        </p:txBody>
      </p:sp>
      <p:sp>
        <p:nvSpPr>
          <p:cNvPr id="1545224" name="Text Box 8"/>
          <p:cNvSpPr txBox="1">
            <a:spLocks noChangeArrowheads="1"/>
          </p:cNvSpPr>
          <p:nvPr/>
        </p:nvSpPr>
        <p:spPr bwMode="auto">
          <a:xfrm>
            <a:off x="684213" y="5146675"/>
            <a:ext cx="29511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耐心且有技巧的啟發誘導</a:t>
            </a:r>
          </a:p>
        </p:txBody>
      </p:sp>
      <p:pic>
        <p:nvPicPr>
          <p:cNvPr id="195592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45222" grpId="0"/>
      <p:bldP spid="1545222" grpId="1"/>
      <p:bldP spid="1545224" grpId="0"/>
      <p:bldP spid="1545224" grpId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分頁底圖-相關言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1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836613"/>
            <a:ext cx="8856662" cy="6337300"/>
          </a:xfrm>
        </p:spPr>
        <p:txBody>
          <a:bodyPr/>
          <a:lstStyle/>
          <a:p>
            <a:pPr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1.唯上知（智）與下愚不移。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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最聰明的人和最愚昧的人，是改變不了的。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                  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（《論語‧陽貨》）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2.用人當用其長，教人當教其短。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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重用一個人，應該要重用他的長處；教導一個人，應該要教導他的短處。    （元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許衡）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3.喚起獨創性的表現與求知的樂趣，是為人師者至高無比的祕方。      （美國‧愛因斯坦）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4.教育隨生命開始。在我們察覺個性已建立之後，後來的教誨已很難將它移動及改變。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                     （英國‧莎士比亞）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6612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1.中人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：資質中等的人。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2.語　上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：告訴他較高深的道理。語，告訴。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TW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97636" name="Group 5"/>
          <p:cNvGrpSpPr>
            <a:grpSpLocks/>
          </p:cNvGrpSpPr>
          <p:nvPr/>
        </p:nvGrpSpPr>
        <p:grpSpPr bwMode="auto">
          <a:xfrm>
            <a:off x="1116013" y="1773238"/>
            <a:ext cx="449262" cy="431800"/>
            <a:chOff x="4599" y="3612"/>
            <a:chExt cx="283" cy="272"/>
          </a:xfrm>
        </p:grpSpPr>
        <p:sp>
          <p:nvSpPr>
            <p:cNvPr id="197638" name="Text Box 6"/>
            <p:cNvSpPr txBox="1">
              <a:spLocks noChangeArrowheads="1"/>
            </p:cNvSpPr>
            <p:nvPr/>
          </p:nvSpPr>
          <p:spPr bwMode="auto">
            <a:xfrm>
              <a:off x="4599" y="3657"/>
              <a:ext cx="23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ㄩ</a:t>
              </a:r>
            </a:p>
          </p:txBody>
        </p:sp>
        <p:pic>
          <p:nvPicPr>
            <p:cNvPr id="197639" name="Picture 7" descr="黑-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" y="361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7637" name="圖片 5" descr="下方ICON-關閉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268413"/>
            <a:ext cx="7921625" cy="4918075"/>
          </a:xfrm>
        </p:spPr>
        <p:txBody>
          <a:bodyPr/>
          <a:lstStyle/>
          <a:p>
            <a:pPr marL="0" indent="0">
              <a:lnSpc>
                <a:spcPct val="23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子曰：「自行束脩　以上，吾未嘗無</a:t>
            </a:r>
            <a:r>
              <a:rPr lang="zh-TW" altLang="en-US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誨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焉！」          ──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述而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第七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七</a:t>
            </a:r>
          </a:p>
        </p:txBody>
      </p:sp>
      <p:pic>
        <p:nvPicPr>
          <p:cNvPr id="198659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參、論教育思想</a:t>
            </a:r>
          </a:p>
        </p:txBody>
      </p:sp>
      <p:pic>
        <p:nvPicPr>
          <p:cNvPr id="198661" name="Picture 5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5250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2" name="Picture 6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3" name="Picture 7" descr="上方ICON-章旨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4" name="Picture 8" descr="上方ICON-研析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5" name="Picture 9" descr="下ICON-相關言例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65200"/>
            <a:ext cx="11271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6" name="Picture 11" descr="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7" name="Picture 12" descr="下標籤-辨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907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8" name="文字方塊 35"/>
          <p:cNvSpPr txBox="1">
            <a:spLocks noChangeArrowheads="1"/>
          </p:cNvSpPr>
          <p:nvPr/>
        </p:nvSpPr>
        <p:spPr bwMode="auto">
          <a:xfrm>
            <a:off x="827088" y="3068638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　　　　　　　　　　　　　　　  　　　　　　　　　</a:t>
            </a:r>
          </a:p>
        </p:txBody>
      </p:sp>
      <p:sp>
        <p:nvSpPr>
          <p:cNvPr id="2" name="文字方塊 35"/>
          <p:cNvSpPr txBox="1">
            <a:spLocks noChangeArrowheads="1"/>
          </p:cNvSpPr>
          <p:nvPr/>
        </p:nvSpPr>
        <p:spPr bwMode="auto">
          <a:xfrm>
            <a:off x="8102600" y="1989138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                               　　　　　　　　　　　　　　　　　　　　　　　　　　　  　　　　　　　　　</a:t>
            </a:r>
          </a:p>
        </p:txBody>
      </p:sp>
      <p:sp>
        <p:nvSpPr>
          <p:cNvPr id="1347600" name="Text Box 16"/>
          <p:cNvSpPr txBox="1">
            <a:spLocks noChangeArrowheads="1"/>
          </p:cNvSpPr>
          <p:nvPr/>
        </p:nvSpPr>
        <p:spPr bwMode="auto">
          <a:xfrm>
            <a:off x="8031163" y="2349500"/>
            <a:ext cx="5730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教導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47600" grpId="0"/>
      <p:bldP spid="1347600" grpId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分頁底圖-章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3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mtClean="0">
                <a:ea typeface="標楷體" pitchFamily="65" charset="-120"/>
              </a:rPr>
              <a:t>記孔子有教無類。</a:t>
            </a:r>
          </a:p>
          <a:p>
            <a:pPr>
              <a:lnSpc>
                <a:spcPct val="15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9968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7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b="0">
                <a:ea typeface="標楷體" pitchFamily="65" charset="-120"/>
              </a:rPr>
              <a:t>孔子說：「只要親自帶一束乾肉，做為拜師的見面禮，我沒有不教誨的！」</a:t>
            </a:r>
            <a:endParaRPr kumimoji="0" lang="en-US" altLang="zh-TW" b="0">
              <a:ea typeface="標楷體" pitchFamily="65" charset="-120"/>
            </a:endParaRPr>
          </a:p>
        </p:txBody>
      </p:sp>
      <p:pic>
        <p:nvPicPr>
          <p:cNvPr id="200708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分頁底圖-研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1" name="Rectangle 3"/>
          <p:cNvSpPr>
            <a:spLocks/>
          </p:cNvSpPr>
          <p:nvPr/>
        </p:nvSpPr>
        <p:spPr bwMode="auto">
          <a:xfrm>
            <a:off x="179388" y="765175"/>
            <a:ext cx="878522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zh-TW" b="0">
                <a:ea typeface="標楷體" pitchFamily="65" charset="-120"/>
              </a:rPr>
              <a:t>「束脩」是學生拜見老師時的見面禮，而且是最微薄的一種。儘管束脩極其微薄，卻代表著主動向學的心意。如果無心向學，又豈能收到學習的成效呢？這則同時展現孔子「有教無類」的教育精神，他對任何人都一視同仁，加以教誨，沒有貴賤、貧富、智愚、賢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不肖</a:t>
            </a:r>
            <a:r>
              <a:rPr lang="zh-TW" altLang="zh-TW" b="0">
                <a:ea typeface="標楷體" pitchFamily="65" charset="-120"/>
              </a:rPr>
              <a:t>等分別。</a:t>
            </a: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6732588" y="4797425"/>
            <a:ext cx="7921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　　　　　　　　　　　　　　　  　　　　　　　　　</a:t>
            </a:r>
          </a:p>
        </p:txBody>
      </p:sp>
      <p:sp>
        <p:nvSpPr>
          <p:cNvPr id="1484806" name="Text Box 6"/>
          <p:cNvSpPr txBox="1">
            <a:spLocks noChangeArrowheads="1"/>
          </p:cNvSpPr>
          <p:nvPr/>
        </p:nvSpPr>
        <p:spPr bwMode="auto">
          <a:xfrm>
            <a:off x="6732588" y="5157788"/>
            <a:ext cx="16557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不賢、無才能</a:t>
            </a:r>
          </a:p>
        </p:txBody>
      </p:sp>
      <p:pic>
        <p:nvPicPr>
          <p:cNvPr id="20173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484806" grpId="0"/>
      <p:bldP spid="1484806" grpId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分頁底圖-相關言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5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525621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1.教育本身就在於有教無類，重視每一個人。 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algn="r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（日本‧三浦綾子）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2.一個人首先要教育自己，而後才去接受別人的教育。                  （德國‧歌德）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3.人所以千差萬別，便是由於教育之故。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algn="r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（英國‧洛克）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4.漂亮的孩子人人都喜歡，而關懷難看的孩子才是真正的愛。          （俄國‧贊科夫）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275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79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1.束脩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：脩，乾肉；十條為一束，故曰束脩。此表微薄之禮。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sz="2800" b="0">
                <a:latin typeface="標楷體" pitchFamily="65" charset="-120"/>
                <a:ea typeface="標楷體" pitchFamily="65" charset="-120"/>
              </a:rPr>
              <a:t>補注</a:t>
            </a:r>
            <a:r>
              <a:rPr lang="zh-TW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後以「束脩」借代為老師的酬金。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TW" altLang="zh-TW" sz="2800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3780" name="Rectangle 6"/>
          <p:cNvSpPr>
            <a:spLocks noChangeArrowheads="1"/>
          </p:cNvSpPr>
          <p:nvPr/>
        </p:nvSpPr>
        <p:spPr bwMode="auto">
          <a:xfrm>
            <a:off x="323850" y="2347913"/>
            <a:ext cx="719138" cy="3603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標楷體" pitchFamily="65" charset="-120"/>
            </a:endParaRPr>
          </a:p>
        </p:txBody>
      </p:sp>
      <p:pic>
        <p:nvPicPr>
          <p:cNvPr id="203781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矩形 1"/>
          <p:cNvSpPr>
            <a:spLocks noChangeArrowheads="1"/>
          </p:cNvSpPr>
          <p:nvPr/>
        </p:nvSpPr>
        <p:spPr bwMode="auto">
          <a:xfrm>
            <a:off x="539750" y="849313"/>
            <a:ext cx="7632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>
                <a:ea typeface="標楷體" pitchFamily="65" charset="-120"/>
              </a:rPr>
              <a:t>闡述</a:t>
            </a:r>
            <a:r>
              <a:rPr lang="zh-TW" altLang="en-US" b="0">
                <a:ea typeface="標楷體" pitchFamily="65" charset="-120"/>
              </a:rPr>
              <a:t>：說明敘述。闡，顯露、弘揚。</a:t>
            </a:r>
          </a:p>
          <a:p>
            <a:pPr eaLnBrk="1" hangingPunct="1">
              <a:spcBef>
                <a:spcPct val="0"/>
              </a:spcBef>
            </a:pPr>
            <a:endParaRPr lang="zh-TW" altLang="en-US" b="0">
              <a:ea typeface="標楷體" pitchFamily="65" charset="-120"/>
            </a:endParaRPr>
          </a:p>
        </p:txBody>
      </p:sp>
      <p:pic>
        <p:nvPicPr>
          <p:cNvPr id="103428" name="Picture 8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27" name="Group 27"/>
          <p:cNvGraphicFramePr>
            <a:graphicFrameLocks noGrp="1"/>
          </p:cNvGraphicFramePr>
          <p:nvPr>
            <p:ph/>
          </p:nvPr>
        </p:nvGraphicFramePr>
        <p:xfrm>
          <a:off x="250825" y="835025"/>
          <a:ext cx="8424863" cy="2452688"/>
        </p:xfrm>
        <a:graphic>
          <a:graphicData uri="http://schemas.openxmlformats.org/drawingml/2006/table">
            <a:tbl>
              <a:tblPr/>
              <a:tblGrid>
                <a:gridCol w="792163"/>
                <a:gridCol w="1008062"/>
                <a:gridCol w="3384550"/>
                <a:gridCol w="3240088"/>
              </a:tblGrid>
              <a:tr h="5791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9367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脩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ㄒ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ㄧ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乾肉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肉脩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7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倏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ㄕ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急速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倏忽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4825" name="Picture 24" descr="黑-四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08275"/>
            <a:ext cx="287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/>
          </p:cNvSpPr>
          <p:nvPr>
            <p:ph type="body" idx="4294967295"/>
          </p:nvPr>
        </p:nvSpPr>
        <p:spPr>
          <a:xfrm>
            <a:off x="433388" y="1268413"/>
            <a:ext cx="8459787" cy="4918075"/>
          </a:xfrm>
        </p:spPr>
        <p:txBody>
          <a:bodyPr/>
          <a:lstStyle/>
          <a:p>
            <a:pPr marL="0" indent="0">
              <a:lnSpc>
                <a:spcPct val="23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子曰：「不憤　不啟　，不悱　　不發　。舉一隅　　不以三隅反　，則不復　也。」</a:t>
            </a:r>
          </a:p>
          <a:p>
            <a:pPr marL="0" indent="0">
              <a:lnSpc>
                <a:spcPct val="23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　　　　　　　　──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述而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第七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八</a:t>
            </a:r>
          </a:p>
        </p:txBody>
      </p:sp>
      <p:pic>
        <p:nvPicPr>
          <p:cNvPr id="205827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參、論教育思想</a:t>
            </a:r>
          </a:p>
        </p:txBody>
      </p:sp>
      <p:pic>
        <p:nvPicPr>
          <p:cNvPr id="205829" name="Picture 5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5250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0" name="Picture 6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1" name="Picture 7" descr="上方ICON-章旨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2" name="Picture 8" descr="上方ICON-研析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3" name="Picture 9" descr="下ICON-相關言例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65200"/>
            <a:ext cx="11271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834" name="Group 10"/>
          <p:cNvGrpSpPr>
            <a:grpSpLocks/>
          </p:cNvGrpSpPr>
          <p:nvPr/>
        </p:nvGrpSpPr>
        <p:grpSpPr bwMode="auto">
          <a:xfrm>
            <a:off x="2124075" y="2997200"/>
            <a:ext cx="431800" cy="504825"/>
            <a:chOff x="4059" y="1071"/>
            <a:chExt cx="272" cy="318"/>
          </a:xfrm>
        </p:grpSpPr>
        <p:sp>
          <p:nvSpPr>
            <p:cNvPr id="205845" name="Text Box 11"/>
            <p:cNvSpPr txBox="1">
              <a:spLocks noChangeArrowheads="1"/>
            </p:cNvSpPr>
            <p:nvPr/>
          </p:nvSpPr>
          <p:spPr bwMode="auto">
            <a:xfrm>
              <a:off x="4059" y="1117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ㄩ</a:t>
              </a:r>
            </a:p>
          </p:txBody>
        </p:sp>
        <p:pic>
          <p:nvPicPr>
            <p:cNvPr id="205846" name="Picture 12" descr="黑-二聲-小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107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835" name="Group 23"/>
          <p:cNvGrpSpPr>
            <a:grpSpLocks/>
          </p:cNvGrpSpPr>
          <p:nvPr/>
        </p:nvGrpSpPr>
        <p:grpSpPr bwMode="auto">
          <a:xfrm>
            <a:off x="6588125" y="1916113"/>
            <a:ext cx="433388" cy="431800"/>
            <a:chOff x="4195" y="1207"/>
            <a:chExt cx="273" cy="272"/>
          </a:xfrm>
        </p:grpSpPr>
        <p:sp>
          <p:nvSpPr>
            <p:cNvPr id="205843" name="Text Box 14"/>
            <p:cNvSpPr txBox="1">
              <a:spLocks noChangeArrowheads="1"/>
            </p:cNvSpPr>
            <p:nvPr/>
          </p:nvSpPr>
          <p:spPr bwMode="auto">
            <a:xfrm>
              <a:off x="4195" y="1207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ㄈㄟ</a:t>
              </a:r>
            </a:p>
          </p:txBody>
        </p:sp>
        <p:pic>
          <p:nvPicPr>
            <p:cNvPr id="205844" name="Picture 15" descr="黑-三聲-小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129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836" name="Picture 16" descr="7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0686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7" name="Picture 17" descr="1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19526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8" name="Picture 18" descr="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526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9" name="Picture 19" descr="3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9526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40" name="Picture 20" descr="4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9526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41" name="Picture 21" descr="5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0686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42" name="Picture 22" descr="6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0686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分頁底圖-章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1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mtClean="0">
                <a:ea typeface="標楷體" pitchFamily="65" charset="-120"/>
              </a:rPr>
              <a:t>記孔子教學重在啟發，並勉勵學生自動自發的學習。</a:t>
            </a:r>
          </a:p>
        </p:txBody>
      </p:sp>
      <p:pic>
        <p:nvPicPr>
          <p:cNvPr id="206852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5" name="Rectangle 3"/>
          <p:cNvSpPr>
            <a:spLocks/>
          </p:cNvSpPr>
          <p:nvPr/>
        </p:nvSpPr>
        <p:spPr bwMode="auto">
          <a:xfrm>
            <a:off x="323850" y="765175"/>
            <a:ext cx="864076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b="0">
                <a:ea typeface="標楷體" pitchFamily="65" charset="-120"/>
              </a:rPr>
              <a:t>孔子說：「若非學生自己心中想了解卻感到困難，我不會去開導他；若非學生自己有意見想表達卻說不出來，我不會去啟發他。好比一個四方形的東西，已經提示一個角，他卻不能類推出其他三個角，就不必再教導他了。」</a:t>
            </a:r>
            <a:endParaRPr kumimoji="0" lang="en-US" altLang="zh-TW" b="0">
              <a:ea typeface="標楷體" pitchFamily="65" charset="-120"/>
            </a:endParaRPr>
          </a:p>
        </p:txBody>
      </p:sp>
      <p:pic>
        <p:nvPicPr>
          <p:cNvPr id="20787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分頁底圖-研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9" name="Rectangle 3"/>
          <p:cNvSpPr>
            <a:spLocks/>
          </p:cNvSpPr>
          <p:nvPr/>
        </p:nvSpPr>
        <p:spPr bwMode="auto">
          <a:xfrm>
            <a:off x="179388" y="836613"/>
            <a:ext cx="85693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10000"/>
              </a:lnSpc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孔子認為要使學生獲得廣大博深的學問和知識，必須依靠學生好學、樂學，以及自覺的思考。我們現在所使用的「啟發」、「舉一反三」等詞，即出於此。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學生若不主動積極思考，僅靠教師講授，其學習成效必定大打折扣。當學生「憤」、「悱」的時候，思維是敏銳的、想像是活躍的、注意力是集中的，教師略加誘導，學生就可</a:t>
            </a:r>
            <a:r>
              <a:rPr lang="zh-TW" altLang="zh-TW" b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豁　然開朗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，達到最佳的學習效果。</a:t>
            </a:r>
            <a:endParaRPr lang="en-US" altLang="zh-TW" b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08900" name="Group 5"/>
          <p:cNvGrpSpPr>
            <a:grpSpLocks/>
          </p:cNvGrpSpPr>
          <p:nvPr/>
        </p:nvGrpSpPr>
        <p:grpSpPr bwMode="auto">
          <a:xfrm>
            <a:off x="1403350" y="5300663"/>
            <a:ext cx="438150" cy="719137"/>
            <a:chOff x="880" y="3884"/>
            <a:chExt cx="276" cy="453"/>
          </a:xfrm>
        </p:grpSpPr>
        <p:sp>
          <p:nvSpPr>
            <p:cNvPr id="208904" name="Text Box 6"/>
            <p:cNvSpPr txBox="1">
              <a:spLocks noChangeArrowheads="1"/>
            </p:cNvSpPr>
            <p:nvPr/>
          </p:nvSpPr>
          <p:spPr bwMode="auto">
            <a:xfrm>
              <a:off x="880" y="3884"/>
              <a:ext cx="231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solidFill>
                    <a:srgbClr val="0099FF"/>
                  </a:solidFill>
                  <a:ea typeface="標楷體" pitchFamily="65" charset="-120"/>
                </a:rPr>
                <a:t>ㄏㄨㄛ</a:t>
              </a:r>
            </a:p>
          </p:txBody>
        </p:sp>
        <p:pic>
          <p:nvPicPr>
            <p:cNvPr id="208905" name="Picture 7" descr="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406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1042988" y="5445125"/>
            <a:ext cx="19446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                               　　　　　　　　　　　　　　　　　　　　　　　　　　　  　　　　　　　　　</a:t>
            </a:r>
          </a:p>
        </p:txBody>
      </p:sp>
      <p:sp>
        <p:nvSpPr>
          <p:cNvPr id="1495049" name="Text Box 9"/>
          <p:cNvSpPr txBox="1">
            <a:spLocks noChangeArrowheads="1"/>
          </p:cNvSpPr>
          <p:nvPr/>
        </p:nvSpPr>
        <p:spPr bwMode="auto">
          <a:xfrm>
            <a:off x="1044575" y="5805488"/>
            <a:ext cx="16557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形容領悟了解</a:t>
            </a:r>
          </a:p>
        </p:txBody>
      </p:sp>
      <p:pic>
        <p:nvPicPr>
          <p:cNvPr id="208903" name="圖片 5" descr="下方ICON-關閉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495049" grpId="0"/>
      <p:bldP spid="1495049" grpId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分頁底圖-相關言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3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804863"/>
            <a:ext cx="8208962" cy="413702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1.該教的是思考的方法，並非思考的結果。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algn="r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（德國‧顧立德）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2.平庸的老師只是敘述，好的老師講解，優秀的老師示範，偉大的老師啟發。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algn="r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（英國‧威廉‧亞瑟‧瓦爾德）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992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7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1.憤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：心中想了解卻感到困難。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2.啟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：啟發、開導。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3.悱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　：心裡有意見想表達卻說不出來。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4.發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：啟發、引導。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5.隅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　：方角。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6.反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：類推。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7.復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：再次教導。</a:t>
            </a:r>
            <a:endParaRPr lang="zh-TW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10948" name="Group 5"/>
          <p:cNvGrpSpPr>
            <a:grpSpLocks/>
          </p:cNvGrpSpPr>
          <p:nvPr/>
        </p:nvGrpSpPr>
        <p:grpSpPr bwMode="auto">
          <a:xfrm>
            <a:off x="1187450" y="3068638"/>
            <a:ext cx="431800" cy="504825"/>
            <a:chOff x="4059" y="1071"/>
            <a:chExt cx="272" cy="318"/>
          </a:xfrm>
        </p:grpSpPr>
        <p:sp>
          <p:nvSpPr>
            <p:cNvPr id="210953" name="Text Box 6"/>
            <p:cNvSpPr txBox="1">
              <a:spLocks noChangeArrowheads="1"/>
            </p:cNvSpPr>
            <p:nvPr/>
          </p:nvSpPr>
          <p:spPr bwMode="auto">
            <a:xfrm>
              <a:off x="4059" y="1117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ㄩ</a:t>
              </a:r>
            </a:p>
          </p:txBody>
        </p:sp>
        <p:pic>
          <p:nvPicPr>
            <p:cNvPr id="210954" name="Picture 7" descr="黑-二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107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0949" name="Group 8"/>
          <p:cNvGrpSpPr>
            <a:grpSpLocks/>
          </p:cNvGrpSpPr>
          <p:nvPr/>
        </p:nvGrpSpPr>
        <p:grpSpPr bwMode="auto">
          <a:xfrm>
            <a:off x="1185863" y="2060575"/>
            <a:ext cx="433387" cy="431800"/>
            <a:chOff x="4195" y="1207"/>
            <a:chExt cx="273" cy="272"/>
          </a:xfrm>
        </p:grpSpPr>
        <p:sp>
          <p:nvSpPr>
            <p:cNvPr id="210951" name="Text Box 9"/>
            <p:cNvSpPr txBox="1">
              <a:spLocks noChangeArrowheads="1"/>
            </p:cNvSpPr>
            <p:nvPr/>
          </p:nvSpPr>
          <p:spPr bwMode="auto">
            <a:xfrm>
              <a:off x="4195" y="1207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ㄈㄟ</a:t>
              </a:r>
            </a:p>
          </p:txBody>
        </p:sp>
        <p:pic>
          <p:nvPicPr>
            <p:cNvPr id="210952" name="Picture 10" descr="黑-三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129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0950" name="圖片 5" descr="下方ICON-關閉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268413"/>
            <a:ext cx="9074150" cy="4918075"/>
          </a:xfrm>
        </p:spPr>
        <p:txBody>
          <a:bodyPr/>
          <a:lstStyle/>
          <a:p>
            <a:pPr marL="0" indent="0">
              <a:lnSpc>
                <a:spcPct val="23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子路問：「聞斯行諸　？」子曰：「有父兄在，如</a:t>
            </a:r>
            <a:r>
              <a:rPr lang="zh-TW" altLang="en-US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何</a:t>
            </a:r>
            <a:r>
              <a:rPr lang="zh-TW" altLang="en-US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其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聞斯行之？」冉有問：「聞斯行諸？」子曰：「聞斯行之！」公西華　曰：「由也問：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聞斯行諸？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子曰：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有父兄在。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』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1971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參、論教育思想</a:t>
            </a:r>
          </a:p>
        </p:txBody>
      </p:sp>
      <p:pic>
        <p:nvPicPr>
          <p:cNvPr id="211972" name="Picture 5" descr="上方ICON-語譯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95250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3" name="Picture 6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4" name="Picture 7" descr="上方ICON-章旨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5" name="Picture 10" descr="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6" name="Picture 11" descr="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497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1476375" y="3173413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                               　　　　　　　　　　　　　　　　　　　　　　　　　　　  　　　　　　　　　</a:t>
            </a:r>
          </a:p>
        </p:txBody>
      </p:sp>
      <p:sp>
        <p:nvSpPr>
          <p:cNvPr id="1351694" name="Text Box 14"/>
          <p:cNvSpPr txBox="1">
            <a:spLocks noChangeArrowheads="1"/>
          </p:cNvSpPr>
          <p:nvPr/>
        </p:nvSpPr>
        <p:spPr bwMode="auto">
          <a:xfrm>
            <a:off x="1476375" y="3429000"/>
            <a:ext cx="5730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無義</a:t>
            </a:r>
          </a:p>
        </p:txBody>
      </p:sp>
      <p:sp>
        <p:nvSpPr>
          <p:cNvPr id="2" name="文字方塊 35"/>
          <p:cNvSpPr txBox="1">
            <a:spLocks noChangeArrowheads="1"/>
          </p:cNvSpPr>
          <p:nvPr/>
        </p:nvSpPr>
        <p:spPr bwMode="auto">
          <a:xfrm>
            <a:off x="2341563" y="3141663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                               　　　　　　　　　　　　　　　　　　　　　　　　　　　  　　　　　　　　　</a:t>
            </a:r>
          </a:p>
        </p:txBody>
      </p:sp>
      <p:sp>
        <p:nvSpPr>
          <p:cNvPr id="1351696" name="Text Box 16"/>
          <p:cNvSpPr txBox="1">
            <a:spLocks noChangeArrowheads="1"/>
          </p:cNvSpPr>
          <p:nvPr/>
        </p:nvSpPr>
        <p:spPr bwMode="auto">
          <a:xfrm>
            <a:off x="2414588" y="2708275"/>
            <a:ext cx="11493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則、就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51694" grpId="0"/>
      <p:bldP spid="1351694" grpId="1"/>
      <p:bldP spid="1351696" grpId="0"/>
      <p:bldP spid="1351696" grpId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268413"/>
            <a:ext cx="8713788" cy="4918075"/>
          </a:xfrm>
        </p:spPr>
        <p:txBody>
          <a:bodyPr/>
          <a:lstStyle/>
          <a:p>
            <a:pPr marL="0" indent="0">
              <a:lnSpc>
                <a:spcPct val="23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求也問：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聞斯行諸？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子曰：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聞斯行之！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赤也惑，敢問　？」子曰：「求也退　，故進之　；由也兼人　，故退之　。」</a:t>
            </a:r>
          </a:p>
          <a:p>
            <a:pPr marL="0" indent="0">
              <a:lnSpc>
                <a:spcPct val="23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　　　　　　──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先進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第十一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二一</a:t>
            </a:r>
            <a:endParaRPr lang="zh-TW" altLang="en-US" smtClean="0">
              <a:ea typeface="標楷體" pitchFamily="65" charset="-120"/>
            </a:endParaRPr>
          </a:p>
        </p:txBody>
      </p:sp>
      <p:sp>
        <p:nvSpPr>
          <p:cNvPr id="21299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參、論教育思想</a:t>
            </a:r>
          </a:p>
        </p:txBody>
      </p:sp>
      <p:pic>
        <p:nvPicPr>
          <p:cNvPr id="212996" name="Picture 4" descr="上方ICON-語譯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95250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7" name="Picture 8" descr="下ICON-相關言例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965200"/>
            <a:ext cx="11271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8" name="圖片 17" descr="下方ICON-回目次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9" name="Picture 10" descr="下一頁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0" name="Picture 11" descr="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29972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1" name="Picture 12" descr="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418465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2" name="Picture 13" descr="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29972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3" name="Picture 14" descr="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418465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4" name="Picture 15" descr="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18465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5" name="Picture 16" descr="上方ICON-研析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分頁底圖-章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19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mtClean="0">
                <a:ea typeface="標楷體" pitchFamily="65" charset="-120"/>
              </a:rPr>
              <a:t>記述孔子因材施教，糾正學生過與不及的弊病。</a:t>
            </a:r>
          </a:p>
          <a:p>
            <a:pPr>
              <a:lnSpc>
                <a:spcPct val="15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214020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TW" altLang="en-US" sz="4400">
              <a:solidFill>
                <a:schemeClr val="hlink"/>
              </a:solidFill>
            </a:endParaRPr>
          </a:p>
        </p:txBody>
      </p:sp>
      <p:sp>
        <p:nvSpPr>
          <p:cNvPr id="104451" name="Text Box 5"/>
          <p:cNvSpPr txBox="1">
            <a:spLocks noChangeArrowheads="1"/>
          </p:cNvSpPr>
          <p:nvPr/>
        </p:nvSpPr>
        <p:spPr bwMode="auto">
          <a:xfrm>
            <a:off x="2051050" y="2206625"/>
            <a:ext cx="5113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6000">
                <a:ea typeface="標楷體" pitchFamily="65" charset="-120"/>
              </a:rPr>
              <a:t>二、作者介紹</a:t>
            </a:r>
          </a:p>
        </p:txBody>
      </p:sp>
      <p:pic>
        <p:nvPicPr>
          <p:cNvPr id="104452" name="Picture 10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3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b="0">
                <a:ea typeface="標楷體" pitchFamily="65" charset="-120"/>
              </a:rPr>
              <a:t>子路問道：「聽到一件合於義理的事，就立刻去做嗎？」孔子回答：「還有父兄在，怎麼可以一聽到就去做呢？」冉有問道：「聽到一件合於義理的事，就立刻去做嗎？」孔子回答：「聽到了</a:t>
            </a:r>
            <a:endParaRPr kumimoji="0" lang="zh-TW" altLang="en-US" b="0"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b="0">
                <a:ea typeface="標楷體" pitchFamily="65" charset="-120"/>
              </a:rPr>
              <a:t>，就立刻去做！」公西華說：「仲由問：『聽到一件合於義理的事，就立刻去做嗎？』老師說：『還有父兄在。』</a:t>
            </a:r>
            <a:endParaRPr kumimoji="0" lang="en-US" altLang="zh-TW" b="0">
              <a:ea typeface="標楷體" pitchFamily="65" charset="-120"/>
            </a:endParaRPr>
          </a:p>
        </p:txBody>
      </p:sp>
      <p:pic>
        <p:nvPicPr>
          <p:cNvPr id="21504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7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b="0">
                <a:ea typeface="標楷體" pitchFamily="65" charset="-120"/>
              </a:rPr>
              <a:t>冉求問：『聽到一件合於義理的事，就立刻去做嗎？』老師說：『聽到了，就立刻去做！』老師您前後回答不同，我感到迷惑，請問原因為何？</a:t>
            </a:r>
            <a:endParaRPr kumimoji="0" lang="zh-TW" altLang="en-US" b="0"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b="0">
                <a:ea typeface="標楷體" pitchFamily="65" charset="-120"/>
              </a:rPr>
              <a:t>」孔子說：「冉求生性退縮不前，所以鼓勵他進取；仲由生性好勝，所以抑制他，使他懂得退讓些。」</a:t>
            </a:r>
            <a:endParaRPr kumimoji="0" lang="en-US" altLang="zh-TW" b="0">
              <a:ea typeface="標楷體" pitchFamily="65" charset="-120"/>
            </a:endParaRPr>
          </a:p>
        </p:txBody>
      </p:sp>
      <p:pic>
        <p:nvPicPr>
          <p:cNvPr id="216068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分頁底圖-研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1" name="Rectangle 3"/>
          <p:cNvSpPr>
            <a:spLocks/>
          </p:cNvSpPr>
          <p:nvPr/>
        </p:nvSpPr>
        <p:spPr bwMode="auto">
          <a:xfrm>
            <a:off x="179388" y="765175"/>
            <a:ext cx="878522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zh-TW" b="0">
                <a:ea typeface="標楷體" pitchFamily="65" charset="-120"/>
              </a:rPr>
              <a:t>對任何一個能啟發弟子、教育弟子的機會，孔子都不輕易錯過。他對每個弟子的性格、特點，包括他們的志趣、愛好、品德和才能，可謂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瞭　如指掌</a:t>
            </a:r>
            <a:r>
              <a:rPr lang="zh-TW" altLang="zh-TW" b="0">
                <a:ea typeface="標楷體" pitchFamily="65" charset="-120"/>
              </a:rPr>
              <a:t>，故能隨時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恰如其分</a:t>
            </a:r>
            <a:r>
              <a:rPr lang="zh-TW" altLang="zh-TW" b="0">
                <a:ea typeface="標楷體" pitchFamily="65" charset="-120"/>
              </a:rPr>
              <a:t>的給予適度的教導。這樣因人答問、真誠懇切的態度，正表現出孔子「因材施教」的教育理念與智慧。</a:t>
            </a:r>
            <a:endParaRPr lang="en-US" altLang="zh-TW" b="0">
              <a:ea typeface="標楷體" pitchFamily="65" charset="-120"/>
            </a:endParaRP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611188" y="3357563"/>
            <a:ext cx="19446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                               　　　　　　　　　　　　　　　　　　　　　　　　　　　  　　　　　　　　　</a:t>
            </a:r>
          </a:p>
        </p:txBody>
      </p:sp>
      <p:sp>
        <p:nvSpPr>
          <p:cNvPr id="1505286" name="Text Box 6"/>
          <p:cNvSpPr txBox="1">
            <a:spLocks noChangeArrowheads="1"/>
          </p:cNvSpPr>
          <p:nvPr/>
        </p:nvSpPr>
        <p:spPr bwMode="auto">
          <a:xfrm>
            <a:off x="612775" y="2924175"/>
            <a:ext cx="7559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本指天下事如掌中物，易於了解。後比喻對事情了解得非常清楚</a:t>
            </a:r>
          </a:p>
        </p:txBody>
      </p:sp>
      <p:grpSp>
        <p:nvGrpSpPr>
          <p:cNvPr id="217094" name="Group 7"/>
          <p:cNvGrpSpPr>
            <a:grpSpLocks/>
          </p:cNvGrpSpPr>
          <p:nvPr/>
        </p:nvGrpSpPr>
        <p:grpSpPr bwMode="auto">
          <a:xfrm>
            <a:off x="1042988" y="3213100"/>
            <a:ext cx="431800" cy="1008063"/>
            <a:chOff x="2971" y="754"/>
            <a:chExt cx="272" cy="635"/>
          </a:xfrm>
        </p:grpSpPr>
        <p:sp>
          <p:nvSpPr>
            <p:cNvPr id="217098" name="Text Box 8"/>
            <p:cNvSpPr txBox="1">
              <a:spLocks noChangeArrowheads="1"/>
            </p:cNvSpPr>
            <p:nvPr/>
          </p:nvSpPr>
          <p:spPr bwMode="auto">
            <a:xfrm>
              <a:off x="2971" y="754"/>
              <a:ext cx="231" cy="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solidFill>
                    <a:srgbClr val="0099FF"/>
                  </a:solidFill>
                  <a:ea typeface="標楷體" pitchFamily="65" charset="-120"/>
                </a:rPr>
                <a:t>ㄌㄧㄠ</a:t>
              </a:r>
            </a:p>
          </p:txBody>
        </p:sp>
        <p:pic>
          <p:nvPicPr>
            <p:cNvPr id="217099" name="Picture 9" descr="三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93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文字方塊 35"/>
          <p:cNvSpPr txBox="1">
            <a:spLocks noChangeArrowheads="1"/>
          </p:cNvSpPr>
          <p:nvPr/>
        </p:nvSpPr>
        <p:spPr bwMode="auto">
          <a:xfrm>
            <a:off x="4714875" y="3357563"/>
            <a:ext cx="15859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                               　　　　　　　　　　　　　　　　　　　　　　　　　　　  　　　　　　　　　</a:t>
            </a:r>
          </a:p>
        </p:txBody>
      </p:sp>
      <p:sp>
        <p:nvSpPr>
          <p:cNvPr id="1505291" name="Text Box 11"/>
          <p:cNvSpPr txBox="1">
            <a:spLocks noChangeArrowheads="1"/>
          </p:cNvSpPr>
          <p:nvPr/>
        </p:nvSpPr>
        <p:spPr bwMode="auto">
          <a:xfrm>
            <a:off x="4716463" y="3684588"/>
            <a:ext cx="10795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恰到好處</a:t>
            </a:r>
          </a:p>
        </p:txBody>
      </p:sp>
      <p:pic>
        <p:nvPicPr>
          <p:cNvPr id="217097" name="圖片 5" descr="下方ICON-關閉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05286" grpId="0"/>
      <p:bldP spid="1505286" grpId="1"/>
      <p:bldP spid="1505291" grpId="0"/>
      <p:bldP spid="1505291" grpId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分頁底圖-相關言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5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85225" cy="496887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1.教人至難，必盡人之材，乃不誤人。觀可及處，然後告之。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kumimoji="0"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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教人最困難的地方，在於一定要使每個人都能充分發揮自己的天賦才能，才不會耽誤了人。觀察他可以做到的地方，然後告訴他。                          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                           （宋‧張載）</a:t>
            </a:r>
          </a:p>
        </p:txBody>
      </p:sp>
      <p:pic>
        <p:nvPicPr>
          <p:cNvPr id="218116" name="Picture 4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分頁底圖-相關言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39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85225" cy="496887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2.如果我們僅僅根據智力測驗的基礎斷定誰是聰明的孩子，我們就會忽視大約百分之七十最富創造性的孩子。    （美國‧保羅‧托蘭斯）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3.導人必因其性，治水必因其勢。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kumimoji="0"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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教導人要順著他的本性，治水患要順著它的地勢。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             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（漢‧徐幹）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9140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1.聞斯行諸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：聽到一件合於義理的事，就立刻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  去做嗎。斯，則、就。諸，「之乎」二字的合音。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sz="2800" b="0">
                <a:latin typeface="標楷體" pitchFamily="65" charset="-120"/>
                <a:ea typeface="標楷體" pitchFamily="65" charset="-120"/>
              </a:rPr>
              <a:t>補注</a:t>
            </a:r>
            <a:r>
              <a:rPr lang="zh-TW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諸：在此指合於義理的事。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2.公西華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：姓公西，名赤，字子華。魯國人，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  小孔子四十二歲，熟習禮節，長於外交。</a:t>
            </a:r>
          </a:p>
        </p:txBody>
      </p:sp>
      <p:pic>
        <p:nvPicPr>
          <p:cNvPr id="22016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323850" y="2924175"/>
            <a:ext cx="719138" cy="360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7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3.敢問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：請問原因為何。敢，謙詞，有冒昧之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  意。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4.退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：退縮不前，指因做事過於謹慎而畏縮。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5.進之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：鼓勵他進取。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6.兼人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：勝過別人，表示好強不服輸。兼，勝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  過。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7.退之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：抑制他，使他退讓些。</a:t>
            </a:r>
            <a:endParaRPr lang="zh-TW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1188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268413"/>
            <a:ext cx="7921625" cy="4918075"/>
          </a:xfrm>
        </p:spPr>
        <p:txBody>
          <a:bodyPr/>
          <a:lstStyle/>
          <a:p>
            <a:pPr marL="0" indent="0">
              <a:lnSpc>
                <a:spcPct val="23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子曰：「不得中行　而與　　之，必也狂狷　　乎！狂者進取，狷者有所不為也。」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         ──〈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子路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第十三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二一</a:t>
            </a:r>
          </a:p>
        </p:txBody>
      </p:sp>
      <p:pic>
        <p:nvPicPr>
          <p:cNvPr id="222211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2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參、論教育思想</a:t>
            </a:r>
          </a:p>
        </p:txBody>
      </p:sp>
      <p:pic>
        <p:nvPicPr>
          <p:cNvPr id="222213" name="Picture 5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5250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4" name="Picture 6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5" name="Picture 7" descr="上方ICON-章旨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6" name="Picture 8" descr="上方ICON-研析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7" name="Picture 9" descr="下ICON-相關言例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65200"/>
            <a:ext cx="11271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2218" name="Group 10"/>
          <p:cNvGrpSpPr>
            <a:grpSpLocks/>
          </p:cNvGrpSpPr>
          <p:nvPr/>
        </p:nvGrpSpPr>
        <p:grpSpPr bwMode="auto">
          <a:xfrm>
            <a:off x="1619250" y="2924175"/>
            <a:ext cx="433388" cy="576263"/>
            <a:chOff x="4059" y="754"/>
            <a:chExt cx="273" cy="363"/>
          </a:xfrm>
        </p:grpSpPr>
        <p:sp>
          <p:nvSpPr>
            <p:cNvPr id="222226" name="Text Box 11"/>
            <p:cNvSpPr txBox="1">
              <a:spLocks noChangeArrowheads="1"/>
            </p:cNvSpPr>
            <p:nvPr/>
          </p:nvSpPr>
          <p:spPr bwMode="auto">
            <a:xfrm>
              <a:off x="4059" y="754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ㄐㄩㄢ</a:t>
              </a:r>
            </a:p>
          </p:txBody>
        </p:sp>
        <p:pic>
          <p:nvPicPr>
            <p:cNvPr id="222227" name="Picture 12" descr="黑-四聲-小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" y="93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2219" name="Group 13"/>
          <p:cNvGrpSpPr>
            <a:grpSpLocks/>
          </p:cNvGrpSpPr>
          <p:nvPr/>
        </p:nvGrpSpPr>
        <p:grpSpPr bwMode="auto">
          <a:xfrm>
            <a:off x="6084888" y="1917700"/>
            <a:ext cx="366712" cy="358775"/>
            <a:chOff x="4599" y="3113"/>
            <a:chExt cx="231" cy="226"/>
          </a:xfrm>
        </p:grpSpPr>
        <p:sp>
          <p:nvSpPr>
            <p:cNvPr id="222224" name="Text Box 14"/>
            <p:cNvSpPr txBox="1">
              <a:spLocks noChangeArrowheads="1"/>
            </p:cNvSpPr>
            <p:nvPr/>
          </p:nvSpPr>
          <p:spPr bwMode="auto">
            <a:xfrm>
              <a:off x="4599" y="3158"/>
              <a:ext cx="231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ㄩ</a:t>
              </a:r>
            </a:p>
          </p:txBody>
        </p:sp>
        <p:pic>
          <p:nvPicPr>
            <p:cNvPr id="222225" name="Picture 15" descr="黑-三聲-小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311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2220" name="Picture 16" descr="3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0686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21" name="Picture 17" descr="1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22" name="Picture 18" descr="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23" name="Picture 19" descr="下標籤-辨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70827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分頁底圖-章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5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孔子慨嘆若得不到中庸之道者而教之，退而求其次，狂者、狷者亦可。</a:t>
            </a: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22323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59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zh-TW" altLang="zh-TW" b="0">
                <a:ea typeface="標楷體" pitchFamily="65" charset="-120"/>
              </a:rPr>
              <a:t>孔子說：「我若得不到言行合於中庸的人來教導他，不得已只有求次一等的狂狷之人了！狂放不拘的人雖</a:t>
            </a:r>
            <a:r>
              <a:rPr kumimoji="0" lang="zh-TW" altLang="zh-TW" b="0">
                <a:solidFill>
                  <a:srgbClr val="0066FF"/>
                </a:solidFill>
                <a:ea typeface="標楷體" pitchFamily="65" charset="-120"/>
              </a:rPr>
              <a:t>好高騖　遠</a:t>
            </a:r>
            <a:r>
              <a:rPr kumimoji="0" lang="zh-TW" altLang="zh-TW" b="0">
                <a:ea typeface="標楷體" pitchFamily="65" charset="-120"/>
              </a:rPr>
              <a:t>，但有進取心；性情</a:t>
            </a:r>
            <a:r>
              <a:rPr kumimoji="0" lang="zh-TW" altLang="zh-TW" b="0">
                <a:solidFill>
                  <a:srgbClr val="0066FF"/>
                </a:solidFill>
                <a:ea typeface="標楷體" pitchFamily="65" charset="-120"/>
              </a:rPr>
              <a:t>耿介</a:t>
            </a:r>
            <a:r>
              <a:rPr kumimoji="0" lang="zh-TW" altLang="zh-TW" b="0">
                <a:ea typeface="標楷體" pitchFamily="65" charset="-120"/>
              </a:rPr>
              <a:t>的人雖拘謹保守，但不會做不合義理的事。」</a:t>
            </a:r>
            <a:endParaRPr kumimoji="0" lang="en-US" altLang="zh-TW" b="0">
              <a:ea typeface="標楷體" pitchFamily="65" charset="-120"/>
            </a:endParaRPr>
          </a:p>
        </p:txBody>
      </p:sp>
      <p:grpSp>
        <p:nvGrpSpPr>
          <p:cNvPr id="224260" name="Group 5"/>
          <p:cNvGrpSpPr>
            <a:grpSpLocks/>
          </p:cNvGrpSpPr>
          <p:nvPr/>
        </p:nvGrpSpPr>
        <p:grpSpPr bwMode="auto">
          <a:xfrm>
            <a:off x="2987675" y="2563813"/>
            <a:ext cx="431800" cy="649287"/>
            <a:chOff x="3470" y="1570"/>
            <a:chExt cx="272" cy="409"/>
          </a:xfrm>
        </p:grpSpPr>
        <p:sp>
          <p:nvSpPr>
            <p:cNvPr id="224266" name="Text Box 6"/>
            <p:cNvSpPr txBox="1">
              <a:spLocks noChangeArrowheads="1"/>
            </p:cNvSpPr>
            <p:nvPr/>
          </p:nvSpPr>
          <p:spPr bwMode="auto">
            <a:xfrm>
              <a:off x="3470" y="1616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solidFill>
                    <a:srgbClr val="0099FF"/>
                  </a:solidFill>
                  <a:ea typeface="標楷體" pitchFamily="65" charset="-120"/>
                </a:rPr>
                <a:t>ㄨ</a:t>
              </a:r>
            </a:p>
          </p:txBody>
        </p:sp>
        <p:pic>
          <p:nvPicPr>
            <p:cNvPr id="224267" name="Picture 7" descr="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57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1906588" y="2636838"/>
            <a:ext cx="2089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                               　　　　　　　　　　　　　　　　　　　　　　　　　　　  　　　　　　　　　</a:t>
            </a:r>
          </a:p>
        </p:txBody>
      </p:sp>
      <p:sp>
        <p:nvSpPr>
          <p:cNvPr id="1513481" name="Text Box 9"/>
          <p:cNvSpPr txBox="1">
            <a:spLocks noChangeArrowheads="1"/>
          </p:cNvSpPr>
          <p:nvPr/>
        </p:nvSpPr>
        <p:spPr bwMode="auto">
          <a:xfrm>
            <a:off x="250825" y="2963863"/>
            <a:ext cx="43211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指一味的嚮往高遠的目標而不切實際</a:t>
            </a:r>
          </a:p>
        </p:txBody>
      </p:sp>
      <p:sp>
        <p:nvSpPr>
          <p:cNvPr id="2" name="文字方塊 35"/>
          <p:cNvSpPr txBox="1">
            <a:spLocks noChangeArrowheads="1"/>
          </p:cNvSpPr>
          <p:nvPr/>
        </p:nvSpPr>
        <p:spPr bwMode="auto">
          <a:xfrm>
            <a:off x="7524750" y="2636838"/>
            <a:ext cx="7921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                               　　　　　　　　　　　　　　　　　　　　　　　　　　　  　　　　　　　　　</a:t>
            </a:r>
          </a:p>
        </p:txBody>
      </p:sp>
      <p:sp>
        <p:nvSpPr>
          <p:cNvPr id="1513483" name="Text Box 11"/>
          <p:cNvSpPr txBox="1">
            <a:spLocks noChangeArrowheads="1"/>
          </p:cNvSpPr>
          <p:nvPr/>
        </p:nvSpPr>
        <p:spPr bwMode="auto">
          <a:xfrm>
            <a:off x="5724525" y="2965450"/>
            <a:ext cx="3168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有操守、氣節，剛正不阿</a:t>
            </a:r>
          </a:p>
        </p:txBody>
      </p:sp>
      <p:pic>
        <p:nvPicPr>
          <p:cNvPr id="224265" name="圖片 5" descr="下方ICON-關閉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13481" grpId="0"/>
      <p:bldP spid="1513481" grpId="1"/>
      <p:bldP spid="1513483" grpId="0"/>
      <p:bldP spid="151348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34950"/>
            <a:ext cx="8229600" cy="1143000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90600"/>
            <a:ext cx="8424862" cy="452596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論語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一書的作者，根據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漢書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藝文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志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記載：「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論語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者，孔子應答　弟子、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時人，及弟子相與言　而接聞於夫子之語也。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當時弟子各有所記，夫子既卒，門人相與輯而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論纂，故謂之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論語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。」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5476" name="Picture 9" descr="圖片2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2636838"/>
            <a:ext cx="298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11" descr="圖片2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943100"/>
            <a:ext cx="298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8" name="Picture 14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分頁底圖-研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3" name="Rectangle 3"/>
          <p:cNvSpPr>
            <a:spLocks/>
          </p:cNvSpPr>
          <p:nvPr/>
        </p:nvSpPr>
        <p:spPr bwMode="auto">
          <a:xfrm>
            <a:off x="179388" y="765175"/>
            <a:ext cx="8964612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zh-TW" b="0">
                <a:ea typeface="標楷體" pitchFamily="65" charset="-120"/>
              </a:rPr>
              <a:t>「中行」是指才德兼備而行事得當的人，沒有過與不及的缺點，這種人差不多可稱為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完人</a:t>
            </a:r>
            <a:r>
              <a:rPr lang="zh-TW" altLang="zh-TW" b="0">
                <a:ea typeface="標楷體" pitchFamily="65" charset="-120"/>
              </a:rPr>
              <a:t>，但完人實在太少，用這種尺度來衡量，可能終生難遇。所以孔子退而求狂狷之士：儘管狂者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志大才疏</a:t>
            </a:r>
            <a:r>
              <a:rPr lang="zh-TW" altLang="zh-TW" b="0">
                <a:ea typeface="標楷體" pitchFamily="65" charset="-120"/>
              </a:rPr>
              <a:t>，但才識卻可藉由磨鍊而得，只要有高大的志向，就足以突破現狀，有所作為；儘管狷者立身嚴謹，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有所不為</a:t>
            </a:r>
            <a:r>
              <a:rPr lang="zh-TW" altLang="zh-TW" b="0">
                <a:ea typeface="標楷體" pitchFamily="65" charset="-120"/>
              </a:rPr>
              <a:t>，但是卻能潔身自</a:t>
            </a:r>
            <a:endParaRPr lang="en-US" altLang="zh-TW" b="0">
              <a:ea typeface="標楷體" pitchFamily="65" charset="-120"/>
            </a:endParaRPr>
          </a:p>
        </p:txBody>
      </p:sp>
      <p:pic>
        <p:nvPicPr>
          <p:cNvPr id="225284" name="Picture 5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611188" y="4076700"/>
            <a:ext cx="172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 　　　　　　　　　                              　　　　　　　　　　　　　　　　　　　　　　　　　　　  　　　　　　　　　</a:t>
            </a:r>
          </a:p>
        </p:txBody>
      </p:sp>
      <p:sp>
        <p:nvSpPr>
          <p:cNvPr id="1560583" name="Text Box 7"/>
          <p:cNvSpPr txBox="1">
            <a:spLocks noChangeArrowheads="1"/>
          </p:cNvSpPr>
          <p:nvPr/>
        </p:nvSpPr>
        <p:spPr bwMode="auto">
          <a:xfrm>
            <a:off x="682625" y="4406900"/>
            <a:ext cx="27368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志向遠大，但才能普通</a:t>
            </a:r>
          </a:p>
        </p:txBody>
      </p:sp>
      <p:sp>
        <p:nvSpPr>
          <p:cNvPr id="2" name="文字方塊 35"/>
          <p:cNvSpPr txBox="1">
            <a:spLocks noChangeArrowheads="1"/>
          </p:cNvSpPr>
          <p:nvPr/>
        </p:nvSpPr>
        <p:spPr bwMode="auto">
          <a:xfrm>
            <a:off x="7524750" y="1858963"/>
            <a:ext cx="7921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 　　　　　　　　　                              　　　　　　　　　　　　　　　　　　　　　　　　　　　  　　　　　　　　　</a:t>
            </a:r>
          </a:p>
        </p:txBody>
      </p:sp>
      <p:sp>
        <p:nvSpPr>
          <p:cNvPr id="1560585" name="Text Box 9"/>
          <p:cNvSpPr txBox="1">
            <a:spLocks noChangeArrowheads="1"/>
          </p:cNvSpPr>
          <p:nvPr/>
        </p:nvSpPr>
        <p:spPr bwMode="auto">
          <a:xfrm>
            <a:off x="7092950" y="2247900"/>
            <a:ext cx="16557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完美無瑕之人</a:t>
            </a:r>
          </a:p>
        </p:txBody>
      </p:sp>
      <p:sp>
        <p:nvSpPr>
          <p:cNvPr id="3" name="文字方塊 35"/>
          <p:cNvSpPr txBox="1">
            <a:spLocks noChangeArrowheads="1"/>
          </p:cNvSpPr>
          <p:nvPr/>
        </p:nvSpPr>
        <p:spPr bwMode="auto">
          <a:xfrm>
            <a:off x="3851275" y="5516563"/>
            <a:ext cx="17287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 　　　　　　　　　                              　　　　　　　　　　　　　　　　　　　　　　　　　　　  　　　　　　　　　</a:t>
            </a:r>
          </a:p>
        </p:txBody>
      </p:sp>
      <p:sp>
        <p:nvSpPr>
          <p:cNvPr id="1560587" name="Text Box 11"/>
          <p:cNvSpPr txBox="1">
            <a:spLocks noChangeArrowheads="1"/>
          </p:cNvSpPr>
          <p:nvPr/>
        </p:nvSpPr>
        <p:spPr bwMode="auto">
          <a:xfrm>
            <a:off x="3922713" y="5848350"/>
            <a:ext cx="3241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不該做的事，絕不會去做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560583" grpId="0"/>
      <p:bldP spid="1560583" grpId="1"/>
      <p:bldP spid="1560585" grpId="0"/>
      <p:bldP spid="1560585" grpId="1"/>
      <p:bldP spid="1560587" grpId="0"/>
      <p:bldP spid="1560587" grpId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分頁底圖-研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07" name="Rectangle 3"/>
          <p:cNvSpPr>
            <a:spLocks/>
          </p:cNvSpPr>
          <p:nvPr/>
        </p:nvSpPr>
        <p:spPr bwMode="auto">
          <a:xfrm>
            <a:off x="179388" y="765175"/>
            <a:ext cx="8964612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zh-TW" altLang="zh-TW" b="0">
                <a:ea typeface="標楷體" pitchFamily="65" charset="-120"/>
              </a:rPr>
              <a:t>愛，謹守本分。前者有為，後者有守，雖然各有</a:t>
            </a:r>
            <a:endParaRPr lang="zh-TW" altLang="en-US" b="0">
              <a:ea typeface="標楷體" pitchFamily="65" charset="-12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TW" altLang="zh-TW" b="0">
                <a:ea typeface="標楷體" pitchFamily="65" charset="-120"/>
              </a:rPr>
              <a:t>所偏，但總不失為有用的人才。</a:t>
            </a:r>
          </a:p>
          <a:p>
            <a:pPr>
              <a:lnSpc>
                <a:spcPct val="120000"/>
              </a:lnSpc>
            </a:pPr>
            <a:endParaRPr lang="en-US" altLang="zh-TW" b="0">
              <a:ea typeface="標楷體" pitchFamily="65" charset="-120"/>
            </a:endParaRPr>
          </a:p>
        </p:txBody>
      </p:sp>
      <p:pic>
        <p:nvPicPr>
          <p:cNvPr id="226308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分頁底圖-相關言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1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838200"/>
            <a:ext cx="8785225" cy="532765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1.過猶不及。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kumimoji="0" lang="zh-TW" altLang="en-US" sz="36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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做事過分或做得不夠，都是不妥當的。                               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                    （《論語‧先進》）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2.中庸之為德也，其至矣乎！民鮮久矣。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kumimoji="0" lang="zh-TW" altLang="en-US" sz="36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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中庸是最高的道德，然而一般人民缺乏這種德性已經很久了。        （《論語‧雍也》）</a:t>
            </a:r>
          </a:p>
        </p:txBody>
      </p:sp>
      <p:pic>
        <p:nvPicPr>
          <p:cNvPr id="227332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5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1.中行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：言行能合乎中庸之道的人。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2.與</a:t>
            </a:r>
            <a:r>
              <a:rPr lang="zh-TW" altLang="zh-TW" b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：給，引申為教導。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3.狂狷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　：狂，指志向高大而行為狂放不拘的人。狷，指性情耿介而有所不為的人。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28356" name="Group 5"/>
          <p:cNvGrpSpPr>
            <a:grpSpLocks/>
          </p:cNvGrpSpPr>
          <p:nvPr/>
        </p:nvGrpSpPr>
        <p:grpSpPr bwMode="auto">
          <a:xfrm>
            <a:off x="1619250" y="2276475"/>
            <a:ext cx="433388" cy="576263"/>
            <a:chOff x="4059" y="754"/>
            <a:chExt cx="273" cy="363"/>
          </a:xfrm>
        </p:grpSpPr>
        <p:sp>
          <p:nvSpPr>
            <p:cNvPr id="228361" name="Text Box 6"/>
            <p:cNvSpPr txBox="1">
              <a:spLocks noChangeArrowheads="1"/>
            </p:cNvSpPr>
            <p:nvPr/>
          </p:nvSpPr>
          <p:spPr bwMode="auto">
            <a:xfrm>
              <a:off x="4059" y="754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ㄐㄩㄢ</a:t>
              </a:r>
            </a:p>
          </p:txBody>
        </p:sp>
        <p:pic>
          <p:nvPicPr>
            <p:cNvPr id="228362" name="Picture 7" descr="黑-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" y="93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8357" name="Group 8"/>
          <p:cNvGrpSpPr>
            <a:grpSpLocks/>
          </p:cNvGrpSpPr>
          <p:nvPr/>
        </p:nvGrpSpPr>
        <p:grpSpPr bwMode="auto">
          <a:xfrm>
            <a:off x="1181100" y="1773238"/>
            <a:ext cx="366713" cy="358775"/>
            <a:chOff x="4599" y="3113"/>
            <a:chExt cx="231" cy="226"/>
          </a:xfrm>
        </p:grpSpPr>
        <p:sp>
          <p:nvSpPr>
            <p:cNvPr id="228359" name="Text Box 9"/>
            <p:cNvSpPr txBox="1">
              <a:spLocks noChangeArrowheads="1"/>
            </p:cNvSpPr>
            <p:nvPr/>
          </p:nvSpPr>
          <p:spPr bwMode="auto">
            <a:xfrm>
              <a:off x="4599" y="3158"/>
              <a:ext cx="231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ㄩ</a:t>
              </a:r>
            </a:p>
          </p:txBody>
        </p:sp>
        <p:pic>
          <p:nvPicPr>
            <p:cNvPr id="228360" name="Picture 10" descr="黑-三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311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8358" name="圖片 5" descr="下方ICON-關閉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8390" name="Group 38"/>
          <p:cNvGraphicFramePr>
            <a:graphicFrameLocks noGrp="1"/>
          </p:cNvGraphicFramePr>
          <p:nvPr>
            <p:ph/>
          </p:nvPr>
        </p:nvGraphicFramePr>
        <p:xfrm>
          <a:off x="395288" y="836613"/>
          <a:ext cx="8424862" cy="4325937"/>
        </p:xfrm>
        <a:graphic>
          <a:graphicData uri="http://schemas.openxmlformats.org/drawingml/2006/table">
            <a:tbl>
              <a:tblPr/>
              <a:tblGrid>
                <a:gridCol w="792162"/>
                <a:gridCol w="1008063"/>
                <a:gridCol w="4249737"/>
                <a:gridCol w="2374900"/>
              </a:tblGrid>
              <a:tr h="579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9366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狷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ㄐ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ㄢ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清高、正直不阿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狷介之操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絹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ㄐ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ㄢ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質薄而堅韌的生絲織品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絹帛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涓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ㄐ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ㄢ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細微的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涓流、涓塵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娟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ㄐ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ㄢ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美好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娟秀、娟美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9411" name="Picture 25" descr="黑-四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81300"/>
            <a:ext cx="2873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12" name="Picture 50" descr="黑-四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2873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413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268413"/>
            <a:ext cx="7921625" cy="4918075"/>
          </a:xfrm>
        </p:spPr>
        <p:txBody>
          <a:bodyPr/>
          <a:lstStyle/>
          <a:p>
            <a:pPr marL="0" indent="0">
              <a:lnSpc>
                <a:spcPct val="23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子曰：「予　欲無言。」子貢曰：「子如不言，則小子　何述　焉？」子曰：「天何言哉！</a:t>
            </a:r>
            <a:r>
              <a:rPr lang="zh-TW" altLang="en-US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四時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行焉　，</a:t>
            </a:r>
            <a:r>
              <a:rPr lang="zh-TW" altLang="en-US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百物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生焉　，天何言哉！」　　　　──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陽貨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第十七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一九</a:t>
            </a:r>
          </a:p>
        </p:txBody>
      </p:sp>
      <p:pic>
        <p:nvPicPr>
          <p:cNvPr id="230403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參、論教育思想</a:t>
            </a:r>
          </a:p>
        </p:txBody>
      </p:sp>
      <p:pic>
        <p:nvPicPr>
          <p:cNvPr id="230405" name="Picture 5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5250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06" name="Picture 7" descr="上方ICON-章旨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07" name="Picture 8" descr="上方ICON-研析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08" name="Picture 9" descr="下ICON-相關言例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65200"/>
            <a:ext cx="11271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09" name="Picture 10" descr="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1497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10" name="Picture 11" descr="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11" name="Picture 12" descr="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0686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12" name="Picture 13" descr="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0686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13" name="Picture 14" descr="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1497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2411413" y="4221163"/>
            <a:ext cx="792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 　　　　　　　　　                              　　　　　　　　　　　　　　　　　　　　　　　　　　　  　　　　　　　　　</a:t>
            </a:r>
          </a:p>
        </p:txBody>
      </p:sp>
      <p:sp>
        <p:nvSpPr>
          <p:cNvPr id="1355792" name="Text Box 16"/>
          <p:cNvSpPr txBox="1">
            <a:spLocks noChangeArrowheads="1"/>
          </p:cNvSpPr>
          <p:nvPr/>
        </p:nvSpPr>
        <p:spPr bwMode="auto">
          <a:xfrm>
            <a:off x="2482850" y="4610100"/>
            <a:ext cx="576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四季</a:t>
            </a:r>
          </a:p>
        </p:txBody>
      </p:sp>
      <p:sp>
        <p:nvSpPr>
          <p:cNvPr id="2" name="文字方塊 35"/>
          <p:cNvSpPr txBox="1">
            <a:spLocks noChangeArrowheads="1"/>
          </p:cNvSpPr>
          <p:nvPr/>
        </p:nvSpPr>
        <p:spPr bwMode="auto">
          <a:xfrm>
            <a:off x="4859338" y="4221163"/>
            <a:ext cx="792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 　　　　　　　　　                              　　　　　　　　　　　　　　　　　　　　　　　　　　　  　　　　　　　　　</a:t>
            </a:r>
          </a:p>
        </p:txBody>
      </p:sp>
      <p:sp>
        <p:nvSpPr>
          <p:cNvPr id="1355794" name="Text Box 18"/>
          <p:cNvSpPr txBox="1">
            <a:spLocks noChangeArrowheads="1"/>
          </p:cNvSpPr>
          <p:nvPr/>
        </p:nvSpPr>
        <p:spPr bwMode="auto">
          <a:xfrm>
            <a:off x="4930775" y="4610100"/>
            <a:ext cx="576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萬物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55792" grpId="0"/>
      <p:bldP spid="1355792" grpId="1"/>
      <p:bldP spid="1355794" grpId="0"/>
      <p:bldP spid="1355794" grpId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 descr="分頁底圖-章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27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mtClean="0">
                <a:ea typeface="標楷體" pitchFamily="65" charset="-120"/>
              </a:rPr>
              <a:t>孔子勉勵弟子自行領悟，並努力實踐。</a:t>
            </a:r>
          </a:p>
          <a:p>
            <a:pPr>
              <a:lnSpc>
                <a:spcPct val="15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231428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1" name="Rectangle 3"/>
          <p:cNvSpPr>
            <a:spLocks/>
          </p:cNvSpPr>
          <p:nvPr/>
        </p:nvSpPr>
        <p:spPr bwMode="auto">
          <a:xfrm>
            <a:off x="107950" y="774700"/>
            <a:ext cx="903605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b="0">
                <a:ea typeface="標楷體" pitchFamily="65" charset="-120"/>
              </a:rPr>
              <a:t>孔子說：「我不想再說了。」子貢說：「老師如果不說，那麼弟子要遵循什麼呢？」孔子說：「</a:t>
            </a:r>
            <a:endParaRPr kumimoji="0" lang="zh-TW" altLang="en-US" b="0"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b="0">
                <a:ea typeface="標楷體" pitchFamily="65" charset="-120"/>
              </a:rPr>
              <a:t>老天何曾用言語教過些什麼！可是四季照樣依序運行，萬物照樣生生不息，老天何曾用言語教過些什麼！」</a:t>
            </a:r>
          </a:p>
        </p:txBody>
      </p:sp>
      <p:pic>
        <p:nvPicPr>
          <p:cNvPr id="232452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分頁底圖-研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5" name="Rectangle 3"/>
          <p:cNvSpPr>
            <a:spLocks/>
          </p:cNvSpPr>
          <p:nvPr/>
        </p:nvSpPr>
        <p:spPr bwMode="auto">
          <a:xfrm>
            <a:off x="179388" y="620713"/>
            <a:ext cx="8640762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zh-TW" b="0">
                <a:ea typeface="標楷體" pitchFamily="65" charset="-120"/>
              </a:rPr>
              <a:t>孔子深深覺得：平日以言教教誨弟子，還不如以身教來得切實有效，所以孔子才發出這樣的感慨，而說出「予欲無言」的話。因為以言語教學，往往流於瑣碎，而且容易使弟子只顧了解言論，而忽略了身體力行的工夫，如此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捨本逐末</a:t>
            </a:r>
            <a:r>
              <a:rPr lang="zh-TW" altLang="zh-TW" b="0">
                <a:ea typeface="標楷體" pitchFamily="65" charset="-120"/>
              </a:rPr>
              <a:t>，自然不能達到教育的效果；唯有以篤行實踐去貫徹所學，才能獲致真正的成效。</a:t>
            </a: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1835150" y="4652963"/>
            <a:ext cx="1657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 　　　　　　　　　　　　　　　　　　　　　                              　　　　　　　　　　　　　　　　　　　　　　　　　　　  　　　　　　　　　</a:t>
            </a:r>
          </a:p>
        </p:txBody>
      </p:sp>
      <p:sp>
        <p:nvSpPr>
          <p:cNvPr id="1525766" name="Text Box 6"/>
          <p:cNvSpPr txBox="1">
            <a:spLocks noChangeArrowheads="1"/>
          </p:cNvSpPr>
          <p:nvPr/>
        </p:nvSpPr>
        <p:spPr bwMode="auto">
          <a:xfrm>
            <a:off x="1835150" y="5043488"/>
            <a:ext cx="50419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不求事物的根本大端，而只重視微末小節</a:t>
            </a:r>
          </a:p>
        </p:txBody>
      </p:sp>
      <p:pic>
        <p:nvPicPr>
          <p:cNvPr id="233478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525766" grpId="0"/>
      <p:bldP spid="1525766" grpId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 descr="分頁底圖-相關言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1.言教不如身教之易於感人。 （清‧梁章鉅）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2.真正的教育不在於口訓，而在於實行。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algn="r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（法國‧盧梭）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3.教育最大的目標不單是求知識，而是起而力行。                    （英國‧斯賓塞）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4500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34950"/>
            <a:ext cx="8229600" cy="1143000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  <a:endParaRPr lang="zh-TW" altLang="en-US" b="1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24862" cy="4525963"/>
          </a:xfrm>
        </p:spPr>
        <p:txBody>
          <a:bodyPr/>
          <a:lstStyle/>
          <a:p>
            <a:pPr algn="dist"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據此說法：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論語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這部書，主要記錄了</a:t>
            </a:r>
          </a:p>
          <a:p>
            <a:pPr algn="dist"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孔子應答弟子及時人的談話。其中有的是當時</a:t>
            </a:r>
          </a:p>
          <a:p>
            <a:pPr algn="dist"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的直接紀錄，有的則是弟子們根據相互傳聞而</a:t>
            </a:r>
          </a:p>
          <a:p>
            <a:pPr algn="dist"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記下的間接紀錄。孔子逝世之後，孔子弟子及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再傳弟子便把這些紀錄彙集　、編纂成書。</a:t>
            </a:r>
          </a:p>
        </p:txBody>
      </p:sp>
      <p:pic>
        <p:nvPicPr>
          <p:cNvPr id="106500" name="Picture 5" descr="圖片2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60800"/>
            <a:ext cx="298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7" descr="下ICON-回主目錄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1.予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：同「余」，我。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2.小子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：弟子自稱。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3.述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：遵循。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4.四時行焉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：四季運行不已。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5.百物生焉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：萬物生生不息。</a:t>
            </a:r>
            <a:endParaRPr lang="zh-TW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552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6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四、問題討論</a:t>
            </a:r>
          </a:p>
        </p:txBody>
      </p:sp>
      <p:pic>
        <p:nvPicPr>
          <p:cNvPr id="236547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內容版面配置區 2"/>
          <p:cNvSpPr txBox="1">
            <a:spLocks/>
          </p:cNvSpPr>
          <p:nvPr/>
        </p:nvSpPr>
        <p:spPr bwMode="auto">
          <a:xfrm>
            <a:off x="528638" y="908050"/>
            <a:ext cx="8229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en-US">
                <a:ea typeface="標楷體" pitchFamily="65" charset="-120"/>
              </a:rPr>
              <a:t>孔子提出「視其所以」、「觀其所由」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、「察其所安」的察人之道，何者是你認為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最重要的？請說明原因並舉例。</a:t>
            </a:r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323850" y="2708275"/>
            <a:ext cx="85693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察其所安。因為要判斷一個人的善、惡，除了要了解他做事的動機外，更應審察他做這件事後是否心安。</a:t>
            </a:r>
          </a:p>
        </p:txBody>
      </p:sp>
      <p:pic>
        <p:nvPicPr>
          <p:cNvPr id="237572" name="Picture 8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5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3"/>
          <p:cNvSpPr txBox="1">
            <a:spLocks noChangeArrowheads="1"/>
          </p:cNvSpPr>
          <p:nvPr/>
        </p:nvSpPr>
        <p:spPr bwMode="auto">
          <a:xfrm>
            <a:off x="468313" y="971550"/>
            <a:ext cx="8569325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例：華歆和王朗一起坐船逃難，有人要求隨舟同行，華歆表示為難。王朗說：「船還很寬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有什麼不行呢？」後來賊兵追到，王朗想趕走那位登舟者，華歆說：「當初所以猶豫，就是為了這點，現在既然接受了人家的請求，怎可因為情況危急而拋棄人家呢？」於是仍舊同舟而行。所以世人憑此事判定華、王的優劣。樂於助人是一種美德，王朗可以做到；臨危共濟，則是一種更為可貴的美德，想拋棄同行登舟者的王朗事後會感到心安嗎？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8595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內容版面配置區 2"/>
          <p:cNvSpPr txBox="1">
            <a:spLocks/>
          </p:cNvSpPr>
          <p:nvPr/>
        </p:nvSpPr>
        <p:spPr bwMode="auto">
          <a:xfrm>
            <a:off x="528638" y="981075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>
                <a:ea typeface="標楷體" pitchFamily="65" charset="-120"/>
              </a:rPr>
              <a:t>孔子以「君子不器」來勉勵人們，這句話</a:t>
            </a:r>
          </a:p>
          <a:p>
            <a:pPr eaLnBrk="1" hangingPunct="1">
              <a:buFontTx/>
              <a:buNone/>
            </a:pPr>
            <a:r>
              <a:rPr lang="zh-TW" altLang="en-US">
                <a:ea typeface="標楷體" pitchFamily="65" charset="-120"/>
              </a:rPr>
              <a:t>給了你什麼啟發？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539750" y="2141538"/>
            <a:ext cx="8459788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solidFill>
                  <a:srgbClr val="FF0000"/>
                </a:solidFill>
                <a:ea typeface="標楷體" pitchFamily="65" charset="-120"/>
              </a:rPr>
              <a:t>「君子不器」勉勵大家只要盡其在我，人人都有無限的可能，如蘇軾是詩、詞、書、畫的全才；周杰倫在歌唱、電影、詞曲創作上均有傑出的表現，可說是全方位發展的藝人，這都是「君子不器」的最佳例證。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9620" name="Picture 8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3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內容版面配置區 2"/>
          <p:cNvSpPr txBox="1">
            <a:spLocks/>
          </p:cNvSpPr>
          <p:nvPr/>
        </p:nvSpPr>
        <p:spPr bwMode="auto">
          <a:xfrm>
            <a:off x="528638" y="981075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三、孔子主要的教育理念有哪些？就你的求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學經驗而言，你認為何者最重要？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87108" name="Text Box 4"/>
          <p:cNvSpPr txBox="1">
            <a:spLocks noChangeArrowheads="1"/>
          </p:cNvSpPr>
          <p:nvPr/>
        </p:nvSpPr>
        <p:spPr bwMode="auto">
          <a:xfrm>
            <a:off x="611188" y="2133600"/>
            <a:ext cx="80645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孔子主要的教育理念有：有教無類、因材施教、啟發教育等。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因材施教。例如：體育、音樂、美術、數理、人文社會資優班、特殊教育、在家自學等方法，現代教育的管道多元，家長與教師若能了解孩子的特質，為他選擇最適才適性的教育方式，學生自然能夠樂在學習，成為一個有自信、學有專長的人。</a:t>
            </a:r>
            <a:endParaRPr lang="en-US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40644" name="Picture 9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8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6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五、應用練習</a:t>
            </a:r>
          </a:p>
        </p:txBody>
      </p:sp>
      <p:pic>
        <p:nvPicPr>
          <p:cNvPr id="241667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ChangeArrowheads="1"/>
          </p:cNvSpPr>
          <p:nvPr/>
        </p:nvSpPr>
        <p:spPr bwMode="auto">
          <a:xfrm>
            <a:off x="360363" y="857250"/>
            <a:ext cx="8748712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下列選項「　」內的讀音，何者兩兩相同？　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「文」過飾非／「文」質彬彬　　　　　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小人好興「訟」／睡眼惺「忪」　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人焉「廋」哉／童「叟」無欺　　　　　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不愧不「怍」／門衰「祚」薄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b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54063" y="90805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</a:rPr>
              <a:t>(D)</a:t>
            </a:r>
            <a:endParaRPr lang="zh-TW" altLang="en-US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242692" name="Rectangle 5"/>
          <p:cNvSpPr>
            <a:spLocks noChangeArrowheads="1"/>
          </p:cNvSpPr>
          <p:nvPr/>
        </p:nvSpPr>
        <p:spPr bwMode="auto">
          <a:xfrm>
            <a:off x="2301875" y="-26988"/>
            <a:ext cx="437515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一、單一選擇題</a:t>
            </a:r>
            <a:endParaRPr lang="zh-TW" altLang="zh-TW" sz="4400" b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42693" name="Picture 8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4"/>
          <p:cNvSpPr txBox="1">
            <a:spLocks noChangeArrowheads="1"/>
          </p:cNvSpPr>
          <p:nvPr/>
        </p:nvSpPr>
        <p:spPr bwMode="auto">
          <a:xfrm>
            <a:off x="323850" y="981075"/>
            <a:ext cx="8496300" cy="545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解析：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ㄨㄣˋ／ㄨㄣˊ。文質彬彬：文采和實質均備。形容人舉止文雅有禮。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ㄙㄨㄥˋ／ㄙㄨㄥ。</a:t>
            </a:r>
            <a:r>
              <a:rPr lang="zh-TW" altLang="en-US" b="0">
                <a:solidFill>
                  <a:srgbClr val="FF0000"/>
                </a:solidFill>
                <a:ea typeface="標楷體" pitchFamily="65" charset="-120"/>
              </a:rPr>
              <a:t>睡眼惺忪：剛睡醒，神智模糊，眼神迷茫的樣子。</a:t>
            </a:r>
            <a:endParaRPr lang="zh-TW" altLang="en-US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ㄙㄡ／ㄙㄡˇ。</a:t>
            </a:r>
            <a:r>
              <a:rPr lang="zh-TW" altLang="en-US" b="0">
                <a:solidFill>
                  <a:srgbClr val="FF0000"/>
                </a:solidFill>
                <a:ea typeface="標楷體" pitchFamily="65" charset="-120"/>
              </a:rPr>
              <a:t>童叟無欺：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對待小孩和老人的態度一樣，不會欺瞞。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ㄗㄨㄛˋ／ㄗㄨㄛˋ。</a:t>
            </a:r>
            <a:r>
              <a:rPr lang="zh-TW" altLang="en-US" b="0">
                <a:solidFill>
                  <a:srgbClr val="FF0000"/>
                </a:solidFill>
                <a:ea typeface="標楷體" pitchFamily="65" charset="-120"/>
              </a:rPr>
              <a:t>門衰祚薄：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門庭衰微、福祚淺薄。</a:t>
            </a:r>
            <a:endParaRPr lang="en-US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43715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9"/>
          <p:cNvSpPr>
            <a:spLocks noChangeArrowheads="1"/>
          </p:cNvSpPr>
          <p:nvPr/>
        </p:nvSpPr>
        <p:spPr bwMode="auto">
          <a:xfrm>
            <a:off x="350838" y="908050"/>
            <a:ext cx="810895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下列成語，何者字形完全正確？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(A)不奮不啟　　　　　(B)不誹不發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(C)剛毅木訥　　　　　(D)泰而不嬌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55650" y="90805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</a:rPr>
              <a:t>(C)</a:t>
            </a:r>
            <a:endParaRPr lang="zh-TW" altLang="en-US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275466" name="Text Box 10"/>
          <p:cNvSpPr txBox="1">
            <a:spLocks noChangeArrowheads="1"/>
          </p:cNvSpPr>
          <p:nvPr/>
        </p:nvSpPr>
        <p:spPr bwMode="auto">
          <a:xfrm>
            <a:off x="682625" y="2822575"/>
            <a:ext cx="597693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不「憤」不啟。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不「悱」不發。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泰而不「驕」。</a:t>
            </a:r>
          </a:p>
        </p:txBody>
      </p:sp>
      <p:pic>
        <p:nvPicPr>
          <p:cNvPr id="244741" name="Picture 12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54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8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內容版面配置區 2"/>
          <p:cNvSpPr txBox="1">
            <a:spLocks/>
          </p:cNvSpPr>
          <p:nvPr/>
        </p:nvSpPr>
        <p:spPr bwMode="auto">
          <a:xfrm>
            <a:off x="611188" y="981075"/>
            <a:ext cx="7777162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>
                <a:ea typeface="標楷體" pitchFamily="65" charset="-120"/>
              </a:rPr>
              <a:t>應答</a:t>
            </a:r>
            <a:r>
              <a:rPr lang="zh-TW" altLang="en-US" b="0">
                <a:ea typeface="標楷體" pitchFamily="65" charset="-120"/>
              </a:rPr>
              <a:t>：回應、回答。</a:t>
            </a:r>
          </a:p>
        </p:txBody>
      </p:sp>
      <p:pic>
        <p:nvPicPr>
          <p:cNvPr id="107524" name="Picture 9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14"/>
          <p:cNvSpPr>
            <a:spLocks noChangeArrowheads="1"/>
          </p:cNvSpPr>
          <p:nvPr/>
        </p:nvSpPr>
        <p:spPr bwMode="auto">
          <a:xfrm>
            <a:off x="179388" y="847725"/>
            <a:ext cx="903605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下列選項「　」中的字義，何者正確？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吾未見能見其過而內自「訟」者也：歌誦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古者言之不出，恥躬之不「逮」也：逮捕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君子不「器」：器重　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小人之過也，必「文」：掩飾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9048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</a:rPr>
              <a:t>(D)</a:t>
            </a:r>
            <a:endParaRPr lang="zh-TW" altLang="en-US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277519" name="Text Box 15"/>
          <p:cNvSpPr txBox="1">
            <a:spLocks noChangeArrowheads="1"/>
          </p:cNvSpPr>
          <p:nvPr/>
        </p:nvSpPr>
        <p:spPr bwMode="auto">
          <a:xfrm>
            <a:off x="179388" y="3716338"/>
            <a:ext cx="5976937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責備。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及，指「做到」。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器物、器皿。</a:t>
            </a:r>
          </a:p>
        </p:txBody>
      </p:sp>
      <p:pic>
        <p:nvPicPr>
          <p:cNvPr id="245765" name="Picture 1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7519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8"/>
          <p:cNvSpPr>
            <a:spLocks noChangeArrowheads="1"/>
          </p:cNvSpPr>
          <p:nvPr/>
        </p:nvSpPr>
        <p:spPr bwMode="auto">
          <a:xfrm>
            <a:off x="323850" y="836613"/>
            <a:ext cx="8640763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）4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不患無位，患所以立。」句中之「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患」，與下列選項中的「患」字，何者意義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不同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不患寡而「患」不均，不患貧而患不安　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讀書「患」不多，思義患不明　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可共「患」難而不可共安樂　　　　　　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欲加之罪，何「患」無辭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54063" y="9048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</a:rPr>
              <a:t>(C)</a:t>
            </a:r>
            <a:endParaRPr lang="zh-TW" altLang="en-US">
              <a:solidFill>
                <a:srgbClr val="FF0000"/>
              </a:solidFill>
              <a:latin typeface="標楷體" pitchFamily="65" charset="-120"/>
            </a:endParaRPr>
          </a:p>
        </p:txBody>
      </p:sp>
      <p:pic>
        <p:nvPicPr>
          <p:cNvPr id="246788" name="Picture 10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3"/>
          <p:cNvSpPr>
            <a:spLocks noChangeArrowheads="1"/>
          </p:cNvSpPr>
          <p:nvPr/>
        </p:nvSpPr>
        <p:spPr bwMode="auto">
          <a:xfrm>
            <a:off x="179388" y="855663"/>
            <a:ext cx="8820150" cy="545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解析：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題幹：憂患、擔心。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語譯：不憂慮人民寡少，只擔心財富不能平均；不憂慮國家貧窮，只擔心社會不安定。出自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論語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季氏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語譯：讀書憂慮讀得不夠多，思考義理擔心不夠清楚明白。出自韓愈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贈別元十八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禍害、災難。語譯：可以一起受苦，共度難關，卻不願一起分享快樂。出自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史記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越王句踐世家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語譯：存心誣陷他人，哪裡怕找不到藉口？出自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左傳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僖公十年。</a:t>
            </a:r>
          </a:p>
        </p:txBody>
      </p:sp>
      <p:pic>
        <p:nvPicPr>
          <p:cNvPr id="247811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5"/>
          <p:cNvSpPr>
            <a:spLocks noChangeArrowheads="1"/>
          </p:cNvSpPr>
          <p:nvPr/>
        </p:nvSpPr>
        <p:spPr bwMode="auto">
          <a:xfrm>
            <a:off x="361950" y="908050"/>
            <a:ext cx="8531225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子曰：「視其所以，觀其所由，察其所安，人焉廋哉？人焉廋哉？」下列說明，何者正確？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「視其所以」，意指觀看個人在團體的合作表現　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「觀其所由」，意指重視人際關係，廣泛交友　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「察其所安」，意指審察做事情的態度，是否心安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「人焉廋哉」，意指個人身形的胖瘦攸關行動力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93750" y="904875"/>
            <a:ext cx="781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</a:rPr>
              <a:t>(C)</a:t>
            </a:r>
            <a:endParaRPr lang="zh-TW" altLang="en-US">
              <a:solidFill>
                <a:srgbClr val="FF0000"/>
              </a:solidFill>
              <a:latin typeface="標楷體" pitchFamily="65" charset="-120"/>
            </a:endParaRPr>
          </a:p>
        </p:txBody>
      </p:sp>
      <p:pic>
        <p:nvPicPr>
          <p:cNvPr id="248836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4"/>
          <p:cNvSpPr txBox="1">
            <a:spLocks noChangeArrowheads="1"/>
          </p:cNvSpPr>
          <p:nvPr/>
        </p:nvSpPr>
        <p:spPr bwMode="auto">
          <a:xfrm>
            <a:off x="395288" y="908050"/>
            <a:ext cx="16557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解析</a:t>
            </a:r>
            <a:r>
              <a:rPr lang="zh-TW" altLang="en-US" b="0">
                <a:ea typeface="標楷體" pitchFamily="65" charset="-120"/>
              </a:rPr>
              <a:t>：</a:t>
            </a:r>
          </a:p>
        </p:txBody>
      </p:sp>
      <p:sp>
        <p:nvSpPr>
          <p:cNvPr id="249859" name="Rectangle 6"/>
          <p:cNvSpPr>
            <a:spLocks noChangeArrowheads="1"/>
          </p:cNvSpPr>
          <p:nvPr/>
        </p:nvSpPr>
        <p:spPr bwMode="auto">
          <a:xfrm>
            <a:off x="323850" y="1406525"/>
            <a:ext cx="81089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觀看個人的行為表現。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觀察個人做事的動機。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觀察個人行為舉止，那麼他的善惡邪正將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無所掩藏。</a:t>
            </a:r>
          </a:p>
        </p:txBody>
      </p:sp>
      <p:pic>
        <p:nvPicPr>
          <p:cNvPr id="249860" name="Picture 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5"/>
          <p:cNvSpPr>
            <a:spLocks noChangeArrowheads="1"/>
          </p:cNvSpPr>
          <p:nvPr/>
        </p:nvSpPr>
        <p:spPr bwMode="auto">
          <a:xfrm>
            <a:off x="360363" y="857250"/>
            <a:ext cx="8748712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）6.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下列何者與「躬自厚而薄責於人」的意思相近？　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(A)待人接物，交淺言深　　　　　　　　　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(B)事必躬親，不敢煩人　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(C)嚴以律己，寬以待人　　　　　　　　　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(D)待人如冬雪，律己如春風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92163" y="925513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</a:rPr>
              <a:t>(C)</a:t>
            </a:r>
            <a:endParaRPr lang="zh-TW" altLang="en-US">
              <a:solidFill>
                <a:srgbClr val="FF0000"/>
              </a:solidFill>
              <a:latin typeface="標楷體" pitchFamily="65" charset="-120"/>
            </a:endParaRPr>
          </a:p>
        </p:txBody>
      </p:sp>
      <p:pic>
        <p:nvPicPr>
          <p:cNvPr id="250884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215900" y="765175"/>
            <a:ext cx="8748713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解析：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交淺言深：比喻與相交不深的人談過度深入的話，指人說話不得體。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事必躬親：凡事一定自己親自去做。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以嚴格的態度來約束自己，以寬容的態度來對待別人。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以嚴格的態度來約束別人，以寬容的態度來對待自己。</a:t>
            </a:r>
          </a:p>
        </p:txBody>
      </p:sp>
      <p:pic>
        <p:nvPicPr>
          <p:cNvPr id="251907" name="Picture 3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6"/>
          <p:cNvSpPr>
            <a:spLocks noChangeArrowheads="1"/>
          </p:cNvSpPr>
          <p:nvPr/>
        </p:nvSpPr>
        <p:spPr bwMode="auto">
          <a:xfrm>
            <a:off x="360363" y="836613"/>
            <a:ext cx="8748712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有關孔子對君子、小人的評述，下列選項何者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錯誤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？　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君子驕而不泰；小人泰而不驕　　　　　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君子成人之美；小人成人之惡　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君子周而不比；小人比而不周　　　　　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君子喻於義，小人喻於利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TW" altLang="en-US" b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25500" y="9048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</a:rPr>
              <a:t>(A)</a:t>
            </a:r>
            <a:endParaRPr lang="zh-TW" altLang="en-US">
              <a:solidFill>
                <a:srgbClr val="FF0000"/>
              </a:solidFill>
              <a:latin typeface="標楷體" pitchFamily="65" charset="-120"/>
            </a:endParaRPr>
          </a:p>
        </p:txBody>
      </p:sp>
      <p:pic>
        <p:nvPicPr>
          <p:cNvPr id="252932" name="Picture 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215900" y="765175"/>
            <a:ext cx="8748713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zh-TW" altLang="en-US">
                <a:ea typeface="標楷體" pitchFamily="65" charset="-120"/>
              </a:rPr>
              <a:t>解析：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君子「泰而不驕」；小人「驕而不泰」。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語譯：君子與人相處公正不偏，不會結黨營私；小人結黨營私，不能公正不偏。出自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論語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為政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語譯：君子只曉得義理，小人只曉得利益。出自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論語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里仁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253955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8"/>
          <p:cNvSpPr>
            <a:spLocks noChangeArrowheads="1"/>
          </p:cNvSpPr>
          <p:nvPr/>
        </p:nvSpPr>
        <p:spPr bwMode="auto">
          <a:xfrm>
            <a:off x="360363" y="933450"/>
            <a:ext cx="838835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子曰：「不得中行而與之，必也狂狷乎！狂者進取，狷者有所不為也。」下列說明，何者正確？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「中行」指資質中等的人　　　　　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「狂」指志向高大、行為狂放不拘者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「狷」指娟秀美好、處世細膩圓融者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「狂狷」是孔子教學生時的第一人選</a:t>
            </a:r>
            <a:endParaRPr lang="zh-TW" altLang="en-US" b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90575" y="936625"/>
            <a:ext cx="760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</a:rPr>
              <a:t>(B)</a:t>
            </a:r>
            <a:endParaRPr lang="zh-TW" altLang="en-US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282633" name="Text Box 9"/>
          <p:cNvSpPr txBox="1">
            <a:spLocks noChangeArrowheads="1"/>
          </p:cNvSpPr>
          <p:nvPr/>
        </p:nvSpPr>
        <p:spPr bwMode="auto">
          <a:xfrm>
            <a:off x="395288" y="4483100"/>
            <a:ext cx="8424862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言行能合乎中庸之人。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性情耿介而有所不為的人。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中行。</a:t>
            </a:r>
          </a:p>
        </p:txBody>
      </p:sp>
      <p:pic>
        <p:nvPicPr>
          <p:cNvPr id="254981" name="Picture 10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26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內容版面配置區 2"/>
          <p:cNvSpPr txBox="1">
            <a:spLocks/>
          </p:cNvSpPr>
          <p:nvPr/>
        </p:nvSpPr>
        <p:spPr bwMode="auto">
          <a:xfrm>
            <a:off x="684213" y="909638"/>
            <a:ext cx="7777162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>
                <a:ea typeface="標楷體" pitchFamily="65" charset="-120"/>
              </a:rPr>
              <a:t>相與言</a:t>
            </a:r>
            <a:r>
              <a:rPr lang="zh-TW" altLang="en-US" b="0">
                <a:ea typeface="標楷體" pitchFamily="65" charset="-120"/>
              </a:rPr>
              <a:t>：相互討論。</a:t>
            </a:r>
          </a:p>
        </p:txBody>
      </p:sp>
      <p:pic>
        <p:nvPicPr>
          <p:cNvPr id="108548" name="Picture 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5"/>
          <p:cNvSpPr>
            <a:spLocks noChangeArrowheads="1"/>
          </p:cNvSpPr>
          <p:nvPr/>
        </p:nvSpPr>
        <p:spPr bwMode="auto">
          <a:xfrm>
            <a:off x="323850" y="836613"/>
            <a:ext cx="8569325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公西華問孔子：「由也問：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聞斯行諸？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子曰：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有父兄在。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求也問：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聞斯行諸？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子曰：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聞斯行之！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」下列說明，何者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錯誤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？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孔子的教學方式乃「因材施教」　　　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公西華個性積極主動，勇於提問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仲由個性懦弱退縮，所以需要父兄鞭策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冉求個性謙虛退讓，所以鼓勵他勇敢行事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b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55650" y="84455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</a:rPr>
              <a:t>(C)</a:t>
            </a:r>
            <a:endParaRPr lang="zh-TW" altLang="en-US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690182" name="Text Box 6"/>
          <p:cNvSpPr txBox="1">
            <a:spLocks noChangeArrowheads="1"/>
          </p:cNvSpPr>
          <p:nvPr/>
        </p:nvSpPr>
        <p:spPr bwMode="auto">
          <a:xfrm>
            <a:off x="323850" y="4827588"/>
            <a:ext cx="842486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</a:t>
            </a:r>
            <a:r>
              <a:rPr lang="zh-TW" altLang="en-US" b="0">
                <a:solidFill>
                  <a:srgbClr val="FF0000"/>
                </a:solidFill>
                <a:ea typeface="標楷體" pitchFamily="65" charset="-120"/>
              </a:rPr>
              <a:t>性好勇剛強、不服輸，所以提醒他「有父兄在」，使他謙退些。</a:t>
            </a:r>
            <a:endParaRPr lang="zh-TW" altLang="en-US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56005" name="Picture 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90182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5"/>
          <p:cNvSpPr>
            <a:spLocks noChangeArrowheads="1"/>
          </p:cNvSpPr>
          <p:nvPr/>
        </p:nvSpPr>
        <p:spPr bwMode="auto">
          <a:xfrm>
            <a:off x="179388" y="836613"/>
            <a:ext cx="8964612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0.</a:t>
            </a:r>
            <a:r>
              <a:rPr lang="zh-TW" altLang="en-US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孔子的學生只有少數是貴族子弟，如南宮敬叔、司馬牛、孟懿　子等；少數是商人子弟，如子貢等。大多是出身貧賤，如顏淵居陋巷，過著一簞食一瓢飲的清貧生活；曾參　種瓜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，其母織布；閔子騫　穿著蘆衣為父推車；子路食藜　藿　，負米養親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」閱讀上段文字，可知孔子的教育理念是：　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因材施教　　　　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啟發教育　　　　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舉一反三　　　　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有教無類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90805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</a:rPr>
              <a:t>(D)</a:t>
            </a:r>
            <a:endParaRPr lang="zh-TW" altLang="en-US">
              <a:solidFill>
                <a:srgbClr val="FF0000"/>
              </a:solidFill>
              <a:latin typeface="標楷體" pitchFamily="65" charset="-120"/>
            </a:endParaRPr>
          </a:p>
        </p:txBody>
      </p:sp>
      <p:grpSp>
        <p:nvGrpSpPr>
          <p:cNvPr id="257028" name="Group 8"/>
          <p:cNvGrpSpPr>
            <a:grpSpLocks/>
          </p:cNvGrpSpPr>
          <p:nvPr/>
        </p:nvGrpSpPr>
        <p:grpSpPr bwMode="auto">
          <a:xfrm>
            <a:off x="5148263" y="1700213"/>
            <a:ext cx="438150" cy="431800"/>
            <a:chOff x="3148" y="1117"/>
            <a:chExt cx="276" cy="272"/>
          </a:xfrm>
        </p:grpSpPr>
        <p:sp>
          <p:nvSpPr>
            <p:cNvPr id="257038" name="Text Box 6"/>
            <p:cNvSpPr txBox="1">
              <a:spLocks noChangeArrowheads="1"/>
            </p:cNvSpPr>
            <p:nvPr/>
          </p:nvSpPr>
          <p:spPr bwMode="auto">
            <a:xfrm>
              <a:off x="3148" y="1117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solidFill>
                    <a:srgbClr val="0099FF"/>
                  </a:solidFill>
                  <a:ea typeface="標楷體" pitchFamily="65" charset="-120"/>
                </a:rPr>
                <a:t>一</a:t>
              </a:r>
            </a:p>
          </p:txBody>
        </p:sp>
        <p:pic>
          <p:nvPicPr>
            <p:cNvPr id="257039" name="Picture 7" descr="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111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7029" name="Text Box 9"/>
          <p:cNvSpPr txBox="1">
            <a:spLocks noChangeArrowheads="1"/>
          </p:cNvSpPr>
          <p:nvPr/>
        </p:nvSpPr>
        <p:spPr bwMode="auto">
          <a:xfrm>
            <a:off x="3922713" y="3284538"/>
            <a:ext cx="3667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>
                <a:solidFill>
                  <a:srgbClr val="0099FF"/>
                </a:solidFill>
                <a:ea typeface="標楷體" pitchFamily="65" charset="-120"/>
              </a:rPr>
              <a:t>ㄑㄧㄢ</a:t>
            </a:r>
          </a:p>
        </p:txBody>
      </p:sp>
      <p:sp>
        <p:nvSpPr>
          <p:cNvPr id="257030" name="Text Box 12"/>
          <p:cNvSpPr txBox="1">
            <a:spLocks noChangeArrowheads="1"/>
          </p:cNvSpPr>
          <p:nvPr/>
        </p:nvSpPr>
        <p:spPr bwMode="auto">
          <a:xfrm>
            <a:off x="7589838" y="2779713"/>
            <a:ext cx="3667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>
                <a:solidFill>
                  <a:srgbClr val="0099FF"/>
                </a:solidFill>
                <a:ea typeface="標楷體" pitchFamily="65" charset="-120"/>
              </a:rPr>
              <a:t>ㄕㄣ</a:t>
            </a:r>
          </a:p>
        </p:txBody>
      </p:sp>
      <p:grpSp>
        <p:nvGrpSpPr>
          <p:cNvPr id="257031" name="Group 16"/>
          <p:cNvGrpSpPr>
            <a:grpSpLocks/>
          </p:cNvGrpSpPr>
          <p:nvPr/>
        </p:nvGrpSpPr>
        <p:grpSpPr bwMode="auto">
          <a:xfrm>
            <a:off x="1906588" y="3859213"/>
            <a:ext cx="438150" cy="649287"/>
            <a:chOff x="699" y="2251"/>
            <a:chExt cx="276" cy="409"/>
          </a:xfrm>
        </p:grpSpPr>
        <p:sp>
          <p:nvSpPr>
            <p:cNvPr id="257036" name="Text Box 11"/>
            <p:cNvSpPr txBox="1">
              <a:spLocks noChangeArrowheads="1"/>
            </p:cNvSpPr>
            <p:nvPr/>
          </p:nvSpPr>
          <p:spPr bwMode="auto">
            <a:xfrm>
              <a:off x="699" y="2251"/>
              <a:ext cx="231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ㄏㄨㄛ</a:t>
              </a:r>
            </a:p>
          </p:txBody>
        </p:sp>
        <p:pic>
          <p:nvPicPr>
            <p:cNvPr id="257037" name="Picture 13" descr="黑-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43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7032" name="Group 15"/>
          <p:cNvGrpSpPr>
            <a:grpSpLocks/>
          </p:cNvGrpSpPr>
          <p:nvPr/>
        </p:nvGrpSpPr>
        <p:grpSpPr bwMode="auto">
          <a:xfrm>
            <a:off x="1114425" y="4003675"/>
            <a:ext cx="431800" cy="649288"/>
            <a:chOff x="295" y="2295"/>
            <a:chExt cx="272" cy="409"/>
          </a:xfrm>
        </p:grpSpPr>
        <p:sp>
          <p:nvSpPr>
            <p:cNvPr id="257034" name="Text Box 10"/>
            <p:cNvSpPr txBox="1">
              <a:spLocks noChangeArrowheads="1"/>
            </p:cNvSpPr>
            <p:nvPr/>
          </p:nvSpPr>
          <p:spPr bwMode="auto">
            <a:xfrm>
              <a:off x="295" y="2295"/>
              <a:ext cx="231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ㄌㄧ</a:t>
              </a:r>
            </a:p>
          </p:txBody>
        </p:sp>
        <p:pic>
          <p:nvPicPr>
            <p:cNvPr id="257035" name="Picture 14" descr="黑-二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34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7033" name="Picture 17" descr="下一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4"/>
          <p:cNvSpPr>
            <a:spLocks noChangeArrowheads="1"/>
          </p:cNvSpPr>
          <p:nvPr/>
        </p:nvSpPr>
        <p:spPr bwMode="auto">
          <a:xfrm>
            <a:off x="323850" y="981075"/>
            <a:ext cx="84963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由此段文字可以看出孔子對於貴族子弟、商人、貧賤人家子弟都能一視同仁，施予教導，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可謂「有教無類」</a:t>
            </a:r>
            <a:r>
              <a:rPr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。藜藿，一般百姓所吃的野菜。</a:t>
            </a:r>
          </a:p>
        </p:txBody>
      </p:sp>
      <p:pic>
        <p:nvPicPr>
          <p:cNvPr id="258051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765175"/>
            <a:ext cx="8675688" cy="37449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zh-TW" smtClean="0">
                <a:solidFill>
                  <a:srgbClr val="000000"/>
                </a:solidFill>
              </a:rPr>
              <a:t>（</a:t>
            </a:r>
            <a:r>
              <a:rPr lang="en-US" altLang="zh-TW" smtClean="0">
                <a:solidFill>
                  <a:srgbClr val="000000"/>
                </a:solidFill>
              </a:rPr>
              <a:t>      </a:t>
            </a:r>
            <a:r>
              <a:rPr lang="zh-TW" altLang="zh-TW" smtClean="0">
                <a:solidFill>
                  <a:srgbClr val="000000"/>
                </a:solidFill>
              </a:rPr>
              <a:t>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11.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若將《論語》中論述的道理，用相關的成語說明，下列闡述何者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不適宜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？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見其過而內自訟：晨昏定省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中人以上，可以語上：因材施教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舉一隅而以三隅反：觸類旁通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自行束脩以上，吾未嘗無誨焉：有教無類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757238" y="836613"/>
            <a:ext cx="8620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</a:p>
        </p:txBody>
      </p:sp>
      <p:sp>
        <p:nvSpPr>
          <p:cNvPr id="174085" name="內容版面配置區 2"/>
          <p:cNvSpPr>
            <a:spLocks/>
          </p:cNvSpPr>
          <p:nvPr/>
        </p:nvSpPr>
        <p:spPr bwMode="auto">
          <a:xfrm>
            <a:off x="468313" y="4479925"/>
            <a:ext cx="80645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晨昏定省：子女侍奉父母的日常儀</a:t>
            </a:r>
            <a:endParaRPr lang="zh-TW" altLang="en-US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節。應改為「反躬自省」（回過頭來檢查自己</a:t>
            </a:r>
            <a:endParaRPr lang="zh-TW" altLang="en-US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的過錯）。</a:t>
            </a:r>
            <a:endParaRPr lang="zh-TW" altLang="en-US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59077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/>
      <p:bldP spid="174085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979488"/>
            <a:ext cx="8785225" cy="4033837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12.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「天何言哉！四時行焉，百物生焉，天何言哉！」孔子的這段話旨在說明什麼道理，下列選項何者最適切？　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播種的時機不需要依照節氣，百物自然會長得好　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四季的運行與百物的生長並沒有直接相關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師長的言教固然重要，學生也要自行領悟，並努力實踐　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上天對於人世間的紛紛擾擾並不想干涉，人們要自我努力</a:t>
            </a:r>
            <a:endParaRPr lang="zh-TW" altLang="en-US" sz="3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650875" y="908050"/>
            <a:ext cx="623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</a:p>
        </p:txBody>
      </p:sp>
      <p:sp>
        <p:nvSpPr>
          <p:cNvPr id="176133" name="內容版面配置區 2"/>
          <p:cNvSpPr>
            <a:spLocks/>
          </p:cNvSpPr>
          <p:nvPr/>
        </p:nvSpPr>
        <p:spPr bwMode="auto">
          <a:xfrm>
            <a:off x="179388" y="5157788"/>
            <a:ext cx="835342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TW" altLang="zh-TW" sz="3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解析：</a:t>
            </a:r>
            <a:r>
              <a:rPr lang="en-US" altLang="zh-TW" sz="30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z="30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孔子認為老天不曾用言語教化，可是四季照樣依序運行，萬物照樣生生不息，故認</a:t>
            </a:r>
            <a:endParaRPr lang="zh-TW" altLang="en-US" sz="3000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TW" altLang="zh-TW" sz="30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為以言教教誨弟子，不如以身教來得有效。</a:t>
            </a:r>
            <a:endParaRPr lang="zh-TW" altLang="en-US" sz="3000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0101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/>
      <p:bldP spid="176133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908050"/>
            <a:ext cx="7993062" cy="4968875"/>
          </a:xfrm>
        </p:spPr>
        <p:txBody>
          <a:bodyPr wrap="none"/>
          <a:lstStyle/>
          <a:p>
            <a:pPr eaLnBrk="1" hangingPunct="1">
              <a:buFontTx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二、下列成語源自《論語》，請依句意將最適切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的答案填入空格中。</a:t>
            </a:r>
          </a:p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參考選項：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剛毅木訥：剛健正直，果敢堅忍，性情質樸，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口才遲鈍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君子不器：比喻君子不只一才一藝而已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有教無類：指施教的對象，沒有貴賤貧富的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分別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1123" name="Picture 3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836613"/>
            <a:ext cx="8496300" cy="3887787"/>
          </a:xfrm>
        </p:spPr>
        <p:txBody>
          <a:bodyPr wrap="none"/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不憤不啟：若非學生心想求通而未能通曉，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便不去開導他。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(E)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舉一反三：形容人在學習歷程中善於觸類旁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通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(F)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因材施教：依據受教者資質的差異，而給予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不同的教導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(G)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大言不慚：指說大話而不覺羞愧</a:t>
            </a:r>
          </a:p>
          <a:p>
            <a:pPr eaLnBrk="1" hangingPunct="1">
              <a:buFontTx/>
              <a:buNone/>
            </a:pP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2147" name="Picture 3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836613"/>
            <a:ext cx="8748712" cy="4525962"/>
          </a:xfrm>
        </p:spPr>
        <p:txBody>
          <a:bodyPr/>
          <a:lstStyle/>
          <a:p>
            <a:pPr marL="450850" indent="-450850" algn="just" eaLnBrk="1" hangingPunct="1">
              <a:lnSpc>
                <a:spcPct val="120000"/>
              </a:lnSpc>
              <a:spcAft>
                <a:spcPct val="20000"/>
              </a:spcAft>
              <a:buFontTx/>
              <a:buAutoNum type="arabicPeriod"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不論學生貧富貴賤，身為老師都應一視仁、（　　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　　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pPr marL="450850" indent="-450850" algn="just" eaLnBrk="1" hangingPunct="1">
              <a:lnSpc>
                <a:spcPct val="120000"/>
              </a:lnSpc>
              <a:spcAft>
                <a:spcPct val="20000"/>
              </a:spcAft>
              <a:buFontTx/>
              <a:buAutoNum type="arabicPeriod"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他老是愛在聚會場合（　　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　　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）的吹噓自己的豐功偉績。</a:t>
            </a:r>
          </a:p>
          <a:p>
            <a:pPr marL="450850" indent="-450850" algn="just" eaLnBrk="1" hangingPunct="1">
              <a:lnSpc>
                <a:spcPct val="120000"/>
              </a:lnSpc>
              <a:spcAft>
                <a:spcPct val="20000"/>
              </a:spcAft>
              <a:buFontTx/>
              <a:buAutoNum type="arabicPeriod"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這些招式和他原來所學的拳法相近，更何況今遇明師指點，他更是（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 　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），觸類旁通，進步驚人。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1298575" y="1484313"/>
            <a:ext cx="27701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有教無類</a:t>
            </a: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5219700" y="2273300"/>
            <a:ext cx="2481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(G)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大言不慚</a:t>
            </a:r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5435600" y="4221163"/>
            <a:ext cx="2447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(E)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舉一反三　</a:t>
            </a:r>
          </a:p>
        </p:txBody>
      </p:sp>
      <p:pic>
        <p:nvPicPr>
          <p:cNvPr id="263174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/>
      <p:bldP spid="180229" grpId="0"/>
      <p:bldP spid="180230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836613"/>
            <a:ext cx="8748712" cy="4525962"/>
          </a:xfrm>
        </p:spPr>
        <p:txBody>
          <a:bodyPr/>
          <a:lstStyle/>
          <a:p>
            <a:pPr marL="609600" indent="-609600" algn="just" eaLnBrk="1" hangingPunct="1">
              <a:lnSpc>
                <a:spcPct val="120000"/>
              </a:lnSpc>
              <a:spcAft>
                <a:spcPct val="20000"/>
              </a:spcAft>
              <a:buFontTx/>
              <a:buAutoNum type="arabicPeriod" startAt="4"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同一個班級的學生，智力、興趣、性格各不相同，老師應該要（　　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　　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pPr marL="609600" indent="-609600" algn="just" eaLnBrk="1" hangingPunct="1">
              <a:lnSpc>
                <a:spcPct val="120000"/>
              </a:lnSpc>
              <a:spcAft>
                <a:spcPct val="20000"/>
              </a:spcAft>
              <a:buFontTx/>
              <a:buAutoNum type="arabicPeriod" startAt="4"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他的個性（　　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　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），不善於言詞表達，但卻是一個愛家、顧家的新好男人。</a:t>
            </a:r>
          </a:p>
          <a:p>
            <a:pPr marL="609600" indent="-609600" algn="just" eaLnBrk="1" hangingPunct="1">
              <a:lnSpc>
                <a:spcPct val="120000"/>
              </a:lnSpc>
              <a:spcAft>
                <a:spcPct val="20000"/>
              </a:spcAft>
              <a:buFontTx/>
              <a:buAutoNum type="arabicPeriod" startAt="4"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蘇東坡的散文、詩、詞、書法方面都有極高的成就，可以說是（　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　　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）的最佳例證。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2916238" y="2273300"/>
            <a:ext cx="2520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剛毅木訥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4716463" y="1479550"/>
            <a:ext cx="2447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(F)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因材施教</a:t>
            </a: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4643438" y="4217988"/>
            <a:ext cx="2663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君子不器</a:t>
            </a:r>
          </a:p>
        </p:txBody>
      </p:sp>
      <p:pic>
        <p:nvPicPr>
          <p:cNvPr id="264198" name="Picture 8" descr="下ICON-回主目錄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/>
      <p:bldP spid="181253" grpId="0"/>
      <p:bldP spid="181254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6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六、統測精選</a:t>
            </a:r>
          </a:p>
        </p:txBody>
      </p:sp>
      <p:pic>
        <p:nvPicPr>
          <p:cNvPr id="265219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內容版面配置區 2"/>
          <p:cNvSpPr txBox="1">
            <a:spLocks/>
          </p:cNvSpPr>
          <p:nvPr/>
        </p:nvSpPr>
        <p:spPr bwMode="auto">
          <a:xfrm>
            <a:off x="611188" y="908050"/>
            <a:ext cx="7777162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>
                <a:ea typeface="標楷體" pitchFamily="65" charset="-120"/>
              </a:rPr>
              <a:t>彙集</a:t>
            </a:r>
            <a:r>
              <a:rPr lang="zh-TW" altLang="en-US" b="0">
                <a:ea typeface="標楷體" pitchFamily="65" charset="-120"/>
              </a:rPr>
              <a:t>：聚集。</a:t>
            </a:r>
          </a:p>
        </p:txBody>
      </p:sp>
      <p:pic>
        <p:nvPicPr>
          <p:cNvPr id="109572" name="Picture 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765175"/>
            <a:ext cx="8686800" cy="33845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「求也退，故進之；由也兼人，故退之。」（《論語‧先進》）此句所表現孔子的教育精神是：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循循善誘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注重啟發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因材施教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有教無類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90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〕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611188" y="3933825"/>
            <a:ext cx="79216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答案：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en-US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由題幹可見孔子針對冉求和子路兩位學生的個性給予個別的啟發。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本題測驗學生閱讀與理解的能力。</a:t>
            </a:r>
          </a:p>
        </p:txBody>
      </p:sp>
      <p:pic>
        <p:nvPicPr>
          <p:cNvPr id="266244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build="allAtOnce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內容版面配置區 2"/>
          <p:cNvSpPr>
            <a:spLocks noGrp="1"/>
          </p:cNvSpPr>
          <p:nvPr>
            <p:ph idx="4294967295"/>
          </p:nvPr>
        </p:nvSpPr>
        <p:spPr>
          <a:xfrm>
            <a:off x="142875" y="703263"/>
            <a:ext cx="8893175" cy="5246687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閱讀下文，回答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題：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94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〕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子曰：「篤信好學，守死善道，危邦不入，亂邦不居。天下有道則見，無道則隱。邦有道，貧且賤焉，恥也；邦無道，富且貴也，恥也。」                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                     （《論語‧泰伯》）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「篤信好學，守死善道」的意義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不包括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下列何者？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能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言善道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相信真理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增長智慧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終身奉行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7267" name="Picture 3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8" name="內容版面配置區 2"/>
          <p:cNvSpPr>
            <a:spLocks/>
          </p:cNvSpPr>
          <p:nvPr/>
        </p:nvSpPr>
        <p:spPr bwMode="auto">
          <a:xfrm>
            <a:off x="5940425" y="4508500"/>
            <a:ext cx="2087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答案：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endParaRPr lang="zh-TW" altLang="en-US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765175"/>
            <a:ext cx="8675687" cy="3124200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marL="0" indent="0" eaLnBrk="1" hangingPunct="1"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(A)文中未提及。(B)「篤信好學」與「守死善道」即相信真理。(C)孔子言「好學近乎智」，所以好學能增長智慧。(D)「守死善道」及終身奉行之意。</a:t>
            </a:r>
          </a:p>
          <a:p>
            <a:pPr marL="0" indent="0" eaLnBrk="1" hangingPunct="1">
              <a:buFontTx/>
              <a:buNone/>
            </a:pP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8291" name="Picture 3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內容版面配置區 2"/>
          <p:cNvSpPr>
            <a:spLocks noGrp="1"/>
          </p:cNvSpPr>
          <p:nvPr>
            <p:ph idx="4294967295"/>
          </p:nvPr>
        </p:nvSpPr>
        <p:spPr>
          <a:xfrm>
            <a:off x="142875" y="703263"/>
            <a:ext cx="8893175" cy="5246687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閱讀下文，回答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題：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94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〕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　子曰：「篤信好學，守死善道，危邦不入，亂邦不居。天下有道則見，無道則隱。邦有道，貧且賤焉，恥也；邦無道，富且貴也，恥也。」                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                     （《論語‧泰伯》）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依據上文，職場新鮮人選擇就業環境時</a:t>
            </a:r>
            <a:r>
              <a:rPr lang="zh-TW" altLang="en-US" smtClean="0">
                <a:ea typeface="標楷體" pitchFamily="65" charset="-120"/>
              </a:rPr>
              <a:t>，最應針對哪個因素慎重考慮？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薪資待遇高低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公司規模大小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經營團隊優劣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進修機會多寡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9315" name="Picture 3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8" name="內容版面配置區 2"/>
          <p:cNvSpPr>
            <a:spLocks/>
          </p:cNvSpPr>
          <p:nvPr/>
        </p:nvSpPr>
        <p:spPr bwMode="auto">
          <a:xfrm>
            <a:off x="5867400" y="5805488"/>
            <a:ext cx="2087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答案：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endParaRPr lang="zh-TW" altLang="en-US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765175"/>
            <a:ext cx="8675687" cy="3124200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marL="0" indent="0">
              <a:buFontTx/>
              <a:buNone/>
            </a:pP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(C)原文中的「邦」，可轉換言職場上的「公司」、「機關」，所以公司「經營團隊」不好，就如「危邦」、「亂邦」，不需再向它求職。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zh-TW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本題測驗學生閱讀與理解的能力。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70339" name="Picture 3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765175"/>
            <a:ext cx="8686800" cy="33845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下列文句，何者具有「懷疑」的語氣？</a:t>
            </a:r>
          </a:p>
          <a:p>
            <a:pPr marL="0" indent="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子謂子貢曰：女與回也熟愈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子貢曰：必不得已而去，於斯三者何先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子曰：熟謂微生高直？或乞</a:t>
            </a:r>
            <a:r>
              <a:rPr lang="zh-TW" altLang="en-US" smtClean="0">
                <a:ea typeface="標楷體" pitchFamily="65" charset="-120"/>
              </a:rPr>
              <a:t>醯焉，乞諸其鄰而與之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子曰：</a:t>
            </a:r>
            <a:r>
              <a:rPr lang="zh-TW" altLang="en-US" smtClean="0">
                <a:ea typeface="標楷體" pitchFamily="65" charset="-120"/>
              </a:rPr>
              <a:t>若聖與仁，則吾豈敢？抑為之不厭，誨人不倦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                    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97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〕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539750" y="4797425"/>
            <a:ext cx="2089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答案：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</a:p>
        </p:txBody>
      </p:sp>
      <p:pic>
        <p:nvPicPr>
          <p:cNvPr id="271364" name="Picture 4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build="allAtOnce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765175"/>
            <a:ext cx="8424862" cy="3124200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marL="0" indent="0" algn="dist">
              <a:buFontTx/>
              <a:buNone/>
            </a:pPr>
            <a:r>
              <a:rPr lang="zh-TW" altLang="en-US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(C)許多人稱揚微生高正直。</a:t>
            </a: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如果是一</a:t>
            </a:r>
          </a:p>
          <a:p>
            <a:pPr marL="0" indent="0" algn="dist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個正直的人，遇到有人來借醋，而自己家中沒</a:t>
            </a:r>
          </a:p>
          <a:p>
            <a:pPr marL="0" indent="0" algn="dist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有的時候，應該坦言告訴對方；但是微生高卻</a:t>
            </a:r>
          </a:p>
          <a:p>
            <a:pPr marL="0" indent="0" algn="dist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向鄰人借了醋，沒有告訴鄰人這醋是要再借給</a:t>
            </a:r>
          </a:p>
          <a:p>
            <a:pPr marL="0" indent="0" algn="dist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別人的，也沒有告訴一開始借醋的人，這醋是</a:t>
            </a:r>
          </a:p>
          <a:p>
            <a:pPr marL="0" indent="0" algn="dist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從鄰人借來的。知道這件事情以後，孔子對微</a:t>
            </a:r>
          </a:p>
          <a:p>
            <a:pPr marL="0" indent="0" algn="dist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生高的人品提出質疑。因此，「孰謂微生高直</a:t>
            </a:r>
          </a:p>
          <a:p>
            <a:pPr marL="0" indent="0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ea typeface="標楷體" pitchFamily="65" charset="-120"/>
              </a:rPr>
              <a:t>」為懷疑語氣。</a:t>
            </a:r>
          </a:p>
          <a:p>
            <a:pPr marL="0" indent="0">
              <a:buFontTx/>
              <a:buNone/>
            </a:pP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72387" name="Picture 3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592138"/>
            <a:ext cx="8675687" cy="3124200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kumimoji="0" lang="en-US" altLang="zh-TW" sz="3000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kumimoji="0" lang="zh-TW" altLang="en-US" sz="3000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語</a:t>
            </a:r>
            <a:r>
              <a:rPr lang="zh-TW" altLang="en-US" sz="3000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譯</a:t>
            </a:r>
            <a:r>
              <a:rPr lang="en-US" altLang="zh-TW" sz="30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marL="0" indent="0" algn="dist">
              <a:buFontTx/>
              <a:buNone/>
            </a:pPr>
            <a:r>
              <a:rPr lang="zh-TW" altLang="zh-TW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sz="3000" smtClean="0">
                <a:solidFill>
                  <a:srgbClr val="FF0000"/>
                </a:solidFill>
                <a:ea typeface="標楷體" pitchFamily="65" charset="-120"/>
              </a:rPr>
              <a:t>孔子問子貢說：你和顏回誰比較優秀？出自《</a:t>
            </a:r>
            <a:endParaRPr lang="zh-TW" altLang="en-US" sz="3000" smtClean="0">
              <a:solidFill>
                <a:srgbClr val="FF0000"/>
              </a:solidFill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zh-TW" sz="3000" smtClean="0">
                <a:solidFill>
                  <a:srgbClr val="FF0000"/>
                </a:solidFill>
                <a:ea typeface="標楷體" pitchFamily="65" charset="-120"/>
              </a:rPr>
              <a:t>論語</a:t>
            </a:r>
            <a:r>
              <a:rPr lang="zh-TW" altLang="zh-TW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zh-TW" sz="3000" smtClean="0">
                <a:solidFill>
                  <a:srgbClr val="FF0000"/>
                </a:solidFill>
                <a:ea typeface="標楷體" pitchFamily="65" charset="-120"/>
              </a:rPr>
              <a:t>公冶長》。</a:t>
            </a:r>
            <a:endParaRPr lang="en-US" altLang="zh-TW" sz="3000" b="1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dist">
              <a:buFontTx/>
              <a:buNone/>
            </a:pPr>
            <a:r>
              <a:rPr lang="en-US" altLang="zh-TW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子貢問：一定不得已要捨去的話，這三個當中</a:t>
            </a:r>
          </a:p>
          <a:p>
            <a:pPr marL="0" indent="0">
              <a:buFontTx/>
              <a:buNone/>
            </a:pPr>
            <a:r>
              <a:rPr lang="zh-TW" altLang="en-US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應該最先捨棄哪個？出自</a:t>
            </a:r>
            <a:r>
              <a:rPr lang="en-US" altLang="zh-TW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論語</a:t>
            </a:r>
            <a:r>
              <a:rPr lang="en-US" altLang="zh-TW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顏淵</a:t>
            </a:r>
            <a:r>
              <a:rPr lang="en-US" altLang="zh-TW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 algn="dist">
              <a:buFontTx/>
              <a:buNone/>
            </a:pPr>
            <a:r>
              <a:rPr lang="en-US" altLang="zh-TW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孔子說：誰說微生高正直？有人向他借醋，他</a:t>
            </a:r>
          </a:p>
          <a:p>
            <a:pPr marL="0" indent="0" algn="dist">
              <a:buFontTx/>
              <a:buNone/>
            </a:pPr>
            <a:r>
              <a:rPr lang="zh-TW" altLang="en-US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將從鄰人借來的醋，拿來再借給對方。出自</a:t>
            </a:r>
            <a:r>
              <a:rPr lang="zh-TW" altLang="zh-TW" sz="3000" smtClean="0">
                <a:solidFill>
                  <a:srgbClr val="FF0000"/>
                </a:solidFill>
                <a:ea typeface="標楷體" pitchFamily="65" charset="-120"/>
              </a:rPr>
              <a:t>《論語</a:t>
            </a:r>
            <a:endParaRPr lang="zh-TW" altLang="en-US" sz="3000" smtClean="0">
              <a:solidFill>
                <a:srgbClr val="FF0000"/>
              </a:solidFill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zh-TW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zh-TW" sz="3000" smtClean="0">
                <a:solidFill>
                  <a:srgbClr val="FF0000"/>
                </a:solidFill>
                <a:ea typeface="標楷體" pitchFamily="65" charset="-120"/>
              </a:rPr>
              <a:t>公冶長》。</a:t>
            </a:r>
            <a:endParaRPr lang="zh-TW" altLang="en-US" sz="3000" smtClean="0">
              <a:solidFill>
                <a:srgbClr val="FF0000"/>
              </a:solidFill>
              <a:ea typeface="標楷體" pitchFamily="65" charset="-120"/>
            </a:endParaRPr>
          </a:p>
          <a:p>
            <a:pPr marL="0" indent="0" algn="dist">
              <a:buFontTx/>
              <a:buNone/>
            </a:pPr>
            <a:r>
              <a:rPr lang="en-US" altLang="zh-TW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孔子說：說到聖和仁，那我怎麼敢當？但是做</a:t>
            </a:r>
          </a:p>
          <a:p>
            <a:pPr marL="0" indent="0" algn="dist">
              <a:buFontTx/>
              <a:buNone/>
            </a:pPr>
            <a:r>
              <a:rPr lang="zh-TW" altLang="en-US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起事情不厭其煩，教導別人不會倦怠。出自</a:t>
            </a:r>
            <a:r>
              <a:rPr lang="zh-TW" altLang="zh-TW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《論語</a:t>
            </a:r>
            <a:endParaRPr lang="zh-TW" altLang="en-US" sz="30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zh-TW" altLang="zh-TW" sz="3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‧述而》。</a:t>
            </a:r>
            <a:r>
              <a:rPr lang="zh-TW" altLang="zh-TW" sz="30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zh-TW" sz="3000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本題測驗學生閱讀與理解的能力。</a:t>
            </a:r>
            <a:endParaRPr kumimoji="0" lang="zh-TW" altLang="zh-TW" sz="30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endParaRPr lang="zh-TW" altLang="en-US" sz="30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73411" name="Picture 3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60594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內容版面配置區 2"/>
          <p:cNvSpPr>
            <a:spLocks noGrp="1"/>
          </p:cNvSpPr>
          <p:nvPr>
            <p:ph idx="4294967295"/>
          </p:nvPr>
        </p:nvSpPr>
        <p:spPr>
          <a:xfrm>
            <a:off x="395288" y="765175"/>
            <a:ext cx="8497887" cy="33845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以生活語言解讀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論語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文句，下列何者最恰當？　</a:t>
            </a:r>
          </a:p>
          <a:p>
            <a:pPr marL="0" indent="0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ea typeface="標楷體" pitchFamily="65" charset="-120"/>
              </a:rPr>
              <a:t>「色難」：從「久病無孝子」可以印證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「知之為知之」：是「心有靈犀」的一種試探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「小人長戚戚」：受盡地獄般的折磨而疲憊不堪</a:t>
            </a:r>
          </a:p>
          <a:p>
            <a:pPr marL="0" indent="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「巧言令色」：大部分的話都在表明心跡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	 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</a:p>
          <a:p>
            <a:pPr marL="0" indent="0" eaLnBrk="1" hangingPunct="1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                         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〕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395288" y="5445125"/>
            <a:ext cx="2305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答案：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</a:p>
        </p:txBody>
      </p:sp>
      <p:pic>
        <p:nvPicPr>
          <p:cNvPr id="274436" name="Picture 4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build="allAtOnce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809625"/>
            <a:ext cx="8675687" cy="3124200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marL="0" indent="0" algn="dist" eaLnBrk="1" hangingPunct="1">
              <a:buFontTx/>
              <a:buNone/>
            </a:pPr>
            <a:r>
              <a:rPr lang="zh-TW" altLang="en-US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(A)色難：侍奉父母時，總是能夠保持和顏悅色是最困難的。出自《論語‧為政》／久病無孝子：父母長期臥病，再孝順的兒女，也難免會厭煩、怠慢。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知之為知之：知道的就說知道，不知道的就說不知道，不要裝懂。指凡事實事求是，誠實不虛假。出自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論語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陽貨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／心有靈犀：比喻情意相通，意念相契合。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指君子處事明達，而小人卻常憂懼。出自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論語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述而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話說得很動聽，臉色裝得很和善，可是一點也不誠懇。出自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論語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學而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本題測驗學生閱讀與理解的能力。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zh-TW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75459" name="Picture 3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60594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6"/>
          <p:cNvSpPr txBox="1">
            <a:spLocks noChangeArrowheads="1"/>
          </p:cNvSpPr>
          <p:nvPr/>
        </p:nvSpPr>
        <p:spPr bwMode="auto">
          <a:xfrm>
            <a:off x="1546225" y="1946275"/>
            <a:ext cx="17272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一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) 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4" action="ppaction://hlinksldjump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hlinkClick r:id="rId4" action="ppaction://hlinksldjump"/>
              </a:rPr>
              <a:t>二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4" action="ppaction://hlinksldjump"/>
              </a:rPr>
              <a:t>)</a:t>
            </a:r>
            <a:endParaRPr lang="en-US" altLang="zh-TW" sz="28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三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) 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6" action="ppaction://hlinksldjump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hlinkClick r:id="rId6" action="ppaction://hlinksldjump"/>
              </a:rPr>
              <a:t>四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6" action="ppaction://hlinksldjump"/>
              </a:rPr>
              <a:t>)</a:t>
            </a:r>
            <a:endParaRPr lang="en-US" altLang="zh-TW" sz="28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latin typeface="標楷體" pitchFamily="65" charset="-120"/>
                <a:ea typeface="標楷體" pitchFamily="65" charset="-120"/>
                <a:hlinkClick r:id="rId7" action="ppaction://hlinksldjump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hlinkClick r:id="rId7" action="ppaction://hlinksldjump"/>
              </a:rPr>
              <a:t>五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7" action="ppaction://hlinksldjump"/>
              </a:rPr>
              <a:t>) 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8" action="ppaction://hlinksldjump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hlinkClick r:id="rId8" action="ppaction://hlinksldjump"/>
              </a:rPr>
              <a:t>六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8" action="ppaction://hlinksldjump"/>
              </a:rPr>
              <a:t>)</a:t>
            </a:r>
            <a:endParaRPr lang="en-US" altLang="zh-TW" sz="28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0595" name="Text Box 7"/>
          <p:cNvSpPr txBox="1">
            <a:spLocks noChangeArrowheads="1"/>
          </p:cNvSpPr>
          <p:nvPr/>
        </p:nvSpPr>
        <p:spPr bwMode="auto">
          <a:xfrm>
            <a:off x="4213225" y="2020888"/>
            <a:ext cx="1727200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latin typeface="標楷體" pitchFamily="65" charset="-120"/>
                <a:ea typeface="標楷體" pitchFamily="65" charset="-120"/>
                <a:hlinkClick r:id="rId9" action="ppaction://hlinksldjump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hlinkClick r:id="rId9" action="ppaction://hlinksldjump"/>
              </a:rPr>
              <a:t>一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9" action="ppaction://hlinksldjump"/>
              </a:rPr>
              <a:t>) 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10" action="ppaction://hlinksldjump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hlinkClick r:id="rId10" action="ppaction://hlinksldjump"/>
              </a:rPr>
              <a:t>二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10" action="ppaction://hlinksldjump"/>
              </a:rPr>
              <a:t>)</a:t>
            </a:r>
            <a:endParaRPr lang="en-US" altLang="zh-TW" sz="28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latin typeface="標楷體" pitchFamily="65" charset="-120"/>
                <a:ea typeface="標楷體" pitchFamily="65" charset="-120"/>
                <a:hlinkClick r:id="rId11" action="ppaction://hlinksldjump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hlinkClick r:id="rId11" action="ppaction://hlinksldjump"/>
              </a:rPr>
              <a:t>三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11" action="ppaction://hlinksldjump"/>
              </a:rPr>
              <a:t>) 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12" action="ppaction://hlinksldjump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hlinkClick r:id="rId12" action="ppaction://hlinksldjump"/>
              </a:rPr>
              <a:t>四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12" action="ppaction://hlinksldjump"/>
              </a:rPr>
              <a:t>)</a:t>
            </a:r>
            <a:endParaRPr lang="en-US" altLang="zh-TW" sz="28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latin typeface="標楷體" pitchFamily="65" charset="-120"/>
                <a:ea typeface="標楷體" pitchFamily="65" charset="-120"/>
                <a:hlinkClick r:id="rId13" action="ppaction://hlinksldjump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hlinkClick r:id="rId13" action="ppaction://hlinksldjump"/>
              </a:rPr>
              <a:t>五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13" action="ppaction://hlinksldjump"/>
              </a:rPr>
              <a:t>) 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14" action="ppaction://hlinksldjump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hlinkClick r:id="rId14" action="ppaction://hlinksldjump"/>
              </a:rPr>
              <a:t>六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14" action="ppaction://hlinksldjump"/>
              </a:rPr>
              <a:t>)</a:t>
            </a:r>
            <a:endParaRPr lang="en-US" altLang="zh-TW" sz="28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0596" name="Text Box 8"/>
          <p:cNvSpPr txBox="1">
            <a:spLocks noChangeArrowheads="1"/>
          </p:cNvSpPr>
          <p:nvPr/>
        </p:nvSpPr>
        <p:spPr bwMode="auto">
          <a:xfrm>
            <a:off x="6734175" y="2020888"/>
            <a:ext cx="1870075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latin typeface="標楷體" pitchFamily="65" charset="-120"/>
                <a:ea typeface="標楷體" pitchFamily="65" charset="-120"/>
                <a:hlinkClick r:id="rId15" action="ppaction://hlinksldjump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hlinkClick r:id="rId15" action="ppaction://hlinksldjump"/>
              </a:rPr>
              <a:t>一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15" action="ppaction://hlinksldjump"/>
              </a:rPr>
              <a:t>) 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16" action="ppaction://hlinksldjump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hlinkClick r:id="rId16" action="ppaction://hlinksldjump"/>
              </a:rPr>
              <a:t>二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16" action="ppaction://hlinksldjump"/>
              </a:rPr>
              <a:t>)</a:t>
            </a:r>
            <a:endParaRPr lang="en-US" altLang="zh-TW" sz="28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latin typeface="標楷體" pitchFamily="65" charset="-120"/>
                <a:ea typeface="標楷體" pitchFamily="65" charset="-120"/>
                <a:hlinkClick r:id="rId17" action="ppaction://hlinksldjump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hlinkClick r:id="rId17" action="ppaction://hlinksldjump"/>
              </a:rPr>
              <a:t>三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17" action="ppaction://hlinksldjump"/>
              </a:rPr>
              <a:t>) 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18" action="ppaction://hlinksldjump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hlinkClick r:id="rId18" action="ppaction://hlinksldjump"/>
              </a:rPr>
              <a:t>四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18" action="ppaction://hlinksldjump"/>
              </a:rPr>
              <a:t>)</a:t>
            </a:r>
            <a:endParaRPr lang="en-US" altLang="zh-TW" sz="28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>
                <a:latin typeface="標楷體" pitchFamily="65" charset="-120"/>
                <a:ea typeface="標楷體" pitchFamily="65" charset="-120"/>
                <a:hlinkClick r:id="rId19" action="ppaction://hlinksldjump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hlinkClick r:id="rId19" action="ppaction://hlinksldjump"/>
              </a:rPr>
              <a:t>五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19" action="ppaction://hlinksldjump"/>
              </a:rPr>
              <a:t>) 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20" action="ppaction://hlinksldjump"/>
              </a:rPr>
              <a:t>(</a:t>
            </a:r>
            <a:r>
              <a:rPr lang="zh-TW" altLang="en-US" sz="2800">
                <a:latin typeface="標楷體" pitchFamily="65" charset="-120"/>
                <a:ea typeface="標楷體" pitchFamily="65" charset="-120"/>
                <a:hlinkClick r:id="rId20" action="ppaction://hlinksldjump"/>
              </a:rPr>
              <a:t>六</a:t>
            </a:r>
            <a:r>
              <a:rPr lang="en-US" altLang="zh-TW" sz="2800">
                <a:latin typeface="標楷體" pitchFamily="65" charset="-120"/>
                <a:ea typeface="標楷體" pitchFamily="65" charset="-120"/>
                <a:hlinkClick r:id="rId20" action="ppaction://hlinksldjump"/>
              </a:rPr>
              <a:t>)</a:t>
            </a:r>
            <a:endParaRPr lang="en-US" altLang="zh-TW" sz="28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0597" name="Rectangle 4"/>
          <p:cNvSpPr>
            <a:spLocks noChangeArrowheads="1"/>
          </p:cNvSpPr>
          <p:nvPr/>
        </p:nvSpPr>
        <p:spPr bwMode="auto">
          <a:xfrm>
            <a:off x="755650" y="40481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>
                <a:ea typeface="標楷體" pitchFamily="65" charset="-120"/>
              </a:rPr>
              <a:t>三、課文</a:t>
            </a:r>
          </a:p>
        </p:txBody>
      </p:sp>
      <p:pic>
        <p:nvPicPr>
          <p:cNvPr id="110598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44688"/>
            <a:ext cx="495300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9" name="Picture 1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71675"/>
            <a:ext cx="495300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00" name="Picture 1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1989138"/>
            <a:ext cx="530225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01" name="Picture 16" descr="下ICON-回主目錄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內容版面配置區 2"/>
          <p:cNvSpPr>
            <a:spLocks noGrp="1"/>
          </p:cNvSpPr>
          <p:nvPr>
            <p:ph idx="4294967295"/>
          </p:nvPr>
        </p:nvSpPr>
        <p:spPr>
          <a:xfrm>
            <a:off x="323850" y="620713"/>
            <a:ext cx="9072563" cy="33845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下列成語，何者最符合畫底線處虞、芮之君的表現？</a:t>
            </a:r>
          </a:p>
          <a:p>
            <a:pPr marL="0" indent="0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虞、芮二國爭田而訟，連年不決。乃相謂曰：「西伯，仁人也。盍往質之？」入其境，則耕者讓畔，行者讓路；入其邑，男女異路，斑白不提挈；入其朝，士讓為大夫，大夫讓為卿。</a:t>
            </a:r>
            <a:r>
              <a:rPr lang="zh-TW" altLang="en-US" u="sng" smtClean="0">
                <a:latin typeface="標楷體" pitchFamily="65" charset="-120"/>
                <a:ea typeface="標楷體" pitchFamily="65" charset="-120"/>
              </a:rPr>
              <a:t>虞、芮之君曰：「嘻！吾儕小人也，不可以履君子之庭。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」遂自相與而退，咸以所爭之田為閑田矣。 　　　　　　　　　　　　　　　</a:t>
            </a:r>
          </a:p>
          <a:p>
            <a:pPr marL="0" indent="0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　　　　　　　　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孔子家語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好生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）　</a:t>
            </a:r>
          </a:p>
          <a:p>
            <a:pPr marL="0" indent="0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ea typeface="標楷體" pitchFamily="65" charset="-120"/>
              </a:rPr>
              <a:t>不自量力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妄自菲薄    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〕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畫地自限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反躬自省　　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5580063" y="5876925"/>
            <a:ext cx="2305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答案：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</a:p>
        </p:txBody>
      </p:sp>
      <p:pic>
        <p:nvPicPr>
          <p:cNvPr id="276484" name="Picture 4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build="allAtOnce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765175"/>
            <a:ext cx="8569325" cy="3124200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marL="0" indent="0" algn="dist">
              <a:buFontTx/>
              <a:buNone/>
            </a:pPr>
            <a:r>
              <a:rPr lang="zh-TW" altLang="en-US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既感嘆「吾儕小人也」且「咸以所爭之</a:t>
            </a:r>
          </a:p>
          <a:p>
            <a:pPr marL="0" indent="0" algn="dist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田為閑田」，可知虞、芮二國之君已「反躬自</a:t>
            </a:r>
          </a:p>
          <a:p>
            <a:pPr marL="0" indent="0" algn="dist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責」。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不自量力、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妄自菲薄、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畫地自</a:t>
            </a:r>
          </a:p>
          <a:p>
            <a:pPr marL="0" indent="0" algn="dist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限，皆屬負面意涵，不可能出現「遂自相與而</a:t>
            </a:r>
          </a:p>
          <a:p>
            <a:pPr marL="0" indent="0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退」的狀況，故答案為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0" indent="0">
              <a:buFontTx/>
              <a:buNone/>
            </a:pPr>
            <a:r>
              <a:rPr kumimoji="0" lang="en-US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kumimoji="0" lang="zh-TW" altLang="en-US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語</a:t>
            </a:r>
            <a:r>
              <a:rPr lang="zh-TW" altLang="en-US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譯</a:t>
            </a:r>
            <a:r>
              <a:rPr lang="en-US" altLang="zh-TW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虞國、芮國兩個國家為了爭奪田地而</a:t>
            </a:r>
          </a:p>
          <a:p>
            <a:pPr marL="0" indent="0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興訟，打了好幾年的官司也沒有結果。於是互</a:t>
            </a:r>
          </a:p>
          <a:p>
            <a:pPr marL="0" indent="0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相協議：「西伯侯姬昌，是一位有德的仁人。何不前往詰問他呢？」等他們一起進入西伯的</a:t>
            </a:r>
          </a:p>
          <a:p>
            <a:pPr marL="0" indent="0" algn="dist">
              <a:buFontTx/>
              <a:buNone/>
            </a:pP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77507" name="Picture 3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765175"/>
            <a:ext cx="8569325" cy="3095625"/>
          </a:xfrm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/>
          <a:lstStyle/>
          <a:p>
            <a:pPr marL="0" indent="0" algn="dist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領地，看見耕種的人彼此謙讓著田地的邊界，</a:t>
            </a:r>
          </a:p>
          <a:p>
            <a:pPr marL="0" indent="0" algn="dist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行走的人彼此讓路；進入西伯的城邑，則看見</a:t>
            </a:r>
          </a:p>
          <a:p>
            <a:pPr marL="0" indent="0" algn="dist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男女分道而行，老年人沒有提著重物的；進入</a:t>
            </a:r>
          </a:p>
          <a:p>
            <a:pPr marL="0" indent="0" algn="dist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西伯的朝廷，又看見士人謙讓別人擔任大夫職</a:t>
            </a:r>
          </a:p>
          <a:p>
            <a:pPr marL="0" indent="0" algn="dist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務，大夫也謙讓別人擔任卿位。虞國、芮國的</a:t>
            </a:r>
          </a:p>
          <a:p>
            <a:pPr marL="0" indent="0" algn="dist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國君同說：「唉！我們真是小人啊，不可以（</a:t>
            </a:r>
          </a:p>
          <a:p>
            <a:pPr marL="0" indent="0" algn="dist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沒資格）走在君子的寬闊之地。」於是各自一</a:t>
            </a:r>
          </a:p>
          <a:p>
            <a:pPr marL="0" indent="0" algn="dist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起退讓，全都把所爭奪來的田地作為閒田棄置</a:t>
            </a:r>
          </a:p>
          <a:p>
            <a:pPr marL="0" indent="0">
              <a:buFontTx/>
              <a:buNone/>
            </a:pP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了。</a:t>
            </a:r>
            <a:r>
              <a:rPr lang="zh-TW" altLang="zh-TW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本題測驗學生閱讀與理解的能力。</a:t>
            </a:r>
            <a:endParaRPr lang="en-US" altLang="zh-TW" b="1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78531" name="Picture 4" descr="下ICON-回主目錄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2372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600" b="1" smtClean="0">
                <a:solidFill>
                  <a:schemeClr val="tx1"/>
                </a:solidFill>
                <a:ea typeface="標楷體" pitchFamily="65" charset="-120"/>
              </a:rPr>
              <a:t>七、延伸閱讀</a:t>
            </a:r>
          </a:p>
        </p:txBody>
      </p:sp>
      <p:pic>
        <p:nvPicPr>
          <p:cNvPr id="279555" name="Picture 4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論道德修養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765175"/>
            <a:ext cx="8785225" cy="5472113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華歆與王朗（配合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P134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華歆和王朗一起坐船逃難，有人要求隨舟同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行，華歆表示為難。王朗說：「船還很寬，有什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麼不行呢？」後來賊兵追到，王朗想趕走那位登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舟者，華歆說：「當初所以猶豫，就是為了這點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，現在既然接受了人家的請求，怎可因為情況危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急而拋棄人家呢？」於是仍舊同舟而行。</a:t>
            </a:r>
          </a:p>
        </p:txBody>
      </p:sp>
      <p:pic>
        <p:nvPicPr>
          <p:cNvPr id="28058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論道德修養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765175"/>
            <a:ext cx="8785225" cy="5472113"/>
          </a:xfrm>
          <a:noFill/>
        </p:spPr>
        <p:txBody>
          <a:bodyPr wrap="none"/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世人憑這事判定華、王的優劣。（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世說新語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德行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樂於助人是一種美德，王朗可以做到；臨危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共濟，則是一種更為可貴的美德，王朗就做不到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了，而華歆卻可以達到這種境界。因此，「世以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此定華、王之優劣」，是有一定道理的。</a:t>
            </a:r>
          </a:p>
        </p:txBody>
      </p:sp>
      <p:pic>
        <p:nvPicPr>
          <p:cNvPr id="281604" name="Picture 4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論道德修養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763588"/>
            <a:ext cx="8893175" cy="5329237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「不患莫己知，求為可知也」的蔡志忠（配合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P135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漫畫家蔡志忠說：「莊子的思想與我太相近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了，第一次看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莊子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，就有莫逆於心的感受，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我從小就是以那種態度處世，他彷彿為我說出了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心裡的話。」　　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他把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莊子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所說的寓言故事用漫畫呈現，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跨越了古文的藩籬，引導許多人進入莊子的思想</a:t>
            </a:r>
          </a:p>
        </p:txBody>
      </p:sp>
      <p:pic>
        <p:nvPicPr>
          <p:cNvPr id="28262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論道德修養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692150"/>
            <a:ext cx="8605838" cy="540067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殿堂，以窺道家哲學的奧妙。其後的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老子說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列子說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孔子說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》……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以至於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禪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說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，證明了蔡志忠確實把中國的傳統文化，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用特殊的途徑推廣於眾人，同時也把漫畫提升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到一個嶄新的境界。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蔡志忠一向都不以僵化的社會價值標準來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約束自己。少年時候，他原本以優秀的成績考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上彰化中學，卻因為熱愛漫畫，率性的放棄學</a:t>
            </a:r>
          </a:p>
        </p:txBody>
      </p:sp>
      <p:pic>
        <p:nvPicPr>
          <p:cNvPr id="28365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論道德修養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692150"/>
            <a:ext cx="8640762" cy="540067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業，毅然北上。那時他才十五歲，已經立志要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以漫畫做為一生要走的路。國中都沒唸完的蔡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志忠，卻在圖畫世界裡，順利的走出自己的路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。他畫過連環漫畫，曾任電視美術指導，成立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卡通公司，所拍攝的卡通影片還榮獲金馬獎。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才華再加上專注的努力，使他在很年輕時，就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擁有很高的名聲和財富，但這並不是他的目的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28467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論道德修養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-4</a:t>
            </a:r>
            <a:endParaRPr lang="zh-TW" altLang="en-US" b="1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692150"/>
            <a:ext cx="8640762" cy="540067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他突然結束了事業，要為自己而畫。當時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卡通公司每月的盈收有數十萬元，而自己作畫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所能賺得的稿費則不滿一萬。他說：「世間的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一切標準，對我而言都不重要，我從來不會計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較得失，任何時候，我只做我自己喜歡的事。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蔡志忠的快樂，並不在於成為「有用」的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人，而是因為他超越了「有用」與「無用」的</a:t>
            </a:r>
          </a:p>
        </p:txBody>
      </p:sp>
      <p:pic>
        <p:nvPicPr>
          <p:cNvPr id="285700" name="Picture 4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268413"/>
            <a:ext cx="7921625" cy="3529012"/>
          </a:xfrm>
        </p:spPr>
        <p:txBody>
          <a:bodyPr/>
          <a:lstStyle/>
          <a:p>
            <a:pPr marL="0" indent="0">
              <a:lnSpc>
                <a:spcPct val="23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子曰：「視其所以　，觀其所由　，察其所安　，人焉廋　哉　？人焉廋哉？」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23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 　　　　──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為政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第二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一○</a:t>
            </a:r>
          </a:p>
        </p:txBody>
      </p:sp>
      <p:pic>
        <p:nvPicPr>
          <p:cNvPr id="111619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壹、論道德修養</a:t>
            </a:r>
          </a:p>
        </p:txBody>
      </p:sp>
      <p:pic>
        <p:nvPicPr>
          <p:cNvPr id="111621" name="Picture 5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5250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6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3" name="Picture 7" descr="上方ICON-章旨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4" name="Picture 8" descr="上方ICON-研析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5" name="Picture 9" descr="下ICON-相關言例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65200"/>
            <a:ext cx="11271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6" name="Text Box 25"/>
          <p:cNvSpPr txBox="1">
            <a:spLocks noChangeArrowheads="1"/>
          </p:cNvSpPr>
          <p:nvPr/>
        </p:nvSpPr>
        <p:spPr bwMode="auto">
          <a:xfrm>
            <a:off x="4060825" y="2997200"/>
            <a:ext cx="3667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>
                <a:ea typeface="標楷體" pitchFamily="65" charset="-120"/>
              </a:rPr>
              <a:t>ㄙㄡ</a:t>
            </a:r>
          </a:p>
        </p:txBody>
      </p:sp>
      <p:pic>
        <p:nvPicPr>
          <p:cNvPr id="111627" name="Picture 26" descr="4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0686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8" name="Picture 27" descr="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9" name="Picture 28" descr="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30" name="Picture 29" descr="3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0686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31" name="Picture 30" descr="下標籤-辨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082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論道德修養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-5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765175"/>
            <a:ext cx="8569325" cy="467995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社會價值標準。他認為一般人之所以苦悶，就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是因為看不透這一點：「若能拋棄有用、無用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的取捨，不接受社會的價值標準，完全順任自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己的性向、材質來發展自己，就不會有挫折感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和壓迫感了。」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（改寫自吳放</a:t>
            </a:r>
            <a:r>
              <a:rPr lang="en-US" altLang="zh-TW" smtClean="0">
                <a:ea typeface="標楷體" pitchFamily="65" charset="-120"/>
              </a:rPr>
              <a:t>《</a:t>
            </a:r>
            <a:r>
              <a:rPr lang="zh-TW" altLang="en-US" smtClean="0">
                <a:ea typeface="標楷體" pitchFamily="65" charset="-120"/>
              </a:rPr>
              <a:t>用心去活──五十位生活家的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實踐哲學</a:t>
            </a:r>
            <a:r>
              <a:rPr lang="en-US" altLang="zh-TW" smtClean="0">
                <a:ea typeface="標楷體" pitchFamily="65" charset="-120"/>
              </a:rPr>
              <a:t>》</a:t>
            </a:r>
            <a:r>
              <a:rPr lang="zh-TW" altLang="en-US" smtClean="0">
                <a:ea typeface="標楷體" pitchFamily="65" charset="-120"/>
              </a:rPr>
              <a:t>，遠流出版事業股份有限公司）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86724" name="Picture 4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34950"/>
            <a:ext cx="8229600" cy="1143000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論道德修養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765175"/>
            <a:ext cx="8964612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言而有信的季札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P136)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春秋時候，有一次吳國的公子季札初次出使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晉國，在路經徐國的時候去拜見了徐君，徐君看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到季札身上佩掛的寶劍，心裡非常喜歡，可是又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不好意思說出口，只能借來把玩老半天。季札看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在眼裡，心裡雖然明白，也很想把劍送給徐君，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可是出使的時候不能不佩帶劍，所以季札在心裡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暗暗打算，要在回國時把寶劍送給徐君。</a:t>
            </a:r>
          </a:p>
        </p:txBody>
      </p:sp>
      <p:pic>
        <p:nvPicPr>
          <p:cNvPr id="287748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34950"/>
            <a:ext cx="8229600" cy="1143000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論道德修養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765175"/>
            <a:ext cx="8820150" cy="561657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等到出使回來，季札又經過徐國，可是卻聽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說徐君在不久之前病死了，於是季札就去見徐君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的兒子，並且想將寶劍交給他。他的隨從看到這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情形，就跟季札說：「這把劍是吳國的寶物，既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然徐君已經死了，又何必再送給他兒子呢？」季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札回答說：「我上次之所以沒有給徐君，是因為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出使的需要，但在心裡已經答應了；現在徐君雖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然過世了，我還是不能違背原本的心意。」</a:t>
            </a:r>
          </a:p>
        </p:txBody>
      </p:sp>
      <p:pic>
        <p:nvPicPr>
          <p:cNvPr id="28877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34950"/>
            <a:ext cx="8229600" cy="1143000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論道德修養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765175"/>
            <a:ext cx="8820150" cy="561657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還是將劍交給了徐君的兒子。徐君的兒子說：「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我父親並沒有遺言說要將劍給我，因此我不能收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。」季札沒有辦法，只好將劍掛在徐君墓旁的樹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枝上，然後悲傷的離開。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（取材自教育部成語典，典出</a:t>
            </a:r>
            <a:r>
              <a:rPr lang="en-US" altLang="zh-TW" smtClean="0">
                <a:ea typeface="標楷體" pitchFamily="65" charset="-120"/>
              </a:rPr>
              <a:t>《</a:t>
            </a:r>
            <a:r>
              <a:rPr lang="zh-TW" altLang="en-US" smtClean="0">
                <a:ea typeface="標楷體" pitchFamily="65" charset="-120"/>
              </a:rPr>
              <a:t>史記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ea typeface="標楷體" pitchFamily="65" charset="-120"/>
              </a:rPr>
              <a:t>吳太伯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世家</a:t>
            </a:r>
            <a:r>
              <a:rPr lang="en-US" altLang="zh-TW" smtClean="0">
                <a:ea typeface="標楷體" pitchFamily="65" charset="-120"/>
              </a:rPr>
              <a:t>》</a:t>
            </a:r>
            <a:r>
              <a:rPr lang="zh-TW" altLang="en-US" smtClean="0">
                <a:ea typeface="標楷體" pitchFamily="65" charset="-120"/>
              </a:rPr>
              <a:t>）</a:t>
            </a:r>
          </a:p>
          <a:p>
            <a:pPr>
              <a:lnSpc>
                <a:spcPct val="120000"/>
              </a:lnSpc>
              <a:buFontTx/>
              <a:buNone/>
            </a:pP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89796" name="Picture 4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論道德修養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463" y="692150"/>
            <a:ext cx="9036050" cy="5472113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廉頗知錯，負荊請罪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P136)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戰國時代，趙國有兩個賢臣，一個是藺相如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，一個是廉頗。藺相如因為在與秦國的兩次外交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攻防戰中，憑藉著勇氣與機智使趙國處於不敗之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地，所以官階升至上卿，朝廷朝會時的位置還在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大將軍廉頗之上，廉頗因而十分不滿。他認為自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己一直以來在戰場上出生入死，屢屢建功，而藺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相如只不過會逞口舌之能，便從一個出身卑賤、</a:t>
            </a:r>
          </a:p>
        </p:txBody>
      </p:sp>
      <p:pic>
        <p:nvPicPr>
          <p:cNvPr id="29082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論道德修養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692150"/>
            <a:ext cx="8856662" cy="452596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微不足道的門客，官至上卿，實在讓人無法忍受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。廉頗於是宣稱：一定要找機會羞辱藺相如。藺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相如聽說後，便刻意迴避廉頗，常常以生病為由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不出席朝會。在路上遠遠的看到廉頗，也要車夫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先把車拉開躲到一邊。結果，大家都認為藺相如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畏懼廉頗，廉頗因此十分得意。藺相如雖然不以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為意，但門客、親信卻對他怯懦的行為感到不滿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，引以為恥，紛紛求去。這時藺相如才解釋說：</a:t>
            </a:r>
          </a:p>
        </p:txBody>
      </p:sp>
      <p:pic>
        <p:nvPicPr>
          <p:cNvPr id="29184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論道德修養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692150"/>
            <a:ext cx="8893175" cy="5318125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mtClean="0">
                <a:ea typeface="標楷體" pitchFamily="65" charset="-120"/>
              </a:rPr>
              <a:t>「我敢公然的在朝廷上叱責秦王和羞辱他的臣子</a:t>
            </a:r>
          </a:p>
          <a:p>
            <a:pPr>
              <a:buFontTx/>
              <a:buNone/>
            </a:pPr>
            <a:r>
              <a:rPr lang="zh-TW" altLang="en-US" smtClean="0">
                <a:ea typeface="標楷體" pitchFamily="65" charset="-120"/>
              </a:rPr>
              <a:t>，又怎麼會怕廉將軍呢？只是想到秦國之所以至</a:t>
            </a:r>
          </a:p>
          <a:p>
            <a:pPr>
              <a:buFontTx/>
              <a:buNone/>
            </a:pPr>
            <a:r>
              <a:rPr lang="zh-TW" altLang="en-US" smtClean="0">
                <a:ea typeface="標楷體" pitchFamily="65" charset="-120"/>
              </a:rPr>
              <a:t>今不敢出兵攻打趙國，是因為對我們兩個人有所</a:t>
            </a:r>
          </a:p>
          <a:p>
            <a:pPr>
              <a:buFontTx/>
              <a:buNone/>
            </a:pPr>
            <a:r>
              <a:rPr lang="zh-TW" altLang="en-US" smtClean="0">
                <a:ea typeface="標楷體" pitchFamily="65" charset="-120"/>
              </a:rPr>
              <a:t>顧忌。如果我們互相爭鬥，有任何一方傷亡，都</a:t>
            </a:r>
          </a:p>
          <a:p>
            <a:pPr>
              <a:buFontTx/>
              <a:buNone/>
            </a:pPr>
            <a:r>
              <a:rPr lang="zh-TW" altLang="en-US" smtClean="0">
                <a:ea typeface="標楷體" pitchFamily="65" charset="-120"/>
              </a:rPr>
              <a:t>可能會使國家遭致兵禍。國家的安危當然重於私</a:t>
            </a:r>
          </a:p>
          <a:p>
            <a:pPr>
              <a:buFontTx/>
              <a:buNone/>
            </a:pPr>
            <a:r>
              <a:rPr lang="zh-TW" altLang="en-US" smtClean="0">
                <a:ea typeface="標楷體" pitchFamily="65" charset="-120"/>
              </a:rPr>
              <a:t>人的恩怨，所以我才會不斷的忍讓啊！」後來這</a:t>
            </a:r>
          </a:p>
          <a:p>
            <a:pPr>
              <a:buFontTx/>
              <a:buNone/>
            </a:pPr>
            <a:r>
              <a:rPr lang="zh-TW" altLang="en-US" smtClean="0">
                <a:ea typeface="標楷體" pitchFamily="65" charset="-120"/>
              </a:rPr>
              <a:t>番話傳到廉頗耳中，他覺得非常慚愧，於是脫了</a:t>
            </a:r>
          </a:p>
          <a:p>
            <a:pPr>
              <a:buFontTx/>
              <a:buNone/>
            </a:pPr>
            <a:r>
              <a:rPr lang="zh-TW" altLang="en-US" smtClean="0">
                <a:ea typeface="標楷體" pitchFamily="65" charset="-120"/>
              </a:rPr>
              <a:t>上衣背負著荊條，親自到藺相如家認錯。藺相如</a:t>
            </a:r>
          </a:p>
          <a:p>
            <a:pPr>
              <a:buFontTx/>
              <a:buNone/>
            </a:pPr>
            <a:r>
              <a:rPr lang="zh-TW" altLang="en-US" smtClean="0">
                <a:ea typeface="標楷體" pitchFamily="65" charset="-120"/>
              </a:rPr>
              <a:t>並不怪罪他，兩人反而成為生死與共的好朋友。</a:t>
            </a:r>
          </a:p>
          <a:p>
            <a:pPr>
              <a:buFontTx/>
              <a:buNone/>
            </a:pPr>
            <a:r>
              <a:rPr lang="zh-TW" altLang="en-US" smtClean="0">
                <a:ea typeface="標楷體" pitchFamily="65" charset="-120"/>
              </a:rPr>
              <a:t>（取材自</a:t>
            </a:r>
            <a:r>
              <a:rPr lang="en-US" altLang="zh-TW" smtClean="0">
                <a:ea typeface="標楷體" pitchFamily="65" charset="-120"/>
              </a:rPr>
              <a:t>《</a:t>
            </a:r>
            <a:r>
              <a:rPr lang="zh-TW" altLang="en-US" smtClean="0">
                <a:ea typeface="標楷體" pitchFamily="65" charset="-120"/>
              </a:rPr>
              <a:t>史記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ea typeface="標楷體" pitchFamily="65" charset="-120"/>
              </a:rPr>
              <a:t>廉頗藺相如列傳</a:t>
            </a:r>
            <a:r>
              <a:rPr lang="en-US" altLang="zh-TW" smtClean="0">
                <a:ea typeface="標楷體" pitchFamily="65" charset="-120"/>
              </a:rPr>
              <a:t>》</a:t>
            </a:r>
            <a:r>
              <a:rPr lang="zh-TW" altLang="en-US" smtClean="0">
                <a:ea typeface="標楷體" pitchFamily="65" charset="-120"/>
              </a:rPr>
              <a:t>）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9286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論道德修養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692150"/>
            <a:ext cx="8856662" cy="575945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郭台銘說到做到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P137)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一位郭台銘的老友說，從小就擁有「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Top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Sales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」能說善道特質的郭台銘，少年時期就有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郭蓋的外號，但「他講的大話，是說到做到，不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是亂蓋」。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業界最廣為流傳郭蓋的功力，就是他在西元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一九九五年，兩手空空的說服康柏計算機，成功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拿到大筆機殼訂單。當時只有從事連接器製造業</a:t>
            </a:r>
          </a:p>
        </p:txBody>
      </p:sp>
      <p:pic>
        <p:nvPicPr>
          <p:cNvPr id="29389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論道德修養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765175"/>
            <a:ext cx="8856662" cy="575945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務的鴻海，根本沒有製造計算機機殼的經驗，甚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至連機殼生產設備都沒有，但郭台銘就拉著康柏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的採購主管，在廣東深圳的龍華園區旁的一大片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空地上，擘劃鴻海的機殼製造藍圖，結果康柏竟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然真的下單給鴻海，跌破業界眼鏡。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後來，鴻海一邊把康柏的機殼訂單發包給六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臺灣做模具、金屬外殼的廠商，一邊建立自己的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機殼生產線，半年後，鴻海就建立完整機殼生產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線，把發包出去的訂單全數拿回自己生產。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9491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論道德修養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endParaRPr lang="en-US" altLang="zh-TW" b="1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765175"/>
            <a:ext cx="8640763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1" smtClean="0">
                <a:ea typeface="標楷體" pitchFamily="65" charset="-120"/>
              </a:rPr>
              <a:t>待人寬厚的胡適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P138)</a:t>
            </a:r>
            <a:endParaRPr lang="zh-TW" altLang="en-US" b="1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　　胡適待人寬厚，處處為人設想。他當中央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研究院院長時，有一次，忽然鬧肚子，醫生告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訴他是因為吃了不乾淨的東西，但胡適囑咐他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的祕書不要聲張出去。理由是：怕廚師聽到這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消息心中難過。</a:t>
            </a:r>
          </a:p>
        </p:txBody>
      </p:sp>
      <p:pic>
        <p:nvPicPr>
          <p:cNvPr id="29594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1"/>
          <p:cNvSpPr>
            <a:spLocks noChangeArrowheads="1"/>
          </p:cNvSpPr>
          <p:nvPr/>
        </p:nvSpPr>
        <p:spPr bwMode="auto">
          <a:xfrm>
            <a:off x="144463" y="765175"/>
            <a:ext cx="88201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>
                <a:solidFill>
                  <a:schemeClr val="tx2"/>
                </a:solidFill>
                <a:ea typeface="標楷體" pitchFamily="65" charset="-120"/>
              </a:rPr>
              <a:t>課前引導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200">
              <a:solidFill>
                <a:schemeClr val="tx2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分頁底圖-章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mtClean="0">
                <a:ea typeface="標楷體" pitchFamily="65" charset="-120"/>
              </a:rPr>
              <a:t>孔子提出觀察人善、惡的方法。</a:t>
            </a:r>
          </a:p>
        </p:txBody>
      </p:sp>
      <p:pic>
        <p:nvPicPr>
          <p:cNvPr id="11264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論君子與小人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692150"/>
            <a:ext cx="8640762" cy="5472113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1" smtClean="0">
                <a:ea typeface="標楷體" pitchFamily="65" charset="-120"/>
              </a:rPr>
              <a:t>時代先驅達文西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P139)</a:t>
            </a:r>
            <a:endParaRPr lang="zh-TW" altLang="en-US" b="1" smtClean="0"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　　以</a:t>
            </a:r>
            <a:r>
              <a:rPr lang="en-US" altLang="zh-TW" smtClean="0">
                <a:ea typeface="標楷體" pitchFamily="65" charset="-120"/>
              </a:rPr>
              <a:t>〈</a:t>
            </a:r>
            <a:r>
              <a:rPr lang="zh-TW" altLang="en-US" smtClean="0">
                <a:ea typeface="標楷體" pitchFamily="65" charset="-120"/>
              </a:rPr>
              <a:t>最後的晚餐</a:t>
            </a:r>
            <a:r>
              <a:rPr lang="en-US" altLang="zh-TW" smtClean="0">
                <a:ea typeface="標楷體" pitchFamily="65" charset="-120"/>
              </a:rPr>
              <a:t>〉</a:t>
            </a:r>
            <a:r>
              <a:rPr lang="zh-TW" altLang="en-US" smtClean="0">
                <a:ea typeface="標楷體" pitchFamily="65" charset="-120"/>
              </a:rPr>
              <a:t>和</a:t>
            </a:r>
            <a:r>
              <a:rPr lang="en-US" altLang="zh-TW" smtClean="0">
                <a:ea typeface="標楷體" pitchFamily="65" charset="-120"/>
              </a:rPr>
              <a:t>〈</a:t>
            </a:r>
            <a:r>
              <a:rPr lang="zh-TW" altLang="en-US" smtClean="0">
                <a:ea typeface="標楷體" pitchFamily="65" charset="-120"/>
              </a:rPr>
              <a:t>蒙娜麗莎的微笑</a:t>
            </a:r>
            <a:r>
              <a:rPr lang="en-US" altLang="zh-TW" smtClean="0">
                <a:ea typeface="標楷體" pitchFamily="65" charset="-120"/>
              </a:rPr>
              <a:t>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兩幅名畫出名的義大利畫家達文西，大家都把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他歸入藝術家，其實他除藝術外，對數學、物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理、植物學、解剖學都有極深入的研究。在他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死後多年，人家從他所留下的筆記知道他設計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了一種大炮，同時可以容納三十七顆炮彈，其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中有十一顆可以同時發射。他也發明了瓦斯彈</a:t>
            </a:r>
          </a:p>
        </p:txBody>
      </p:sp>
      <p:pic>
        <p:nvPicPr>
          <p:cNvPr id="29696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論君子與小人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6875" y="692150"/>
            <a:ext cx="8712200" cy="56896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和瓦斯面具，他畫的飛機有向前、向上兩種推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進機，只是沒有一個適當的引擎。如果算一算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他出生於西元一四五二年，我們便可以想像他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的頭腦比當時的環境超越多少！他可以算得上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是時代先驅。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　　達文西時常買了小鳥，然後放生。他看那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些小鳥為什麼總是迎風而去，為什麼牠們振翅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的時候，就能筆直的爬高。於是他就用紙仿成</a:t>
            </a:r>
          </a:p>
        </p:txBody>
      </p:sp>
      <p:pic>
        <p:nvPicPr>
          <p:cNvPr id="29798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論君子與小人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6875" y="692150"/>
            <a:ext cx="8712200" cy="56896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模型，再加推測。他看到尾巴的迴轉、鼻子的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俯衝，就把這一切都很仔細的描繪出來。他又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研究空氣，把空氣的移動記錄下來；他發現高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處的空氣輕，密度低。從這些研究，他發明了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第一隻「機械的鳥」。所以他是飛行科學的先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鋒。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（取材自周增祥譯</a:t>
            </a:r>
            <a:r>
              <a:rPr lang="en-US" altLang="zh-TW" smtClean="0">
                <a:ea typeface="標楷體" pitchFamily="65" charset="-120"/>
              </a:rPr>
              <a:t>《</a:t>
            </a:r>
            <a:r>
              <a:rPr lang="zh-TW" altLang="en-US" smtClean="0">
                <a:ea typeface="標楷體" pitchFamily="65" charset="-120"/>
              </a:rPr>
              <a:t>大人物的小特寫</a:t>
            </a:r>
            <a:r>
              <a:rPr lang="en-US" altLang="zh-TW" smtClean="0">
                <a:ea typeface="標楷體" pitchFamily="65" charset="-120"/>
              </a:rPr>
              <a:t>》</a:t>
            </a:r>
            <a:r>
              <a:rPr lang="zh-TW" altLang="en-US" smtClean="0">
                <a:ea typeface="標楷體" pitchFamily="65" charset="-120"/>
              </a:rPr>
              <a:t>，道聲出版社）</a:t>
            </a:r>
          </a:p>
        </p:txBody>
      </p:sp>
      <p:pic>
        <p:nvPicPr>
          <p:cNvPr id="299012" name="Picture 4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論君子與小人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endParaRPr lang="en-US" altLang="zh-TW" b="1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558800"/>
            <a:ext cx="8640762" cy="6542088"/>
          </a:xfrm>
        </p:spPr>
        <p:txBody>
          <a:bodyPr/>
          <a:lstStyle/>
          <a:p>
            <a:pPr marL="0" indent="0"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1" smtClean="0">
                <a:ea typeface="標楷體" pitchFamily="65" charset="-120"/>
              </a:rPr>
              <a:t>牡丹綠葉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P139)</a:t>
            </a:r>
            <a:endParaRPr lang="zh-TW" altLang="en-US" b="1" smtClean="0">
              <a:ea typeface="標楷體" pitchFamily="65" charset="-120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　　加拿大幽默作家史蒂芬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ea typeface="標楷體" pitchFamily="65" charset="-120"/>
              </a:rPr>
              <a:t>李考克非常樂於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助人。有一次，有一位年輕女畫家畫了許多圖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，他竟把這些圖帶回家中，花好多時間構想，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寫成一本書，把這些圖插入書中做為插圖，以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培植這位女畫家的才幹。這是與一般插圖的製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作法完全背道而馳的。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（取材自周增祥譯</a:t>
            </a:r>
            <a:r>
              <a:rPr lang="en-US" altLang="zh-TW" smtClean="0">
                <a:ea typeface="標楷體" pitchFamily="65" charset="-120"/>
              </a:rPr>
              <a:t>《</a:t>
            </a:r>
            <a:r>
              <a:rPr lang="zh-TW" altLang="en-US" smtClean="0">
                <a:ea typeface="標楷體" pitchFamily="65" charset="-120"/>
              </a:rPr>
              <a:t>大人物的小特寫</a:t>
            </a:r>
            <a:r>
              <a:rPr lang="en-US" altLang="zh-TW" smtClean="0">
                <a:ea typeface="標楷體" pitchFamily="65" charset="-120"/>
              </a:rPr>
              <a:t>》</a:t>
            </a:r>
            <a:r>
              <a:rPr lang="zh-TW" altLang="en-US" smtClean="0">
                <a:ea typeface="標楷體" pitchFamily="65" charset="-120"/>
              </a:rPr>
              <a:t>，道聲出版社）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003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論君子與小人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620713"/>
            <a:ext cx="9036050" cy="4525962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牛頓虛懷若谷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P140)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sz="3100" smtClean="0">
                <a:latin typeface="標楷體" pitchFamily="65" charset="-120"/>
                <a:ea typeface="標楷體" pitchFamily="65" charset="-120"/>
              </a:rPr>
              <a:t>　　牛頓逝世前不久曾說：「我不知道世人對我的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sz="3100" smtClean="0">
                <a:latin typeface="標楷體" pitchFamily="65" charset="-120"/>
                <a:ea typeface="標楷體" pitchFamily="65" charset="-120"/>
              </a:rPr>
              <a:t>看法如何，不過就我自己看來，我彷彿只是一個小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sz="3100" smtClean="0">
                <a:latin typeface="標楷體" pitchFamily="65" charset="-120"/>
                <a:ea typeface="標楷體" pitchFamily="65" charset="-120"/>
              </a:rPr>
              <a:t>孩，在海邊嬉戲，偶爾找到一顆比較圓滑的卵石，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sz="3100" smtClean="0">
                <a:latin typeface="標楷體" pitchFamily="65" charset="-120"/>
                <a:ea typeface="標楷體" pitchFamily="65" charset="-120"/>
              </a:rPr>
              <a:t>或比較美的貝殼，便沾沾自喜。其實真理的大海展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sz="3100" smtClean="0">
                <a:latin typeface="標楷體" pitchFamily="65" charset="-120"/>
                <a:ea typeface="標楷體" pitchFamily="65" charset="-120"/>
              </a:rPr>
              <a:t>現在我面前，我尚未發現。」牛頓在物理學上的成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sz="3100" smtClean="0">
                <a:latin typeface="標楷體" pitchFamily="65" charset="-120"/>
                <a:ea typeface="標楷體" pitchFamily="65" charset="-120"/>
              </a:rPr>
              <a:t>就，對人類科學發展有極大重要性。雖然後來愛因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sz="3100" smtClean="0">
                <a:latin typeface="標楷體" pitchFamily="65" charset="-120"/>
                <a:ea typeface="標楷體" pitchFamily="65" charset="-120"/>
              </a:rPr>
              <a:t>斯坦對他的學說曾有一點修正，但牛頓的功績仍為</a:t>
            </a:r>
          </a:p>
        </p:txBody>
      </p:sp>
      <p:pic>
        <p:nvPicPr>
          <p:cNvPr id="30106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論君子與小人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774700"/>
            <a:ext cx="9036050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sz="3100" smtClean="0">
                <a:latin typeface="標楷體" pitchFamily="65" charset="-120"/>
                <a:ea typeface="標楷體" pitchFamily="65" charset="-120"/>
              </a:rPr>
              <a:t>國際科學家所重視，他臨終前的說法，足見偉人自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sz="3100" smtClean="0">
                <a:latin typeface="標楷體" pitchFamily="65" charset="-120"/>
                <a:ea typeface="標楷體" pitchFamily="65" charset="-120"/>
              </a:rPr>
              <a:t>謙的胸襟。這就是「良賈深藏若虛，君子盛德若愚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sz="3100" smtClean="0">
                <a:latin typeface="標楷體" pitchFamily="65" charset="-120"/>
                <a:ea typeface="標楷體" pitchFamily="65" charset="-120"/>
              </a:rPr>
              <a:t>」（會做買賣的商人會把貴重的物品仔細收藏起來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sz="3100" smtClean="0">
                <a:latin typeface="標楷體" pitchFamily="65" charset="-120"/>
                <a:ea typeface="標楷體" pitchFamily="65" charset="-120"/>
              </a:rPr>
              <a:t>；有美好德性的君子謙遜樸實，外表看起來好像愚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sz="3100" smtClean="0">
                <a:latin typeface="標楷體" pitchFamily="65" charset="-120"/>
                <a:ea typeface="標楷體" pitchFamily="65" charset="-120"/>
              </a:rPr>
              <a:t>笨的樣子）的最好註腳。</a:t>
            </a:r>
            <a:endParaRPr lang="en-US" altLang="zh-TW" sz="31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2084" name="Picture 4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論君子與小人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620713"/>
            <a:ext cx="8856662" cy="517525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子貢反求諸己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P141)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子貢到南邊的楚國遊歷，返回晉國，經過漢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水的南沿，見一老丈正在菜園裡整地開畦，打了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一條地道直通到井邊，抱著水甕澆水灌地，吃力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的來來往往用力甚多而功效甚少。子貢見了說：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「如今有一種機械，每天可以澆灌上百個菜畦，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用力很少而功效頗多，老先生你不想試試嗎？」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種菜的老人抬起頭來看著子貢說：「應該怎麼做</a:t>
            </a:r>
          </a:p>
        </p:txBody>
      </p:sp>
      <p:pic>
        <p:nvPicPr>
          <p:cNvPr id="30310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論君子與小人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2413" y="692150"/>
            <a:ext cx="8856662" cy="540067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呢？」子貢說：「用木料加工成機械，後面重而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前面輕，提水就像從井中抽水似的，快速猶如沸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騰的水向外溢出一樣，它的名字就叫做桔　槔　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（汲水的工具）。」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種菜的老人變了臉色，譏笑著說：「我從我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的老師那裡聽到這樣的話：有了機械之類的東西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，必定會出現機巧之類的事，有了機巧之類的事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，必定會出現機變之類的心思。機變的心思存留</a:t>
            </a:r>
          </a:p>
        </p:txBody>
      </p:sp>
      <p:grpSp>
        <p:nvGrpSpPr>
          <p:cNvPr id="304132" name="Group 9"/>
          <p:cNvGrpSpPr>
            <a:grpSpLocks/>
          </p:cNvGrpSpPr>
          <p:nvPr/>
        </p:nvGrpSpPr>
        <p:grpSpPr bwMode="auto">
          <a:xfrm>
            <a:off x="7667625" y="2133600"/>
            <a:ext cx="431800" cy="647700"/>
            <a:chOff x="1474" y="1752"/>
            <a:chExt cx="272" cy="408"/>
          </a:xfrm>
        </p:grpSpPr>
        <p:sp>
          <p:nvSpPr>
            <p:cNvPr id="304135" name="Text Box 4"/>
            <p:cNvSpPr txBox="1">
              <a:spLocks noChangeArrowheads="1"/>
            </p:cNvSpPr>
            <p:nvPr/>
          </p:nvSpPr>
          <p:spPr bwMode="auto">
            <a:xfrm>
              <a:off x="1474" y="1752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solidFill>
                    <a:srgbClr val="0099FF"/>
                  </a:solidFill>
                  <a:ea typeface="標楷體" pitchFamily="65" charset="-120"/>
                </a:rPr>
                <a:t>ㄐㄧㄝ</a:t>
              </a:r>
            </a:p>
          </p:txBody>
        </p:sp>
        <p:pic>
          <p:nvPicPr>
            <p:cNvPr id="304136" name="Picture 5" descr="二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88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4133" name="Text Box 7"/>
          <p:cNvSpPr txBox="1">
            <a:spLocks noChangeArrowheads="1"/>
          </p:cNvSpPr>
          <p:nvPr/>
        </p:nvSpPr>
        <p:spPr bwMode="auto">
          <a:xfrm>
            <a:off x="8459788" y="2276475"/>
            <a:ext cx="3667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>
                <a:solidFill>
                  <a:srgbClr val="0099FF"/>
                </a:solidFill>
                <a:ea typeface="標楷體" pitchFamily="65" charset="-120"/>
              </a:rPr>
              <a:t>ㄍㄠ</a:t>
            </a:r>
          </a:p>
        </p:txBody>
      </p:sp>
      <p:pic>
        <p:nvPicPr>
          <p:cNvPr id="304134" name="Picture 4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論君子與小人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692150"/>
            <a:ext cx="8856663" cy="452596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在胸中，那麼不曾受到世俗沾染的純潔空明的心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境就不完整齊備；純潔空明的心境不完備，那麼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精神就不會專一安定；精神不能專一安定的人，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大道也就不會充實他的心田。我不是不知道你所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說的辦法，只不過感到羞辱而不願那樣做呀！」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子貢滿面羞愧，低頭不能作答。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　隔了一會兒，種菜的老人說：「你是幹什麼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的呀？」子貢說：「我是孔丘的學生。」種菜的</a:t>
            </a:r>
          </a:p>
        </p:txBody>
      </p:sp>
      <p:pic>
        <p:nvPicPr>
          <p:cNvPr id="30515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論君子與小人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-4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47725"/>
            <a:ext cx="8856663" cy="517366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老人說：「你不就是那具有廣博學識並處處仿效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聖人，誇誕矜持蓋過眾人，自唱自和哀嘆世事之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歌以周遊天下賣弄名聲的人嗎？你要是能拋棄你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的精神和志氣，廢置你的身形體骸，恐怕就可以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逐步接近於道了吧！你自身都不善於修養和調理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，哪裡還有閒暇去治理天下呢？你走吧！不要在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這裡耽誤我的事情！」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618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b="0">
                <a:ea typeface="標楷體" pitchFamily="65" charset="-120"/>
              </a:rPr>
              <a:t>孔子說：「先觀看他所做的事，再觀察他做這件事的動機，然後審察他做這件事後內心是否心安</a:t>
            </a:r>
            <a:endParaRPr kumimoji="0" lang="zh-TW" altLang="en-US" b="0"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b="0">
                <a:ea typeface="標楷體" pitchFamily="65" charset="-120"/>
              </a:rPr>
              <a:t>？用這個方法觀察一個人的善惡邪正，他如何能掩藏得住呢？他如何能掩藏得住呢？」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Tx/>
              <a:buNone/>
            </a:pPr>
            <a:endParaRPr kumimoji="0" lang="en-US" altLang="zh-TW" b="0">
              <a:ea typeface="標楷體" pitchFamily="65" charset="-120"/>
            </a:endParaRPr>
          </a:p>
        </p:txBody>
      </p:sp>
      <p:pic>
        <p:nvPicPr>
          <p:cNvPr id="113668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論君子與小人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-5</a:t>
            </a:r>
            <a:endParaRPr lang="zh-TW" altLang="en-US" b="1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703263"/>
            <a:ext cx="8856662" cy="5173662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子貢大感慚愧神色頓改，悵然若失而不能自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持，走出三十里外方才逐步恢復常態。子貢的弟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子問道：「先前碰到的那個人是幹什麼的呀？為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什麼先生見到他，面容大變頓然失色，一整天都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不能恢復常態呢？」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子貢說：「起初我總以為天下聖人就只有我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的老師孔丘一人罷了，不知道還會碰上剛才那樣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的人。我從我的老師那裡聽說到：辦事要尋求可</a:t>
            </a:r>
          </a:p>
        </p:txBody>
      </p:sp>
      <p:pic>
        <p:nvPicPr>
          <p:cNvPr id="307204" name="Picture 4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論君子與小人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-6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2413" y="692150"/>
            <a:ext cx="8856662" cy="452596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行，功業要尋求成就；所用的力氣要少，獲得的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功效要多，這就是聖人之道。如今竟然不是這樣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。持守大道的人德行才完備，德行完備的人身形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才完整，身形完整的人精神才健全，精神健全才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是聖人之道。功利機巧必定不會放在他們那種人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的心上。像那樣的人，不同於自己的心志不會去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追求，不符合自己的思想不會去做。即使讓天下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人都稱譽他，稱譽的言詞合乎他的德行，他也孤</a:t>
            </a:r>
          </a:p>
        </p:txBody>
      </p:sp>
      <p:pic>
        <p:nvPicPr>
          <p:cNvPr id="30822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論君子與小人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-7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2413" y="692150"/>
            <a:ext cx="8856662" cy="452596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高而不顧；即使讓天下人都非議他，非議使其名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聲喪失，他也無動於衷不予理睬。天下人的讚譽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和非議，對於他們既無增益又無損害，這就叫做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德行完備的人啊！我只能稱做心神不定為世俗塵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垢所沾染的人。」　（改寫自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莊子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至樂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pic>
        <p:nvPicPr>
          <p:cNvPr id="309252" name="Picture 4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論君子與小人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692150"/>
            <a:ext cx="8856662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文過飾非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P141)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「文過飾非」係由「文過」和「飾非」二語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組合而成。「文過」是出自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論語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子張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。卜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商，字子夏，春秋時衛國人，為孔子弟子，擅長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文學、孔門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詩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學。根據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論語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的記載，他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曾經說過：「無德智修養、人格卑劣的人犯了錯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，不但不知道改進，還會企圖掩飾他的過失。」</a:t>
            </a:r>
          </a:p>
        </p:txBody>
      </p:sp>
      <p:pic>
        <p:nvPicPr>
          <p:cNvPr id="31027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論君子與小人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692150"/>
            <a:ext cx="9036050" cy="5329238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「飾非」則是出自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莊子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盜跖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。孔子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和柳下季是朋友，有一天孔子對他說：「當父親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的必定會告誡自己的孩子，身為兄長的也一定會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教導自己的弟弟，引導他們走向正途。假如這些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都做不到，那麼就不用注重父子兄弟之間的親情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了。今天，你是有才德的人，弟弟盜跖卻是個為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害天下的大盜，不能教導他引他走向正道，我替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你感到羞愧。我自願替你當說客去勸勸他。」柳</a:t>
            </a:r>
          </a:p>
        </p:txBody>
      </p:sp>
      <p:grpSp>
        <p:nvGrpSpPr>
          <p:cNvPr id="311300" name="Group 7"/>
          <p:cNvGrpSpPr>
            <a:grpSpLocks/>
          </p:cNvGrpSpPr>
          <p:nvPr/>
        </p:nvGrpSpPr>
        <p:grpSpPr bwMode="auto">
          <a:xfrm>
            <a:off x="6726238" y="836613"/>
            <a:ext cx="438150" cy="504825"/>
            <a:chOff x="3738" y="527"/>
            <a:chExt cx="276" cy="318"/>
          </a:xfrm>
        </p:grpSpPr>
        <p:sp>
          <p:nvSpPr>
            <p:cNvPr id="311302" name="Text Box 5"/>
            <p:cNvSpPr txBox="1">
              <a:spLocks noChangeArrowheads="1"/>
            </p:cNvSpPr>
            <p:nvPr/>
          </p:nvSpPr>
          <p:spPr bwMode="auto">
            <a:xfrm>
              <a:off x="3738" y="611"/>
              <a:ext cx="231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solidFill>
                    <a:srgbClr val="0099FF"/>
                  </a:solidFill>
                  <a:ea typeface="標楷體" pitchFamily="65" charset="-120"/>
                </a:rPr>
                <a:t>ㄓ</a:t>
              </a:r>
            </a:p>
          </p:txBody>
        </p:sp>
        <p:pic>
          <p:nvPicPr>
            <p:cNvPr id="311303" name="Picture 6" descr="二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52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1301" name="Picture 4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論君子與小人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549275"/>
            <a:ext cx="9001125" cy="5678488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下季就回答說：「當為人晚輩不聽父兄的勸誡時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，即使像先生您這麼能言善辯，又能拿他怎樣呢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？況且盜跖的為人，思想靈敏猶如噴湧的泉水，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情緒變化起伏就像驟起的狂風，飄忽不定，力量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強大可以抵抗敵人的攻擊，口齒伶俐足以遮掩自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己的過失，順他的心意就高興，不順心就生氣，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而且容易用話來侮辱人。您就不用去了。」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後來這兩個典源被合用成「文過飾非」這句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成語，用來指掩飾過失、錯誤。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1232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論君子與小人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620713"/>
            <a:ext cx="9036050" cy="4525962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孟子斥責陳賈替齊宣王掩飾錯誤（配合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P142)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在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孟子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公孫丑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下中，記載了一則陳賈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替齊宣王掩飾錯誤，受到孟子斥責的故事，從反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面說明掩飾錯誤是不足取的。燕國人反抗齊國，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齊宣王說：「我對於孟子感到非常慚愧。」因為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他不聽孟子的勸告，立燕之後，不撤兵回齊，而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想永久占領燕國，導致燕人不滿而反抗。陳賈說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：「大王不要擔心，在仁與智兩方面，王與周公</a:t>
            </a:r>
          </a:p>
        </p:txBody>
      </p:sp>
      <p:pic>
        <p:nvPicPr>
          <p:cNvPr id="31334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論君子與小人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692150"/>
            <a:ext cx="9036050" cy="452596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比較，誰強一些？」齊宣王說：「這是什麼話，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我怎敢和周公相比？」陳賈說：「周公使管叔監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視殷人，管叔卻聯合殷民發動叛亂。這一結果，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如果周公早已預見，卻仍使管叔去監視，那是他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的不仁；如果周公未曾預見，便是他的不智，仁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和智周公都沒有完全做到，何況您呢？」顯然陳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賈為齊宣王掩飾錯誤。因而孟子針對陳賈的掩飾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指出：「周公，弟也；管叔，兄也。周公之過，</a:t>
            </a:r>
          </a:p>
        </p:txBody>
      </p:sp>
      <p:pic>
        <p:nvPicPr>
          <p:cNvPr id="31437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論君子與小人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765175"/>
            <a:ext cx="9036050" cy="532765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不亦宜乎？且古之君子，過則改之；今之君子，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過則順之。古之君子，其過也，如日、月之食，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民皆見之；及其更也，人皆仰之；今之君子，豈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徒順之，又從為之辭。」層層深入，剖析得十分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精當。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1539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論教育思想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620713"/>
            <a:ext cx="9036050" cy="5318125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資優是可以教出來的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P143)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我這樣教出資優兒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的作者徐權鼎高一輟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學，工作多年後自行創業，成立「三級跳童裝」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。他認為若失去了與兒女一起成長及學習的黃金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時期，就像有一億或十億的財產，即使後面再多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幾個零，前面如果少了「一」，結果都還是零。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資優兒是可以經由父母教出來的。兩個孩子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相差一歲，從姊姊三歲起，只有國中學歷的徐權</a:t>
            </a:r>
          </a:p>
        </p:txBody>
      </p:sp>
      <p:pic>
        <p:nvPicPr>
          <p:cNvPr id="31642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分頁底圖-研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ctangle 3"/>
          <p:cNvSpPr>
            <a:spLocks/>
          </p:cNvSpPr>
          <p:nvPr/>
        </p:nvSpPr>
        <p:spPr bwMode="auto">
          <a:xfrm>
            <a:off x="179388" y="766763"/>
            <a:ext cx="8713787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TW" altLang="zh-TW" b="0">
                <a:ea typeface="標楷體" pitchFamily="65" charset="-120"/>
              </a:rPr>
              <a:t>一般人總認為親眼見到的才可靠，但孔子提醒我們還要了解他行事的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動機</a:t>
            </a:r>
            <a:r>
              <a:rPr lang="zh-TW" altLang="zh-TW" b="0">
                <a:ea typeface="標楷體" pitchFamily="65" charset="-120"/>
              </a:rPr>
              <a:t>，並審察其事後是否心安，這樣才能正確的判定一個人的善、惡。真正有修養的君子，做事必然合乎</a:t>
            </a:r>
            <a:r>
              <a:rPr lang="zh-TW" altLang="en-US" b="0">
                <a:ea typeface="標楷體" pitchFamily="65" charset="-120"/>
              </a:rPr>
              <a:t>義理而且心安理得；相反的，內心邪曲的人，只能一時</a:t>
            </a:r>
            <a:r>
              <a:rPr lang="zh-TW" altLang="en-US" b="0">
                <a:solidFill>
                  <a:srgbClr val="0066FF"/>
                </a:solidFill>
                <a:ea typeface="標楷體" pitchFamily="65" charset="-120"/>
              </a:rPr>
              <a:t>矇 蔽</a:t>
            </a:r>
            <a:r>
              <a:rPr lang="zh-TW" altLang="en-US" b="0">
                <a:ea typeface="標楷體" pitchFamily="65" charset="-120"/>
              </a:rPr>
              <a:t>他人。</a:t>
            </a:r>
            <a:r>
              <a:rPr lang="zh-TW" altLang="en-US" b="0">
                <a:solidFill>
                  <a:srgbClr val="0066FF"/>
                </a:solidFill>
                <a:ea typeface="標楷體" pitchFamily="65" charset="-120"/>
              </a:rPr>
              <a:t>通盤</a:t>
            </a:r>
            <a:r>
              <a:rPr lang="zh-TW" altLang="en-US" b="0">
                <a:ea typeface="標楷體" pitchFamily="65" charset="-120"/>
              </a:rPr>
              <a:t>的觀察一個人的作為和心態，正是孔子所提出的</a:t>
            </a:r>
            <a:r>
              <a:rPr lang="zh-TW" altLang="en-US" b="0">
                <a:solidFill>
                  <a:srgbClr val="0066FF"/>
                </a:solidFill>
                <a:ea typeface="標楷體" pitchFamily="65" charset="-120"/>
              </a:rPr>
              <a:t>察</a:t>
            </a:r>
            <a:r>
              <a:rPr lang="zh-TW" altLang="en-US" b="0">
                <a:ea typeface="標楷體" pitchFamily="65" charset="-120"/>
              </a:rPr>
              <a:t>人之道。</a:t>
            </a:r>
            <a:endParaRPr lang="en-US" altLang="zh-TW" b="0">
              <a:ea typeface="標楷體" pitchFamily="65" charset="-120"/>
            </a:endParaRPr>
          </a:p>
        </p:txBody>
      </p:sp>
      <p:sp>
        <p:nvSpPr>
          <p:cNvPr id="114692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71550" y="4724400"/>
            <a:ext cx="3667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>
                <a:solidFill>
                  <a:srgbClr val="0099FF"/>
                </a:solidFill>
                <a:ea typeface="標楷體" pitchFamily="65" charset="-120"/>
              </a:rPr>
              <a:t>ㄇㄥ</a:t>
            </a: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4716463" y="1890713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              　　　　　　　　　　　　  　　　　　　　　　</a:t>
            </a:r>
          </a:p>
        </p:txBody>
      </p:sp>
      <p:sp>
        <p:nvSpPr>
          <p:cNvPr id="1361927" name="Text Box 7"/>
          <p:cNvSpPr txBox="1">
            <a:spLocks noChangeArrowheads="1"/>
          </p:cNvSpPr>
          <p:nvPr/>
        </p:nvSpPr>
        <p:spPr bwMode="auto">
          <a:xfrm>
            <a:off x="4681538" y="2244725"/>
            <a:ext cx="40671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0066FF"/>
                </a:solidFill>
                <a:ea typeface="微軟正黑體" pitchFamily="34" charset="-120"/>
              </a:rPr>
              <a:t>引發人從事某種行為的力量和念頭</a:t>
            </a:r>
          </a:p>
        </p:txBody>
      </p:sp>
      <p:sp>
        <p:nvSpPr>
          <p:cNvPr id="2" name="文字方塊 35"/>
          <p:cNvSpPr txBox="1">
            <a:spLocks noChangeArrowheads="1"/>
          </p:cNvSpPr>
          <p:nvPr/>
        </p:nvSpPr>
        <p:spPr bwMode="auto">
          <a:xfrm>
            <a:off x="539750" y="4797425"/>
            <a:ext cx="1225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              　　　　　　　　　　　　  　　　　　　　　　</a:t>
            </a:r>
          </a:p>
        </p:txBody>
      </p:sp>
      <p:sp>
        <p:nvSpPr>
          <p:cNvPr id="1361929" name="Text Box 9"/>
          <p:cNvSpPr txBox="1">
            <a:spLocks noChangeArrowheads="1"/>
          </p:cNvSpPr>
          <p:nvPr/>
        </p:nvSpPr>
        <p:spPr bwMode="auto">
          <a:xfrm>
            <a:off x="609600" y="5195888"/>
            <a:ext cx="20177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0066FF"/>
                </a:solidFill>
                <a:ea typeface="微軟正黑體" pitchFamily="34" charset="-120"/>
              </a:rPr>
              <a:t>欺騙、隱瞞真相</a:t>
            </a:r>
          </a:p>
        </p:txBody>
      </p:sp>
      <p:sp>
        <p:nvSpPr>
          <p:cNvPr id="3" name="文字方塊 35"/>
          <p:cNvSpPr txBox="1">
            <a:spLocks noChangeArrowheads="1"/>
          </p:cNvSpPr>
          <p:nvPr/>
        </p:nvSpPr>
        <p:spPr bwMode="auto">
          <a:xfrm>
            <a:off x="3059113" y="4797425"/>
            <a:ext cx="7921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                            　　　　　　　　　　　　  　　　　　　　　　</a:t>
            </a:r>
          </a:p>
        </p:txBody>
      </p:sp>
      <p:sp>
        <p:nvSpPr>
          <p:cNvPr id="1361931" name="Text Box 11"/>
          <p:cNvSpPr txBox="1">
            <a:spLocks noChangeArrowheads="1"/>
          </p:cNvSpPr>
          <p:nvPr/>
        </p:nvSpPr>
        <p:spPr bwMode="auto">
          <a:xfrm>
            <a:off x="3059113" y="5195888"/>
            <a:ext cx="5762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0066FF"/>
                </a:solidFill>
                <a:ea typeface="微軟正黑體" pitchFamily="34" charset="-120"/>
              </a:rPr>
              <a:t>全面</a:t>
            </a:r>
          </a:p>
        </p:txBody>
      </p:sp>
      <p:sp>
        <p:nvSpPr>
          <p:cNvPr id="114699" name="文字方塊 35"/>
          <p:cNvSpPr txBox="1">
            <a:spLocks noChangeArrowheads="1"/>
          </p:cNvSpPr>
          <p:nvPr/>
        </p:nvSpPr>
        <p:spPr bwMode="auto">
          <a:xfrm>
            <a:off x="4284663" y="5516563"/>
            <a:ext cx="360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                            　　　　　　　　　　　　  　　　　　　　　　</a:t>
            </a:r>
          </a:p>
        </p:txBody>
      </p:sp>
      <p:pic>
        <p:nvPicPr>
          <p:cNvPr id="114700" name="圖片 5" descr="下方ICON-關閉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01" name="文字方塊 35"/>
          <p:cNvSpPr txBox="1">
            <a:spLocks noChangeArrowheads="1"/>
          </p:cNvSpPr>
          <p:nvPr/>
        </p:nvSpPr>
        <p:spPr bwMode="auto">
          <a:xfrm>
            <a:off x="6513513" y="5516563"/>
            <a:ext cx="1587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                            　　　　　　　　　　　　  　　　　　　　　　</a:t>
            </a:r>
          </a:p>
        </p:txBody>
      </p:sp>
      <p:sp>
        <p:nvSpPr>
          <p:cNvPr id="6" name="文字方塊 35"/>
          <p:cNvSpPr txBox="1">
            <a:spLocks noChangeArrowheads="1"/>
          </p:cNvSpPr>
          <p:nvPr/>
        </p:nvSpPr>
        <p:spPr bwMode="auto">
          <a:xfrm>
            <a:off x="4284663" y="5516563"/>
            <a:ext cx="360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  　　　　　　　　　</a:t>
            </a:r>
          </a:p>
        </p:txBody>
      </p:sp>
      <p:sp>
        <p:nvSpPr>
          <p:cNvPr id="1341453" name="Text Box 13"/>
          <p:cNvSpPr txBox="1">
            <a:spLocks noChangeArrowheads="1"/>
          </p:cNvSpPr>
          <p:nvPr/>
        </p:nvSpPr>
        <p:spPr bwMode="auto">
          <a:xfrm>
            <a:off x="4284663" y="5916613"/>
            <a:ext cx="5762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觀察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61927" grpId="0"/>
      <p:bldP spid="1361927" grpId="1"/>
      <p:bldP spid="1361929" grpId="0"/>
      <p:bldP spid="1361929" grpId="1"/>
      <p:bldP spid="1361931" grpId="0"/>
      <p:bldP spid="1361931" grpId="1"/>
      <p:bldP spid="1341453" grpId="0"/>
      <p:bldP spid="1341453" grpId="1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論教育思想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703263"/>
            <a:ext cx="9036050" cy="4525962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鼎就陪姊弟倆「提前學習」與「共同學習」。如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今不但兒女在校成績優秀，自修進度超前，還有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許多關心子女的家長與熱心教育的老師，經常向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他請教。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徐權鼎說：什麼是「資優兒」？很多家長以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為智商比較高，或是資優班的學生就是資優兒。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其實資優是智力、創意與毅力三者結合而成，後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兩項常被父母所忽略，卻也是教育的重點所在。</a:t>
            </a:r>
          </a:p>
        </p:txBody>
      </p:sp>
      <p:pic>
        <p:nvPicPr>
          <p:cNvPr id="31744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論教育思想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620713"/>
            <a:ext cx="9036050" cy="5173662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資優兒是可以經由父母教出來的。從孩子三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歲起，全家就以孩子為生活重心。除了上小學後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的在學時間以外，都與孩子一起學習。兩個孩子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雖然沒讀過幼兒園，但上小學後成績卻一直保持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第一。他認為一天當中有太多學習的機會，把時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間集中起來，不但小朋友受不了，效果也不好；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把它打散後，根本感覺不出是在玩，還是在讀書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，又不易累，無形中書也讀了，時間也多了。這</a:t>
            </a:r>
          </a:p>
        </p:txBody>
      </p:sp>
      <p:pic>
        <p:nvPicPr>
          <p:cNvPr id="31846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論教育思想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-4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703263"/>
            <a:ext cx="9036050" cy="5173662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些方法雖然不見得每個家長都能完全應用，但只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要善用幾項，孩子的智力就能被啟發，成績能大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幅提升，更重要的是讓孩子對學習產生興趣與責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任感。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徐權鼎以親身經驗詳述觀念與方法，讓孩子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愛上學習。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19492" name="Picture 4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論教育思想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620713"/>
            <a:ext cx="9036050" cy="4525962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程門立雪：學生主動求知的熱忱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P144)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楊時是宋朝的著名理學家和教育家。他年輕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時考中進士，但沒去做官，卻到河南潁昌拜當時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著名的理學大師程顥為師，勤奮向學，與老師相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處融洽，學成回家時，程顥說：「我的理學可由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他帶回南方去了。」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後來程顥去世，楊時聽到噩耗，在家中設靈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位祭拜。不久，楊時和朋友游酢到洛陽拜見程顥</a:t>
            </a:r>
          </a:p>
        </p:txBody>
      </p:sp>
      <p:pic>
        <p:nvPicPr>
          <p:cNvPr id="32051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論教育思想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765175"/>
            <a:ext cx="9036050" cy="518477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的弟弟──大理學家程頤，希望成為他的學生，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此時楊時已經四十歲了。他們到程頤家時，正下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著鵝毛大雪，正巧程頤坐在椅子上打瞌睡，他們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不想驚動老師，便在門外恭恭敬敬的站著等候。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沒多久地上已蓋滿了雪花，他們仍畢恭畢敬的站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著，等到程頤醒來，地上積雪已有一尺深了。這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就是成語「程門立雪」的典故。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2154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論教育思想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765175"/>
            <a:ext cx="9036050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蘇格拉底的「產婆術」教學法──啟發教學法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                               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P145)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「我只知道一件事，就是我一無所知。」西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元前四百多年，希臘雅典市中心的廣場上，一位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肚大、眼凸、長著獅子鼻的男人，常常與人議論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、閒談，他看起來不像在指導別人，反而像是希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望從別人那兒學到一點東西。他很少給答案，卻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老愛提問題，他是西方的孔子──蘇格拉底。</a:t>
            </a:r>
          </a:p>
        </p:txBody>
      </p:sp>
      <p:pic>
        <p:nvPicPr>
          <p:cNvPr id="32256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論教育思想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908050"/>
            <a:ext cx="9036050" cy="452596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兩千多年前，蘇格拉底就為現代的老師立下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了角色的典範。蘇格拉底的母親是個產婆，而他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常常比喻自己的角色就像個產婆，幫助人們生出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自己的智慧。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2358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論教育思想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692150"/>
            <a:ext cx="9036050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教學因人而答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P146)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孔子不僅對弟子因人而答，即使對國君問政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，亦常視國家具體情況做針對性的回答。如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韓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非子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難三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篇所說：「葉公子高問政於仲尼，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仲尼曰：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政在說　近而來遠。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哀公問政於仲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尼，仲尼曰：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政在選賢。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齊景公問政於仲尼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，仲尼曰：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政在節財。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三公出，子貢問曰：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三公問夫子政一也，夫子對之不同，何也？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』</a:t>
            </a:r>
          </a:p>
        </p:txBody>
      </p:sp>
      <p:pic>
        <p:nvPicPr>
          <p:cNvPr id="324612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4613" name="Group 9"/>
          <p:cNvGrpSpPr>
            <a:grpSpLocks/>
          </p:cNvGrpSpPr>
          <p:nvPr/>
        </p:nvGrpSpPr>
        <p:grpSpPr bwMode="auto">
          <a:xfrm>
            <a:off x="3486150" y="3573463"/>
            <a:ext cx="438150" cy="720725"/>
            <a:chOff x="2196" y="2250"/>
            <a:chExt cx="276" cy="454"/>
          </a:xfrm>
        </p:grpSpPr>
        <p:sp>
          <p:nvSpPr>
            <p:cNvPr id="324614" name="Text Box 4"/>
            <p:cNvSpPr txBox="1">
              <a:spLocks noChangeArrowheads="1"/>
            </p:cNvSpPr>
            <p:nvPr/>
          </p:nvSpPr>
          <p:spPr bwMode="auto">
            <a:xfrm>
              <a:off x="2196" y="2250"/>
              <a:ext cx="231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solidFill>
                    <a:srgbClr val="0099FF"/>
                  </a:solidFill>
                  <a:ea typeface="標楷體" pitchFamily="65" charset="-120"/>
                </a:rPr>
                <a:t>ㄩㄝ</a:t>
              </a:r>
            </a:p>
          </p:txBody>
        </p:sp>
        <p:pic>
          <p:nvPicPr>
            <p:cNvPr id="324615" name="Picture 8" descr="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34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論教育思想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765175"/>
            <a:ext cx="9036050" cy="452596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仲尼曰：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葉都大而國小，民有背心，故曰政在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說近而來遠。魯哀公有大臣三人，外障諸侯四鄰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之士，內比周而以愚其君，使宗廟不掃除，社稷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不血食者，必是三臣也，故曰政在選賢。齊景公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築雍門，為路寢，一朝而以三百乘之家賜者三，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故曰政在節財。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2563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論教育思想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847725"/>
            <a:ext cx="9109075" cy="4525963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郭台銘：在我的領域，沒有競爭對手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P148)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有人說郭台銘像冷面殺手，有人說他霸氣強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悍，講到鴻海怎麼管理，郭台銘認為一個人只要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給他責任，讓員工背著責任做事情，他們只要肯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負責就不用管。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領袖應該要多一點霸氣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郭台銘認為：企業要講效率，就不該談民主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。民主是最沒有效率的做事方式。</a:t>
            </a:r>
          </a:p>
        </p:txBody>
      </p:sp>
      <p:pic>
        <p:nvPicPr>
          <p:cNvPr id="32666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分頁底圖-相關言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836613"/>
            <a:ext cx="8496300" cy="5545137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路遙知馬力，日久見人心。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kumimoji="0"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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比喻人心的善惡，須經時間的考驗才能得知。               （元無名氏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爭報恩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）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從一個人的辦事能力，一天便可看出學問高低。但是他心中的善惡，絕不可妄加揣測，因為這要經過長久的歲月，才能見出他內心的善惡。                 （波斯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薩迪）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571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論教育思想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692150"/>
            <a:ext cx="9036050" cy="452596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民主是一種氣氛、感覺，讓大家可以溝通。可是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在快速成長的企業，領袖應該要多一點霸氣。今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天英特爾講十倍速時代，基本功做好才能談變化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。微軟講創新，其實背後是紀律。所以如果今天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講民主跟紀律，我認為紀律會比民主重要。不過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，我們應該照顧員工，而且員工做錯要給他機會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。鴻海的員工只要是因為想做事做錯，不會受罰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。受處罰的都是不想做事的。</a:t>
            </a:r>
          </a:p>
        </p:txBody>
      </p:sp>
      <p:pic>
        <p:nvPicPr>
          <p:cNvPr id="32768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論教育思想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0975" y="692150"/>
            <a:ext cx="8999538" cy="524668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領導人要以身作則</a:t>
            </a:r>
          </a:p>
          <a:p>
            <a:pPr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郭台銘提出領導人的第一要件是「以身作則</a:t>
            </a:r>
          </a:p>
          <a:p>
            <a:pPr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」，鴻海遭遇任何困難的事，他半夜不睡一定在</a:t>
            </a:r>
          </a:p>
          <a:p>
            <a:pPr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場。第二要件是「獨裁為公」，遇到事情郭台銘</a:t>
            </a:r>
          </a:p>
          <a:p>
            <a:pPr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會跟部下說明為什麼這麼做，說完了就做決定。</a:t>
            </a:r>
          </a:p>
          <a:p>
            <a:pPr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儘管會有爭議，但是公司的目的不是讓所有人滿</a:t>
            </a:r>
          </a:p>
          <a:p>
            <a:pPr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意，而是讓股東滿意，讓客戶滿意。不了解郭台</a:t>
            </a:r>
          </a:p>
          <a:p>
            <a:pPr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銘的人覺得他很霸氣，但他認為自己其實很好相</a:t>
            </a:r>
          </a:p>
          <a:p>
            <a:pPr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處。郭台銘說：「我只不過是一個很理性的工作</a:t>
            </a:r>
          </a:p>
          <a:p>
            <a:pPr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者。」　　　　　（取材自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天下雜誌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2870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論教育思想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620713"/>
            <a:ext cx="8820150" cy="5616575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n"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不屑之教（配合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P149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論語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陽貨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中記載：「孺悲欲見孔子，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孔子辭以疾。將命者出戶，取瑟而歌，使之聞之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。」其原因是孔子覺得孺悲不自愛、不上進，想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藉「拒絕教他」，來引起他有所感悟並自省。於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是孔子趁他還在門外沒有遠離，又故意取瑟彈奏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，還一面唱著歌，使孺悲聽見，知道夫子並沒有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生病，好讓他想想有什麼不合禮的地方，以便他</a:t>
            </a:r>
          </a:p>
        </p:txBody>
      </p:sp>
      <p:pic>
        <p:nvPicPr>
          <p:cNvPr id="32973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5013" y="-242888"/>
            <a:ext cx="8229600" cy="1143001"/>
          </a:xfrm>
        </p:spPr>
        <p:txBody>
          <a:bodyPr/>
          <a:lstStyle/>
          <a:p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論教育思想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相關事例</a:t>
            </a:r>
            <a:r>
              <a:rPr lang="en-US" altLang="zh-TW" b="1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836613"/>
            <a:ext cx="9036050" cy="4525962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知過能改。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孟子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告子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下說：「教亦多術矣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！予不屑之教誨也者，是亦教誨之而已矣。」孔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子故意不見孺悲，就是這種用意。程頤認為孔子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的做法正是孟子所謂「不屑之教誨，所以深教之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也」，意思是說：教育也有多種多樣的方式。我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不屑於教誨他，就是對他的教誨。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30756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矩形 1"/>
          <p:cNvSpPr>
            <a:spLocks noChangeArrowheads="1"/>
          </p:cNvSpPr>
          <p:nvPr/>
        </p:nvSpPr>
        <p:spPr bwMode="auto">
          <a:xfrm>
            <a:off x="250825" y="981075"/>
            <a:ext cx="83534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1.視其所以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：觀看他的行為表現。所，語助詞，無義。以，指行為、表現。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2.觀其所由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：觀察他做事的動機。由，從，指動機。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3.察其所安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：審察他做這件事以後是否心安。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4.人焉廋　哉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：人的善惡邪正，如何能掩藏得住呢。焉，如何。廋，掩藏。</a:t>
            </a:r>
            <a:endParaRPr lang="zh-TW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6740" name="Text Box 9"/>
          <p:cNvSpPr txBox="1">
            <a:spLocks noChangeArrowheads="1"/>
          </p:cNvSpPr>
          <p:nvPr/>
        </p:nvSpPr>
        <p:spPr bwMode="auto">
          <a:xfrm>
            <a:off x="1979613" y="4076700"/>
            <a:ext cx="3667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>
                <a:ea typeface="標楷體" pitchFamily="65" charset="-120"/>
              </a:rPr>
              <a:t>ㄙㄡ</a:t>
            </a:r>
          </a:p>
        </p:txBody>
      </p:sp>
      <p:pic>
        <p:nvPicPr>
          <p:cNvPr id="116741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7799" name="Group 39"/>
          <p:cNvGraphicFramePr>
            <a:graphicFrameLocks noGrp="1"/>
          </p:cNvGraphicFramePr>
          <p:nvPr>
            <p:ph/>
          </p:nvPr>
        </p:nvGraphicFramePr>
        <p:xfrm>
          <a:off x="538163" y="835025"/>
          <a:ext cx="8137525" cy="4252913"/>
        </p:xfrm>
        <a:graphic>
          <a:graphicData uri="http://schemas.openxmlformats.org/drawingml/2006/table">
            <a:tbl>
              <a:tblPr/>
              <a:tblGrid>
                <a:gridCol w="733425"/>
                <a:gridCol w="933450"/>
                <a:gridCol w="3603625"/>
                <a:gridCol w="2867025"/>
              </a:tblGrid>
              <a:tr h="579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9366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廋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掩藏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人焉廋哉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餿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腐壞變味的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餿水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叟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老人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童叟無欺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瘦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ㄕ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肌肉不豐滿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面黃肌瘦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7795" name="Picture 33" descr="黑-四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508500"/>
            <a:ext cx="287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96" name="Picture 34" descr="黑-三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573463"/>
            <a:ext cx="2873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97" name="圖片 5" descr="下方ICON-關閉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268413"/>
            <a:ext cx="7921625" cy="4918075"/>
          </a:xfrm>
        </p:spPr>
        <p:txBody>
          <a:bodyPr/>
          <a:lstStyle/>
          <a:p>
            <a:pPr marL="0" indent="0">
              <a:lnSpc>
                <a:spcPct val="23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子曰：「不患無位　，患所以立　；不患莫己知　，求為可知　也。」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23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         ──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里仁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第四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一四</a:t>
            </a:r>
            <a:endParaRPr lang="zh-TW" altLang="en-US" smtClean="0">
              <a:ea typeface="標楷體" pitchFamily="65" charset="-120"/>
            </a:endParaRPr>
          </a:p>
        </p:txBody>
      </p:sp>
      <p:pic>
        <p:nvPicPr>
          <p:cNvPr id="118787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壹、論道德修養</a:t>
            </a:r>
          </a:p>
        </p:txBody>
      </p:sp>
      <p:pic>
        <p:nvPicPr>
          <p:cNvPr id="118789" name="Picture 5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5250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6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7" descr="上方ICON-章旨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8" descr="上方ICON-研析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9" descr="下ICON-相關言例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65200"/>
            <a:ext cx="11271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10" descr="4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0337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11" descr="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12" descr="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3" descr="3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0337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分頁底圖-章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TW" altLang="en-US" smtClean="0">
                <a:ea typeface="標楷體" pitchFamily="65" charset="-120"/>
              </a:rPr>
              <a:t>孔子勉人力求充實自己的才學品德。</a:t>
            </a:r>
          </a:p>
          <a:p>
            <a:pPr>
              <a:lnSpc>
                <a:spcPct val="130000"/>
              </a:lnSpc>
            </a:pPr>
            <a:endParaRPr lang="zh-TW" altLang="en-US" smtClean="0">
              <a:ea typeface="標楷體" pitchFamily="65" charset="-120"/>
            </a:endParaRPr>
          </a:p>
        </p:txBody>
      </p:sp>
      <p:pic>
        <p:nvPicPr>
          <p:cNvPr id="119812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 b="0">
                <a:ea typeface="標楷體" pitchFamily="65" charset="-120"/>
              </a:rPr>
              <a:t>孔子說：「不擔心自己沒有職位，只須擔心自己用什麼能力來處在這項職位；不必憂愁沒有人了解我，而是應該力求自己有可以讓人知道的才學品德。」</a:t>
            </a:r>
            <a:endParaRPr kumimoji="0" lang="en-US" altLang="zh-TW" b="0"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Tx/>
              <a:buNone/>
            </a:pPr>
            <a:endParaRPr kumimoji="0" lang="zh-TW" altLang="en-US" b="0">
              <a:ea typeface="標楷體" pitchFamily="65" charset="-120"/>
            </a:endParaRPr>
          </a:p>
        </p:txBody>
      </p:sp>
      <p:pic>
        <p:nvPicPr>
          <p:cNvPr id="12083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分頁底圖-研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3"/>
          <p:cNvSpPr>
            <a:spLocks/>
          </p:cNvSpPr>
          <p:nvPr/>
        </p:nvSpPr>
        <p:spPr bwMode="auto">
          <a:xfrm>
            <a:off x="107950" y="620713"/>
            <a:ext cx="8785225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zh-TW" b="0">
                <a:ea typeface="標楷體" pitchFamily="65" charset="-120"/>
              </a:rPr>
              <a:t>一個人如果不充實自己的才學品德，只一味抱怨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懷才不遇</a:t>
            </a:r>
            <a:r>
              <a:rPr lang="zh-TW" altLang="zh-TW" b="0">
                <a:ea typeface="標楷體" pitchFamily="65" charset="-120"/>
              </a:rPr>
              <a:t>、不受重用，是一件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本末倒置</a:t>
            </a:r>
            <a:r>
              <a:rPr lang="zh-TW" altLang="zh-TW" b="0">
                <a:ea typeface="標楷體" pitchFamily="65" charset="-120"/>
              </a:rPr>
              <a:t>的事情。只要充實自我，時候到了就會有自己的位置；是人才，就會有屬於自己的舞臺！不要把心思花在無謂的擔憂上，而應該將寶貴的時間拿來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汲　</a:t>
            </a:r>
            <a:r>
              <a:rPr lang="zh-TW" altLang="zh-TW" b="0">
                <a:ea typeface="標楷體" pitchFamily="65" charset="-120"/>
              </a:rPr>
              <a:t>取新知、充實自我。當機會來臨時，我們必能適時的發揮所長，交出一張漂亮的成績單。</a:t>
            </a:r>
          </a:p>
        </p:txBody>
      </p:sp>
      <p:grpSp>
        <p:nvGrpSpPr>
          <p:cNvPr id="121860" name="Group 8"/>
          <p:cNvGrpSpPr>
            <a:grpSpLocks/>
          </p:cNvGrpSpPr>
          <p:nvPr/>
        </p:nvGrpSpPr>
        <p:grpSpPr bwMode="auto">
          <a:xfrm>
            <a:off x="1763713" y="4581525"/>
            <a:ext cx="431800" cy="433388"/>
            <a:chOff x="5057" y="2523"/>
            <a:chExt cx="272" cy="273"/>
          </a:xfrm>
        </p:grpSpPr>
        <p:sp>
          <p:nvSpPr>
            <p:cNvPr id="121868" name="Text Box 5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057" y="2523"/>
              <a:ext cx="231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solidFill>
                    <a:srgbClr val="0099FF"/>
                  </a:solidFill>
                  <a:ea typeface="標楷體" pitchFamily="65" charset="-120"/>
                </a:rPr>
                <a:t>ㄐㄧ</a:t>
              </a:r>
            </a:p>
          </p:txBody>
        </p:sp>
        <p:pic>
          <p:nvPicPr>
            <p:cNvPr id="121869" name="Picture 7" descr="二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" y="261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395288" y="1916113"/>
            <a:ext cx="1512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  　　　　　　　　　</a:t>
            </a:r>
          </a:p>
        </p:txBody>
      </p:sp>
      <p:sp>
        <p:nvSpPr>
          <p:cNvPr id="1372170" name="Text Box 10"/>
          <p:cNvSpPr txBox="1">
            <a:spLocks noChangeArrowheads="1"/>
          </p:cNvSpPr>
          <p:nvPr/>
        </p:nvSpPr>
        <p:spPr bwMode="auto">
          <a:xfrm>
            <a:off x="898525" y="1341438"/>
            <a:ext cx="3889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0066FF"/>
                </a:solidFill>
                <a:ea typeface="微軟正黑體" pitchFamily="34" charset="-120"/>
              </a:rPr>
              <a:t>懷有才能卻際遇不佳，不受重用</a:t>
            </a:r>
          </a:p>
        </p:txBody>
      </p:sp>
      <p:sp>
        <p:nvSpPr>
          <p:cNvPr id="2" name="文字方塊 35"/>
          <p:cNvSpPr txBox="1">
            <a:spLocks noChangeArrowheads="1"/>
          </p:cNvSpPr>
          <p:nvPr/>
        </p:nvSpPr>
        <p:spPr bwMode="auto">
          <a:xfrm>
            <a:off x="5724525" y="1916113"/>
            <a:ext cx="1512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  　　　　　　　　　</a:t>
            </a:r>
          </a:p>
        </p:txBody>
      </p:sp>
      <p:sp>
        <p:nvSpPr>
          <p:cNvPr id="1372172" name="Text Box 12"/>
          <p:cNvSpPr txBox="1">
            <a:spLocks noChangeArrowheads="1"/>
          </p:cNvSpPr>
          <p:nvPr/>
        </p:nvSpPr>
        <p:spPr bwMode="auto">
          <a:xfrm>
            <a:off x="3743325" y="2060575"/>
            <a:ext cx="5292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0066FF"/>
                </a:solidFill>
                <a:ea typeface="微軟正黑體" pitchFamily="34" charset="-120"/>
              </a:rPr>
              <a:t>事物的主次顛倒。比喻不知事情的輕重緩急</a:t>
            </a:r>
          </a:p>
        </p:txBody>
      </p:sp>
      <p:sp>
        <p:nvSpPr>
          <p:cNvPr id="3" name="文字方塊 35"/>
          <p:cNvSpPr txBox="1">
            <a:spLocks noChangeArrowheads="1"/>
          </p:cNvSpPr>
          <p:nvPr/>
        </p:nvSpPr>
        <p:spPr bwMode="auto">
          <a:xfrm>
            <a:off x="1331913" y="47228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  　　　　　　　　　</a:t>
            </a:r>
          </a:p>
        </p:txBody>
      </p:sp>
      <p:sp>
        <p:nvSpPr>
          <p:cNvPr id="1372174" name="Text Box 14"/>
          <p:cNvSpPr txBox="1">
            <a:spLocks noChangeArrowheads="1"/>
          </p:cNvSpPr>
          <p:nvPr/>
        </p:nvSpPr>
        <p:spPr bwMode="auto">
          <a:xfrm>
            <a:off x="1331913" y="4292600"/>
            <a:ext cx="40338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0066FF"/>
                </a:solidFill>
                <a:ea typeface="微軟正黑體" pitchFamily="34" charset="-120"/>
              </a:rPr>
              <a:t>本為取水之意，引申為吸取、吸收</a:t>
            </a:r>
          </a:p>
        </p:txBody>
      </p:sp>
      <p:pic>
        <p:nvPicPr>
          <p:cNvPr id="121867" name="圖片 5" descr="下方ICON-關閉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72170" grpId="0"/>
      <p:bldP spid="1372170" grpId="1"/>
      <p:bldP spid="1372172" grpId="0"/>
      <p:bldP spid="1372172" grpId="1"/>
      <p:bldP spid="1372174" grpId="0"/>
      <p:bldP spid="137217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1"/>
          <p:cNvSpPr>
            <a:spLocks noChangeArrowheads="1"/>
          </p:cNvSpPr>
          <p:nvPr/>
        </p:nvSpPr>
        <p:spPr bwMode="auto">
          <a:xfrm>
            <a:off x="2195513" y="44450"/>
            <a:ext cx="4394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動畫欣賞</a:t>
            </a:r>
            <a:endParaRPr lang="en-US" altLang="zh-TW" sz="440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95235" name="Rectangle 14"/>
          <p:cNvSpPr>
            <a:spLocks noChangeArrowheads="1"/>
          </p:cNvSpPr>
          <p:nvPr/>
        </p:nvSpPr>
        <p:spPr bwMode="auto">
          <a:xfrm>
            <a:off x="1476375" y="1268413"/>
            <a:ext cx="546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>
                <a:ea typeface="標楷體" pitchFamily="65" charset="-120"/>
                <a:hlinkClick r:id="rId3"/>
              </a:rPr>
              <a:t>教師節的由來－至聖先師孔子</a:t>
            </a:r>
            <a:endParaRPr lang="zh-TW" altLang="en-US">
              <a:ea typeface="標楷體" pitchFamily="65" charset="-120"/>
            </a:endParaRPr>
          </a:p>
        </p:txBody>
      </p:sp>
      <p:pic>
        <p:nvPicPr>
          <p:cNvPr id="95236" name="Picture 5" descr="D:\City\公事\THE PEOPLE\10202\102-PPT-II修訂\icon2\課前引導\0動畫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6635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20" descr="49149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81400"/>
            <a:ext cx="44577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21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Text Box 22"/>
          <p:cNvSpPr txBox="1">
            <a:spLocks noChangeArrowheads="1"/>
          </p:cNvSpPr>
          <p:nvPr/>
        </p:nvSpPr>
        <p:spPr bwMode="auto">
          <a:xfrm>
            <a:off x="5292725" y="1773238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TW" altLang="en-US" sz="1200" b="0"/>
              <a:t>建議使用</a:t>
            </a:r>
            <a:r>
              <a:rPr lang="en-US" altLang="zh-TW" sz="1200" b="0"/>
              <a:t>Google Chrome </a:t>
            </a:r>
            <a:r>
              <a:rPr lang="zh-TW" altLang="en-US" sz="1200" b="0"/>
              <a:t>瀏覽器播放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分頁底圖-相關言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838200"/>
            <a:ext cx="8496300" cy="5543550"/>
          </a:xfrm>
        </p:spPr>
        <p:txBody>
          <a:bodyPr/>
          <a:lstStyle/>
          <a:p>
            <a:pPr>
              <a:lnSpc>
                <a:spcPct val="95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1.君子懷德，小人懷土。（君子念念不忘的是德業的增進，小人一心想念著居處的安樂） 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                   （《論語‧里仁》）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2.君子病無能焉，不病人之不己知也。（君子只愁自己沒有才能，不愁別人不知道自己）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                 （《論語‧衛靈公》）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3.在我年輕時，我所做的事，十中有九都是失敗的，為了不甘於失敗，我便十倍努力於工作。                   （英國‧蕭伯納）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4.命運支配了我們一半的行為，另一半則掌握在自己的手裡。     （義大利‧馬基維利）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288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1.位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：職位。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2.患所以立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：只擔心自己用什麼能力來處在這項職位。所以，用……來……。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3.莫己知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：即「莫知己」，指沒有人知道自己的才德。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4.可知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：自己有可以讓人知道的才學品德。</a:t>
            </a:r>
            <a:endParaRPr lang="zh-TW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3908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268413"/>
            <a:ext cx="7921625" cy="4918075"/>
          </a:xfrm>
        </p:spPr>
        <p:txBody>
          <a:bodyPr/>
          <a:lstStyle/>
          <a:p>
            <a:pPr marL="0" indent="0">
              <a:lnSpc>
                <a:spcPct val="23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子曰：「古者　言之不出　，恥　躬　之不逮　　也。」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──〈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里仁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第四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二二</a:t>
            </a:r>
          </a:p>
        </p:txBody>
      </p:sp>
      <p:pic>
        <p:nvPicPr>
          <p:cNvPr id="124931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壹、論道德修養</a:t>
            </a:r>
          </a:p>
        </p:txBody>
      </p:sp>
      <p:pic>
        <p:nvPicPr>
          <p:cNvPr id="124933" name="Picture 5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5250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4" name="Picture 6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5" name="Picture 7" descr="上方ICON-章旨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6" name="Picture 8" descr="上方ICON-研析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7" name="Picture 9" descr="下ICON-相關言例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65200"/>
            <a:ext cx="11271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8" name="Picture 10" descr="5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30337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9" name="Picture 11" descr="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9526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0" name="Picture 12" descr="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526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1" name="Picture 13" descr="3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9526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2" name="Picture 14" descr="4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526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4943" name="Group 15"/>
          <p:cNvGrpSpPr>
            <a:grpSpLocks/>
          </p:cNvGrpSpPr>
          <p:nvPr/>
        </p:nvGrpSpPr>
        <p:grpSpPr bwMode="auto">
          <a:xfrm>
            <a:off x="1979613" y="2997200"/>
            <a:ext cx="431800" cy="649288"/>
            <a:chOff x="4059" y="799"/>
            <a:chExt cx="272" cy="409"/>
          </a:xfrm>
        </p:grpSpPr>
        <p:sp>
          <p:nvSpPr>
            <p:cNvPr id="124945" name="Text Box 16"/>
            <p:cNvSpPr txBox="1">
              <a:spLocks noChangeArrowheads="1"/>
            </p:cNvSpPr>
            <p:nvPr/>
          </p:nvSpPr>
          <p:spPr bwMode="auto">
            <a:xfrm>
              <a:off x="4059" y="799"/>
              <a:ext cx="231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ㄉㄞ</a:t>
              </a:r>
            </a:p>
          </p:txBody>
        </p:sp>
        <p:pic>
          <p:nvPicPr>
            <p:cNvPr id="124946" name="Picture 17" descr="黑-四聲-小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89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4944" name="Picture 18" descr="下標籤-辨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082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分頁底圖-章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mtClean="0">
                <a:ea typeface="標楷體" pitchFamily="65" charset="-120"/>
              </a:rPr>
              <a:t>孔子勉人慎言力行。</a:t>
            </a:r>
          </a:p>
          <a:p>
            <a:pPr>
              <a:lnSpc>
                <a:spcPct val="150000"/>
              </a:lnSpc>
            </a:pPr>
            <a:endParaRPr kumimoji="0" lang="zh-TW" altLang="en-US" smtClean="0">
              <a:ea typeface="標楷體" pitchFamily="65" charset="-120"/>
            </a:endParaRPr>
          </a:p>
        </p:txBody>
      </p:sp>
      <p:pic>
        <p:nvPicPr>
          <p:cNvPr id="12595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b="0">
                <a:ea typeface="標楷體" pitchFamily="65" charset="-120"/>
              </a:rPr>
              <a:t>孔子說：「古人話不肯輕易說出口，是怕自己做不到而感到可恥。」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zh-TW" altLang="zh-TW" b="0"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Tx/>
              <a:buNone/>
            </a:pPr>
            <a:endParaRPr kumimoji="0" lang="en-US" altLang="zh-TW" b="0">
              <a:ea typeface="標楷體" pitchFamily="65" charset="-120"/>
            </a:endParaRPr>
          </a:p>
        </p:txBody>
      </p:sp>
      <p:pic>
        <p:nvPicPr>
          <p:cNvPr id="126980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分頁底圖-研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Rectangle 3"/>
          <p:cNvSpPr>
            <a:spLocks/>
          </p:cNvSpPr>
          <p:nvPr/>
        </p:nvSpPr>
        <p:spPr bwMode="auto">
          <a:xfrm>
            <a:off x="179388" y="765175"/>
            <a:ext cx="8964612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zh-TW" b="0">
                <a:ea typeface="標楷體" pitchFamily="65" charset="-120"/>
              </a:rPr>
              <a:t>話不輕易說出口，表現出對自己、對別人的慎重態度，〈學而〉篇「君子敏於事而慎於言</a:t>
            </a:r>
            <a:r>
              <a:rPr lang="zh-TW" altLang="en-US" b="0">
                <a:ea typeface="標楷體" pitchFamily="65" charset="-120"/>
              </a:rPr>
              <a:t>」</a:t>
            </a:r>
            <a:r>
              <a:rPr lang="zh-TW" altLang="zh-TW" b="0">
                <a:ea typeface="標楷體" pitchFamily="65" charset="-120"/>
              </a:rPr>
              <a:t>、〈里仁〉篇「君子欲訥於言，而敏於行」，都在強調多做少說。古人云：「君子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一言既出，駟馬難追</a:t>
            </a:r>
            <a:r>
              <a:rPr lang="zh-TW" altLang="zh-TW" b="0">
                <a:ea typeface="標楷體" pitchFamily="65" charset="-120"/>
              </a:rPr>
              <a:t>。」也強調誠信的重要。能對自己說過的話負責任，說到做到，才是一個有擔當、有責任感的人。</a:t>
            </a:r>
            <a:endParaRPr lang="en-US" altLang="zh-TW" b="0">
              <a:ea typeface="標楷體" pitchFamily="65" charset="-120"/>
            </a:endParaRPr>
          </a:p>
        </p:txBody>
      </p:sp>
      <p:sp>
        <p:nvSpPr>
          <p:cNvPr id="1382406" name="Text Box 6"/>
          <p:cNvSpPr txBox="1">
            <a:spLocks noChangeArrowheads="1"/>
          </p:cNvSpPr>
          <p:nvPr/>
        </p:nvSpPr>
        <p:spPr bwMode="auto">
          <a:xfrm>
            <a:off x="250825" y="3684588"/>
            <a:ext cx="8569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0066FF"/>
                </a:solidFill>
                <a:ea typeface="微軟正黑體" pitchFamily="34" charset="-120"/>
              </a:rPr>
              <a:t>一句話說出口，就是四匹馬拉的車也追不上。比喻話已說出口，難再收回</a:t>
            </a:r>
          </a:p>
        </p:txBody>
      </p:sp>
      <p:grpSp>
        <p:nvGrpSpPr>
          <p:cNvPr id="1382410" name="Group 10"/>
          <p:cNvGrpSpPr>
            <a:grpSpLocks/>
          </p:cNvGrpSpPr>
          <p:nvPr/>
        </p:nvGrpSpPr>
        <p:grpSpPr bwMode="auto">
          <a:xfrm>
            <a:off x="539750" y="3357563"/>
            <a:ext cx="8135938" cy="993775"/>
            <a:chOff x="340" y="2115"/>
            <a:chExt cx="5125" cy="626"/>
          </a:xfrm>
        </p:grpSpPr>
        <p:sp>
          <p:nvSpPr>
            <p:cNvPr id="128007" name="文字方塊 35"/>
            <p:cNvSpPr txBox="1">
              <a:spLocks noChangeArrowheads="1"/>
            </p:cNvSpPr>
            <p:nvPr/>
          </p:nvSpPr>
          <p:spPr bwMode="auto">
            <a:xfrm>
              <a:off x="4513" y="2115"/>
              <a:ext cx="9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b="0"/>
                <a:t>　　　　　　　　　　　　  　　　　　　　　　</a:t>
              </a:r>
            </a:p>
          </p:txBody>
        </p:sp>
        <p:sp>
          <p:nvSpPr>
            <p:cNvPr id="128008" name="文字方塊 35"/>
            <p:cNvSpPr txBox="1">
              <a:spLocks noChangeArrowheads="1"/>
            </p:cNvSpPr>
            <p:nvPr/>
          </p:nvSpPr>
          <p:spPr bwMode="auto">
            <a:xfrm>
              <a:off x="340" y="2568"/>
              <a:ext cx="131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b="0"/>
                <a:t>　　　　　　　　　　　　  　　　　　　　　　</a:t>
              </a:r>
            </a:p>
          </p:txBody>
        </p:sp>
      </p:grpSp>
      <p:pic>
        <p:nvPicPr>
          <p:cNvPr id="12800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82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2410"/>
                  </p:tgtEl>
                </p:cond>
              </p:nextCondLst>
            </p:seq>
          </p:childTnLst>
        </p:cTn>
      </p:par>
    </p:tnLst>
    <p:bldLst>
      <p:bldP spid="1382406" grpId="0"/>
      <p:bldP spid="138240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分頁底圖-相關言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804863"/>
            <a:ext cx="8821737" cy="413702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1.耳聞之不如目見之，目見之不如足踐之。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kumimoji="0"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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聽人傳聞，不如親眼一見來得確實；親眼所見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，不如親身實踐來得真實。    （漢‧劉向）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2.雜草多的田，莊稼少；空話多的人，智慧少。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                           （中國諺語）</a:t>
            </a:r>
          </a:p>
          <a:p>
            <a:pPr>
              <a:lnSpc>
                <a:spcPct val="120000"/>
              </a:lnSpc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9028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1.古者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：古時候的人。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2.言之不出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：指話不輕易說出口。之，語助詞，無義。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3.恥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：此作動詞，以……為恥。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4.躬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：自身。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5.逮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　：及，指「做到」。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TW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30052" name="Group 5"/>
          <p:cNvGrpSpPr>
            <a:grpSpLocks/>
          </p:cNvGrpSpPr>
          <p:nvPr/>
        </p:nvGrpSpPr>
        <p:grpSpPr bwMode="auto">
          <a:xfrm>
            <a:off x="1187450" y="4076700"/>
            <a:ext cx="431800" cy="649288"/>
            <a:chOff x="4059" y="799"/>
            <a:chExt cx="272" cy="409"/>
          </a:xfrm>
        </p:grpSpPr>
        <p:sp>
          <p:nvSpPr>
            <p:cNvPr id="130054" name="Text Box 6"/>
            <p:cNvSpPr txBox="1">
              <a:spLocks noChangeArrowheads="1"/>
            </p:cNvSpPr>
            <p:nvPr/>
          </p:nvSpPr>
          <p:spPr bwMode="auto">
            <a:xfrm>
              <a:off x="4059" y="799"/>
              <a:ext cx="231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ㄉㄞ</a:t>
              </a:r>
            </a:p>
          </p:txBody>
        </p:sp>
        <p:pic>
          <p:nvPicPr>
            <p:cNvPr id="130055" name="Picture 7" descr="黑-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89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0053" name="圖片 5" descr="下方ICON-關閉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2972" name="Group 44"/>
          <p:cNvGraphicFramePr>
            <a:graphicFrameLocks noGrp="1"/>
          </p:cNvGraphicFramePr>
          <p:nvPr>
            <p:ph/>
          </p:nvPr>
        </p:nvGraphicFramePr>
        <p:xfrm>
          <a:off x="466725" y="835025"/>
          <a:ext cx="8137525" cy="2452688"/>
        </p:xfrm>
        <a:graphic>
          <a:graphicData uri="http://schemas.openxmlformats.org/drawingml/2006/table">
            <a:tbl>
              <a:tblPr/>
              <a:tblGrid>
                <a:gridCol w="733425"/>
                <a:gridCol w="933450"/>
                <a:gridCol w="2670175"/>
                <a:gridCol w="3800475"/>
              </a:tblGrid>
              <a:tr h="5791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字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93674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逮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ㄉ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ㄞ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及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力有未逮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7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ㄉ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ㄞ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捉拿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逮捕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1096" name="Picture 35" descr="黑-四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2873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97" name="Picture 36" descr="黑-三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09863"/>
            <a:ext cx="2873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98" name="圖片 5" descr="下方ICON-關閉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268413"/>
            <a:ext cx="7921625" cy="4918075"/>
          </a:xfrm>
        </p:spPr>
        <p:txBody>
          <a:bodyPr/>
          <a:lstStyle/>
          <a:p>
            <a:pPr marL="0" indent="0">
              <a:lnSpc>
                <a:spcPct val="23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子曰：「已矣乎　！吾未見能見其過　而內自訟　者也。」</a:t>
            </a:r>
          </a:p>
          <a:p>
            <a:pPr marL="0" indent="0">
              <a:lnSpc>
                <a:spcPct val="23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　　　　　──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公冶長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第五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二七</a:t>
            </a:r>
          </a:p>
        </p:txBody>
      </p:sp>
      <p:pic>
        <p:nvPicPr>
          <p:cNvPr id="132099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壹、論道德修養</a:t>
            </a:r>
          </a:p>
        </p:txBody>
      </p:sp>
      <p:pic>
        <p:nvPicPr>
          <p:cNvPr id="132101" name="Picture 5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5250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2" name="Picture 6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3" name="Picture 7" descr="上方ICON-章旨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4" name="Picture 8" descr="上方ICON-研析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5" name="Picture 9" descr="下ICON-相關言例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65200"/>
            <a:ext cx="11271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6" name="Picture 10" descr="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7" name="Picture 11" descr="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8" name="Picture 12" descr="3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0686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9" name="Picture 13" descr="下標籤-辨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7082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1"/>
          <p:cNvSpPr>
            <a:spLocks noChangeArrowheads="1"/>
          </p:cNvSpPr>
          <p:nvPr/>
        </p:nvSpPr>
        <p:spPr bwMode="auto">
          <a:xfrm>
            <a:off x="2268538" y="44450"/>
            <a:ext cx="4394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影片欣賞</a:t>
            </a:r>
            <a:endParaRPr lang="en-US" altLang="zh-TW" sz="440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96259" name="Text Box 7"/>
          <p:cNvSpPr txBox="1">
            <a:spLocks noChangeArrowheads="1"/>
          </p:cNvSpPr>
          <p:nvPr/>
        </p:nvSpPr>
        <p:spPr bwMode="auto">
          <a:xfrm>
            <a:off x="1692275" y="1239838"/>
            <a:ext cx="720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中國古代名人聖賢：</a:t>
            </a:r>
            <a:r>
              <a:rPr lang="zh-TW" altLang="en-US">
                <a:latin typeface="標楷體" pitchFamily="65" charset="-120"/>
                <a:ea typeface="標楷體" pitchFamily="65" charset="-120"/>
                <a:hlinkClick r:id="rId3" action="ppaction://hlinkfile"/>
              </a:rPr>
              <a:t>訪孔子曲阜故居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6260" name="Picture 8" descr="NEW影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717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10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分頁底圖-章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mtClean="0">
                <a:ea typeface="標楷體" pitchFamily="65" charset="-120"/>
              </a:rPr>
              <a:t>孔子期望人們能勇於自省、改過。</a:t>
            </a:r>
          </a:p>
          <a:p>
            <a:pPr>
              <a:lnSpc>
                <a:spcPct val="15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3312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b="0">
                <a:ea typeface="標楷體" pitchFamily="65" charset="-120"/>
              </a:rPr>
              <a:t>孔子說：「算了吧！我還沒有見過能夠發覺自己的過失，而於內心自我責備的人。」</a:t>
            </a:r>
            <a:endParaRPr kumimoji="0" lang="en-US" altLang="zh-TW" b="0">
              <a:ea typeface="標楷體" pitchFamily="65" charset="-120"/>
            </a:endParaRPr>
          </a:p>
        </p:txBody>
      </p:sp>
      <p:pic>
        <p:nvPicPr>
          <p:cNvPr id="134148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分頁底圖-研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Rectangle 3"/>
          <p:cNvSpPr>
            <a:spLocks/>
          </p:cNvSpPr>
          <p:nvPr/>
        </p:nvSpPr>
        <p:spPr bwMode="auto">
          <a:xfrm>
            <a:off x="250825" y="693738"/>
            <a:ext cx="8424863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zh-TW" b="0">
                <a:ea typeface="標楷體" pitchFamily="65" charset="-120"/>
              </a:rPr>
              <a:t>面對時人缺乏自我反省的能力，孔子無奈的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喟　嘆</a:t>
            </a:r>
            <a:r>
              <a:rPr lang="zh-TW" altLang="zh-TW" b="0">
                <a:ea typeface="標楷體" pitchFamily="65" charset="-120"/>
              </a:rPr>
              <a:t>「已矣乎」，遺憾有生之年無法再見到自我省思的人。這句話不僅讓世人了解孔子對於道德修養的重視，也提醒大家改過自省的重要。〈學而〉篇「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過則勿憚　改</a:t>
            </a:r>
            <a:r>
              <a:rPr lang="zh-TW" altLang="zh-TW" b="0">
                <a:ea typeface="標楷體" pitchFamily="65" charset="-120"/>
              </a:rPr>
              <a:t>」，以及〈里仁〉篇「見賢思齊焉，見不賢而內自省」的意旨與本章相通。</a:t>
            </a:r>
            <a:endParaRPr lang="en-US" altLang="zh-TW" b="0">
              <a:ea typeface="標楷體" pitchFamily="65" charset="-120"/>
            </a:endParaRP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684213" y="1785938"/>
            <a:ext cx="12239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  　　　　　　　　　</a:t>
            </a:r>
          </a:p>
        </p:txBody>
      </p:sp>
      <p:sp>
        <p:nvSpPr>
          <p:cNvPr id="1392653" name="Text Box 13"/>
          <p:cNvSpPr txBox="1">
            <a:spLocks noChangeArrowheads="1"/>
          </p:cNvSpPr>
          <p:nvPr/>
        </p:nvSpPr>
        <p:spPr bwMode="auto">
          <a:xfrm>
            <a:off x="684213" y="2133600"/>
            <a:ext cx="13668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0066FF"/>
                </a:solidFill>
                <a:ea typeface="微軟正黑體" pitchFamily="34" charset="-120"/>
              </a:rPr>
              <a:t>感慨、嘆氣</a:t>
            </a:r>
          </a:p>
        </p:txBody>
      </p:sp>
      <p:sp>
        <p:nvSpPr>
          <p:cNvPr id="2" name="文字方塊 35"/>
          <p:cNvSpPr txBox="1">
            <a:spLocks noChangeArrowheads="1"/>
          </p:cNvSpPr>
          <p:nvPr/>
        </p:nvSpPr>
        <p:spPr bwMode="auto">
          <a:xfrm>
            <a:off x="5148263" y="4005263"/>
            <a:ext cx="2447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　　　　　　　　　　  　　　　　　　　　</a:t>
            </a:r>
          </a:p>
        </p:txBody>
      </p:sp>
      <p:sp>
        <p:nvSpPr>
          <p:cNvPr id="1392655" name="Text Box 15"/>
          <p:cNvSpPr txBox="1">
            <a:spLocks noChangeArrowheads="1"/>
          </p:cNvSpPr>
          <p:nvPr/>
        </p:nvSpPr>
        <p:spPr bwMode="auto">
          <a:xfrm>
            <a:off x="3563938" y="4332288"/>
            <a:ext cx="49688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0066FF"/>
                </a:solidFill>
                <a:ea typeface="微軟正黑體" pitchFamily="34" charset="-120"/>
              </a:rPr>
              <a:t>有了過失，就不要怕改正。憚，怕、畏懼</a:t>
            </a:r>
          </a:p>
        </p:txBody>
      </p:sp>
      <p:pic>
        <p:nvPicPr>
          <p:cNvPr id="13517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5177" name="Group 33"/>
          <p:cNvGrpSpPr>
            <a:grpSpLocks/>
          </p:cNvGrpSpPr>
          <p:nvPr/>
        </p:nvGrpSpPr>
        <p:grpSpPr bwMode="auto">
          <a:xfrm>
            <a:off x="6732588" y="3933825"/>
            <a:ext cx="431800" cy="647700"/>
            <a:chOff x="4241" y="2478"/>
            <a:chExt cx="272" cy="408"/>
          </a:xfrm>
        </p:grpSpPr>
        <p:sp>
          <p:nvSpPr>
            <p:cNvPr id="135181" name="Text Box 10"/>
            <p:cNvSpPr txBox="1">
              <a:spLocks noChangeArrowheads="1"/>
            </p:cNvSpPr>
            <p:nvPr/>
          </p:nvSpPr>
          <p:spPr bwMode="auto">
            <a:xfrm>
              <a:off x="4241" y="2478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solidFill>
                    <a:srgbClr val="0099FF"/>
                  </a:solidFill>
                  <a:ea typeface="標楷體" pitchFamily="65" charset="-120"/>
                </a:rPr>
                <a:t>ㄉㄢ</a:t>
              </a:r>
            </a:p>
          </p:txBody>
        </p:sp>
        <p:pic>
          <p:nvPicPr>
            <p:cNvPr id="135182" name="Picture 30" descr="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256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5178" name="Group 32"/>
          <p:cNvGrpSpPr>
            <a:grpSpLocks/>
          </p:cNvGrpSpPr>
          <p:nvPr/>
        </p:nvGrpSpPr>
        <p:grpSpPr bwMode="auto">
          <a:xfrm>
            <a:off x="1042988" y="1628775"/>
            <a:ext cx="433387" cy="647700"/>
            <a:chOff x="657" y="1026"/>
            <a:chExt cx="273" cy="408"/>
          </a:xfrm>
        </p:grpSpPr>
        <p:sp>
          <p:nvSpPr>
            <p:cNvPr id="135179" name="Text Box 6"/>
            <p:cNvSpPr txBox="1">
              <a:spLocks noChangeArrowheads="1"/>
            </p:cNvSpPr>
            <p:nvPr/>
          </p:nvSpPr>
          <p:spPr bwMode="auto">
            <a:xfrm>
              <a:off x="657" y="1026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solidFill>
                    <a:srgbClr val="0099FF"/>
                  </a:solidFill>
                  <a:ea typeface="標楷體" pitchFamily="65" charset="-120"/>
                </a:rPr>
                <a:t>ㄎㄨㄟ</a:t>
              </a:r>
            </a:p>
          </p:txBody>
        </p:sp>
        <p:pic>
          <p:nvPicPr>
            <p:cNvPr id="135180" name="Picture 31" descr="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" y="120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92653" grpId="0"/>
      <p:bldP spid="1392653" grpId="1"/>
      <p:bldP spid="1392655" grpId="0"/>
      <p:bldP spid="1392655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分頁底圖-相關言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1.靜坐常思己過，閒談莫論人非。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120000"/>
              </a:lnSpc>
              <a:buFontTx/>
              <a:buNone/>
            </a:pPr>
            <a:r>
              <a:rPr kumimoji="0"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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沉靜下來時要經常反省自己的過失，閒談的時候莫議論他人的是非。  （清《格言聯璧》）</a:t>
            </a:r>
          </a:p>
          <a:p>
            <a:pPr algn="just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2.錯誤就住在真理的隔壁，因此，常使我們上當。                    （印度‧泰戈爾）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619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1.已矣乎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：表示感嘆的語氣詞，猶如口語中的「罷了」、「算了吧」。已，止。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2.見其過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：發覺自己的過失。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3.內自訟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：在內心自我責備。訟，責備。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TW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7220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8268" name="Group 28"/>
          <p:cNvGraphicFramePr>
            <a:graphicFrameLocks noGrp="1"/>
          </p:cNvGraphicFramePr>
          <p:nvPr>
            <p:ph/>
          </p:nvPr>
        </p:nvGraphicFramePr>
        <p:xfrm>
          <a:off x="430213" y="977900"/>
          <a:ext cx="8245475" cy="2452688"/>
        </p:xfrm>
        <a:graphic>
          <a:graphicData uri="http://schemas.openxmlformats.org/drawingml/2006/table">
            <a:tbl>
              <a:tblPr/>
              <a:tblGrid>
                <a:gridCol w="742950"/>
                <a:gridCol w="946150"/>
                <a:gridCol w="4325937"/>
                <a:gridCol w="2230438"/>
              </a:tblGrid>
              <a:tr h="5791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9367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訟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ㄥ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雙方打官司以爭論曲直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訴訟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7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頌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ㄙ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ㄥ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稱讚別人的好處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歌功頌德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8265" name="Picture 24" descr="黑-四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24175"/>
            <a:ext cx="2873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66" name="Picture 30" descr="黑-四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2873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67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268413"/>
            <a:ext cx="7921625" cy="4918075"/>
          </a:xfrm>
        </p:spPr>
        <p:txBody>
          <a:bodyPr/>
          <a:lstStyle/>
          <a:p>
            <a:pPr marL="0" indent="0">
              <a:lnSpc>
                <a:spcPct val="23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子曰：「其言之不怍　　，則為　之也難　！」　　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──〈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憲問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第十四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二一</a:t>
            </a:r>
          </a:p>
        </p:txBody>
      </p:sp>
      <p:pic>
        <p:nvPicPr>
          <p:cNvPr id="139267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8" name="Picture 5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5250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9" name="Picture 6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0" name="Picture 7" descr="上方ICON-章旨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1" name="Picture 8" descr="上方ICON-研析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2" name="Picture 9" descr="下ICON-相關言例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65200"/>
            <a:ext cx="11271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9273" name="Group 10"/>
          <p:cNvGrpSpPr>
            <a:grpSpLocks/>
          </p:cNvGrpSpPr>
          <p:nvPr/>
        </p:nvGrpSpPr>
        <p:grpSpPr bwMode="auto">
          <a:xfrm>
            <a:off x="7235825" y="1917700"/>
            <a:ext cx="431800" cy="719138"/>
            <a:chOff x="4558" y="3612"/>
            <a:chExt cx="272" cy="453"/>
          </a:xfrm>
        </p:grpSpPr>
        <p:sp>
          <p:nvSpPr>
            <p:cNvPr id="139281" name="Text Box 11"/>
            <p:cNvSpPr txBox="1">
              <a:spLocks noChangeArrowheads="1"/>
            </p:cNvSpPr>
            <p:nvPr/>
          </p:nvSpPr>
          <p:spPr bwMode="auto">
            <a:xfrm>
              <a:off x="4558" y="3612"/>
              <a:ext cx="231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ㄨㄟ</a:t>
              </a:r>
            </a:p>
          </p:txBody>
        </p:sp>
        <p:pic>
          <p:nvPicPr>
            <p:cNvPr id="139282" name="Picture 12" descr="黑-二聲-小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365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9274" name="Group 13"/>
          <p:cNvGrpSpPr>
            <a:grpSpLocks/>
          </p:cNvGrpSpPr>
          <p:nvPr/>
        </p:nvGrpSpPr>
        <p:grpSpPr bwMode="auto">
          <a:xfrm>
            <a:off x="5292725" y="1773238"/>
            <a:ext cx="431800" cy="719137"/>
            <a:chOff x="4558" y="2840"/>
            <a:chExt cx="272" cy="453"/>
          </a:xfrm>
        </p:grpSpPr>
        <p:sp>
          <p:nvSpPr>
            <p:cNvPr id="139279" name="Text Box 14"/>
            <p:cNvSpPr txBox="1">
              <a:spLocks noChangeArrowheads="1"/>
            </p:cNvSpPr>
            <p:nvPr/>
          </p:nvSpPr>
          <p:spPr bwMode="auto">
            <a:xfrm>
              <a:off x="4558" y="2840"/>
              <a:ext cx="231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ㄗㄨㄛ</a:t>
              </a:r>
            </a:p>
          </p:txBody>
        </p:sp>
        <p:pic>
          <p:nvPicPr>
            <p:cNvPr id="139280" name="Picture 15" descr="黑-四聲-小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302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9275" name="Picture 16" descr="1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6" name="Picture 17" descr="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30337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7" name="Picture 18" descr="下標籤-辨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573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壹、論道德修養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分頁底圖-章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13684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mtClean="0">
                <a:ea typeface="標楷體" pitchFamily="65" charset="-120"/>
              </a:rPr>
              <a:t>孔子批評</a:t>
            </a:r>
            <a:r>
              <a:rPr lang="zh-TW" altLang="zh-TW" smtClean="0">
                <a:solidFill>
                  <a:srgbClr val="0066FF"/>
                </a:solidFill>
                <a:ea typeface="標楷體" pitchFamily="65" charset="-120"/>
              </a:rPr>
              <a:t>大言不慚</a:t>
            </a:r>
            <a:r>
              <a:rPr lang="zh-TW" altLang="zh-TW" smtClean="0">
                <a:ea typeface="標楷體" pitchFamily="65" charset="-120"/>
              </a:rPr>
              <a:t>者，難以成事。</a:t>
            </a:r>
          </a:p>
          <a:p>
            <a:pPr>
              <a:lnSpc>
                <a:spcPct val="15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40292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2339975" y="1125538"/>
            <a:ext cx="1584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  　　　　　　　　　</a:t>
            </a:r>
          </a:p>
        </p:txBody>
      </p:sp>
      <p:sp>
        <p:nvSpPr>
          <p:cNvPr id="1398790" name="Text Box 6"/>
          <p:cNvSpPr txBox="1">
            <a:spLocks noChangeArrowheads="1"/>
          </p:cNvSpPr>
          <p:nvPr/>
        </p:nvSpPr>
        <p:spPr bwMode="auto">
          <a:xfrm>
            <a:off x="2339975" y="1525588"/>
            <a:ext cx="4679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0066FF"/>
                </a:solidFill>
                <a:ea typeface="微軟正黑體" pitchFamily="34" charset="-120"/>
              </a:rPr>
              <a:t>不顧事實而妄言誇大。比喻不知羞慚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398790" grpId="0"/>
      <p:bldP spid="1398790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3"/>
          <p:cNvSpPr>
            <a:spLocks/>
          </p:cNvSpPr>
          <p:nvPr/>
        </p:nvSpPr>
        <p:spPr bwMode="auto">
          <a:xfrm>
            <a:off x="107950" y="765175"/>
            <a:ext cx="89646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b="0">
                <a:ea typeface="標楷體" pitchFamily="65" charset="-120"/>
              </a:rPr>
              <a:t>孔子說：「一個說大話而不感到慚愧的人，要他實踐自己說過的話是很困難的！」</a:t>
            </a:r>
            <a:endParaRPr kumimoji="0" lang="en-US" altLang="zh-TW" b="0">
              <a:ea typeface="標楷體" pitchFamily="65" charset="-120"/>
            </a:endParaRPr>
          </a:p>
        </p:txBody>
      </p:sp>
      <p:pic>
        <p:nvPicPr>
          <p:cNvPr id="14131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分頁底圖-研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3"/>
          <p:cNvSpPr>
            <a:spLocks/>
          </p:cNvSpPr>
          <p:nvPr/>
        </p:nvSpPr>
        <p:spPr bwMode="auto">
          <a:xfrm>
            <a:off x="34925" y="765175"/>
            <a:ext cx="900112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zh-TW" b="0">
                <a:ea typeface="標楷體" pitchFamily="65" charset="-120"/>
              </a:rPr>
              <a:t>生活周遭，我們時常會遇到「說大話」的人，大言不慚的吹噓自己的才學涵養或是英勇事蹟，孔子認為這樣的人恐怕難以成事。「言之不怍」，表示一個人無法認清自己的本質，於是才會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信口開合</a:t>
            </a:r>
            <a:r>
              <a:rPr lang="zh-TW" altLang="zh-TW" b="0">
                <a:ea typeface="標楷體" pitchFamily="65" charset="-120"/>
              </a:rPr>
              <a:t>，把事情說得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天花亂墜</a:t>
            </a:r>
            <a:r>
              <a:rPr lang="zh-TW" altLang="zh-TW" b="0">
                <a:ea typeface="標楷體" pitchFamily="65" charset="-120"/>
              </a:rPr>
              <a:t>，而與事實相去甚遠。有幾分事實，說幾分話，才是為人處世應有的態度。</a:t>
            </a: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1258888" y="4076700"/>
            <a:ext cx="1584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  　　　　　　　　　</a:t>
            </a:r>
          </a:p>
        </p:txBody>
      </p:sp>
      <p:sp>
        <p:nvSpPr>
          <p:cNvPr id="1402886" name="Text Box 6"/>
          <p:cNvSpPr txBox="1">
            <a:spLocks noChangeArrowheads="1"/>
          </p:cNvSpPr>
          <p:nvPr/>
        </p:nvSpPr>
        <p:spPr bwMode="auto">
          <a:xfrm>
            <a:off x="1331913" y="3684588"/>
            <a:ext cx="75612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0066FF"/>
                </a:solidFill>
                <a:ea typeface="微軟正黑體" pitchFamily="34" charset="-120"/>
              </a:rPr>
              <a:t>嘴巴隨意開合。比喻不加思索的隨意亂說，也作「信口開河」</a:t>
            </a:r>
            <a:endParaRPr lang="en-US" altLang="zh-TW" sz="2100">
              <a:solidFill>
                <a:srgbClr val="0066FF"/>
              </a:solidFill>
              <a:ea typeface="微軟正黑體" pitchFamily="34" charset="-120"/>
            </a:endParaRPr>
          </a:p>
        </p:txBody>
      </p:sp>
      <p:sp>
        <p:nvSpPr>
          <p:cNvPr id="2" name="文字方塊 35"/>
          <p:cNvSpPr txBox="1">
            <a:spLocks noChangeArrowheads="1"/>
          </p:cNvSpPr>
          <p:nvPr/>
        </p:nvSpPr>
        <p:spPr bwMode="auto">
          <a:xfrm>
            <a:off x="5362575" y="4076700"/>
            <a:ext cx="1584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  　　　　　　　　　</a:t>
            </a:r>
          </a:p>
        </p:txBody>
      </p:sp>
      <p:sp>
        <p:nvSpPr>
          <p:cNvPr id="1402888" name="Text Box 8"/>
          <p:cNvSpPr txBox="1">
            <a:spLocks noChangeArrowheads="1"/>
          </p:cNvSpPr>
          <p:nvPr/>
        </p:nvSpPr>
        <p:spPr bwMode="auto">
          <a:xfrm>
            <a:off x="611188" y="4405313"/>
            <a:ext cx="80645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形容說話言詞巧妙，有聲有色，非常動聽。多指說話誇大而不切實際</a:t>
            </a:r>
            <a:endParaRPr lang="en-US" altLang="zh-TW" sz="2100">
              <a:solidFill>
                <a:srgbClr val="0066FF"/>
              </a:solidFill>
              <a:ea typeface="微軟正黑體" pitchFamily="34" charset="-120"/>
            </a:endParaRPr>
          </a:p>
        </p:txBody>
      </p:sp>
      <p:pic>
        <p:nvPicPr>
          <p:cNvPr id="14234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02886" grpId="0"/>
      <p:bldP spid="1402886" grpId="1"/>
      <p:bldP spid="1402888" grpId="0"/>
      <p:bldP spid="140288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直排標題 3"/>
          <p:cNvSpPr txBox="1">
            <a:spLocks/>
          </p:cNvSpPr>
          <p:nvPr/>
        </p:nvSpPr>
        <p:spPr bwMode="auto">
          <a:xfrm>
            <a:off x="7945438" y="274638"/>
            <a:ext cx="1090612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目錄</a:t>
            </a:r>
          </a:p>
        </p:txBody>
      </p:sp>
      <p:sp>
        <p:nvSpPr>
          <p:cNvPr id="97283" name="直排文字版面配置區 4"/>
          <p:cNvSpPr txBox="1">
            <a:spLocks/>
          </p:cNvSpPr>
          <p:nvPr/>
        </p:nvSpPr>
        <p:spPr bwMode="auto">
          <a:xfrm>
            <a:off x="468313" y="1773238"/>
            <a:ext cx="6994525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en-US" sz="360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文章題解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en-US" sz="3600">
                <a:latin typeface="標楷體" pitchFamily="65" charset="-120"/>
                <a:ea typeface="標楷體" pitchFamily="65" charset="-120"/>
                <a:hlinkClick r:id="rId4" action="ppaction://hlinksldjump"/>
              </a:rPr>
              <a:t>作者介紹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360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課文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en-US" sz="3600">
                <a:latin typeface="標楷體" pitchFamily="65" charset="-120"/>
                <a:ea typeface="標楷體" pitchFamily="65" charset="-120"/>
                <a:hlinkClick r:id="rId6" action="ppaction://hlinksldjump"/>
              </a:rPr>
              <a:t>問題討論</a:t>
            </a:r>
            <a:endParaRPr lang="zh-TW" altLang="en-US" sz="36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五、</a:t>
            </a:r>
            <a:r>
              <a:rPr lang="zh-TW" altLang="en-US" sz="3600">
                <a:latin typeface="標楷體" pitchFamily="65" charset="-120"/>
                <a:ea typeface="標楷體" pitchFamily="65" charset="-120"/>
                <a:hlinkClick r:id="rId7" action="ppaction://hlinksldjump"/>
              </a:rPr>
              <a:t>應用練習</a:t>
            </a:r>
            <a:endParaRPr lang="zh-TW" altLang="en-US" sz="36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六、</a:t>
            </a:r>
            <a:r>
              <a:rPr lang="zh-TW" altLang="en-US" sz="3600">
                <a:latin typeface="標楷體" pitchFamily="65" charset="-120"/>
                <a:ea typeface="標楷體" pitchFamily="65" charset="-120"/>
                <a:hlinkClick r:id="rId8" action="ppaction://hlinksldjump"/>
              </a:rPr>
              <a:t>統測精選</a:t>
            </a:r>
            <a:endParaRPr lang="zh-TW" altLang="en-US" sz="36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七、</a:t>
            </a:r>
            <a:r>
              <a:rPr lang="zh-TW" altLang="en-US" sz="3600">
                <a:latin typeface="標楷體" pitchFamily="65" charset="-120"/>
                <a:ea typeface="標楷體" pitchFamily="65" charset="-120"/>
                <a:hlinkClick r:id="rId9" action="ppaction://hlinksldjump"/>
              </a:rPr>
              <a:t>延伸閱讀</a:t>
            </a:r>
            <a:endParaRPr lang="zh-TW" altLang="en-US" sz="36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zh-TW" altLang="en-US" sz="36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分頁底圖-相關言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964612" cy="5616575"/>
          </a:xfrm>
        </p:spPr>
        <p:txBody>
          <a:bodyPr/>
          <a:lstStyle/>
          <a:p>
            <a:pPr marL="355600" indent="-355600">
              <a:lnSpc>
                <a:spcPct val="90000"/>
              </a:lnSpc>
              <a:buFontTx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1.言必慮其所終，而行必稽其所敝，則民謹於言而慎於行。</a:t>
            </a:r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  <a:p>
            <a:pPr marL="355600" indent="-355600">
              <a:lnSpc>
                <a:spcPct val="90000"/>
              </a:lnSpc>
              <a:buFontTx/>
              <a:buNone/>
            </a:pPr>
            <a:r>
              <a:rPr kumimoji="0" lang="zh-TW" altLang="en-US" sz="28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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說任何一句話都要先想到其後果，每一次行事必定考慮可能產生的弊害，那麼人民就會言談小心，行事謹慎。                       （《禮記‧緇 衣》）</a:t>
            </a:r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  <a:p>
            <a:pPr marL="355600" indent="-355600">
              <a:lnSpc>
                <a:spcPct val="90000"/>
              </a:lnSpc>
              <a:buFontTx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2.夫輕諾必寡信，多易必多難，是以聖人猶難之，故終無難矣。</a:t>
            </a:r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  <a:p>
            <a:pPr marL="355600" indent="-355600">
              <a:lnSpc>
                <a:spcPct val="90000"/>
              </a:lnSpc>
              <a:buFontTx/>
              <a:buNone/>
            </a:pPr>
            <a:r>
              <a:rPr kumimoji="0" lang="zh-TW" altLang="en-US" sz="28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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那些輕易許諾的，必然難以守信；視問題太過輕易的，必然會遭遇很多的困難。因此，聖人都會以審慎的態度看待這些問題，所以終究不會遭遇困難。 </a:t>
            </a:r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  <a:p>
            <a:pPr marL="355600" indent="-355600">
              <a:lnSpc>
                <a:spcPct val="90000"/>
              </a:lnSpc>
              <a:buFontTx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                          （《老子》第六十三章）</a:t>
            </a:r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  <a:p>
            <a:pPr marL="355600" indent="-355600">
              <a:lnSpc>
                <a:spcPct val="90000"/>
              </a:lnSpc>
              <a:buFontTx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3.言必信，行必果。</a:t>
            </a:r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  <a:p>
            <a:pPr marL="355600" indent="-355600">
              <a:lnSpc>
                <a:spcPct val="90000"/>
              </a:lnSpc>
              <a:buFontTx/>
              <a:buNone/>
            </a:pPr>
            <a:r>
              <a:rPr kumimoji="0" lang="zh-TW" altLang="en-US" sz="28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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講話有信用，做事堅決果斷。   （《論語‧子路》）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3364" name="Text Box 5"/>
          <p:cNvSpPr txBox="1">
            <a:spLocks noChangeArrowheads="1"/>
          </p:cNvSpPr>
          <p:nvPr/>
        </p:nvSpPr>
        <p:spPr bwMode="auto">
          <a:xfrm>
            <a:off x="7451725" y="2565400"/>
            <a:ext cx="3667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>
                <a:solidFill>
                  <a:srgbClr val="0099FF"/>
                </a:solidFill>
                <a:ea typeface="標楷體" pitchFamily="65" charset="-120"/>
              </a:rPr>
              <a:t>ㄗ</a:t>
            </a:r>
          </a:p>
        </p:txBody>
      </p:sp>
      <p:pic>
        <p:nvPicPr>
          <p:cNvPr id="143365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1.言之不怍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　：說大話而不感到慚愧。之，語助詞，無義。怍，慚愧。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2.為　之也難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：指實踐起來很困難。之，指所說的大話。</a:t>
            </a:r>
          </a:p>
        </p:txBody>
      </p:sp>
      <p:grpSp>
        <p:nvGrpSpPr>
          <p:cNvPr id="144388" name="Group 5"/>
          <p:cNvGrpSpPr>
            <a:grpSpLocks/>
          </p:cNvGrpSpPr>
          <p:nvPr/>
        </p:nvGrpSpPr>
        <p:grpSpPr bwMode="auto">
          <a:xfrm>
            <a:off x="1116013" y="2349500"/>
            <a:ext cx="431800" cy="719138"/>
            <a:chOff x="4558" y="3612"/>
            <a:chExt cx="272" cy="453"/>
          </a:xfrm>
        </p:grpSpPr>
        <p:sp>
          <p:nvSpPr>
            <p:cNvPr id="144393" name="Text Box 6"/>
            <p:cNvSpPr txBox="1">
              <a:spLocks noChangeArrowheads="1"/>
            </p:cNvSpPr>
            <p:nvPr/>
          </p:nvSpPr>
          <p:spPr bwMode="auto">
            <a:xfrm>
              <a:off x="4558" y="3612"/>
              <a:ext cx="231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ㄨㄟ</a:t>
              </a:r>
            </a:p>
          </p:txBody>
        </p:sp>
        <p:pic>
          <p:nvPicPr>
            <p:cNvPr id="144394" name="Picture 7" descr="黑-二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365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4389" name="Group 8"/>
          <p:cNvGrpSpPr>
            <a:grpSpLocks/>
          </p:cNvGrpSpPr>
          <p:nvPr/>
        </p:nvGrpSpPr>
        <p:grpSpPr bwMode="auto">
          <a:xfrm>
            <a:off x="2411413" y="1054100"/>
            <a:ext cx="431800" cy="719138"/>
            <a:chOff x="4558" y="2840"/>
            <a:chExt cx="272" cy="453"/>
          </a:xfrm>
        </p:grpSpPr>
        <p:sp>
          <p:nvSpPr>
            <p:cNvPr id="144391" name="Text Box 9"/>
            <p:cNvSpPr txBox="1">
              <a:spLocks noChangeArrowheads="1"/>
            </p:cNvSpPr>
            <p:nvPr/>
          </p:nvSpPr>
          <p:spPr bwMode="auto">
            <a:xfrm>
              <a:off x="4558" y="2840"/>
              <a:ext cx="231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ㄗㄨㄛ</a:t>
              </a:r>
            </a:p>
          </p:txBody>
        </p:sp>
        <p:pic>
          <p:nvPicPr>
            <p:cNvPr id="144392" name="Picture 10" descr="黑-四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302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4390" name="圖片 5" descr="下方ICON-關閉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5436" name="Group 28"/>
          <p:cNvGraphicFramePr>
            <a:graphicFrameLocks noGrp="1"/>
          </p:cNvGraphicFramePr>
          <p:nvPr>
            <p:ph/>
          </p:nvPr>
        </p:nvGraphicFramePr>
        <p:xfrm>
          <a:off x="539750" y="1049338"/>
          <a:ext cx="7921625" cy="2452687"/>
        </p:xfrm>
        <a:graphic>
          <a:graphicData uri="http://schemas.openxmlformats.org/drawingml/2006/table">
            <a:tbl>
              <a:tblPr/>
              <a:tblGrid>
                <a:gridCol w="744538"/>
                <a:gridCol w="947737"/>
                <a:gridCol w="2844800"/>
                <a:gridCol w="3384550"/>
              </a:tblGrid>
              <a:tr h="5791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9367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怍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ㄗ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ㄛ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慚愧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言之不怍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7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祚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ㄗ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ㄛ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福氣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門衰祚薄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5433" name="Picture 27" descr="黑-四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60575"/>
            <a:ext cx="2873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3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35" name="Picture 27" descr="黑-四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97200"/>
            <a:ext cx="2873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268413"/>
            <a:ext cx="7775575" cy="4918075"/>
          </a:xfrm>
        </p:spPr>
        <p:txBody>
          <a:bodyPr/>
          <a:lstStyle/>
          <a:p>
            <a:pPr marL="0" indent="0">
              <a:lnSpc>
                <a:spcPct val="23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子曰：「躬自厚　而薄責於人　，則遠　　怨矣！」</a:t>
            </a:r>
          </a:p>
          <a:p>
            <a:pPr marL="0" indent="0">
              <a:lnSpc>
                <a:spcPct val="23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　　　──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衛靈公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第十五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一四</a:t>
            </a:r>
          </a:p>
        </p:txBody>
      </p:sp>
      <p:pic>
        <p:nvPicPr>
          <p:cNvPr id="146435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6" name="Picture 5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5250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7" name="Picture 6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8" name="Picture 7" descr="上方ICON-章旨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8" descr="上方ICON-研析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0" name="Picture 9" descr="下ICON-相關言例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65200"/>
            <a:ext cx="11271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6441" name="Group 10"/>
          <p:cNvGrpSpPr>
            <a:grpSpLocks/>
          </p:cNvGrpSpPr>
          <p:nvPr/>
        </p:nvGrpSpPr>
        <p:grpSpPr bwMode="auto">
          <a:xfrm>
            <a:off x="1116013" y="2997200"/>
            <a:ext cx="431800" cy="1079500"/>
            <a:chOff x="4059" y="572"/>
            <a:chExt cx="272" cy="680"/>
          </a:xfrm>
        </p:grpSpPr>
        <p:sp>
          <p:nvSpPr>
            <p:cNvPr id="146446" name="Text Box 11"/>
            <p:cNvSpPr txBox="1">
              <a:spLocks noChangeArrowheads="1"/>
            </p:cNvSpPr>
            <p:nvPr/>
          </p:nvSpPr>
          <p:spPr bwMode="auto">
            <a:xfrm>
              <a:off x="4059" y="572"/>
              <a:ext cx="231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ㄩㄢ</a:t>
              </a:r>
            </a:p>
          </p:txBody>
        </p:sp>
        <p:pic>
          <p:nvPicPr>
            <p:cNvPr id="146447" name="Picture 12" descr="黑-四聲-小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66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6442" name="Picture 13" descr="3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0686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3" name="Picture 14" descr="1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4" name="Picture 15" descr="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壹、論道德修養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分頁底圖-章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mtClean="0">
                <a:ea typeface="標楷體" pitchFamily="65" charset="-120"/>
              </a:rPr>
              <a:t>孔子勉人要嚴以律己，寬以待人。</a:t>
            </a:r>
          </a:p>
        </p:txBody>
      </p:sp>
      <p:pic>
        <p:nvPicPr>
          <p:cNvPr id="147460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b="0">
                <a:ea typeface="標楷體" pitchFamily="65" charset="-120"/>
              </a:rPr>
              <a:t>孔子說：「對自己的過失要嚴加責備，而對別人的過失，只須輕微的指責，那麼就能遠離別人對你的怨恨了。」</a:t>
            </a:r>
            <a:endParaRPr kumimoji="0" lang="en-US" altLang="zh-TW" b="0">
              <a:ea typeface="標楷體" pitchFamily="65" charset="-120"/>
            </a:endParaRPr>
          </a:p>
        </p:txBody>
      </p:sp>
      <p:pic>
        <p:nvPicPr>
          <p:cNvPr id="14848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分頁底圖-研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Rectangle 3"/>
          <p:cNvSpPr>
            <a:spLocks/>
          </p:cNvSpPr>
          <p:nvPr/>
        </p:nvSpPr>
        <p:spPr bwMode="auto">
          <a:xfrm>
            <a:off x="179388" y="765175"/>
            <a:ext cx="84963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zh-TW" b="0">
                <a:ea typeface="標楷體" pitchFamily="65" charset="-120"/>
              </a:rPr>
              <a:t>孔子教人重責自己、薄責他人，這不但是自我修身之道，也是與人交往之道，更是遠離怨恨的方法。「嚴以律己，寬以待人」，只要待人寬厚，別人自然樂於與我們親近；在進德修業方面則必須嚴格的自我要求，方能成為一位有道德修養的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謙謙</a:t>
            </a:r>
            <a:r>
              <a:rPr lang="zh-TW" altLang="zh-TW" b="0">
                <a:ea typeface="標楷體" pitchFamily="65" charset="-120"/>
              </a:rPr>
              <a:t>君子。</a:t>
            </a:r>
            <a:endParaRPr lang="en-US" altLang="zh-TW" b="0">
              <a:ea typeface="標楷體" pitchFamily="65" charset="-120"/>
            </a:endParaRP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4714875" y="4797425"/>
            <a:ext cx="792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  　　　　　　　　　</a:t>
            </a:r>
          </a:p>
        </p:txBody>
      </p:sp>
      <p:sp>
        <p:nvSpPr>
          <p:cNvPr id="1413126" name="Text Box 6"/>
          <p:cNvSpPr txBox="1">
            <a:spLocks noChangeArrowheads="1"/>
          </p:cNvSpPr>
          <p:nvPr/>
        </p:nvSpPr>
        <p:spPr bwMode="auto">
          <a:xfrm>
            <a:off x="4716463" y="5195888"/>
            <a:ext cx="10795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溫文儒雅</a:t>
            </a:r>
          </a:p>
        </p:txBody>
      </p:sp>
      <p:pic>
        <p:nvPicPr>
          <p:cNvPr id="149510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413126" grpId="0"/>
      <p:bldP spid="1413126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分頁底圖-相關言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836613"/>
            <a:ext cx="8964612" cy="5472112"/>
          </a:xfrm>
        </p:spPr>
        <p:txBody>
          <a:bodyPr/>
          <a:lstStyle/>
          <a:p>
            <a:pPr>
              <a:lnSpc>
                <a:spcPct val="95000"/>
              </a:lnSpc>
              <a:buFontTx/>
              <a:buNone/>
            </a:pPr>
            <a:r>
              <a:rPr lang="zh-TW" altLang="zh-TW" sz="3100" smtClean="0">
                <a:latin typeface="標楷體" pitchFamily="65" charset="-120"/>
                <a:ea typeface="標楷體" pitchFamily="65" charset="-120"/>
              </a:rPr>
              <a:t>1.內省不疚，夫何憂何懼？</a:t>
            </a:r>
            <a:endParaRPr lang="zh-TW" altLang="en-US" sz="310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  <a:buFontTx/>
              <a:buNone/>
            </a:pPr>
            <a:r>
              <a:rPr kumimoji="0" lang="zh-TW" altLang="en-US" sz="31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</a:t>
            </a:r>
            <a:r>
              <a:rPr lang="zh-TW" altLang="zh-TW" sz="3100" smtClean="0">
                <a:latin typeface="標楷體" pitchFamily="65" charset="-120"/>
                <a:ea typeface="標楷體" pitchFamily="65" charset="-120"/>
              </a:rPr>
              <a:t>君子自己內心省察，毫無愧怍，還憂慮什麼，還恐懼什麼呢？            （《論語‧顏淵》）                         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zh-TW" altLang="zh-TW" sz="3100" smtClean="0">
                <a:latin typeface="標楷體" pitchFamily="65" charset="-120"/>
                <a:ea typeface="標楷體" pitchFamily="65" charset="-120"/>
              </a:rPr>
              <a:t>2.與人善言，暖於布帛；傷人之言，深於矛戟。</a:t>
            </a:r>
            <a:endParaRPr lang="zh-TW" altLang="en-US" sz="310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  <a:buFontTx/>
              <a:buNone/>
            </a:pPr>
            <a:r>
              <a:rPr kumimoji="0" lang="zh-TW" altLang="en-US" sz="31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</a:t>
            </a:r>
            <a:r>
              <a:rPr lang="zh-TW" altLang="zh-TW" sz="3100" smtClean="0">
                <a:latin typeface="標楷體" pitchFamily="65" charset="-120"/>
                <a:ea typeface="標楷體" pitchFamily="65" charset="-120"/>
              </a:rPr>
              <a:t>出自善意的話，令人感到比布帛還要溫暖；傷人的話，比用矛戟傷人還要厲害。 </a:t>
            </a:r>
            <a:endParaRPr lang="zh-TW" altLang="en-US" sz="310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  <a:buFontTx/>
              <a:buNone/>
            </a:pPr>
            <a:r>
              <a:rPr lang="zh-TW" altLang="zh-TW" sz="3100" smtClean="0">
                <a:latin typeface="標楷體" pitchFamily="65" charset="-120"/>
                <a:ea typeface="標楷體" pitchFamily="65" charset="-120"/>
              </a:rPr>
              <a:t>                          （《荀子‧榮辱》）</a:t>
            </a:r>
            <a:endParaRPr lang="zh-TW" altLang="en-US" sz="310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  <a:buFontTx/>
              <a:buNone/>
            </a:pPr>
            <a:r>
              <a:rPr lang="zh-TW" altLang="zh-TW" sz="3100" smtClean="0">
                <a:latin typeface="標楷體" pitchFamily="65" charset="-120"/>
                <a:ea typeface="標楷體" pitchFamily="65" charset="-120"/>
              </a:rPr>
              <a:t>3.古之君子，其責己也重以周，其待人也輕以約。</a:t>
            </a:r>
            <a:endParaRPr lang="zh-TW" altLang="en-US" sz="310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  <a:buFontTx/>
              <a:buNone/>
            </a:pPr>
            <a:r>
              <a:rPr kumimoji="0" lang="zh-TW" altLang="en-US" sz="31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</a:t>
            </a:r>
            <a:r>
              <a:rPr lang="zh-TW" altLang="zh-TW" sz="3100" smtClean="0">
                <a:latin typeface="標楷體" pitchFamily="65" charset="-120"/>
                <a:ea typeface="標楷體" pitchFamily="65" charset="-120"/>
              </a:rPr>
              <a:t>古時候的君子，責求自己必是嚴格且全面，對待他人則寬容而簡約。            （唐‧韓愈）</a:t>
            </a:r>
          </a:p>
        </p:txBody>
      </p:sp>
      <p:pic>
        <p:nvPicPr>
          <p:cNvPr id="150532" name="Picture 5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分頁底圖-相關言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804863"/>
            <a:ext cx="8713787" cy="4137025"/>
          </a:xfrm>
        </p:spPr>
        <p:txBody>
          <a:bodyPr/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4.攻人之惡，毋太嚴，要思其堪受。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120000"/>
              </a:lnSpc>
              <a:buFontTx/>
              <a:buNone/>
            </a:pPr>
            <a:r>
              <a:rPr kumimoji="0" lang="zh-TW" altLang="en-US" sz="35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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批評別人的缺點勿太嚴苛，應想想對方是否能承受得住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             （明‧洪自誠）</a:t>
            </a:r>
          </a:p>
          <a:p>
            <a:pPr algn="just"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5.在批評別人之前，能夠設身處地，審度其原委，便可以獲得其諒解。  （美國‧卡內基）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155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1.躬自厚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：對自己的過失要嚴加責備，即「嚴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  以律己」。厚，指厚責。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2.薄責於人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：對別人的過失，只須輕微的責備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  ，即「寬以待人」。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3.遠　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：遠離。</a:t>
            </a:r>
          </a:p>
        </p:txBody>
      </p:sp>
      <p:grpSp>
        <p:nvGrpSpPr>
          <p:cNvPr id="152580" name="Group 5"/>
          <p:cNvGrpSpPr>
            <a:grpSpLocks/>
          </p:cNvGrpSpPr>
          <p:nvPr/>
        </p:nvGrpSpPr>
        <p:grpSpPr bwMode="auto">
          <a:xfrm>
            <a:off x="1187450" y="3500438"/>
            <a:ext cx="431800" cy="1079500"/>
            <a:chOff x="4059" y="572"/>
            <a:chExt cx="272" cy="680"/>
          </a:xfrm>
        </p:grpSpPr>
        <p:sp>
          <p:nvSpPr>
            <p:cNvPr id="152582" name="Text Box 6"/>
            <p:cNvSpPr txBox="1">
              <a:spLocks noChangeArrowheads="1"/>
            </p:cNvSpPr>
            <p:nvPr/>
          </p:nvSpPr>
          <p:spPr bwMode="auto">
            <a:xfrm>
              <a:off x="4059" y="572"/>
              <a:ext cx="231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ㄩㄢ</a:t>
              </a:r>
            </a:p>
          </p:txBody>
        </p:sp>
        <p:pic>
          <p:nvPicPr>
            <p:cNvPr id="152583" name="Picture 7" descr="黑-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66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2581" name="圖片 5" descr="下方ICON-關閉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副標題 6"/>
          <p:cNvSpPr>
            <a:spLocks/>
          </p:cNvSpPr>
          <p:nvPr/>
        </p:nvSpPr>
        <p:spPr bwMode="auto">
          <a:xfrm>
            <a:off x="1692275" y="2205038"/>
            <a:ext cx="55451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zh-TW" altLang="en-US" sz="5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一、文章題解</a:t>
            </a:r>
          </a:p>
        </p:txBody>
      </p:sp>
      <p:pic>
        <p:nvPicPr>
          <p:cNvPr id="98307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268413"/>
            <a:ext cx="7921625" cy="4918075"/>
          </a:xfrm>
        </p:spPr>
        <p:txBody>
          <a:bodyPr/>
          <a:lstStyle/>
          <a:p>
            <a:pPr marL="0" indent="0">
              <a:lnSpc>
                <a:spcPct val="23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子曰：「君子不器　。」</a:t>
            </a:r>
          </a:p>
          <a:p>
            <a:pPr marL="0" indent="0">
              <a:lnSpc>
                <a:spcPct val="23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              ──〈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為政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第二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一二</a:t>
            </a:r>
          </a:p>
        </p:txBody>
      </p:sp>
      <p:pic>
        <p:nvPicPr>
          <p:cNvPr id="153603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貳、論君子與小人</a:t>
            </a:r>
          </a:p>
        </p:txBody>
      </p:sp>
      <p:pic>
        <p:nvPicPr>
          <p:cNvPr id="153605" name="Picture 5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5250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6" name="Picture 6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7" name="Picture 7" descr="上方ICON-章旨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8" name="Picture 8" descr="上方ICON-研析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9" name="Picture 9" descr="下ICON-相關言例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65200"/>
            <a:ext cx="11271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0" name="Picture 10" descr="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分頁底圖-章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mtClean="0">
                <a:ea typeface="標楷體" pitchFamily="65" charset="-120"/>
              </a:rPr>
              <a:t>孔子認為君子的才學是多方面的，不受局限的。</a:t>
            </a:r>
          </a:p>
        </p:txBody>
      </p:sp>
      <p:pic>
        <p:nvPicPr>
          <p:cNvPr id="154628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b="0">
                <a:ea typeface="標楷體" pitchFamily="65" charset="-120"/>
              </a:rPr>
              <a:t>孔子說：「君子不像器物一般，只限於一種用途</a:t>
            </a:r>
            <a:endParaRPr kumimoji="0" lang="zh-TW" altLang="en-US" b="0"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b="0">
                <a:ea typeface="標楷體" pitchFamily="65" charset="-120"/>
              </a:rPr>
              <a:t>。」</a:t>
            </a:r>
            <a:endParaRPr kumimoji="0" lang="en-US" altLang="zh-TW" b="0">
              <a:ea typeface="標楷體" pitchFamily="65" charset="-120"/>
            </a:endParaRPr>
          </a:p>
        </p:txBody>
      </p:sp>
      <p:pic>
        <p:nvPicPr>
          <p:cNvPr id="155652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分頁底圖-研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Rectangle 3"/>
          <p:cNvSpPr>
            <a:spLocks/>
          </p:cNvSpPr>
          <p:nvPr/>
        </p:nvSpPr>
        <p:spPr bwMode="auto">
          <a:xfrm>
            <a:off x="179388" y="765175"/>
            <a:ext cx="878522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b="0">
                <a:ea typeface="標楷體" pitchFamily="65" charset="-120"/>
              </a:rPr>
              <a:t>孔子此言含有兩層意義：其一、要多能，其二、要活用。多能，則用途廣，故君子求多而不嫌多。既多能，還要能夠靈活運用，愈能活用，才能獲益愈多。身為現代人，面對多元的社會，我們也應多方學習，培養多元的能力。</a:t>
            </a:r>
          </a:p>
        </p:txBody>
      </p:sp>
      <p:pic>
        <p:nvPicPr>
          <p:cNvPr id="15667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分頁底圖-相關言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856662" cy="413702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1.才能是長期努力的報酬。  （法國‧福婁拜）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2.如果是玫瑰，它總會開花的。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kumimoji="0" lang="zh-TW" altLang="en-US" sz="35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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比喻一個人如果有才能，一定會表現出來，就像玫瑰總有一天會開花似的。（德國‧歌德）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7700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3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1.器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：器物、器皿。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872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3"/>
          <p:cNvSpPr>
            <a:spLocks noGrp="1"/>
          </p:cNvSpPr>
          <p:nvPr>
            <p:ph type="body" idx="4294967295"/>
          </p:nvPr>
        </p:nvSpPr>
        <p:spPr>
          <a:xfrm>
            <a:off x="827088" y="1268413"/>
            <a:ext cx="7704137" cy="4918075"/>
          </a:xfrm>
        </p:spPr>
        <p:txBody>
          <a:bodyPr/>
          <a:lstStyle/>
          <a:p>
            <a:pPr marL="0" indent="0">
              <a:lnSpc>
                <a:spcPct val="23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子曰：「君子成人之美　，不成人之惡　　；小人反是　。」</a:t>
            </a:r>
          </a:p>
          <a:p>
            <a:pPr marL="0" indent="0">
              <a:lnSpc>
                <a:spcPct val="23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　　　　──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顏淵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第十二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一六</a:t>
            </a:r>
          </a:p>
        </p:txBody>
      </p:sp>
      <p:pic>
        <p:nvPicPr>
          <p:cNvPr id="159747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貳、論君子與小人</a:t>
            </a:r>
          </a:p>
        </p:txBody>
      </p:sp>
      <p:pic>
        <p:nvPicPr>
          <p:cNvPr id="159749" name="Picture 5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5250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0" name="Picture 6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1" name="Picture 7" descr="上方ICON-章旨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2" name="Picture 8" descr="上方ICON-研析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3" name="Picture 9" descr="下ICON-相關言例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65200"/>
            <a:ext cx="11271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4" name="Picture 13" descr="3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0686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5" name="Picture 14" descr="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56" name="Picture 15" descr="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0686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9757" name="Group 17"/>
          <p:cNvGrpSpPr>
            <a:grpSpLocks/>
          </p:cNvGrpSpPr>
          <p:nvPr/>
        </p:nvGrpSpPr>
        <p:grpSpPr bwMode="auto">
          <a:xfrm>
            <a:off x="1330325" y="2997200"/>
            <a:ext cx="433388" cy="431800"/>
            <a:chOff x="838" y="1888"/>
            <a:chExt cx="273" cy="272"/>
          </a:xfrm>
        </p:grpSpPr>
        <p:sp>
          <p:nvSpPr>
            <p:cNvPr id="159758" name="Text Box 11"/>
            <p:cNvSpPr txBox="1">
              <a:spLocks noChangeArrowheads="1"/>
            </p:cNvSpPr>
            <p:nvPr/>
          </p:nvSpPr>
          <p:spPr bwMode="auto">
            <a:xfrm>
              <a:off x="838" y="1934"/>
              <a:ext cx="23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solidFill>
                    <a:srgbClr val="0099FF"/>
                  </a:solidFill>
                  <a:ea typeface="標楷體" pitchFamily="65" charset="-120"/>
                </a:rPr>
                <a:t>ㄜ</a:t>
              </a:r>
            </a:p>
          </p:txBody>
        </p:sp>
        <p:pic>
          <p:nvPicPr>
            <p:cNvPr id="159759" name="Picture 16" descr="四聲-小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88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分頁底圖-章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mtClean="0">
                <a:ea typeface="標楷體" pitchFamily="65" charset="-120"/>
              </a:rPr>
              <a:t>孔子勉勵人們心存正念，樂於助人以成其美事。</a:t>
            </a: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60772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b="0">
                <a:ea typeface="標楷體" pitchFamily="65" charset="-120"/>
              </a:rPr>
              <a:t>孔子說：「君子成全他人的美事、好事，而不會成全為非作惡之事；小人卻相反。」</a:t>
            </a:r>
            <a:endParaRPr kumimoji="0" lang="en-US" altLang="zh-TW" b="0">
              <a:ea typeface="標楷體" pitchFamily="65" charset="-120"/>
            </a:endParaRPr>
          </a:p>
        </p:txBody>
      </p:sp>
      <p:pic>
        <p:nvPicPr>
          <p:cNvPr id="16179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分頁底圖-研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Rectangle 3"/>
          <p:cNvSpPr>
            <a:spLocks/>
          </p:cNvSpPr>
          <p:nvPr/>
        </p:nvSpPr>
        <p:spPr bwMode="auto">
          <a:xfrm>
            <a:off x="179388" y="765175"/>
            <a:ext cx="8785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zh-TW" b="0">
                <a:ea typeface="標楷體" pitchFamily="65" charset="-120"/>
              </a:rPr>
              <a:t>君子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宅心仁厚</a:t>
            </a:r>
            <a:r>
              <a:rPr lang="zh-TW" altLang="zh-TW" b="0">
                <a:ea typeface="標楷體" pitchFamily="65" charset="-120"/>
              </a:rPr>
              <a:t>，樂於助人，所以能處處成就別人的好事；小人往往嫉妒賢良，幸災樂禍，甚至破壞人家的好事，阻礙別人的成功。與君子為伍，常能使我們受益；與小人為伍，難免受其影響而身受其害。</a:t>
            </a:r>
            <a:endParaRPr lang="en-US" altLang="zh-TW" b="0">
              <a:ea typeface="標楷體" pitchFamily="65" charset="-120"/>
            </a:endParaRP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1547813" y="1125538"/>
            <a:ext cx="1584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  　　　　　　　　　</a:t>
            </a:r>
          </a:p>
        </p:txBody>
      </p:sp>
      <p:sp>
        <p:nvSpPr>
          <p:cNvPr id="1433606" name="Text Box 6"/>
          <p:cNvSpPr txBox="1">
            <a:spLocks noChangeArrowheads="1"/>
          </p:cNvSpPr>
          <p:nvPr/>
        </p:nvSpPr>
        <p:spPr bwMode="auto">
          <a:xfrm>
            <a:off x="1547813" y="1487488"/>
            <a:ext cx="40322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亦作「宅心忠厚」，心地仁慈厚道</a:t>
            </a:r>
          </a:p>
        </p:txBody>
      </p:sp>
      <p:pic>
        <p:nvPicPr>
          <p:cNvPr id="162822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433606" grpId="0"/>
      <p:bldP spid="143360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sp>
        <p:nvSpPr>
          <p:cNvPr id="99331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17488" y="836613"/>
            <a:ext cx="8675687" cy="4968875"/>
          </a:xfrm>
          <a:noFill/>
        </p:spPr>
        <p:txBody>
          <a:bodyPr wrap="none"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論語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是了解孔子人格及思想最重要的典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籍。「論」是「論纂」，指討論編輯；「語」是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「言語」，指孔子及時人的談話。「論纂」孔子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的「言語」，故稱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論語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，也就是「孔子語錄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彙編　」之意。</a:t>
            </a:r>
            <a:r>
              <a:rPr kumimoji="0" lang="zh-TW" altLang="en-US" smtClean="0">
                <a:latin typeface="標楷體" pitchFamily="65" charset="-120"/>
                <a:ea typeface="標楷體" pitchFamily="65" charset="-120"/>
              </a:rPr>
              <a:t>　</a:t>
            </a:r>
            <a:endParaRPr kumimoji="0"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9332" name="Picture 29" descr="圖片2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89363"/>
            <a:ext cx="298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35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分頁底圖-相關言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85225" cy="413702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1.應該向那種人致敬：他一生樂於助人，不知害怕，他既無野心又無抱怨。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                     （美國‧愛因斯坦）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2.對別人表示關心和善意，比任何禮物都能產生更多的效果，比任何禮物對別人都有更多的實際利益。                  （法國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盧梭）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384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1.成人之美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：成全他人的美事、好事。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2.惡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：指為非作惡之事。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3.反是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：與此相反。是，此，指「君子成人之美，不成人之惡」。</a:t>
            </a:r>
            <a:endParaRPr lang="zh-TW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4868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268413"/>
            <a:ext cx="7921625" cy="4918075"/>
          </a:xfrm>
        </p:spPr>
        <p:txBody>
          <a:bodyPr/>
          <a:lstStyle/>
          <a:p>
            <a:pPr marL="0" indent="0">
              <a:lnSpc>
                <a:spcPct val="23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子曰：「君子泰　而不驕　；小人驕而不泰。」　　　──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子路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第十三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二六</a:t>
            </a:r>
          </a:p>
        </p:txBody>
      </p:sp>
      <p:pic>
        <p:nvPicPr>
          <p:cNvPr id="165891" name="圖片 17" descr="下方ICON-回目次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貳、論君子與小人</a:t>
            </a:r>
          </a:p>
        </p:txBody>
      </p:sp>
      <p:pic>
        <p:nvPicPr>
          <p:cNvPr id="165893" name="Picture 5" descr="上方ICON-語譯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5250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4" name="Picture 6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5" name="Picture 7" descr="上方ICON-章旨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6" name="Picture 8" descr="上方ICON-研析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7" name="Picture 9" descr="下ICON-相關言例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65200"/>
            <a:ext cx="11271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8" name="Picture 10" descr="1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9" name="Picture 11" descr="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分頁底圖-章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mtClean="0">
                <a:ea typeface="標楷體" pitchFamily="65" charset="-120"/>
              </a:rPr>
              <a:t>孔子分辨君子、小人氣度的不同。</a:t>
            </a:r>
          </a:p>
          <a:p>
            <a:pPr>
              <a:lnSpc>
                <a:spcPct val="150000"/>
              </a:lnSpc>
            </a:pPr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6691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b="0">
                <a:ea typeface="標楷體" pitchFamily="65" charset="-120"/>
              </a:rPr>
              <a:t>孔子說：「君子內心安舒而不驕矜傲慢；小人驕矜傲慢而內心卻不安舒。」</a:t>
            </a:r>
            <a:endParaRPr kumimoji="0" lang="en-US" altLang="zh-TW" b="0">
              <a:ea typeface="標楷體" pitchFamily="65" charset="-120"/>
            </a:endParaRPr>
          </a:p>
        </p:txBody>
      </p:sp>
      <p:pic>
        <p:nvPicPr>
          <p:cNvPr id="167940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分頁底圖-研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Rectangle 3"/>
          <p:cNvSpPr>
            <a:spLocks/>
          </p:cNvSpPr>
          <p:nvPr/>
        </p:nvSpPr>
        <p:spPr bwMode="auto">
          <a:xfrm>
            <a:off x="179388" y="765175"/>
            <a:ext cx="8713787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TW" altLang="zh-TW" b="0">
                <a:ea typeface="標楷體" pitchFamily="65" charset="-120"/>
              </a:rPr>
              <a:t>「態度決定一個人的高度」，君子忠於自己，所以心安，以理性的態度處世，心境自然安詳舒泰而不驕矜。因為他的心裡有一把尺，自知處世分寸，而不需要與別人相比。〈述而〉篇：「君子坦蕩蕩，小人長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戚戚</a:t>
            </a:r>
            <a:r>
              <a:rPr lang="zh-TW" altLang="zh-TW" b="0">
                <a:ea typeface="標楷體" pitchFamily="65" charset="-120"/>
              </a:rPr>
              <a:t>。」與本章相互輝映，提醒我們擁有一顆坦蕩的心，就是最好的處世良方。</a:t>
            </a:r>
            <a:endParaRPr lang="en-US" altLang="zh-TW" b="0">
              <a:ea typeface="標楷體" pitchFamily="65" charset="-120"/>
            </a:endParaRP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5148263" y="4076700"/>
            <a:ext cx="7921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  　　　　　　　　　</a:t>
            </a:r>
          </a:p>
        </p:txBody>
      </p:sp>
      <p:sp>
        <p:nvSpPr>
          <p:cNvPr id="1443846" name="Text Box 6"/>
          <p:cNvSpPr txBox="1">
            <a:spLocks noChangeArrowheads="1"/>
          </p:cNvSpPr>
          <p:nvPr/>
        </p:nvSpPr>
        <p:spPr bwMode="auto">
          <a:xfrm>
            <a:off x="5076825" y="4403725"/>
            <a:ext cx="13684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憂懼的樣子</a:t>
            </a:r>
          </a:p>
        </p:txBody>
      </p:sp>
      <p:pic>
        <p:nvPicPr>
          <p:cNvPr id="16896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443846" grpId="0"/>
      <p:bldP spid="1443846" grpId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分頁底圖-相關言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836613"/>
            <a:ext cx="8640763" cy="5327650"/>
          </a:xfrm>
        </p:spPr>
        <p:txBody>
          <a:bodyPr wrap="none"/>
          <a:lstStyle/>
          <a:p>
            <a:pPr marL="355600" indent="-355600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1.富潤屋，德潤身，心廣體胖。故君子必誠其意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355600" indent="-355600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355600" indent="-355600">
              <a:buFontTx/>
              <a:buNone/>
            </a:pPr>
            <a:r>
              <a:rPr kumimoji="0"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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財富可以把房子裝飾得漂亮，美德可以潤澤己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355600" indent="-355600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身，內心坦然，身體自然安泰。所以君子一定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355600" indent="-355600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要做到內心的意念都能真實無妄。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355600" indent="-355600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                     （《禮記‧大學》）</a:t>
            </a:r>
          </a:p>
          <a:p>
            <a:pPr marL="355600" indent="-355600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2.偉人多謙虛，小人多驕傲。太陽穿一件樸素的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355600" indent="-355600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光衣，白雲卻披了燦爛的裙裾 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355600" indent="-355600"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                       （印度‧泰戈爾）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9988" name="Text Box 6"/>
          <p:cNvSpPr txBox="1">
            <a:spLocks noChangeArrowheads="1"/>
          </p:cNvSpPr>
          <p:nvPr/>
        </p:nvSpPr>
        <p:spPr bwMode="auto">
          <a:xfrm>
            <a:off x="6076950" y="5086350"/>
            <a:ext cx="3667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>
                <a:solidFill>
                  <a:srgbClr val="0099FF"/>
                </a:solidFill>
                <a:ea typeface="標楷體" pitchFamily="65" charset="-120"/>
              </a:rPr>
              <a:t>ㄐㄩ</a:t>
            </a:r>
          </a:p>
        </p:txBody>
      </p:sp>
      <p:pic>
        <p:nvPicPr>
          <p:cNvPr id="169989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1.泰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：內心安舒。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2.驕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：驕矜傲慢。</a:t>
            </a:r>
            <a:endParaRPr lang="zh-TW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1012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268413"/>
            <a:ext cx="7488237" cy="4918075"/>
          </a:xfrm>
        </p:spPr>
        <p:txBody>
          <a:bodyPr/>
          <a:lstStyle/>
          <a:p>
            <a:pPr marL="0" indent="0">
              <a:lnSpc>
                <a:spcPct val="23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子曰：「君子</a:t>
            </a:r>
            <a:r>
              <a:rPr lang="zh-TW" altLang="en-US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</a:rPr>
              <a:t>求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諸己　， 小人求諸人　。」──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衛靈公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第十五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二○</a:t>
            </a:r>
          </a:p>
        </p:txBody>
      </p:sp>
      <p:pic>
        <p:nvPicPr>
          <p:cNvPr id="172035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貳、論君子與小人</a:t>
            </a:r>
          </a:p>
        </p:txBody>
      </p:sp>
      <p:pic>
        <p:nvPicPr>
          <p:cNvPr id="172037" name="Picture 5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5250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8" name="Picture 6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9" name="Picture 7" descr="上方ICON-章旨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0" name="Picture 8" descr="上方ICON-研析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1" name="Picture 9" descr="下ICON-相關言例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65200"/>
            <a:ext cx="11271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2" name="Picture 10" descr="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43" name="Picture 11" descr="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0686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4067175" y="1989138"/>
            <a:ext cx="360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  　　　　　　　　　</a:t>
            </a:r>
          </a:p>
        </p:txBody>
      </p:sp>
      <p:sp>
        <p:nvSpPr>
          <p:cNvPr id="1341453" name="Text Box 13"/>
          <p:cNvSpPr txBox="1">
            <a:spLocks noChangeArrowheads="1"/>
          </p:cNvSpPr>
          <p:nvPr/>
        </p:nvSpPr>
        <p:spPr bwMode="auto">
          <a:xfrm>
            <a:off x="4067175" y="2378075"/>
            <a:ext cx="576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要求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341453" grpId="0"/>
      <p:bldP spid="1341453" grpId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分頁底圖-章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mtClean="0">
                <a:ea typeface="標楷體" pitchFamily="65" charset="-120"/>
              </a:rPr>
              <a:t>孔子說明君子、小人為人處世態度的不同。</a:t>
            </a:r>
          </a:p>
        </p:txBody>
      </p:sp>
      <p:pic>
        <p:nvPicPr>
          <p:cNvPr id="173060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836613"/>
            <a:ext cx="8675687" cy="496887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kumimoji="0" lang="zh-TW" altLang="en-US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kumimoji="0" lang="en-US" altLang="zh-TW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 smtClean="0">
                <a:latin typeface="標楷體" pitchFamily="65" charset="-120"/>
                <a:ea typeface="標楷體" pitchFamily="65" charset="-120"/>
              </a:rPr>
              <a:t>論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語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今傳本共二十篇　，每篇取首章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之二、三字為篇名，與內容無關，始於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篇，終於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堯曰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篇。本課以論道德修養、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論君子與小人、論教育思想為綱，精擇相關篇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章詳加闡　述　。</a:t>
            </a:r>
          </a:p>
        </p:txBody>
      </p:sp>
      <p:pic>
        <p:nvPicPr>
          <p:cNvPr id="100356" name="Picture 7" descr="圖片2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25538"/>
            <a:ext cx="298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57" name="Group 9"/>
          <p:cNvGrpSpPr>
            <a:grpSpLocks/>
          </p:cNvGrpSpPr>
          <p:nvPr/>
        </p:nvGrpSpPr>
        <p:grpSpPr bwMode="auto">
          <a:xfrm>
            <a:off x="1908175" y="3789363"/>
            <a:ext cx="431800" cy="431800"/>
            <a:chOff x="4241" y="3657"/>
            <a:chExt cx="272" cy="272"/>
          </a:xfrm>
        </p:grpSpPr>
        <p:sp>
          <p:nvSpPr>
            <p:cNvPr id="100360" name="Text Box 10"/>
            <p:cNvSpPr txBox="1">
              <a:spLocks noChangeArrowheads="1"/>
            </p:cNvSpPr>
            <p:nvPr/>
          </p:nvSpPr>
          <p:spPr bwMode="auto">
            <a:xfrm>
              <a:off x="4241" y="3657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solidFill>
                    <a:srgbClr val="0099FF"/>
                  </a:solidFill>
                  <a:ea typeface="標楷體" pitchFamily="65" charset="-120"/>
                </a:rPr>
                <a:t>ㄔㄢ</a:t>
              </a:r>
            </a:p>
          </p:txBody>
        </p:sp>
        <p:pic>
          <p:nvPicPr>
            <p:cNvPr id="100361" name="Picture 11" descr="三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370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0358" name="Picture 12" descr="圖片2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3860800"/>
            <a:ext cx="298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Picture 14" descr="下ICON-回主目錄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Rectangle 3"/>
          <p:cNvSpPr>
            <a:spLocks/>
          </p:cNvSpPr>
          <p:nvPr/>
        </p:nvSpPr>
        <p:spPr bwMode="auto">
          <a:xfrm>
            <a:off x="0" y="774700"/>
            <a:ext cx="91805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b="0">
                <a:ea typeface="標楷體" pitchFamily="65" charset="-120"/>
              </a:rPr>
              <a:t>孔子說：「君子常要求自己，小人卻要求別人。」</a:t>
            </a:r>
            <a:endParaRPr kumimoji="0" lang="en-US" altLang="zh-TW" b="0">
              <a:ea typeface="標楷體" pitchFamily="65" charset="-120"/>
            </a:endParaRPr>
          </a:p>
        </p:txBody>
      </p:sp>
      <p:pic>
        <p:nvPicPr>
          <p:cNvPr id="17408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分頁底圖-研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Rectangle 3"/>
          <p:cNvSpPr>
            <a:spLocks/>
          </p:cNvSpPr>
          <p:nvPr/>
        </p:nvSpPr>
        <p:spPr bwMode="auto">
          <a:xfrm>
            <a:off x="323850" y="765175"/>
            <a:ext cx="82089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zh-TW" b="0">
                <a:ea typeface="標楷體" pitchFamily="65" charset="-120"/>
              </a:rPr>
              <a:t>君子能夠反躬自省，有過即改，在錯誤中不斷學習與成長，所以在學業、道德上也能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日起有功</a:t>
            </a:r>
            <a:r>
              <a:rPr lang="zh-TW" altLang="zh-TW" b="0">
                <a:ea typeface="標楷體" pitchFamily="65" charset="-120"/>
              </a:rPr>
              <a:t>。小人處世常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怨天尤人</a:t>
            </a:r>
            <a:r>
              <a:rPr lang="zh-TW" altLang="zh-TW" b="0">
                <a:ea typeface="標楷體" pitchFamily="65" charset="-120"/>
              </a:rPr>
              <a:t>，只知指責他人的不是，不肯自我省察，而錯失了成長的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契機</a:t>
            </a:r>
            <a:r>
              <a:rPr lang="zh-TW" altLang="zh-TW" b="0">
                <a:ea typeface="標楷體" pitchFamily="65" charset="-120"/>
              </a:rPr>
              <a:t>。君子要求自己，小人要求別人，兩者的道德修養截然不同。</a:t>
            </a:r>
            <a:endParaRPr lang="en-US" altLang="zh-TW" b="0">
              <a:ea typeface="標楷體" pitchFamily="65" charset="-120"/>
            </a:endParaRP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1187450" y="2565400"/>
            <a:ext cx="1512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　　　　　　　  　　　　　　　　　</a:t>
            </a:r>
          </a:p>
        </p:txBody>
      </p:sp>
      <p:sp>
        <p:nvSpPr>
          <p:cNvPr id="1454086" name="Text Box 6"/>
          <p:cNvSpPr txBox="1">
            <a:spLocks noChangeArrowheads="1"/>
          </p:cNvSpPr>
          <p:nvPr/>
        </p:nvSpPr>
        <p:spPr bwMode="auto">
          <a:xfrm>
            <a:off x="1116013" y="2941638"/>
            <a:ext cx="36718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每天都奮發不懈，終會有功效</a:t>
            </a:r>
          </a:p>
        </p:txBody>
      </p:sp>
      <p:sp>
        <p:nvSpPr>
          <p:cNvPr id="2" name="文字方塊 35"/>
          <p:cNvSpPr txBox="1">
            <a:spLocks noChangeArrowheads="1"/>
          </p:cNvSpPr>
          <p:nvPr/>
        </p:nvSpPr>
        <p:spPr bwMode="auto">
          <a:xfrm>
            <a:off x="5292725" y="2565400"/>
            <a:ext cx="1512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　　　　　　　  　　　　　　　　　</a:t>
            </a:r>
          </a:p>
        </p:txBody>
      </p:sp>
      <p:sp>
        <p:nvSpPr>
          <p:cNvPr id="1454088" name="Text Box 8"/>
          <p:cNvSpPr txBox="1">
            <a:spLocks noChangeArrowheads="1"/>
          </p:cNvSpPr>
          <p:nvPr/>
        </p:nvSpPr>
        <p:spPr bwMode="auto">
          <a:xfrm>
            <a:off x="5221288" y="2941638"/>
            <a:ext cx="36718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怨恨上天，責怪他人</a:t>
            </a:r>
          </a:p>
        </p:txBody>
      </p:sp>
      <p:sp>
        <p:nvSpPr>
          <p:cNvPr id="3" name="文字方塊 35"/>
          <p:cNvSpPr txBox="1">
            <a:spLocks noChangeArrowheads="1"/>
          </p:cNvSpPr>
          <p:nvPr/>
        </p:nvSpPr>
        <p:spPr bwMode="auto">
          <a:xfrm>
            <a:off x="2411413" y="4076700"/>
            <a:ext cx="86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　　　　　　　  　　　　　　　　　</a:t>
            </a:r>
          </a:p>
        </p:txBody>
      </p:sp>
      <p:sp>
        <p:nvSpPr>
          <p:cNvPr id="1454090" name="Text Box 10"/>
          <p:cNvSpPr txBox="1">
            <a:spLocks noChangeArrowheads="1"/>
          </p:cNvSpPr>
          <p:nvPr/>
        </p:nvSpPr>
        <p:spPr bwMode="auto">
          <a:xfrm>
            <a:off x="2339975" y="4403725"/>
            <a:ext cx="2735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轉機，事物轉變的關鍵</a:t>
            </a:r>
          </a:p>
        </p:txBody>
      </p:sp>
      <p:pic>
        <p:nvPicPr>
          <p:cNvPr id="17511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54086" grpId="0"/>
      <p:bldP spid="1454086" grpId="1"/>
      <p:bldP spid="1454088" grpId="0"/>
      <p:bldP spid="1454088" grpId="1"/>
      <p:bldP spid="1454090" grpId="0"/>
      <p:bldP spid="1454090" grpId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分頁底圖-相關言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1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85225" cy="540067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1.行有不得者，皆反求諸己。其身正而天下歸之。</a:t>
            </a:r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kumimoji="0" lang="zh-TW" altLang="en-US" sz="31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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凡做任一件事，遇到困難的時候，都應反過來從自身找原因；當自己的身正、行為正，自然天下的人就會歸向你了。                （《孟子‧離婁》上）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2.察覺別人的錯誤並不難；察覺自己的錯誤卻是困難的，這需要清醒的神志才辦得到。    （德國‧歌德）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6132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5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1.求諸己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：要求自己。諸，之於。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2.求諸人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：要求他人。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 sz="2800" b="0">
                <a:latin typeface="標楷體" pitchFamily="65" charset="-120"/>
                <a:ea typeface="標楷體" pitchFamily="65" charset="-120"/>
              </a:rPr>
              <a:t>補注</a:t>
            </a:r>
            <a:r>
              <a:rPr lang="zh-TW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諸：介詞。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7156" name="Rectangle 5"/>
          <p:cNvSpPr>
            <a:spLocks noChangeArrowheads="1"/>
          </p:cNvSpPr>
          <p:nvPr/>
        </p:nvSpPr>
        <p:spPr bwMode="auto">
          <a:xfrm>
            <a:off x="323850" y="2347913"/>
            <a:ext cx="719138" cy="3603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標楷體" pitchFamily="65" charset="-120"/>
            </a:endParaRPr>
          </a:p>
        </p:txBody>
      </p:sp>
      <p:pic>
        <p:nvPicPr>
          <p:cNvPr id="177157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268413"/>
            <a:ext cx="7921625" cy="4918075"/>
          </a:xfrm>
        </p:spPr>
        <p:txBody>
          <a:bodyPr/>
          <a:lstStyle/>
          <a:p>
            <a:pPr marL="0" indent="0">
              <a:lnSpc>
                <a:spcPct val="23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子夏曰：「小人之過也，必文　　。」                 </a:t>
            </a:r>
          </a:p>
          <a:p>
            <a:pPr marL="0" indent="0">
              <a:lnSpc>
                <a:spcPct val="23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        ──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子張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第十九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八</a:t>
            </a:r>
          </a:p>
        </p:txBody>
      </p:sp>
      <p:pic>
        <p:nvPicPr>
          <p:cNvPr id="178179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貳、論君子與小人</a:t>
            </a:r>
          </a:p>
        </p:txBody>
      </p:sp>
      <p:pic>
        <p:nvPicPr>
          <p:cNvPr id="178181" name="Picture 5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5250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2" name="Picture 6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3" name="Picture 7" descr="上方ICON-章旨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4" name="Picture 8" descr="上方ICON-研析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5" name="Picture 9" descr="下ICON-相關言例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65200"/>
            <a:ext cx="11271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8186" name="Group 10"/>
          <p:cNvGrpSpPr>
            <a:grpSpLocks/>
          </p:cNvGrpSpPr>
          <p:nvPr/>
        </p:nvGrpSpPr>
        <p:grpSpPr bwMode="auto">
          <a:xfrm>
            <a:off x="6877050" y="1916113"/>
            <a:ext cx="431800" cy="503237"/>
            <a:chOff x="4558" y="3884"/>
            <a:chExt cx="272" cy="317"/>
          </a:xfrm>
        </p:grpSpPr>
        <p:sp>
          <p:nvSpPr>
            <p:cNvPr id="178189" name="Text Box 11"/>
            <p:cNvSpPr txBox="1">
              <a:spLocks noChangeArrowheads="1"/>
            </p:cNvSpPr>
            <p:nvPr/>
          </p:nvSpPr>
          <p:spPr bwMode="auto">
            <a:xfrm>
              <a:off x="4558" y="3884"/>
              <a:ext cx="23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ㄨㄣ</a:t>
              </a:r>
            </a:p>
          </p:txBody>
        </p:sp>
        <p:pic>
          <p:nvPicPr>
            <p:cNvPr id="178190" name="Picture 12" descr="黑-四聲-小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397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8187" name="Picture 13" descr="1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9526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8" name="Picture 18" descr="下標籤-辨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6287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分頁底圖-章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子夏勉人勇於面對過失，切勿掩飾自己的過錯。</a:t>
            </a:r>
          </a:p>
          <a:p>
            <a:pPr>
              <a:lnSpc>
                <a:spcPct val="15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7920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7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b="0">
                <a:ea typeface="標楷體" pitchFamily="65" charset="-120"/>
              </a:rPr>
              <a:t>子夏說：「小人有了過失，必定加以掩飾。」</a:t>
            </a:r>
            <a:endParaRPr kumimoji="0" lang="en-US" altLang="zh-TW" b="0">
              <a:ea typeface="標楷體" pitchFamily="65" charset="-120"/>
            </a:endParaRPr>
          </a:p>
        </p:txBody>
      </p:sp>
      <p:pic>
        <p:nvPicPr>
          <p:cNvPr id="180228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分頁底圖-研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1" name="Rectangle 3"/>
          <p:cNvSpPr>
            <a:spLocks/>
          </p:cNvSpPr>
          <p:nvPr/>
        </p:nvSpPr>
        <p:spPr bwMode="auto">
          <a:xfrm>
            <a:off x="179388" y="765175"/>
            <a:ext cx="8856662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zh-TW" b="0">
                <a:ea typeface="標楷體" pitchFamily="65" charset="-120"/>
              </a:rPr>
              <a:t>犯錯後，若不能正視問題而掩飾自己的錯誤，結果將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重蹈覆轍</a:t>
            </a:r>
            <a:r>
              <a:rPr lang="zh-TW" altLang="zh-TW" b="0">
                <a:ea typeface="標楷體" pitchFamily="65" charset="-120"/>
              </a:rPr>
              <a:t>，每況愈下。殊不知犯錯乃在所難免，「仙人打鼓有時錯」、「人有失手，馬有亂蹄」，勇於面對錯誤、誠心改過，便善莫大焉。〈衛靈公〉篇中「過而不改，是謂過矣」，可與本章相互參看。</a:t>
            </a:r>
            <a:endParaRPr lang="en-US" altLang="zh-TW" b="0">
              <a:ea typeface="標楷體" pitchFamily="65" charset="-120"/>
            </a:endParaRP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1908175" y="1844675"/>
            <a:ext cx="1584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　　　　　　　  　　　　　　　　　</a:t>
            </a:r>
          </a:p>
        </p:txBody>
      </p:sp>
      <p:sp>
        <p:nvSpPr>
          <p:cNvPr id="1464326" name="Text Box 6"/>
          <p:cNvSpPr txBox="1">
            <a:spLocks noChangeArrowheads="1"/>
          </p:cNvSpPr>
          <p:nvPr/>
        </p:nvSpPr>
        <p:spPr bwMode="auto">
          <a:xfrm>
            <a:off x="684213" y="2205038"/>
            <a:ext cx="79930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重新走上翻過車的老路。比喻不能吸取教訓而再犯同一類的錯誤</a:t>
            </a:r>
          </a:p>
        </p:txBody>
      </p:sp>
      <p:pic>
        <p:nvPicPr>
          <p:cNvPr id="18125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464326" grpId="0"/>
      <p:bldP spid="1464326" grpId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分頁底圖-相關言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5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1.只要我們正年輕，犯錯誤是完全正常的，但我們不應當把錯誤繼續帶到老年。 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                           （德國‧歌德）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2.錯誤最多的人，是那些犯了錯，卻不承認錯誤的人。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（法國‧拉羅什弗科）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227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299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1.文　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：掩飾。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83300" name="Group 5"/>
          <p:cNvGrpSpPr>
            <a:grpSpLocks/>
          </p:cNvGrpSpPr>
          <p:nvPr/>
        </p:nvGrpSpPr>
        <p:grpSpPr bwMode="auto">
          <a:xfrm>
            <a:off x="1187450" y="1125538"/>
            <a:ext cx="431800" cy="503237"/>
            <a:chOff x="4558" y="3884"/>
            <a:chExt cx="272" cy="317"/>
          </a:xfrm>
        </p:grpSpPr>
        <p:sp>
          <p:nvSpPr>
            <p:cNvPr id="183302" name="Text Box 6"/>
            <p:cNvSpPr txBox="1">
              <a:spLocks noChangeArrowheads="1"/>
            </p:cNvSpPr>
            <p:nvPr/>
          </p:nvSpPr>
          <p:spPr bwMode="auto">
            <a:xfrm>
              <a:off x="4558" y="3884"/>
              <a:ext cx="23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ㄨㄣ</a:t>
              </a:r>
            </a:p>
          </p:txBody>
        </p:sp>
        <p:pic>
          <p:nvPicPr>
            <p:cNvPr id="183303" name="Picture 7" descr="黑-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" y="397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3301" name="圖片 5" descr="下方ICON-關閉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9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矩形 1"/>
          <p:cNvSpPr>
            <a:spLocks noChangeArrowheads="1"/>
          </p:cNvSpPr>
          <p:nvPr/>
        </p:nvSpPr>
        <p:spPr bwMode="auto">
          <a:xfrm>
            <a:off x="611188" y="981075"/>
            <a:ext cx="7632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>
                <a:ea typeface="標楷體" pitchFamily="65" charset="-120"/>
              </a:rPr>
              <a:t>彙編</a:t>
            </a:r>
            <a:r>
              <a:rPr lang="zh-TW" altLang="en-US" b="0">
                <a:ea typeface="標楷體" pitchFamily="65" charset="-120"/>
              </a:rPr>
              <a:t>：把文章資料等彙集、編纂成冊。</a:t>
            </a:r>
          </a:p>
        </p:txBody>
      </p:sp>
      <p:pic>
        <p:nvPicPr>
          <p:cNvPr id="101380" name="Picture 10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8084" name="Group 36"/>
          <p:cNvGraphicFramePr>
            <a:graphicFrameLocks noGrp="1"/>
          </p:cNvGraphicFramePr>
          <p:nvPr>
            <p:ph/>
          </p:nvPr>
        </p:nvGraphicFramePr>
        <p:xfrm>
          <a:off x="250825" y="835025"/>
          <a:ext cx="8424863" cy="2452688"/>
        </p:xfrm>
        <a:graphic>
          <a:graphicData uri="http://schemas.openxmlformats.org/drawingml/2006/table">
            <a:tbl>
              <a:tblPr/>
              <a:tblGrid>
                <a:gridCol w="792163"/>
                <a:gridCol w="1008062"/>
                <a:gridCol w="3384550"/>
                <a:gridCol w="3240088"/>
              </a:tblGrid>
              <a:tr h="5791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字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93674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文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ㄣ</a:t>
                      </a: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掩飾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文過飾非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7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ㄣ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溫和、優雅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文雅、斯文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344" name="Picture 26" descr="黑-四聲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5" name="Picture 30" descr="黑-二聲-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368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6" name="圖片 5" descr="下方ICON-關閉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268413"/>
            <a:ext cx="8135937" cy="4918075"/>
          </a:xfrm>
        </p:spPr>
        <p:txBody>
          <a:bodyPr/>
          <a:lstStyle/>
          <a:p>
            <a:pPr marL="0" indent="0">
              <a:lnSpc>
                <a:spcPct val="23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子貢曰：「君子之過也，如日月之食　焉。過也，人皆見之；更　　也，人皆仰　之。」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        ──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子張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第十九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二一</a:t>
            </a:r>
          </a:p>
        </p:txBody>
      </p:sp>
      <p:pic>
        <p:nvPicPr>
          <p:cNvPr id="185347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ea typeface="標楷體" pitchFamily="65" charset="-120"/>
              </a:rPr>
              <a:t>貳、論君子與小人</a:t>
            </a:r>
          </a:p>
        </p:txBody>
      </p:sp>
      <p:pic>
        <p:nvPicPr>
          <p:cNvPr id="185349" name="Picture 5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5250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0" name="Picture 6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1" name="Picture 7" descr="上方ICON-章旨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2" name="Picture 8" descr="上方ICON-研析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3" name="Picture 9" descr="下ICON-相關言例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65200"/>
            <a:ext cx="11271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5219700" y="2998788"/>
            <a:ext cx="36671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>
                <a:ea typeface="標楷體" pitchFamily="65" charset="-120"/>
              </a:rPr>
              <a:t>ㄍㄥ</a:t>
            </a:r>
          </a:p>
        </p:txBody>
      </p:sp>
      <p:pic>
        <p:nvPicPr>
          <p:cNvPr id="185355" name="Picture 11" descr="3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0337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6" name="Picture 12" descr="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7" name="Picture 13" descr="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30337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分頁底圖-章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1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zh-TW" smtClean="0">
                <a:ea typeface="標楷體" pitchFamily="65" charset="-120"/>
              </a:rPr>
              <a:t>子貢論過而能改，方是君子之道。</a:t>
            </a: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86372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分頁底圖-語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Rectangle 3"/>
          <p:cNvSpPr>
            <a:spLocks/>
          </p:cNvSpPr>
          <p:nvPr/>
        </p:nvSpPr>
        <p:spPr bwMode="auto">
          <a:xfrm>
            <a:off x="107950" y="765175"/>
            <a:ext cx="89646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zh-TW" b="0">
                <a:ea typeface="標楷體" pitchFamily="65" charset="-120"/>
              </a:rPr>
              <a:t>子貢說：「君子的過失，就像日蝕、月蝕一般。有了過失，人人都看得見；他改過了，人人都仰望他。」</a:t>
            </a:r>
            <a:endParaRPr kumimoji="0" lang="en-US" altLang="zh-TW" b="0">
              <a:ea typeface="標楷體" pitchFamily="65" charset="-120"/>
            </a:endParaRPr>
          </a:p>
        </p:txBody>
      </p:sp>
      <p:pic>
        <p:nvPicPr>
          <p:cNvPr id="18739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分頁底圖-研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19" name="Rectangle 3"/>
          <p:cNvSpPr>
            <a:spLocks/>
          </p:cNvSpPr>
          <p:nvPr/>
        </p:nvSpPr>
        <p:spPr bwMode="auto">
          <a:xfrm>
            <a:off x="179388" y="765175"/>
            <a:ext cx="878522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zh-TW" b="0">
                <a:ea typeface="標楷體" pitchFamily="65" charset="-120"/>
              </a:rPr>
              <a:t>子貢在孔門弟子中以「言語」著稱，善於運用譬喻來</a:t>
            </a:r>
            <a:r>
              <a:rPr lang="zh-TW" altLang="zh-TW" b="0">
                <a:solidFill>
                  <a:srgbClr val="0066FF"/>
                </a:solidFill>
                <a:ea typeface="標楷體" pitchFamily="65" charset="-120"/>
              </a:rPr>
              <a:t>比類</a:t>
            </a:r>
            <a:r>
              <a:rPr lang="zh-TW" altLang="zh-TW" b="0">
                <a:ea typeface="標楷體" pitchFamily="65" charset="-120"/>
              </a:rPr>
              <a:t>事理，如本章中以「日蝕、月蝕」比喻君子的犯過，可說非常恰當。</a:t>
            </a:r>
            <a:endParaRPr lang="zh-TW" altLang="en-US" b="0"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0">
                <a:ea typeface="標楷體" pitchFamily="65" charset="-120"/>
              </a:rPr>
              <a:t>人非聖賢，孰能無過？犯了錯，不要想著如何加以掩飾，否則事情只會愈描愈黑、</a:t>
            </a:r>
            <a:r>
              <a:rPr lang="zh-TW" altLang="en-US" b="0">
                <a:solidFill>
                  <a:srgbClr val="0066FF"/>
                </a:solidFill>
                <a:ea typeface="標楷體" pitchFamily="65" charset="-120"/>
              </a:rPr>
              <a:t>欲蓋彌彰</a:t>
            </a:r>
            <a:r>
              <a:rPr lang="zh-TW" altLang="en-US" b="0">
                <a:ea typeface="標楷體" pitchFamily="65" charset="-120"/>
              </a:rPr>
              <a:t>。若能勇於面對，修正錯誤，就像日蝕、月蝕過後，日月重新恢復光彩、明亮，大家還是會</a:t>
            </a:r>
            <a:endParaRPr lang="en-US" altLang="zh-TW" b="0">
              <a:ea typeface="標楷體" pitchFamily="65" charset="-120"/>
            </a:endParaRP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1835150" y="1858963"/>
            <a:ext cx="7921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　　　　　　　  　　　　　　　　　</a:t>
            </a:r>
          </a:p>
        </p:txBody>
      </p:sp>
      <p:sp>
        <p:nvSpPr>
          <p:cNvPr id="1474566" name="Text Box 6"/>
          <p:cNvSpPr txBox="1">
            <a:spLocks noChangeArrowheads="1"/>
          </p:cNvSpPr>
          <p:nvPr/>
        </p:nvSpPr>
        <p:spPr bwMode="auto">
          <a:xfrm>
            <a:off x="1908175" y="2205038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比擬</a:t>
            </a:r>
          </a:p>
        </p:txBody>
      </p:sp>
      <p:sp>
        <p:nvSpPr>
          <p:cNvPr id="2" name="文字方塊 35"/>
          <p:cNvSpPr txBox="1">
            <a:spLocks noChangeArrowheads="1"/>
          </p:cNvSpPr>
          <p:nvPr/>
        </p:nvSpPr>
        <p:spPr bwMode="auto">
          <a:xfrm>
            <a:off x="7164388" y="4149725"/>
            <a:ext cx="16557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　　　　　　　　　　　　　　  　　　　　　　　　</a:t>
            </a:r>
          </a:p>
        </p:txBody>
      </p:sp>
      <p:sp>
        <p:nvSpPr>
          <p:cNvPr id="1474569" name="Text Box 9"/>
          <p:cNvSpPr txBox="1">
            <a:spLocks noChangeArrowheads="1"/>
          </p:cNvSpPr>
          <p:nvPr/>
        </p:nvSpPr>
        <p:spPr bwMode="auto">
          <a:xfrm>
            <a:off x="5507038" y="4495800"/>
            <a:ext cx="3241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100">
                <a:solidFill>
                  <a:srgbClr val="0066FF"/>
                </a:solidFill>
                <a:ea typeface="微軟正黑體" pitchFamily="34" charset="-120"/>
              </a:rPr>
              <a:t>想要遮蓋掩飾反而更加顯明</a:t>
            </a:r>
          </a:p>
        </p:txBody>
      </p:sp>
      <p:pic>
        <p:nvPicPr>
          <p:cNvPr id="188424" name="Picture 10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74566" grpId="0"/>
      <p:bldP spid="1474566" grpId="1"/>
      <p:bldP spid="1474569" grpId="0"/>
      <p:bldP spid="1474569" grpId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分頁底圖-研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Rectangle 3"/>
          <p:cNvSpPr>
            <a:spLocks/>
          </p:cNvSpPr>
          <p:nvPr/>
        </p:nvSpPr>
        <p:spPr bwMode="auto">
          <a:xfrm>
            <a:off x="179388" y="765175"/>
            <a:ext cx="878522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像以往一樣的仰望他、支持他。可見犯錯並非全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盤皆輸，重要的是犯錯之後，能否改過。</a:t>
            </a:r>
            <a:endParaRPr lang="en-US" altLang="zh-TW" b="0">
              <a:ea typeface="標楷體" pitchFamily="65" charset="-120"/>
            </a:endParaRPr>
          </a:p>
        </p:txBody>
      </p:sp>
      <p:pic>
        <p:nvPicPr>
          <p:cNvPr id="18944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分頁底圖-相關言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836613"/>
            <a:ext cx="8964613" cy="5327650"/>
          </a:xfrm>
        </p:spPr>
        <p:txBody>
          <a:bodyPr/>
          <a:lstStyle/>
          <a:p>
            <a:pPr>
              <a:buFontTx/>
              <a:buNone/>
            </a:pPr>
            <a:r>
              <a:rPr lang="zh-TW" altLang="zh-TW" sz="3100" smtClean="0">
                <a:latin typeface="標楷體" pitchFamily="65" charset="-120"/>
                <a:ea typeface="標楷體" pitchFamily="65" charset="-120"/>
              </a:rPr>
              <a:t>1.聞義不能徙，不善不能改，是吾憂也。</a:t>
            </a:r>
            <a:endParaRPr lang="zh-TW" altLang="en-US" sz="31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zh-TW" altLang="en-US" sz="31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Wingdings 3" pitchFamily="18" charset="2"/>
              </a:rPr>
              <a:t></a:t>
            </a:r>
            <a:r>
              <a:rPr lang="zh-TW" altLang="zh-TW" sz="3100" smtClean="0">
                <a:latin typeface="標楷體" pitchFamily="65" charset="-120"/>
                <a:ea typeface="標楷體" pitchFamily="65" charset="-120"/>
              </a:rPr>
              <a:t>聽了正確的道理不能照著去做，有了錯誤不能改正，這些都是我所擔憂的。（《論語‧述而》）</a:t>
            </a:r>
            <a:endParaRPr lang="zh-TW" altLang="en-US" sz="31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sz="3100" smtClean="0">
                <a:latin typeface="標楷體" pitchFamily="65" charset="-120"/>
                <a:ea typeface="標楷體" pitchFamily="65" charset="-120"/>
              </a:rPr>
              <a:t>2.掩飾一個缺點，結果會暴露另一個缺點。</a:t>
            </a:r>
            <a:endParaRPr lang="zh-TW" altLang="en-US" sz="31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sz="3100" smtClean="0">
                <a:latin typeface="標楷體" pitchFamily="65" charset="-120"/>
                <a:ea typeface="標楷體" pitchFamily="65" charset="-120"/>
              </a:rPr>
              <a:t>                            （《伊索寓言》）</a:t>
            </a:r>
          </a:p>
          <a:p>
            <a:pPr>
              <a:buFontTx/>
              <a:buNone/>
            </a:pPr>
            <a:r>
              <a:rPr lang="zh-TW" altLang="zh-TW" sz="3100" smtClean="0">
                <a:latin typeface="標楷體" pitchFamily="65" charset="-120"/>
                <a:ea typeface="標楷體" pitchFamily="65" charset="-120"/>
              </a:rPr>
              <a:t>3.最好的好人，都是犯過錯誤的過來人；一個人往往因為有一點小小的缺點，將來會變得更好。                                  </a:t>
            </a:r>
            <a:endParaRPr lang="zh-TW" altLang="en-US" sz="31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sz="3100" smtClean="0">
                <a:latin typeface="標楷體" pitchFamily="65" charset="-120"/>
                <a:ea typeface="標楷體" pitchFamily="65" charset="-120"/>
              </a:rPr>
              <a:t>                          （英國‧莎士比亞）</a:t>
            </a:r>
            <a:endParaRPr lang="en-US" altLang="zh-TW" sz="31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sz="3100" smtClean="0">
                <a:latin typeface="標楷體" pitchFamily="65" charset="-120"/>
                <a:ea typeface="標楷體" pitchFamily="65" charset="-120"/>
              </a:rPr>
              <a:t>4.我透過生平的各種錯誤傾向，才終於弄清楚我打算去做的那些事情。          （德國‧歌德）</a:t>
            </a:r>
            <a:endParaRPr lang="en-US" altLang="zh-TW" sz="31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0468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1.日月之食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：日蝕、月蝕。食，通「蝕」。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2.更　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：改正、改過。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3.仰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：仰望。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TW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1492" name="Text Box 5"/>
          <p:cNvSpPr txBox="1">
            <a:spLocks noChangeArrowheads="1"/>
          </p:cNvSpPr>
          <p:nvPr/>
        </p:nvSpPr>
        <p:spPr bwMode="auto">
          <a:xfrm>
            <a:off x="1181100" y="1774825"/>
            <a:ext cx="36671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200">
                <a:ea typeface="標楷體" pitchFamily="65" charset="-120"/>
              </a:rPr>
              <a:t>ㄍㄥ</a:t>
            </a:r>
          </a:p>
        </p:txBody>
      </p:sp>
      <p:pic>
        <p:nvPicPr>
          <p:cNvPr id="191493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268413"/>
            <a:ext cx="7921625" cy="4918075"/>
          </a:xfrm>
        </p:spPr>
        <p:txBody>
          <a:bodyPr/>
          <a:lstStyle/>
          <a:p>
            <a:pPr marL="0" indent="0">
              <a:lnSpc>
                <a:spcPct val="230000"/>
              </a:lnSpc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子曰：「中人　以上，可以語　上　也；中人以下，不可以語上也。」</a:t>
            </a:r>
          </a:p>
          <a:p>
            <a:pPr marL="0" indent="0">
              <a:lnSpc>
                <a:spcPct val="23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　　　　　　　──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雍也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第六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一九</a:t>
            </a:r>
          </a:p>
        </p:txBody>
      </p:sp>
      <p:pic>
        <p:nvPicPr>
          <p:cNvPr id="192515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參、論教育思想</a:t>
            </a:r>
          </a:p>
        </p:txBody>
      </p:sp>
      <p:pic>
        <p:nvPicPr>
          <p:cNvPr id="192517" name="Picture 5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5250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8" name="Picture 6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9" name="Picture 7" descr="上方ICON-章旨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20" name="Picture 8" descr="上方ICON-研析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65200"/>
            <a:ext cx="1101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21" name="Picture 9" descr="下ICON-相關言例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65200"/>
            <a:ext cx="11271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2522" name="Group 10"/>
          <p:cNvGrpSpPr>
            <a:grpSpLocks/>
          </p:cNvGrpSpPr>
          <p:nvPr/>
        </p:nvGrpSpPr>
        <p:grpSpPr bwMode="auto">
          <a:xfrm>
            <a:off x="6877050" y="1916113"/>
            <a:ext cx="449263" cy="431800"/>
            <a:chOff x="4599" y="3612"/>
            <a:chExt cx="283" cy="272"/>
          </a:xfrm>
        </p:grpSpPr>
        <p:sp>
          <p:nvSpPr>
            <p:cNvPr id="192525" name="Text Box 11"/>
            <p:cNvSpPr txBox="1">
              <a:spLocks noChangeArrowheads="1"/>
            </p:cNvSpPr>
            <p:nvPr/>
          </p:nvSpPr>
          <p:spPr bwMode="auto">
            <a:xfrm>
              <a:off x="4599" y="3657"/>
              <a:ext cx="23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ㄩ</a:t>
              </a:r>
            </a:p>
          </p:txBody>
        </p:sp>
        <p:pic>
          <p:nvPicPr>
            <p:cNvPr id="192526" name="Picture 12" descr="黑-四聲-小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" y="361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2523" name="Picture 13" descr="1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24" name="Picture 14" descr="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9526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分頁底圖-章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9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記孔子因材施教，依個人資質的差異，而給予不同的教誨　。</a:t>
            </a: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93540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3541" name="Group 5"/>
          <p:cNvGrpSpPr>
            <a:grpSpLocks/>
          </p:cNvGrpSpPr>
          <p:nvPr/>
        </p:nvGrpSpPr>
        <p:grpSpPr bwMode="auto">
          <a:xfrm>
            <a:off x="2627313" y="1484313"/>
            <a:ext cx="431800" cy="793750"/>
            <a:chOff x="4241" y="3067"/>
            <a:chExt cx="272" cy="500"/>
          </a:xfrm>
        </p:grpSpPr>
        <p:sp>
          <p:nvSpPr>
            <p:cNvPr id="193542" name="Text Box 6"/>
            <p:cNvSpPr txBox="1">
              <a:spLocks noChangeArrowheads="1"/>
            </p:cNvSpPr>
            <p:nvPr/>
          </p:nvSpPr>
          <p:spPr bwMode="auto">
            <a:xfrm>
              <a:off x="4241" y="3067"/>
              <a:ext cx="231" cy="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ㄏㄨㄟ</a:t>
              </a:r>
            </a:p>
          </p:txBody>
        </p:sp>
        <p:pic>
          <p:nvPicPr>
            <p:cNvPr id="193543" name="Picture 7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324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5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7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翰林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翰林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14451</TotalTime>
  <Words>11746</Words>
  <Application>Microsoft Office PowerPoint</Application>
  <PresentationFormat>如螢幕大小 (4:3)</PresentationFormat>
  <Paragraphs>1370</Paragraphs>
  <Slides>233</Slides>
  <Notes>117</Notes>
  <HiddenSlides>109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9</vt:i4>
      </vt:variant>
      <vt:variant>
        <vt:lpstr>投影片標題</vt:lpstr>
      </vt:variant>
      <vt:variant>
        <vt:i4>233</vt:i4>
      </vt:variant>
    </vt:vector>
  </HeadingPairs>
  <TitlesOfParts>
    <vt:vector size="249" baseType="lpstr">
      <vt:lpstr>Arial</vt:lpstr>
      <vt:lpstr>標楷體</vt:lpstr>
      <vt:lpstr>新細明體</vt:lpstr>
      <vt:lpstr>Calibri</vt:lpstr>
      <vt:lpstr>微軟正黑體</vt:lpstr>
      <vt:lpstr>Wingdings 3</vt:lpstr>
      <vt:lpstr>Wingdings</vt:lpstr>
      <vt:lpstr>預設簡報設計</vt:lpstr>
      <vt:lpstr>1_預設簡報設計</vt:lpstr>
      <vt:lpstr>13_預設簡報設計</vt:lpstr>
      <vt:lpstr>14_預設簡報設計</vt:lpstr>
      <vt:lpstr>12_預設簡報設計</vt:lpstr>
      <vt:lpstr>15_預設簡報設計</vt:lpstr>
      <vt:lpstr>16_預設簡報設計</vt:lpstr>
      <vt:lpstr>17_預設簡報設計</vt:lpstr>
      <vt:lpstr>11_翰林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作者介紹-1</vt:lpstr>
      <vt:lpstr>作者介紹-2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四、問題討論</vt:lpstr>
      <vt:lpstr>PowerPoint 簡報</vt:lpstr>
      <vt:lpstr>PowerPoint 簡報</vt:lpstr>
      <vt:lpstr>PowerPoint 簡報</vt:lpstr>
      <vt:lpstr>PowerPoint 簡報</vt:lpstr>
      <vt:lpstr>五、應用練習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六、統測精選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七、延伸閱讀</vt:lpstr>
      <vt:lpstr>論道德修養(一)相關事例-1</vt:lpstr>
      <vt:lpstr>論道德修養(一)相關事例-2</vt:lpstr>
      <vt:lpstr>論道德修養(二)相關事例-1</vt:lpstr>
      <vt:lpstr>論道德修養(二)相關事例-2</vt:lpstr>
      <vt:lpstr>論道德修養(二)相關事例-3</vt:lpstr>
      <vt:lpstr>論道德修養(二)相關事例-4</vt:lpstr>
      <vt:lpstr>論道德修養(二)相關事例-5</vt:lpstr>
      <vt:lpstr>論道德修養(三)相關事例-1</vt:lpstr>
      <vt:lpstr>論道德修養(三)相關事例-2</vt:lpstr>
      <vt:lpstr>論道德修養(三)相關事例-3</vt:lpstr>
      <vt:lpstr>論道德修養(四)相關事例-1</vt:lpstr>
      <vt:lpstr>論道德修養(四)相關事例-2</vt:lpstr>
      <vt:lpstr>論道德修養(四)相關事例-3</vt:lpstr>
      <vt:lpstr>論道德修養(五)相關事例-1</vt:lpstr>
      <vt:lpstr>論道德修養(五)相關事例-2</vt:lpstr>
      <vt:lpstr>論道德修養(六)相關事例</vt:lpstr>
      <vt:lpstr>論君子與小人(一)相關事例-1</vt:lpstr>
      <vt:lpstr>論君子與小人(一)相關事例-2</vt:lpstr>
      <vt:lpstr>論君子與小人(一)相關事例-3</vt:lpstr>
      <vt:lpstr>論君子與小人(二)相關事例</vt:lpstr>
      <vt:lpstr>論君子與小人(三)相關事例-1</vt:lpstr>
      <vt:lpstr>論君子與小人(三)相關事例-2</vt:lpstr>
      <vt:lpstr>論君子與小人(四)相關事例-1</vt:lpstr>
      <vt:lpstr>論君子與小人(四)相關事例-2</vt:lpstr>
      <vt:lpstr>論君子與小人(四)相關事例-3</vt:lpstr>
      <vt:lpstr>論君子與小人(四)相關事例-4</vt:lpstr>
      <vt:lpstr>論君子與小人(四)相關事例-5</vt:lpstr>
      <vt:lpstr>論君子與小人(四)相關事例-6</vt:lpstr>
      <vt:lpstr>論君子與小人(四)相關事例-7</vt:lpstr>
      <vt:lpstr>論君子與小人(五)相關事例-1</vt:lpstr>
      <vt:lpstr>論君子與小人(五)相關事例-2</vt:lpstr>
      <vt:lpstr>論君子與小人(五)相關事例-3</vt:lpstr>
      <vt:lpstr>論君子與小人(六)相關事例-1</vt:lpstr>
      <vt:lpstr>論君子與小人(六)相關事例-2</vt:lpstr>
      <vt:lpstr>論君子與小人(六)相關事例-3</vt:lpstr>
      <vt:lpstr>論教育思想(一)相關事例-1</vt:lpstr>
      <vt:lpstr>論教育思想(一)相關事例-2</vt:lpstr>
      <vt:lpstr>論教育思想(一)相關事例-3</vt:lpstr>
      <vt:lpstr>論教育思想(一)相關事例-4</vt:lpstr>
      <vt:lpstr>論教育思想(二)相關事例-1</vt:lpstr>
      <vt:lpstr>論教育思想(二)相關事例-2</vt:lpstr>
      <vt:lpstr>論教育思想(三)相關事例-1</vt:lpstr>
      <vt:lpstr>論教育思想(三)相關事例-2</vt:lpstr>
      <vt:lpstr>論教育思想(四)相關事例-1</vt:lpstr>
      <vt:lpstr>論教育思想(四)相關事例-2</vt:lpstr>
      <vt:lpstr>論教育思想(五)相關事例-1</vt:lpstr>
      <vt:lpstr>論教育思想(五)相關事例-2</vt:lpstr>
      <vt:lpstr>論教育思想(五)相關事例-3</vt:lpstr>
      <vt:lpstr>論教育思想(六)相關事例-1</vt:lpstr>
      <vt:lpstr>論教育思想(六)相關事例-2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E03005</dc:creator>
  <cp:lastModifiedBy>雅淨</cp:lastModifiedBy>
  <cp:revision>1758</cp:revision>
  <cp:lastPrinted>2013-03-06T06:46:24Z</cp:lastPrinted>
  <dcterms:created xsi:type="dcterms:W3CDTF">2013-01-08T02:53:40Z</dcterms:created>
  <dcterms:modified xsi:type="dcterms:W3CDTF">2017-12-05T00:14:40Z</dcterms:modified>
</cp:coreProperties>
</file>